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0" r:id="rId3"/>
  </p:sldMasterIdLst>
  <p:notesMasterIdLst>
    <p:notesMasterId r:id="rId30"/>
  </p:notesMasterIdLst>
  <p:handoutMasterIdLst>
    <p:handoutMasterId r:id="rId31"/>
  </p:handoutMasterIdLst>
  <p:sldIdLst>
    <p:sldId id="338" r:id="rId4"/>
    <p:sldId id="397" r:id="rId5"/>
    <p:sldId id="339" r:id="rId6"/>
    <p:sldId id="399" r:id="rId7"/>
    <p:sldId id="325" r:id="rId8"/>
    <p:sldId id="400" r:id="rId9"/>
    <p:sldId id="326" r:id="rId10"/>
    <p:sldId id="386" r:id="rId11"/>
    <p:sldId id="330" r:id="rId12"/>
    <p:sldId id="398" r:id="rId13"/>
    <p:sldId id="341" r:id="rId14"/>
    <p:sldId id="343" r:id="rId15"/>
    <p:sldId id="340" r:id="rId16"/>
    <p:sldId id="342" r:id="rId17"/>
    <p:sldId id="367" r:id="rId18"/>
    <p:sldId id="346" r:id="rId19"/>
    <p:sldId id="291" r:id="rId20"/>
    <p:sldId id="295" r:id="rId21"/>
    <p:sldId id="314" r:id="rId22"/>
    <p:sldId id="313" r:id="rId23"/>
    <p:sldId id="299" r:id="rId24"/>
    <p:sldId id="312" r:id="rId25"/>
    <p:sldId id="337" r:id="rId26"/>
    <p:sldId id="306" r:id="rId27"/>
    <p:sldId id="310" r:id="rId28"/>
    <p:sldId id="311" r:id="rId29"/>
  </p:sldIdLst>
  <p:sldSz cx="10160000" cy="5715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1B8D"/>
    <a:srgbClr val="0A922A"/>
    <a:srgbClr val="FFFF00"/>
    <a:srgbClr val="000066"/>
    <a:srgbClr val="FF3300"/>
    <a:srgbClr val="00B27B"/>
    <a:srgbClr val="000000"/>
    <a:srgbClr val="939393"/>
    <a:srgbClr val="00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8" autoAdjust="0"/>
    <p:restoredTop sz="91541" autoAdjust="0"/>
  </p:normalViewPr>
  <p:slideViewPr>
    <p:cSldViewPr>
      <p:cViewPr>
        <p:scale>
          <a:sx n="89" d="100"/>
          <a:sy n="89" d="100"/>
        </p:scale>
        <p:origin x="-1908" y="-79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69" y="8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459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FB6D1-9C4A-412E-805D-A77C5B5FCCDA}" type="datetimeFigureOut">
              <a:rPr lang="en-GB" smtClean="0"/>
              <a:pPr/>
              <a:t>20/08/2018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CBDAC-2920-4F99-87E0-AAF918DED1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130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576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59650-762C-9343-8990-0901C80FC7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93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ZA" dirty="0" smtClean="0">
                <a:latin typeface="Arial" charset="0"/>
              </a:rPr>
              <a:t>Hidden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013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Hidden Slide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436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Hidden Slide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5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Hidden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3165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Hidden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53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Hidden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420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Hidden Slide</a:t>
            </a:r>
          </a:p>
          <a:p>
            <a:endParaRPr lang="en-ZA" dirty="0" smtClean="0"/>
          </a:p>
          <a:p>
            <a:r>
              <a:rPr lang="en-ZA" dirty="0" smtClean="0"/>
              <a:t>The To- Be architecture has been designed to</a:t>
            </a:r>
            <a:r>
              <a:rPr lang="en-ZA" baseline="0" dirty="0" smtClean="0"/>
              <a:t> be future proof and ready to run Software Defined Environments – the next Generation Network Services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0488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To-Be architecture has been designed to be highly available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901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Highly available Network</a:t>
            </a:r>
            <a:r>
              <a:rPr lang="en-ZA" baseline="0" dirty="0" smtClean="0"/>
              <a:t> connectivity in remote areas are catered for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07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19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859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932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 Security Strategy defined, lacks implementation plan, resources, and funds to execute on it.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Cybersecurity unit exists lacks the necessary executive accountability and responsibility to effectively control and maintain across DHA.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formal Business Impact Analysis has been conducted.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Business Continuity Management function exists.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Agreements with third parties DHA’s information not adequately cover all relevant security requirements.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Although an information security policy exists, it lacks the necessary supporting standards and processes to assist with implementation, enforcement and monitoring of compliance.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Manual standard operating procedures exist introducing several risks to DHA (Loss of data, lack of data retention requirements, operational overheads </a:t>
            </a:r>
            <a:r>
              <a:rPr lang="en-GB" sz="1000" kern="10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inadequate and inconsistent adoption Asset Classification framework.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Minimal security culture / awareness / training controls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Limited security incident response and forensics capability exist.</a:t>
            </a:r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060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 Security Strategy defined, lacks implementation plan, resources, and funds to execute on it.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Cybersecurity unit exists lacks the necessary executive accountability and responsibility to effectively control and maintain across DHA.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formal Business Impact Analysis has been conducted.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Business Continuity Management function exists.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Agreements with third parties DHA’s information not adequately cover all relevant security requirements.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Although an information security policy exists, it lacks the necessary supporting standards and processes to assist with implementation, enforcement and monitoring of compliance.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Manual standard operating procedures exist introducing several risks to DHA (Loss of data, lack of data retention requirements, operational overheads </a:t>
            </a:r>
            <a:r>
              <a:rPr lang="en-GB" sz="1000" kern="10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inadequate and inconsistent adoption Asset Classification framework.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Minimal security culture / awareness / training controls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Limited security incident response and forensics capability exist.</a:t>
            </a:r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817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 Security Strategy defined, lacks implementation plan, resources, and funds to execute on it.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Cybersecurity unit exists lacks the necessary executive accountability and responsibility to effectively control and maintain across DHA.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formal Business Impact Analysis has been conducted.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Business Continuity Management function exists.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Agreements with third parties DHA’s information not adequately cover all relevant security requirements.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Although an information security policy exists, it lacks the necessary supporting standards and processes to assist with implementation, enforcement and monitoring of compliance.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Manual standard operating procedures exist introducing several risks to DHA (Loss of data, lack of data retention requirements, operational overheads </a:t>
            </a:r>
            <a:r>
              <a:rPr lang="en-GB" sz="1000" kern="10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inadequate and inconsistent adoption Asset Classification framework.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Minimal security culture / awareness / training controls </a:t>
            </a:r>
            <a:endParaRPr lang="en-ZA" sz="1000" kern="1000" spc="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kern="10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Limited security incident response and forensics capability exist.</a:t>
            </a:r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920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107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CBDAC-2920-4F99-87E0-AAF918DED1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28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CBDAC-2920-4F99-87E0-AAF918DED1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301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3567832" cy="5715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320471" y="5317774"/>
            <a:ext cx="839529" cy="39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855" y="769268"/>
            <a:ext cx="5897253" cy="2592288"/>
          </a:xfrm>
          <a:noFill/>
        </p:spPr>
        <p:txBody>
          <a:bodyPr>
            <a:normAutofit/>
          </a:bodyPr>
          <a:lstStyle>
            <a:lvl1pPr algn="ctr">
              <a:defRPr sz="3200" b="1">
                <a:solidFill>
                  <a:srgbClr val="0E1B8D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854" y="4369668"/>
            <a:ext cx="5897254" cy="105593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E1B8D"/>
                </a:solidFill>
                <a:latin typeface="+mn-lt"/>
                <a:cs typeface="Segoe UI Semibold" panose="020B0702040204020203" pitchFamily="34" charset="0"/>
              </a:defRPr>
            </a:lvl1pPr>
            <a:lvl2pPr marL="4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5616" y="4369668"/>
            <a:ext cx="834064" cy="10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08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pter_page_with_image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103"/>
            <a:ext cx="10160000" cy="5710897"/>
          </a:xfrm>
          <a:custGeom>
            <a:avLst/>
            <a:gdLst>
              <a:gd name="connsiteX0" fmla="*/ 0 w 9144000"/>
              <a:gd name="connsiteY0" fmla="*/ 0 h 5139807"/>
              <a:gd name="connsiteX1" fmla="*/ 9144000 w 9144000"/>
              <a:gd name="connsiteY1" fmla="*/ 0 h 5139807"/>
              <a:gd name="connsiteX2" fmla="*/ 9144000 w 9144000"/>
              <a:gd name="connsiteY2" fmla="*/ 5139807 h 5139807"/>
              <a:gd name="connsiteX3" fmla="*/ 0 w 9144000"/>
              <a:gd name="connsiteY3" fmla="*/ 5139807 h 5139807"/>
              <a:gd name="connsiteX4" fmla="*/ 0 w 9144000"/>
              <a:gd name="connsiteY4" fmla="*/ 0 h 5139807"/>
              <a:gd name="connsiteX0" fmla="*/ 2738438 w 9144000"/>
              <a:gd name="connsiteY0" fmla="*/ 0 h 5139807"/>
              <a:gd name="connsiteX1" fmla="*/ 9144000 w 9144000"/>
              <a:gd name="connsiteY1" fmla="*/ 0 h 5139807"/>
              <a:gd name="connsiteX2" fmla="*/ 9144000 w 9144000"/>
              <a:gd name="connsiteY2" fmla="*/ 5139807 h 5139807"/>
              <a:gd name="connsiteX3" fmla="*/ 0 w 9144000"/>
              <a:gd name="connsiteY3" fmla="*/ 5139807 h 5139807"/>
              <a:gd name="connsiteX4" fmla="*/ 2738438 w 9144000"/>
              <a:gd name="connsiteY4" fmla="*/ 0 h 513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39807">
                <a:moveTo>
                  <a:pt x="2738438" y="0"/>
                </a:moveTo>
                <a:lnTo>
                  <a:pt x="9144000" y="0"/>
                </a:lnTo>
                <a:lnTo>
                  <a:pt x="9144000" y="5139807"/>
                </a:lnTo>
                <a:lnTo>
                  <a:pt x="0" y="5139807"/>
                </a:lnTo>
                <a:lnTo>
                  <a:pt x="2738438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					Drag picture to placeholder or click icon to add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-8639" y="-2"/>
            <a:ext cx="3054284" cy="5724870"/>
          </a:xfrm>
          <a:custGeom>
            <a:avLst/>
            <a:gdLst>
              <a:gd name="connsiteX0" fmla="*/ 0 w 2762587"/>
              <a:gd name="connsiteY0" fmla="*/ 3794125 h 3794125"/>
              <a:gd name="connsiteX1" fmla="*/ 1381294 w 2762587"/>
              <a:gd name="connsiteY1" fmla="*/ 0 h 3794125"/>
              <a:gd name="connsiteX2" fmla="*/ 2762587 w 2762587"/>
              <a:gd name="connsiteY2" fmla="*/ 3794125 h 3794125"/>
              <a:gd name="connsiteX3" fmla="*/ 0 w 2762587"/>
              <a:gd name="connsiteY3" fmla="*/ 3794125 h 3794125"/>
              <a:gd name="connsiteX0" fmla="*/ 0 w 2770357"/>
              <a:gd name="connsiteY0" fmla="*/ 3913188 h 3913188"/>
              <a:gd name="connsiteX1" fmla="*/ 2770357 w 2770357"/>
              <a:gd name="connsiteY1" fmla="*/ 0 h 3913188"/>
              <a:gd name="connsiteX2" fmla="*/ 2762587 w 2770357"/>
              <a:gd name="connsiteY2" fmla="*/ 3913188 h 3913188"/>
              <a:gd name="connsiteX3" fmla="*/ 0 w 2770357"/>
              <a:gd name="connsiteY3" fmla="*/ 3913188 h 3913188"/>
              <a:gd name="connsiteX0" fmla="*/ 0 w 2087732"/>
              <a:gd name="connsiteY0" fmla="*/ 3913188 h 3913188"/>
              <a:gd name="connsiteX1" fmla="*/ 2087732 w 2087732"/>
              <a:gd name="connsiteY1" fmla="*/ 0 h 3913188"/>
              <a:gd name="connsiteX2" fmla="*/ 2079962 w 2087732"/>
              <a:gd name="connsiteY2" fmla="*/ 3913188 h 3913188"/>
              <a:gd name="connsiteX3" fmla="*/ 0 w 2087732"/>
              <a:gd name="connsiteY3" fmla="*/ 3913188 h 39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32" h="3913188">
                <a:moveTo>
                  <a:pt x="0" y="3913188"/>
                </a:moveTo>
                <a:lnTo>
                  <a:pt x="2087732" y="0"/>
                </a:lnTo>
                <a:lnTo>
                  <a:pt x="2079962" y="3913188"/>
                </a:lnTo>
                <a:lnTo>
                  <a:pt x="0" y="3913188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 dirty="0"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5457" y="87313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sz="155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45457" y="1437575"/>
            <a:ext cx="1684524" cy="225884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1333">
                <a:solidFill>
                  <a:schemeClr val="tx2"/>
                </a:solidFill>
                <a:latin typeface="Arial"/>
                <a:cs typeface="Arial"/>
              </a:defRPr>
            </a:lvl1pPr>
            <a:lvl2pPr marL="3528" indent="0">
              <a:buNone/>
              <a:defRPr sz="1167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3096563" y="2099028"/>
            <a:ext cx="6714188" cy="2323367"/>
          </a:xfrm>
          <a:prstGeom prst="rect">
            <a:avLst/>
          </a:prstGeom>
        </p:spPr>
        <p:txBody>
          <a:bodyPr vert="horz"/>
          <a:lstStyle>
            <a:lvl1pPr>
              <a:defRPr sz="1778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096563" y="1437575"/>
            <a:ext cx="6714188" cy="467426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667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5183" y="146403"/>
            <a:ext cx="608541" cy="656167"/>
          </a:xfrm>
          <a:prstGeom prst="rect">
            <a:avLst/>
          </a:prstGeom>
        </p:spPr>
        <p:txBody>
          <a:bodyPr vert="horz"/>
          <a:lstStyle>
            <a:lvl1pPr>
              <a:defRPr sz="155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100659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divid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0" y="4103"/>
            <a:ext cx="10160000" cy="57108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879489" y="5002707"/>
            <a:ext cx="3772808" cy="3556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556" b="1" dirty="0">
                <a:solidFill>
                  <a:schemeClr val="bg1"/>
                </a:solidFill>
                <a:latin typeface="Arial"/>
              </a:rPr>
              <a:t>accelerate your ambition</a:t>
            </a:r>
            <a:endParaRPr lang="en-US" sz="1333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1" y="3038046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6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1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1855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_title_and_content_page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8" y="1076467"/>
            <a:ext cx="9480172" cy="35054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8" y="141111"/>
            <a:ext cx="8273759" cy="66146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060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title_and_content_page.02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3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0578" y="1274188"/>
            <a:ext cx="9480172" cy="39792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2018 Dimension Data  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28192" y="147773"/>
            <a:ext cx="1331809" cy="6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29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title_and_content_page.03">
    <p:bg bwMode="ltGray"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3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0578" y="1274188"/>
            <a:ext cx="9480172" cy="39792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291901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title_and_content_page.04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577" y="141113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578" y="1274188"/>
            <a:ext cx="9480172" cy="39792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alpha val="49000"/>
                  </a:scheme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117831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_title_and_2column_content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8" y="1174019"/>
            <a:ext cx="4579800" cy="348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48891" y="1174408"/>
            <a:ext cx="4581262" cy="3488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8063770" cy="66145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7361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_char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1009520"/>
            <a:ext cx="9480918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chemeClr val="tx1"/>
                </a:solidFill>
                <a:latin typeface="Georgia"/>
                <a:cs typeface="Georgia"/>
              </a:defRPr>
            </a:lvl1pPr>
            <a:lvl2pPr marL="100537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30578" y="1403003"/>
            <a:ext cx="9480172" cy="342397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dirty="0">
                <a:solidFill>
                  <a:schemeClr val="lt1"/>
                </a:solidFill>
                <a:latin typeface="Arial"/>
              </a:defRPr>
            </a:lvl1pPr>
          </a:lstStyle>
          <a:p>
            <a:pPr lvl="0" algn="ctr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r>
              <a:rPr lang="en-US" dirty="0"/>
              <a:t>Click icon to add chart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577" y="141113"/>
            <a:ext cx="8063770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10978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rt_layout.01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0580" y="1274187"/>
            <a:ext cx="9480171" cy="40143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577" y="141113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840486"/>
            <a:ext cx="9480918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100537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245686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rt_layout.02">
    <p:bg bwMode="ltGray"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40143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579" y="141113"/>
            <a:ext cx="9480171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50" y="840486"/>
            <a:ext cx="9480917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100537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368041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841276"/>
            <a:ext cx="9720000" cy="523220"/>
          </a:xfrm>
          <a:noFill/>
        </p:spPr>
        <p:txBody>
          <a:bodyPr anchor="t">
            <a:spAutoFit/>
          </a:bodyPr>
          <a:lstStyle>
            <a:lvl1pPr algn="l">
              <a:defRPr sz="2800" b="1" cap="none" baseline="0">
                <a:solidFill>
                  <a:srgbClr val="0E1B8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16000" y="1705372"/>
            <a:ext cx="3240001" cy="3240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711848" y="1705372"/>
            <a:ext cx="6224152" cy="324000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7472" y="1417340"/>
            <a:ext cx="9505056" cy="0"/>
          </a:xfrm>
          <a:prstGeom prst="line">
            <a:avLst/>
          </a:prstGeom>
          <a:ln w="28575">
            <a:solidFill>
              <a:srgbClr val="0E1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162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rt_layout.0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40143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3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840486"/>
            <a:ext cx="9480918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rgbClr val="455565"/>
                </a:solidFill>
                <a:latin typeface="Georgia"/>
                <a:cs typeface="Georgia"/>
              </a:defRPr>
            </a:lvl1pPr>
            <a:lvl2pPr marL="100537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alpha val="49000"/>
                  </a:scheme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423939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grey_background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011" y="954397"/>
            <a:ext cx="3171176" cy="2683677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lvl1pPr algn="l">
              <a:defRPr sz="2667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12" y="3771475"/>
            <a:ext cx="2638173" cy="16102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6154" y="3771475"/>
            <a:ext cx="6791279" cy="1610214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37043" y="954397"/>
            <a:ext cx="2262509" cy="2683677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29171" y="158358"/>
            <a:ext cx="3888260" cy="205586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>
            <a:lvl1pPr algn="l">
              <a:defRPr sz="2667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algn="l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29172" y="2347622"/>
            <a:ext cx="3915047" cy="12904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r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2" y="158358"/>
            <a:ext cx="5594032" cy="626126"/>
          </a:xfrm>
          <a:prstGeom prst="rect">
            <a:avLst/>
          </a:prstGeom>
        </p:spPr>
        <p:txBody>
          <a:bodyPr/>
          <a:lstStyle>
            <a:lvl1pPr algn="l">
              <a:defRPr sz="2444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548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blue_background">
    <p:bg bwMode="ltGray"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011" y="954397"/>
            <a:ext cx="3171176" cy="268367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lvl1pPr marL="199310" indent="0" algn="l">
              <a:defRPr sz="2667">
                <a:solidFill>
                  <a:srgbClr val="FFFFFF"/>
                </a:solidFill>
                <a:latin typeface="Arial"/>
                <a:cs typeface="Arial"/>
              </a:defRPr>
            </a:lvl1pPr>
            <a:lvl2pPr marL="398619" indent="201073" algn="l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12" y="3771475"/>
            <a:ext cx="2638173" cy="16102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6154" y="3771475"/>
            <a:ext cx="6791279" cy="1610214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37043" y="954397"/>
            <a:ext cx="2262509" cy="268367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29171" y="158358"/>
            <a:ext cx="3888260" cy="20558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lvl1pPr marL="199310" indent="0" algn="l">
              <a:defRPr sz="2667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398619" indent="-199310" algn="l">
              <a:defRPr>
                <a:solidFill>
                  <a:srgbClr val="FFFFFF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29172" y="2347622"/>
            <a:ext cx="3915047" cy="12904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r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2" y="158358"/>
            <a:ext cx="5594032" cy="626126"/>
          </a:xfrm>
          <a:prstGeom prst="rect">
            <a:avLst/>
          </a:prstGeom>
        </p:spPr>
        <p:txBody>
          <a:bodyPr/>
          <a:lstStyle>
            <a:lvl1pPr algn="l">
              <a:defRPr sz="2444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7539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whit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011" y="954397"/>
            <a:ext cx="3171176" cy="26836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marL="97009" indent="0" algn="l">
              <a:defRPr sz="2667">
                <a:solidFill>
                  <a:schemeClr val="tx1"/>
                </a:solidFill>
                <a:latin typeface="Arial"/>
                <a:cs typeface="Arial"/>
              </a:defRPr>
            </a:lvl1pPr>
            <a:lvl2pPr marL="97009" indent="102301" algn="l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12" y="3771475"/>
            <a:ext cx="2638173" cy="161021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lvl1pPr marL="97009" indent="0" algn="l">
              <a:defRPr sz="2222" b="1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6154" y="3771475"/>
            <a:ext cx="6791279" cy="1610214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37043" y="954397"/>
            <a:ext cx="2262509" cy="2683677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29171" y="158358"/>
            <a:ext cx="3888260" cy="20558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lvl1pPr marL="97009" indent="0" algn="l">
              <a:defRPr sz="2667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97009" indent="0" algn="l">
              <a:defRPr>
                <a:solidFill>
                  <a:schemeClr val="bg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29172" y="2347622"/>
            <a:ext cx="3915047" cy="1290453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lvl1pPr algn="r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2" y="158358"/>
            <a:ext cx="5594032" cy="626126"/>
          </a:xfrm>
          <a:prstGeom prst="rect">
            <a:avLst/>
          </a:prstGeom>
        </p:spPr>
        <p:txBody>
          <a:bodyPr/>
          <a:lstStyle>
            <a:lvl1pPr algn="l">
              <a:defRPr sz="2444"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8111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images_grey_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7791099" y="4169177"/>
            <a:ext cx="2007304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56472" y="3379204"/>
            <a:ext cx="279567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9" y="1857031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076656" y="332020"/>
            <a:ext cx="3630957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7791099" y="332020"/>
            <a:ext cx="2007304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791099" y="4169177"/>
            <a:ext cx="2007303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231483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7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4076348" y="332020"/>
            <a:ext cx="3631262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72183" y="3379204"/>
            <a:ext cx="277996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791099" y="332020"/>
            <a:ext cx="2007303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09261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images_whit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076348" y="332020"/>
            <a:ext cx="3631262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72183" y="3379204"/>
            <a:ext cx="277996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791099" y="4169177"/>
            <a:ext cx="2007304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56472" y="3379204"/>
            <a:ext cx="279567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9" y="1857031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076656" y="332020"/>
            <a:ext cx="3630957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7791099" y="332020"/>
            <a:ext cx="2007304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791099" y="4169177"/>
            <a:ext cx="2007303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231483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7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791099" y="332020"/>
            <a:ext cx="2007303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62754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colour_image_mix.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85041" y="332020"/>
            <a:ext cx="3622571" cy="295628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 dirty="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3231483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9" y="1857031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7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85041" y="332023"/>
            <a:ext cx="3622571" cy="29562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667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780334" y="332022"/>
            <a:ext cx="2018069" cy="1417469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791099" y="4174046"/>
            <a:ext cx="2007304" cy="10576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471" y="3377215"/>
            <a:ext cx="2803316" cy="1854481"/>
          </a:xfrm>
          <a:prstGeom prst="rect">
            <a:avLst/>
          </a:prstGeom>
          <a:ln>
            <a:noFill/>
          </a:ln>
        </p:spPr>
      </p:pic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471" y="3377215"/>
            <a:ext cx="2803316" cy="18544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231483" y="4133023"/>
            <a:ext cx="4476129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780334" y="2994082"/>
            <a:ext cx="2018068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56472" y="2202942"/>
            <a:ext cx="3636390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89518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colour_image_mix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085041" y="332020"/>
            <a:ext cx="3622571" cy="2956280"/>
          </a:xfrm>
          <a:prstGeom prst="rect">
            <a:avLst/>
          </a:prstGeom>
          <a:solidFill>
            <a:srgbClr val="189BA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 dirty="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455565"/>
              </a:solidFill>
              <a:latin typeface="Arial"/>
            </a:endParaRP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3231483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rgbClr val="455565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9" y="1857031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455565"/>
              </a:solidFill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rgbClr val="455565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7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49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rgbClr val="455565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455565"/>
              </a:solidFill>
              <a:latin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85041" y="332023"/>
            <a:ext cx="3622571" cy="29562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199310" indent="0" algn="l">
              <a:tabLst>
                <a:tab pos="97009" algn="l"/>
              </a:tabLst>
              <a:defRPr sz="2667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398619" indent="-199310" algn="l">
              <a:defRPr>
                <a:solidFill>
                  <a:schemeClr val="bg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780334" y="332022"/>
            <a:ext cx="2018069" cy="141746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791099" y="4174046"/>
            <a:ext cx="2007304" cy="105765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471" y="3377215"/>
            <a:ext cx="2803316" cy="1854481"/>
          </a:xfrm>
          <a:prstGeom prst="rect">
            <a:avLst/>
          </a:prstGeom>
          <a:ln>
            <a:noFill/>
          </a:ln>
        </p:spPr>
      </p:pic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471" y="3377215"/>
            <a:ext cx="2803316" cy="18544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231483" y="4133023"/>
            <a:ext cx="4476129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780334" y="2994082"/>
            <a:ext cx="2018068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56472" y="2202942"/>
            <a:ext cx="3636390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73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branded(DD_led-partners_and_subsidiari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3976" y="1"/>
            <a:ext cx="1617739" cy="215698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873"/>
            <a:ext cx="10160000" cy="5715872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370137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1345 w 9144000"/>
              <a:gd name="connsiteY2" fmla="*/ 0 h 5150635"/>
              <a:gd name="connsiteX3" fmla="*/ 9144000 w 9144000"/>
              <a:gd name="connsiteY3" fmla="*/ 7135 h 5150635"/>
              <a:gd name="connsiteX4" fmla="*/ 9144000 w 9144000"/>
              <a:gd name="connsiteY4" fmla="*/ 5150635 h 5150635"/>
              <a:gd name="connsiteX5" fmla="*/ 0 w 9144000"/>
              <a:gd name="connsiteY5" fmla="*/ 5150635 h 5150635"/>
              <a:gd name="connsiteX6" fmla="*/ 0 w 9144000"/>
              <a:gd name="connsiteY6" fmla="*/ 7135 h 5150635"/>
              <a:gd name="connsiteX0" fmla="*/ 0 w 9144000"/>
              <a:gd name="connsiteY0" fmla="*/ 14269 h 5157769"/>
              <a:gd name="connsiteX1" fmla="*/ 7370137 w 9144000"/>
              <a:gd name="connsiteY1" fmla="*/ 14269 h 5157769"/>
              <a:gd name="connsiteX2" fmla="*/ 8212031 w 9144000"/>
              <a:gd name="connsiteY2" fmla="*/ 0 h 5157769"/>
              <a:gd name="connsiteX3" fmla="*/ 8811345 w 9144000"/>
              <a:gd name="connsiteY3" fmla="*/ 7134 h 5157769"/>
              <a:gd name="connsiteX4" fmla="*/ 9144000 w 9144000"/>
              <a:gd name="connsiteY4" fmla="*/ 14269 h 5157769"/>
              <a:gd name="connsiteX5" fmla="*/ 9144000 w 9144000"/>
              <a:gd name="connsiteY5" fmla="*/ 5157769 h 5157769"/>
              <a:gd name="connsiteX6" fmla="*/ 0 w 9144000"/>
              <a:gd name="connsiteY6" fmla="*/ 5157769 h 5157769"/>
              <a:gd name="connsiteX7" fmla="*/ 0 w 9144000"/>
              <a:gd name="connsiteY7" fmla="*/ 14269 h 5157769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8480 w 9144000"/>
              <a:gd name="connsiteY2" fmla="*/ 1940742 h 5150635"/>
              <a:gd name="connsiteX3" fmla="*/ 8811345 w 9144000"/>
              <a:gd name="connsiteY3" fmla="*/ 0 h 5150635"/>
              <a:gd name="connsiteX4" fmla="*/ 9144000 w 9144000"/>
              <a:gd name="connsiteY4" fmla="*/ 7135 h 5150635"/>
              <a:gd name="connsiteX5" fmla="*/ 9144000 w 9144000"/>
              <a:gd name="connsiteY5" fmla="*/ 5150635 h 5150635"/>
              <a:gd name="connsiteX6" fmla="*/ 0 w 9144000"/>
              <a:gd name="connsiteY6" fmla="*/ 5150635 h 5150635"/>
              <a:gd name="connsiteX7" fmla="*/ 0 w 9144000"/>
              <a:gd name="connsiteY7" fmla="*/ 7135 h 515063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818480 w 9144000"/>
              <a:gd name="connsiteY2" fmla="*/ 1934392 h 5144285"/>
              <a:gd name="connsiteX3" fmla="*/ 8814520 w 9144000"/>
              <a:gd name="connsiteY3" fmla="*/ 0 h 5144285"/>
              <a:gd name="connsiteX4" fmla="*/ 9144000 w 9144000"/>
              <a:gd name="connsiteY4" fmla="*/ 785 h 5144285"/>
              <a:gd name="connsiteX5" fmla="*/ 9144000 w 9144000"/>
              <a:gd name="connsiteY5" fmla="*/ 5144285 h 5144285"/>
              <a:gd name="connsiteX6" fmla="*/ 0 w 9144000"/>
              <a:gd name="connsiteY6" fmla="*/ 5144285 h 5144285"/>
              <a:gd name="connsiteX7" fmla="*/ 0 w 9144000"/>
              <a:gd name="connsiteY7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115300 w 9144000"/>
              <a:gd name="connsiteY2" fmla="*/ 100091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66000 w 9144000"/>
              <a:gd name="connsiteY2" fmla="*/ 193436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7686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1037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4285">
                <a:moveTo>
                  <a:pt x="0" y="785"/>
                </a:moveTo>
                <a:lnTo>
                  <a:pt x="7370137" y="785"/>
                </a:lnTo>
                <a:cubicBezTo>
                  <a:pt x="7372083" y="646419"/>
                  <a:pt x="7374028" y="1285403"/>
                  <a:pt x="7375974" y="1931037"/>
                </a:cubicBezTo>
                <a:lnTo>
                  <a:pt x="8818480" y="1934392"/>
                </a:lnTo>
                <a:cubicBezTo>
                  <a:pt x="8816102" y="1287478"/>
                  <a:pt x="8816898" y="646914"/>
                  <a:pt x="8814520" y="0"/>
                </a:cubicBezTo>
                <a:lnTo>
                  <a:pt x="9144000" y="785"/>
                </a:lnTo>
                <a:lnTo>
                  <a:pt x="9144000" y="5144285"/>
                </a:lnTo>
                <a:lnTo>
                  <a:pt x="0" y="5144285"/>
                </a:lnTo>
                <a:lnTo>
                  <a:pt x="0" y="785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l" defTabSz="1015949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>
                <a:latin typeface="Arial"/>
              </a:defRPr>
            </a:lvl1pPr>
          </a:lstStyle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Drag picture to placeholder or click icon to add</a:t>
            </a:r>
          </a:p>
          <a:p>
            <a:endParaRPr lang="en-US" dirty="0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1" y="3038046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08023" y="1604101"/>
            <a:ext cx="1212696" cy="47232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Drag white logo to placeholder or click icon to add</a:t>
            </a:r>
          </a:p>
        </p:txBody>
      </p:sp>
      <p:sp>
        <p:nvSpPr>
          <p:cNvPr id="8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1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79299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branded(Equal_voice-partners_and_cli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83975" y="-873"/>
            <a:ext cx="1616550" cy="2157858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 dirty="0">
              <a:latin typeface="Arial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873"/>
            <a:ext cx="10160000" cy="5715872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370137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1345 w 9144000"/>
              <a:gd name="connsiteY2" fmla="*/ 0 h 5150635"/>
              <a:gd name="connsiteX3" fmla="*/ 9144000 w 9144000"/>
              <a:gd name="connsiteY3" fmla="*/ 7135 h 5150635"/>
              <a:gd name="connsiteX4" fmla="*/ 9144000 w 9144000"/>
              <a:gd name="connsiteY4" fmla="*/ 5150635 h 5150635"/>
              <a:gd name="connsiteX5" fmla="*/ 0 w 9144000"/>
              <a:gd name="connsiteY5" fmla="*/ 5150635 h 5150635"/>
              <a:gd name="connsiteX6" fmla="*/ 0 w 9144000"/>
              <a:gd name="connsiteY6" fmla="*/ 7135 h 5150635"/>
              <a:gd name="connsiteX0" fmla="*/ 0 w 9144000"/>
              <a:gd name="connsiteY0" fmla="*/ 14269 h 5157769"/>
              <a:gd name="connsiteX1" fmla="*/ 7370137 w 9144000"/>
              <a:gd name="connsiteY1" fmla="*/ 14269 h 5157769"/>
              <a:gd name="connsiteX2" fmla="*/ 8212031 w 9144000"/>
              <a:gd name="connsiteY2" fmla="*/ 0 h 5157769"/>
              <a:gd name="connsiteX3" fmla="*/ 8811345 w 9144000"/>
              <a:gd name="connsiteY3" fmla="*/ 7134 h 5157769"/>
              <a:gd name="connsiteX4" fmla="*/ 9144000 w 9144000"/>
              <a:gd name="connsiteY4" fmla="*/ 14269 h 5157769"/>
              <a:gd name="connsiteX5" fmla="*/ 9144000 w 9144000"/>
              <a:gd name="connsiteY5" fmla="*/ 5157769 h 5157769"/>
              <a:gd name="connsiteX6" fmla="*/ 0 w 9144000"/>
              <a:gd name="connsiteY6" fmla="*/ 5157769 h 5157769"/>
              <a:gd name="connsiteX7" fmla="*/ 0 w 9144000"/>
              <a:gd name="connsiteY7" fmla="*/ 14269 h 5157769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8480 w 9144000"/>
              <a:gd name="connsiteY2" fmla="*/ 1940742 h 5150635"/>
              <a:gd name="connsiteX3" fmla="*/ 8811345 w 9144000"/>
              <a:gd name="connsiteY3" fmla="*/ 0 h 5150635"/>
              <a:gd name="connsiteX4" fmla="*/ 9144000 w 9144000"/>
              <a:gd name="connsiteY4" fmla="*/ 7135 h 5150635"/>
              <a:gd name="connsiteX5" fmla="*/ 9144000 w 9144000"/>
              <a:gd name="connsiteY5" fmla="*/ 5150635 h 5150635"/>
              <a:gd name="connsiteX6" fmla="*/ 0 w 9144000"/>
              <a:gd name="connsiteY6" fmla="*/ 5150635 h 5150635"/>
              <a:gd name="connsiteX7" fmla="*/ 0 w 9144000"/>
              <a:gd name="connsiteY7" fmla="*/ 7135 h 515063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818480 w 9144000"/>
              <a:gd name="connsiteY2" fmla="*/ 1934392 h 5144285"/>
              <a:gd name="connsiteX3" fmla="*/ 8814520 w 9144000"/>
              <a:gd name="connsiteY3" fmla="*/ 0 h 5144285"/>
              <a:gd name="connsiteX4" fmla="*/ 9144000 w 9144000"/>
              <a:gd name="connsiteY4" fmla="*/ 785 h 5144285"/>
              <a:gd name="connsiteX5" fmla="*/ 9144000 w 9144000"/>
              <a:gd name="connsiteY5" fmla="*/ 5144285 h 5144285"/>
              <a:gd name="connsiteX6" fmla="*/ 0 w 9144000"/>
              <a:gd name="connsiteY6" fmla="*/ 5144285 h 5144285"/>
              <a:gd name="connsiteX7" fmla="*/ 0 w 9144000"/>
              <a:gd name="connsiteY7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115300 w 9144000"/>
              <a:gd name="connsiteY2" fmla="*/ 100091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66000 w 9144000"/>
              <a:gd name="connsiteY2" fmla="*/ 193436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7686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1037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4285">
                <a:moveTo>
                  <a:pt x="0" y="785"/>
                </a:moveTo>
                <a:lnTo>
                  <a:pt x="7370137" y="785"/>
                </a:lnTo>
                <a:cubicBezTo>
                  <a:pt x="7372083" y="646419"/>
                  <a:pt x="7374028" y="1285403"/>
                  <a:pt x="7375974" y="1931037"/>
                </a:cubicBezTo>
                <a:lnTo>
                  <a:pt x="8818480" y="1934392"/>
                </a:lnTo>
                <a:cubicBezTo>
                  <a:pt x="8816102" y="1287478"/>
                  <a:pt x="8816898" y="646914"/>
                  <a:pt x="8814520" y="0"/>
                </a:cubicBezTo>
                <a:lnTo>
                  <a:pt x="9144000" y="785"/>
                </a:lnTo>
                <a:lnTo>
                  <a:pt x="9144000" y="5144285"/>
                </a:lnTo>
                <a:lnTo>
                  <a:pt x="0" y="5144285"/>
                </a:lnTo>
                <a:lnTo>
                  <a:pt x="0" y="785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l" defTabSz="1015949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>
                <a:latin typeface="Arial"/>
              </a:defRPr>
            </a:lvl1pPr>
          </a:lstStyle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Drag picture to placeholder or click icon to add</a:t>
            </a:r>
          </a:p>
          <a:p>
            <a:endParaRPr lang="en-US" dirty="0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1" y="3038046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394347" y="1604101"/>
            <a:ext cx="1204737" cy="47232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55565"/>
                </a:solidFill>
                <a:latin typeface="Arial"/>
              </a:defRPr>
            </a:lvl1pPr>
          </a:lstStyle>
          <a:p>
            <a:r>
              <a:rPr lang="en-US" dirty="0"/>
              <a:t>Drag logo to placeholder or click icon to add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2290" y="457233"/>
            <a:ext cx="1488944" cy="1037458"/>
          </a:xfrm>
          <a:prstGeom prst="rect">
            <a:avLst/>
          </a:prstGeom>
        </p:spPr>
      </p:pic>
      <p:sp>
        <p:nvSpPr>
          <p:cNvPr id="8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1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922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57201"/>
            <a:ext cx="9720000" cy="480053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rgbClr val="0E1B8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841276"/>
            <a:ext cx="9720000" cy="4404490"/>
          </a:xfrm>
        </p:spPr>
        <p:txBody>
          <a:bodyPr>
            <a:normAutofit/>
          </a:bodyPr>
          <a:lstStyle>
            <a:lvl1pPr marL="336592" indent="-336592">
              <a:spcBef>
                <a:spcPts val="556"/>
              </a:spcBef>
              <a:buSzPct val="90000"/>
              <a:defRPr sz="2400"/>
            </a:lvl1pPr>
            <a:lvl2pPr marL="658486" indent="-321895">
              <a:spcBef>
                <a:spcPts val="556"/>
              </a:spcBef>
              <a:buSzPct val="90000"/>
              <a:defRPr sz="2000"/>
            </a:lvl2pPr>
            <a:lvl3pPr marL="833396" indent="-174910">
              <a:spcBef>
                <a:spcPts val="556"/>
              </a:spcBef>
              <a:buFont typeface="Wingdings" panose="05000000000000000000" pitchFamily="2" charset="2"/>
              <a:buChar char="§"/>
              <a:defRPr sz="1800"/>
            </a:lvl3pPr>
            <a:lvl4pPr marL="1074449" indent="-241053">
              <a:spcBef>
                <a:spcPts val="556"/>
              </a:spcBef>
              <a:buFont typeface="Arial" panose="020B0604020202020204" pitchFamily="34" charset="0"/>
              <a:buChar char="•"/>
              <a:defRPr sz="1600"/>
            </a:lvl4pPr>
            <a:lvl5pPr marL="1249359" indent="-174910">
              <a:spcBef>
                <a:spcPts val="556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8212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3_Title and Content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9" y="63610"/>
            <a:ext cx="7124133" cy="694817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0578" y="1274188"/>
            <a:ext cx="9382470" cy="41239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A6A6A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l">
              <a:defRPr>
                <a:solidFill>
                  <a:srgbClr val="6A6A6A"/>
                </a:solidFill>
              </a:defRPr>
            </a:lvl4pPr>
            <a:lvl5pPr algn="l">
              <a:defRPr>
                <a:solidFill>
                  <a:srgbClr val="6A6A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0181" y="5381689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9000"/>
                  </a:schemeClr>
                </a:solidFill>
              </a:rPr>
              <a:t>Copyright © 2014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334652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DD_divid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103"/>
            <a:ext cx="10160000" cy="57108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79492" y="5002707"/>
            <a:ext cx="3772808" cy="3556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556" b="1" dirty="0">
                <a:solidFill>
                  <a:prstClr val="white"/>
                </a:solidFill>
                <a:latin typeface="Arial"/>
              </a:rPr>
              <a:t>accelerate your ambition</a:t>
            </a:r>
            <a:endParaRPr lang="en-US" sz="133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2" y="3038048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6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2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103"/>
            <a:ext cx="10160000" cy="57108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79492" y="5002707"/>
            <a:ext cx="3772808" cy="3556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556" b="1" dirty="0">
                <a:solidFill>
                  <a:prstClr val="white"/>
                </a:solidFill>
                <a:latin typeface="Arial"/>
              </a:rPr>
              <a:t>accelerate your ambition</a:t>
            </a:r>
            <a:endParaRPr lang="en-US" sz="1333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743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.4_Title and Conten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9" y="63610"/>
            <a:ext cx="7124133" cy="694817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0579" y="1274189"/>
            <a:ext cx="9382470" cy="41239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10184" y="5381690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6D6E71">
                    <a:alpha val="49000"/>
                  </a:srgbClr>
                </a:solidFill>
                <a:ea typeface="ＭＳ Ｐゴシック" charset="0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2335179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over_page.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817" y="0"/>
            <a:ext cx="10166817" cy="5724869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 flipH="1">
            <a:off x="9702193" y="5222382"/>
            <a:ext cx="99522" cy="99522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>
              <a:latin typeface="Arial"/>
            </a:endParaRP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0" y="3038045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Sub-heading/ Speaker Name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0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206563" y="5132667"/>
            <a:ext cx="1485410" cy="2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AE9BF0-A057-684F-AA33-887AB12351F8}" type="datetime4">
              <a:rPr lang="en-ZA" sz="1111" i="1" smtClean="0">
                <a:solidFill>
                  <a:srgbClr val="FFFFFF"/>
                </a:solidFill>
                <a:latin typeface="Georgia"/>
                <a:cs typeface="Georgia"/>
              </a:rPr>
              <a:pPr algn="r"/>
              <a:t>20 August 2018</a:t>
            </a:fld>
            <a:endParaRPr lang="en-US" sz="1111" i="1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3976" y="0"/>
            <a:ext cx="1617739" cy="215698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75799" y="3571068"/>
            <a:ext cx="1103337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2470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over_page_with_image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873"/>
            <a:ext cx="10160000" cy="5715872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370137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1345 w 9144000"/>
              <a:gd name="connsiteY2" fmla="*/ 0 h 5150635"/>
              <a:gd name="connsiteX3" fmla="*/ 9144000 w 9144000"/>
              <a:gd name="connsiteY3" fmla="*/ 7135 h 5150635"/>
              <a:gd name="connsiteX4" fmla="*/ 9144000 w 9144000"/>
              <a:gd name="connsiteY4" fmla="*/ 5150635 h 5150635"/>
              <a:gd name="connsiteX5" fmla="*/ 0 w 9144000"/>
              <a:gd name="connsiteY5" fmla="*/ 5150635 h 5150635"/>
              <a:gd name="connsiteX6" fmla="*/ 0 w 9144000"/>
              <a:gd name="connsiteY6" fmla="*/ 7135 h 5150635"/>
              <a:gd name="connsiteX0" fmla="*/ 0 w 9144000"/>
              <a:gd name="connsiteY0" fmla="*/ 14269 h 5157769"/>
              <a:gd name="connsiteX1" fmla="*/ 7370137 w 9144000"/>
              <a:gd name="connsiteY1" fmla="*/ 14269 h 5157769"/>
              <a:gd name="connsiteX2" fmla="*/ 8212031 w 9144000"/>
              <a:gd name="connsiteY2" fmla="*/ 0 h 5157769"/>
              <a:gd name="connsiteX3" fmla="*/ 8811345 w 9144000"/>
              <a:gd name="connsiteY3" fmla="*/ 7134 h 5157769"/>
              <a:gd name="connsiteX4" fmla="*/ 9144000 w 9144000"/>
              <a:gd name="connsiteY4" fmla="*/ 14269 h 5157769"/>
              <a:gd name="connsiteX5" fmla="*/ 9144000 w 9144000"/>
              <a:gd name="connsiteY5" fmla="*/ 5157769 h 5157769"/>
              <a:gd name="connsiteX6" fmla="*/ 0 w 9144000"/>
              <a:gd name="connsiteY6" fmla="*/ 5157769 h 5157769"/>
              <a:gd name="connsiteX7" fmla="*/ 0 w 9144000"/>
              <a:gd name="connsiteY7" fmla="*/ 14269 h 5157769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8480 w 9144000"/>
              <a:gd name="connsiteY2" fmla="*/ 1940742 h 5150635"/>
              <a:gd name="connsiteX3" fmla="*/ 8811345 w 9144000"/>
              <a:gd name="connsiteY3" fmla="*/ 0 h 5150635"/>
              <a:gd name="connsiteX4" fmla="*/ 9144000 w 9144000"/>
              <a:gd name="connsiteY4" fmla="*/ 7135 h 5150635"/>
              <a:gd name="connsiteX5" fmla="*/ 9144000 w 9144000"/>
              <a:gd name="connsiteY5" fmla="*/ 5150635 h 5150635"/>
              <a:gd name="connsiteX6" fmla="*/ 0 w 9144000"/>
              <a:gd name="connsiteY6" fmla="*/ 5150635 h 5150635"/>
              <a:gd name="connsiteX7" fmla="*/ 0 w 9144000"/>
              <a:gd name="connsiteY7" fmla="*/ 7135 h 515063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818480 w 9144000"/>
              <a:gd name="connsiteY2" fmla="*/ 1934392 h 5144285"/>
              <a:gd name="connsiteX3" fmla="*/ 8814520 w 9144000"/>
              <a:gd name="connsiteY3" fmla="*/ 0 h 5144285"/>
              <a:gd name="connsiteX4" fmla="*/ 9144000 w 9144000"/>
              <a:gd name="connsiteY4" fmla="*/ 785 h 5144285"/>
              <a:gd name="connsiteX5" fmla="*/ 9144000 w 9144000"/>
              <a:gd name="connsiteY5" fmla="*/ 5144285 h 5144285"/>
              <a:gd name="connsiteX6" fmla="*/ 0 w 9144000"/>
              <a:gd name="connsiteY6" fmla="*/ 5144285 h 5144285"/>
              <a:gd name="connsiteX7" fmla="*/ 0 w 9144000"/>
              <a:gd name="connsiteY7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115300 w 9144000"/>
              <a:gd name="connsiteY2" fmla="*/ 100091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66000 w 9144000"/>
              <a:gd name="connsiteY2" fmla="*/ 193436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7686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1037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4285">
                <a:moveTo>
                  <a:pt x="0" y="785"/>
                </a:moveTo>
                <a:lnTo>
                  <a:pt x="7370137" y="785"/>
                </a:lnTo>
                <a:cubicBezTo>
                  <a:pt x="7372083" y="646419"/>
                  <a:pt x="7374028" y="1285403"/>
                  <a:pt x="7375974" y="1931037"/>
                </a:cubicBezTo>
                <a:lnTo>
                  <a:pt x="8818480" y="1934392"/>
                </a:lnTo>
                <a:cubicBezTo>
                  <a:pt x="8816102" y="1287478"/>
                  <a:pt x="8816898" y="646914"/>
                  <a:pt x="8814520" y="0"/>
                </a:cubicBezTo>
                <a:lnTo>
                  <a:pt x="9144000" y="785"/>
                </a:lnTo>
                <a:lnTo>
                  <a:pt x="9144000" y="5144285"/>
                </a:lnTo>
                <a:lnTo>
                  <a:pt x="0" y="5144285"/>
                </a:lnTo>
                <a:lnTo>
                  <a:pt x="0" y="785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l" defTabSz="1015990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>
                <a:latin typeface="Arial"/>
              </a:defRPr>
            </a:lvl1pPr>
          </a:lstStyle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	Drag picture to placeholder or click icon to add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3976" y="0"/>
            <a:ext cx="1617739" cy="2156984"/>
          </a:xfrm>
          <a:prstGeom prst="rect">
            <a:avLst/>
          </a:prstGeom>
        </p:spPr>
      </p:pic>
      <p:sp>
        <p:nvSpPr>
          <p:cNvPr id="12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0" y="3038045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Sub-heading/ Speaker Name</a:t>
            </a:r>
          </a:p>
        </p:txBody>
      </p:sp>
      <p:sp>
        <p:nvSpPr>
          <p:cNvPr id="6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0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75799" y="3571068"/>
            <a:ext cx="1103337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6106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ontents_pag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196" y="134169"/>
            <a:ext cx="8717149" cy="694817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6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23230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23230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09167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909167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685297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5297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457508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7457508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3376" y="324556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33376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123230" y="324556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123230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9167" y="324556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909167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685297" y="324556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685297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0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57508" y="324556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7457508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3627327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pter_page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817" y="0"/>
            <a:ext cx="10166817" cy="5724869"/>
          </a:xfrm>
          <a:prstGeom prst="rect">
            <a:avLst/>
          </a:prstGeom>
        </p:spPr>
      </p:pic>
      <p:sp>
        <p:nvSpPr>
          <p:cNvPr id="5" name="Isosceles Triangle 4"/>
          <p:cNvSpPr/>
          <p:nvPr userDrawn="1"/>
        </p:nvSpPr>
        <p:spPr>
          <a:xfrm rot="10800000">
            <a:off x="-8639" y="-2"/>
            <a:ext cx="3054284" cy="5724870"/>
          </a:xfrm>
          <a:custGeom>
            <a:avLst/>
            <a:gdLst>
              <a:gd name="connsiteX0" fmla="*/ 0 w 2762587"/>
              <a:gd name="connsiteY0" fmla="*/ 3794125 h 3794125"/>
              <a:gd name="connsiteX1" fmla="*/ 1381294 w 2762587"/>
              <a:gd name="connsiteY1" fmla="*/ 0 h 3794125"/>
              <a:gd name="connsiteX2" fmla="*/ 2762587 w 2762587"/>
              <a:gd name="connsiteY2" fmla="*/ 3794125 h 3794125"/>
              <a:gd name="connsiteX3" fmla="*/ 0 w 2762587"/>
              <a:gd name="connsiteY3" fmla="*/ 3794125 h 3794125"/>
              <a:gd name="connsiteX0" fmla="*/ 0 w 2770357"/>
              <a:gd name="connsiteY0" fmla="*/ 3913188 h 3913188"/>
              <a:gd name="connsiteX1" fmla="*/ 2770357 w 2770357"/>
              <a:gd name="connsiteY1" fmla="*/ 0 h 3913188"/>
              <a:gd name="connsiteX2" fmla="*/ 2762587 w 2770357"/>
              <a:gd name="connsiteY2" fmla="*/ 3913188 h 3913188"/>
              <a:gd name="connsiteX3" fmla="*/ 0 w 2770357"/>
              <a:gd name="connsiteY3" fmla="*/ 3913188 h 3913188"/>
              <a:gd name="connsiteX0" fmla="*/ 0 w 2087732"/>
              <a:gd name="connsiteY0" fmla="*/ 3913188 h 3913188"/>
              <a:gd name="connsiteX1" fmla="*/ 2087732 w 2087732"/>
              <a:gd name="connsiteY1" fmla="*/ 0 h 3913188"/>
              <a:gd name="connsiteX2" fmla="*/ 2079962 w 2087732"/>
              <a:gd name="connsiteY2" fmla="*/ 3913188 h 3913188"/>
              <a:gd name="connsiteX3" fmla="*/ 0 w 2087732"/>
              <a:gd name="connsiteY3" fmla="*/ 3913188 h 39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32" h="3913188">
                <a:moveTo>
                  <a:pt x="0" y="3913188"/>
                </a:moveTo>
                <a:lnTo>
                  <a:pt x="2087732" y="0"/>
                </a:lnTo>
                <a:lnTo>
                  <a:pt x="2079962" y="3913188"/>
                </a:lnTo>
                <a:lnTo>
                  <a:pt x="0" y="391318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5457" y="87313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sz="1556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45457" y="1437575"/>
            <a:ext cx="1684524" cy="127881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1333">
                <a:solidFill>
                  <a:schemeClr val="tx2"/>
                </a:solidFill>
                <a:latin typeface="Arial"/>
                <a:cs typeface="Arial"/>
              </a:defRPr>
            </a:lvl1pPr>
            <a:lvl2pPr marL="3528" indent="0">
              <a:buNone/>
              <a:defRPr sz="1167" i="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3096563" y="2099028"/>
            <a:ext cx="6714188" cy="2323367"/>
          </a:xfrm>
          <a:prstGeom prst="rect">
            <a:avLst/>
          </a:prstGeom>
        </p:spPr>
        <p:txBody>
          <a:bodyPr vert="horz"/>
          <a:lstStyle>
            <a:lvl1pPr>
              <a:defRPr sz="1778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096563" y="1437575"/>
            <a:ext cx="6714188" cy="467426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667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45182" y="146403"/>
            <a:ext cx="608541" cy="656167"/>
          </a:xfrm>
          <a:prstGeom prst="rect">
            <a:avLst/>
          </a:prstGeom>
        </p:spPr>
        <p:txBody>
          <a:bodyPr vert="horz"/>
          <a:lstStyle>
            <a:lvl1pPr>
              <a:defRPr sz="1556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801537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pter_page_with_image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-8639" y="-2"/>
            <a:ext cx="3054284" cy="5724870"/>
          </a:xfrm>
          <a:custGeom>
            <a:avLst/>
            <a:gdLst>
              <a:gd name="connsiteX0" fmla="*/ 0 w 2762587"/>
              <a:gd name="connsiteY0" fmla="*/ 3794125 h 3794125"/>
              <a:gd name="connsiteX1" fmla="*/ 1381294 w 2762587"/>
              <a:gd name="connsiteY1" fmla="*/ 0 h 3794125"/>
              <a:gd name="connsiteX2" fmla="*/ 2762587 w 2762587"/>
              <a:gd name="connsiteY2" fmla="*/ 3794125 h 3794125"/>
              <a:gd name="connsiteX3" fmla="*/ 0 w 2762587"/>
              <a:gd name="connsiteY3" fmla="*/ 3794125 h 3794125"/>
              <a:gd name="connsiteX0" fmla="*/ 0 w 2770357"/>
              <a:gd name="connsiteY0" fmla="*/ 3913188 h 3913188"/>
              <a:gd name="connsiteX1" fmla="*/ 2770357 w 2770357"/>
              <a:gd name="connsiteY1" fmla="*/ 0 h 3913188"/>
              <a:gd name="connsiteX2" fmla="*/ 2762587 w 2770357"/>
              <a:gd name="connsiteY2" fmla="*/ 3913188 h 3913188"/>
              <a:gd name="connsiteX3" fmla="*/ 0 w 2770357"/>
              <a:gd name="connsiteY3" fmla="*/ 3913188 h 3913188"/>
              <a:gd name="connsiteX0" fmla="*/ 0 w 2087732"/>
              <a:gd name="connsiteY0" fmla="*/ 3913188 h 3913188"/>
              <a:gd name="connsiteX1" fmla="*/ 2087732 w 2087732"/>
              <a:gd name="connsiteY1" fmla="*/ 0 h 3913188"/>
              <a:gd name="connsiteX2" fmla="*/ 2079962 w 2087732"/>
              <a:gd name="connsiteY2" fmla="*/ 3913188 h 3913188"/>
              <a:gd name="connsiteX3" fmla="*/ 0 w 2087732"/>
              <a:gd name="connsiteY3" fmla="*/ 3913188 h 39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32" h="3913188">
                <a:moveTo>
                  <a:pt x="0" y="3913188"/>
                </a:moveTo>
                <a:lnTo>
                  <a:pt x="2087732" y="0"/>
                </a:lnTo>
                <a:lnTo>
                  <a:pt x="2079962" y="3913188"/>
                </a:lnTo>
                <a:lnTo>
                  <a:pt x="0" y="3913188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5457" y="873130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sz="155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45457" y="1437575"/>
            <a:ext cx="1684524" cy="225884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1333">
                <a:solidFill>
                  <a:schemeClr val="tx2"/>
                </a:solidFill>
                <a:latin typeface="Arial"/>
                <a:cs typeface="Arial"/>
              </a:defRPr>
            </a:lvl1pPr>
            <a:lvl2pPr marL="3528" indent="0">
              <a:buNone/>
              <a:defRPr sz="1167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3096563" y="2099028"/>
            <a:ext cx="6714188" cy="2323367"/>
          </a:xfrm>
          <a:prstGeom prst="rect">
            <a:avLst/>
          </a:prstGeom>
        </p:spPr>
        <p:txBody>
          <a:bodyPr vert="horz"/>
          <a:lstStyle>
            <a:lvl1pPr>
              <a:defRPr sz="1778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096563" y="1437575"/>
            <a:ext cx="6714188" cy="467426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667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5182" y="146403"/>
            <a:ext cx="608541" cy="656167"/>
          </a:xfrm>
          <a:prstGeom prst="rect">
            <a:avLst/>
          </a:prstGeom>
        </p:spPr>
        <p:txBody>
          <a:bodyPr vert="horz"/>
          <a:lstStyle>
            <a:lvl1pPr>
              <a:defRPr sz="1556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8820" y="1"/>
            <a:ext cx="10168820" cy="5725583"/>
          </a:xfrm>
          <a:custGeom>
            <a:avLst/>
            <a:gdLst>
              <a:gd name="connsiteX0" fmla="*/ 2748856 w 9151938"/>
              <a:gd name="connsiteY0" fmla="*/ 0 h 5153025"/>
              <a:gd name="connsiteX1" fmla="*/ 9151938 w 9151938"/>
              <a:gd name="connsiteY1" fmla="*/ 0 h 5153025"/>
              <a:gd name="connsiteX2" fmla="*/ 9151938 w 9151938"/>
              <a:gd name="connsiteY2" fmla="*/ 5153025 h 5153025"/>
              <a:gd name="connsiteX3" fmla="*/ 0 w 9151938"/>
              <a:gd name="connsiteY3" fmla="*/ 5153025 h 5153025"/>
              <a:gd name="connsiteX4" fmla="*/ 0 w 9151938"/>
              <a:gd name="connsiteY4" fmla="*/ 5152383 h 5153025"/>
              <a:gd name="connsiteX5" fmla="*/ 0 w 9151938"/>
              <a:gd name="connsiteY5" fmla="*/ 0 h 5153025"/>
              <a:gd name="connsiteX6" fmla="*/ 10231 w 9151938"/>
              <a:gd name="connsiteY6" fmla="*/ 0 h 5153025"/>
              <a:gd name="connsiteX7" fmla="*/ 0 w 9151938"/>
              <a:gd name="connsiteY7" fmla="*/ 5152383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938" h="5153025">
                <a:moveTo>
                  <a:pt x="2748856" y="0"/>
                </a:moveTo>
                <a:lnTo>
                  <a:pt x="9151938" y="0"/>
                </a:lnTo>
                <a:lnTo>
                  <a:pt x="9151938" y="5153025"/>
                </a:lnTo>
                <a:lnTo>
                  <a:pt x="0" y="5153025"/>
                </a:lnTo>
                <a:lnTo>
                  <a:pt x="0" y="5152383"/>
                </a:lnTo>
                <a:close/>
                <a:moveTo>
                  <a:pt x="0" y="0"/>
                </a:moveTo>
                <a:lnTo>
                  <a:pt x="10231" y="0"/>
                </a:lnTo>
                <a:lnTo>
                  <a:pt x="0" y="5152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873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divid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10160000" cy="5715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879489" y="5002706"/>
            <a:ext cx="3772808" cy="3556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556" b="1">
                <a:solidFill>
                  <a:schemeClr val="bg1"/>
                </a:solidFill>
                <a:latin typeface="Arial"/>
              </a:rPr>
              <a:t>accelerate your ambition</a:t>
            </a:r>
            <a:endParaRPr lang="en-US" sz="1333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0" y="3038045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6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0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8082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_title_and_content_page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8" y="1076467"/>
            <a:ext cx="9480172" cy="35054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1"/>
            <a:ext cx="8273759" cy="66146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082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33259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title_and_content_page.02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39792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890786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title_and_content_page.03">
    <p:bg bwMode="ltGray"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39792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2669798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title_and_content_page.04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39792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alpha val="49000"/>
                  </a:scheme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651740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_title_and_2column_content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8" y="1174019"/>
            <a:ext cx="4579800" cy="348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48891" y="1174407"/>
            <a:ext cx="4581262" cy="3488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8063770" cy="66145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4431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_char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1009520"/>
            <a:ext cx="9480918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chemeClr val="tx1"/>
                </a:solidFill>
                <a:latin typeface="Georgia"/>
                <a:cs typeface="Georgia"/>
              </a:defRPr>
            </a:lvl1pPr>
            <a:lvl2pPr marL="100541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30578" y="1403002"/>
            <a:ext cx="9480172" cy="342397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dirty="0">
                <a:solidFill>
                  <a:schemeClr val="lt1"/>
                </a:solidFill>
                <a:latin typeface="Arial"/>
              </a:defRPr>
            </a:lvl1pPr>
          </a:lstStyle>
          <a:p>
            <a:pPr lvl="0" algn="ctr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r>
              <a:rPr lang="en-US"/>
              <a:t>Click icon to add chart</a:t>
            </a:r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8063770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76032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rt_layout.01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0579" y="1274187"/>
            <a:ext cx="9480171" cy="40143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840486"/>
            <a:ext cx="9480918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100541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3191250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rt_layout.02">
    <p:bg bwMode="ltGray"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40143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578" y="141112"/>
            <a:ext cx="9480171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840486"/>
            <a:ext cx="9480917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100541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4274151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rt_layout.0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8" y="1274187"/>
            <a:ext cx="9480172" cy="40143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455565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rgbClr val="455565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rgbClr val="455565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rgbClr val="45556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77" y="141112"/>
            <a:ext cx="9480172" cy="66145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9849" y="840486"/>
            <a:ext cx="9480918" cy="317500"/>
          </a:xfrm>
          <a:prstGeom prst="rect">
            <a:avLst/>
          </a:prstGeom>
        </p:spPr>
        <p:txBody>
          <a:bodyPr/>
          <a:lstStyle>
            <a:lvl1pPr algn="ctr">
              <a:defRPr sz="1556" i="1">
                <a:solidFill>
                  <a:srgbClr val="455565"/>
                </a:solidFill>
                <a:latin typeface="Georgia"/>
                <a:cs typeface="Georgia"/>
              </a:defRPr>
            </a:lvl1pPr>
            <a:lvl2pPr marL="100541" indent="0" algn="ctr">
              <a:buNone/>
              <a:defRPr sz="1556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alpha val="49000"/>
                  </a:schemeClr>
                </a:solidFill>
                <a:latin typeface="Arial"/>
                <a:cs typeface="Arial"/>
              </a:rPr>
              <a:t>Copyright © 2016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3621639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grey_background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011" y="954397"/>
            <a:ext cx="3171176" cy="2683677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lvl1pPr algn="l">
              <a:defRPr sz="2667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11" y="3771474"/>
            <a:ext cx="2638173" cy="16102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6153" y="3771474"/>
            <a:ext cx="6791279" cy="1610214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37042" y="954397"/>
            <a:ext cx="2262509" cy="2683677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29171" y="158357"/>
            <a:ext cx="3888260" cy="205586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>
            <a:lvl1pPr algn="l">
              <a:defRPr sz="2667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algn="l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29172" y="2347621"/>
            <a:ext cx="3915047" cy="12904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r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2" y="158357"/>
            <a:ext cx="5594032" cy="626126"/>
          </a:xfrm>
          <a:prstGeom prst="rect">
            <a:avLst/>
          </a:prstGeom>
        </p:spPr>
        <p:txBody>
          <a:bodyPr/>
          <a:lstStyle>
            <a:lvl1pPr algn="l">
              <a:defRPr sz="2444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7480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blue_background">
    <p:bg bwMode="ltGray"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011" y="954397"/>
            <a:ext cx="3171176" cy="268367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lvl1pPr marL="199318" indent="0" algn="l">
              <a:defRPr sz="2667">
                <a:solidFill>
                  <a:srgbClr val="FFFFFF"/>
                </a:solidFill>
                <a:latin typeface="Arial"/>
                <a:cs typeface="Arial"/>
              </a:defRPr>
            </a:lvl1pPr>
            <a:lvl2pPr marL="398635" indent="201081" algn="l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11" y="3771474"/>
            <a:ext cx="2638173" cy="16102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6153" y="3771474"/>
            <a:ext cx="6791279" cy="1610214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37042" y="954397"/>
            <a:ext cx="2262509" cy="268367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29171" y="158357"/>
            <a:ext cx="3888260" cy="20558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lvl1pPr marL="199318" indent="0" algn="l">
              <a:defRPr sz="2667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398635" indent="-199318" algn="l">
              <a:defRPr>
                <a:solidFill>
                  <a:srgbClr val="FFFFFF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29172" y="2347621"/>
            <a:ext cx="3915047" cy="12904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r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2" y="158357"/>
            <a:ext cx="5594032" cy="626126"/>
          </a:xfrm>
          <a:prstGeom prst="rect">
            <a:avLst/>
          </a:prstGeom>
        </p:spPr>
        <p:txBody>
          <a:bodyPr/>
          <a:lstStyle>
            <a:lvl1pPr algn="l">
              <a:defRPr sz="2444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1716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57200"/>
            <a:ext cx="9721080" cy="523220"/>
          </a:xfrm>
          <a:noFill/>
          <a:ln>
            <a:noFill/>
          </a:ln>
        </p:spPr>
        <p:txBody>
          <a:bodyPr wrap="square" anchor="t" anchorCtr="0">
            <a:sp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" y="913285"/>
            <a:ext cx="4536505" cy="424847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535" y="913285"/>
            <a:ext cx="4896545" cy="4248472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0620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whit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011" y="954397"/>
            <a:ext cx="3171176" cy="26836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marL="97013" indent="0" algn="l">
              <a:defRPr sz="2667">
                <a:solidFill>
                  <a:schemeClr val="tx1"/>
                </a:solidFill>
                <a:latin typeface="Arial"/>
                <a:cs typeface="Arial"/>
              </a:defRPr>
            </a:lvl1pPr>
            <a:lvl2pPr marL="97013" indent="102305" algn="l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011" y="3771474"/>
            <a:ext cx="2638173" cy="161021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lvl1pPr marL="97013" indent="0" algn="l">
              <a:defRPr sz="2222" b="1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6153" y="3771474"/>
            <a:ext cx="6791279" cy="1610214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667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37042" y="954397"/>
            <a:ext cx="2262509" cy="2683677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29171" y="158357"/>
            <a:ext cx="3888260" cy="20558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lvl1pPr marL="97013" indent="0" algn="l">
              <a:defRPr sz="2667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97013" indent="0" algn="l">
              <a:defRPr>
                <a:solidFill>
                  <a:schemeClr val="bg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29172" y="2347621"/>
            <a:ext cx="3915047" cy="1290453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lvl1pPr algn="r">
              <a:defRPr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2" y="158357"/>
            <a:ext cx="5594032" cy="626126"/>
          </a:xfrm>
          <a:prstGeom prst="rect">
            <a:avLst/>
          </a:prstGeom>
        </p:spPr>
        <p:txBody>
          <a:bodyPr/>
          <a:lstStyle>
            <a:lvl1pPr algn="l">
              <a:defRPr sz="2444" b="1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68349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images_grey_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7791098" y="4169176"/>
            <a:ext cx="2007304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56471" y="3379204"/>
            <a:ext cx="279567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8" y="1857030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076655" y="332020"/>
            <a:ext cx="3630957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7791098" y="332020"/>
            <a:ext cx="2007304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791099" y="4169176"/>
            <a:ext cx="2007303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231482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6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4076348" y="332020"/>
            <a:ext cx="3631262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72182" y="3379204"/>
            <a:ext cx="277996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791099" y="332020"/>
            <a:ext cx="2007303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3956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images_whit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076348" y="332020"/>
            <a:ext cx="3631262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72182" y="3379204"/>
            <a:ext cx="277996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791098" y="4169176"/>
            <a:ext cx="2007304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56471" y="3379204"/>
            <a:ext cx="2795671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8" y="1857030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076655" y="332020"/>
            <a:ext cx="3630957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7791098" y="332020"/>
            <a:ext cx="2007304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791099" y="4169176"/>
            <a:ext cx="2007303" cy="104714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231482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6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791099" y="332020"/>
            <a:ext cx="2007303" cy="145344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227232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colour_image_mix.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85040" y="332020"/>
            <a:ext cx="3622571" cy="295628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/>
          </a:p>
        </p:txBody>
      </p:sp>
      <p:sp>
        <p:nvSpPr>
          <p:cNvPr id="27" name="Rounded Rectangle 26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3231482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8" y="1857030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6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85040" y="332022"/>
            <a:ext cx="3622571" cy="29562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667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780333" y="332021"/>
            <a:ext cx="2018069" cy="1417469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791098" y="4174046"/>
            <a:ext cx="2007304" cy="10576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471" y="3377214"/>
            <a:ext cx="2803316" cy="1854481"/>
          </a:xfrm>
          <a:prstGeom prst="rect">
            <a:avLst/>
          </a:prstGeom>
          <a:ln>
            <a:noFill/>
          </a:ln>
        </p:spPr>
      </p:pic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471" y="3377214"/>
            <a:ext cx="2803316" cy="18544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231482" y="4133022"/>
            <a:ext cx="4476129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780334" y="2994081"/>
            <a:ext cx="2018068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56472" y="2202941"/>
            <a:ext cx="3636390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605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ustom_layout_text_colour_image_mix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085040" y="332020"/>
            <a:ext cx="3622571" cy="2956280"/>
          </a:xfrm>
          <a:prstGeom prst="rect">
            <a:avLst/>
          </a:prstGeom>
          <a:solidFill>
            <a:srgbClr val="189BA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/>
          </a:p>
        </p:txBody>
      </p:sp>
      <p:sp>
        <p:nvSpPr>
          <p:cNvPr id="27" name="Rounded Rectangle 26"/>
          <p:cNvSpPr/>
          <p:nvPr userDrawn="1"/>
        </p:nvSpPr>
        <p:spPr>
          <a:xfrm>
            <a:off x="3234973" y="3379204"/>
            <a:ext cx="4472638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455565"/>
              </a:solidFill>
              <a:latin typeface="Arial"/>
            </a:endParaRP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3231482" y="3379204"/>
            <a:ext cx="4476129" cy="183711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rgbClr val="455565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1098" y="1857030"/>
            <a:ext cx="2007304" cy="22292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455565"/>
              </a:solidFill>
              <a:latin typeface="Arial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rgbClr val="455565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791099" y="1848966"/>
            <a:ext cx="2007303" cy="223391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1599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222" kern="1200" dirty="0">
                <a:solidFill>
                  <a:srgbClr val="455565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56472" y="332020"/>
            <a:ext cx="3636390" cy="295628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455565"/>
              </a:solidFill>
              <a:latin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85040" y="332022"/>
            <a:ext cx="3622571" cy="29562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199318" indent="0" algn="l">
              <a:tabLst>
                <a:tab pos="97013" algn="l"/>
              </a:tabLst>
              <a:defRPr sz="2667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398635" indent="-199318" algn="l">
              <a:defRPr>
                <a:solidFill>
                  <a:schemeClr val="bg1"/>
                </a:solidFill>
                <a:effectLst/>
                <a:latin typeface="Arial"/>
                <a:cs typeface="Arial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780333" y="332021"/>
            <a:ext cx="2018069" cy="141746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791098" y="4174046"/>
            <a:ext cx="2007304" cy="105765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471" y="3377214"/>
            <a:ext cx="2803316" cy="1854481"/>
          </a:xfrm>
          <a:prstGeom prst="rect">
            <a:avLst/>
          </a:prstGeom>
          <a:ln>
            <a:noFill/>
          </a:ln>
        </p:spPr>
      </p:pic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471" y="3377214"/>
            <a:ext cx="2803316" cy="18544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222" b="1">
                <a:solidFill>
                  <a:schemeClr val="bg1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231482" y="4133022"/>
            <a:ext cx="4476129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780334" y="2994081"/>
            <a:ext cx="2018068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56472" y="2202941"/>
            <a:ext cx="3636390" cy="10921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1778">
                <a:solidFill>
                  <a:srgbClr val="455565"/>
                </a:solidFill>
                <a:latin typeface="Arial"/>
                <a:cs typeface="Arial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89677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branded(DD_led-partners_and_subsidiari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3975" y="0"/>
            <a:ext cx="1617739" cy="215698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160000" cy="5715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370137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1345 w 9144000"/>
              <a:gd name="connsiteY2" fmla="*/ 0 h 5150635"/>
              <a:gd name="connsiteX3" fmla="*/ 9144000 w 9144000"/>
              <a:gd name="connsiteY3" fmla="*/ 7135 h 5150635"/>
              <a:gd name="connsiteX4" fmla="*/ 9144000 w 9144000"/>
              <a:gd name="connsiteY4" fmla="*/ 5150635 h 5150635"/>
              <a:gd name="connsiteX5" fmla="*/ 0 w 9144000"/>
              <a:gd name="connsiteY5" fmla="*/ 5150635 h 5150635"/>
              <a:gd name="connsiteX6" fmla="*/ 0 w 9144000"/>
              <a:gd name="connsiteY6" fmla="*/ 7135 h 5150635"/>
              <a:gd name="connsiteX0" fmla="*/ 0 w 9144000"/>
              <a:gd name="connsiteY0" fmla="*/ 14269 h 5157769"/>
              <a:gd name="connsiteX1" fmla="*/ 7370137 w 9144000"/>
              <a:gd name="connsiteY1" fmla="*/ 14269 h 5157769"/>
              <a:gd name="connsiteX2" fmla="*/ 8212031 w 9144000"/>
              <a:gd name="connsiteY2" fmla="*/ 0 h 5157769"/>
              <a:gd name="connsiteX3" fmla="*/ 8811345 w 9144000"/>
              <a:gd name="connsiteY3" fmla="*/ 7134 h 5157769"/>
              <a:gd name="connsiteX4" fmla="*/ 9144000 w 9144000"/>
              <a:gd name="connsiteY4" fmla="*/ 14269 h 5157769"/>
              <a:gd name="connsiteX5" fmla="*/ 9144000 w 9144000"/>
              <a:gd name="connsiteY5" fmla="*/ 5157769 h 5157769"/>
              <a:gd name="connsiteX6" fmla="*/ 0 w 9144000"/>
              <a:gd name="connsiteY6" fmla="*/ 5157769 h 5157769"/>
              <a:gd name="connsiteX7" fmla="*/ 0 w 9144000"/>
              <a:gd name="connsiteY7" fmla="*/ 14269 h 5157769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8480 w 9144000"/>
              <a:gd name="connsiteY2" fmla="*/ 1940742 h 5150635"/>
              <a:gd name="connsiteX3" fmla="*/ 8811345 w 9144000"/>
              <a:gd name="connsiteY3" fmla="*/ 0 h 5150635"/>
              <a:gd name="connsiteX4" fmla="*/ 9144000 w 9144000"/>
              <a:gd name="connsiteY4" fmla="*/ 7135 h 5150635"/>
              <a:gd name="connsiteX5" fmla="*/ 9144000 w 9144000"/>
              <a:gd name="connsiteY5" fmla="*/ 5150635 h 5150635"/>
              <a:gd name="connsiteX6" fmla="*/ 0 w 9144000"/>
              <a:gd name="connsiteY6" fmla="*/ 5150635 h 5150635"/>
              <a:gd name="connsiteX7" fmla="*/ 0 w 9144000"/>
              <a:gd name="connsiteY7" fmla="*/ 7135 h 515063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818480 w 9144000"/>
              <a:gd name="connsiteY2" fmla="*/ 1934392 h 5144285"/>
              <a:gd name="connsiteX3" fmla="*/ 8814520 w 9144000"/>
              <a:gd name="connsiteY3" fmla="*/ 0 h 5144285"/>
              <a:gd name="connsiteX4" fmla="*/ 9144000 w 9144000"/>
              <a:gd name="connsiteY4" fmla="*/ 785 h 5144285"/>
              <a:gd name="connsiteX5" fmla="*/ 9144000 w 9144000"/>
              <a:gd name="connsiteY5" fmla="*/ 5144285 h 5144285"/>
              <a:gd name="connsiteX6" fmla="*/ 0 w 9144000"/>
              <a:gd name="connsiteY6" fmla="*/ 5144285 h 5144285"/>
              <a:gd name="connsiteX7" fmla="*/ 0 w 9144000"/>
              <a:gd name="connsiteY7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115300 w 9144000"/>
              <a:gd name="connsiteY2" fmla="*/ 100091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66000 w 9144000"/>
              <a:gd name="connsiteY2" fmla="*/ 193436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7686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1037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4285">
                <a:moveTo>
                  <a:pt x="0" y="785"/>
                </a:moveTo>
                <a:lnTo>
                  <a:pt x="7370137" y="785"/>
                </a:lnTo>
                <a:cubicBezTo>
                  <a:pt x="7372083" y="646419"/>
                  <a:pt x="7374028" y="1285403"/>
                  <a:pt x="7375974" y="1931037"/>
                </a:cubicBezTo>
                <a:lnTo>
                  <a:pt x="8818480" y="1934392"/>
                </a:lnTo>
                <a:cubicBezTo>
                  <a:pt x="8816102" y="1287478"/>
                  <a:pt x="8816898" y="646914"/>
                  <a:pt x="8814520" y="0"/>
                </a:cubicBezTo>
                <a:lnTo>
                  <a:pt x="9144000" y="785"/>
                </a:lnTo>
                <a:lnTo>
                  <a:pt x="9144000" y="5144285"/>
                </a:lnTo>
                <a:lnTo>
                  <a:pt x="0" y="5144285"/>
                </a:lnTo>
                <a:lnTo>
                  <a:pt x="0" y="785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l" defTabSz="1015990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>
                <a:latin typeface="Arial"/>
              </a:defRPr>
            </a:lvl1pPr>
          </a:lstStyle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	Drag picture to placeholder or click icon to add</a:t>
            </a:r>
          </a:p>
          <a:p>
            <a:endParaRPr lang="en-US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0" y="3038045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08022" y="1604101"/>
            <a:ext cx="1212696" cy="47232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Drag white logo to placeholder or click icon to add</a:t>
            </a:r>
          </a:p>
        </p:txBody>
      </p:sp>
      <p:sp>
        <p:nvSpPr>
          <p:cNvPr id="8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0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rgbClr val="45556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54377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branded(Equal_voice-partners_and_cli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83975" y="-873"/>
            <a:ext cx="1616550" cy="2157858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>
              <a:latin typeface="Arial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873"/>
            <a:ext cx="10160000" cy="5715873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370137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1345 w 9144000"/>
              <a:gd name="connsiteY2" fmla="*/ 0 h 5150635"/>
              <a:gd name="connsiteX3" fmla="*/ 9144000 w 9144000"/>
              <a:gd name="connsiteY3" fmla="*/ 7135 h 5150635"/>
              <a:gd name="connsiteX4" fmla="*/ 9144000 w 9144000"/>
              <a:gd name="connsiteY4" fmla="*/ 5150635 h 5150635"/>
              <a:gd name="connsiteX5" fmla="*/ 0 w 9144000"/>
              <a:gd name="connsiteY5" fmla="*/ 5150635 h 5150635"/>
              <a:gd name="connsiteX6" fmla="*/ 0 w 9144000"/>
              <a:gd name="connsiteY6" fmla="*/ 7135 h 5150635"/>
              <a:gd name="connsiteX0" fmla="*/ 0 w 9144000"/>
              <a:gd name="connsiteY0" fmla="*/ 14269 h 5157769"/>
              <a:gd name="connsiteX1" fmla="*/ 7370137 w 9144000"/>
              <a:gd name="connsiteY1" fmla="*/ 14269 h 5157769"/>
              <a:gd name="connsiteX2" fmla="*/ 8212031 w 9144000"/>
              <a:gd name="connsiteY2" fmla="*/ 0 h 5157769"/>
              <a:gd name="connsiteX3" fmla="*/ 8811345 w 9144000"/>
              <a:gd name="connsiteY3" fmla="*/ 7134 h 5157769"/>
              <a:gd name="connsiteX4" fmla="*/ 9144000 w 9144000"/>
              <a:gd name="connsiteY4" fmla="*/ 14269 h 5157769"/>
              <a:gd name="connsiteX5" fmla="*/ 9144000 w 9144000"/>
              <a:gd name="connsiteY5" fmla="*/ 5157769 h 5157769"/>
              <a:gd name="connsiteX6" fmla="*/ 0 w 9144000"/>
              <a:gd name="connsiteY6" fmla="*/ 5157769 h 5157769"/>
              <a:gd name="connsiteX7" fmla="*/ 0 w 9144000"/>
              <a:gd name="connsiteY7" fmla="*/ 14269 h 5157769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8480 w 9144000"/>
              <a:gd name="connsiteY2" fmla="*/ 1940742 h 5150635"/>
              <a:gd name="connsiteX3" fmla="*/ 8811345 w 9144000"/>
              <a:gd name="connsiteY3" fmla="*/ 0 h 5150635"/>
              <a:gd name="connsiteX4" fmla="*/ 9144000 w 9144000"/>
              <a:gd name="connsiteY4" fmla="*/ 7135 h 5150635"/>
              <a:gd name="connsiteX5" fmla="*/ 9144000 w 9144000"/>
              <a:gd name="connsiteY5" fmla="*/ 5150635 h 5150635"/>
              <a:gd name="connsiteX6" fmla="*/ 0 w 9144000"/>
              <a:gd name="connsiteY6" fmla="*/ 5150635 h 5150635"/>
              <a:gd name="connsiteX7" fmla="*/ 0 w 9144000"/>
              <a:gd name="connsiteY7" fmla="*/ 7135 h 515063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818480 w 9144000"/>
              <a:gd name="connsiteY2" fmla="*/ 1934392 h 5144285"/>
              <a:gd name="connsiteX3" fmla="*/ 8814520 w 9144000"/>
              <a:gd name="connsiteY3" fmla="*/ 0 h 5144285"/>
              <a:gd name="connsiteX4" fmla="*/ 9144000 w 9144000"/>
              <a:gd name="connsiteY4" fmla="*/ 785 h 5144285"/>
              <a:gd name="connsiteX5" fmla="*/ 9144000 w 9144000"/>
              <a:gd name="connsiteY5" fmla="*/ 5144285 h 5144285"/>
              <a:gd name="connsiteX6" fmla="*/ 0 w 9144000"/>
              <a:gd name="connsiteY6" fmla="*/ 5144285 h 5144285"/>
              <a:gd name="connsiteX7" fmla="*/ 0 w 9144000"/>
              <a:gd name="connsiteY7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115300 w 9144000"/>
              <a:gd name="connsiteY2" fmla="*/ 100091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66000 w 9144000"/>
              <a:gd name="connsiteY2" fmla="*/ 193436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7686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1037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4285">
                <a:moveTo>
                  <a:pt x="0" y="785"/>
                </a:moveTo>
                <a:lnTo>
                  <a:pt x="7370137" y="785"/>
                </a:lnTo>
                <a:cubicBezTo>
                  <a:pt x="7372083" y="646419"/>
                  <a:pt x="7374028" y="1285403"/>
                  <a:pt x="7375974" y="1931037"/>
                </a:cubicBezTo>
                <a:lnTo>
                  <a:pt x="8818480" y="1934392"/>
                </a:lnTo>
                <a:cubicBezTo>
                  <a:pt x="8816102" y="1287478"/>
                  <a:pt x="8816898" y="646914"/>
                  <a:pt x="8814520" y="0"/>
                </a:cubicBezTo>
                <a:lnTo>
                  <a:pt x="9144000" y="785"/>
                </a:lnTo>
                <a:lnTo>
                  <a:pt x="9144000" y="5144285"/>
                </a:lnTo>
                <a:lnTo>
                  <a:pt x="0" y="5144285"/>
                </a:lnTo>
                <a:lnTo>
                  <a:pt x="0" y="785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l" defTabSz="1015990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>
                <a:latin typeface="Arial"/>
              </a:defRPr>
            </a:lvl1pPr>
          </a:lstStyle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	Drag picture to placeholder or click icon to add</a:t>
            </a:r>
          </a:p>
          <a:p>
            <a:endParaRPr lang="en-US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0" y="3038045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394347" y="1604101"/>
            <a:ext cx="1204737" cy="47232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55565"/>
                </a:solidFill>
                <a:latin typeface="Arial"/>
              </a:defRPr>
            </a:lvl1pPr>
          </a:lstStyle>
          <a:p>
            <a:r>
              <a:rPr lang="en-US"/>
              <a:t>Drag logo to placeholder or click icon to add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2289" y="457233"/>
            <a:ext cx="1488944" cy="1037458"/>
          </a:xfrm>
          <a:prstGeom prst="rect">
            <a:avLst/>
          </a:prstGeom>
        </p:spPr>
      </p:pic>
      <p:sp>
        <p:nvSpPr>
          <p:cNvPr id="8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0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88970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D_cover_page_with_image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 flipH="1">
            <a:off x="0" y="-14251"/>
            <a:ext cx="10160000" cy="2337294"/>
          </a:xfrm>
          <a:custGeom>
            <a:avLst/>
            <a:gdLst>
              <a:gd name="connsiteX0" fmla="*/ 0 w 9144000"/>
              <a:gd name="connsiteY0" fmla="*/ 0 h 2090738"/>
              <a:gd name="connsiteX1" fmla="*/ 9144000 w 9144000"/>
              <a:gd name="connsiteY1" fmla="*/ 0 h 2090738"/>
              <a:gd name="connsiteX2" fmla="*/ 9144000 w 9144000"/>
              <a:gd name="connsiteY2" fmla="*/ 2090738 h 2090738"/>
              <a:gd name="connsiteX3" fmla="*/ 0 w 9144000"/>
              <a:gd name="connsiteY3" fmla="*/ 2090738 h 2090738"/>
              <a:gd name="connsiteX4" fmla="*/ 0 w 9144000"/>
              <a:gd name="connsiteY4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9144000 w 9144000"/>
              <a:gd name="connsiteY2" fmla="*/ 0 h 2090738"/>
              <a:gd name="connsiteX3" fmla="*/ 9144000 w 9144000"/>
              <a:gd name="connsiteY3" fmla="*/ 2090738 h 2090738"/>
              <a:gd name="connsiteX4" fmla="*/ 0 w 9144000"/>
              <a:gd name="connsiteY4" fmla="*/ 2090738 h 2090738"/>
              <a:gd name="connsiteX5" fmla="*/ 0 w 9144000"/>
              <a:gd name="connsiteY5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1719110 w 9144000"/>
              <a:gd name="connsiteY2" fmla="*/ 0 h 2090738"/>
              <a:gd name="connsiteX3" fmla="*/ 9144000 w 9144000"/>
              <a:gd name="connsiteY3" fmla="*/ 0 h 2090738"/>
              <a:gd name="connsiteX4" fmla="*/ 9144000 w 9144000"/>
              <a:gd name="connsiteY4" fmla="*/ 2090738 h 2090738"/>
              <a:gd name="connsiteX5" fmla="*/ 0 w 9144000"/>
              <a:gd name="connsiteY5" fmla="*/ 2090738 h 2090738"/>
              <a:gd name="connsiteX6" fmla="*/ 0 w 9144000"/>
              <a:gd name="connsiteY6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1719110 w 9144000"/>
              <a:gd name="connsiteY2" fmla="*/ 0 h 2090738"/>
              <a:gd name="connsiteX3" fmla="*/ 1719110 w 9144000"/>
              <a:gd name="connsiteY3" fmla="*/ 0 h 2090738"/>
              <a:gd name="connsiteX4" fmla="*/ 9144000 w 9144000"/>
              <a:gd name="connsiteY4" fmla="*/ 0 h 2090738"/>
              <a:gd name="connsiteX5" fmla="*/ 9144000 w 9144000"/>
              <a:gd name="connsiteY5" fmla="*/ 2090738 h 2090738"/>
              <a:gd name="connsiteX6" fmla="*/ 0 w 9144000"/>
              <a:gd name="connsiteY6" fmla="*/ 2090738 h 2090738"/>
              <a:gd name="connsiteX7" fmla="*/ 0 w 9144000"/>
              <a:gd name="connsiteY7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1719110 w 9144000"/>
              <a:gd name="connsiteY2" fmla="*/ 0 h 2090738"/>
              <a:gd name="connsiteX3" fmla="*/ 205266 w 9144000"/>
              <a:gd name="connsiteY3" fmla="*/ 1718776 h 2090738"/>
              <a:gd name="connsiteX4" fmla="*/ 9144000 w 9144000"/>
              <a:gd name="connsiteY4" fmla="*/ 0 h 2090738"/>
              <a:gd name="connsiteX5" fmla="*/ 9144000 w 9144000"/>
              <a:gd name="connsiteY5" fmla="*/ 2090738 h 2090738"/>
              <a:gd name="connsiteX6" fmla="*/ 0 w 9144000"/>
              <a:gd name="connsiteY6" fmla="*/ 2090738 h 2090738"/>
              <a:gd name="connsiteX7" fmla="*/ 0 w 9144000"/>
              <a:gd name="connsiteY7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718434 w 9144000"/>
              <a:gd name="connsiteY2" fmla="*/ 769601 h 2090738"/>
              <a:gd name="connsiteX3" fmla="*/ 205266 w 9144000"/>
              <a:gd name="connsiteY3" fmla="*/ 1718776 h 2090738"/>
              <a:gd name="connsiteX4" fmla="*/ 9144000 w 9144000"/>
              <a:gd name="connsiteY4" fmla="*/ 0 h 2090738"/>
              <a:gd name="connsiteX5" fmla="*/ 9144000 w 9144000"/>
              <a:gd name="connsiteY5" fmla="*/ 2090738 h 2090738"/>
              <a:gd name="connsiteX6" fmla="*/ 0 w 9144000"/>
              <a:gd name="connsiteY6" fmla="*/ 2090738 h 2090738"/>
              <a:gd name="connsiteX7" fmla="*/ 0 w 9144000"/>
              <a:gd name="connsiteY7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718434 w 9144000"/>
              <a:gd name="connsiteY2" fmla="*/ 769601 h 2090738"/>
              <a:gd name="connsiteX3" fmla="*/ 1513843 w 9144000"/>
              <a:gd name="connsiteY3" fmla="*/ 1693122 h 2090738"/>
              <a:gd name="connsiteX4" fmla="*/ 9144000 w 9144000"/>
              <a:gd name="connsiteY4" fmla="*/ 0 h 2090738"/>
              <a:gd name="connsiteX5" fmla="*/ 9144000 w 9144000"/>
              <a:gd name="connsiteY5" fmla="*/ 2090738 h 2090738"/>
              <a:gd name="connsiteX6" fmla="*/ 0 w 9144000"/>
              <a:gd name="connsiteY6" fmla="*/ 2090738 h 2090738"/>
              <a:gd name="connsiteX7" fmla="*/ 0 w 9144000"/>
              <a:gd name="connsiteY7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218096 w 9144000"/>
              <a:gd name="connsiteY2" fmla="*/ 1693122 h 2090738"/>
              <a:gd name="connsiteX3" fmla="*/ 1513843 w 9144000"/>
              <a:gd name="connsiteY3" fmla="*/ 1693122 h 2090738"/>
              <a:gd name="connsiteX4" fmla="*/ 9144000 w 9144000"/>
              <a:gd name="connsiteY4" fmla="*/ 0 h 2090738"/>
              <a:gd name="connsiteX5" fmla="*/ 9144000 w 9144000"/>
              <a:gd name="connsiteY5" fmla="*/ 2090738 h 2090738"/>
              <a:gd name="connsiteX6" fmla="*/ 0 w 9144000"/>
              <a:gd name="connsiteY6" fmla="*/ 2090738 h 2090738"/>
              <a:gd name="connsiteX7" fmla="*/ 0 w 9144000"/>
              <a:gd name="connsiteY7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218096 w 9144000"/>
              <a:gd name="connsiteY2" fmla="*/ 1693122 h 2090738"/>
              <a:gd name="connsiteX3" fmla="*/ 1513843 w 9144000"/>
              <a:gd name="connsiteY3" fmla="*/ 1693122 h 2090738"/>
              <a:gd name="connsiteX4" fmla="*/ 3232954 w 9144000"/>
              <a:gd name="connsiteY4" fmla="*/ 1295495 h 2090738"/>
              <a:gd name="connsiteX5" fmla="*/ 9144000 w 9144000"/>
              <a:gd name="connsiteY5" fmla="*/ 0 h 2090738"/>
              <a:gd name="connsiteX6" fmla="*/ 9144000 w 9144000"/>
              <a:gd name="connsiteY6" fmla="*/ 2090738 h 2090738"/>
              <a:gd name="connsiteX7" fmla="*/ 0 w 9144000"/>
              <a:gd name="connsiteY7" fmla="*/ 2090738 h 2090738"/>
              <a:gd name="connsiteX8" fmla="*/ 0 w 9144000"/>
              <a:gd name="connsiteY8" fmla="*/ 0 h 2090738"/>
              <a:gd name="connsiteX0" fmla="*/ 0 w 9144000"/>
              <a:gd name="connsiteY0" fmla="*/ 0 h 2090738"/>
              <a:gd name="connsiteX1" fmla="*/ 218096 w 9144000"/>
              <a:gd name="connsiteY1" fmla="*/ 0 h 2090738"/>
              <a:gd name="connsiteX2" fmla="*/ 218096 w 9144000"/>
              <a:gd name="connsiteY2" fmla="*/ 1693122 h 2090738"/>
              <a:gd name="connsiteX3" fmla="*/ 1513843 w 9144000"/>
              <a:gd name="connsiteY3" fmla="*/ 1693122 h 2090738"/>
              <a:gd name="connsiteX4" fmla="*/ 2219449 w 9144000"/>
              <a:gd name="connsiteY4" fmla="*/ 1526375 h 2090738"/>
              <a:gd name="connsiteX5" fmla="*/ 3232954 w 9144000"/>
              <a:gd name="connsiteY5" fmla="*/ 1295495 h 2090738"/>
              <a:gd name="connsiteX6" fmla="*/ 9144000 w 9144000"/>
              <a:gd name="connsiteY6" fmla="*/ 0 h 2090738"/>
              <a:gd name="connsiteX7" fmla="*/ 9144000 w 9144000"/>
              <a:gd name="connsiteY7" fmla="*/ 2090738 h 2090738"/>
              <a:gd name="connsiteX8" fmla="*/ 0 w 9144000"/>
              <a:gd name="connsiteY8" fmla="*/ 2090738 h 2090738"/>
              <a:gd name="connsiteX9" fmla="*/ 0 w 9144000"/>
              <a:gd name="connsiteY9" fmla="*/ 0 h 2090738"/>
              <a:gd name="connsiteX0" fmla="*/ 0 w 9144000"/>
              <a:gd name="connsiteY0" fmla="*/ 12827 h 2103565"/>
              <a:gd name="connsiteX1" fmla="*/ 218096 w 9144000"/>
              <a:gd name="connsiteY1" fmla="*/ 12827 h 2103565"/>
              <a:gd name="connsiteX2" fmla="*/ 218096 w 9144000"/>
              <a:gd name="connsiteY2" fmla="*/ 1705949 h 2103565"/>
              <a:gd name="connsiteX3" fmla="*/ 1513843 w 9144000"/>
              <a:gd name="connsiteY3" fmla="*/ 1705949 h 2103565"/>
              <a:gd name="connsiteX4" fmla="*/ 1513844 w 9144000"/>
              <a:gd name="connsiteY4" fmla="*/ 0 h 2103565"/>
              <a:gd name="connsiteX5" fmla="*/ 3232954 w 9144000"/>
              <a:gd name="connsiteY5" fmla="*/ 1308322 h 2103565"/>
              <a:gd name="connsiteX6" fmla="*/ 9144000 w 9144000"/>
              <a:gd name="connsiteY6" fmla="*/ 12827 h 2103565"/>
              <a:gd name="connsiteX7" fmla="*/ 9144000 w 9144000"/>
              <a:gd name="connsiteY7" fmla="*/ 2103565 h 2103565"/>
              <a:gd name="connsiteX8" fmla="*/ 0 w 9144000"/>
              <a:gd name="connsiteY8" fmla="*/ 2103565 h 2103565"/>
              <a:gd name="connsiteX9" fmla="*/ 0 w 9144000"/>
              <a:gd name="connsiteY9" fmla="*/ 12827 h 2103565"/>
              <a:gd name="connsiteX0" fmla="*/ 0 w 9144000"/>
              <a:gd name="connsiteY0" fmla="*/ 12827 h 2103565"/>
              <a:gd name="connsiteX1" fmla="*/ 218096 w 9144000"/>
              <a:gd name="connsiteY1" fmla="*/ 12827 h 2103565"/>
              <a:gd name="connsiteX2" fmla="*/ 218096 w 9144000"/>
              <a:gd name="connsiteY2" fmla="*/ 1705949 h 2103565"/>
              <a:gd name="connsiteX3" fmla="*/ 1513843 w 9144000"/>
              <a:gd name="connsiteY3" fmla="*/ 1705949 h 2103565"/>
              <a:gd name="connsiteX4" fmla="*/ 1513844 w 9144000"/>
              <a:gd name="connsiteY4" fmla="*/ 0 h 2103565"/>
              <a:gd name="connsiteX5" fmla="*/ 3309929 w 9144000"/>
              <a:gd name="connsiteY5" fmla="*/ 25654 h 2103565"/>
              <a:gd name="connsiteX6" fmla="*/ 9144000 w 9144000"/>
              <a:gd name="connsiteY6" fmla="*/ 12827 h 2103565"/>
              <a:gd name="connsiteX7" fmla="*/ 9144000 w 9144000"/>
              <a:gd name="connsiteY7" fmla="*/ 2103565 h 2103565"/>
              <a:gd name="connsiteX8" fmla="*/ 0 w 9144000"/>
              <a:gd name="connsiteY8" fmla="*/ 2103565 h 2103565"/>
              <a:gd name="connsiteX9" fmla="*/ 0 w 9144000"/>
              <a:gd name="connsiteY9" fmla="*/ 12827 h 2103565"/>
              <a:gd name="connsiteX0" fmla="*/ 0 w 9144000"/>
              <a:gd name="connsiteY0" fmla="*/ 12827 h 2103565"/>
              <a:gd name="connsiteX1" fmla="*/ 218096 w 9144000"/>
              <a:gd name="connsiteY1" fmla="*/ 12827 h 2103565"/>
              <a:gd name="connsiteX2" fmla="*/ 218096 w 9144000"/>
              <a:gd name="connsiteY2" fmla="*/ 1705949 h 2103565"/>
              <a:gd name="connsiteX3" fmla="*/ 1513843 w 9144000"/>
              <a:gd name="connsiteY3" fmla="*/ 1705949 h 2103565"/>
              <a:gd name="connsiteX4" fmla="*/ 1513844 w 9144000"/>
              <a:gd name="connsiteY4" fmla="*/ 0 h 2103565"/>
              <a:gd name="connsiteX5" fmla="*/ 3309929 w 9144000"/>
              <a:gd name="connsiteY5" fmla="*/ 14109 h 2103565"/>
              <a:gd name="connsiteX6" fmla="*/ 9144000 w 9144000"/>
              <a:gd name="connsiteY6" fmla="*/ 12827 h 2103565"/>
              <a:gd name="connsiteX7" fmla="*/ 9144000 w 9144000"/>
              <a:gd name="connsiteY7" fmla="*/ 2103565 h 2103565"/>
              <a:gd name="connsiteX8" fmla="*/ 0 w 9144000"/>
              <a:gd name="connsiteY8" fmla="*/ 2103565 h 2103565"/>
              <a:gd name="connsiteX9" fmla="*/ 0 w 9144000"/>
              <a:gd name="connsiteY9" fmla="*/ 12827 h 2103565"/>
              <a:gd name="connsiteX0" fmla="*/ 0 w 9144000"/>
              <a:gd name="connsiteY0" fmla="*/ 21809 h 2112547"/>
              <a:gd name="connsiteX1" fmla="*/ 218096 w 9144000"/>
              <a:gd name="connsiteY1" fmla="*/ 21809 h 2112547"/>
              <a:gd name="connsiteX2" fmla="*/ 218096 w 9144000"/>
              <a:gd name="connsiteY2" fmla="*/ 1714931 h 2112547"/>
              <a:gd name="connsiteX3" fmla="*/ 1513843 w 9144000"/>
              <a:gd name="connsiteY3" fmla="*/ 1714931 h 2112547"/>
              <a:gd name="connsiteX4" fmla="*/ 1513844 w 9144000"/>
              <a:gd name="connsiteY4" fmla="*/ 8982 h 2112547"/>
              <a:gd name="connsiteX5" fmla="*/ 3309929 w 9144000"/>
              <a:gd name="connsiteY5" fmla="*/ 0 h 2112547"/>
              <a:gd name="connsiteX6" fmla="*/ 9144000 w 9144000"/>
              <a:gd name="connsiteY6" fmla="*/ 21809 h 2112547"/>
              <a:gd name="connsiteX7" fmla="*/ 9144000 w 9144000"/>
              <a:gd name="connsiteY7" fmla="*/ 2112547 h 2112547"/>
              <a:gd name="connsiteX8" fmla="*/ 0 w 9144000"/>
              <a:gd name="connsiteY8" fmla="*/ 2112547 h 2112547"/>
              <a:gd name="connsiteX9" fmla="*/ 0 w 9144000"/>
              <a:gd name="connsiteY9" fmla="*/ 21809 h 2112547"/>
              <a:gd name="connsiteX0" fmla="*/ 0 w 9144000"/>
              <a:gd name="connsiteY0" fmla="*/ 12827 h 2103565"/>
              <a:gd name="connsiteX1" fmla="*/ 218096 w 9144000"/>
              <a:gd name="connsiteY1" fmla="*/ 12827 h 2103565"/>
              <a:gd name="connsiteX2" fmla="*/ 218096 w 9144000"/>
              <a:gd name="connsiteY2" fmla="*/ 1705949 h 2103565"/>
              <a:gd name="connsiteX3" fmla="*/ 1513843 w 9144000"/>
              <a:gd name="connsiteY3" fmla="*/ 1705949 h 2103565"/>
              <a:gd name="connsiteX4" fmla="*/ 1513844 w 9144000"/>
              <a:gd name="connsiteY4" fmla="*/ 0 h 2103565"/>
              <a:gd name="connsiteX5" fmla="*/ 3309929 w 9144000"/>
              <a:gd name="connsiteY5" fmla="*/ 14109 h 2103565"/>
              <a:gd name="connsiteX6" fmla="*/ 9144000 w 9144000"/>
              <a:gd name="connsiteY6" fmla="*/ 12827 h 2103565"/>
              <a:gd name="connsiteX7" fmla="*/ 9144000 w 9144000"/>
              <a:gd name="connsiteY7" fmla="*/ 2103565 h 2103565"/>
              <a:gd name="connsiteX8" fmla="*/ 0 w 9144000"/>
              <a:gd name="connsiteY8" fmla="*/ 2103565 h 2103565"/>
              <a:gd name="connsiteX9" fmla="*/ 0 w 9144000"/>
              <a:gd name="connsiteY9" fmla="*/ 12827 h 2103565"/>
              <a:gd name="connsiteX0" fmla="*/ 0 w 9144000"/>
              <a:gd name="connsiteY0" fmla="*/ 12827 h 2103565"/>
              <a:gd name="connsiteX1" fmla="*/ 218096 w 9144000"/>
              <a:gd name="connsiteY1" fmla="*/ 12827 h 2103565"/>
              <a:gd name="connsiteX2" fmla="*/ 218096 w 9144000"/>
              <a:gd name="connsiteY2" fmla="*/ 1705949 h 2103565"/>
              <a:gd name="connsiteX3" fmla="*/ 1513843 w 9144000"/>
              <a:gd name="connsiteY3" fmla="*/ 1705949 h 2103565"/>
              <a:gd name="connsiteX4" fmla="*/ 1513844 w 9144000"/>
              <a:gd name="connsiteY4" fmla="*/ 0 h 2103565"/>
              <a:gd name="connsiteX5" fmla="*/ 3309929 w 9144000"/>
              <a:gd name="connsiteY5" fmla="*/ 2564 h 2103565"/>
              <a:gd name="connsiteX6" fmla="*/ 9144000 w 9144000"/>
              <a:gd name="connsiteY6" fmla="*/ 12827 h 2103565"/>
              <a:gd name="connsiteX7" fmla="*/ 9144000 w 9144000"/>
              <a:gd name="connsiteY7" fmla="*/ 2103565 h 2103565"/>
              <a:gd name="connsiteX8" fmla="*/ 0 w 9144000"/>
              <a:gd name="connsiteY8" fmla="*/ 2103565 h 2103565"/>
              <a:gd name="connsiteX9" fmla="*/ 0 w 9144000"/>
              <a:gd name="connsiteY9" fmla="*/ 12827 h 21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2103565">
                <a:moveTo>
                  <a:pt x="0" y="12827"/>
                </a:moveTo>
                <a:lnTo>
                  <a:pt x="218096" y="12827"/>
                </a:lnTo>
                <a:lnTo>
                  <a:pt x="218096" y="1705949"/>
                </a:lnTo>
                <a:lnTo>
                  <a:pt x="1513843" y="1705949"/>
                </a:lnTo>
                <a:cubicBezTo>
                  <a:pt x="1513843" y="1137299"/>
                  <a:pt x="1513844" y="568650"/>
                  <a:pt x="1513844" y="0"/>
                </a:cubicBezTo>
                <a:lnTo>
                  <a:pt x="3309929" y="2564"/>
                </a:lnTo>
                <a:lnTo>
                  <a:pt x="9144000" y="12827"/>
                </a:lnTo>
                <a:lnTo>
                  <a:pt x="9144000" y="2103565"/>
                </a:lnTo>
                <a:lnTo>
                  <a:pt x="0" y="2103565"/>
                </a:lnTo>
                <a:lnTo>
                  <a:pt x="0" y="12827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endParaRPr lang="en-US"/>
          </a:p>
          <a:p>
            <a:r>
              <a:rPr lang="en-US"/>
              <a:t>Add picture relevant to case study 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77877" y="916553"/>
            <a:ext cx="7056064" cy="1235418"/>
          </a:xfrm>
          <a:prstGeom prst="rect">
            <a:avLst/>
          </a:prstGeom>
        </p:spPr>
        <p:txBody>
          <a:bodyPr vert="horz" lIns="0" tIns="46800" rIns="0"/>
          <a:lstStyle>
            <a:lvl1pPr algn="l">
              <a:defRPr sz="1778"/>
            </a:lvl1pPr>
          </a:lstStyle>
          <a:p>
            <a:pPr algn="ctr"/>
            <a:r>
              <a:rPr lang="en-ZA" sz="1556" b="1" dirty="0"/>
              <a:t>Overarching Headline: </a:t>
            </a:r>
          </a:p>
          <a:p>
            <a:pPr algn="ctr"/>
            <a:r>
              <a:rPr lang="en-GB" sz="1556" dirty="0">
                <a:solidFill>
                  <a:schemeClr val="tx1"/>
                </a:solidFill>
              </a:rPr>
              <a:t>This should capture the client’s belief/bigger vision – the ‘why they do what they do’, not the solution itself. The technology should be implied. Always use the client name in the heading.</a:t>
            </a:r>
            <a:r>
              <a:rPr lang="en-ZA" sz="1556" dirty="0"/>
              <a:t> No more than 10 words.</a:t>
            </a:r>
            <a:endParaRPr lang="en-GB" sz="1556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77877" y="2435933"/>
            <a:ext cx="2718152" cy="813152"/>
          </a:xfrm>
          <a:prstGeom prst="rect">
            <a:avLst/>
          </a:pr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pPr algn="ctr"/>
            <a:r>
              <a:rPr lang="en-ZA" sz="1556" b="1" dirty="0"/>
              <a:t>Why heading: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748870" y="2435933"/>
            <a:ext cx="2718152" cy="813152"/>
          </a:xfrm>
          <a:prstGeom prst="rect">
            <a:avLst/>
          </a:pr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pPr algn="ctr"/>
            <a:r>
              <a:rPr lang="en-ZA" sz="1556" b="1" dirty="0"/>
              <a:t>How heading:</a:t>
            </a:r>
            <a:endParaRPr lang="en-ZA" sz="1556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18441" y="2435933"/>
            <a:ext cx="2718152" cy="813152"/>
          </a:xfrm>
          <a:prstGeom prst="rect">
            <a:avLst/>
          </a:pr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pPr algn="ctr"/>
            <a:r>
              <a:rPr lang="en-ZA" sz="1556" b="1" dirty="0"/>
              <a:t>What  heading:</a:t>
            </a:r>
            <a:endParaRPr lang="en-ZA" sz="1556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77877" y="3331595"/>
            <a:ext cx="2718152" cy="1990683"/>
          </a:xfrm>
          <a:prstGeom prst="rect">
            <a:avLst/>
          </a:pr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pPr algn="ctr"/>
            <a:r>
              <a:rPr lang="en-ZA" sz="1556" dirty="0"/>
              <a:t>Summarise the client’s vision/belief, its central challenge to make the world a better place in some way or another, in no more than two sentences, 40 words.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48870" y="3331595"/>
            <a:ext cx="2718152" cy="1990683"/>
          </a:xfrm>
          <a:prstGeom prst="rect">
            <a:avLst/>
          </a:pr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pPr algn="ctr"/>
            <a:r>
              <a:rPr lang="en-ZA" sz="1556" dirty="0"/>
              <a:t>Summarise the process, delivery, services in no more than two sentences, 40 words.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18441" y="3331595"/>
            <a:ext cx="2718152" cy="1990683"/>
          </a:xfrm>
          <a:prstGeom prst="rect">
            <a:avLst/>
          </a:prstGeom>
        </p:spPr>
        <p:txBody>
          <a:bodyPr vert="horz"/>
          <a:lstStyle>
            <a:lvl1pPr marL="0" marR="0" indent="0" algn="ctr" defTabSz="1015965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pPr algn="ctr"/>
            <a:r>
              <a:rPr lang="en-ZA" sz="1556" dirty="0"/>
              <a:t>Summarise the technology solution and digital business outcome in no more than two sentences, 40 words.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486548" y="-12827"/>
            <a:ext cx="1424109" cy="1891374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>
              <a:latin typeface="Arial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8696921" y="1353086"/>
            <a:ext cx="1061319" cy="416094"/>
          </a:xfrm>
          <a:prstGeom prst="rect">
            <a:avLst/>
          </a:prstGeom>
        </p:spPr>
        <p:txBody>
          <a:bodyPr vert="horz"/>
          <a:lstStyle>
            <a:lvl1pPr>
              <a:defRPr sz="1000">
                <a:solidFill>
                  <a:srgbClr val="455565"/>
                </a:solidFill>
                <a:latin typeface="Arial"/>
              </a:defRPr>
            </a:lvl1pPr>
          </a:lstStyle>
          <a:p>
            <a:r>
              <a:rPr lang="en-US" sz="778">
                <a:solidFill>
                  <a:srgbClr val="455565"/>
                </a:solidFill>
              </a:rPr>
              <a:t>Add client logo 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4863" y="334489"/>
            <a:ext cx="1311694" cy="9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05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over_page.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817" y="1"/>
            <a:ext cx="10166817" cy="5724869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 flipH="1">
            <a:off x="9702193" y="5222382"/>
            <a:ext cx="99522" cy="99522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 dirty="0">
              <a:latin typeface="Arial"/>
            </a:endParaRP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1" y="3038046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Sub-heading/ Speaker Name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1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206563" y="5132667"/>
            <a:ext cx="1485410" cy="2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AE9BF0-A057-684F-AA33-887AB12351F8}" type="datetime4">
              <a:rPr lang="en-ZA" sz="1111" i="1" smtClean="0">
                <a:solidFill>
                  <a:srgbClr val="FFFFFF"/>
                </a:solidFill>
                <a:latin typeface="Georgia"/>
                <a:cs typeface="Georgia"/>
              </a:rPr>
              <a:pPr algn="r"/>
              <a:t>20 August 2018</a:t>
            </a:fld>
            <a:endParaRPr lang="en-US" sz="1111" i="1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3977" y="1"/>
            <a:ext cx="1617739" cy="2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5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over_page_with_image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873"/>
            <a:ext cx="10160000" cy="5715872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370137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1345 w 9144000"/>
              <a:gd name="connsiteY2" fmla="*/ 0 h 5150635"/>
              <a:gd name="connsiteX3" fmla="*/ 9144000 w 9144000"/>
              <a:gd name="connsiteY3" fmla="*/ 7135 h 5150635"/>
              <a:gd name="connsiteX4" fmla="*/ 9144000 w 9144000"/>
              <a:gd name="connsiteY4" fmla="*/ 5150635 h 5150635"/>
              <a:gd name="connsiteX5" fmla="*/ 0 w 9144000"/>
              <a:gd name="connsiteY5" fmla="*/ 5150635 h 5150635"/>
              <a:gd name="connsiteX6" fmla="*/ 0 w 9144000"/>
              <a:gd name="connsiteY6" fmla="*/ 7135 h 5150635"/>
              <a:gd name="connsiteX0" fmla="*/ 0 w 9144000"/>
              <a:gd name="connsiteY0" fmla="*/ 14269 h 5157769"/>
              <a:gd name="connsiteX1" fmla="*/ 7370137 w 9144000"/>
              <a:gd name="connsiteY1" fmla="*/ 14269 h 5157769"/>
              <a:gd name="connsiteX2" fmla="*/ 8212031 w 9144000"/>
              <a:gd name="connsiteY2" fmla="*/ 0 h 5157769"/>
              <a:gd name="connsiteX3" fmla="*/ 8811345 w 9144000"/>
              <a:gd name="connsiteY3" fmla="*/ 7134 h 5157769"/>
              <a:gd name="connsiteX4" fmla="*/ 9144000 w 9144000"/>
              <a:gd name="connsiteY4" fmla="*/ 14269 h 5157769"/>
              <a:gd name="connsiteX5" fmla="*/ 9144000 w 9144000"/>
              <a:gd name="connsiteY5" fmla="*/ 5157769 h 5157769"/>
              <a:gd name="connsiteX6" fmla="*/ 0 w 9144000"/>
              <a:gd name="connsiteY6" fmla="*/ 5157769 h 5157769"/>
              <a:gd name="connsiteX7" fmla="*/ 0 w 9144000"/>
              <a:gd name="connsiteY7" fmla="*/ 14269 h 5157769"/>
              <a:gd name="connsiteX0" fmla="*/ 0 w 9144000"/>
              <a:gd name="connsiteY0" fmla="*/ 7135 h 5150635"/>
              <a:gd name="connsiteX1" fmla="*/ 7370137 w 9144000"/>
              <a:gd name="connsiteY1" fmla="*/ 7135 h 5150635"/>
              <a:gd name="connsiteX2" fmla="*/ 8818480 w 9144000"/>
              <a:gd name="connsiteY2" fmla="*/ 1940742 h 5150635"/>
              <a:gd name="connsiteX3" fmla="*/ 8811345 w 9144000"/>
              <a:gd name="connsiteY3" fmla="*/ 0 h 5150635"/>
              <a:gd name="connsiteX4" fmla="*/ 9144000 w 9144000"/>
              <a:gd name="connsiteY4" fmla="*/ 7135 h 5150635"/>
              <a:gd name="connsiteX5" fmla="*/ 9144000 w 9144000"/>
              <a:gd name="connsiteY5" fmla="*/ 5150635 h 5150635"/>
              <a:gd name="connsiteX6" fmla="*/ 0 w 9144000"/>
              <a:gd name="connsiteY6" fmla="*/ 5150635 h 5150635"/>
              <a:gd name="connsiteX7" fmla="*/ 0 w 9144000"/>
              <a:gd name="connsiteY7" fmla="*/ 7135 h 515063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818480 w 9144000"/>
              <a:gd name="connsiteY2" fmla="*/ 1934392 h 5144285"/>
              <a:gd name="connsiteX3" fmla="*/ 8814520 w 9144000"/>
              <a:gd name="connsiteY3" fmla="*/ 0 h 5144285"/>
              <a:gd name="connsiteX4" fmla="*/ 9144000 w 9144000"/>
              <a:gd name="connsiteY4" fmla="*/ 785 h 5144285"/>
              <a:gd name="connsiteX5" fmla="*/ 9144000 w 9144000"/>
              <a:gd name="connsiteY5" fmla="*/ 5144285 h 5144285"/>
              <a:gd name="connsiteX6" fmla="*/ 0 w 9144000"/>
              <a:gd name="connsiteY6" fmla="*/ 5144285 h 5144285"/>
              <a:gd name="connsiteX7" fmla="*/ 0 w 9144000"/>
              <a:gd name="connsiteY7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8115300 w 9144000"/>
              <a:gd name="connsiteY2" fmla="*/ 100091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66000 w 9144000"/>
              <a:gd name="connsiteY2" fmla="*/ 1934361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7686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  <a:gd name="connsiteX0" fmla="*/ 0 w 9144000"/>
              <a:gd name="connsiteY0" fmla="*/ 785 h 5144285"/>
              <a:gd name="connsiteX1" fmla="*/ 7370137 w 9144000"/>
              <a:gd name="connsiteY1" fmla="*/ 785 h 5144285"/>
              <a:gd name="connsiteX2" fmla="*/ 7375974 w 9144000"/>
              <a:gd name="connsiteY2" fmla="*/ 1931037 h 5144285"/>
              <a:gd name="connsiteX3" fmla="*/ 8818480 w 9144000"/>
              <a:gd name="connsiteY3" fmla="*/ 1934392 h 5144285"/>
              <a:gd name="connsiteX4" fmla="*/ 8814520 w 9144000"/>
              <a:gd name="connsiteY4" fmla="*/ 0 h 5144285"/>
              <a:gd name="connsiteX5" fmla="*/ 9144000 w 9144000"/>
              <a:gd name="connsiteY5" fmla="*/ 785 h 5144285"/>
              <a:gd name="connsiteX6" fmla="*/ 9144000 w 9144000"/>
              <a:gd name="connsiteY6" fmla="*/ 5144285 h 5144285"/>
              <a:gd name="connsiteX7" fmla="*/ 0 w 9144000"/>
              <a:gd name="connsiteY7" fmla="*/ 5144285 h 5144285"/>
              <a:gd name="connsiteX8" fmla="*/ 0 w 9144000"/>
              <a:gd name="connsiteY8" fmla="*/ 785 h 51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4285">
                <a:moveTo>
                  <a:pt x="0" y="785"/>
                </a:moveTo>
                <a:lnTo>
                  <a:pt x="7370137" y="785"/>
                </a:lnTo>
                <a:cubicBezTo>
                  <a:pt x="7372083" y="646419"/>
                  <a:pt x="7374028" y="1285403"/>
                  <a:pt x="7375974" y="1931037"/>
                </a:cubicBezTo>
                <a:lnTo>
                  <a:pt x="8818480" y="1934392"/>
                </a:lnTo>
                <a:cubicBezTo>
                  <a:pt x="8816102" y="1287478"/>
                  <a:pt x="8816898" y="646914"/>
                  <a:pt x="8814520" y="0"/>
                </a:cubicBezTo>
                <a:lnTo>
                  <a:pt x="9144000" y="785"/>
                </a:lnTo>
                <a:lnTo>
                  <a:pt x="9144000" y="5144285"/>
                </a:lnTo>
                <a:lnTo>
                  <a:pt x="0" y="5144285"/>
                </a:lnTo>
                <a:lnTo>
                  <a:pt x="0" y="785"/>
                </a:lnTo>
                <a:close/>
              </a:path>
            </a:pathLst>
          </a:custGeom>
        </p:spPr>
        <p:txBody>
          <a:bodyPr vert="horz"/>
          <a:lstStyle>
            <a:lvl1pPr marL="0" marR="0" indent="0" algn="l" defTabSz="1015949" rtl="0" eaLnBrk="1" fontAlgn="auto" latinLnBrk="0" hangingPunct="1">
              <a:lnSpc>
                <a:spcPct val="114000"/>
              </a:lnSpc>
              <a:spcBef>
                <a:spcPts val="667"/>
              </a:spcBef>
              <a:spcAft>
                <a:spcPts val="111"/>
              </a:spcAft>
              <a:buClrTx/>
              <a:buSzTx/>
              <a:buFont typeface="Arial" pitchFamily="34" charset="0"/>
              <a:buNone/>
              <a:tabLst/>
              <a:defRPr>
                <a:latin typeface="Arial"/>
              </a:defRPr>
            </a:lvl1pPr>
          </a:lstStyle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Drag picture to placeholder or click icon to add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3977" y="1"/>
            <a:ext cx="1617739" cy="2156984"/>
          </a:xfrm>
          <a:prstGeom prst="rect">
            <a:avLst/>
          </a:prstGeom>
        </p:spPr>
      </p:pic>
      <p:sp>
        <p:nvSpPr>
          <p:cNvPr id="12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31" y="3038046"/>
            <a:ext cx="8513354" cy="426861"/>
          </a:xfrm>
          <a:prstGeom prst="rect">
            <a:avLst/>
          </a:prstGeom>
        </p:spPr>
        <p:txBody>
          <a:bodyPr vert="horz"/>
          <a:lstStyle>
            <a:lvl1pPr>
              <a:defRPr sz="2000" i="1">
                <a:solidFill>
                  <a:srgbClr val="45556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Sub-heading/ Speaker Name</a:t>
            </a:r>
          </a:p>
        </p:txBody>
      </p:sp>
      <p:sp>
        <p:nvSpPr>
          <p:cNvPr id="6" name="Text Placeholder 60"/>
          <p:cNvSpPr>
            <a:spLocks noGrp="1"/>
          </p:cNvSpPr>
          <p:nvPr>
            <p:ph type="body" sz="quarter" idx="11" hasCustomPrompt="1"/>
          </p:nvPr>
        </p:nvSpPr>
        <p:spPr>
          <a:xfrm>
            <a:off x="1085731" y="3649936"/>
            <a:ext cx="8513354" cy="14438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444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0063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ontents_pag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197" y="134170"/>
            <a:ext cx="8717149" cy="694817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6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23231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23231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09167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909167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685297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5297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457509" y="1146532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7457509" y="1710977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3376" y="324556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33376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123231" y="324556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123231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9167" y="324556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909167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685297" y="324556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685297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0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57509" y="324556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7457509" y="3810004"/>
            <a:ext cx="1684524" cy="13052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333">
                <a:solidFill>
                  <a:srgbClr val="9AA5AE"/>
                </a:solidFill>
                <a:latin typeface="Arial"/>
                <a:cs typeface="Arial"/>
              </a:defRPr>
            </a:lvl1pPr>
            <a:lvl2pPr marL="3528" indent="0">
              <a:buNone/>
              <a:defRPr sz="1222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>
                    <a:alpha val="49000"/>
                  </a:srgbClr>
                </a:solidFill>
                <a:latin typeface="Arial"/>
                <a:cs typeface="Arial"/>
              </a:rPr>
              <a:t>Copyright © 2018 Dimension Data  </a:t>
            </a:r>
          </a:p>
        </p:txBody>
      </p:sp>
    </p:spTree>
    <p:extLst>
      <p:ext uri="{BB962C8B-B14F-4D97-AF65-F5344CB8AC3E}">
        <p14:creationId xmlns:p14="http://schemas.microsoft.com/office/powerpoint/2010/main" xmlns="" val="29786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_chapter_page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817" y="1"/>
            <a:ext cx="10166817" cy="5724869"/>
          </a:xfrm>
          <a:prstGeom prst="rect">
            <a:avLst/>
          </a:prstGeom>
        </p:spPr>
      </p:pic>
      <p:sp>
        <p:nvSpPr>
          <p:cNvPr id="5" name="Isosceles Triangle 4"/>
          <p:cNvSpPr/>
          <p:nvPr userDrawn="1"/>
        </p:nvSpPr>
        <p:spPr>
          <a:xfrm rot="10800000">
            <a:off x="-8639" y="-2"/>
            <a:ext cx="3054284" cy="5724870"/>
          </a:xfrm>
          <a:custGeom>
            <a:avLst/>
            <a:gdLst>
              <a:gd name="connsiteX0" fmla="*/ 0 w 2762587"/>
              <a:gd name="connsiteY0" fmla="*/ 3794125 h 3794125"/>
              <a:gd name="connsiteX1" fmla="*/ 1381294 w 2762587"/>
              <a:gd name="connsiteY1" fmla="*/ 0 h 3794125"/>
              <a:gd name="connsiteX2" fmla="*/ 2762587 w 2762587"/>
              <a:gd name="connsiteY2" fmla="*/ 3794125 h 3794125"/>
              <a:gd name="connsiteX3" fmla="*/ 0 w 2762587"/>
              <a:gd name="connsiteY3" fmla="*/ 3794125 h 3794125"/>
              <a:gd name="connsiteX0" fmla="*/ 0 w 2770357"/>
              <a:gd name="connsiteY0" fmla="*/ 3913188 h 3913188"/>
              <a:gd name="connsiteX1" fmla="*/ 2770357 w 2770357"/>
              <a:gd name="connsiteY1" fmla="*/ 0 h 3913188"/>
              <a:gd name="connsiteX2" fmla="*/ 2762587 w 2770357"/>
              <a:gd name="connsiteY2" fmla="*/ 3913188 h 3913188"/>
              <a:gd name="connsiteX3" fmla="*/ 0 w 2770357"/>
              <a:gd name="connsiteY3" fmla="*/ 3913188 h 3913188"/>
              <a:gd name="connsiteX0" fmla="*/ 0 w 2087732"/>
              <a:gd name="connsiteY0" fmla="*/ 3913188 h 3913188"/>
              <a:gd name="connsiteX1" fmla="*/ 2087732 w 2087732"/>
              <a:gd name="connsiteY1" fmla="*/ 0 h 3913188"/>
              <a:gd name="connsiteX2" fmla="*/ 2079962 w 2087732"/>
              <a:gd name="connsiteY2" fmla="*/ 3913188 h 3913188"/>
              <a:gd name="connsiteX3" fmla="*/ 0 w 2087732"/>
              <a:gd name="connsiteY3" fmla="*/ 3913188 h 39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32" h="3913188">
                <a:moveTo>
                  <a:pt x="0" y="3913188"/>
                </a:moveTo>
                <a:lnTo>
                  <a:pt x="2087732" y="0"/>
                </a:lnTo>
                <a:lnTo>
                  <a:pt x="2079962" y="3913188"/>
                </a:lnTo>
                <a:lnTo>
                  <a:pt x="0" y="391318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algn="ctr" fontAlgn="auto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</a:pPr>
            <a:endParaRPr lang="en-US" sz="1778" dirty="0"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5457" y="873131"/>
            <a:ext cx="1684524" cy="405694"/>
          </a:xfrm>
          <a:prstGeom prst="rect">
            <a:avLst/>
          </a:prstGeom>
        </p:spPr>
        <p:txBody>
          <a:bodyPr vert="horz"/>
          <a:lstStyle>
            <a:lvl1pPr>
              <a:defRPr sz="1556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45457" y="1437576"/>
            <a:ext cx="1684524" cy="127881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1333">
                <a:solidFill>
                  <a:schemeClr val="tx2"/>
                </a:solidFill>
                <a:latin typeface="Arial"/>
                <a:cs typeface="Arial"/>
              </a:defRPr>
            </a:lvl1pPr>
            <a:lvl2pPr marL="3528" indent="0">
              <a:buNone/>
              <a:defRPr sz="1167" i="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 sz="1556">
                <a:latin typeface="Source Sans Pro"/>
                <a:cs typeface="Source Sans Pro"/>
              </a:defRPr>
            </a:lvl3pPr>
            <a:lvl4pPr>
              <a:defRPr sz="1556">
                <a:latin typeface="Source Sans Pro"/>
                <a:cs typeface="Source Sans Pro"/>
              </a:defRPr>
            </a:lvl4pPr>
            <a:lvl5pPr>
              <a:defRPr sz="1556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3096563" y="2099028"/>
            <a:ext cx="6714188" cy="2323367"/>
          </a:xfrm>
          <a:prstGeom prst="rect">
            <a:avLst/>
          </a:prstGeom>
        </p:spPr>
        <p:txBody>
          <a:bodyPr vert="horz"/>
          <a:lstStyle>
            <a:lvl1pPr>
              <a:defRPr sz="1778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096563" y="1437575"/>
            <a:ext cx="6714188" cy="467426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667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45183" y="146403"/>
            <a:ext cx="608541" cy="656167"/>
          </a:xfrm>
          <a:prstGeom prst="rect">
            <a:avLst/>
          </a:prstGeom>
        </p:spPr>
        <p:txBody>
          <a:bodyPr vert="horz"/>
          <a:lstStyle>
            <a:lvl1pPr>
              <a:defRPr sz="1556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150222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1" y="5438950"/>
            <a:ext cx="10159999" cy="2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3456" y="5469253"/>
            <a:ext cx="1368152" cy="208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ZA" sz="14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SITA </a:t>
            </a:r>
            <a:r>
              <a:rPr lang="en-ZA" sz="1400" dirty="0" err="1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SOC</a:t>
            </a:r>
            <a:r>
              <a:rPr lang="en-ZA" sz="14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Ltd</a:t>
            </a:r>
            <a:endParaRPr lang="en-GB" sz="1400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157200"/>
            <a:ext cx="9720000" cy="523220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" y="834974"/>
            <a:ext cx="9720000" cy="4470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"/>
          <p:cNvSpPr txBox="1">
            <a:spLocks/>
          </p:cNvSpPr>
          <p:nvPr/>
        </p:nvSpPr>
        <p:spPr>
          <a:xfrm>
            <a:off x="9472488" y="5469253"/>
            <a:ext cx="480054" cy="2085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846625">
              <a:buClrTx/>
              <a:buSzTx/>
              <a:buFontTx/>
              <a:buNone/>
            </a:pPr>
            <a:fld id="{42C328C1-A84F-4A39-A664-DBA00541A8C6}" type="slidenum">
              <a:rPr lang="en-US" sz="1400" b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pPr algn="r" defTabSz="846625">
                <a:buClrTx/>
                <a:buSzTx/>
                <a:buFontTx/>
                <a:buNone/>
              </a:pPr>
              <a:t>‹#›</a:t>
            </a:fld>
            <a:endParaRPr lang="en-US" sz="1400" b="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1" r:id="rId2"/>
    <p:sldLayoutId id="2147483650" r:id="rId3"/>
    <p:sldLayoutId id="2147483660" r:id="rId4"/>
    <p:sldLayoutId id="2147483652" r:id="rId5"/>
  </p:sldLayoutIdLst>
  <p:hf hdr="0" ftr="0" dt="0"/>
  <p:txStyles>
    <p:titleStyle>
      <a:lvl1pPr algn="l" defTabSz="846625" rtl="0" eaLnBrk="1" latinLnBrk="0" hangingPunct="1">
        <a:spcBef>
          <a:spcPct val="0"/>
        </a:spcBef>
        <a:buNone/>
        <a:defRPr sz="2800" b="1" kern="1200">
          <a:solidFill>
            <a:srgbClr val="0E1B8D"/>
          </a:solidFill>
          <a:latin typeface="+mj-lt"/>
          <a:ea typeface="+mj-ea"/>
          <a:cs typeface="Segoe UI Semibold" panose="020B0702040204020203" pitchFamily="34" charset="0"/>
        </a:defRPr>
      </a:lvl1pPr>
    </p:titleStyle>
    <p:bodyStyle>
      <a:lvl1pPr marL="317485" indent="-317485" algn="l" defTabSz="846625" rtl="0" eaLnBrk="1" latinLnBrk="0" hangingPunct="1">
        <a:spcBef>
          <a:spcPts val="556"/>
        </a:spcBef>
        <a:buSzPct val="9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1pPr>
      <a:lvl2pPr marL="658486" indent="-321895" algn="l" defTabSz="846625" rtl="0" eaLnBrk="1" latinLnBrk="0" hangingPunct="1">
        <a:spcBef>
          <a:spcPts val="556"/>
        </a:spcBef>
        <a:buSzPct val="9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2pPr>
      <a:lvl3pPr marL="833396" indent="-174910" algn="l" defTabSz="846625" rtl="0" eaLnBrk="1" latinLnBrk="0" hangingPunct="1">
        <a:spcBef>
          <a:spcPts val="556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3pPr>
      <a:lvl4pPr marL="995078" indent="-161682" algn="l" defTabSz="846625" rtl="0" eaLnBrk="1" latinLnBrk="0" hangingPunct="1">
        <a:spcBef>
          <a:spcPts val="55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4pPr>
      <a:lvl5pPr marL="1168518" indent="-173440" algn="l" defTabSz="846625" rtl="0" eaLnBrk="1" latinLnBrk="0" hangingPunct="1">
        <a:spcBef>
          <a:spcPts val="5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5pPr>
      <a:lvl6pPr marL="2328217" indent="-211656" algn="l" defTabSz="846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751529" indent="-211656" algn="l" defTabSz="846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174842" indent="-211656" algn="l" defTabSz="846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598153" indent="-211656" algn="l" defTabSz="8466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23312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46625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269936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693249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116561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539873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963185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386497" algn="l" defTabSz="846625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03561" y="5369555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alpha val="49000"/>
                  </a:schemeClr>
                </a:solidFill>
                <a:latin typeface="Arial"/>
                <a:cs typeface="Arial"/>
              </a:rPr>
              <a:t>Copyright © 2018 Dimension Data  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28192" y="147773"/>
            <a:ext cx="1331809" cy="6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8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txStyles>
    <p:titleStyle>
      <a:lvl1pPr algn="l" defTabSz="1015949" rtl="0" eaLnBrk="1" latinLnBrk="0" hangingPunct="1">
        <a:lnSpc>
          <a:spcPct val="120000"/>
        </a:lnSpc>
        <a:spcBef>
          <a:spcPts val="222"/>
        </a:spcBef>
        <a:spcAft>
          <a:spcPts val="222"/>
        </a:spcAft>
        <a:buNone/>
        <a:defRPr sz="2222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15949" rtl="0" eaLnBrk="1" latinLnBrk="0" hangingPunct="1">
        <a:lnSpc>
          <a:spcPct val="114000"/>
        </a:lnSpc>
        <a:spcBef>
          <a:spcPts val="667"/>
        </a:spcBef>
        <a:spcAft>
          <a:spcPts val="111"/>
        </a:spcAft>
        <a:buFont typeface="Arial" pitchFamily="34" charset="0"/>
        <a:buNone/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298083" indent="-197546" algn="l" defTabSz="1015949" rtl="0" eaLnBrk="1" latinLnBrk="0" hangingPunct="1">
        <a:lnSpc>
          <a:spcPct val="114000"/>
        </a:lnSpc>
        <a:spcBef>
          <a:spcPts val="222"/>
        </a:spcBef>
        <a:spcAft>
          <a:spcPts val="444"/>
        </a:spcAft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594401" indent="-209892" algn="l" defTabSz="1015949" rtl="0" eaLnBrk="1" latinLnBrk="0" hangingPunct="1">
        <a:lnSpc>
          <a:spcPct val="114000"/>
        </a:lnSpc>
        <a:spcBef>
          <a:spcPts val="111"/>
        </a:spcBef>
        <a:spcAft>
          <a:spcPts val="222"/>
        </a:spcAft>
        <a:buFont typeface="Arial" pitchFamily="34" charset="0"/>
        <a:buChar char="›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206440" indent="-253987" algn="l" defTabSz="1015949" rtl="0" eaLnBrk="1" latinLnBrk="0" hangingPunct="1">
        <a:lnSpc>
          <a:spcPct val="114000"/>
        </a:lnSpc>
        <a:spcBef>
          <a:spcPts val="111"/>
        </a:spcBef>
        <a:spcAft>
          <a:spcPts val="444"/>
        </a:spcAft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296" indent="-192256" algn="l" defTabSz="1015949" rtl="0" eaLnBrk="1" latinLnBrk="0" hangingPunct="1">
        <a:lnSpc>
          <a:spcPct val="114000"/>
        </a:lnSpc>
        <a:spcBef>
          <a:spcPts val="111"/>
        </a:spcBef>
        <a:spcAft>
          <a:spcPts val="667"/>
        </a:spcAft>
        <a:buFont typeface="Arial" pitchFamily="34" charset="0"/>
        <a:buChar char="-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793860" indent="-253987" algn="l" defTabSz="101594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7" algn="l" defTabSz="101594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809" indent="-253987" algn="l" defTabSz="101594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4" indent="-253987" algn="l" defTabSz="101594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49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03561" y="5369554"/>
            <a:ext cx="376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alpha val="49000"/>
                  </a:schemeClr>
                </a:solidFill>
                <a:latin typeface="Arial"/>
                <a:cs typeface="Arial"/>
              </a:rPr>
              <a:t>Copyright © 2016 Dimension Data  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28191" y="147773"/>
            <a:ext cx="1331809" cy="6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9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</p:sldLayoutIdLst>
  <p:txStyles>
    <p:titleStyle>
      <a:lvl1pPr algn="l" defTabSz="1015990" rtl="0" eaLnBrk="1" latinLnBrk="0" hangingPunct="1">
        <a:lnSpc>
          <a:spcPct val="120000"/>
        </a:lnSpc>
        <a:spcBef>
          <a:spcPts val="222"/>
        </a:spcBef>
        <a:spcAft>
          <a:spcPts val="222"/>
        </a:spcAft>
        <a:buNone/>
        <a:defRPr sz="2222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15990" rtl="0" eaLnBrk="1" latinLnBrk="0" hangingPunct="1">
        <a:lnSpc>
          <a:spcPct val="114000"/>
        </a:lnSpc>
        <a:spcBef>
          <a:spcPts val="667"/>
        </a:spcBef>
        <a:spcAft>
          <a:spcPts val="111"/>
        </a:spcAft>
        <a:buFont typeface="Arial" pitchFamily="34" charset="0"/>
        <a:buNone/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298095" indent="-197554" algn="l" defTabSz="1015990" rtl="0" eaLnBrk="1" latinLnBrk="0" hangingPunct="1">
        <a:lnSpc>
          <a:spcPct val="114000"/>
        </a:lnSpc>
        <a:spcBef>
          <a:spcPts val="222"/>
        </a:spcBef>
        <a:spcAft>
          <a:spcPts val="444"/>
        </a:spcAft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594425" indent="-209901" algn="l" defTabSz="1015990" rtl="0" eaLnBrk="1" latinLnBrk="0" hangingPunct="1">
        <a:lnSpc>
          <a:spcPct val="114000"/>
        </a:lnSpc>
        <a:spcBef>
          <a:spcPts val="111"/>
        </a:spcBef>
        <a:spcAft>
          <a:spcPts val="222"/>
        </a:spcAft>
        <a:buFont typeface="Arial" pitchFamily="34" charset="0"/>
        <a:buChar char="›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206488" indent="-253997" algn="l" defTabSz="1015990" rtl="0" eaLnBrk="1" latinLnBrk="0" hangingPunct="1">
        <a:lnSpc>
          <a:spcPct val="114000"/>
        </a:lnSpc>
        <a:spcBef>
          <a:spcPts val="111"/>
        </a:spcBef>
        <a:spcAft>
          <a:spcPts val="444"/>
        </a:spcAft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360" indent="-192263" algn="l" defTabSz="1015990" rtl="0" eaLnBrk="1" latinLnBrk="0" hangingPunct="1">
        <a:lnSpc>
          <a:spcPct val="114000"/>
        </a:lnSpc>
        <a:spcBef>
          <a:spcPts val="111"/>
        </a:spcBef>
        <a:spcAft>
          <a:spcPts val="667"/>
        </a:spcAft>
        <a:buFont typeface="Arial" pitchFamily="34" charset="0"/>
        <a:buChar char="-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38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854" y="1129308"/>
            <a:ext cx="5897254" cy="2592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SITA | DHA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Improving End to End Service Availability and Performance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2018-08-14</a:t>
            </a:r>
            <a:endParaRPr lang="en-US" sz="1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60A8E-553C-49C0-B6E3-285CA3F87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6267" y="4657700"/>
            <a:ext cx="2072427" cy="50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DA9575-9AF9-458B-97CA-5FDFE9438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3776" y="4394162"/>
            <a:ext cx="2072426" cy="10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727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854" y="1129308"/>
            <a:ext cx="5897254" cy="259228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Accelerated Approach</a:t>
            </a:r>
            <a:br>
              <a:rPr lang="en-US" dirty="0" smtClean="0"/>
            </a:br>
            <a:endParaRPr lang="en-US" sz="1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60A8E-553C-49C0-B6E3-285CA3F87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6267" y="4657700"/>
            <a:ext cx="2072427" cy="50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DA9575-9AF9-458B-97CA-5FDFE9438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3776" y="4394162"/>
            <a:ext cx="2072426" cy="10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12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448" y="49188"/>
            <a:ext cx="10297144" cy="687014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Aligning the MOU and Solution Principles for a business outcome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3456" y="481237"/>
          <a:ext cx="9793088" cy="4800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36504">
                  <a:extLst>
                    <a:ext uri="{9D8B030D-6E8A-4147-A177-3AD203B41FA5}">
                      <a16:colId xmlns="" xmlns:a16="http://schemas.microsoft.com/office/drawing/2014/main" val="3779073438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3676495339"/>
                    </a:ext>
                  </a:extLst>
                </a:gridCol>
              </a:tblGrid>
              <a:tr h="18802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</a:t>
                      </a:r>
                      <a:r>
                        <a:rPr lang="en-ZA" sz="11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ZA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50" b="1" dirty="0" smtClean="0">
                          <a:latin typeface="+mn-lt"/>
                        </a:rPr>
                        <a:t>Solution Principles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168407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Improvement in the </a:t>
                      </a:r>
                      <a:r>
                        <a:rPr lang="en-ZA" sz="1150" b="1" u="none" strike="noStrike" dirty="0">
                          <a:effectLst/>
                        </a:rPr>
                        <a:t>Network Stability </a:t>
                      </a:r>
                      <a:r>
                        <a:rPr lang="en-ZA" sz="1150" u="none" strike="noStrike" dirty="0" smtClean="0">
                          <a:effectLst/>
                        </a:rPr>
                        <a:t>(Uninterrupted Network)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baseline="0" dirty="0" smtClean="0"/>
                        <a:t>MS via Dimension Data’s </a:t>
                      </a:r>
                      <a:r>
                        <a:rPr lang="en-ZA" sz="1150" b="1" baseline="0" dirty="0" smtClean="0"/>
                        <a:t>platforms &amp; processes </a:t>
                      </a:r>
                      <a:r>
                        <a:rPr lang="en-ZA" sz="1150" b="0" baseline="0" dirty="0" smtClean="0"/>
                        <a:t>for desired service levels</a:t>
                      </a:r>
                      <a:endParaRPr lang="en-ZA" sz="115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6048627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b="1" u="none" strike="noStrike" dirty="0">
                          <a:effectLst/>
                        </a:rPr>
                        <a:t>Redundancy</a:t>
                      </a:r>
                      <a:r>
                        <a:rPr lang="en-ZA" sz="1150" u="none" strike="noStrike" dirty="0">
                          <a:effectLst/>
                        </a:rPr>
                        <a:t> links (Network high availability)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1" dirty="0" smtClean="0"/>
                        <a:t>To-be architecture </a:t>
                      </a:r>
                      <a:r>
                        <a:rPr lang="en-ZA" sz="1150" b="0" dirty="0" smtClean="0"/>
                        <a:t>to be implemented</a:t>
                      </a:r>
                      <a:r>
                        <a:rPr lang="en-ZA" sz="1150" b="0" baseline="0" dirty="0" smtClean="0"/>
                        <a:t> to </a:t>
                      </a:r>
                      <a:r>
                        <a:rPr lang="en-ZA" sz="1150" b="1" baseline="0" dirty="0" smtClean="0"/>
                        <a:t>improve network availability</a:t>
                      </a:r>
                      <a:r>
                        <a:rPr lang="en-ZA" sz="1150" b="0" baseline="0" dirty="0" smtClean="0"/>
                        <a:t>. </a:t>
                      </a:r>
                      <a:endParaRPr lang="en-ZA" sz="115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8903570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Ensure services are </a:t>
                      </a:r>
                      <a:r>
                        <a:rPr lang="en-ZA" sz="1150" b="1" u="none" strike="noStrike" dirty="0">
                          <a:effectLst/>
                        </a:rPr>
                        <a:t>seamless</a:t>
                      </a:r>
                      <a:r>
                        <a:rPr lang="en-ZA" sz="1150" u="none" strike="noStrike" dirty="0">
                          <a:effectLst/>
                        </a:rPr>
                        <a:t> within the Department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dirty="0" smtClean="0"/>
                        <a:t>Dimension Data’s </a:t>
                      </a:r>
                      <a:r>
                        <a:rPr lang="en-ZA" sz="1150" b="1" dirty="0" smtClean="0"/>
                        <a:t>service desk </a:t>
                      </a:r>
                      <a:r>
                        <a:rPr lang="en-ZA" sz="1150" dirty="0" smtClean="0"/>
                        <a:t>will receive,</a:t>
                      </a:r>
                      <a:r>
                        <a:rPr lang="en-ZA" sz="1150" baseline="0" dirty="0" smtClean="0"/>
                        <a:t> own and manage </a:t>
                      </a:r>
                      <a:r>
                        <a:rPr lang="en-ZA" sz="1150" dirty="0" smtClean="0"/>
                        <a:t>all Network calls</a:t>
                      </a:r>
                      <a:endParaRPr lang="en-ZA" sz="115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7684748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b="1" u="none" strike="noStrike" dirty="0" smtClean="0">
                          <a:effectLst/>
                        </a:rPr>
                        <a:t>End </a:t>
                      </a:r>
                      <a:r>
                        <a:rPr lang="en-ZA" sz="1150" b="1" u="none" strike="noStrike" dirty="0">
                          <a:effectLst/>
                        </a:rPr>
                        <a:t>to end Monitoring </a:t>
                      </a:r>
                      <a:r>
                        <a:rPr lang="en-ZA" sz="1150" u="none" strike="noStrike" dirty="0">
                          <a:effectLst/>
                        </a:rPr>
                        <a:t>of WAN and LAN (Proactive monitoring and reporting)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/>
                        <a:t>Leverage Dimension Data</a:t>
                      </a:r>
                      <a:r>
                        <a:rPr lang="en-ZA" sz="1150" b="0" baseline="0" dirty="0" smtClean="0"/>
                        <a:t> </a:t>
                      </a:r>
                      <a:r>
                        <a:rPr lang="en-ZA" sz="1150" b="1" dirty="0" smtClean="0"/>
                        <a:t>platforms to </a:t>
                      </a:r>
                      <a:r>
                        <a:rPr lang="en-ZA" sz="1150" b="1" baseline="0" dirty="0" smtClean="0"/>
                        <a:t>accelerate stabilisation </a:t>
                      </a:r>
                      <a:r>
                        <a:rPr lang="en-ZA" sz="1150" baseline="0" dirty="0" smtClean="0"/>
                        <a:t>and modernisation</a:t>
                      </a:r>
                      <a:endParaRPr lang="en-ZA" sz="115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2983348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Ensure </a:t>
                      </a:r>
                      <a:r>
                        <a:rPr lang="en-ZA" sz="1150" b="1" u="none" strike="noStrike" dirty="0">
                          <a:effectLst/>
                        </a:rPr>
                        <a:t>Network performance </a:t>
                      </a:r>
                      <a:r>
                        <a:rPr lang="en-ZA" sz="1150" u="none" strike="noStrike" dirty="0">
                          <a:effectLst/>
                        </a:rPr>
                        <a:t>Monitoring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dirty="0" smtClean="0"/>
                        <a:t>Dimension Data </a:t>
                      </a:r>
                      <a:r>
                        <a:rPr lang="en-ZA" sz="1150" b="0" dirty="0" smtClean="0"/>
                        <a:t>platforms</a:t>
                      </a:r>
                      <a:r>
                        <a:rPr lang="en-ZA" sz="1150" b="1" dirty="0" smtClean="0"/>
                        <a:t> </a:t>
                      </a:r>
                      <a:r>
                        <a:rPr lang="en-ZA" sz="1150" b="0" dirty="0" smtClean="0"/>
                        <a:t>include</a:t>
                      </a:r>
                      <a:r>
                        <a:rPr lang="en-ZA" sz="1150" b="1" dirty="0" smtClean="0"/>
                        <a:t> capacity and performance management</a:t>
                      </a:r>
                      <a:endParaRPr lang="en-ZA" sz="1150" b="1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6079699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Ensure the </a:t>
                      </a:r>
                      <a:r>
                        <a:rPr lang="en-ZA" sz="1150" b="1" u="none" strike="noStrike" dirty="0">
                          <a:effectLst/>
                        </a:rPr>
                        <a:t>Establishment of the NOC </a:t>
                      </a:r>
                      <a:r>
                        <a:rPr lang="en-ZA" sz="1150" u="none" strike="noStrike" dirty="0">
                          <a:effectLst/>
                        </a:rPr>
                        <a:t>at the Department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1" dirty="0" smtClean="0"/>
                        <a:t>Real-time dashboards and platform</a:t>
                      </a:r>
                      <a:r>
                        <a:rPr lang="en-ZA" sz="1150" b="1" baseline="0" dirty="0" smtClean="0"/>
                        <a:t> </a:t>
                      </a:r>
                      <a:r>
                        <a:rPr lang="en-ZA" sz="1150" dirty="0" smtClean="0"/>
                        <a:t>to SITA ,</a:t>
                      </a:r>
                      <a:r>
                        <a:rPr lang="en-ZA" sz="1150" baseline="0" dirty="0" smtClean="0"/>
                        <a:t> extended to</a:t>
                      </a:r>
                      <a:r>
                        <a:rPr lang="en-ZA" sz="1150" dirty="0" smtClean="0"/>
                        <a:t> </a:t>
                      </a:r>
                      <a:r>
                        <a:rPr lang="en-ZA" sz="1150" dirty="0" err="1" smtClean="0"/>
                        <a:t>DHA</a:t>
                      </a:r>
                      <a:r>
                        <a:rPr lang="en-ZA" sz="1150" baseline="0" dirty="0" smtClean="0"/>
                        <a:t> </a:t>
                      </a:r>
                      <a:r>
                        <a:rPr lang="en-ZA" sz="1150" dirty="0" smtClean="0"/>
                        <a:t>while remediating</a:t>
                      </a:r>
                      <a:endParaRPr lang="en-ZA" sz="115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454575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Ensure </a:t>
                      </a:r>
                      <a:r>
                        <a:rPr lang="en-ZA" sz="1150" u="none" strike="noStrike" dirty="0" smtClean="0">
                          <a:effectLst/>
                        </a:rPr>
                        <a:t>there </a:t>
                      </a:r>
                      <a:r>
                        <a:rPr lang="en-ZA" sz="1150" u="none" strike="noStrike" dirty="0">
                          <a:effectLst/>
                        </a:rPr>
                        <a:t>is a review of </a:t>
                      </a:r>
                      <a:r>
                        <a:rPr lang="en-ZA" sz="1150" b="1" u="none" strike="noStrike" dirty="0">
                          <a:effectLst/>
                        </a:rPr>
                        <a:t>Architecture and  Network Design</a:t>
                      </a:r>
                      <a:endParaRPr lang="en-ZA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1" dirty="0" smtClean="0"/>
                        <a:t>Network Design delivered,</a:t>
                      </a:r>
                      <a:r>
                        <a:rPr lang="en-ZA" sz="1150" b="1" baseline="0" dirty="0" smtClean="0"/>
                        <a:t> q</a:t>
                      </a:r>
                      <a:r>
                        <a:rPr lang="en-ZA" sz="1150" b="1" dirty="0" smtClean="0"/>
                        <a:t>uarterly reviews </a:t>
                      </a:r>
                      <a:r>
                        <a:rPr lang="en-ZA" sz="1150" dirty="0" smtClean="0"/>
                        <a:t>included in Managed Services</a:t>
                      </a:r>
                      <a:endParaRPr lang="en-ZA" sz="115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288782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Improvement in the </a:t>
                      </a:r>
                      <a:r>
                        <a:rPr lang="en-ZA" sz="1150" b="1" u="none" strike="noStrike" dirty="0">
                          <a:effectLst/>
                        </a:rPr>
                        <a:t>Timeline of procuring services</a:t>
                      </a:r>
                      <a:endParaRPr lang="en-ZA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>
                          <a:latin typeface="+mn-lt"/>
                        </a:rPr>
                        <a:t>Can</a:t>
                      </a:r>
                      <a:r>
                        <a:rPr lang="en-ZA" sz="1150" b="0" baseline="0" dirty="0" smtClean="0">
                          <a:latin typeface="+mn-lt"/>
                        </a:rPr>
                        <a:t> be provided via </a:t>
                      </a:r>
                      <a:r>
                        <a:rPr lang="en-ZA" sz="1150" b="1" baseline="0" dirty="0" smtClean="0">
                          <a:latin typeface="+mn-lt"/>
                        </a:rPr>
                        <a:t>WAN Carrier Managed Services (procurement)</a:t>
                      </a:r>
                      <a:endParaRPr lang="en-ZA" sz="1150" b="1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522499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Ensure </a:t>
                      </a:r>
                      <a:r>
                        <a:rPr lang="en-ZA" sz="1150" b="1" u="none" strike="noStrike" dirty="0">
                          <a:effectLst/>
                        </a:rPr>
                        <a:t>improvement of Service Level Management</a:t>
                      </a:r>
                      <a:endParaRPr lang="en-ZA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65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50" b="1" dirty="0" smtClean="0"/>
                        <a:t>Dedicated Service Delivery Manager </a:t>
                      </a:r>
                      <a:r>
                        <a:rPr lang="en-ZA" sz="1150" dirty="0" smtClean="0"/>
                        <a:t>to be allocated</a:t>
                      </a:r>
                      <a:endParaRPr lang="en-ZA" sz="1150" b="1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8441271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b="1" u="none" strike="noStrike" dirty="0">
                          <a:effectLst/>
                        </a:rPr>
                        <a:t>Management of existing TELCO operators </a:t>
                      </a:r>
                      <a:r>
                        <a:rPr lang="en-ZA" sz="1150" u="none" strike="noStrike" dirty="0">
                          <a:effectLst/>
                        </a:rPr>
                        <a:t>for </a:t>
                      </a:r>
                      <a:r>
                        <a:rPr lang="en-ZA" sz="1150" u="none" strike="noStrike" dirty="0" smtClean="0">
                          <a:effectLst/>
                        </a:rPr>
                        <a:t>WAN </a:t>
                      </a:r>
                      <a:r>
                        <a:rPr lang="en-ZA" sz="1150" u="none" strike="noStrike" dirty="0">
                          <a:effectLst/>
                        </a:rPr>
                        <a:t>access links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>
                          <a:latin typeface="+mn-lt"/>
                        </a:rPr>
                        <a:t>Incident Management (MS) can</a:t>
                      </a:r>
                      <a:r>
                        <a:rPr lang="en-ZA" sz="1150" b="0" baseline="0" dirty="0" smtClean="0">
                          <a:latin typeface="+mn-lt"/>
                        </a:rPr>
                        <a:t> be expanded via </a:t>
                      </a:r>
                      <a:r>
                        <a:rPr lang="en-ZA" sz="1150" b="1" baseline="0" dirty="0" smtClean="0">
                          <a:latin typeface="+mn-lt"/>
                        </a:rPr>
                        <a:t>WAN Carrier Managed Services</a:t>
                      </a:r>
                      <a:endParaRPr lang="en-ZA" sz="1150" b="1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2733614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Review of </a:t>
                      </a:r>
                      <a:r>
                        <a:rPr lang="en-ZA" sz="1150" b="1" u="none" strike="noStrike" dirty="0">
                          <a:effectLst/>
                        </a:rPr>
                        <a:t>Network mode of connectivity </a:t>
                      </a:r>
                      <a:r>
                        <a:rPr lang="en-ZA" sz="1150" u="none" strike="noStrike" dirty="0">
                          <a:effectLst/>
                        </a:rPr>
                        <a:t>on regular basis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1" dirty="0" smtClean="0"/>
                        <a:t>Quarterly reviews </a:t>
                      </a:r>
                      <a:r>
                        <a:rPr lang="en-ZA" sz="1150" dirty="0" smtClean="0"/>
                        <a:t>of</a:t>
                      </a:r>
                      <a:r>
                        <a:rPr lang="en-ZA" sz="1150" baseline="0" dirty="0" smtClean="0"/>
                        <a:t> architecture linked to </a:t>
                      </a:r>
                      <a:r>
                        <a:rPr lang="en-ZA" sz="1150" b="1" baseline="0" dirty="0" smtClean="0"/>
                        <a:t>Service Improvement Programme</a:t>
                      </a:r>
                      <a:endParaRPr lang="en-ZA" sz="1150" b="1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1508985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The Network must be </a:t>
                      </a:r>
                      <a:r>
                        <a:rPr lang="en-ZA" sz="1150" b="1" u="none" strike="noStrike" dirty="0">
                          <a:effectLst/>
                        </a:rPr>
                        <a:t>fault </a:t>
                      </a:r>
                      <a:r>
                        <a:rPr lang="en-ZA" sz="1150" b="1" u="none" strike="noStrike" dirty="0" smtClean="0">
                          <a:effectLst/>
                        </a:rPr>
                        <a:t>tolerant </a:t>
                      </a:r>
                      <a:r>
                        <a:rPr lang="en-ZA" sz="1150" u="none" strike="noStrike" dirty="0">
                          <a:effectLst/>
                        </a:rPr>
                        <a:t>– always on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/>
                        <a:t>To-be Architecture will </a:t>
                      </a:r>
                      <a:r>
                        <a:rPr lang="en-ZA" sz="1150" b="1" dirty="0" smtClean="0"/>
                        <a:t>improve redundancy </a:t>
                      </a:r>
                      <a:r>
                        <a:rPr lang="en-ZA" sz="1150" b="0" dirty="0" smtClean="0"/>
                        <a:t>&amp; Managed Service will be </a:t>
                      </a:r>
                      <a:r>
                        <a:rPr lang="en-ZA" sz="1150" b="1" dirty="0" smtClean="0"/>
                        <a:t>pro-active</a:t>
                      </a:r>
                      <a:endParaRPr lang="en-ZA" sz="1150" b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481743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b="1" u="none" strike="noStrike" dirty="0" smtClean="0">
                          <a:effectLst/>
                        </a:rPr>
                        <a:t>Network </a:t>
                      </a:r>
                      <a:r>
                        <a:rPr lang="en-ZA" sz="1150" b="1" u="none" strike="noStrike" dirty="0">
                          <a:effectLst/>
                        </a:rPr>
                        <a:t>infrastructure must be stable </a:t>
                      </a:r>
                      <a:r>
                        <a:rPr lang="en-ZA" sz="1150" u="none" strike="noStrike" dirty="0">
                          <a:effectLst/>
                        </a:rPr>
                        <a:t>(reduced downtime on LAN and WAN)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/>
                        <a:t>Managed Service will be </a:t>
                      </a:r>
                      <a:r>
                        <a:rPr lang="en-ZA" sz="1150" b="1" dirty="0" smtClean="0"/>
                        <a:t>pro-active</a:t>
                      </a:r>
                      <a:endParaRPr lang="en-ZA" sz="1150" b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1790032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 smtClean="0">
                          <a:effectLst/>
                        </a:rPr>
                        <a:t>Network must </a:t>
                      </a:r>
                      <a:r>
                        <a:rPr lang="en-ZA" sz="1150" u="none" strike="noStrike" dirty="0">
                          <a:effectLst/>
                        </a:rPr>
                        <a:t>be </a:t>
                      </a:r>
                      <a:r>
                        <a:rPr lang="en-ZA" sz="1150" b="1" u="none" strike="noStrike" dirty="0">
                          <a:effectLst/>
                        </a:rPr>
                        <a:t>scalable, flexible and intelligent </a:t>
                      </a:r>
                      <a:r>
                        <a:rPr lang="en-ZA" sz="1150" u="none" strike="noStrike" dirty="0" smtClean="0">
                          <a:effectLst/>
                        </a:rPr>
                        <a:t>and support business req.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dirty="0" smtClean="0"/>
                        <a:t>To-be</a:t>
                      </a:r>
                      <a:r>
                        <a:rPr lang="en-ZA" sz="1150" baseline="0" dirty="0" smtClean="0"/>
                        <a:t> Architecture as well as </a:t>
                      </a:r>
                      <a:r>
                        <a:rPr lang="en-ZA" sz="1150" b="1" baseline="0" dirty="0" smtClean="0"/>
                        <a:t>transformation roadmap included</a:t>
                      </a:r>
                      <a:endParaRPr lang="en-ZA" sz="1150" b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3711810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 smtClean="0">
                          <a:effectLst/>
                        </a:rPr>
                        <a:t>Support </a:t>
                      </a:r>
                      <a:r>
                        <a:rPr lang="en-ZA" sz="1150" u="none" strike="noStrike" dirty="0">
                          <a:effectLst/>
                        </a:rPr>
                        <a:t>the Department’s </a:t>
                      </a:r>
                      <a:r>
                        <a:rPr lang="en-ZA" sz="1150" b="1" u="none" strike="noStrike" dirty="0">
                          <a:effectLst/>
                        </a:rPr>
                        <a:t>digitisation strategy </a:t>
                      </a:r>
                      <a:r>
                        <a:rPr lang="en-ZA" sz="1150" u="none" strike="noStrike" dirty="0" smtClean="0">
                          <a:effectLst/>
                        </a:rPr>
                        <a:t>to </a:t>
                      </a:r>
                      <a:r>
                        <a:rPr lang="en-ZA" sz="1150" u="none" strike="noStrike" dirty="0">
                          <a:effectLst/>
                        </a:rPr>
                        <a:t>paperless environment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65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50" dirty="0" smtClean="0"/>
                        <a:t>To-be Architecture is</a:t>
                      </a:r>
                      <a:r>
                        <a:rPr lang="en-ZA" sz="1150" baseline="0" dirty="0" smtClean="0"/>
                        <a:t> </a:t>
                      </a:r>
                      <a:r>
                        <a:rPr lang="en-ZA" sz="1150" b="1" baseline="0" dirty="0" smtClean="0"/>
                        <a:t>flexible</a:t>
                      </a:r>
                      <a:r>
                        <a:rPr lang="en-ZA" sz="1150" baseline="0" dirty="0" smtClean="0"/>
                        <a:t> and </a:t>
                      </a:r>
                      <a:r>
                        <a:rPr lang="en-ZA" sz="1150" b="1" baseline="0" dirty="0" smtClean="0"/>
                        <a:t>scalable</a:t>
                      </a:r>
                      <a:r>
                        <a:rPr lang="en-ZA" sz="1150" baseline="0" dirty="0" smtClean="0"/>
                        <a:t> to </a:t>
                      </a:r>
                      <a:r>
                        <a:rPr lang="en-ZA" sz="1150" b="1" baseline="0" dirty="0" smtClean="0"/>
                        <a:t>support the changing app environment</a:t>
                      </a:r>
                      <a:endParaRPr lang="en-ZA" sz="1150" b="1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381115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>
                          <a:effectLst/>
                        </a:rPr>
                        <a:t>Network security and </a:t>
                      </a:r>
                      <a:r>
                        <a:rPr lang="en-ZA" sz="1150" b="1" u="none" strike="noStrike" dirty="0">
                          <a:effectLst/>
                        </a:rPr>
                        <a:t>governance</a:t>
                      </a:r>
                      <a:r>
                        <a:rPr lang="en-ZA" sz="1150" u="none" strike="noStrike" dirty="0">
                          <a:effectLst/>
                        </a:rPr>
                        <a:t> must be taken into consideration</a:t>
                      </a:r>
                      <a:endParaRPr lang="en-ZA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/>
                        <a:t>To-be Architecture will </a:t>
                      </a:r>
                      <a:r>
                        <a:rPr lang="en-ZA" sz="1150" b="1" dirty="0" smtClean="0"/>
                        <a:t>address Security </a:t>
                      </a:r>
                      <a:r>
                        <a:rPr lang="en-ZA" sz="1150" b="0" dirty="0" smtClean="0"/>
                        <a:t>and</a:t>
                      </a:r>
                      <a:r>
                        <a:rPr lang="en-ZA" sz="1150" b="1" dirty="0" smtClean="0"/>
                        <a:t> MS to include</a:t>
                      </a:r>
                      <a:r>
                        <a:rPr lang="en-ZA" sz="1150" b="1" baseline="0" dirty="0" smtClean="0"/>
                        <a:t> </a:t>
                      </a:r>
                      <a:r>
                        <a:rPr lang="en-ZA" sz="1150" b="1" dirty="0" smtClean="0"/>
                        <a:t>Governance</a:t>
                      </a:r>
                      <a:endParaRPr lang="en-ZA" sz="1150" b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454504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t"/>
                      <a:r>
                        <a:rPr lang="en-ZA" sz="1150" u="none" strike="noStrike" dirty="0" smtClean="0">
                          <a:effectLst/>
                        </a:rPr>
                        <a:t>Support </a:t>
                      </a:r>
                      <a:r>
                        <a:rPr lang="en-ZA" sz="1150" u="none" strike="noStrike" dirty="0">
                          <a:effectLst/>
                        </a:rPr>
                        <a:t>access to business application </a:t>
                      </a:r>
                      <a:r>
                        <a:rPr lang="en-ZA" sz="1150" b="1" u="none" strike="noStrike" dirty="0">
                          <a:effectLst/>
                        </a:rPr>
                        <a:t>across different </a:t>
                      </a:r>
                      <a:r>
                        <a:rPr lang="en-ZA" sz="1150" b="1" u="none" strike="noStrike" dirty="0" smtClean="0">
                          <a:effectLst/>
                        </a:rPr>
                        <a:t>countries</a:t>
                      </a:r>
                      <a:endParaRPr lang="en-ZA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b="0" dirty="0" smtClean="0"/>
                        <a:t>To-be</a:t>
                      </a:r>
                      <a:r>
                        <a:rPr lang="en-ZA" sz="1150" b="0" baseline="0" dirty="0" smtClean="0"/>
                        <a:t> Architecture flexible </a:t>
                      </a:r>
                      <a:r>
                        <a:rPr lang="en-ZA" sz="1150" b="1" baseline="0" dirty="0" smtClean="0"/>
                        <a:t>to address cross border network requirements</a:t>
                      </a:r>
                      <a:endParaRPr lang="en-ZA" sz="1150" b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491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3239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425" y="137339"/>
            <a:ext cx="9720000" cy="687014"/>
          </a:xfrm>
        </p:spPr>
        <p:txBody>
          <a:bodyPr/>
          <a:lstStyle/>
          <a:p>
            <a:r>
              <a:rPr lang="en-ZA" sz="2000" dirty="0" smtClean="0">
                <a:solidFill>
                  <a:schemeClr val="tx2"/>
                </a:solidFill>
              </a:rPr>
              <a:t>Leveraging Managed Services to accelerate Remediation and Service Delivery, as well as  </a:t>
            </a:r>
            <a:br>
              <a:rPr lang="en-ZA" sz="2000" dirty="0" smtClean="0">
                <a:solidFill>
                  <a:schemeClr val="tx2"/>
                </a:solidFill>
              </a:rPr>
            </a:br>
            <a:r>
              <a:rPr lang="en-ZA" sz="2000" dirty="0" smtClean="0">
                <a:solidFill>
                  <a:schemeClr val="tx2"/>
                </a:solidFill>
              </a:rPr>
              <a:t>use mature Transition back to business-as-usual</a:t>
            </a:r>
            <a:endParaRPr lang="en-ZA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898" y="4210087"/>
            <a:ext cx="1816239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Infrastructure, </a:t>
            </a:r>
            <a:br>
              <a:rPr lang="en-ZA" sz="1200" b="1" dirty="0">
                <a:latin typeface="Calibri" panose="020F0502020204030204" pitchFamily="34" charset="0"/>
                <a:cs typeface="Arial" pitchFamily="34" charset="0"/>
              </a:rPr>
            </a:br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Storage &amp;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4831" y="4234091"/>
            <a:ext cx="1252299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Networks &amp; Facilities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632" y="4352495"/>
            <a:ext cx="929641" cy="27699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End User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196801" y="1244417"/>
            <a:ext cx="6568359" cy="290350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807324" y="1247671"/>
            <a:ext cx="2972813" cy="1679407"/>
          </a:xfrm>
          <a:custGeom>
            <a:avLst/>
            <a:gdLst>
              <a:gd name="connsiteX0" fmla="*/ 304675 w 3470956"/>
              <a:gd name="connsiteY0" fmla="*/ 0 h 2784143"/>
              <a:gd name="connsiteX1" fmla="*/ 304675 w 3470956"/>
              <a:gd name="connsiteY1" fmla="*/ 2224585 h 2784143"/>
              <a:gd name="connsiteX2" fmla="*/ 3470956 w 3470956"/>
              <a:gd name="connsiteY2" fmla="*/ 2784143 h 27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0956" h="2784143">
                <a:moveTo>
                  <a:pt x="304675" y="0"/>
                </a:moveTo>
                <a:cubicBezTo>
                  <a:pt x="40818" y="880280"/>
                  <a:pt x="-223039" y="1760561"/>
                  <a:pt x="304675" y="2224585"/>
                </a:cubicBezTo>
                <a:cubicBezTo>
                  <a:pt x="832389" y="2688609"/>
                  <a:pt x="2847708" y="2679510"/>
                  <a:pt x="3470956" y="2784143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6982" y="3784982"/>
            <a:ext cx="829339" cy="54440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1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As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6387" y="1017580"/>
            <a:ext cx="1692678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 smtClean="0">
                <a:latin typeface="Calibri" panose="020F0502020204030204" pitchFamily="34" charset="0"/>
                <a:cs typeface="Arial" pitchFamily="34" charset="0"/>
              </a:rPr>
              <a:t>Build</a:t>
            </a:r>
            <a:endParaRPr lang="en-ZA" sz="1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9354" y="1017580"/>
            <a:ext cx="1842050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 smtClean="0">
                <a:latin typeface="Calibri" panose="020F0502020204030204" pitchFamily="34" charset="0"/>
                <a:cs typeface="Arial" pitchFamily="34" charset="0"/>
              </a:rPr>
              <a:t>Operate</a:t>
            </a:r>
            <a:endParaRPr lang="en-ZA" sz="1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251" y="1017580"/>
            <a:ext cx="1769724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 smtClean="0">
                <a:latin typeface="Calibri" panose="020F0502020204030204" pitchFamily="34" charset="0"/>
                <a:cs typeface="Arial" pitchFamily="34" charset="0"/>
              </a:rPr>
              <a:t>Transfer</a:t>
            </a:r>
            <a:endParaRPr lang="en-ZA" sz="1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7" y="3244271"/>
            <a:ext cx="1297217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324702" y="1247669"/>
            <a:ext cx="5440459" cy="2537314"/>
          </a:xfrm>
          <a:custGeom>
            <a:avLst/>
            <a:gdLst>
              <a:gd name="connsiteX0" fmla="*/ 304675 w 3470956"/>
              <a:gd name="connsiteY0" fmla="*/ 0 h 2784143"/>
              <a:gd name="connsiteX1" fmla="*/ 304675 w 3470956"/>
              <a:gd name="connsiteY1" fmla="*/ 2224585 h 2784143"/>
              <a:gd name="connsiteX2" fmla="*/ 3470956 w 3470956"/>
              <a:gd name="connsiteY2" fmla="*/ 2784143 h 27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0956" h="2784143">
                <a:moveTo>
                  <a:pt x="304675" y="0"/>
                </a:moveTo>
                <a:cubicBezTo>
                  <a:pt x="40818" y="880280"/>
                  <a:pt x="-223039" y="1760561"/>
                  <a:pt x="304675" y="2224585"/>
                </a:cubicBezTo>
                <a:cubicBezTo>
                  <a:pt x="832389" y="2688609"/>
                  <a:pt x="2847708" y="2679510"/>
                  <a:pt x="3470956" y="2784143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269005" y="1407433"/>
            <a:ext cx="5971235" cy="640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196801" y="1569489"/>
            <a:ext cx="6074696" cy="13081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6" idx="6"/>
          </p:cNvCxnSpPr>
          <p:nvPr/>
        </p:nvCxnSpPr>
        <p:spPr bwMode="auto">
          <a:xfrm flipV="1">
            <a:off x="1516321" y="1655014"/>
            <a:ext cx="5893383" cy="2402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010378" y="1742450"/>
            <a:ext cx="3450458" cy="24054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6367972" y="1756265"/>
            <a:ext cx="1190060" cy="23564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-316949" y="1501448"/>
            <a:ext cx="1418600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endParaRPr lang="en-Z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" y="2055351"/>
            <a:ext cx="1312022" cy="4616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Service </a:t>
            </a:r>
            <a:br>
              <a:rPr lang="en-ZA" sz="1200" b="1" dirty="0">
                <a:latin typeface="Calibri" panose="020F0502020204030204" pitchFamily="34" charset="0"/>
                <a:cs typeface="Arial" pitchFamily="34" charset="0"/>
              </a:rPr>
            </a:br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425" y="1247671"/>
            <a:ext cx="859699" cy="27699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200" b="1" dirty="0">
                <a:latin typeface="Calibri" panose="020F0502020204030204" pitchFamily="34" charset="0"/>
                <a:cs typeface="Arial" pitchFamily="34" charset="0"/>
              </a:rPr>
              <a:t>Business</a:t>
            </a:r>
          </a:p>
        </p:txBody>
      </p:sp>
      <p:pic>
        <p:nvPicPr>
          <p:cNvPr id="30" name="Picture 3" descr="C:\Users\Johnny.Gianniosis\SkyDrive\Documents - Dimension Data\Presentations\Technical icon library (powerpoint)\technical icon library (powerpoint)\Users\Call_center_agent - green (icon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663" y="2516326"/>
            <a:ext cx="360000" cy="4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Johnny.Gianniosis\SkyDrive\Documents - Dimension Data\Presentations\Technical icon library (powerpoint)\technical icon library (powerpoint)\Conferencing_and_Communication\IP_phone - green (icon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17975" y="4336467"/>
            <a:ext cx="360000" cy="3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Johnny.Gianniosis\SkyDrive\Documents - Dimension Data\Presentations\Technical icon library (powerpoint)\technical icon library (powerpoint)\Networking\Data_recovery_centre - green (icon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6355" y="4238198"/>
            <a:ext cx="360000" cy="4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Johnny.Gianniosis\SkyDrive\Documents - Dimension Data\Presentations\Technical icon library (powerpoint)\technical icon library (powerpoint)\Networks\WiFi_mesh - green (icon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7094" y="4286206"/>
            <a:ext cx="360000" cy="3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Johnny.Gianniosis\SkyDrive\Documents - Dimension Data\Presentations\Technical icon library (powerpoint)\technical icon library (powerpoint)\Storage_and_Equipment\Storage_network - green (icon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6443" y="4299563"/>
            <a:ext cx="360000" cy="3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Johnny.Gianniosis\SkyDrive\Documents - Dimension Data\Presentations\Technical icon library (powerpoint)\technical icon library (powerpoint)\Networking\Scorecard (icon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275" y="1500612"/>
            <a:ext cx="360000" cy="2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Johnny.Gianniosis\SkyDrive\Documents - Dimension Data\Presentations\Technical icon library (powerpoint)\technical icon library (powerpoint)\Networking\MS_Office_applications (icon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0453" y="4319650"/>
            <a:ext cx="360000" cy="3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Johnny.Gianniosis\SkyDrive\Documents - Dimension Data\Presentations\Technical icon library (powerpoint)\technical icon library (powerpoint)\Storage_and_Equipment\Storage_area_network(SAN) - green (icon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982" y="3493957"/>
            <a:ext cx="3600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>
          <a:xfrm rot="20430737">
            <a:off x="1649453" y="2459008"/>
            <a:ext cx="1763483" cy="1580119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ZA" sz="1400" dirty="0">
                <a:solidFill>
                  <a:schemeClr val="tx1"/>
                </a:solidFill>
              </a:rPr>
              <a:t>Discover &amp; Stabilise</a:t>
            </a:r>
          </a:p>
        </p:txBody>
      </p:sp>
      <p:sp>
        <p:nvSpPr>
          <p:cNvPr id="39" name="Right Arrow 38"/>
          <p:cNvSpPr/>
          <p:nvPr/>
        </p:nvSpPr>
        <p:spPr>
          <a:xfrm rot="20446515">
            <a:off x="3472971" y="1959142"/>
            <a:ext cx="1763483" cy="1580119"/>
          </a:xfrm>
          <a:prstGeom prst="rightArrow">
            <a:avLst/>
          </a:prstGeom>
          <a:solidFill>
            <a:srgbClr val="FFC000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ZA" sz="1400" dirty="0">
                <a:solidFill>
                  <a:schemeClr val="tx1"/>
                </a:solidFill>
              </a:rPr>
              <a:t>Transition, Operate &amp; Optimise</a:t>
            </a:r>
            <a:endParaRPr lang="en-ZA" sz="1100" dirty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0312908">
            <a:off x="5342818" y="1329788"/>
            <a:ext cx="1763483" cy="1580119"/>
          </a:xfrm>
          <a:prstGeom prst="rightArrow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ZA" sz="1400" dirty="0" smtClean="0">
                <a:solidFill>
                  <a:schemeClr val="tx1"/>
                </a:solidFill>
              </a:rPr>
              <a:t>Transform and Transition to </a:t>
            </a:r>
            <a:r>
              <a:rPr lang="en-ZA" sz="1400" dirty="0" err="1" smtClean="0">
                <a:solidFill>
                  <a:schemeClr val="tx1"/>
                </a:solidFill>
              </a:rPr>
              <a:t>BAU</a:t>
            </a:r>
            <a:endParaRPr lang="en-ZA" sz="11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240240" y="1057300"/>
            <a:ext cx="1157175" cy="7002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05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To Be</a:t>
            </a:r>
          </a:p>
        </p:txBody>
      </p:sp>
      <p:cxnSp>
        <p:nvCxnSpPr>
          <p:cNvPr id="4" name="Elbow Connector 3"/>
          <p:cNvCxnSpPr>
            <a:stCxn id="41" idx="6"/>
            <a:endCxn id="16" idx="4"/>
          </p:cNvCxnSpPr>
          <p:nvPr/>
        </p:nvCxnSpPr>
        <p:spPr>
          <a:xfrm flipH="1">
            <a:off x="1101652" y="1407433"/>
            <a:ext cx="7295763" cy="2921956"/>
          </a:xfrm>
          <a:prstGeom prst="bentConnector4">
            <a:avLst>
              <a:gd name="adj1" fmla="val -8564"/>
              <a:gd name="adj2" fmla="val 1300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839151" y="1723153"/>
            <a:ext cx="2223733" cy="315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r>
              <a:rPr lang="en-ZA" sz="1400" b="1" dirty="0" smtClean="0"/>
              <a:t>Lead</a:t>
            </a:r>
            <a:r>
              <a:rPr lang="en-ZA" sz="1400" dirty="0" smtClean="0"/>
              <a:t> with DHA</a:t>
            </a:r>
            <a:r>
              <a:rPr lang="en-ZA" sz="1400" dirty="0"/>
              <a:t> </a:t>
            </a:r>
            <a:r>
              <a:rPr lang="en-ZA" sz="1400" dirty="0" smtClean="0"/>
              <a:t>- Dimension Data Managed Services </a:t>
            </a:r>
            <a:r>
              <a:rPr lang="en-ZA" sz="1400" b="1" dirty="0" smtClean="0"/>
              <a:t>Platforms &amp; Best Practise </a:t>
            </a:r>
            <a:br>
              <a:rPr lang="en-ZA" sz="1400" b="1" dirty="0" smtClean="0"/>
            </a:br>
            <a:endParaRPr lang="en-ZA" sz="1400" b="1" dirty="0"/>
          </a:p>
          <a:p>
            <a:pPr marL="182563" indent="-182563">
              <a:buFont typeface="+mj-lt"/>
              <a:buAutoNum type="arabicPeriod"/>
            </a:pPr>
            <a:r>
              <a:rPr lang="en-ZA" sz="1400" dirty="0"/>
              <a:t>Determine best mix of </a:t>
            </a:r>
            <a:r>
              <a:rPr lang="en-ZA" sz="1400" b="1" dirty="0"/>
              <a:t>People, Process &amp; </a:t>
            </a:r>
            <a:r>
              <a:rPr lang="en-ZA" sz="1400" b="1" dirty="0" smtClean="0"/>
              <a:t>Tools </a:t>
            </a:r>
            <a:r>
              <a:rPr lang="en-ZA" sz="1400" dirty="0" smtClean="0"/>
              <a:t>and</a:t>
            </a:r>
            <a:r>
              <a:rPr lang="en-ZA" sz="1400" b="1" dirty="0" smtClean="0"/>
              <a:t> </a:t>
            </a:r>
            <a:r>
              <a:rPr lang="en-ZA" sz="1400" dirty="0" smtClean="0"/>
              <a:t>Transition Services </a:t>
            </a:r>
            <a:r>
              <a:rPr lang="en-ZA" sz="1400" b="1" dirty="0" smtClean="0"/>
              <a:t>Back to SITA</a:t>
            </a:r>
            <a:r>
              <a:rPr lang="en-ZA" sz="1400" dirty="0" smtClean="0"/>
              <a:t> through flexible model</a:t>
            </a:r>
            <a:br>
              <a:rPr lang="en-ZA" sz="1400" dirty="0" smtClean="0"/>
            </a:br>
            <a:endParaRPr lang="en-ZA" sz="1400" dirty="0" smtClean="0"/>
          </a:p>
          <a:p>
            <a:pPr marL="182563" indent="-182563">
              <a:buFont typeface="+mj-lt"/>
              <a:buAutoNum type="arabicPeriod"/>
            </a:pPr>
            <a:r>
              <a:rPr lang="en-ZA" sz="1400" b="1" dirty="0" smtClean="0"/>
              <a:t>Repeat</a:t>
            </a:r>
            <a:r>
              <a:rPr lang="en-ZA" sz="1400" dirty="0" smtClean="0"/>
              <a:t>able approach for other SITA clients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278455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456" y="53315"/>
            <a:ext cx="9720000" cy="480053"/>
          </a:xfrm>
        </p:spPr>
        <p:txBody>
          <a:bodyPr/>
          <a:lstStyle/>
          <a:p>
            <a:r>
              <a:rPr lang="en-ZA" sz="2000" dirty="0" smtClean="0">
                <a:solidFill>
                  <a:schemeClr val="tx2"/>
                </a:solidFill>
              </a:rPr>
              <a:t>Enabling SITA to support </a:t>
            </a:r>
            <a:r>
              <a:rPr lang="en-ZA" sz="2000" dirty="0" err="1">
                <a:solidFill>
                  <a:schemeClr val="tx2"/>
                </a:solidFill>
              </a:rPr>
              <a:t>DHA’s</a:t>
            </a:r>
            <a:r>
              <a:rPr lang="en-ZA" sz="2000" dirty="0">
                <a:solidFill>
                  <a:schemeClr val="tx2"/>
                </a:solidFill>
              </a:rPr>
              <a:t> modernisation </a:t>
            </a:r>
            <a:r>
              <a:rPr lang="en-ZA" sz="2000" dirty="0" smtClean="0">
                <a:solidFill>
                  <a:schemeClr val="tx2"/>
                </a:solidFill>
              </a:rPr>
              <a:t>programme</a:t>
            </a:r>
            <a:endParaRPr lang="en-ZA" sz="2000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86806" y="4757187"/>
            <a:ext cx="2862060" cy="24809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Infrastructure, Storage &amp; Security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40859" y="4766642"/>
            <a:ext cx="1918679" cy="24809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Networks &amp; Facilities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371474" y="4771826"/>
            <a:ext cx="929641" cy="2462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End User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1132314" y="1061322"/>
            <a:ext cx="8589886" cy="36683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15748" y="4490509"/>
            <a:ext cx="829339" cy="54440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Is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67406" y="773391"/>
            <a:ext cx="2592373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Phase1 – Discover &amp; Stabilise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88038" y="778462"/>
            <a:ext cx="2464350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2 – Operate &amp; Optimise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96978" y="778462"/>
            <a:ext cx="1769724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3 - Transform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-128782" y="3937620"/>
            <a:ext cx="1297217" cy="24809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108" name="Freeform 107"/>
          <p:cNvSpPr/>
          <p:nvPr/>
        </p:nvSpPr>
        <p:spPr bwMode="auto">
          <a:xfrm>
            <a:off x="3280417" y="1063712"/>
            <a:ext cx="6429844" cy="2951433"/>
          </a:xfrm>
          <a:custGeom>
            <a:avLst/>
            <a:gdLst>
              <a:gd name="connsiteX0" fmla="*/ 304675 w 3470956"/>
              <a:gd name="connsiteY0" fmla="*/ 0 h 2784143"/>
              <a:gd name="connsiteX1" fmla="*/ 304675 w 3470956"/>
              <a:gd name="connsiteY1" fmla="*/ 2224585 h 2784143"/>
              <a:gd name="connsiteX2" fmla="*/ 3470956 w 3470956"/>
              <a:gd name="connsiteY2" fmla="*/ 2784143 h 27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0956" h="2784143">
                <a:moveTo>
                  <a:pt x="304675" y="0"/>
                </a:moveTo>
                <a:cubicBezTo>
                  <a:pt x="40818" y="880280"/>
                  <a:pt x="-223039" y="1760561"/>
                  <a:pt x="304675" y="2224585"/>
                </a:cubicBezTo>
                <a:cubicBezTo>
                  <a:pt x="832389" y="2688609"/>
                  <a:pt x="2847708" y="2679510"/>
                  <a:pt x="3470956" y="278414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9" name="Straight Connector 108"/>
          <p:cNvCxnSpPr>
            <a:endCxn id="102" idx="2"/>
          </p:cNvCxnSpPr>
          <p:nvPr/>
        </p:nvCxnSpPr>
        <p:spPr bwMode="auto">
          <a:xfrm flipV="1">
            <a:off x="1170634" y="1129792"/>
            <a:ext cx="7888653" cy="814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1176055" y="1288016"/>
            <a:ext cx="8089168" cy="2546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2167158" y="1377373"/>
            <a:ext cx="7050025" cy="3342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00" idx="2"/>
          </p:cNvCxnSpPr>
          <p:nvPr/>
        </p:nvCxnSpPr>
        <p:spPr bwMode="auto">
          <a:xfrm flipV="1">
            <a:off x="5427257" y="1442042"/>
            <a:ext cx="3974156" cy="32876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endCxn id="102" idx="4"/>
          </p:cNvCxnSpPr>
          <p:nvPr/>
        </p:nvCxnSpPr>
        <p:spPr bwMode="auto">
          <a:xfrm flipV="1">
            <a:off x="7838690" y="1479925"/>
            <a:ext cx="1759689" cy="3239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49573" y="2003853"/>
            <a:ext cx="955747" cy="4001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Citizens &amp; Identity</a:t>
            </a:r>
          </a:p>
        </p:txBody>
      </p:sp>
      <p:pic>
        <p:nvPicPr>
          <p:cNvPr id="117" name="Picture 6" descr="C:\Users\Johnny.Gianniosis\SkyDrive\Documents - Dimension Data\Presentations\Technical icon library (powerpoint)\technical icon library (powerpoint)\Conferencing_and_Communication\IP_phone - green (icon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8960" y="5007660"/>
            <a:ext cx="360000" cy="3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0" descr="C:\Users\Johnny.Gianniosis\SkyDrive\Documents - Dimension Data\Presentations\Technical icon library (powerpoint)\technical icon library (powerpoint)\Networking\Data_recovery_centre - green (icon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8073" y="5011659"/>
            <a:ext cx="266077" cy="3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1" descr="C:\Users\Johnny.Gianniosis\SkyDrive\Documents - Dimension Data\Presentations\Technical icon library (powerpoint)\technical icon library (powerpoint)\Networks\WiFi_mesh - green (icon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7700" y="4998336"/>
            <a:ext cx="308173" cy="3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2" descr="C:\Users\Johnny.Gianniosis\SkyDrive\Documents - Dimension Data\Presentations\Technical icon library (powerpoint)\technical icon library (powerpoint)\Storage_and_Equipment\Storage_network - green (icon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5223" y="4993875"/>
            <a:ext cx="360000" cy="3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8" descr="C:\Users\Johnny.Gianniosis\SkyDrive\Documents - Dimension Data\Presentations\Technical icon library (powerpoint)\technical icon library (powerpoint)\Networking\MS_Office_applications (icon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1438" y="4990843"/>
            <a:ext cx="360000" cy="3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C:\Users\Johnny.Gianniosis\SkyDrive\Documents - Dimension Data\Presentations\Technical icon library (powerpoint)\technical icon library (powerpoint)\Storage_and_Equipment\Storage_area_network(SAN) - green (icon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826" y="4185715"/>
            <a:ext cx="3600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 flipV="1">
            <a:off x="1124012" y="1221511"/>
            <a:ext cx="7980211" cy="142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14210" y="2845410"/>
            <a:ext cx="1026472" cy="4001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 Management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573" y="1126445"/>
            <a:ext cx="955747" cy="2462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3722"/>
            <a:r>
              <a:rPr lang="en-ZA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Business</a:t>
            </a:r>
          </a:p>
        </p:txBody>
      </p:sp>
      <p:pic>
        <p:nvPicPr>
          <p:cNvPr id="77" name="Picture 3" descr="C:\Users\Johnny.Gianniosis\SkyDrive\Documents - Dimension Data\Presentations\Technical icon library (powerpoint)\technical icon library (powerpoint)\Users\Call_center_agent - green (icon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6151" y="3263644"/>
            <a:ext cx="308206" cy="3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Users\Johnny.Gianniosis\SkyDrive\Documents - Dimension Data\Presentations\Technical icon library (powerpoint)\technical icon library (powerpoint)\Networking\Scorecard (icon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7446" y="1355705"/>
            <a:ext cx="360000" cy="2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97381" y="1422959"/>
            <a:ext cx="4918285" cy="1150441"/>
            <a:chOff x="4397381" y="1422959"/>
            <a:chExt cx="4918285" cy="1150441"/>
          </a:xfrm>
        </p:grpSpPr>
        <p:grpSp>
          <p:nvGrpSpPr>
            <p:cNvPr id="9" name="Group 8"/>
            <p:cNvGrpSpPr/>
            <p:nvPr/>
          </p:nvGrpSpPr>
          <p:grpSpPr>
            <a:xfrm>
              <a:off x="4397381" y="1891633"/>
              <a:ext cx="4918285" cy="681767"/>
              <a:chOff x="4397381" y="1891633"/>
              <a:chExt cx="4918285" cy="68176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8100667" y="1891633"/>
                <a:ext cx="1214999" cy="1384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/>
                </a:lvl1pPr>
              </a:lstStyle>
              <a:p>
                <a:pPr algn="ctr" defTabSz="913722">
                  <a:lnSpc>
                    <a:spcPct val="90000"/>
                  </a:lnSpc>
                </a:pPr>
                <a:r>
                  <a:rPr lang="en-ZA" dirty="0" smtClean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Workspace as </a:t>
                </a:r>
                <a:r>
                  <a:rPr lang="en-ZA" dirty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a Service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267836" y="2434901"/>
                <a:ext cx="1705612" cy="1384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/>
                </a:lvl1pPr>
              </a:lstStyle>
              <a:p>
                <a:pPr algn="ctr" defTabSz="913722">
                  <a:lnSpc>
                    <a:spcPct val="90000"/>
                  </a:lnSpc>
                </a:pPr>
                <a:r>
                  <a:rPr lang="en-ZA" dirty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Software Defined Environment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97381" y="2232204"/>
                <a:ext cx="2207353" cy="1384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/>
                </a:lvl1pPr>
              </a:lstStyle>
              <a:p>
                <a:pPr algn="ctr" defTabSz="913722">
                  <a:lnSpc>
                    <a:spcPct val="90000"/>
                  </a:lnSpc>
                </a:pPr>
                <a:r>
                  <a:rPr lang="en-ZA" dirty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Next Generation Service Management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5348764" y="1422959"/>
              <a:ext cx="2698436" cy="369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30" tIns="45716" rIns="91430" bIns="45716" rtlCol="0">
              <a:spAutoFit/>
            </a:bodyPr>
            <a:lstStyle>
              <a:defPPr>
                <a:defRPr lang="en-US"/>
              </a:defPPr>
              <a:lvl1pPr>
                <a:defRPr sz="1000"/>
              </a:lvl1pPr>
            </a:lstStyle>
            <a:p>
              <a:pPr algn="ctr" defTabSz="913722">
                <a:lnSpc>
                  <a:spcPct val="90000"/>
                </a:lnSpc>
              </a:pPr>
              <a:r>
                <a:rPr lang="en-ZA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Enable Digital Citizenship, Identification, </a:t>
              </a:r>
              <a:r>
                <a:rPr lang="en-ZA" dirty="0" err="1">
                  <a:solidFill>
                    <a:schemeClr val="tx2"/>
                  </a:solidFill>
                  <a:latin typeface="+mj-lt"/>
                  <a:cs typeface="Arial" pitchFamily="34" charset="0"/>
                </a:rPr>
                <a:t>eResidency</a:t>
              </a:r>
              <a:r>
                <a:rPr lang="en-ZA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, Modernised Point of Entry, etc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29612" y="2461950"/>
            <a:ext cx="2212198" cy="1453684"/>
            <a:chOff x="1229612" y="2461950"/>
            <a:chExt cx="2212198" cy="1453684"/>
          </a:xfrm>
        </p:grpSpPr>
        <p:grpSp>
          <p:nvGrpSpPr>
            <p:cNvPr id="7" name="Group 6"/>
            <p:cNvGrpSpPr/>
            <p:nvPr/>
          </p:nvGrpSpPr>
          <p:grpSpPr>
            <a:xfrm>
              <a:off x="1229612" y="2648575"/>
              <a:ext cx="1041026" cy="1267059"/>
              <a:chOff x="1229612" y="2648575"/>
              <a:chExt cx="1041026" cy="126705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559111" y="3361636"/>
                <a:ext cx="711527" cy="55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 defTabSz="895542">
                  <a:lnSpc>
                    <a:spcPct val="90000"/>
                  </a:lnSpc>
                  <a:defRPr sz="1000">
                    <a:solidFill>
                      <a:schemeClr val="accent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ZA" b="1" dirty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Service Management System Assessment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29612" y="2648575"/>
                <a:ext cx="675859" cy="55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 defTabSz="895542">
                  <a:lnSpc>
                    <a:spcPct val="90000"/>
                  </a:lnSpc>
                  <a:defRPr sz="1000">
                    <a:solidFill>
                      <a:schemeClr val="accent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ZA" b="1" dirty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Appoint Network Services Manager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602577" y="2461950"/>
              <a:ext cx="839233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Align business SLAs and Service Provider B2B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61003" y="4183214"/>
            <a:ext cx="7288756" cy="520220"/>
            <a:chOff x="1761003" y="4183214"/>
            <a:chExt cx="7288756" cy="520220"/>
          </a:xfrm>
        </p:grpSpPr>
        <p:sp>
          <p:nvSpPr>
            <p:cNvPr id="80" name="TextBox 79"/>
            <p:cNvSpPr txBox="1"/>
            <p:nvPr/>
          </p:nvSpPr>
          <p:spPr>
            <a:xfrm>
              <a:off x="5994601" y="4398726"/>
              <a:ext cx="1088869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IT Asset Management Audit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97987" y="4404610"/>
              <a:ext cx="185177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Operational Support System Assessment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27841" y="4183214"/>
              <a:ext cx="2792336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Network Architecture &amp; Performance Assessment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66739" y="4408376"/>
              <a:ext cx="145002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Cybersecurity </a:t>
              </a:r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Architecture &amp; Penetration Assessment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61003" y="4420534"/>
              <a:ext cx="114470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IT Systems Landscape Assessment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43753" y="4426435"/>
              <a:ext cx="116407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DC Infrastructure Assessment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62261" y="4189066"/>
              <a:ext cx="198242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Facilities Management Assessment</a:t>
              </a:r>
            </a:p>
          </p:txBody>
        </p:sp>
      </p:grpSp>
      <p:sp>
        <p:nvSpPr>
          <p:cNvPr id="79" name="Freeform 78"/>
          <p:cNvSpPr/>
          <p:nvPr/>
        </p:nvSpPr>
        <p:spPr bwMode="auto">
          <a:xfrm>
            <a:off x="5938921" y="1069817"/>
            <a:ext cx="3758789" cy="1826506"/>
          </a:xfrm>
          <a:custGeom>
            <a:avLst/>
            <a:gdLst>
              <a:gd name="connsiteX0" fmla="*/ 304675 w 3470956"/>
              <a:gd name="connsiteY0" fmla="*/ 0 h 2784143"/>
              <a:gd name="connsiteX1" fmla="*/ 304675 w 3470956"/>
              <a:gd name="connsiteY1" fmla="*/ 2224585 h 2784143"/>
              <a:gd name="connsiteX2" fmla="*/ 3470956 w 3470956"/>
              <a:gd name="connsiteY2" fmla="*/ 2784143 h 27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0956" h="2784143">
                <a:moveTo>
                  <a:pt x="304675" y="0"/>
                </a:moveTo>
                <a:cubicBezTo>
                  <a:pt x="40818" y="880280"/>
                  <a:pt x="-223039" y="1760561"/>
                  <a:pt x="304675" y="2224585"/>
                </a:cubicBezTo>
                <a:cubicBezTo>
                  <a:pt x="832389" y="2688609"/>
                  <a:pt x="2847708" y="2679510"/>
                  <a:pt x="3470956" y="2784143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9059287" y="779659"/>
            <a:ext cx="1078183" cy="7002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Be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72100" y="1443038"/>
            <a:ext cx="4314825" cy="3285733"/>
          </a:xfrm>
          <a:custGeom>
            <a:avLst/>
            <a:gdLst>
              <a:gd name="connsiteX0" fmla="*/ 0 w 4314825"/>
              <a:gd name="connsiteY0" fmla="*/ 3343275 h 3350418"/>
              <a:gd name="connsiteX1" fmla="*/ 2450306 w 4314825"/>
              <a:gd name="connsiteY1" fmla="*/ 3350418 h 3350418"/>
              <a:gd name="connsiteX2" fmla="*/ 4314825 w 4314825"/>
              <a:gd name="connsiteY2" fmla="*/ 21431 h 3350418"/>
              <a:gd name="connsiteX3" fmla="*/ 3979069 w 4314825"/>
              <a:gd name="connsiteY3" fmla="*/ 0 h 3350418"/>
              <a:gd name="connsiteX4" fmla="*/ 0 w 4314825"/>
              <a:gd name="connsiteY4" fmla="*/ 3343275 h 335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825" h="3350418">
                <a:moveTo>
                  <a:pt x="0" y="3343275"/>
                </a:moveTo>
                <a:lnTo>
                  <a:pt x="2450306" y="3350418"/>
                </a:lnTo>
                <a:lnTo>
                  <a:pt x="4314825" y="21431"/>
                </a:lnTo>
                <a:lnTo>
                  <a:pt x="3979069" y="0"/>
                </a:lnTo>
                <a:lnTo>
                  <a:pt x="0" y="3343275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" name="Group 3"/>
          <p:cNvGrpSpPr/>
          <p:nvPr/>
        </p:nvGrpSpPr>
        <p:grpSpPr>
          <a:xfrm>
            <a:off x="1158888" y="1196898"/>
            <a:ext cx="3503892" cy="1102472"/>
            <a:chOff x="1158888" y="1196898"/>
            <a:chExt cx="3503892" cy="1102472"/>
          </a:xfrm>
        </p:grpSpPr>
        <p:sp>
          <p:nvSpPr>
            <p:cNvPr id="51" name="TextBox 50"/>
            <p:cNvSpPr txBox="1"/>
            <p:nvPr/>
          </p:nvSpPr>
          <p:spPr>
            <a:xfrm>
              <a:off x="1158888" y="1273961"/>
              <a:ext cx="94268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913722">
                <a:lnSpc>
                  <a:spcPct val="90000"/>
                </a:lnSpc>
              </a:pPr>
              <a:r>
                <a:rPr lang="en-ZA" sz="10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Establish and Finalise </a:t>
              </a:r>
              <a:r>
                <a:rPr lang="en-ZA" sz="1000" b="1" dirty="0" err="1">
                  <a:solidFill>
                    <a:schemeClr val="tx2"/>
                  </a:solidFill>
                  <a:latin typeface="+mj-lt"/>
                  <a:cs typeface="Arial" pitchFamily="34" charset="0"/>
                </a:rPr>
                <a:t>MOU</a:t>
              </a:r>
              <a:endParaRPr lang="en-ZA" sz="10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77946" y="1930046"/>
              <a:ext cx="2770470" cy="369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30" tIns="45716" rIns="91430" bIns="45716" rtlCol="0">
              <a:spAutoFit/>
            </a:bodyPr>
            <a:lstStyle>
              <a:defPPr>
                <a:defRPr lang="en-US"/>
              </a:defPPr>
              <a:lvl1pPr>
                <a:defRPr sz="1000"/>
              </a:lvl1pPr>
            </a:lstStyle>
            <a:p>
              <a:pPr algn="ctr" defTabSz="913722">
                <a:lnSpc>
                  <a:spcPct val="90000"/>
                </a:lnSpc>
              </a:pPr>
              <a:r>
                <a:rPr lang="en-ZA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Workshop on Emerging Technology Pilots (</a:t>
              </a:r>
              <a:r>
                <a:rPr lang="en-ZA" dirty="0" err="1">
                  <a:solidFill>
                    <a:schemeClr val="tx2"/>
                  </a:solidFill>
                  <a:latin typeface="+mj-lt"/>
                  <a:cs typeface="Arial" pitchFamily="34" charset="0"/>
                </a:rPr>
                <a:t>IOT</a:t>
              </a:r>
              <a:r>
                <a:rPr lang="en-ZA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, Drones, Blockchain, Hybrid IT)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73366" y="1196898"/>
              <a:ext cx="1889414" cy="369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30" tIns="45716" rIns="91430" bIns="45716" rtlCol="0">
              <a:spAutoFit/>
            </a:bodyPr>
            <a:lstStyle>
              <a:defPPr>
                <a:defRPr lang="en-US"/>
              </a:defPPr>
              <a:lvl1pPr algn="ctr" defTabSz="913722">
                <a:lnSpc>
                  <a:spcPct val="90000"/>
                </a:lnSpc>
                <a:defRPr sz="9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ZA" sz="1000" dirty="0">
                  <a:latin typeface="+mj-lt"/>
                </a:rPr>
                <a:t>Build Transformation Business Case and Roadmap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84087" y="2605281"/>
            <a:ext cx="7226174" cy="1507496"/>
            <a:chOff x="2484087" y="2605281"/>
            <a:chExt cx="7226174" cy="1507496"/>
          </a:xfrm>
        </p:grpSpPr>
        <p:grpSp>
          <p:nvGrpSpPr>
            <p:cNvPr id="15" name="Group 14"/>
            <p:cNvGrpSpPr/>
            <p:nvPr/>
          </p:nvGrpSpPr>
          <p:grpSpPr>
            <a:xfrm>
              <a:off x="2484087" y="2605281"/>
              <a:ext cx="7226174" cy="1507496"/>
              <a:chOff x="2484087" y="2605281"/>
              <a:chExt cx="7226174" cy="150749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5179361" y="3974278"/>
                <a:ext cx="1486910" cy="1384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 defTabSz="895542">
                  <a:lnSpc>
                    <a:spcPct val="90000"/>
                  </a:lnSpc>
                  <a:defRPr sz="1000">
                    <a:solidFill>
                      <a:schemeClr val="accent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ZA" dirty="0" smtClean="0">
                    <a:solidFill>
                      <a:schemeClr val="tx2"/>
                    </a:solidFill>
                    <a:latin typeface="+mj-lt"/>
                    <a:cs typeface="Arial" pitchFamily="34" charset="0"/>
                  </a:rPr>
                  <a:t>Environmental Management</a:t>
                </a:r>
                <a:endParaRPr lang="en-ZA" dirty="0">
                  <a:solidFill>
                    <a:schemeClr val="tx2"/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484087" y="2605281"/>
                <a:ext cx="7226174" cy="1433717"/>
                <a:chOff x="2484087" y="2605281"/>
                <a:chExt cx="7226174" cy="1433717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3633957" y="2605281"/>
                  <a:ext cx="839233" cy="415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 defTabSz="895542">
                    <a:lnSpc>
                      <a:spcPct val="90000"/>
                    </a:lnSpc>
                    <a:defRPr sz="1000">
                      <a:solidFill>
                        <a:schemeClr val="accent2">
                          <a:lumMod val="50000"/>
                        </a:schemeClr>
                      </a:solidFill>
                    </a:defRPr>
                  </a:lvl1pPr>
                </a:lstStyle>
                <a:p>
                  <a:r>
                    <a:rPr lang="en-ZA" dirty="0" smtClean="0">
                      <a:solidFill>
                        <a:schemeClr val="tx2"/>
                      </a:solidFill>
                      <a:latin typeface="+mj-lt"/>
                      <a:cs typeface="Arial" pitchFamily="34" charset="0"/>
                    </a:rPr>
                    <a:t>Service Delivery Framework maturity</a:t>
                  </a:r>
                  <a:endParaRPr lang="en-ZA" dirty="0">
                    <a:solidFill>
                      <a:schemeClr val="tx2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789896" y="2946138"/>
                  <a:ext cx="1088333" cy="415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 defTabSz="895542">
                    <a:lnSpc>
                      <a:spcPct val="90000"/>
                    </a:lnSpc>
                    <a:defRPr sz="1000">
                      <a:solidFill>
                        <a:schemeClr val="accent2">
                          <a:lumMod val="50000"/>
                        </a:schemeClr>
                      </a:solidFill>
                    </a:defRPr>
                  </a:lvl1pPr>
                </a:lstStyle>
                <a:p>
                  <a:r>
                    <a:rPr lang="en-ZA" dirty="0" smtClean="0">
                      <a:solidFill>
                        <a:schemeClr val="tx2"/>
                      </a:solidFill>
                      <a:latin typeface="+mj-lt"/>
                      <a:cs typeface="Arial" pitchFamily="34" charset="0"/>
                    </a:rPr>
                    <a:t>Application rationalisation and Cloud Readiness</a:t>
                  </a:r>
                  <a:endParaRPr lang="en-ZA" dirty="0">
                    <a:solidFill>
                      <a:schemeClr val="tx2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2484087" y="3192573"/>
                  <a:ext cx="7226174" cy="846425"/>
                  <a:chOff x="2484087" y="3192573"/>
                  <a:chExt cx="7226174" cy="846425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484087" y="3486954"/>
                    <a:ext cx="6093686" cy="552044"/>
                    <a:chOff x="2484087" y="3486954"/>
                    <a:chExt cx="6093686" cy="552044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484087" y="3486954"/>
                      <a:ext cx="6093686" cy="465677"/>
                      <a:chOff x="2484087" y="3486954"/>
                      <a:chExt cx="6093686" cy="465677"/>
                    </a:xfrm>
                  </p:grpSpPr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6240878" y="3814132"/>
                        <a:ext cx="2336895" cy="13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wrap="square" lIns="0" tIns="0" rIns="0" bIns="0" rtlCol="0">
                        <a:spAutoFit/>
                      </a:bodyPr>
                      <a:lstStyle>
                        <a:defPPr>
                          <a:defRPr lang="en-US"/>
                        </a:defPPr>
                        <a:lvl1pPr algn="ctr" defTabSz="895542">
                          <a:lnSpc>
                            <a:spcPct val="90000"/>
                          </a:lnSpc>
                          <a:defRPr sz="1000">
                            <a:solidFill>
                              <a:schemeClr val="accent2">
                                <a:lumMod val="50000"/>
                              </a:schemeClr>
                            </a:solidFill>
                          </a:defRPr>
                        </a:lvl1pPr>
                      </a:lstStyle>
                      <a:p>
                        <a:r>
                          <a:rPr lang="en-ZA" dirty="0">
                            <a:solidFill>
                              <a:schemeClr val="tx2"/>
                            </a:solidFill>
                            <a:latin typeface="+mj-lt"/>
                            <a:cs typeface="Arial" pitchFamily="34" charset="0"/>
                          </a:rPr>
                          <a:t>Commence Build of Uninterrupted Network</a:t>
                        </a:r>
                      </a:p>
                    </p:txBody>
                  </p:sp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5114117" y="3486954"/>
                        <a:ext cx="2405491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wrap="square" lIns="0" tIns="0" rIns="0" bIns="0" rtlCol="0">
                        <a:spAutoFit/>
                      </a:bodyPr>
                      <a:lstStyle>
                        <a:defPPr>
                          <a:defRPr lang="en-US"/>
                        </a:defPPr>
                        <a:lvl1pPr algn="ctr" defTabSz="895542">
                          <a:lnSpc>
                            <a:spcPct val="90000"/>
                          </a:lnSpc>
                          <a:defRPr sz="1000">
                            <a:solidFill>
                              <a:schemeClr val="accent2">
                                <a:lumMod val="50000"/>
                              </a:schemeClr>
                            </a:solidFill>
                          </a:defRPr>
                        </a:lvl1pPr>
                      </a:lstStyle>
                      <a:p>
                        <a:r>
                          <a:rPr lang="en-ZA" dirty="0">
                            <a:solidFill>
                              <a:schemeClr val="tx2"/>
                            </a:solidFill>
                            <a:latin typeface="+mj-lt"/>
                            <a:cs typeface="Arial" pitchFamily="34" charset="0"/>
                          </a:rPr>
                          <a:t>Provide Next Generation Network Operations Centre Services and </a:t>
                        </a:r>
                        <a:r>
                          <a:rPr lang="en-ZA" dirty="0" smtClean="0">
                            <a:solidFill>
                              <a:schemeClr val="tx2"/>
                            </a:solidFill>
                            <a:latin typeface="+mj-lt"/>
                            <a:cs typeface="Arial" pitchFamily="34" charset="0"/>
                          </a:rPr>
                          <a:t>Dashboard</a:t>
                        </a:r>
                        <a:endParaRPr lang="en-ZA" dirty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2484087" y="3508203"/>
                        <a:ext cx="1283783" cy="41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wrap="square" lIns="0" tIns="0" rIns="0" bIns="0" rtlCol="0">
                        <a:spAutoFit/>
                      </a:bodyPr>
                      <a:lstStyle>
                        <a:defPPr>
                          <a:defRPr lang="en-US"/>
                        </a:defPPr>
                        <a:lvl1pPr algn="ctr" defTabSz="895542">
                          <a:lnSpc>
                            <a:spcPct val="90000"/>
                          </a:lnSpc>
                          <a:defRPr sz="1000">
                            <a:solidFill>
                              <a:schemeClr val="accent2">
                                <a:lumMod val="50000"/>
                              </a:schemeClr>
                            </a:solidFill>
                          </a:defRPr>
                        </a:lvl1pPr>
                      </a:lstStyle>
                      <a:p>
                        <a:r>
                          <a:rPr lang="en-ZA" dirty="0" smtClean="0">
                            <a:solidFill>
                              <a:schemeClr val="tx2"/>
                            </a:solidFill>
                            <a:latin typeface="+mj-lt"/>
                            <a:cs typeface="Arial" pitchFamily="34" charset="0"/>
                          </a:rPr>
                          <a:t>Business Continuity and Disaster Management Strategy Revised</a:t>
                        </a:r>
                        <a:endParaRPr lang="en-ZA" dirty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3746052" y="3761999"/>
                      <a:ext cx="1437736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algn="ctr" defTabSz="895542">
                        <a:lnSpc>
                          <a:spcPct val="90000"/>
                        </a:lnSpc>
                        <a:defRPr sz="100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lvl1pPr>
                    </a:lstStyle>
                    <a:p>
                      <a:r>
                        <a:rPr lang="en-ZA" dirty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Define Security Services  Strategy</a:t>
                      </a:r>
                    </a:p>
                  </p:txBody>
                </p:sp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8705585" y="3705861"/>
                    <a:ext cx="1004676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000"/>
                    </a:lvl1pPr>
                  </a:lstStyle>
                  <a:p>
                    <a:pPr algn="ctr" defTabSz="913722">
                      <a:lnSpc>
                        <a:spcPct val="90000"/>
                      </a:lnSpc>
                    </a:pPr>
                    <a:r>
                      <a:rPr lang="en-ZA" dirty="0" smtClean="0">
                        <a:solidFill>
                          <a:schemeClr val="tx2"/>
                        </a:solidFill>
                        <a:latin typeface="+mj-lt"/>
                        <a:cs typeface="Arial" pitchFamily="34" charset="0"/>
                      </a:rPr>
                      <a:t>Managed Print Service</a:t>
                    </a:r>
                    <a:endParaRPr lang="en-ZA" dirty="0">
                      <a:solidFill>
                        <a:schemeClr val="tx2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8681801" y="3192573"/>
                    <a:ext cx="95194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000"/>
                    </a:lvl1pPr>
                  </a:lstStyle>
                  <a:p>
                    <a:pPr algn="ctr" defTabSz="913722">
                      <a:lnSpc>
                        <a:spcPct val="90000"/>
                      </a:lnSpc>
                    </a:pPr>
                    <a:r>
                      <a:rPr lang="en-ZA" dirty="0" smtClean="0">
                        <a:solidFill>
                          <a:schemeClr val="tx2"/>
                        </a:solidFill>
                        <a:latin typeface="+mj-lt"/>
                        <a:cs typeface="Arial" pitchFamily="34" charset="0"/>
                      </a:rPr>
                      <a:t>Define Workspace of the future</a:t>
                    </a:r>
                    <a:endParaRPr lang="en-ZA" dirty="0">
                      <a:solidFill>
                        <a:schemeClr val="tx2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3" name="TextBox 72"/>
            <p:cNvSpPr txBox="1"/>
            <p:nvPr/>
          </p:nvSpPr>
          <p:spPr>
            <a:xfrm>
              <a:off x="3868450" y="3196433"/>
              <a:ext cx="725470" cy="415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895542">
                <a:lnSpc>
                  <a:spcPct val="90000"/>
                </a:lnSpc>
                <a:defRPr sz="1000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ZA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Application placement Strategy</a:t>
              </a:r>
              <a:endParaRPr lang="en-ZA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3656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245" y="46952"/>
            <a:ext cx="9720000" cy="412401"/>
          </a:xfrm>
        </p:spPr>
        <p:txBody>
          <a:bodyPr/>
          <a:lstStyle/>
          <a:p>
            <a:r>
              <a:rPr lang="en-ZA" sz="2000" dirty="0" smtClean="0">
                <a:solidFill>
                  <a:schemeClr val="tx2"/>
                </a:solidFill>
              </a:rPr>
              <a:t>Way Forward: Accelerating SITA Network Services and Remediation for DHA</a:t>
            </a:r>
            <a:endParaRPr lang="en-ZA" sz="2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409" y="2686450"/>
            <a:ext cx="9280573" cy="2763338"/>
            <a:chOff x="471488" y="2379381"/>
            <a:chExt cx="9280573" cy="2763338"/>
          </a:xfrm>
        </p:grpSpPr>
        <p:sp>
          <p:nvSpPr>
            <p:cNvPr id="30" name="TextBox 29"/>
            <p:cNvSpPr txBox="1"/>
            <p:nvPr/>
          </p:nvSpPr>
          <p:spPr>
            <a:xfrm>
              <a:off x="471488" y="3203727"/>
              <a:ext cx="9280573" cy="193899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>
                  <a:solidFill>
                    <a:schemeClr val="tx2"/>
                  </a:solidFill>
                </a:rPr>
                <a:t>Managed Services include: Stabilise | Transition</a:t>
              </a:r>
              <a:r>
                <a:rPr lang="en-ZA" sz="1200" b="1" dirty="0">
                  <a:solidFill>
                    <a:schemeClr val="tx2"/>
                  </a:solidFill>
                </a:rPr>
                <a:t>, Operate and </a:t>
              </a:r>
              <a:r>
                <a:rPr lang="en-ZA" sz="1200" b="1" dirty="0" smtClean="0">
                  <a:solidFill>
                    <a:schemeClr val="tx2"/>
                  </a:solidFill>
                </a:rPr>
                <a:t>Optimise | Transform | Transition </a:t>
              </a:r>
              <a:r>
                <a:rPr lang="en-ZA" sz="1200" b="1" dirty="0">
                  <a:solidFill>
                    <a:schemeClr val="tx2"/>
                  </a:solidFill>
                </a:rPr>
                <a:t>back to </a:t>
              </a:r>
              <a:r>
                <a:rPr lang="en-ZA" sz="1200" b="1" dirty="0" err="1" smtClean="0">
                  <a:solidFill>
                    <a:schemeClr val="tx2"/>
                  </a:solidFill>
                </a:rPr>
                <a:t>BAU</a:t>
              </a:r>
              <a:r>
                <a:rPr lang="en-ZA" sz="1200" b="1" dirty="0" smtClean="0">
                  <a:solidFill>
                    <a:schemeClr val="tx2"/>
                  </a:solidFill>
                </a:rPr>
                <a:t> (People, Process, Technology)</a:t>
              </a:r>
            </a:p>
            <a:p>
              <a:endParaRPr lang="en-ZA" sz="1200" b="1" dirty="0">
                <a:solidFill>
                  <a:schemeClr val="tx2"/>
                </a:solidFill>
              </a:endParaRPr>
            </a:p>
            <a:p>
              <a:endParaRPr lang="en-ZA" sz="1200" b="1" dirty="0" smtClean="0">
                <a:solidFill>
                  <a:schemeClr val="tx2"/>
                </a:solidFill>
              </a:endParaRPr>
            </a:p>
            <a:p>
              <a:endParaRPr lang="en-ZA" sz="1200" b="1" dirty="0">
                <a:solidFill>
                  <a:schemeClr val="tx2"/>
                </a:solidFill>
              </a:endParaRPr>
            </a:p>
            <a:p>
              <a:endParaRPr lang="en-ZA" sz="1200" b="1" dirty="0" smtClean="0">
                <a:solidFill>
                  <a:schemeClr val="tx2"/>
                </a:solidFill>
              </a:endParaRPr>
            </a:p>
            <a:p>
              <a:endParaRPr lang="en-ZA" sz="1200" b="1" dirty="0">
                <a:solidFill>
                  <a:schemeClr val="tx2"/>
                </a:solidFill>
              </a:endParaRPr>
            </a:p>
            <a:p>
              <a:endParaRPr lang="en-ZA" sz="1200" b="1" dirty="0" smtClean="0">
                <a:solidFill>
                  <a:schemeClr val="tx2"/>
                </a:solidFill>
              </a:endParaRPr>
            </a:p>
            <a:p>
              <a:endParaRPr lang="en-ZA" sz="1200" b="1" dirty="0">
                <a:solidFill>
                  <a:schemeClr val="tx2"/>
                </a:solidFill>
              </a:endParaRPr>
            </a:p>
            <a:p>
              <a:endParaRPr lang="en-ZA" sz="1200" b="1" dirty="0">
                <a:solidFill>
                  <a:schemeClr val="tx2"/>
                </a:solidFill>
              </a:endParaRPr>
            </a:p>
            <a:p>
              <a:endParaRPr lang="en-ZA" sz="12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541720" y="2379381"/>
              <a:ext cx="5880452" cy="79729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ZA" sz="1200" dirty="0" smtClean="0"/>
                <a:t>Extend Next Generation </a:t>
              </a:r>
              <a:br>
                <a:rPr lang="en-ZA" sz="1200" dirty="0" smtClean="0"/>
              </a:br>
              <a:r>
                <a:rPr lang="en-ZA" sz="1200" dirty="0" smtClean="0"/>
                <a:t>Platform, Services, Tools, Best Practise &amp; NOC to SITA</a:t>
              </a:r>
              <a:endParaRPr lang="en-ZA" sz="12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687361" y="3588704"/>
              <a:ext cx="2936918" cy="1418770"/>
              <a:chOff x="6687361" y="3562200"/>
              <a:chExt cx="2936918" cy="141877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687361" y="3562200"/>
                <a:ext cx="2936918" cy="1418770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8044583" y="3737235"/>
                <a:ext cx="411734" cy="1208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2961" y="3588705"/>
              <a:ext cx="2878890" cy="144457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682905" y="2916310"/>
              <a:ext cx="1048037" cy="248981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3576" y="1204918"/>
            <a:ext cx="453328" cy="73277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9880" y="1287152"/>
            <a:ext cx="581187" cy="55793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8272" y="1304587"/>
            <a:ext cx="596132" cy="52306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6024" y="1287152"/>
            <a:ext cx="581187" cy="557939"/>
          </a:xfrm>
          <a:prstGeom prst="rect">
            <a:avLst/>
          </a:prstGeom>
        </p:spPr>
      </p:pic>
      <p:cxnSp>
        <p:nvCxnSpPr>
          <p:cNvPr id="83" name="Straight Connector 82"/>
          <p:cNvCxnSpPr>
            <a:stCxn id="79" idx="3"/>
            <a:endCxn id="95" idx="1"/>
          </p:cNvCxnSpPr>
          <p:nvPr/>
        </p:nvCxnSpPr>
        <p:spPr>
          <a:xfrm flipV="1">
            <a:off x="1716904" y="1566121"/>
            <a:ext cx="390700" cy="518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2" idx="1"/>
            <a:endCxn id="80" idx="3"/>
          </p:cNvCxnSpPr>
          <p:nvPr/>
        </p:nvCxnSpPr>
        <p:spPr>
          <a:xfrm flipH="1">
            <a:off x="4581067" y="1566122"/>
            <a:ext cx="71495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  <a:endCxn id="81" idx="1"/>
          </p:cNvCxnSpPr>
          <p:nvPr/>
        </p:nvCxnSpPr>
        <p:spPr>
          <a:xfrm flipV="1">
            <a:off x="5877211" y="1566121"/>
            <a:ext cx="1651061" cy="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58929" y="1940184"/>
            <a:ext cx="286342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DC CE Devices 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As-is and To-be Architecture</a:t>
            </a:r>
            <a:endParaRPr lang="en-ZA" sz="1200" dirty="0">
              <a:solidFill>
                <a:schemeClr val="tx2"/>
              </a:solidFill>
            </a:endParaRP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Edge </a:t>
            </a:r>
            <a:r>
              <a:rPr lang="en-ZA" sz="1200" dirty="0">
                <a:solidFill>
                  <a:schemeClr val="tx2"/>
                </a:solidFill>
              </a:rPr>
              <a:t>and Core </a:t>
            </a:r>
            <a:r>
              <a:rPr lang="en-ZA" sz="1200" dirty="0" smtClean="0">
                <a:solidFill>
                  <a:schemeClr val="tx2"/>
                </a:solidFill>
              </a:rPr>
              <a:t>Equipment BOM</a:t>
            </a:r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67832" y="1940184"/>
            <a:ext cx="288032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WAN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As-is and To-be Architecture </a:t>
            </a:r>
            <a:endParaRPr lang="en-ZA" sz="1200" dirty="0">
              <a:solidFill>
                <a:schemeClr val="tx2"/>
              </a:solidFill>
            </a:endParaRP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2"/>
                </a:solidFill>
              </a:rPr>
              <a:t>Link Sizing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08731" y="1940184"/>
            <a:ext cx="284511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As-is and To-be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LAN Refresh BOM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6384" y="1316481"/>
            <a:ext cx="520083" cy="499280"/>
          </a:xfrm>
          <a:prstGeom prst="rect">
            <a:avLst/>
          </a:prstGeom>
        </p:spPr>
      </p:pic>
      <p:cxnSp>
        <p:nvCxnSpPr>
          <p:cNvPr id="92" name="Straight Connector 91"/>
          <p:cNvCxnSpPr>
            <a:stCxn id="91" idx="1"/>
            <a:endCxn id="81" idx="3"/>
          </p:cNvCxnSpPr>
          <p:nvPr/>
        </p:nvCxnSpPr>
        <p:spPr>
          <a:xfrm flipH="1">
            <a:off x="8124404" y="1566121"/>
            <a:ext cx="41198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3543" y="423730"/>
            <a:ext cx="1214082" cy="804989"/>
          </a:xfrm>
          <a:prstGeom prst="rect">
            <a:avLst/>
          </a:prstGeom>
        </p:spPr>
      </p:pic>
      <p:sp>
        <p:nvSpPr>
          <p:cNvPr id="94" name="Left Brace 93"/>
          <p:cNvSpPr/>
          <p:nvPr/>
        </p:nvSpPr>
        <p:spPr>
          <a:xfrm rot="5400000" flipV="1">
            <a:off x="8138043" y="-261630"/>
            <a:ext cx="368507" cy="2827132"/>
          </a:xfrm>
          <a:prstGeom prst="leftBrace">
            <a:avLst>
              <a:gd name="adj1" fmla="val 0"/>
              <a:gd name="adj2" fmla="val 47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7604" y="1304587"/>
            <a:ext cx="596132" cy="523068"/>
          </a:xfrm>
          <a:prstGeom prst="rect">
            <a:avLst/>
          </a:prstGeom>
        </p:spPr>
      </p:pic>
      <p:cxnSp>
        <p:nvCxnSpPr>
          <p:cNvPr id="96" name="Straight Connector 95"/>
          <p:cNvCxnSpPr>
            <a:stCxn id="80" idx="1"/>
            <a:endCxn id="95" idx="3"/>
          </p:cNvCxnSpPr>
          <p:nvPr/>
        </p:nvCxnSpPr>
        <p:spPr>
          <a:xfrm flipH="1" flipV="1">
            <a:off x="2703736" y="1566121"/>
            <a:ext cx="1296144" cy="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19" y="523111"/>
            <a:ext cx="423221" cy="530705"/>
          </a:xfrm>
          <a:prstGeom prst="rect">
            <a:avLst/>
          </a:prstGeom>
        </p:spPr>
      </p:pic>
      <p:sp>
        <p:nvSpPr>
          <p:cNvPr id="98" name="Left Brace 97"/>
          <p:cNvSpPr/>
          <p:nvPr/>
        </p:nvSpPr>
        <p:spPr>
          <a:xfrm rot="5400000" flipV="1">
            <a:off x="3263800" y="-1828248"/>
            <a:ext cx="366061" cy="5950684"/>
          </a:xfrm>
          <a:prstGeom prst="leftBrace">
            <a:avLst>
              <a:gd name="adj1" fmla="val 0"/>
              <a:gd name="adj2" fmla="val 503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7990" y="3895772"/>
            <a:ext cx="2926510" cy="13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30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0496" y="719322"/>
            <a:ext cx="2516387" cy="1253451"/>
            <a:chOff x="3014326" y="637871"/>
            <a:chExt cx="2264748" cy="1128106"/>
          </a:xfrm>
        </p:grpSpPr>
        <p:sp>
          <p:nvSpPr>
            <p:cNvPr id="57" name="Rounded Rectangle 56"/>
            <p:cNvSpPr/>
            <p:nvPr/>
          </p:nvSpPr>
          <p:spPr>
            <a:xfrm>
              <a:off x="3014326" y="637871"/>
              <a:ext cx="2264748" cy="1128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000" tIns="40000" rIns="40000" bIns="40000" anchor="t"/>
            <a:lstStyle/>
            <a:p>
              <a:pPr marL="0" marR="0" lvl="0" indent="0" algn="ctr" defTabSz="1015949" rtl="0" eaLnBrk="1" fontAlgn="auto" latinLnBrk="0" hangingPunct="1">
                <a:lnSpc>
                  <a:spcPct val="110000"/>
                </a:lnSpc>
                <a:spcBef>
                  <a:spcPts val="111"/>
                </a:spcBef>
                <a:spcAft>
                  <a:spcPts val="11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11" b="1" i="0" u="none" strike="noStrike" kern="1200" cap="none" spc="0" normalizeH="0" baseline="0" noProof="0" dirty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SITA Service Desk</a:t>
              </a:r>
            </a:p>
          </p:txBody>
        </p:sp>
        <p:grpSp>
          <p:nvGrpSpPr>
            <p:cNvPr id="58" name="Group 222"/>
            <p:cNvGrpSpPr>
              <a:grpSpLocks noChangeAspect="1"/>
            </p:cNvGrpSpPr>
            <p:nvPr/>
          </p:nvGrpSpPr>
          <p:grpSpPr bwMode="auto">
            <a:xfrm>
              <a:off x="3957409" y="941541"/>
              <a:ext cx="471414" cy="551128"/>
              <a:chOff x="525" y="2639"/>
              <a:chExt cx="343" cy="401"/>
            </a:xfrm>
          </p:grpSpPr>
          <p:sp>
            <p:nvSpPr>
              <p:cNvPr id="59" name="Freeform 224"/>
              <p:cNvSpPr>
                <a:spLocks/>
              </p:cNvSpPr>
              <p:nvPr/>
            </p:nvSpPr>
            <p:spPr bwMode="auto">
              <a:xfrm>
                <a:off x="605" y="2639"/>
                <a:ext cx="183" cy="183"/>
              </a:xfrm>
              <a:custGeom>
                <a:avLst/>
                <a:gdLst>
                  <a:gd name="T0" fmla="*/ 899 w 1644"/>
                  <a:gd name="T1" fmla="*/ 3 h 1649"/>
                  <a:gd name="T2" fmla="*/ 1037 w 1644"/>
                  <a:gd name="T3" fmla="*/ 15 h 1649"/>
                  <a:gd name="T4" fmla="*/ 1156 w 1644"/>
                  <a:gd name="T5" fmla="*/ 37 h 1649"/>
                  <a:gd name="T6" fmla="*/ 1258 w 1644"/>
                  <a:gd name="T7" fmla="*/ 70 h 1649"/>
                  <a:gd name="T8" fmla="*/ 1345 w 1644"/>
                  <a:gd name="T9" fmla="*/ 111 h 1649"/>
                  <a:gd name="T10" fmla="*/ 1416 w 1644"/>
                  <a:gd name="T11" fmla="*/ 159 h 1649"/>
                  <a:gd name="T12" fmla="*/ 1476 w 1644"/>
                  <a:gd name="T13" fmla="*/ 214 h 1649"/>
                  <a:gd name="T14" fmla="*/ 1537 w 1644"/>
                  <a:gd name="T15" fmla="*/ 297 h 1649"/>
                  <a:gd name="T16" fmla="*/ 1585 w 1644"/>
                  <a:gd name="T17" fmla="*/ 395 h 1649"/>
                  <a:gd name="T18" fmla="*/ 1618 w 1644"/>
                  <a:gd name="T19" fmla="*/ 507 h 1649"/>
                  <a:gd name="T20" fmla="*/ 1637 w 1644"/>
                  <a:gd name="T21" fmla="*/ 634 h 1649"/>
                  <a:gd name="T22" fmla="*/ 1644 w 1644"/>
                  <a:gd name="T23" fmla="*/ 775 h 1649"/>
                  <a:gd name="T24" fmla="*/ 1640 w 1644"/>
                  <a:gd name="T25" fmla="*/ 839 h 1649"/>
                  <a:gd name="T26" fmla="*/ 1612 w 1644"/>
                  <a:gd name="T27" fmla="*/ 969 h 1649"/>
                  <a:gd name="T28" fmla="*/ 1559 w 1644"/>
                  <a:gd name="T29" fmla="*/ 1096 h 1649"/>
                  <a:gd name="T30" fmla="*/ 1486 w 1644"/>
                  <a:gd name="T31" fmla="*/ 1217 h 1649"/>
                  <a:gd name="T32" fmla="*/ 1396 w 1644"/>
                  <a:gd name="T33" fmla="*/ 1329 h 1649"/>
                  <a:gd name="T34" fmla="*/ 1300 w 1644"/>
                  <a:gd name="T35" fmla="*/ 1422 h 1649"/>
                  <a:gd name="T36" fmla="*/ 1208 w 1644"/>
                  <a:gd name="T37" fmla="*/ 1495 h 1649"/>
                  <a:gd name="T38" fmla="*/ 1113 w 1644"/>
                  <a:gd name="T39" fmla="*/ 1554 h 1649"/>
                  <a:gd name="T40" fmla="*/ 1021 w 1644"/>
                  <a:gd name="T41" fmla="*/ 1600 h 1649"/>
                  <a:gd name="T42" fmla="*/ 933 w 1644"/>
                  <a:gd name="T43" fmla="*/ 1632 h 1649"/>
                  <a:gd name="T44" fmla="*/ 856 w 1644"/>
                  <a:gd name="T45" fmla="*/ 1648 h 1649"/>
                  <a:gd name="T46" fmla="*/ 788 w 1644"/>
                  <a:gd name="T47" fmla="*/ 1648 h 1649"/>
                  <a:gd name="T48" fmla="*/ 710 w 1644"/>
                  <a:gd name="T49" fmla="*/ 1632 h 1649"/>
                  <a:gd name="T50" fmla="*/ 622 w 1644"/>
                  <a:gd name="T51" fmla="*/ 1600 h 1649"/>
                  <a:gd name="T52" fmla="*/ 530 w 1644"/>
                  <a:gd name="T53" fmla="*/ 1554 h 1649"/>
                  <a:gd name="T54" fmla="*/ 435 w 1644"/>
                  <a:gd name="T55" fmla="*/ 1495 h 1649"/>
                  <a:gd name="T56" fmla="*/ 343 w 1644"/>
                  <a:gd name="T57" fmla="*/ 1422 h 1649"/>
                  <a:gd name="T58" fmla="*/ 248 w 1644"/>
                  <a:gd name="T59" fmla="*/ 1329 h 1649"/>
                  <a:gd name="T60" fmla="*/ 157 w 1644"/>
                  <a:gd name="T61" fmla="*/ 1217 h 1649"/>
                  <a:gd name="T62" fmla="*/ 83 w 1644"/>
                  <a:gd name="T63" fmla="*/ 1096 h 1649"/>
                  <a:gd name="T64" fmla="*/ 31 w 1644"/>
                  <a:gd name="T65" fmla="*/ 969 h 1649"/>
                  <a:gd name="T66" fmla="*/ 3 w 1644"/>
                  <a:gd name="T67" fmla="*/ 839 h 1649"/>
                  <a:gd name="T68" fmla="*/ 1 w 1644"/>
                  <a:gd name="T69" fmla="*/ 702 h 1649"/>
                  <a:gd name="T70" fmla="*/ 14 w 1644"/>
                  <a:gd name="T71" fmla="*/ 569 h 1649"/>
                  <a:gd name="T72" fmla="*/ 39 w 1644"/>
                  <a:gd name="T73" fmla="*/ 449 h 1649"/>
                  <a:gd name="T74" fmla="*/ 80 w 1644"/>
                  <a:gd name="T75" fmla="*/ 344 h 1649"/>
                  <a:gd name="T76" fmla="*/ 134 w 1644"/>
                  <a:gd name="T77" fmla="*/ 253 h 1649"/>
                  <a:gd name="T78" fmla="*/ 196 w 1644"/>
                  <a:gd name="T79" fmla="*/ 186 h 1649"/>
                  <a:gd name="T80" fmla="*/ 260 w 1644"/>
                  <a:gd name="T81" fmla="*/ 134 h 1649"/>
                  <a:gd name="T82" fmla="*/ 339 w 1644"/>
                  <a:gd name="T83" fmla="*/ 89 h 1649"/>
                  <a:gd name="T84" fmla="*/ 433 w 1644"/>
                  <a:gd name="T85" fmla="*/ 52 h 1649"/>
                  <a:gd name="T86" fmla="*/ 544 w 1644"/>
                  <a:gd name="T87" fmla="*/ 25 h 1649"/>
                  <a:gd name="T88" fmla="*/ 674 w 1644"/>
                  <a:gd name="T89" fmla="*/ 7 h 1649"/>
                  <a:gd name="T90" fmla="*/ 822 w 1644"/>
                  <a:gd name="T91" fmla="*/ 0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4" h="1649">
                    <a:moveTo>
                      <a:pt x="822" y="0"/>
                    </a:moveTo>
                    <a:lnTo>
                      <a:pt x="899" y="3"/>
                    </a:lnTo>
                    <a:lnTo>
                      <a:pt x="970" y="7"/>
                    </a:lnTo>
                    <a:lnTo>
                      <a:pt x="1037" y="15"/>
                    </a:lnTo>
                    <a:lnTo>
                      <a:pt x="1099" y="25"/>
                    </a:lnTo>
                    <a:lnTo>
                      <a:pt x="1156" y="37"/>
                    </a:lnTo>
                    <a:lnTo>
                      <a:pt x="1210" y="52"/>
                    </a:lnTo>
                    <a:lnTo>
                      <a:pt x="1258" y="70"/>
                    </a:lnTo>
                    <a:lnTo>
                      <a:pt x="1303" y="89"/>
                    </a:lnTo>
                    <a:lnTo>
                      <a:pt x="1345" y="111"/>
                    </a:lnTo>
                    <a:lnTo>
                      <a:pt x="1382" y="134"/>
                    </a:lnTo>
                    <a:lnTo>
                      <a:pt x="1416" y="159"/>
                    </a:lnTo>
                    <a:lnTo>
                      <a:pt x="1447" y="186"/>
                    </a:lnTo>
                    <a:lnTo>
                      <a:pt x="1476" y="214"/>
                    </a:lnTo>
                    <a:lnTo>
                      <a:pt x="1509" y="253"/>
                    </a:lnTo>
                    <a:lnTo>
                      <a:pt x="1537" y="297"/>
                    </a:lnTo>
                    <a:lnTo>
                      <a:pt x="1563" y="344"/>
                    </a:lnTo>
                    <a:lnTo>
                      <a:pt x="1585" y="395"/>
                    </a:lnTo>
                    <a:lnTo>
                      <a:pt x="1603" y="449"/>
                    </a:lnTo>
                    <a:lnTo>
                      <a:pt x="1618" y="507"/>
                    </a:lnTo>
                    <a:lnTo>
                      <a:pt x="1630" y="569"/>
                    </a:lnTo>
                    <a:lnTo>
                      <a:pt x="1637" y="634"/>
                    </a:lnTo>
                    <a:lnTo>
                      <a:pt x="1642" y="702"/>
                    </a:lnTo>
                    <a:lnTo>
                      <a:pt x="1644" y="775"/>
                    </a:lnTo>
                    <a:lnTo>
                      <a:pt x="1643" y="775"/>
                    </a:lnTo>
                    <a:lnTo>
                      <a:pt x="1640" y="839"/>
                    </a:lnTo>
                    <a:lnTo>
                      <a:pt x="1630" y="904"/>
                    </a:lnTo>
                    <a:lnTo>
                      <a:pt x="1612" y="969"/>
                    </a:lnTo>
                    <a:lnTo>
                      <a:pt x="1589" y="1033"/>
                    </a:lnTo>
                    <a:lnTo>
                      <a:pt x="1559" y="1096"/>
                    </a:lnTo>
                    <a:lnTo>
                      <a:pt x="1525" y="1157"/>
                    </a:lnTo>
                    <a:lnTo>
                      <a:pt x="1486" y="1217"/>
                    </a:lnTo>
                    <a:lnTo>
                      <a:pt x="1443" y="1274"/>
                    </a:lnTo>
                    <a:lnTo>
                      <a:pt x="1396" y="1329"/>
                    </a:lnTo>
                    <a:lnTo>
                      <a:pt x="1344" y="1381"/>
                    </a:lnTo>
                    <a:lnTo>
                      <a:pt x="1300" y="1422"/>
                    </a:lnTo>
                    <a:lnTo>
                      <a:pt x="1255" y="1459"/>
                    </a:lnTo>
                    <a:lnTo>
                      <a:pt x="1208" y="1495"/>
                    </a:lnTo>
                    <a:lnTo>
                      <a:pt x="1160" y="1526"/>
                    </a:lnTo>
                    <a:lnTo>
                      <a:pt x="1113" y="1554"/>
                    </a:lnTo>
                    <a:lnTo>
                      <a:pt x="1067" y="1579"/>
                    </a:lnTo>
                    <a:lnTo>
                      <a:pt x="1021" y="1600"/>
                    </a:lnTo>
                    <a:lnTo>
                      <a:pt x="976" y="1618"/>
                    </a:lnTo>
                    <a:lnTo>
                      <a:pt x="933" y="1632"/>
                    </a:lnTo>
                    <a:lnTo>
                      <a:pt x="893" y="1642"/>
                    </a:lnTo>
                    <a:lnTo>
                      <a:pt x="856" y="1648"/>
                    </a:lnTo>
                    <a:lnTo>
                      <a:pt x="822" y="1649"/>
                    </a:lnTo>
                    <a:lnTo>
                      <a:pt x="788" y="1648"/>
                    </a:lnTo>
                    <a:lnTo>
                      <a:pt x="750" y="1642"/>
                    </a:lnTo>
                    <a:lnTo>
                      <a:pt x="710" y="1632"/>
                    </a:lnTo>
                    <a:lnTo>
                      <a:pt x="667" y="1618"/>
                    </a:lnTo>
                    <a:lnTo>
                      <a:pt x="622" y="1600"/>
                    </a:lnTo>
                    <a:lnTo>
                      <a:pt x="577" y="1579"/>
                    </a:lnTo>
                    <a:lnTo>
                      <a:pt x="530" y="1554"/>
                    </a:lnTo>
                    <a:lnTo>
                      <a:pt x="482" y="1526"/>
                    </a:lnTo>
                    <a:lnTo>
                      <a:pt x="435" y="1495"/>
                    </a:lnTo>
                    <a:lnTo>
                      <a:pt x="388" y="1459"/>
                    </a:lnTo>
                    <a:lnTo>
                      <a:pt x="343" y="1422"/>
                    </a:lnTo>
                    <a:lnTo>
                      <a:pt x="299" y="1381"/>
                    </a:lnTo>
                    <a:lnTo>
                      <a:pt x="248" y="1329"/>
                    </a:lnTo>
                    <a:lnTo>
                      <a:pt x="200" y="1274"/>
                    </a:lnTo>
                    <a:lnTo>
                      <a:pt x="157" y="1217"/>
                    </a:lnTo>
                    <a:lnTo>
                      <a:pt x="117" y="1157"/>
                    </a:lnTo>
                    <a:lnTo>
                      <a:pt x="83" y="1096"/>
                    </a:lnTo>
                    <a:lnTo>
                      <a:pt x="54" y="1033"/>
                    </a:lnTo>
                    <a:lnTo>
                      <a:pt x="31" y="969"/>
                    </a:lnTo>
                    <a:lnTo>
                      <a:pt x="13" y="904"/>
                    </a:lnTo>
                    <a:lnTo>
                      <a:pt x="3" y="839"/>
                    </a:lnTo>
                    <a:lnTo>
                      <a:pt x="0" y="775"/>
                    </a:lnTo>
                    <a:lnTo>
                      <a:pt x="1" y="702"/>
                    </a:lnTo>
                    <a:lnTo>
                      <a:pt x="7" y="634"/>
                    </a:lnTo>
                    <a:lnTo>
                      <a:pt x="14" y="569"/>
                    </a:lnTo>
                    <a:lnTo>
                      <a:pt x="25" y="507"/>
                    </a:lnTo>
                    <a:lnTo>
                      <a:pt x="39" y="449"/>
                    </a:lnTo>
                    <a:lnTo>
                      <a:pt x="58" y="395"/>
                    </a:lnTo>
                    <a:lnTo>
                      <a:pt x="80" y="344"/>
                    </a:lnTo>
                    <a:lnTo>
                      <a:pt x="105" y="297"/>
                    </a:lnTo>
                    <a:lnTo>
                      <a:pt x="134" y="253"/>
                    </a:lnTo>
                    <a:lnTo>
                      <a:pt x="167" y="214"/>
                    </a:lnTo>
                    <a:lnTo>
                      <a:pt x="196" y="186"/>
                    </a:lnTo>
                    <a:lnTo>
                      <a:pt x="226" y="159"/>
                    </a:lnTo>
                    <a:lnTo>
                      <a:pt x="260" y="134"/>
                    </a:lnTo>
                    <a:lnTo>
                      <a:pt x="298" y="111"/>
                    </a:lnTo>
                    <a:lnTo>
                      <a:pt x="339" y="89"/>
                    </a:lnTo>
                    <a:lnTo>
                      <a:pt x="385" y="70"/>
                    </a:lnTo>
                    <a:lnTo>
                      <a:pt x="433" y="52"/>
                    </a:lnTo>
                    <a:lnTo>
                      <a:pt x="487" y="37"/>
                    </a:lnTo>
                    <a:lnTo>
                      <a:pt x="544" y="25"/>
                    </a:lnTo>
                    <a:lnTo>
                      <a:pt x="607" y="15"/>
                    </a:lnTo>
                    <a:lnTo>
                      <a:pt x="674" y="7"/>
                    </a:lnTo>
                    <a:lnTo>
                      <a:pt x="745" y="3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Freeform 225"/>
              <p:cNvSpPr>
                <a:spLocks/>
              </p:cNvSpPr>
              <p:nvPr/>
            </p:nvSpPr>
            <p:spPr bwMode="auto">
              <a:xfrm>
                <a:off x="664" y="2842"/>
                <a:ext cx="65" cy="150"/>
              </a:xfrm>
              <a:custGeom>
                <a:avLst/>
                <a:gdLst>
                  <a:gd name="T0" fmla="*/ 163 w 582"/>
                  <a:gd name="T1" fmla="*/ 0 h 1347"/>
                  <a:gd name="T2" fmla="*/ 418 w 582"/>
                  <a:gd name="T3" fmla="*/ 0 h 1347"/>
                  <a:gd name="T4" fmla="*/ 438 w 582"/>
                  <a:gd name="T5" fmla="*/ 2 h 1347"/>
                  <a:gd name="T6" fmla="*/ 454 w 582"/>
                  <a:gd name="T7" fmla="*/ 7 h 1347"/>
                  <a:gd name="T8" fmla="*/ 467 w 582"/>
                  <a:gd name="T9" fmla="*/ 15 h 1347"/>
                  <a:gd name="T10" fmla="*/ 476 w 582"/>
                  <a:gd name="T11" fmla="*/ 26 h 1347"/>
                  <a:gd name="T12" fmla="*/ 481 w 582"/>
                  <a:gd name="T13" fmla="*/ 40 h 1347"/>
                  <a:gd name="T14" fmla="*/ 482 w 582"/>
                  <a:gd name="T15" fmla="*/ 55 h 1347"/>
                  <a:gd name="T16" fmla="*/ 478 w 582"/>
                  <a:gd name="T17" fmla="*/ 72 h 1347"/>
                  <a:gd name="T18" fmla="*/ 469 w 582"/>
                  <a:gd name="T19" fmla="*/ 90 h 1347"/>
                  <a:gd name="T20" fmla="*/ 389 w 582"/>
                  <a:gd name="T21" fmla="*/ 227 h 1347"/>
                  <a:gd name="T22" fmla="*/ 535 w 582"/>
                  <a:gd name="T23" fmla="*/ 375 h 1347"/>
                  <a:gd name="T24" fmla="*/ 550 w 582"/>
                  <a:gd name="T25" fmla="*/ 395 h 1347"/>
                  <a:gd name="T26" fmla="*/ 563 w 582"/>
                  <a:gd name="T27" fmla="*/ 418 h 1347"/>
                  <a:gd name="T28" fmla="*/ 573 w 582"/>
                  <a:gd name="T29" fmla="*/ 444 h 1347"/>
                  <a:gd name="T30" fmla="*/ 580 w 582"/>
                  <a:gd name="T31" fmla="*/ 470 h 1347"/>
                  <a:gd name="T32" fmla="*/ 582 w 582"/>
                  <a:gd name="T33" fmla="*/ 498 h 1347"/>
                  <a:gd name="T34" fmla="*/ 581 w 582"/>
                  <a:gd name="T35" fmla="*/ 524 h 1347"/>
                  <a:gd name="T36" fmla="*/ 574 w 582"/>
                  <a:gd name="T37" fmla="*/ 549 h 1347"/>
                  <a:gd name="T38" fmla="*/ 321 w 582"/>
                  <a:gd name="T39" fmla="*/ 1309 h 1347"/>
                  <a:gd name="T40" fmla="*/ 315 w 582"/>
                  <a:gd name="T41" fmla="*/ 1325 h 1347"/>
                  <a:gd name="T42" fmla="*/ 307 w 582"/>
                  <a:gd name="T43" fmla="*/ 1336 h 1347"/>
                  <a:gd name="T44" fmla="*/ 300 w 582"/>
                  <a:gd name="T45" fmla="*/ 1344 h 1347"/>
                  <a:gd name="T46" fmla="*/ 291 w 582"/>
                  <a:gd name="T47" fmla="*/ 1347 h 1347"/>
                  <a:gd name="T48" fmla="*/ 282 w 582"/>
                  <a:gd name="T49" fmla="*/ 1344 h 1347"/>
                  <a:gd name="T50" fmla="*/ 274 w 582"/>
                  <a:gd name="T51" fmla="*/ 1336 h 1347"/>
                  <a:gd name="T52" fmla="*/ 267 w 582"/>
                  <a:gd name="T53" fmla="*/ 1325 h 1347"/>
                  <a:gd name="T54" fmla="*/ 260 w 582"/>
                  <a:gd name="T55" fmla="*/ 1309 h 1347"/>
                  <a:gd name="T56" fmla="*/ 6 w 582"/>
                  <a:gd name="T57" fmla="*/ 549 h 1347"/>
                  <a:gd name="T58" fmla="*/ 1 w 582"/>
                  <a:gd name="T59" fmla="*/ 524 h 1347"/>
                  <a:gd name="T60" fmla="*/ 0 w 582"/>
                  <a:gd name="T61" fmla="*/ 498 h 1347"/>
                  <a:gd name="T62" fmla="*/ 2 w 582"/>
                  <a:gd name="T63" fmla="*/ 470 h 1347"/>
                  <a:gd name="T64" fmla="*/ 8 w 582"/>
                  <a:gd name="T65" fmla="*/ 444 h 1347"/>
                  <a:gd name="T66" fmla="*/ 18 w 582"/>
                  <a:gd name="T67" fmla="*/ 418 h 1347"/>
                  <a:gd name="T68" fmla="*/ 31 w 582"/>
                  <a:gd name="T69" fmla="*/ 395 h 1347"/>
                  <a:gd name="T70" fmla="*/ 47 w 582"/>
                  <a:gd name="T71" fmla="*/ 375 h 1347"/>
                  <a:gd name="T72" fmla="*/ 193 w 582"/>
                  <a:gd name="T73" fmla="*/ 227 h 1347"/>
                  <a:gd name="T74" fmla="*/ 113 w 582"/>
                  <a:gd name="T75" fmla="*/ 90 h 1347"/>
                  <a:gd name="T76" fmla="*/ 104 w 582"/>
                  <a:gd name="T77" fmla="*/ 72 h 1347"/>
                  <a:gd name="T78" fmla="*/ 100 w 582"/>
                  <a:gd name="T79" fmla="*/ 55 h 1347"/>
                  <a:gd name="T80" fmla="*/ 101 w 582"/>
                  <a:gd name="T81" fmla="*/ 40 h 1347"/>
                  <a:gd name="T82" fmla="*/ 105 w 582"/>
                  <a:gd name="T83" fmla="*/ 26 h 1347"/>
                  <a:gd name="T84" fmla="*/ 115 w 582"/>
                  <a:gd name="T85" fmla="*/ 15 h 1347"/>
                  <a:gd name="T86" fmla="*/ 127 w 582"/>
                  <a:gd name="T87" fmla="*/ 7 h 1347"/>
                  <a:gd name="T88" fmla="*/ 143 w 582"/>
                  <a:gd name="T89" fmla="*/ 2 h 1347"/>
                  <a:gd name="T90" fmla="*/ 163 w 582"/>
                  <a:gd name="T91" fmla="*/ 0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82" h="1347">
                    <a:moveTo>
                      <a:pt x="163" y="0"/>
                    </a:moveTo>
                    <a:lnTo>
                      <a:pt x="418" y="0"/>
                    </a:lnTo>
                    <a:lnTo>
                      <a:pt x="438" y="2"/>
                    </a:lnTo>
                    <a:lnTo>
                      <a:pt x="454" y="7"/>
                    </a:lnTo>
                    <a:lnTo>
                      <a:pt x="467" y="15"/>
                    </a:lnTo>
                    <a:lnTo>
                      <a:pt x="476" y="26"/>
                    </a:lnTo>
                    <a:lnTo>
                      <a:pt x="481" y="40"/>
                    </a:lnTo>
                    <a:lnTo>
                      <a:pt x="482" y="55"/>
                    </a:lnTo>
                    <a:lnTo>
                      <a:pt x="478" y="72"/>
                    </a:lnTo>
                    <a:lnTo>
                      <a:pt x="469" y="90"/>
                    </a:lnTo>
                    <a:lnTo>
                      <a:pt x="389" y="227"/>
                    </a:lnTo>
                    <a:lnTo>
                      <a:pt x="535" y="375"/>
                    </a:lnTo>
                    <a:lnTo>
                      <a:pt x="550" y="395"/>
                    </a:lnTo>
                    <a:lnTo>
                      <a:pt x="563" y="418"/>
                    </a:lnTo>
                    <a:lnTo>
                      <a:pt x="573" y="444"/>
                    </a:lnTo>
                    <a:lnTo>
                      <a:pt x="580" y="470"/>
                    </a:lnTo>
                    <a:lnTo>
                      <a:pt x="582" y="498"/>
                    </a:lnTo>
                    <a:lnTo>
                      <a:pt x="581" y="524"/>
                    </a:lnTo>
                    <a:lnTo>
                      <a:pt x="574" y="549"/>
                    </a:lnTo>
                    <a:lnTo>
                      <a:pt x="321" y="1309"/>
                    </a:lnTo>
                    <a:lnTo>
                      <a:pt x="315" y="1325"/>
                    </a:lnTo>
                    <a:lnTo>
                      <a:pt x="307" y="1336"/>
                    </a:lnTo>
                    <a:lnTo>
                      <a:pt x="300" y="1344"/>
                    </a:lnTo>
                    <a:lnTo>
                      <a:pt x="291" y="1347"/>
                    </a:lnTo>
                    <a:lnTo>
                      <a:pt x="282" y="1344"/>
                    </a:lnTo>
                    <a:lnTo>
                      <a:pt x="274" y="1336"/>
                    </a:lnTo>
                    <a:lnTo>
                      <a:pt x="267" y="1325"/>
                    </a:lnTo>
                    <a:lnTo>
                      <a:pt x="260" y="1309"/>
                    </a:lnTo>
                    <a:lnTo>
                      <a:pt x="6" y="549"/>
                    </a:lnTo>
                    <a:lnTo>
                      <a:pt x="1" y="524"/>
                    </a:lnTo>
                    <a:lnTo>
                      <a:pt x="0" y="498"/>
                    </a:lnTo>
                    <a:lnTo>
                      <a:pt x="2" y="470"/>
                    </a:lnTo>
                    <a:lnTo>
                      <a:pt x="8" y="444"/>
                    </a:lnTo>
                    <a:lnTo>
                      <a:pt x="18" y="418"/>
                    </a:lnTo>
                    <a:lnTo>
                      <a:pt x="31" y="395"/>
                    </a:lnTo>
                    <a:lnTo>
                      <a:pt x="47" y="375"/>
                    </a:lnTo>
                    <a:lnTo>
                      <a:pt x="193" y="227"/>
                    </a:lnTo>
                    <a:lnTo>
                      <a:pt x="113" y="90"/>
                    </a:lnTo>
                    <a:lnTo>
                      <a:pt x="104" y="72"/>
                    </a:lnTo>
                    <a:lnTo>
                      <a:pt x="100" y="55"/>
                    </a:lnTo>
                    <a:lnTo>
                      <a:pt x="101" y="40"/>
                    </a:lnTo>
                    <a:lnTo>
                      <a:pt x="105" y="26"/>
                    </a:lnTo>
                    <a:lnTo>
                      <a:pt x="115" y="15"/>
                    </a:lnTo>
                    <a:lnTo>
                      <a:pt x="127" y="7"/>
                    </a:lnTo>
                    <a:lnTo>
                      <a:pt x="143" y="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" name="Freeform 226"/>
              <p:cNvSpPr>
                <a:spLocks/>
              </p:cNvSpPr>
              <p:nvPr/>
            </p:nvSpPr>
            <p:spPr bwMode="auto">
              <a:xfrm>
                <a:off x="525" y="2810"/>
                <a:ext cx="343" cy="230"/>
              </a:xfrm>
              <a:custGeom>
                <a:avLst/>
                <a:gdLst>
                  <a:gd name="T0" fmla="*/ 987 w 3086"/>
                  <a:gd name="T1" fmla="*/ 43 h 2073"/>
                  <a:gd name="T2" fmla="*/ 1101 w 3086"/>
                  <a:gd name="T3" fmla="*/ 122 h 2073"/>
                  <a:gd name="T4" fmla="*/ 1043 w 3086"/>
                  <a:gd name="T5" fmla="*/ 320 h 2073"/>
                  <a:gd name="T6" fmla="*/ 1030 w 3086"/>
                  <a:gd name="T7" fmla="*/ 419 h 2073"/>
                  <a:gd name="T8" fmla="*/ 1029 w 3086"/>
                  <a:gd name="T9" fmla="*/ 525 h 2073"/>
                  <a:gd name="T10" fmla="*/ 1039 w 3086"/>
                  <a:gd name="T11" fmla="*/ 631 h 2073"/>
                  <a:gd name="T12" fmla="*/ 1059 w 3086"/>
                  <a:gd name="T13" fmla="*/ 729 h 2073"/>
                  <a:gd name="T14" fmla="*/ 1446 w 3086"/>
                  <a:gd name="T15" fmla="*/ 1715 h 2073"/>
                  <a:gd name="T16" fmla="*/ 1476 w 3086"/>
                  <a:gd name="T17" fmla="*/ 1771 h 2073"/>
                  <a:gd name="T18" fmla="*/ 1508 w 3086"/>
                  <a:gd name="T19" fmla="*/ 1804 h 2073"/>
                  <a:gd name="T20" fmla="*/ 1543 w 3086"/>
                  <a:gd name="T21" fmla="*/ 1815 h 2073"/>
                  <a:gd name="T22" fmla="*/ 1577 w 3086"/>
                  <a:gd name="T23" fmla="*/ 1804 h 2073"/>
                  <a:gd name="T24" fmla="*/ 1610 w 3086"/>
                  <a:gd name="T25" fmla="*/ 1771 h 2073"/>
                  <a:gd name="T26" fmla="*/ 1640 w 3086"/>
                  <a:gd name="T27" fmla="*/ 1715 h 2073"/>
                  <a:gd name="T28" fmla="*/ 2025 w 3086"/>
                  <a:gd name="T29" fmla="*/ 729 h 2073"/>
                  <a:gd name="T30" fmla="*/ 2046 w 3086"/>
                  <a:gd name="T31" fmla="*/ 631 h 2073"/>
                  <a:gd name="T32" fmla="*/ 2057 w 3086"/>
                  <a:gd name="T33" fmla="*/ 525 h 2073"/>
                  <a:gd name="T34" fmla="*/ 2055 w 3086"/>
                  <a:gd name="T35" fmla="*/ 419 h 2073"/>
                  <a:gd name="T36" fmla="*/ 2043 w 3086"/>
                  <a:gd name="T37" fmla="*/ 320 h 2073"/>
                  <a:gd name="T38" fmla="*/ 1985 w 3086"/>
                  <a:gd name="T39" fmla="*/ 122 h 2073"/>
                  <a:gd name="T40" fmla="*/ 2098 w 3086"/>
                  <a:gd name="T41" fmla="*/ 43 h 2073"/>
                  <a:gd name="T42" fmla="*/ 2292 w 3086"/>
                  <a:gd name="T43" fmla="*/ 30 h 2073"/>
                  <a:gd name="T44" fmla="*/ 2568 w 3086"/>
                  <a:gd name="T45" fmla="*/ 108 h 2073"/>
                  <a:gd name="T46" fmla="*/ 2836 w 3086"/>
                  <a:gd name="T47" fmla="*/ 213 h 2073"/>
                  <a:gd name="T48" fmla="*/ 2909 w 3086"/>
                  <a:gd name="T49" fmla="*/ 258 h 2073"/>
                  <a:gd name="T50" fmla="*/ 2973 w 3086"/>
                  <a:gd name="T51" fmla="*/ 321 h 2073"/>
                  <a:gd name="T52" fmla="*/ 3024 w 3086"/>
                  <a:gd name="T53" fmla="*/ 396 h 2073"/>
                  <a:gd name="T54" fmla="*/ 3063 w 3086"/>
                  <a:gd name="T55" fmla="*/ 478 h 2073"/>
                  <a:gd name="T56" fmla="*/ 3083 w 3086"/>
                  <a:gd name="T57" fmla="*/ 559 h 2073"/>
                  <a:gd name="T58" fmla="*/ 3086 w 3086"/>
                  <a:gd name="T59" fmla="*/ 1811 h 2073"/>
                  <a:gd name="T60" fmla="*/ 3073 w 3086"/>
                  <a:gd name="T61" fmla="*/ 1892 h 2073"/>
                  <a:gd name="T62" fmla="*/ 3035 w 3086"/>
                  <a:gd name="T63" fmla="*/ 1964 h 2073"/>
                  <a:gd name="T64" fmla="*/ 2978 w 3086"/>
                  <a:gd name="T65" fmla="*/ 2021 h 2073"/>
                  <a:gd name="T66" fmla="*/ 2907 w 3086"/>
                  <a:gd name="T67" fmla="*/ 2059 h 2073"/>
                  <a:gd name="T68" fmla="*/ 2823 w 3086"/>
                  <a:gd name="T69" fmla="*/ 2073 h 2073"/>
                  <a:gd name="T70" fmla="*/ 220 w 3086"/>
                  <a:gd name="T71" fmla="*/ 2069 h 2073"/>
                  <a:gd name="T72" fmla="*/ 142 w 3086"/>
                  <a:gd name="T73" fmla="*/ 2042 h 2073"/>
                  <a:gd name="T74" fmla="*/ 77 w 3086"/>
                  <a:gd name="T75" fmla="*/ 1995 h 2073"/>
                  <a:gd name="T76" fmla="*/ 30 w 3086"/>
                  <a:gd name="T77" fmla="*/ 1930 h 2073"/>
                  <a:gd name="T78" fmla="*/ 3 w 3086"/>
                  <a:gd name="T79" fmla="*/ 1853 h 2073"/>
                  <a:gd name="T80" fmla="*/ 0 w 3086"/>
                  <a:gd name="T81" fmla="*/ 599 h 2073"/>
                  <a:gd name="T82" fmla="*/ 11 w 3086"/>
                  <a:gd name="T83" fmla="*/ 518 h 2073"/>
                  <a:gd name="T84" fmla="*/ 40 w 3086"/>
                  <a:gd name="T85" fmla="*/ 436 h 2073"/>
                  <a:gd name="T86" fmla="*/ 85 w 3086"/>
                  <a:gd name="T87" fmla="*/ 357 h 2073"/>
                  <a:gd name="T88" fmla="*/ 143 w 3086"/>
                  <a:gd name="T89" fmla="*/ 288 h 2073"/>
                  <a:gd name="T90" fmla="*/ 212 w 3086"/>
                  <a:gd name="T91" fmla="*/ 233 h 2073"/>
                  <a:gd name="T92" fmla="*/ 359 w 3086"/>
                  <a:gd name="T93" fmla="*/ 167 h 2073"/>
                  <a:gd name="T94" fmla="*/ 586 w 3086"/>
                  <a:gd name="T95" fmla="*/ 88 h 2073"/>
                  <a:gd name="T96" fmla="*/ 817 w 3086"/>
                  <a:gd name="T97" fmla="*/ 25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86" h="2073">
                    <a:moveTo>
                      <a:pt x="932" y="0"/>
                    </a:moveTo>
                    <a:lnTo>
                      <a:pt x="987" y="43"/>
                    </a:lnTo>
                    <a:lnTo>
                      <a:pt x="1043" y="84"/>
                    </a:lnTo>
                    <a:lnTo>
                      <a:pt x="1101" y="122"/>
                    </a:lnTo>
                    <a:lnTo>
                      <a:pt x="1054" y="276"/>
                    </a:lnTo>
                    <a:lnTo>
                      <a:pt x="1043" y="320"/>
                    </a:lnTo>
                    <a:lnTo>
                      <a:pt x="1035" y="367"/>
                    </a:lnTo>
                    <a:lnTo>
                      <a:pt x="1030" y="419"/>
                    </a:lnTo>
                    <a:lnTo>
                      <a:pt x="1028" y="471"/>
                    </a:lnTo>
                    <a:lnTo>
                      <a:pt x="1029" y="525"/>
                    </a:lnTo>
                    <a:lnTo>
                      <a:pt x="1032" y="579"/>
                    </a:lnTo>
                    <a:lnTo>
                      <a:pt x="1039" y="631"/>
                    </a:lnTo>
                    <a:lnTo>
                      <a:pt x="1048" y="681"/>
                    </a:lnTo>
                    <a:lnTo>
                      <a:pt x="1059" y="729"/>
                    </a:lnTo>
                    <a:lnTo>
                      <a:pt x="1075" y="771"/>
                    </a:lnTo>
                    <a:lnTo>
                      <a:pt x="1446" y="1715"/>
                    </a:lnTo>
                    <a:lnTo>
                      <a:pt x="1461" y="1746"/>
                    </a:lnTo>
                    <a:lnTo>
                      <a:pt x="1476" y="1771"/>
                    </a:lnTo>
                    <a:lnTo>
                      <a:pt x="1491" y="1791"/>
                    </a:lnTo>
                    <a:lnTo>
                      <a:pt x="1508" y="1804"/>
                    </a:lnTo>
                    <a:lnTo>
                      <a:pt x="1525" y="1813"/>
                    </a:lnTo>
                    <a:lnTo>
                      <a:pt x="1543" y="1815"/>
                    </a:lnTo>
                    <a:lnTo>
                      <a:pt x="1561" y="1813"/>
                    </a:lnTo>
                    <a:lnTo>
                      <a:pt x="1577" y="1804"/>
                    </a:lnTo>
                    <a:lnTo>
                      <a:pt x="1595" y="1791"/>
                    </a:lnTo>
                    <a:lnTo>
                      <a:pt x="1610" y="1771"/>
                    </a:lnTo>
                    <a:lnTo>
                      <a:pt x="1625" y="1746"/>
                    </a:lnTo>
                    <a:lnTo>
                      <a:pt x="1640" y="1715"/>
                    </a:lnTo>
                    <a:lnTo>
                      <a:pt x="2011" y="771"/>
                    </a:lnTo>
                    <a:lnTo>
                      <a:pt x="2025" y="729"/>
                    </a:lnTo>
                    <a:lnTo>
                      <a:pt x="2037" y="681"/>
                    </a:lnTo>
                    <a:lnTo>
                      <a:pt x="2046" y="631"/>
                    </a:lnTo>
                    <a:lnTo>
                      <a:pt x="2053" y="579"/>
                    </a:lnTo>
                    <a:lnTo>
                      <a:pt x="2057" y="525"/>
                    </a:lnTo>
                    <a:lnTo>
                      <a:pt x="2057" y="471"/>
                    </a:lnTo>
                    <a:lnTo>
                      <a:pt x="2055" y="419"/>
                    </a:lnTo>
                    <a:lnTo>
                      <a:pt x="2051" y="367"/>
                    </a:lnTo>
                    <a:lnTo>
                      <a:pt x="2043" y="320"/>
                    </a:lnTo>
                    <a:lnTo>
                      <a:pt x="2032" y="276"/>
                    </a:lnTo>
                    <a:lnTo>
                      <a:pt x="1985" y="122"/>
                    </a:lnTo>
                    <a:lnTo>
                      <a:pt x="2042" y="84"/>
                    </a:lnTo>
                    <a:lnTo>
                      <a:pt x="2098" y="43"/>
                    </a:lnTo>
                    <a:lnTo>
                      <a:pt x="2153" y="0"/>
                    </a:lnTo>
                    <a:lnTo>
                      <a:pt x="2292" y="30"/>
                    </a:lnTo>
                    <a:lnTo>
                      <a:pt x="2431" y="67"/>
                    </a:lnTo>
                    <a:lnTo>
                      <a:pt x="2568" y="108"/>
                    </a:lnTo>
                    <a:lnTo>
                      <a:pt x="2703" y="158"/>
                    </a:lnTo>
                    <a:lnTo>
                      <a:pt x="2836" y="213"/>
                    </a:lnTo>
                    <a:lnTo>
                      <a:pt x="2874" y="233"/>
                    </a:lnTo>
                    <a:lnTo>
                      <a:pt x="2909" y="258"/>
                    </a:lnTo>
                    <a:lnTo>
                      <a:pt x="2942" y="288"/>
                    </a:lnTo>
                    <a:lnTo>
                      <a:pt x="2973" y="321"/>
                    </a:lnTo>
                    <a:lnTo>
                      <a:pt x="3000" y="357"/>
                    </a:lnTo>
                    <a:lnTo>
                      <a:pt x="3024" y="396"/>
                    </a:lnTo>
                    <a:lnTo>
                      <a:pt x="3045" y="436"/>
                    </a:lnTo>
                    <a:lnTo>
                      <a:pt x="3063" y="478"/>
                    </a:lnTo>
                    <a:lnTo>
                      <a:pt x="3075" y="518"/>
                    </a:lnTo>
                    <a:lnTo>
                      <a:pt x="3083" y="559"/>
                    </a:lnTo>
                    <a:lnTo>
                      <a:pt x="3086" y="599"/>
                    </a:lnTo>
                    <a:lnTo>
                      <a:pt x="3086" y="1811"/>
                    </a:lnTo>
                    <a:lnTo>
                      <a:pt x="3083" y="1853"/>
                    </a:lnTo>
                    <a:lnTo>
                      <a:pt x="3073" y="1892"/>
                    </a:lnTo>
                    <a:lnTo>
                      <a:pt x="3056" y="1930"/>
                    </a:lnTo>
                    <a:lnTo>
                      <a:pt x="3035" y="1964"/>
                    </a:lnTo>
                    <a:lnTo>
                      <a:pt x="3009" y="1995"/>
                    </a:lnTo>
                    <a:lnTo>
                      <a:pt x="2978" y="2021"/>
                    </a:lnTo>
                    <a:lnTo>
                      <a:pt x="2944" y="2042"/>
                    </a:lnTo>
                    <a:lnTo>
                      <a:pt x="2907" y="2059"/>
                    </a:lnTo>
                    <a:lnTo>
                      <a:pt x="2866" y="2069"/>
                    </a:lnTo>
                    <a:lnTo>
                      <a:pt x="2823" y="2073"/>
                    </a:lnTo>
                    <a:lnTo>
                      <a:pt x="262" y="2073"/>
                    </a:lnTo>
                    <a:lnTo>
                      <a:pt x="220" y="2069"/>
                    </a:lnTo>
                    <a:lnTo>
                      <a:pt x="179" y="2059"/>
                    </a:lnTo>
                    <a:lnTo>
                      <a:pt x="142" y="2042"/>
                    </a:lnTo>
                    <a:lnTo>
                      <a:pt x="108" y="2021"/>
                    </a:lnTo>
                    <a:lnTo>
                      <a:pt x="77" y="1995"/>
                    </a:lnTo>
                    <a:lnTo>
                      <a:pt x="51" y="1964"/>
                    </a:lnTo>
                    <a:lnTo>
                      <a:pt x="30" y="1930"/>
                    </a:lnTo>
                    <a:lnTo>
                      <a:pt x="13" y="1892"/>
                    </a:lnTo>
                    <a:lnTo>
                      <a:pt x="3" y="1853"/>
                    </a:lnTo>
                    <a:lnTo>
                      <a:pt x="0" y="1811"/>
                    </a:lnTo>
                    <a:lnTo>
                      <a:pt x="0" y="599"/>
                    </a:lnTo>
                    <a:lnTo>
                      <a:pt x="3" y="559"/>
                    </a:lnTo>
                    <a:lnTo>
                      <a:pt x="11" y="518"/>
                    </a:lnTo>
                    <a:lnTo>
                      <a:pt x="23" y="478"/>
                    </a:lnTo>
                    <a:lnTo>
                      <a:pt x="40" y="436"/>
                    </a:lnTo>
                    <a:lnTo>
                      <a:pt x="60" y="396"/>
                    </a:lnTo>
                    <a:lnTo>
                      <a:pt x="85" y="357"/>
                    </a:lnTo>
                    <a:lnTo>
                      <a:pt x="113" y="321"/>
                    </a:lnTo>
                    <a:lnTo>
                      <a:pt x="143" y="288"/>
                    </a:lnTo>
                    <a:lnTo>
                      <a:pt x="177" y="258"/>
                    </a:lnTo>
                    <a:lnTo>
                      <a:pt x="212" y="233"/>
                    </a:lnTo>
                    <a:lnTo>
                      <a:pt x="248" y="213"/>
                    </a:lnTo>
                    <a:lnTo>
                      <a:pt x="359" y="167"/>
                    </a:lnTo>
                    <a:lnTo>
                      <a:pt x="473" y="125"/>
                    </a:lnTo>
                    <a:lnTo>
                      <a:pt x="586" y="88"/>
                    </a:lnTo>
                    <a:lnTo>
                      <a:pt x="701" y="53"/>
                    </a:lnTo>
                    <a:lnTo>
                      <a:pt x="817" y="25"/>
                    </a:lnTo>
                    <a:lnTo>
                      <a:pt x="932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" name="Group 229"/>
            <p:cNvGrpSpPr>
              <a:grpSpLocks noChangeAspect="1"/>
            </p:cNvGrpSpPr>
            <p:nvPr/>
          </p:nvGrpSpPr>
          <p:grpSpPr bwMode="auto">
            <a:xfrm>
              <a:off x="4518067" y="1088519"/>
              <a:ext cx="654523" cy="541961"/>
              <a:chOff x="1167" y="2657"/>
              <a:chExt cx="471" cy="390"/>
            </a:xfrm>
          </p:grpSpPr>
          <p:sp>
            <p:nvSpPr>
              <p:cNvPr id="63" name="Freeform 231"/>
              <p:cNvSpPr>
                <a:spLocks/>
              </p:cNvSpPr>
              <p:nvPr/>
            </p:nvSpPr>
            <p:spPr bwMode="auto">
              <a:xfrm>
                <a:off x="1208" y="2700"/>
                <a:ext cx="127" cy="126"/>
              </a:xfrm>
              <a:custGeom>
                <a:avLst/>
                <a:gdLst>
                  <a:gd name="T0" fmla="*/ 504 w 890"/>
                  <a:gd name="T1" fmla="*/ 3 h 881"/>
                  <a:gd name="T2" fmla="*/ 604 w 890"/>
                  <a:gd name="T3" fmla="*/ 17 h 881"/>
                  <a:gd name="T4" fmla="*/ 687 w 890"/>
                  <a:gd name="T5" fmla="*/ 39 h 881"/>
                  <a:gd name="T6" fmla="*/ 751 w 890"/>
                  <a:gd name="T7" fmla="*/ 72 h 881"/>
                  <a:gd name="T8" fmla="*/ 801 w 890"/>
                  <a:gd name="T9" fmla="*/ 113 h 881"/>
                  <a:gd name="T10" fmla="*/ 837 w 890"/>
                  <a:gd name="T11" fmla="*/ 164 h 881"/>
                  <a:gd name="T12" fmla="*/ 863 w 890"/>
                  <a:gd name="T13" fmla="*/ 224 h 881"/>
                  <a:gd name="T14" fmla="*/ 878 w 890"/>
                  <a:gd name="T15" fmla="*/ 293 h 881"/>
                  <a:gd name="T16" fmla="*/ 888 w 890"/>
                  <a:gd name="T17" fmla="*/ 372 h 881"/>
                  <a:gd name="T18" fmla="*/ 887 w 890"/>
                  <a:gd name="T19" fmla="*/ 457 h 881"/>
                  <a:gd name="T20" fmla="*/ 864 w 890"/>
                  <a:gd name="T21" fmla="*/ 543 h 881"/>
                  <a:gd name="T22" fmla="*/ 822 w 890"/>
                  <a:gd name="T23" fmla="*/ 626 h 881"/>
                  <a:gd name="T24" fmla="*/ 763 w 890"/>
                  <a:gd name="T25" fmla="*/ 703 h 881"/>
                  <a:gd name="T26" fmla="*/ 696 w 890"/>
                  <a:gd name="T27" fmla="*/ 766 h 881"/>
                  <a:gd name="T28" fmla="*/ 629 w 890"/>
                  <a:gd name="T29" fmla="*/ 816 h 881"/>
                  <a:gd name="T30" fmla="*/ 561 w 890"/>
                  <a:gd name="T31" fmla="*/ 852 h 881"/>
                  <a:gd name="T32" fmla="*/ 499 w 890"/>
                  <a:gd name="T33" fmla="*/ 874 h 881"/>
                  <a:gd name="T34" fmla="*/ 445 w 890"/>
                  <a:gd name="T35" fmla="*/ 881 h 881"/>
                  <a:gd name="T36" fmla="*/ 392 w 890"/>
                  <a:gd name="T37" fmla="*/ 874 h 881"/>
                  <a:gd name="T38" fmla="*/ 329 w 890"/>
                  <a:gd name="T39" fmla="*/ 852 h 881"/>
                  <a:gd name="T40" fmla="*/ 262 w 890"/>
                  <a:gd name="T41" fmla="*/ 816 h 881"/>
                  <a:gd name="T42" fmla="*/ 194 w 890"/>
                  <a:gd name="T43" fmla="*/ 766 h 881"/>
                  <a:gd name="T44" fmla="*/ 128 w 890"/>
                  <a:gd name="T45" fmla="*/ 703 h 881"/>
                  <a:gd name="T46" fmla="*/ 69 w 890"/>
                  <a:gd name="T47" fmla="*/ 626 h 881"/>
                  <a:gd name="T48" fmla="*/ 26 w 890"/>
                  <a:gd name="T49" fmla="*/ 543 h 881"/>
                  <a:gd name="T50" fmla="*/ 3 w 890"/>
                  <a:gd name="T51" fmla="*/ 457 h 881"/>
                  <a:gd name="T52" fmla="*/ 3 w 890"/>
                  <a:gd name="T53" fmla="*/ 372 h 881"/>
                  <a:gd name="T54" fmla="*/ 11 w 890"/>
                  <a:gd name="T55" fmla="*/ 293 h 881"/>
                  <a:gd name="T56" fmla="*/ 28 w 890"/>
                  <a:gd name="T57" fmla="*/ 224 h 881"/>
                  <a:gd name="T58" fmla="*/ 52 w 890"/>
                  <a:gd name="T59" fmla="*/ 164 h 881"/>
                  <a:gd name="T60" fmla="*/ 89 w 890"/>
                  <a:gd name="T61" fmla="*/ 113 h 881"/>
                  <a:gd name="T62" fmla="*/ 138 w 890"/>
                  <a:gd name="T63" fmla="*/ 72 h 881"/>
                  <a:gd name="T64" fmla="*/ 204 w 890"/>
                  <a:gd name="T65" fmla="*/ 39 h 881"/>
                  <a:gd name="T66" fmla="*/ 285 w 890"/>
                  <a:gd name="T67" fmla="*/ 17 h 881"/>
                  <a:gd name="T68" fmla="*/ 387 w 890"/>
                  <a:gd name="T69" fmla="*/ 3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0" h="881">
                    <a:moveTo>
                      <a:pt x="445" y="0"/>
                    </a:moveTo>
                    <a:lnTo>
                      <a:pt x="504" y="3"/>
                    </a:lnTo>
                    <a:lnTo>
                      <a:pt x="557" y="8"/>
                    </a:lnTo>
                    <a:lnTo>
                      <a:pt x="604" y="17"/>
                    </a:lnTo>
                    <a:lnTo>
                      <a:pt x="648" y="27"/>
                    </a:lnTo>
                    <a:lnTo>
                      <a:pt x="687" y="39"/>
                    </a:lnTo>
                    <a:lnTo>
                      <a:pt x="721" y="54"/>
                    </a:lnTo>
                    <a:lnTo>
                      <a:pt x="751" y="72"/>
                    </a:lnTo>
                    <a:lnTo>
                      <a:pt x="778" y="91"/>
                    </a:lnTo>
                    <a:lnTo>
                      <a:pt x="801" y="113"/>
                    </a:lnTo>
                    <a:lnTo>
                      <a:pt x="821" y="137"/>
                    </a:lnTo>
                    <a:lnTo>
                      <a:pt x="837" y="164"/>
                    </a:lnTo>
                    <a:lnTo>
                      <a:pt x="852" y="193"/>
                    </a:lnTo>
                    <a:lnTo>
                      <a:pt x="863" y="224"/>
                    </a:lnTo>
                    <a:lnTo>
                      <a:pt x="871" y="257"/>
                    </a:lnTo>
                    <a:lnTo>
                      <a:pt x="878" y="293"/>
                    </a:lnTo>
                    <a:lnTo>
                      <a:pt x="884" y="331"/>
                    </a:lnTo>
                    <a:lnTo>
                      <a:pt x="888" y="372"/>
                    </a:lnTo>
                    <a:lnTo>
                      <a:pt x="890" y="414"/>
                    </a:lnTo>
                    <a:lnTo>
                      <a:pt x="887" y="457"/>
                    </a:lnTo>
                    <a:lnTo>
                      <a:pt x="878" y="500"/>
                    </a:lnTo>
                    <a:lnTo>
                      <a:pt x="864" y="543"/>
                    </a:lnTo>
                    <a:lnTo>
                      <a:pt x="844" y="585"/>
                    </a:lnTo>
                    <a:lnTo>
                      <a:pt x="822" y="626"/>
                    </a:lnTo>
                    <a:lnTo>
                      <a:pt x="794" y="666"/>
                    </a:lnTo>
                    <a:lnTo>
                      <a:pt x="763" y="703"/>
                    </a:lnTo>
                    <a:lnTo>
                      <a:pt x="728" y="738"/>
                    </a:lnTo>
                    <a:lnTo>
                      <a:pt x="696" y="766"/>
                    </a:lnTo>
                    <a:lnTo>
                      <a:pt x="663" y="793"/>
                    </a:lnTo>
                    <a:lnTo>
                      <a:pt x="629" y="816"/>
                    </a:lnTo>
                    <a:lnTo>
                      <a:pt x="595" y="836"/>
                    </a:lnTo>
                    <a:lnTo>
                      <a:pt x="561" y="852"/>
                    </a:lnTo>
                    <a:lnTo>
                      <a:pt x="529" y="865"/>
                    </a:lnTo>
                    <a:lnTo>
                      <a:pt x="499" y="874"/>
                    </a:lnTo>
                    <a:lnTo>
                      <a:pt x="470" y="880"/>
                    </a:lnTo>
                    <a:lnTo>
                      <a:pt x="445" y="881"/>
                    </a:lnTo>
                    <a:lnTo>
                      <a:pt x="420" y="880"/>
                    </a:lnTo>
                    <a:lnTo>
                      <a:pt x="392" y="874"/>
                    </a:lnTo>
                    <a:lnTo>
                      <a:pt x="361" y="865"/>
                    </a:lnTo>
                    <a:lnTo>
                      <a:pt x="329" y="852"/>
                    </a:lnTo>
                    <a:lnTo>
                      <a:pt x="296" y="835"/>
                    </a:lnTo>
                    <a:lnTo>
                      <a:pt x="262" y="816"/>
                    </a:lnTo>
                    <a:lnTo>
                      <a:pt x="227" y="793"/>
                    </a:lnTo>
                    <a:lnTo>
                      <a:pt x="194" y="766"/>
                    </a:lnTo>
                    <a:lnTo>
                      <a:pt x="162" y="738"/>
                    </a:lnTo>
                    <a:lnTo>
                      <a:pt x="128" y="703"/>
                    </a:lnTo>
                    <a:lnTo>
                      <a:pt x="96" y="666"/>
                    </a:lnTo>
                    <a:lnTo>
                      <a:pt x="69" y="626"/>
                    </a:lnTo>
                    <a:lnTo>
                      <a:pt x="45" y="585"/>
                    </a:lnTo>
                    <a:lnTo>
                      <a:pt x="26" y="543"/>
                    </a:lnTo>
                    <a:lnTo>
                      <a:pt x="11" y="500"/>
                    </a:lnTo>
                    <a:lnTo>
                      <a:pt x="3" y="457"/>
                    </a:lnTo>
                    <a:lnTo>
                      <a:pt x="0" y="414"/>
                    </a:lnTo>
                    <a:lnTo>
                      <a:pt x="3" y="372"/>
                    </a:lnTo>
                    <a:lnTo>
                      <a:pt x="6" y="331"/>
                    </a:lnTo>
                    <a:lnTo>
                      <a:pt x="11" y="293"/>
                    </a:lnTo>
                    <a:lnTo>
                      <a:pt x="18" y="257"/>
                    </a:lnTo>
                    <a:lnTo>
                      <a:pt x="28" y="224"/>
                    </a:lnTo>
                    <a:lnTo>
                      <a:pt x="39" y="193"/>
                    </a:lnTo>
                    <a:lnTo>
                      <a:pt x="52" y="164"/>
                    </a:lnTo>
                    <a:lnTo>
                      <a:pt x="69" y="137"/>
                    </a:lnTo>
                    <a:lnTo>
                      <a:pt x="89" y="113"/>
                    </a:lnTo>
                    <a:lnTo>
                      <a:pt x="112" y="91"/>
                    </a:lnTo>
                    <a:lnTo>
                      <a:pt x="138" y="72"/>
                    </a:lnTo>
                    <a:lnTo>
                      <a:pt x="169" y="54"/>
                    </a:lnTo>
                    <a:lnTo>
                      <a:pt x="204" y="39"/>
                    </a:lnTo>
                    <a:lnTo>
                      <a:pt x="242" y="27"/>
                    </a:lnTo>
                    <a:lnTo>
                      <a:pt x="285" y="17"/>
                    </a:lnTo>
                    <a:lnTo>
                      <a:pt x="333" y="8"/>
                    </a:lnTo>
                    <a:lnTo>
                      <a:pt x="387" y="3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Freeform 232"/>
              <p:cNvSpPr>
                <a:spLocks/>
              </p:cNvSpPr>
              <p:nvPr/>
            </p:nvSpPr>
            <p:spPr bwMode="auto">
              <a:xfrm>
                <a:off x="1389" y="2657"/>
                <a:ext cx="189" cy="187"/>
              </a:xfrm>
              <a:custGeom>
                <a:avLst/>
                <a:gdLst>
                  <a:gd name="T0" fmla="*/ 729 w 1323"/>
                  <a:gd name="T1" fmla="*/ 2 h 1309"/>
                  <a:gd name="T2" fmla="*/ 848 w 1323"/>
                  <a:gd name="T3" fmla="*/ 12 h 1309"/>
                  <a:gd name="T4" fmla="*/ 949 w 1323"/>
                  <a:gd name="T5" fmla="*/ 34 h 1309"/>
                  <a:gd name="T6" fmla="*/ 1035 w 1323"/>
                  <a:gd name="T7" fmla="*/ 64 h 1309"/>
                  <a:gd name="T8" fmla="*/ 1105 w 1323"/>
                  <a:gd name="T9" fmla="*/ 100 h 1309"/>
                  <a:gd name="T10" fmla="*/ 1163 w 1323"/>
                  <a:gd name="T11" fmla="*/ 144 h 1309"/>
                  <a:gd name="T12" fmla="*/ 1217 w 1323"/>
                  <a:gd name="T13" fmla="*/ 204 h 1309"/>
                  <a:gd name="T14" fmla="*/ 1265 w 1323"/>
                  <a:gd name="T15" fmla="*/ 286 h 1309"/>
                  <a:gd name="T16" fmla="*/ 1298 w 1323"/>
                  <a:gd name="T17" fmla="*/ 381 h 1309"/>
                  <a:gd name="T18" fmla="*/ 1316 w 1323"/>
                  <a:gd name="T19" fmla="*/ 492 h 1309"/>
                  <a:gd name="T20" fmla="*/ 1323 w 1323"/>
                  <a:gd name="T21" fmla="*/ 615 h 1309"/>
                  <a:gd name="T22" fmla="*/ 1320 w 1323"/>
                  <a:gd name="T23" fmla="*/ 672 h 1309"/>
                  <a:gd name="T24" fmla="*/ 1292 w 1323"/>
                  <a:gd name="T25" fmla="*/ 786 h 1309"/>
                  <a:gd name="T26" fmla="*/ 1241 w 1323"/>
                  <a:gd name="T27" fmla="*/ 897 h 1309"/>
                  <a:gd name="T28" fmla="*/ 1169 w 1323"/>
                  <a:gd name="T29" fmla="*/ 1002 h 1309"/>
                  <a:gd name="T30" fmla="*/ 1081 w 1323"/>
                  <a:gd name="T31" fmla="*/ 1096 h 1309"/>
                  <a:gd name="T32" fmla="*/ 1003 w 1323"/>
                  <a:gd name="T33" fmla="*/ 1165 h 1309"/>
                  <a:gd name="T34" fmla="*/ 920 w 1323"/>
                  <a:gd name="T35" fmla="*/ 1220 h 1309"/>
                  <a:gd name="T36" fmla="*/ 838 w 1323"/>
                  <a:gd name="T37" fmla="*/ 1264 h 1309"/>
                  <a:gd name="T38" fmla="*/ 761 w 1323"/>
                  <a:gd name="T39" fmla="*/ 1294 h 1309"/>
                  <a:gd name="T40" fmla="*/ 691 w 1323"/>
                  <a:gd name="T41" fmla="*/ 1308 h 1309"/>
                  <a:gd name="T42" fmla="*/ 631 w 1323"/>
                  <a:gd name="T43" fmla="*/ 1308 h 1309"/>
                  <a:gd name="T44" fmla="*/ 562 w 1323"/>
                  <a:gd name="T45" fmla="*/ 1294 h 1309"/>
                  <a:gd name="T46" fmla="*/ 484 w 1323"/>
                  <a:gd name="T47" fmla="*/ 1264 h 1309"/>
                  <a:gd name="T48" fmla="*/ 401 w 1323"/>
                  <a:gd name="T49" fmla="*/ 1220 h 1309"/>
                  <a:gd name="T50" fmla="*/ 320 w 1323"/>
                  <a:gd name="T51" fmla="*/ 1165 h 1309"/>
                  <a:gd name="T52" fmla="*/ 241 w 1323"/>
                  <a:gd name="T53" fmla="*/ 1096 h 1309"/>
                  <a:gd name="T54" fmla="*/ 153 w 1323"/>
                  <a:gd name="T55" fmla="*/ 1002 h 1309"/>
                  <a:gd name="T56" fmla="*/ 82 w 1323"/>
                  <a:gd name="T57" fmla="*/ 897 h 1309"/>
                  <a:gd name="T58" fmla="*/ 30 w 1323"/>
                  <a:gd name="T59" fmla="*/ 786 h 1309"/>
                  <a:gd name="T60" fmla="*/ 3 w 1323"/>
                  <a:gd name="T61" fmla="*/ 672 h 1309"/>
                  <a:gd name="T62" fmla="*/ 1 w 1323"/>
                  <a:gd name="T63" fmla="*/ 551 h 1309"/>
                  <a:gd name="T64" fmla="*/ 14 w 1323"/>
                  <a:gd name="T65" fmla="*/ 434 h 1309"/>
                  <a:gd name="T66" fmla="*/ 40 w 1323"/>
                  <a:gd name="T67" fmla="*/ 332 h 1309"/>
                  <a:gd name="T68" fmla="*/ 79 w 1323"/>
                  <a:gd name="T69" fmla="*/ 243 h 1309"/>
                  <a:gd name="T70" fmla="*/ 134 w 1323"/>
                  <a:gd name="T71" fmla="*/ 169 h 1309"/>
                  <a:gd name="T72" fmla="*/ 186 w 1323"/>
                  <a:gd name="T73" fmla="*/ 122 h 1309"/>
                  <a:gd name="T74" fmla="*/ 250 w 1323"/>
                  <a:gd name="T75" fmla="*/ 81 h 1309"/>
                  <a:gd name="T76" fmla="*/ 329 w 1323"/>
                  <a:gd name="T77" fmla="*/ 47 h 1309"/>
                  <a:gd name="T78" fmla="*/ 422 w 1323"/>
                  <a:gd name="T79" fmla="*/ 22 h 1309"/>
                  <a:gd name="T80" fmla="*/ 533 w 1323"/>
                  <a:gd name="T81" fmla="*/ 6 h 1309"/>
                  <a:gd name="T82" fmla="*/ 661 w 1323"/>
                  <a:gd name="T83" fmla="*/ 0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3" h="1309">
                    <a:moveTo>
                      <a:pt x="661" y="0"/>
                    </a:moveTo>
                    <a:lnTo>
                      <a:pt x="729" y="2"/>
                    </a:lnTo>
                    <a:lnTo>
                      <a:pt x="791" y="6"/>
                    </a:lnTo>
                    <a:lnTo>
                      <a:pt x="848" y="12"/>
                    </a:lnTo>
                    <a:lnTo>
                      <a:pt x="900" y="22"/>
                    </a:lnTo>
                    <a:lnTo>
                      <a:pt x="949" y="34"/>
                    </a:lnTo>
                    <a:lnTo>
                      <a:pt x="994" y="47"/>
                    </a:lnTo>
                    <a:lnTo>
                      <a:pt x="1035" y="64"/>
                    </a:lnTo>
                    <a:lnTo>
                      <a:pt x="1072" y="81"/>
                    </a:lnTo>
                    <a:lnTo>
                      <a:pt x="1105" y="100"/>
                    </a:lnTo>
                    <a:lnTo>
                      <a:pt x="1136" y="122"/>
                    </a:lnTo>
                    <a:lnTo>
                      <a:pt x="1163" y="144"/>
                    </a:lnTo>
                    <a:lnTo>
                      <a:pt x="1188" y="169"/>
                    </a:lnTo>
                    <a:lnTo>
                      <a:pt x="1217" y="204"/>
                    </a:lnTo>
                    <a:lnTo>
                      <a:pt x="1243" y="243"/>
                    </a:lnTo>
                    <a:lnTo>
                      <a:pt x="1265" y="286"/>
                    </a:lnTo>
                    <a:lnTo>
                      <a:pt x="1282" y="332"/>
                    </a:lnTo>
                    <a:lnTo>
                      <a:pt x="1298" y="381"/>
                    </a:lnTo>
                    <a:lnTo>
                      <a:pt x="1309" y="434"/>
                    </a:lnTo>
                    <a:lnTo>
                      <a:pt x="1316" y="492"/>
                    </a:lnTo>
                    <a:lnTo>
                      <a:pt x="1322" y="551"/>
                    </a:lnTo>
                    <a:lnTo>
                      <a:pt x="1323" y="615"/>
                    </a:lnTo>
                    <a:lnTo>
                      <a:pt x="1323" y="615"/>
                    </a:lnTo>
                    <a:lnTo>
                      <a:pt x="1320" y="672"/>
                    </a:lnTo>
                    <a:lnTo>
                      <a:pt x="1309" y="729"/>
                    </a:lnTo>
                    <a:lnTo>
                      <a:pt x="1292" y="786"/>
                    </a:lnTo>
                    <a:lnTo>
                      <a:pt x="1269" y="842"/>
                    </a:lnTo>
                    <a:lnTo>
                      <a:pt x="1241" y="897"/>
                    </a:lnTo>
                    <a:lnTo>
                      <a:pt x="1207" y="951"/>
                    </a:lnTo>
                    <a:lnTo>
                      <a:pt x="1169" y="1002"/>
                    </a:lnTo>
                    <a:lnTo>
                      <a:pt x="1127" y="1051"/>
                    </a:lnTo>
                    <a:lnTo>
                      <a:pt x="1081" y="1096"/>
                    </a:lnTo>
                    <a:lnTo>
                      <a:pt x="1043" y="1132"/>
                    </a:lnTo>
                    <a:lnTo>
                      <a:pt x="1003" y="1165"/>
                    </a:lnTo>
                    <a:lnTo>
                      <a:pt x="962" y="1193"/>
                    </a:lnTo>
                    <a:lnTo>
                      <a:pt x="920" y="1220"/>
                    </a:lnTo>
                    <a:lnTo>
                      <a:pt x="879" y="1244"/>
                    </a:lnTo>
                    <a:lnTo>
                      <a:pt x="838" y="1264"/>
                    </a:lnTo>
                    <a:lnTo>
                      <a:pt x="799" y="1281"/>
                    </a:lnTo>
                    <a:lnTo>
                      <a:pt x="761" y="1294"/>
                    </a:lnTo>
                    <a:lnTo>
                      <a:pt x="724" y="1303"/>
                    </a:lnTo>
                    <a:lnTo>
                      <a:pt x="691" y="1308"/>
                    </a:lnTo>
                    <a:lnTo>
                      <a:pt x="661" y="1309"/>
                    </a:lnTo>
                    <a:lnTo>
                      <a:pt x="631" y="1308"/>
                    </a:lnTo>
                    <a:lnTo>
                      <a:pt x="598" y="1303"/>
                    </a:lnTo>
                    <a:lnTo>
                      <a:pt x="562" y="1294"/>
                    </a:lnTo>
                    <a:lnTo>
                      <a:pt x="524" y="1281"/>
                    </a:lnTo>
                    <a:lnTo>
                      <a:pt x="484" y="1264"/>
                    </a:lnTo>
                    <a:lnTo>
                      <a:pt x="443" y="1244"/>
                    </a:lnTo>
                    <a:lnTo>
                      <a:pt x="401" y="1220"/>
                    </a:lnTo>
                    <a:lnTo>
                      <a:pt x="360" y="1193"/>
                    </a:lnTo>
                    <a:lnTo>
                      <a:pt x="320" y="1165"/>
                    </a:lnTo>
                    <a:lnTo>
                      <a:pt x="279" y="1132"/>
                    </a:lnTo>
                    <a:lnTo>
                      <a:pt x="241" y="1096"/>
                    </a:lnTo>
                    <a:lnTo>
                      <a:pt x="195" y="1051"/>
                    </a:lnTo>
                    <a:lnTo>
                      <a:pt x="153" y="1002"/>
                    </a:lnTo>
                    <a:lnTo>
                      <a:pt x="115" y="951"/>
                    </a:lnTo>
                    <a:lnTo>
                      <a:pt x="82" y="897"/>
                    </a:lnTo>
                    <a:lnTo>
                      <a:pt x="53" y="842"/>
                    </a:lnTo>
                    <a:lnTo>
                      <a:pt x="30" y="786"/>
                    </a:lnTo>
                    <a:lnTo>
                      <a:pt x="13" y="729"/>
                    </a:lnTo>
                    <a:lnTo>
                      <a:pt x="3" y="672"/>
                    </a:lnTo>
                    <a:lnTo>
                      <a:pt x="0" y="615"/>
                    </a:lnTo>
                    <a:lnTo>
                      <a:pt x="1" y="551"/>
                    </a:lnTo>
                    <a:lnTo>
                      <a:pt x="6" y="492"/>
                    </a:lnTo>
                    <a:lnTo>
                      <a:pt x="14" y="434"/>
                    </a:lnTo>
                    <a:lnTo>
                      <a:pt x="25" y="381"/>
                    </a:lnTo>
                    <a:lnTo>
                      <a:pt x="40" y="332"/>
                    </a:lnTo>
                    <a:lnTo>
                      <a:pt x="58" y="286"/>
                    </a:lnTo>
                    <a:lnTo>
                      <a:pt x="79" y="243"/>
                    </a:lnTo>
                    <a:lnTo>
                      <a:pt x="105" y="204"/>
                    </a:lnTo>
                    <a:lnTo>
                      <a:pt x="134" y="169"/>
                    </a:lnTo>
                    <a:lnTo>
                      <a:pt x="159" y="144"/>
                    </a:lnTo>
                    <a:lnTo>
                      <a:pt x="186" y="122"/>
                    </a:lnTo>
                    <a:lnTo>
                      <a:pt x="217" y="100"/>
                    </a:lnTo>
                    <a:lnTo>
                      <a:pt x="250" y="81"/>
                    </a:lnTo>
                    <a:lnTo>
                      <a:pt x="288" y="64"/>
                    </a:lnTo>
                    <a:lnTo>
                      <a:pt x="329" y="47"/>
                    </a:lnTo>
                    <a:lnTo>
                      <a:pt x="373" y="34"/>
                    </a:lnTo>
                    <a:lnTo>
                      <a:pt x="422" y="22"/>
                    </a:lnTo>
                    <a:lnTo>
                      <a:pt x="475" y="12"/>
                    </a:lnTo>
                    <a:lnTo>
                      <a:pt x="533" y="6"/>
                    </a:lnTo>
                    <a:lnTo>
                      <a:pt x="594" y="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" name="Freeform 233"/>
              <p:cNvSpPr>
                <a:spLocks/>
              </p:cNvSpPr>
              <p:nvPr/>
            </p:nvSpPr>
            <p:spPr bwMode="auto">
              <a:xfrm>
                <a:off x="1328" y="2835"/>
                <a:ext cx="310" cy="212"/>
              </a:xfrm>
              <a:custGeom>
                <a:avLst/>
                <a:gdLst>
                  <a:gd name="T0" fmla="*/ 592 w 2170"/>
                  <a:gd name="T1" fmla="*/ 52 h 1487"/>
                  <a:gd name="T2" fmla="*/ 718 w 2170"/>
                  <a:gd name="T3" fmla="*/ 142 h 1487"/>
                  <a:gd name="T4" fmla="*/ 848 w 2170"/>
                  <a:gd name="T5" fmla="*/ 210 h 1487"/>
                  <a:gd name="T6" fmla="*/ 981 w 2170"/>
                  <a:gd name="T7" fmla="*/ 251 h 1487"/>
                  <a:gd name="T8" fmla="*/ 1023 w 2170"/>
                  <a:gd name="T9" fmla="*/ 355 h 1487"/>
                  <a:gd name="T10" fmla="*/ 884 w 2170"/>
                  <a:gd name="T11" fmla="*/ 906 h 1487"/>
                  <a:gd name="T12" fmla="*/ 881 w 2170"/>
                  <a:gd name="T13" fmla="*/ 949 h 1487"/>
                  <a:gd name="T14" fmla="*/ 890 w 2170"/>
                  <a:gd name="T15" fmla="*/ 996 h 1487"/>
                  <a:gd name="T16" fmla="*/ 909 w 2170"/>
                  <a:gd name="T17" fmla="*/ 1036 h 1487"/>
                  <a:gd name="T18" fmla="*/ 1055 w 2170"/>
                  <a:gd name="T19" fmla="*/ 1228 h 1487"/>
                  <a:gd name="T20" fmla="*/ 1086 w 2170"/>
                  <a:gd name="T21" fmla="*/ 1239 h 1487"/>
                  <a:gd name="T22" fmla="*/ 1116 w 2170"/>
                  <a:gd name="T23" fmla="*/ 1228 h 1487"/>
                  <a:gd name="T24" fmla="*/ 1261 w 2170"/>
                  <a:gd name="T25" fmla="*/ 1036 h 1487"/>
                  <a:gd name="T26" fmla="*/ 1281 w 2170"/>
                  <a:gd name="T27" fmla="*/ 996 h 1487"/>
                  <a:gd name="T28" fmla="*/ 1289 w 2170"/>
                  <a:gd name="T29" fmla="*/ 950 h 1487"/>
                  <a:gd name="T30" fmla="*/ 1286 w 2170"/>
                  <a:gd name="T31" fmla="*/ 906 h 1487"/>
                  <a:gd name="T32" fmla="*/ 1147 w 2170"/>
                  <a:gd name="T33" fmla="*/ 355 h 1487"/>
                  <a:gd name="T34" fmla="*/ 1191 w 2170"/>
                  <a:gd name="T35" fmla="*/ 251 h 1487"/>
                  <a:gd name="T36" fmla="*/ 1322 w 2170"/>
                  <a:gd name="T37" fmla="*/ 210 h 1487"/>
                  <a:gd name="T38" fmla="*/ 1453 w 2170"/>
                  <a:gd name="T39" fmla="*/ 142 h 1487"/>
                  <a:gd name="T40" fmla="*/ 1579 w 2170"/>
                  <a:gd name="T41" fmla="*/ 52 h 1487"/>
                  <a:gd name="T42" fmla="*/ 1698 w 2170"/>
                  <a:gd name="T43" fmla="*/ 18 h 1487"/>
                  <a:gd name="T44" fmla="*/ 1811 w 2170"/>
                  <a:gd name="T45" fmla="*/ 69 h 1487"/>
                  <a:gd name="T46" fmla="*/ 1911 w 2170"/>
                  <a:gd name="T47" fmla="*/ 138 h 1487"/>
                  <a:gd name="T48" fmla="*/ 1999 w 2170"/>
                  <a:gd name="T49" fmla="*/ 223 h 1487"/>
                  <a:gd name="T50" fmla="*/ 2071 w 2170"/>
                  <a:gd name="T51" fmla="*/ 321 h 1487"/>
                  <a:gd name="T52" fmla="*/ 2125 w 2170"/>
                  <a:gd name="T53" fmla="*/ 432 h 1487"/>
                  <a:gd name="T54" fmla="*/ 2159 w 2170"/>
                  <a:gd name="T55" fmla="*/ 552 h 1487"/>
                  <a:gd name="T56" fmla="*/ 2170 w 2170"/>
                  <a:gd name="T57" fmla="*/ 679 h 1487"/>
                  <a:gd name="T58" fmla="*/ 2167 w 2170"/>
                  <a:gd name="T59" fmla="*/ 1183 h 1487"/>
                  <a:gd name="T60" fmla="*/ 2142 w 2170"/>
                  <a:gd name="T61" fmla="*/ 1272 h 1487"/>
                  <a:gd name="T62" fmla="*/ 2096 w 2170"/>
                  <a:gd name="T63" fmla="*/ 1350 h 1487"/>
                  <a:gd name="T64" fmla="*/ 2031 w 2170"/>
                  <a:gd name="T65" fmla="*/ 1413 h 1487"/>
                  <a:gd name="T66" fmla="*/ 1953 w 2170"/>
                  <a:gd name="T67" fmla="*/ 1459 h 1487"/>
                  <a:gd name="T68" fmla="*/ 1864 w 2170"/>
                  <a:gd name="T69" fmla="*/ 1484 h 1487"/>
                  <a:gd name="T70" fmla="*/ 355 w 2170"/>
                  <a:gd name="T71" fmla="*/ 1487 h 1487"/>
                  <a:gd name="T72" fmla="*/ 261 w 2170"/>
                  <a:gd name="T73" fmla="*/ 1474 h 1487"/>
                  <a:gd name="T74" fmla="*/ 176 w 2170"/>
                  <a:gd name="T75" fmla="*/ 1439 h 1487"/>
                  <a:gd name="T76" fmla="*/ 105 w 2170"/>
                  <a:gd name="T77" fmla="*/ 1384 h 1487"/>
                  <a:gd name="T78" fmla="*/ 49 w 2170"/>
                  <a:gd name="T79" fmla="*/ 1313 h 1487"/>
                  <a:gd name="T80" fmla="*/ 14 w 2170"/>
                  <a:gd name="T81" fmla="*/ 1229 h 1487"/>
                  <a:gd name="T82" fmla="*/ 0 w 2170"/>
                  <a:gd name="T83" fmla="*/ 1136 h 1487"/>
                  <a:gd name="T84" fmla="*/ 3 w 2170"/>
                  <a:gd name="T85" fmla="*/ 614 h 1487"/>
                  <a:gd name="T86" fmla="*/ 26 w 2170"/>
                  <a:gd name="T87" fmla="*/ 490 h 1487"/>
                  <a:gd name="T88" fmla="*/ 71 w 2170"/>
                  <a:gd name="T89" fmla="*/ 376 h 1487"/>
                  <a:gd name="T90" fmla="*/ 134 w 2170"/>
                  <a:gd name="T91" fmla="*/ 271 h 1487"/>
                  <a:gd name="T92" fmla="*/ 214 w 2170"/>
                  <a:gd name="T93" fmla="*/ 179 h 1487"/>
                  <a:gd name="T94" fmla="*/ 308 w 2170"/>
                  <a:gd name="T95" fmla="*/ 102 h 1487"/>
                  <a:gd name="T96" fmla="*/ 415 w 2170"/>
                  <a:gd name="T97" fmla="*/ 42 h 1487"/>
                  <a:gd name="T98" fmla="*/ 532 w 2170"/>
                  <a:gd name="T99" fmla="*/ 0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70" h="1487">
                    <a:moveTo>
                      <a:pt x="532" y="0"/>
                    </a:moveTo>
                    <a:lnTo>
                      <a:pt x="592" y="52"/>
                    </a:lnTo>
                    <a:lnTo>
                      <a:pt x="654" y="100"/>
                    </a:lnTo>
                    <a:lnTo>
                      <a:pt x="718" y="142"/>
                    </a:lnTo>
                    <a:lnTo>
                      <a:pt x="782" y="179"/>
                    </a:lnTo>
                    <a:lnTo>
                      <a:pt x="848" y="210"/>
                    </a:lnTo>
                    <a:lnTo>
                      <a:pt x="914" y="233"/>
                    </a:lnTo>
                    <a:lnTo>
                      <a:pt x="981" y="251"/>
                    </a:lnTo>
                    <a:lnTo>
                      <a:pt x="1016" y="340"/>
                    </a:lnTo>
                    <a:lnTo>
                      <a:pt x="1023" y="355"/>
                    </a:lnTo>
                    <a:lnTo>
                      <a:pt x="1030" y="368"/>
                    </a:lnTo>
                    <a:lnTo>
                      <a:pt x="884" y="906"/>
                    </a:lnTo>
                    <a:lnTo>
                      <a:pt x="881" y="927"/>
                    </a:lnTo>
                    <a:lnTo>
                      <a:pt x="881" y="949"/>
                    </a:lnTo>
                    <a:lnTo>
                      <a:pt x="884" y="974"/>
                    </a:lnTo>
                    <a:lnTo>
                      <a:pt x="890" y="996"/>
                    </a:lnTo>
                    <a:lnTo>
                      <a:pt x="899" y="1018"/>
                    </a:lnTo>
                    <a:lnTo>
                      <a:pt x="909" y="1036"/>
                    </a:lnTo>
                    <a:lnTo>
                      <a:pt x="1042" y="1215"/>
                    </a:lnTo>
                    <a:lnTo>
                      <a:pt x="1055" y="1228"/>
                    </a:lnTo>
                    <a:lnTo>
                      <a:pt x="1070" y="1236"/>
                    </a:lnTo>
                    <a:lnTo>
                      <a:pt x="1086" y="1239"/>
                    </a:lnTo>
                    <a:lnTo>
                      <a:pt x="1102" y="1236"/>
                    </a:lnTo>
                    <a:lnTo>
                      <a:pt x="1116" y="1228"/>
                    </a:lnTo>
                    <a:lnTo>
                      <a:pt x="1130" y="1215"/>
                    </a:lnTo>
                    <a:lnTo>
                      <a:pt x="1261" y="1036"/>
                    </a:lnTo>
                    <a:lnTo>
                      <a:pt x="1273" y="1018"/>
                    </a:lnTo>
                    <a:lnTo>
                      <a:pt x="1281" y="996"/>
                    </a:lnTo>
                    <a:lnTo>
                      <a:pt x="1287" y="974"/>
                    </a:lnTo>
                    <a:lnTo>
                      <a:pt x="1289" y="950"/>
                    </a:lnTo>
                    <a:lnTo>
                      <a:pt x="1289" y="927"/>
                    </a:lnTo>
                    <a:lnTo>
                      <a:pt x="1286" y="906"/>
                    </a:lnTo>
                    <a:lnTo>
                      <a:pt x="1140" y="368"/>
                    </a:lnTo>
                    <a:lnTo>
                      <a:pt x="1147" y="355"/>
                    </a:lnTo>
                    <a:lnTo>
                      <a:pt x="1155" y="340"/>
                    </a:lnTo>
                    <a:lnTo>
                      <a:pt x="1191" y="251"/>
                    </a:lnTo>
                    <a:lnTo>
                      <a:pt x="1257" y="233"/>
                    </a:lnTo>
                    <a:lnTo>
                      <a:pt x="1322" y="210"/>
                    </a:lnTo>
                    <a:lnTo>
                      <a:pt x="1389" y="179"/>
                    </a:lnTo>
                    <a:lnTo>
                      <a:pt x="1453" y="142"/>
                    </a:lnTo>
                    <a:lnTo>
                      <a:pt x="1517" y="99"/>
                    </a:lnTo>
                    <a:lnTo>
                      <a:pt x="1579" y="52"/>
                    </a:lnTo>
                    <a:lnTo>
                      <a:pt x="1638" y="0"/>
                    </a:lnTo>
                    <a:lnTo>
                      <a:pt x="1698" y="18"/>
                    </a:lnTo>
                    <a:lnTo>
                      <a:pt x="1756" y="42"/>
                    </a:lnTo>
                    <a:lnTo>
                      <a:pt x="1811" y="69"/>
                    </a:lnTo>
                    <a:lnTo>
                      <a:pt x="1863" y="102"/>
                    </a:lnTo>
                    <a:lnTo>
                      <a:pt x="1911" y="138"/>
                    </a:lnTo>
                    <a:lnTo>
                      <a:pt x="1957" y="179"/>
                    </a:lnTo>
                    <a:lnTo>
                      <a:pt x="1999" y="223"/>
                    </a:lnTo>
                    <a:lnTo>
                      <a:pt x="2037" y="271"/>
                    </a:lnTo>
                    <a:lnTo>
                      <a:pt x="2071" y="321"/>
                    </a:lnTo>
                    <a:lnTo>
                      <a:pt x="2100" y="376"/>
                    </a:lnTo>
                    <a:lnTo>
                      <a:pt x="2125" y="432"/>
                    </a:lnTo>
                    <a:lnTo>
                      <a:pt x="2144" y="490"/>
                    </a:lnTo>
                    <a:lnTo>
                      <a:pt x="2159" y="552"/>
                    </a:lnTo>
                    <a:lnTo>
                      <a:pt x="2167" y="614"/>
                    </a:lnTo>
                    <a:lnTo>
                      <a:pt x="2170" y="679"/>
                    </a:lnTo>
                    <a:lnTo>
                      <a:pt x="2170" y="1136"/>
                    </a:lnTo>
                    <a:lnTo>
                      <a:pt x="2167" y="1183"/>
                    </a:lnTo>
                    <a:lnTo>
                      <a:pt x="2158" y="1229"/>
                    </a:lnTo>
                    <a:lnTo>
                      <a:pt x="2142" y="1272"/>
                    </a:lnTo>
                    <a:lnTo>
                      <a:pt x="2121" y="1313"/>
                    </a:lnTo>
                    <a:lnTo>
                      <a:pt x="2096" y="1350"/>
                    </a:lnTo>
                    <a:lnTo>
                      <a:pt x="2066" y="1384"/>
                    </a:lnTo>
                    <a:lnTo>
                      <a:pt x="2031" y="1413"/>
                    </a:lnTo>
                    <a:lnTo>
                      <a:pt x="1994" y="1439"/>
                    </a:lnTo>
                    <a:lnTo>
                      <a:pt x="1953" y="1459"/>
                    </a:lnTo>
                    <a:lnTo>
                      <a:pt x="1909" y="1474"/>
                    </a:lnTo>
                    <a:lnTo>
                      <a:pt x="1864" y="1484"/>
                    </a:lnTo>
                    <a:lnTo>
                      <a:pt x="1815" y="1487"/>
                    </a:lnTo>
                    <a:lnTo>
                      <a:pt x="355" y="1487"/>
                    </a:lnTo>
                    <a:lnTo>
                      <a:pt x="307" y="1484"/>
                    </a:lnTo>
                    <a:lnTo>
                      <a:pt x="261" y="1474"/>
                    </a:lnTo>
                    <a:lnTo>
                      <a:pt x="218" y="1459"/>
                    </a:lnTo>
                    <a:lnTo>
                      <a:pt x="176" y="1439"/>
                    </a:lnTo>
                    <a:lnTo>
                      <a:pt x="139" y="1413"/>
                    </a:lnTo>
                    <a:lnTo>
                      <a:pt x="105" y="1384"/>
                    </a:lnTo>
                    <a:lnTo>
                      <a:pt x="75" y="1350"/>
                    </a:lnTo>
                    <a:lnTo>
                      <a:pt x="49" y="1313"/>
                    </a:lnTo>
                    <a:lnTo>
                      <a:pt x="28" y="1272"/>
                    </a:lnTo>
                    <a:lnTo>
                      <a:pt x="14" y="1229"/>
                    </a:lnTo>
                    <a:lnTo>
                      <a:pt x="3" y="1183"/>
                    </a:lnTo>
                    <a:lnTo>
                      <a:pt x="0" y="1136"/>
                    </a:lnTo>
                    <a:lnTo>
                      <a:pt x="0" y="679"/>
                    </a:lnTo>
                    <a:lnTo>
                      <a:pt x="3" y="614"/>
                    </a:lnTo>
                    <a:lnTo>
                      <a:pt x="13" y="552"/>
                    </a:lnTo>
                    <a:lnTo>
                      <a:pt x="26" y="490"/>
                    </a:lnTo>
                    <a:lnTo>
                      <a:pt x="46" y="432"/>
                    </a:lnTo>
                    <a:lnTo>
                      <a:pt x="71" y="376"/>
                    </a:lnTo>
                    <a:lnTo>
                      <a:pt x="100" y="321"/>
                    </a:lnTo>
                    <a:lnTo>
                      <a:pt x="134" y="271"/>
                    </a:lnTo>
                    <a:lnTo>
                      <a:pt x="172" y="223"/>
                    </a:lnTo>
                    <a:lnTo>
                      <a:pt x="214" y="179"/>
                    </a:lnTo>
                    <a:lnTo>
                      <a:pt x="259" y="138"/>
                    </a:lnTo>
                    <a:lnTo>
                      <a:pt x="308" y="102"/>
                    </a:lnTo>
                    <a:lnTo>
                      <a:pt x="360" y="69"/>
                    </a:lnTo>
                    <a:lnTo>
                      <a:pt x="415" y="42"/>
                    </a:lnTo>
                    <a:lnTo>
                      <a:pt x="472" y="18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Freeform 234"/>
              <p:cNvSpPr>
                <a:spLocks/>
              </p:cNvSpPr>
              <p:nvPr/>
            </p:nvSpPr>
            <p:spPr bwMode="auto">
              <a:xfrm>
                <a:off x="1167" y="2819"/>
                <a:ext cx="182" cy="143"/>
              </a:xfrm>
              <a:custGeom>
                <a:avLst/>
                <a:gdLst>
                  <a:gd name="T0" fmla="*/ 358 w 1275"/>
                  <a:gd name="T1" fmla="*/ 0 h 998"/>
                  <a:gd name="T2" fmla="*/ 402 w 1275"/>
                  <a:gd name="T3" fmla="*/ 37 h 998"/>
                  <a:gd name="T4" fmla="*/ 446 w 1275"/>
                  <a:gd name="T5" fmla="*/ 71 h 998"/>
                  <a:gd name="T6" fmla="*/ 493 w 1275"/>
                  <a:gd name="T7" fmla="*/ 100 h 998"/>
                  <a:gd name="T8" fmla="*/ 540 w 1275"/>
                  <a:gd name="T9" fmla="*/ 125 h 998"/>
                  <a:gd name="T10" fmla="*/ 588 w 1275"/>
                  <a:gd name="T11" fmla="*/ 145 h 998"/>
                  <a:gd name="T12" fmla="*/ 637 w 1275"/>
                  <a:gd name="T13" fmla="*/ 161 h 998"/>
                  <a:gd name="T14" fmla="*/ 683 w 1275"/>
                  <a:gd name="T15" fmla="*/ 171 h 998"/>
                  <a:gd name="T16" fmla="*/ 729 w 1275"/>
                  <a:gd name="T17" fmla="*/ 175 h 998"/>
                  <a:gd name="T18" fmla="*/ 774 w 1275"/>
                  <a:gd name="T19" fmla="*/ 171 h 998"/>
                  <a:gd name="T20" fmla="*/ 822 w 1275"/>
                  <a:gd name="T21" fmla="*/ 161 h 998"/>
                  <a:gd name="T22" fmla="*/ 870 w 1275"/>
                  <a:gd name="T23" fmla="*/ 145 h 998"/>
                  <a:gd name="T24" fmla="*/ 917 w 1275"/>
                  <a:gd name="T25" fmla="*/ 125 h 998"/>
                  <a:gd name="T26" fmla="*/ 965 w 1275"/>
                  <a:gd name="T27" fmla="*/ 100 h 998"/>
                  <a:gd name="T28" fmla="*/ 1011 w 1275"/>
                  <a:gd name="T29" fmla="*/ 71 h 998"/>
                  <a:gd name="T30" fmla="*/ 1057 w 1275"/>
                  <a:gd name="T31" fmla="*/ 38 h 998"/>
                  <a:gd name="T32" fmla="*/ 1099 w 1275"/>
                  <a:gd name="T33" fmla="*/ 0 h 998"/>
                  <a:gd name="T34" fmla="*/ 1147 w 1275"/>
                  <a:gd name="T35" fmla="*/ 15 h 998"/>
                  <a:gd name="T36" fmla="*/ 1192 w 1275"/>
                  <a:gd name="T37" fmla="*/ 35 h 998"/>
                  <a:gd name="T38" fmla="*/ 1235 w 1275"/>
                  <a:gd name="T39" fmla="*/ 58 h 998"/>
                  <a:gd name="T40" fmla="*/ 1275 w 1275"/>
                  <a:gd name="T41" fmla="*/ 86 h 998"/>
                  <a:gd name="T42" fmla="*/ 1220 w 1275"/>
                  <a:gd name="T43" fmla="*/ 133 h 998"/>
                  <a:gd name="T44" fmla="*/ 1170 w 1275"/>
                  <a:gd name="T45" fmla="*/ 184 h 998"/>
                  <a:gd name="T46" fmla="*/ 1123 w 1275"/>
                  <a:gd name="T47" fmla="*/ 240 h 998"/>
                  <a:gd name="T48" fmla="*/ 1081 w 1275"/>
                  <a:gd name="T49" fmla="*/ 298 h 998"/>
                  <a:gd name="T50" fmla="*/ 1043 w 1275"/>
                  <a:gd name="T51" fmla="*/ 360 h 998"/>
                  <a:gd name="T52" fmla="*/ 1010 w 1275"/>
                  <a:gd name="T53" fmla="*/ 425 h 998"/>
                  <a:gd name="T54" fmla="*/ 983 w 1275"/>
                  <a:gd name="T55" fmla="*/ 493 h 998"/>
                  <a:gd name="T56" fmla="*/ 962 w 1275"/>
                  <a:gd name="T57" fmla="*/ 562 h 998"/>
                  <a:gd name="T58" fmla="*/ 946 w 1275"/>
                  <a:gd name="T59" fmla="*/ 635 h 998"/>
                  <a:gd name="T60" fmla="*/ 937 w 1275"/>
                  <a:gd name="T61" fmla="*/ 710 h 998"/>
                  <a:gd name="T62" fmla="*/ 934 w 1275"/>
                  <a:gd name="T63" fmla="*/ 787 h 998"/>
                  <a:gd name="T64" fmla="*/ 934 w 1275"/>
                  <a:gd name="T65" fmla="*/ 998 h 998"/>
                  <a:gd name="T66" fmla="*/ 238 w 1275"/>
                  <a:gd name="T67" fmla="*/ 998 h 998"/>
                  <a:gd name="T68" fmla="*/ 200 w 1275"/>
                  <a:gd name="T69" fmla="*/ 995 h 998"/>
                  <a:gd name="T70" fmla="*/ 164 w 1275"/>
                  <a:gd name="T71" fmla="*/ 985 h 998"/>
                  <a:gd name="T72" fmla="*/ 129 w 1275"/>
                  <a:gd name="T73" fmla="*/ 971 h 998"/>
                  <a:gd name="T74" fmla="*/ 98 w 1275"/>
                  <a:gd name="T75" fmla="*/ 953 h 998"/>
                  <a:gd name="T76" fmla="*/ 70 w 1275"/>
                  <a:gd name="T77" fmla="*/ 929 h 998"/>
                  <a:gd name="T78" fmla="*/ 47 w 1275"/>
                  <a:gd name="T79" fmla="*/ 901 h 998"/>
                  <a:gd name="T80" fmla="*/ 27 w 1275"/>
                  <a:gd name="T81" fmla="*/ 871 h 998"/>
                  <a:gd name="T82" fmla="*/ 12 w 1275"/>
                  <a:gd name="T83" fmla="*/ 837 h 998"/>
                  <a:gd name="T84" fmla="*/ 3 w 1275"/>
                  <a:gd name="T85" fmla="*/ 800 h 998"/>
                  <a:gd name="T86" fmla="*/ 0 w 1275"/>
                  <a:gd name="T87" fmla="*/ 762 h 998"/>
                  <a:gd name="T88" fmla="*/ 0 w 1275"/>
                  <a:gd name="T89" fmla="*/ 455 h 998"/>
                  <a:gd name="T90" fmla="*/ 3 w 1275"/>
                  <a:gd name="T91" fmla="*/ 401 h 998"/>
                  <a:gd name="T92" fmla="*/ 12 w 1275"/>
                  <a:gd name="T93" fmla="*/ 348 h 998"/>
                  <a:gd name="T94" fmla="*/ 27 w 1275"/>
                  <a:gd name="T95" fmla="*/ 299 h 998"/>
                  <a:gd name="T96" fmla="*/ 48 w 1275"/>
                  <a:gd name="T97" fmla="*/ 251 h 998"/>
                  <a:gd name="T98" fmla="*/ 72 w 1275"/>
                  <a:gd name="T99" fmla="*/ 207 h 998"/>
                  <a:gd name="T100" fmla="*/ 102 w 1275"/>
                  <a:gd name="T101" fmla="*/ 165 h 998"/>
                  <a:gd name="T102" fmla="*/ 137 w 1275"/>
                  <a:gd name="T103" fmla="*/ 127 h 998"/>
                  <a:gd name="T104" fmla="*/ 174 w 1275"/>
                  <a:gd name="T105" fmla="*/ 92 h 998"/>
                  <a:gd name="T106" fmla="*/ 215 w 1275"/>
                  <a:gd name="T107" fmla="*/ 63 h 998"/>
                  <a:gd name="T108" fmla="*/ 261 w 1275"/>
                  <a:gd name="T109" fmla="*/ 37 h 998"/>
                  <a:gd name="T110" fmla="*/ 307 w 1275"/>
                  <a:gd name="T111" fmla="*/ 15 h 998"/>
                  <a:gd name="T112" fmla="*/ 358 w 1275"/>
                  <a:gd name="T113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75" h="998">
                    <a:moveTo>
                      <a:pt x="358" y="0"/>
                    </a:moveTo>
                    <a:lnTo>
                      <a:pt x="402" y="37"/>
                    </a:lnTo>
                    <a:lnTo>
                      <a:pt x="446" y="71"/>
                    </a:lnTo>
                    <a:lnTo>
                      <a:pt x="493" y="100"/>
                    </a:lnTo>
                    <a:lnTo>
                      <a:pt x="540" y="125"/>
                    </a:lnTo>
                    <a:lnTo>
                      <a:pt x="588" y="145"/>
                    </a:lnTo>
                    <a:lnTo>
                      <a:pt x="637" y="161"/>
                    </a:lnTo>
                    <a:lnTo>
                      <a:pt x="683" y="171"/>
                    </a:lnTo>
                    <a:lnTo>
                      <a:pt x="729" y="175"/>
                    </a:lnTo>
                    <a:lnTo>
                      <a:pt x="774" y="171"/>
                    </a:lnTo>
                    <a:lnTo>
                      <a:pt x="822" y="161"/>
                    </a:lnTo>
                    <a:lnTo>
                      <a:pt x="870" y="145"/>
                    </a:lnTo>
                    <a:lnTo>
                      <a:pt x="917" y="125"/>
                    </a:lnTo>
                    <a:lnTo>
                      <a:pt x="965" y="100"/>
                    </a:lnTo>
                    <a:lnTo>
                      <a:pt x="1011" y="71"/>
                    </a:lnTo>
                    <a:lnTo>
                      <a:pt x="1057" y="38"/>
                    </a:lnTo>
                    <a:lnTo>
                      <a:pt x="1099" y="0"/>
                    </a:lnTo>
                    <a:lnTo>
                      <a:pt x="1147" y="15"/>
                    </a:lnTo>
                    <a:lnTo>
                      <a:pt x="1192" y="35"/>
                    </a:lnTo>
                    <a:lnTo>
                      <a:pt x="1235" y="58"/>
                    </a:lnTo>
                    <a:lnTo>
                      <a:pt x="1275" y="86"/>
                    </a:lnTo>
                    <a:lnTo>
                      <a:pt x="1220" y="133"/>
                    </a:lnTo>
                    <a:lnTo>
                      <a:pt x="1170" y="184"/>
                    </a:lnTo>
                    <a:lnTo>
                      <a:pt x="1123" y="240"/>
                    </a:lnTo>
                    <a:lnTo>
                      <a:pt x="1081" y="298"/>
                    </a:lnTo>
                    <a:lnTo>
                      <a:pt x="1043" y="360"/>
                    </a:lnTo>
                    <a:lnTo>
                      <a:pt x="1010" y="425"/>
                    </a:lnTo>
                    <a:lnTo>
                      <a:pt x="983" y="493"/>
                    </a:lnTo>
                    <a:lnTo>
                      <a:pt x="962" y="562"/>
                    </a:lnTo>
                    <a:lnTo>
                      <a:pt x="946" y="635"/>
                    </a:lnTo>
                    <a:lnTo>
                      <a:pt x="937" y="710"/>
                    </a:lnTo>
                    <a:lnTo>
                      <a:pt x="934" y="787"/>
                    </a:lnTo>
                    <a:lnTo>
                      <a:pt x="934" y="998"/>
                    </a:lnTo>
                    <a:lnTo>
                      <a:pt x="238" y="998"/>
                    </a:lnTo>
                    <a:lnTo>
                      <a:pt x="200" y="995"/>
                    </a:lnTo>
                    <a:lnTo>
                      <a:pt x="164" y="985"/>
                    </a:lnTo>
                    <a:lnTo>
                      <a:pt x="129" y="971"/>
                    </a:lnTo>
                    <a:lnTo>
                      <a:pt x="98" y="953"/>
                    </a:lnTo>
                    <a:lnTo>
                      <a:pt x="70" y="929"/>
                    </a:lnTo>
                    <a:lnTo>
                      <a:pt x="47" y="901"/>
                    </a:lnTo>
                    <a:lnTo>
                      <a:pt x="27" y="871"/>
                    </a:lnTo>
                    <a:lnTo>
                      <a:pt x="12" y="837"/>
                    </a:lnTo>
                    <a:lnTo>
                      <a:pt x="3" y="800"/>
                    </a:lnTo>
                    <a:lnTo>
                      <a:pt x="0" y="762"/>
                    </a:lnTo>
                    <a:lnTo>
                      <a:pt x="0" y="455"/>
                    </a:lnTo>
                    <a:lnTo>
                      <a:pt x="3" y="401"/>
                    </a:lnTo>
                    <a:lnTo>
                      <a:pt x="12" y="348"/>
                    </a:lnTo>
                    <a:lnTo>
                      <a:pt x="27" y="299"/>
                    </a:lnTo>
                    <a:lnTo>
                      <a:pt x="48" y="251"/>
                    </a:lnTo>
                    <a:lnTo>
                      <a:pt x="72" y="207"/>
                    </a:lnTo>
                    <a:lnTo>
                      <a:pt x="102" y="165"/>
                    </a:lnTo>
                    <a:lnTo>
                      <a:pt x="137" y="127"/>
                    </a:lnTo>
                    <a:lnTo>
                      <a:pt x="174" y="92"/>
                    </a:lnTo>
                    <a:lnTo>
                      <a:pt x="215" y="63"/>
                    </a:lnTo>
                    <a:lnTo>
                      <a:pt x="261" y="37"/>
                    </a:lnTo>
                    <a:lnTo>
                      <a:pt x="307" y="1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1600" tIns="50800" rIns="101600" bIns="5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594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>
                  <a:ln>
                    <a:noFill/>
                  </a:ln>
                  <a:solidFill>
                    <a:srgbClr val="45556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84" name="Rounded Rectangle 83"/>
          <p:cNvSpPr/>
          <p:nvPr/>
        </p:nvSpPr>
        <p:spPr>
          <a:xfrm>
            <a:off x="48797" y="2781415"/>
            <a:ext cx="2219598" cy="1979209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anchor="t"/>
          <a:lstStyle/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Monitoring and BI Portals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Informational, Alert and Error Notifications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Monitoring and Infrastructure Portal Services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 and Reporting Services</a:t>
            </a:r>
          </a:p>
        </p:txBody>
      </p:sp>
      <p:grpSp>
        <p:nvGrpSpPr>
          <p:cNvPr id="114" name="Group 35"/>
          <p:cNvGrpSpPr>
            <a:grpSpLocks noChangeAspect="1"/>
          </p:cNvGrpSpPr>
          <p:nvPr/>
        </p:nvGrpSpPr>
        <p:grpSpPr bwMode="auto">
          <a:xfrm>
            <a:off x="336016" y="4351605"/>
            <a:ext cx="429280" cy="326671"/>
            <a:chOff x="2303" y="2126"/>
            <a:chExt cx="410" cy="312"/>
          </a:xfrm>
        </p:grpSpPr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2303" y="2133"/>
              <a:ext cx="407" cy="305"/>
            </a:xfrm>
            <a:custGeom>
              <a:avLst/>
              <a:gdLst>
                <a:gd name="T0" fmla="*/ 144 w 3259"/>
                <a:gd name="T1" fmla="*/ 0 h 2444"/>
                <a:gd name="T2" fmla="*/ 172 w 3259"/>
                <a:gd name="T3" fmla="*/ 3 h 2444"/>
                <a:gd name="T4" fmla="*/ 199 w 3259"/>
                <a:gd name="T5" fmla="*/ 11 h 2444"/>
                <a:gd name="T6" fmla="*/ 223 w 3259"/>
                <a:gd name="T7" fmla="*/ 25 h 2444"/>
                <a:gd name="T8" fmla="*/ 244 w 3259"/>
                <a:gd name="T9" fmla="*/ 43 h 2444"/>
                <a:gd name="T10" fmla="*/ 262 w 3259"/>
                <a:gd name="T11" fmla="*/ 65 h 2444"/>
                <a:gd name="T12" fmla="*/ 275 w 3259"/>
                <a:gd name="T13" fmla="*/ 90 h 2444"/>
                <a:gd name="T14" fmla="*/ 283 w 3259"/>
                <a:gd name="T15" fmla="*/ 117 h 2444"/>
                <a:gd name="T16" fmla="*/ 286 w 3259"/>
                <a:gd name="T17" fmla="*/ 147 h 2444"/>
                <a:gd name="T18" fmla="*/ 286 w 3259"/>
                <a:gd name="T19" fmla="*/ 2151 h 2444"/>
                <a:gd name="T20" fmla="*/ 3115 w 3259"/>
                <a:gd name="T21" fmla="*/ 2151 h 2444"/>
                <a:gd name="T22" fmla="*/ 3144 w 3259"/>
                <a:gd name="T23" fmla="*/ 2154 h 2444"/>
                <a:gd name="T24" fmla="*/ 3170 w 3259"/>
                <a:gd name="T25" fmla="*/ 2162 h 2444"/>
                <a:gd name="T26" fmla="*/ 3196 w 3259"/>
                <a:gd name="T27" fmla="*/ 2175 h 2444"/>
                <a:gd name="T28" fmla="*/ 3217 w 3259"/>
                <a:gd name="T29" fmla="*/ 2194 h 2444"/>
                <a:gd name="T30" fmla="*/ 3234 w 3259"/>
                <a:gd name="T31" fmla="*/ 2216 h 2444"/>
                <a:gd name="T32" fmla="*/ 3247 w 3259"/>
                <a:gd name="T33" fmla="*/ 2240 h 2444"/>
                <a:gd name="T34" fmla="*/ 3256 w 3259"/>
                <a:gd name="T35" fmla="*/ 2268 h 2444"/>
                <a:gd name="T36" fmla="*/ 3259 w 3259"/>
                <a:gd name="T37" fmla="*/ 2298 h 2444"/>
                <a:gd name="T38" fmla="*/ 3256 w 3259"/>
                <a:gd name="T39" fmla="*/ 2327 h 2444"/>
                <a:gd name="T40" fmla="*/ 3247 w 3259"/>
                <a:gd name="T41" fmla="*/ 2354 h 2444"/>
                <a:gd name="T42" fmla="*/ 3234 w 3259"/>
                <a:gd name="T43" fmla="*/ 2379 h 2444"/>
                <a:gd name="T44" fmla="*/ 3217 w 3259"/>
                <a:gd name="T45" fmla="*/ 2401 h 2444"/>
                <a:gd name="T46" fmla="*/ 3196 w 3259"/>
                <a:gd name="T47" fmla="*/ 2419 h 2444"/>
                <a:gd name="T48" fmla="*/ 3170 w 3259"/>
                <a:gd name="T49" fmla="*/ 2433 h 2444"/>
                <a:gd name="T50" fmla="*/ 3144 w 3259"/>
                <a:gd name="T51" fmla="*/ 2441 h 2444"/>
                <a:gd name="T52" fmla="*/ 3115 w 3259"/>
                <a:gd name="T53" fmla="*/ 2444 h 2444"/>
                <a:gd name="T54" fmla="*/ 144 w 3259"/>
                <a:gd name="T55" fmla="*/ 2444 h 2444"/>
                <a:gd name="T56" fmla="*/ 114 w 3259"/>
                <a:gd name="T57" fmla="*/ 2441 h 2444"/>
                <a:gd name="T58" fmla="*/ 87 w 3259"/>
                <a:gd name="T59" fmla="*/ 2433 h 2444"/>
                <a:gd name="T60" fmla="*/ 63 w 3259"/>
                <a:gd name="T61" fmla="*/ 2419 h 2444"/>
                <a:gd name="T62" fmla="*/ 42 w 3259"/>
                <a:gd name="T63" fmla="*/ 2401 h 2444"/>
                <a:gd name="T64" fmla="*/ 24 w 3259"/>
                <a:gd name="T65" fmla="*/ 2379 h 2444"/>
                <a:gd name="T66" fmla="*/ 11 w 3259"/>
                <a:gd name="T67" fmla="*/ 2354 h 2444"/>
                <a:gd name="T68" fmla="*/ 3 w 3259"/>
                <a:gd name="T69" fmla="*/ 2327 h 2444"/>
                <a:gd name="T70" fmla="*/ 0 w 3259"/>
                <a:gd name="T71" fmla="*/ 2298 h 2444"/>
                <a:gd name="T72" fmla="*/ 0 w 3259"/>
                <a:gd name="T73" fmla="*/ 147 h 2444"/>
                <a:gd name="T74" fmla="*/ 3 w 3259"/>
                <a:gd name="T75" fmla="*/ 117 h 2444"/>
                <a:gd name="T76" fmla="*/ 11 w 3259"/>
                <a:gd name="T77" fmla="*/ 90 h 2444"/>
                <a:gd name="T78" fmla="*/ 24 w 3259"/>
                <a:gd name="T79" fmla="*/ 65 h 2444"/>
                <a:gd name="T80" fmla="*/ 42 w 3259"/>
                <a:gd name="T81" fmla="*/ 43 h 2444"/>
                <a:gd name="T82" fmla="*/ 63 w 3259"/>
                <a:gd name="T83" fmla="*/ 25 h 2444"/>
                <a:gd name="T84" fmla="*/ 87 w 3259"/>
                <a:gd name="T85" fmla="*/ 11 h 2444"/>
                <a:gd name="T86" fmla="*/ 114 w 3259"/>
                <a:gd name="T87" fmla="*/ 3 h 2444"/>
                <a:gd name="T88" fmla="*/ 144 w 3259"/>
                <a:gd name="T89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9" h="2444">
                  <a:moveTo>
                    <a:pt x="144" y="0"/>
                  </a:moveTo>
                  <a:lnTo>
                    <a:pt x="172" y="3"/>
                  </a:lnTo>
                  <a:lnTo>
                    <a:pt x="199" y="11"/>
                  </a:lnTo>
                  <a:lnTo>
                    <a:pt x="223" y="25"/>
                  </a:lnTo>
                  <a:lnTo>
                    <a:pt x="244" y="43"/>
                  </a:lnTo>
                  <a:lnTo>
                    <a:pt x="262" y="65"/>
                  </a:lnTo>
                  <a:lnTo>
                    <a:pt x="275" y="90"/>
                  </a:lnTo>
                  <a:lnTo>
                    <a:pt x="283" y="117"/>
                  </a:lnTo>
                  <a:lnTo>
                    <a:pt x="286" y="147"/>
                  </a:lnTo>
                  <a:lnTo>
                    <a:pt x="286" y="2151"/>
                  </a:lnTo>
                  <a:lnTo>
                    <a:pt x="3115" y="2151"/>
                  </a:lnTo>
                  <a:lnTo>
                    <a:pt x="3144" y="2154"/>
                  </a:lnTo>
                  <a:lnTo>
                    <a:pt x="3170" y="2162"/>
                  </a:lnTo>
                  <a:lnTo>
                    <a:pt x="3196" y="2175"/>
                  </a:lnTo>
                  <a:lnTo>
                    <a:pt x="3217" y="2194"/>
                  </a:lnTo>
                  <a:lnTo>
                    <a:pt x="3234" y="2216"/>
                  </a:lnTo>
                  <a:lnTo>
                    <a:pt x="3247" y="2240"/>
                  </a:lnTo>
                  <a:lnTo>
                    <a:pt x="3256" y="2268"/>
                  </a:lnTo>
                  <a:lnTo>
                    <a:pt x="3259" y="2298"/>
                  </a:lnTo>
                  <a:lnTo>
                    <a:pt x="3256" y="2327"/>
                  </a:lnTo>
                  <a:lnTo>
                    <a:pt x="3247" y="2354"/>
                  </a:lnTo>
                  <a:lnTo>
                    <a:pt x="3234" y="2379"/>
                  </a:lnTo>
                  <a:lnTo>
                    <a:pt x="3217" y="2401"/>
                  </a:lnTo>
                  <a:lnTo>
                    <a:pt x="3196" y="2419"/>
                  </a:lnTo>
                  <a:lnTo>
                    <a:pt x="3170" y="2433"/>
                  </a:lnTo>
                  <a:lnTo>
                    <a:pt x="3144" y="2441"/>
                  </a:lnTo>
                  <a:lnTo>
                    <a:pt x="3115" y="2444"/>
                  </a:lnTo>
                  <a:lnTo>
                    <a:pt x="144" y="2444"/>
                  </a:lnTo>
                  <a:lnTo>
                    <a:pt x="114" y="2441"/>
                  </a:lnTo>
                  <a:lnTo>
                    <a:pt x="87" y="2433"/>
                  </a:lnTo>
                  <a:lnTo>
                    <a:pt x="63" y="2419"/>
                  </a:lnTo>
                  <a:lnTo>
                    <a:pt x="42" y="2401"/>
                  </a:lnTo>
                  <a:lnTo>
                    <a:pt x="24" y="2379"/>
                  </a:lnTo>
                  <a:lnTo>
                    <a:pt x="11" y="2354"/>
                  </a:lnTo>
                  <a:lnTo>
                    <a:pt x="3" y="2327"/>
                  </a:lnTo>
                  <a:lnTo>
                    <a:pt x="0" y="2298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1" y="90"/>
                  </a:lnTo>
                  <a:lnTo>
                    <a:pt x="24" y="65"/>
                  </a:lnTo>
                  <a:lnTo>
                    <a:pt x="42" y="43"/>
                  </a:lnTo>
                  <a:lnTo>
                    <a:pt x="63" y="25"/>
                  </a:lnTo>
                  <a:lnTo>
                    <a:pt x="87" y="11"/>
                  </a:lnTo>
                  <a:lnTo>
                    <a:pt x="114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6" name="Freeform 38"/>
            <p:cNvSpPr>
              <a:spLocks/>
            </p:cNvSpPr>
            <p:nvPr/>
          </p:nvSpPr>
          <p:spPr bwMode="auto">
            <a:xfrm>
              <a:off x="2432" y="2269"/>
              <a:ext cx="281" cy="116"/>
            </a:xfrm>
            <a:custGeom>
              <a:avLst/>
              <a:gdLst>
                <a:gd name="T0" fmla="*/ 316 w 2247"/>
                <a:gd name="T1" fmla="*/ 0 h 923"/>
                <a:gd name="T2" fmla="*/ 347 w 2247"/>
                <a:gd name="T3" fmla="*/ 3 h 923"/>
                <a:gd name="T4" fmla="*/ 377 w 2247"/>
                <a:gd name="T5" fmla="*/ 10 h 923"/>
                <a:gd name="T6" fmla="*/ 407 w 2247"/>
                <a:gd name="T7" fmla="*/ 23 h 923"/>
                <a:gd name="T8" fmla="*/ 1242 w 2247"/>
                <a:gd name="T9" fmla="*/ 454 h 923"/>
                <a:gd name="T10" fmla="*/ 1931 w 2247"/>
                <a:gd name="T11" fmla="*/ 75 h 923"/>
                <a:gd name="T12" fmla="*/ 1960 w 2247"/>
                <a:gd name="T13" fmla="*/ 62 h 923"/>
                <a:gd name="T14" fmla="*/ 1989 w 2247"/>
                <a:gd name="T15" fmla="*/ 53 h 923"/>
                <a:gd name="T16" fmla="*/ 2020 w 2247"/>
                <a:gd name="T17" fmla="*/ 49 h 923"/>
                <a:gd name="T18" fmla="*/ 2050 w 2247"/>
                <a:gd name="T19" fmla="*/ 49 h 923"/>
                <a:gd name="T20" fmla="*/ 2079 w 2247"/>
                <a:gd name="T21" fmla="*/ 54 h 923"/>
                <a:gd name="T22" fmla="*/ 2108 w 2247"/>
                <a:gd name="T23" fmla="*/ 64 h 923"/>
                <a:gd name="T24" fmla="*/ 2135 w 2247"/>
                <a:gd name="T25" fmla="*/ 76 h 923"/>
                <a:gd name="T26" fmla="*/ 2161 w 2247"/>
                <a:gd name="T27" fmla="*/ 93 h 923"/>
                <a:gd name="T28" fmla="*/ 2184 w 2247"/>
                <a:gd name="T29" fmla="*/ 113 h 923"/>
                <a:gd name="T30" fmla="*/ 2204 w 2247"/>
                <a:gd name="T31" fmla="*/ 138 h 923"/>
                <a:gd name="T32" fmla="*/ 2222 w 2247"/>
                <a:gd name="T33" fmla="*/ 166 h 923"/>
                <a:gd name="T34" fmla="*/ 2234 w 2247"/>
                <a:gd name="T35" fmla="*/ 194 h 923"/>
                <a:gd name="T36" fmla="*/ 2243 w 2247"/>
                <a:gd name="T37" fmla="*/ 225 h 923"/>
                <a:gd name="T38" fmla="*/ 2247 w 2247"/>
                <a:gd name="T39" fmla="*/ 256 h 923"/>
                <a:gd name="T40" fmla="*/ 2246 w 2247"/>
                <a:gd name="T41" fmla="*/ 287 h 923"/>
                <a:gd name="T42" fmla="*/ 2242 w 2247"/>
                <a:gd name="T43" fmla="*/ 318 h 923"/>
                <a:gd name="T44" fmla="*/ 2233 w 2247"/>
                <a:gd name="T45" fmla="*/ 348 h 923"/>
                <a:gd name="T46" fmla="*/ 2221 w 2247"/>
                <a:gd name="T47" fmla="*/ 376 h 923"/>
                <a:gd name="T48" fmla="*/ 2204 w 2247"/>
                <a:gd name="T49" fmla="*/ 401 h 923"/>
                <a:gd name="T50" fmla="*/ 2184 w 2247"/>
                <a:gd name="T51" fmla="*/ 425 h 923"/>
                <a:gd name="T52" fmla="*/ 2161 w 2247"/>
                <a:gd name="T53" fmla="*/ 446 h 923"/>
                <a:gd name="T54" fmla="*/ 2133 w 2247"/>
                <a:gd name="T55" fmla="*/ 463 h 923"/>
                <a:gd name="T56" fmla="*/ 1348 w 2247"/>
                <a:gd name="T57" fmla="*/ 896 h 923"/>
                <a:gd name="T58" fmla="*/ 1314 w 2247"/>
                <a:gd name="T59" fmla="*/ 911 h 923"/>
                <a:gd name="T60" fmla="*/ 1280 w 2247"/>
                <a:gd name="T61" fmla="*/ 920 h 923"/>
                <a:gd name="T62" fmla="*/ 1245 w 2247"/>
                <a:gd name="T63" fmla="*/ 923 h 923"/>
                <a:gd name="T64" fmla="*/ 1212 w 2247"/>
                <a:gd name="T65" fmla="*/ 920 h 923"/>
                <a:gd name="T66" fmla="*/ 1180 w 2247"/>
                <a:gd name="T67" fmla="*/ 913 h 923"/>
                <a:gd name="T68" fmla="*/ 1149 w 2247"/>
                <a:gd name="T69" fmla="*/ 899 h 923"/>
                <a:gd name="T70" fmla="*/ 313 w 2247"/>
                <a:gd name="T71" fmla="*/ 467 h 923"/>
                <a:gd name="T72" fmla="*/ 0 w 2247"/>
                <a:gd name="T73" fmla="*/ 640 h 923"/>
                <a:gd name="T74" fmla="*/ 316 w 2247"/>
                <a:gd name="T75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7" h="923">
                  <a:moveTo>
                    <a:pt x="316" y="0"/>
                  </a:moveTo>
                  <a:lnTo>
                    <a:pt x="347" y="3"/>
                  </a:lnTo>
                  <a:lnTo>
                    <a:pt x="377" y="10"/>
                  </a:lnTo>
                  <a:lnTo>
                    <a:pt x="407" y="23"/>
                  </a:lnTo>
                  <a:lnTo>
                    <a:pt x="1242" y="454"/>
                  </a:lnTo>
                  <a:lnTo>
                    <a:pt x="1931" y="75"/>
                  </a:lnTo>
                  <a:lnTo>
                    <a:pt x="1960" y="62"/>
                  </a:lnTo>
                  <a:lnTo>
                    <a:pt x="1989" y="53"/>
                  </a:lnTo>
                  <a:lnTo>
                    <a:pt x="2020" y="49"/>
                  </a:lnTo>
                  <a:lnTo>
                    <a:pt x="2050" y="49"/>
                  </a:lnTo>
                  <a:lnTo>
                    <a:pt x="2079" y="54"/>
                  </a:lnTo>
                  <a:lnTo>
                    <a:pt x="2108" y="64"/>
                  </a:lnTo>
                  <a:lnTo>
                    <a:pt x="2135" y="76"/>
                  </a:lnTo>
                  <a:lnTo>
                    <a:pt x="2161" y="93"/>
                  </a:lnTo>
                  <a:lnTo>
                    <a:pt x="2184" y="113"/>
                  </a:lnTo>
                  <a:lnTo>
                    <a:pt x="2204" y="138"/>
                  </a:lnTo>
                  <a:lnTo>
                    <a:pt x="2222" y="166"/>
                  </a:lnTo>
                  <a:lnTo>
                    <a:pt x="2234" y="194"/>
                  </a:lnTo>
                  <a:lnTo>
                    <a:pt x="2243" y="225"/>
                  </a:lnTo>
                  <a:lnTo>
                    <a:pt x="2247" y="256"/>
                  </a:lnTo>
                  <a:lnTo>
                    <a:pt x="2246" y="287"/>
                  </a:lnTo>
                  <a:lnTo>
                    <a:pt x="2242" y="318"/>
                  </a:lnTo>
                  <a:lnTo>
                    <a:pt x="2233" y="348"/>
                  </a:lnTo>
                  <a:lnTo>
                    <a:pt x="2221" y="376"/>
                  </a:lnTo>
                  <a:lnTo>
                    <a:pt x="2204" y="401"/>
                  </a:lnTo>
                  <a:lnTo>
                    <a:pt x="2184" y="425"/>
                  </a:lnTo>
                  <a:lnTo>
                    <a:pt x="2161" y="446"/>
                  </a:lnTo>
                  <a:lnTo>
                    <a:pt x="2133" y="463"/>
                  </a:lnTo>
                  <a:lnTo>
                    <a:pt x="1348" y="896"/>
                  </a:lnTo>
                  <a:lnTo>
                    <a:pt x="1314" y="911"/>
                  </a:lnTo>
                  <a:lnTo>
                    <a:pt x="1280" y="920"/>
                  </a:lnTo>
                  <a:lnTo>
                    <a:pt x="1245" y="923"/>
                  </a:lnTo>
                  <a:lnTo>
                    <a:pt x="1212" y="920"/>
                  </a:lnTo>
                  <a:lnTo>
                    <a:pt x="1180" y="913"/>
                  </a:lnTo>
                  <a:lnTo>
                    <a:pt x="1149" y="899"/>
                  </a:lnTo>
                  <a:lnTo>
                    <a:pt x="313" y="467"/>
                  </a:lnTo>
                  <a:lnTo>
                    <a:pt x="0" y="64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Freeform 39"/>
            <p:cNvSpPr>
              <a:spLocks/>
            </p:cNvSpPr>
            <p:nvPr/>
          </p:nvSpPr>
          <p:spPr bwMode="auto">
            <a:xfrm>
              <a:off x="2355" y="2126"/>
              <a:ext cx="358" cy="247"/>
            </a:xfrm>
            <a:custGeom>
              <a:avLst/>
              <a:gdLst>
                <a:gd name="T0" fmla="*/ 2651 w 2864"/>
                <a:gd name="T1" fmla="*/ 0 h 1975"/>
                <a:gd name="T2" fmla="*/ 2710 w 2864"/>
                <a:gd name="T3" fmla="*/ 9 h 1975"/>
                <a:gd name="T4" fmla="*/ 2767 w 2864"/>
                <a:gd name="T5" fmla="*/ 36 h 1975"/>
                <a:gd name="T6" fmla="*/ 2814 w 2864"/>
                <a:gd name="T7" fmla="*/ 79 h 1975"/>
                <a:gd name="T8" fmla="*/ 2846 w 2864"/>
                <a:gd name="T9" fmla="*/ 132 h 1975"/>
                <a:gd name="T10" fmla="*/ 2862 w 2864"/>
                <a:gd name="T11" fmla="*/ 191 h 1975"/>
                <a:gd name="T12" fmla="*/ 2861 w 2864"/>
                <a:gd name="T13" fmla="*/ 253 h 1975"/>
                <a:gd name="T14" fmla="*/ 2844 w 2864"/>
                <a:gd name="T15" fmla="*/ 313 h 1975"/>
                <a:gd name="T16" fmla="*/ 2810 w 2864"/>
                <a:gd name="T17" fmla="*/ 366 h 1975"/>
                <a:gd name="T18" fmla="*/ 2020 w 2864"/>
                <a:gd name="T19" fmla="*/ 1277 h 1975"/>
                <a:gd name="T20" fmla="*/ 1968 w 2864"/>
                <a:gd name="T21" fmla="*/ 1310 h 1975"/>
                <a:gd name="T22" fmla="*/ 1910 w 2864"/>
                <a:gd name="T23" fmla="*/ 1326 h 1975"/>
                <a:gd name="T24" fmla="*/ 1852 w 2864"/>
                <a:gd name="T25" fmla="*/ 1326 h 1975"/>
                <a:gd name="T26" fmla="*/ 1794 w 2864"/>
                <a:gd name="T27" fmla="*/ 1309 h 1975"/>
                <a:gd name="T28" fmla="*/ 1742 w 2864"/>
                <a:gd name="T29" fmla="*/ 1275 h 1975"/>
                <a:gd name="T30" fmla="*/ 407 w 2864"/>
                <a:gd name="T31" fmla="*/ 1855 h 1975"/>
                <a:gd name="T32" fmla="*/ 372 w 2864"/>
                <a:gd name="T33" fmla="*/ 1906 h 1975"/>
                <a:gd name="T34" fmla="*/ 326 w 2864"/>
                <a:gd name="T35" fmla="*/ 1944 h 1975"/>
                <a:gd name="T36" fmla="*/ 272 w 2864"/>
                <a:gd name="T37" fmla="*/ 1967 h 1975"/>
                <a:gd name="T38" fmla="*/ 215 w 2864"/>
                <a:gd name="T39" fmla="*/ 1975 h 1975"/>
                <a:gd name="T40" fmla="*/ 150 w 2864"/>
                <a:gd name="T41" fmla="*/ 1965 h 1975"/>
                <a:gd name="T42" fmla="*/ 91 w 2864"/>
                <a:gd name="T43" fmla="*/ 1935 h 1975"/>
                <a:gd name="T44" fmla="*/ 47 w 2864"/>
                <a:gd name="T45" fmla="*/ 1891 h 1975"/>
                <a:gd name="T46" fmla="*/ 17 w 2864"/>
                <a:gd name="T47" fmla="*/ 1839 h 1975"/>
                <a:gd name="T48" fmla="*/ 2 w 2864"/>
                <a:gd name="T49" fmla="*/ 1779 h 1975"/>
                <a:gd name="T50" fmla="*/ 4 w 2864"/>
                <a:gd name="T51" fmla="*/ 1716 h 1975"/>
                <a:gd name="T52" fmla="*/ 24 w 2864"/>
                <a:gd name="T53" fmla="*/ 1655 h 1975"/>
                <a:gd name="T54" fmla="*/ 768 w 2864"/>
                <a:gd name="T55" fmla="*/ 156 h 1975"/>
                <a:gd name="T56" fmla="*/ 812 w 2864"/>
                <a:gd name="T57" fmla="*/ 109 h 1975"/>
                <a:gd name="T58" fmla="*/ 870 w 2864"/>
                <a:gd name="T59" fmla="*/ 77 h 1975"/>
                <a:gd name="T60" fmla="*/ 933 w 2864"/>
                <a:gd name="T61" fmla="*/ 63 h 1975"/>
                <a:gd name="T62" fmla="*/ 997 w 2864"/>
                <a:gd name="T63" fmla="*/ 71 h 1975"/>
                <a:gd name="T64" fmla="*/ 1056 w 2864"/>
                <a:gd name="T65" fmla="*/ 97 h 1975"/>
                <a:gd name="T66" fmla="*/ 1861 w 2864"/>
                <a:gd name="T67" fmla="*/ 800 h 1975"/>
                <a:gd name="T68" fmla="*/ 2512 w 2864"/>
                <a:gd name="T69" fmla="*/ 51 h 1975"/>
                <a:gd name="T70" fmla="*/ 2564 w 2864"/>
                <a:gd name="T71" fmla="*/ 18 h 1975"/>
                <a:gd name="T72" fmla="*/ 2621 w 2864"/>
                <a:gd name="T73" fmla="*/ 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64" h="1975">
                  <a:moveTo>
                    <a:pt x="2651" y="0"/>
                  </a:moveTo>
                  <a:lnTo>
                    <a:pt x="2651" y="0"/>
                  </a:lnTo>
                  <a:lnTo>
                    <a:pt x="2681" y="2"/>
                  </a:lnTo>
                  <a:lnTo>
                    <a:pt x="2710" y="9"/>
                  </a:lnTo>
                  <a:lnTo>
                    <a:pt x="2739" y="20"/>
                  </a:lnTo>
                  <a:lnTo>
                    <a:pt x="2767" y="36"/>
                  </a:lnTo>
                  <a:lnTo>
                    <a:pt x="2792" y="55"/>
                  </a:lnTo>
                  <a:lnTo>
                    <a:pt x="2814" y="79"/>
                  </a:lnTo>
                  <a:lnTo>
                    <a:pt x="2832" y="105"/>
                  </a:lnTo>
                  <a:lnTo>
                    <a:pt x="2846" y="132"/>
                  </a:lnTo>
                  <a:lnTo>
                    <a:pt x="2856" y="161"/>
                  </a:lnTo>
                  <a:lnTo>
                    <a:pt x="2862" y="191"/>
                  </a:lnTo>
                  <a:lnTo>
                    <a:pt x="2864" y="222"/>
                  </a:lnTo>
                  <a:lnTo>
                    <a:pt x="2861" y="253"/>
                  </a:lnTo>
                  <a:lnTo>
                    <a:pt x="2855" y="283"/>
                  </a:lnTo>
                  <a:lnTo>
                    <a:pt x="2844" y="313"/>
                  </a:lnTo>
                  <a:lnTo>
                    <a:pt x="2829" y="340"/>
                  </a:lnTo>
                  <a:lnTo>
                    <a:pt x="2810" y="366"/>
                  </a:lnTo>
                  <a:lnTo>
                    <a:pt x="2042" y="1254"/>
                  </a:lnTo>
                  <a:lnTo>
                    <a:pt x="2020" y="1277"/>
                  </a:lnTo>
                  <a:lnTo>
                    <a:pt x="1995" y="1295"/>
                  </a:lnTo>
                  <a:lnTo>
                    <a:pt x="1968" y="1310"/>
                  </a:lnTo>
                  <a:lnTo>
                    <a:pt x="1940" y="1320"/>
                  </a:lnTo>
                  <a:lnTo>
                    <a:pt x="1910" y="1326"/>
                  </a:lnTo>
                  <a:lnTo>
                    <a:pt x="1881" y="1328"/>
                  </a:lnTo>
                  <a:lnTo>
                    <a:pt x="1852" y="1326"/>
                  </a:lnTo>
                  <a:lnTo>
                    <a:pt x="1822" y="1320"/>
                  </a:lnTo>
                  <a:lnTo>
                    <a:pt x="1794" y="1309"/>
                  </a:lnTo>
                  <a:lnTo>
                    <a:pt x="1767" y="1294"/>
                  </a:lnTo>
                  <a:lnTo>
                    <a:pt x="1742" y="1275"/>
                  </a:lnTo>
                  <a:lnTo>
                    <a:pt x="1011" y="634"/>
                  </a:lnTo>
                  <a:lnTo>
                    <a:pt x="407" y="1855"/>
                  </a:lnTo>
                  <a:lnTo>
                    <a:pt x="391" y="1882"/>
                  </a:lnTo>
                  <a:lnTo>
                    <a:pt x="372" y="1906"/>
                  </a:lnTo>
                  <a:lnTo>
                    <a:pt x="350" y="1927"/>
                  </a:lnTo>
                  <a:lnTo>
                    <a:pt x="326" y="1944"/>
                  </a:lnTo>
                  <a:lnTo>
                    <a:pt x="301" y="1958"/>
                  </a:lnTo>
                  <a:lnTo>
                    <a:pt x="272" y="1967"/>
                  </a:lnTo>
                  <a:lnTo>
                    <a:pt x="244" y="1973"/>
                  </a:lnTo>
                  <a:lnTo>
                    <a:pt x="215" y="1975"/>
                  </a:lnTo>
                  <a:lnTo>
                    <a:pt x="182" y="1973"/>
                  </a:lnTo>
                  <a:lnTo>
                    <a:pt x="150" y="1965"/>
                  </a:lnTo>
                  <a:lnTo>
                    <a:pt x="118" y="1952"/>
                  </a:lnTo>
                  <a:lnTo>
                    <a:pt x="91" y="1935"/>
                  </a:lnTo>
                  <a:lnTo>
                    <a:pt x="67" y="1915"/>
                  </a:lnTo>
                  <a:lnTo>
                    <a:pt x="47" y="1891"/>
                  </a:lnTo>
                  <a:lnTo>
                    <a:pt x="30" y="1866"/>
                  </a:lnTo>
                  <a:lnTo>
                    <a:pt x="17" y="1839"/>
                  </a:lnTo>
                  <a:lnTo>
                    <a:pt x="7" y="1809"/>
                  </a:lnTo>
                  <a:lnTo>
                    <a:pt x="2" y="1779"/>
                  </a:lnTo>
                  <a:lnTo>
                    <a:pt x="0" y="1748"/>
                  </a:lnTo>
                  <a:lnTo>
                    <a:pt x="4" y="1716"/>
                  </a:lnTo>
                  <a:lnTo>
                    <a:pt x="12" y="1685"/>
                  </a:lnTo>
                  <a:lnTo>
                    <a:pt x="24" y="1655"/>
                  </a:lnTo>
                  <a:lnTo>
                    <a:pt x="751" y="185"/>
                  </a:lnTo>
                  <a:lnTo>
                    <a:pt x="768" y="156"/>
                  </a:lnTo>
                  <a:lnTo>
                    <a:pt x="789" y="130"/>
                  </a:lnTo>
                  <a:lnTo>
                    <a:pt x="812" y="109"/>
                  </a:lnTo>
                  <a:lnTo>
                    <a:pt x="840" y="90"/>
                  </a:lnTo>
                  <a:lnTo>
                    <a:pt x="870" y="77"/>
                  </a:lnTo>
                  <a:lnTo>
                    <a:pt x="901" y="68"/>
                  </a:lnTo>
                  <a:lnTo>
                    <a:pt x="933" y="63"/>
                  </a:lnTo>
                  <a:lnTo>
                    <a:pt x="965" y="65"/>
                  </a:lnTo>
                  <a:lnTo>
                    <a:pt x="997" y="71"/>
                  </a:lnTo>
                  <a:lnTo>
                    <a:pt x="1027" y="82"/>
                  </a:lnTo>
                  <a:lnTo>
                    <a:pt x="1056" y="97"/>
                  </a:lnTo>
                  <a:lnTo>
                    <a:pt x="1082" y="117"/>
                  </a:lnTo>
                  <a:lnTo>
                    <a:pt x="1861" y="800"/>
                  </a:lnTo>
                  <a:lnTo>
                    <a:pt x="2489" y="74"/>
                  </a:lnTo>
                  <a:lnTo>
                    <a:pt x="2512" y="51"/>
                  </a:lnTo>
                  <a:lnTo>
                    <a:pt x="2537" y="33"/>
                  </a:lnTo>
                  <a:lnTo>
                    <a:pt x="2564" y="18"/>
                  </a:lnTo>
                  <a:lnTo>
                    <a:pt x="2592" y="8"/>
                  </a:lnTo>
                  <a:lnTo>
                    <a:pt x="2621" y="2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8" name="Group 298"/>
          <p:cNvGrpSpPr>
            <a:grpSpLocks noChangeAspect="1"/>
          </p:cNvGrpSpPr>
          <p:nvPr/>
        </p:nvGrpSpPr>
        <p:grpSpPr bwMode="auto">
          <a:xfrm>
            <a:off x="1550583" y="4298756"/>
            <a:ext cx="393003" cy="366086"/>
            <a:chOff x="3779" y="2680"/>
            <a:chExt cx="365" cy="340"/>
          </a:xfrm>
        </p:grpSpPr>
        <p:sp>
          <p:nvSpPr>
            <p:cNvPr id="119" name="AutoShape 297"/>
            <p:cNvSpPr>
              <a:spLocks noChangeAspect="1" noChangeArrowheads="1" noTextEdit="1"/>
            </p:cNvSpPr>
            <p:nvPr/>
          </p:nvSpPr>
          <p:spPr bwMode="auto">
            <a:xfrm>
              <a:off x="3779" y="2680"/>
              <a:ext cx="36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0" name="Freeform 300"/>
            <p:cNvSpPr>
              <a:spLocks/>
            </p:cNvSpPr>
            <p:nvPr/>
          </p:nvSpPr>
          <p:spPr bwMode="auto">
            <a:xfrm>
              <a:off x="3818" y="2823"/>
              <a:ext cx="280" cy="82"/>
            </a:xfrm>
            <a:custGeom>
              <a:avLst/>
              <a:gdLst>
                <a:gd name="T0" fmla="*/ 1277 w 2802"/>
                <a:gd name="T1" fmla="*/ 0 h 743"/>
                <a:gd name="T2" fmla="*/ 1525 w 2802"/>
                <a:gd name="T3" fmla="*/ 0 h 743"/>
                <a:gd name="T4" fmla="*/ 1525 w 2802"/>
                <a:gd name="T5" fmla="*/ 266 h 743"/>
                <a:gd name="T6" fmla="*/ 2216 w 2802"/>
                <a:gd name="T7" fmla="*/ 266 h 743"/>
                <a:gd name="T8" fmla="*/ 2279 w 2802"/>
                <a:gd name="T9" fmla="*/ 270 h 743"/>
                <a:gd name="T10" fmla="*/ 2341 w 2802"/>
                <a:gd name="T11" fmla="*/ 279 h 743"/>
                <a:gd name="T12" fmla="*/ 2400 w 2802"/>
                <a:gd name="T13" fmla="*/ 293 h 743"/>
                <a:gd name="T14" fmla="*/ 2457 w 2802"/>
                <a:gd name="T15" fmla="*/ 313 h 743"/>
                <a:gd name="T16" fmla="*/ 2510 w 2802"/>
                <a:gd name="T17" fmla="*/ 339 h 743"/>
                <a:gd name="T18" fmla="*/ 2561 w 2802"/>
                <a:gd name="T19" fmla="*/ 369 h 743"/>
                <a:gd name="T20" fmla="*/ 2607 w 2802"/>
                <a:gd name="T21" fmla="*/ 404 h 743"/>
                <a:gd name="T22" fmla="*/ 2649 w 2802"/>
                <a:gd name="T23" fmla="*/ 443 h 743"/>
                <a:gd name="T24" fmla="*/ 2688 w 2802"/>
                <a:gd name="T25" fmla="*/ 485 h 743"/>
                <a:gd name="T26" fmla="*/ 2721 w 2802"/>
                <a:gd name="T27" fmla="*/ 531 h 743"/>
                <a:gd name="T28" fmla="*/ 2750 w 2802"/>
                <a:gd name="T29" fmla="*/ 580 h 743"/>
                <a:gd name="T30" fmla="*/ 2773 w 2802"/>
                <a:gd name="T31" fmla="*/ 632 h 743"/>
                <a:gd name="T32" fmla="*/ 2791 w 2802"/>
                <a:gd name="T33" fmla="*/ 686 h 743"/>
                <a:gd name="T34" fmla="*/ 2802 w 2802"/>
                <a:gd name="T35" fmla="*/ 743 h 743"/>
                <a:gd name="T36" fmla="*/ 2551 w 2802"/>
                <a:gd name="T37" fmla="*/ 743 h 743"/>
                <a:gd name="T38" fmla="*/ 2537 w 2802"/>
                <a:gd name="T39" fmla="*/ 701 h 743"/>
                <a:gd name="T40" fmla="*/ 2518 w 2802"/>
                <a:gd name="T41" fmla="*/ 663 h 743"/>
                <a:gd name="T42" fmla="*/ 2493 w 2802"/>
                <a:gd name="T43" fmla="*/ 628 h 743"/>
                <a:gd name="T44" fmla="*/ 2464 w 2802"/>
                <a:gd name="T45" fmla="*/ 595 h 743"/>
                <a:gd name="T46" fmla="*/ 2430 w 2802"/>
                <a:gd name="T47" fmla="*/ 566 h 743"/>
                <a:gd name="T48" fmla="*/ 2394 w 2802"/>
                <a:gd name="T49" fmla="*/ 542 h 743"/>
                <a:gd name="T50" fmla="*/ 2353 w 2802"/>
                <a:gd name="T51" fmla="*/ 522 h 743"/>
                <a:gd name="T52" fmla="*/ 2308 w 2802"/>
                <a:gd name="T53" fmla="*/ 508 h 743"/>
                <a:gd name="T54" fmla="*/ 2263 w 2802"/>
                <a:gd name="T55" fmla="*/ 499 h 743"/>
                <a:gd name="T56" fmla="*/ 2216 w 2802"/>
                <a:gd name="T57" fmla="*/ 496 h 743"/>
                <a:gd name="T58" fmla="*/ 1525 w 2802"/>
                <a:gd name="T59" fmla="*/ 496 h 743"/>
                <a:gd name="T60" fmla="*/ 1525 w 2802"/>
                <a:gd name="T61" fmla="*/ 743 h 743"/>
                <a:gd name="T62" fmla="*/ 1277 w 2802"/>
                <a:gd name="T63" fmla="*/ 743 h 743"/>
                <a:gd name="T64" fmla="*/ 1277 w 2802"/>
                <a:gd name="T65" fmla="*/ 496 h 743"/>
                <a:gd name="T66" fmla="*/ 586 w 2802"/>
                <a:gd name="T67" fmla="*/ 496 h 743"/>
                <a:gd name="T68" fmla="*/ 539 w 2802"/>
                <a:gd name="T69" fmla="*/ 499 h 743"/>
                <a:gd name="T70" fmla="*/ 492 w 2802"/>
                <a:gd name="T71" fmla="*/ 508 h 743"/>
                <a:gd name="T72" fmla="*/ 449 w 2802"/>
                <a:gd name="T73" fmla="*/ 522 h 743"/>
                <a:gd name="T74" fmla="*/ 408 w 2802"/>
                <a:gd name="T75" fmla="*/ 542 h 743"/>
                <a:gd name="T76" fmla="*/ 371 w 2802"/>
                <a:gd name="T77" fmla="*/ 566 h 743"/>
                <a:gd name="T78" fmla="*/ 337 w 2802"/>
                <a:gd name="T79" fmla="*/ 595 h 743"/>
                <a:gd name="T80" fmla="*/ 309 w 2802"/>
                <a:gd name="T81" fmla="*/ 628 h 743"/>
                <a:gd name="T82" fmla="*/ 283 w 2802"/>
                <a:gd name="T83" fmla="*/ 663 h 743"/>
                <a:gd name="T84" fmla="*/ 264 w 2802"/>
                <a:gd name="T85" fmla="*/ 701 h 743"/>
                <a:gd name="T86" fmla="*/ 250 w 2802"/>
                <a:gd name="T87" fmla="*/ 743 h 743"/>
                <a:gd name="T88" fmla="*/ 0 w 2802"/>
                <a:gd name="T89" fmla="*/ 743 h 743"/>
                <a:gd name="T90" fmla="*/ 11 w 2802"/>
                <a:gd name="T91" fmla="*/ 686 h 743"/>
                <a:gd name="T92" fmla="*/ 29 w 2802"/>
                <a:gd name="T93" fmla="*/ 632 h 743"/>
                <a:gd name="T94" fmla="*/ 52 w 2802"/>
                <a:gd name="T95" fmla="*/ 580 h 743"/>
                <a:gd name="T96" fmla="*/ 80 w 2802"/>
                <a:gd name="T97" fmla="*/ 531 h 743"/>
                <a:gd name="T98" fmla="*/ 114 w 2802"/>
                <a:gd name="T99" fmla="*/ 485 h 743"/>
                <a:gd name="T100" fmla="*/ 152 w 2802"/>
                <a:gd name="T101" fmla="*/ 443 h 743"/>
                <a:gd name="T102" fmla="*/ 195 w 2802"/>
                <a:gd name="T103" fmla="*/ 404 h 743"/>
                <a:gd name="T104" fmla="*/ 241 w 2802"/>
                <a:gd name="T105" fmla="*/ 369 h 743"/>
                <a:gd name="T106" fmla="*/ 291 w 2802"/>
                <a:gd name="T107" fmla="*/ 339 h 743"/>
                <a:gd name="T108" fmla="*/ 345 w 2802"/>
                <a:gd name="T109" fmla="*/ 313 h 743"/>
                <a:gd name="T110" fmla="*/ 402 w 2802"/>
                <a:gd name="T111" fmla="*/ 293 h 743"/>
                <a:gd name="T112" fmla="*/ 461 w 2802"/>
                <a:gd name="T113" fmla="*/ 279 h 743"/>
                <a:gd name="T114" fmla="*/ 523 w 2802"/>
                <a:gd name="T115" fmla="*/ 270 h 743"/>
                <a:gd name="T116" fmla="*/ 586 w 2802"/>
                <a:gd name="T117" fmla="*/ 266 h 743"/>
                <a:gd name="T118" fmla="*/ 1277 w 2802"/>
                <a:gd name="T119" fmla="*/ 266 h 743"/>
                <a:gd name="T120" fmla="*/ 1277 w 2802"/>
                <a:gd name="T121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02" h="743">
                  <a:moveTo>
                    <a:pt x="1277" y="0"/>
                  </a:moveTo>
                  <a:lnTo>
                    <a:pt x="1525" y="0"/>
                  </a:lnTo>
                  <a:lnTo>
                    <a:pt x="1525" y="266"/>
                  </a:lnTo>
                  <a:lnTo>
                    <a:pt x="2216" y="266"/>
                  </a:lnTo>
                  <a:lnTo>
                    <a:pt x="2279" y="270"/>
                  </a:lnTo>
                  <a:lnTo>
                    <a:pt x="2341" y="279"/>
                  </a:lnTo>
                  <a:lnTo>
                    <a:pt x="2400" y="293"/>
                  </a:lnTo>
                  <a:lnTo>
                    <a:pt x="2457" y="313"/>
                  </a:lnTo>
                  <a:lnTo>
                    <a:pt x="2510" y="339"/>
                  </a:lnTo>
                  <a:lnTo>
                    <a:pt x="2561" y="369"/>
                  </a:lnTo>
                  <a:lnTo>
                    <a:pt x="2607" y="404"/>
                  </a:lnTo>
                  <a:lnTo>
                    <a:pt x="2649" y="443"/>
                  </a:lnTo>
                  <a:lnTo>
                    <a:pt x="2688" y="485"/>
                  </a:lnTo>
                  <a:lnTo>
                    <a:pt x="2721" y="531"/>
                  </a:lnTo>
                  <a:lnTo>
                    <a:pt x="2750" y="580"/>
                  </a:lnTo>
                  <a:lnTo>
                    <a:pt x="2773" y="632"/>
                  </a:lnTo>
                  <a:lnTo>
                    <a:pt x="2791" y="686"/>
                  </a:lnTo>
                  <a:lnTo>
                    <a:pt x="2802" y="743"/>
                  </a:lnTo>
                  <a:lnTo>
                    <a:pt x="2551" y="743"/>
                  </a:lnTo>
                  <a:lnTo>
                    <a:pt x="2537" y="701"/>
                  </a:lnTo>
                  <a:lnTo>
                    <a:pt x="2518" y="663"/>
                  </a:lnTo>
                  <a:lnTo>
                    <a:pt x="2493" y="628"/>
                  </a:lnTo>
                  <a:lnTo>
                    <a:pt x="2464" y="595"/>
                  </a:lnTo>
                  <a:lnTo>
                    <a:pt x="2430" y="566"/>
                  </a:lnTo>
                  <a:lnTo>
                    <a:pt x="2394" y="542"/>
                  </a:lnTo>
                  <a:lnTo>
                    <a:pt x="2353" y="522"/>
                  </a:lnTo>
                  <a:lnTo>
                    <a:pt x="2308" y="508"/>
                  </a:lnTo>
                  <a:lnTo>
                    <a:pt x="2263" y="499"/>
                  </a:lnTo>
                  <a:lnTo>
                    <a:pt x="2216" y="496"/>
                  </a:lnTo>
                  <a:lnTo>
                    <a:pt x="1525" y="496"/>
                  </a:lnTo>
                  <a:lnTo>
                    <a:pt x="1525" y="743"/>
                  </a:lnTo>
                  <a:lnTo>
                    <a:pt x="1277" y="743"/>
                  </a:lnTo>
                  <a:lnTo>
                    <a:pt x="1277" y="496"/>
                  </a:lnTo>
                  <a:lnTo>
                    <a:pt x="586" y="496"/>
                  </a:lnTo>
                  <a:lnTo>
                    <a:pt x="539" y="499"/>
                  </a:lnTo>
                  <a:lnTo>
                    <a:pt x="492" y="508"/>
                  </a:lnTo>
                  <a:lnTo>
                    <a:pt x="449" y="522"/>
                  </a:lnTo>
                  <a:lnTo>
                    <a:pt x="408" y="542"/>
                  </a:lnTo>
                  <a:lnTo>
                    <a:pt x="371" y="566"/>
                  </a:lnTo>
                  <a:lnTo>
                    <a:pt x="337" y="595"/>
                  </a:lnTo>
                  <a:lnTo>
                    <a:pt x="309" y="628"/>
                  </a:lnTo>
                  <a:lnTo>
                    <a:pt x="283" y="663"/>
                  </a:lnTo>
                  <a:lnTo>
                    <a:pt x="264" y="701"/>
                  </a:lnTo>
                  <a:lnTo>
                    <a:pt x="250" y="743"/>
                  </a:lnTo>
                  <a:lnTo>
                    <a:pt x="0" y="743"/>
                  </a:lnTo>
                  <a:lnTo>
                    <a:pt x="11" y="686"/>
                  </a:lnTo>
                  <a:lnTo>
                    <a:pt x="29" y="632"/>
                  </a:lnTo>
                  <a:lnTo>
                    <a:pt x="52" y="580"/>
                  </a:lnTo>
                  <a:lnTo>
                    <a:pt x="80" y="531"/>
                  </a:lnTo>
                  <a:lnTo>
                    <a:pt x="114" y="485"/>
                  </a:lnTo>
                  <a:lnTo>
                    <a:pt x="152" y="443"/>
                  </a:lnTo>
                  <a:lnTo>
                    <a:pt x="195" y="404"/>
                  </a:lnTo>
                  <a:lnTo>
                    <a:pt x="241" y="369"/>
                  </a:lnTo>
                  <a:lnTo>
                    <a:pt x="291" y="339"/>
                  </a:lnTo>
                  <a:lnTo>
                    <a:pt x="345" y="313"/>
                  </a:lnTo>
                  <a:lnTo>
                    <a:pt x="402" y="293"/>
                  </a:lnTo>
                  <a:lnTo>
                    <a:pt x="461" y="279"/>
                  </a:lnTo>
                  <a:lnTo>
                    <a:pt x="523" y="270"/>
                  </a:lnTo>
                  <a:lnTo>
                    <a:pt x="586" y="266"/>
                  </a:lnTo>
                  <a:lnTo>
                    <a:pt x="1277" y="26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Freeform 301"/>
            <p:cNvSpPr>
              <a:spLocks noEditPoints="1"/>
            </p:cNvSpPr>
            <p:nvPr/>
          </p:nvSpPr>
          <p:spPr bwMode="auto">
            <a:xfrm>
              <a:off x="3779" y="2919"/>
              <a:ext cx="358" cy="101"/>
            </a:xfrm>
            <a:custGeom>
              <a:avLst/>
              <a:gdLst>
                <a:gd name="T0" fmla="*/ 3378 w 3576"/>
                <a:gd name="T1" fmla="*/ 2 h 908"/>
                <a:gd name="T2" fmla="*/ 3479 w 3576"/>
                <a:gd name="T3" fmla="*/ 42 h 908"/>
                <a:gd name="T4" fmla="*/ 3549 w 3576"/>
                <a:gd name="T5" fmla="*/ 118 h 908"/>
                <a:gd name="T6" fmla="*/ 3576 w 3576"/>
                <a:gd name="T7" fmla="*/ 216 h 908"/>
                <a:gd name="T8" fmla="*/ 3564 w 3576"/>
                <a:gd name="T9" fmla="*/ 759 h 908"/>
                <a:gd name="T10" fmla="*/ 3506 w 3576"/>
                <a:gd name="T11" fmla="*/ 845 h 908"/>
                <a:gd name="T12" fmla="*/ 3414 w 3576"/>
                <a:gd name="T13" fmla="*/ 897 h 908"/>
                <a:gd name="T14" fmla="*/ 2793 w 3576"/>
                <a:gd name="T15" fmla="*/ 908 h 908"/>
                <a:gd name="T16" fmla="*/ 2684 w 3576"/>
                <a:gd name="T17" fmla="*/ 884 h 908"/>
                <a:gd name="T18" fmla="*/ 2603 w 3576"/>
                <a:gd name="T19" fmla="*/ 819 h 908"/>
                <a:gd name="T20" fmla="*/ 2561 w 3576"/>
                <a:gd name="T21" fmla="*/ 726 h 908"/>
                <a:gd name="T22" fmla="*/ 2561 w 3576"/>
                <a:gd name="T23" fmla="*/ 182 h 908"/>
                <a:gd name="T24" fmla="*/ 2603 w 3576"/>
                <a:gd name="T25" fmla="*/ 89 h 908"/>
                <a:gd name="T26" fmla="*/ 2684 w 3576"/>
                <a:gd name="T27" fmla="*/ 24 h 908"/>
                <a:gd name="T28" fmla="*/ 2793 w 3576"/>
                <a:gd name="T29" fmla="*/ 0 h 908"/>
                <a:gd name="T30" fmla="*/ 2099 w 3576"/>
                <a:gd name="T31" fmla="*/ 2 h 908"/>
                <a:gd name="T32" fmla="*/ 2200 w 3576"/>
                <a:gd name="T33" fmla="*/ 42 h 908"/>
                <a:gd name="T34" fmla="*/ 2271 w 3576"/>
                <a:gd name="T35" fmla="*/ 118 h 908"/>
                <a:gd name="T36" fmla="*/ 2297 w 3576"/>
                <a:gd name="T37" fmla="*/ 216 h 908"/>
                <a:gd name="T38" fmla="*/ 2285 w 3576"/>
                <a:gd name="T39" fmla="*/ 759 h 908"/>
                <a:gd name="T40" fmla="*/ 2228 w 3576"/>
                <a:gd name="T41" fmla="*/ 845 h 908"/>
                <a:gd name="T42" fmla="*/ 2136 w 3576"/>
                <a:gd name="T43" fmla="*/ 897 h 908"/>
                <a:gd name="T44" fmla="*/ 1513 w 3576"/>
                <a:gd name="T45" fmla="*/ 908 h 908"/>
                <a:gd name="T46" fmla="*/ 1406 w 3576"/>
                <a:gd name="T47" fmla="*/ 884 h 908"/>
                <a:gd name="T48" fmla="*/ 1324 w 3576"/>
                <a:gd name="T49" fmla="*/ 819 h 908"/>
                <a:gd name="T50" fmla="*/ 1282 w 3576"/>
                <a:gd name="T51" fmla="*/ 726 h 908"/>
                <a:gd name="T52" fmla="*/ 1282 w 3576"/>
                <a:gd name="T53" fmla="*/ 182 h 908"/>
                <a:gd name="T54" fmla="*/ 1324 w 3576"/>
                <a:gd name="T55" fmla="*/ 89 h 908"/>
                <a:gd name="T56" fmla="*/ 1406 w 3576"/>
                <a:gd name="T57" fmla="*/ 24 h 908"/>
                <a:gd name="T58" fmla="*/ 1513 w 3576"/>
                <a:gd name="T59" fmla="*/ 0 h 908"/>
                <a:gd name="T60" fmla="*/ 821 w 3576"/>
                <a:gd name="T61" fmla="*/ 2 h 908"/>
                <a:gd name="T62" fmla="*/ 921 w 3576"/>
                <a:gd name="T63" fmla="*/ 42 h 908"/>
                <a:gd name="T64" fmla="*/ 992 w 3576"/>
                <a:gd name="T65" fmla="*/ 118 h 908"/>
                <a:gd name="T66" fmla="*/ 1019 w 3576"/>
                <a:gd name="T67" fmla="*/ 216 h 908"/>
                <a:gd name="T68" fmla="*/ 1007 w 3576"/>
                <a:gd name="T69" fmla="*/ 759 h 908"/>
                <a:gd name="T70" fmla="*/ 949 w 3576"/>
                <a:gd name="T71" fmla="*/ 845 h 908"/>
                <a:gd name="T72" fmla="*/ 857 w 3576"/>
                <a:gd name="T73" fmla="*/ 897 h 908"/>
                <a:gd name="T74" fmla="*/ 236 w 3576"/>
                <a:gd name="T75" fmla="*/ 908 h 908"/>
                <a:gd name="T76" fmla="*/ 127 w 3576"/>
                <a:gd name="T77" fmla="*/ 884 h 908"/>
                <a:gd name="T78" fmla="*/ 45 w 3576"/>
                <a:gd name="T79" fmla="*/ 819 h 908"/>
                <a:gd name="T80" fmla="*/ 3 w 3576"/>
                <a:gd name="T81" fmla="*/ 726 h 908"/>
                <a:gd name="T82" fmla="*/ 3 w 3576"/>
                <a:gd name="T83" fmla="*/ 182 h 908"/>
                <a:gd name="T84" fmla="*/ 45 w 3576"/>
                <a:gd name="T85" fmla="*/ 89 h 908"/>
                <a:gd name="T86" fmla="*/ 127 w 3576"/>
                <a:gd name="T87" fmla="*/ 24 h 908"/>
                <a:gd name="T88" fmla="*/ 236 w 3576"/>
                <a:gd name="T8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76" h="908">
                  <a:moveTo>
                    <a:pt x="2793" y="0"/>
                  </a:moveTo>
                  <a:lnTo>
                    <a:pt x="3340" y="0"/>
                  </a:lnTo>
                  <a:lnTo>
                    <a:pt x="3378" y="2"/>
                  </a:lnTo>
                  <a:lnTo>
                    <a:pt x="3414" y="11"/>
                  </a:lnTo>
                  <a:lnTo>
                    <a:pt x="3448" y="24"/>
                  </a:lnTo>
                  <a:lnTo>
                    <a:pt x="3479" y="42"/>
                  </a:lnTo>
                  <a:lnTo>
                    <a:pt x="3506" y="63"/>
                  </a:lnTo>
                  <a:lnTo>
                    <a:pt x="3529" y="89"/>
                  </a:lnTo>
                  <a:lnTo>
                    <a:pt x="3549" y="118"/>
                  </a:lnTo>
                  <a:lnTo>
                    <a:pt x="3564" y="148"/>
                  </a:lnTo>
                  <a:lnTo>
                    <a:pt x="3573" y="182"/>
                  </a:lnTo>
                  <a:lnTo>
                    <a:pt x="3576" y="216"/>
                  </a:lnTo>
                  <a:lnTo>
                    <a:pt x="3576" y="691"/>
                  </a:lnTo>
                  <a:lnTo>
                    <a:pt x="3573" y="726"/>
                  </a:lnTo>
                  <a:lnTo>
                    <a:pt x="3564" y="759"/>
                  </a:lnTo>
                  <a:lnTo>
                    <a:pt x="3549" y="791"/>
                  </a:lnTo>
                  <a:lnTo>
                    <a:pt x="3529" y="819"/>
                  </a:lnTo>
                  <a:lnTo>
                    <a:pt x="3506" y="845"/>
                  </a:lnTo>
                  <a:lnTo>
                    <a:pt x="3479" y="866"/>
                  </a:lnTo>
                  <a:lnTo>
                    <a:pt x="3448" y="884"/>
                  </a:lnTo>
                  <a:lnTo>
                    <a:pt x="3414" y="897"/>
                  </a:lnTo>
                  <a:lnTo>
                    <a:pt x="3378" y="905"/>
                  </a:lnTo>
                  <a:lnTo>
                    <a:pt x="3340" y="908"/>
                  </a:lnTo>
                  <a:lnTo>
                    <a:pt x="2793" y="908"/>
                  </a:lnTo>
                  <a:lnTo>
                    <a:pt x="2754" y="905"/>
                  </a:lnTo>
                  <a:lnTo>
                    <a:pt x="2719" y="897"/>
                  </a:lnTo>
                  <a:lnTo>
                    <a:pt x="2684" y="884"/>
                  </a:lnTo>
                  <a:lnTo>
                    <a:pt x="2653" y="866"/>
                  </a:lnTo>
                  <a:lnTo>
                    <a:pt x="2626" y="845"/>
                  </a:lnTo>
                  <a:lnTo>
                    <a:pt x="2603" y="819"/>
                  </a:lnTo>
                  <a:lnTo>
                    <a:pt x="2584" y="791"/>
                  </a:lnTo>
                  <a:lnTo>
                    <a:pt x="2569" y="759"/>
                  </a:lnTo>
                  <a:lnTo>
                    <a:pt x="2561" y="726"/>
                  </a:lnTo>
                  <a:lnTo>
                    <a:pt x="2557" y="691"/>
                  </a:lnTo>
                  <a:lnTo>
                    <a:pt x="2557" y="216"/>
                  </a:lnTo>
                  <a:lnTo>
                    <a:pt x="2561" y="182"/>
                  </a:lnTo>
                  <a:lnTo>
                    <a:pt x="2569" y="148"/>
                  </a:lnTo>
                  <a:lnTo>
                    <a:pt x="2584" y="118"/>
                  </a:lnTo>
                  <a:lnTo>
                    <a:pt x="2603" y="89"/>
                  </a:lnTo>
                  <a:lnTo>
                    <a:pt x="2626" y="63"/>
                  </a:lnTo>
                  <a:lnTo>
                    <a:pt x="2653" y="42"/>
                  </a:lnTo>
                  <a:lnTo>
                    <a:pt x="2684" y="24"/>
                  </a:lnTo>
                  <a:lnTo>
                    <a:pt x="2719" y="11"/>
                  </a:lnTo>
                  <a:lnTo>
                    <a:pt x="2754" y="2"/>
                  </a:lnTo>
                  <a:lnTo>
                    <a:pt x="2793" y="0"/>
                  </a:lnTo>
                  <a:close/>
                  <a:moveTo>
                    <a:pt x="1513" y="0"/>
                  </a:moveTo>
                  <a:lnTo>
                    <a:pt x="2062" y="0"/>
                  </a:lnTo>
                  <a:lnTo>
                    <a:pt x="2099" y="2"/>
                  </a:lnTo>
                  <a:lnTo>
                    <a:pt x="2136" y="11"/>
                  </a:lnTo>
                  <a:lnTo>
                    <a:pt x="2169" y="24"/>
                  </a:lnTo>
                  <a:lnTo>
                    <a:pt x="2200" y="42"/>
                  </a:lnTo>
                  <a:lnTo>
                    <a:pt x="2228" y="63"/>
                  </a:lnTo>
                  <a:lnTo>
                    <a:pt x="2251" y="89"/>
                  </a:lnTo>
                  <a:lnTo>
                    <a:pt x="2271" y="118"/>
                  </a:lnTo>
                  <a:lnTo>
                    <a:pt x="2285" y="148"/>
                  </a:lnTo>
                  <a:lnTo>
                    <a:pt x="2294" y="182"/>
                  </a:lnTo>
                  <a:lnTo>
                    <a:pt x="2297" y="216"/>
                  </a:lnTo>
                  <a:lnTo>
                    <a:pt x="2297" y="691"/>
                  </a:lnTo>
                  <a:lnTo>
                    <a:pt x="2294" y="726"/>
                  </a:lnTo>
                  <a:lnTo>
                    <a:pt x="2285" y="759"/>
                  </a:lnTo>
                  <a:lnTo>
                    <a:pt x="2271" y="791"/>
                  </a:lnTo>
                  <a:lnTo>
                    <a:pt x="2251" y="819"/>
                  </a:lnTo>
                  <a:lnTo>
                    <a:pt x="2228" y="845"/>
                  </a:lnTo>
                  <a:lnTo>
                    <a:pt x="2200" y="866"/>
                  </a:lnTo>
                  <a:lnTo>
                    <a:pt x="2169" y="884"/>
                  </a:lnTo>
                  <a:lnTo>
                    <a:pt x="2136" y="897"/>
                  </a:lnTo>
                  <a:lnTo>
                    <a:pt x="2099" y="905"/>
                  </a:lnTo>
                  <a:lnTo>
                    <a:pt x="2062" y="908"/>
                  </a:lnTo>
                  <a:lnTo>
                    <a:pt x="1513" y="908"/>
                  </a:lnTo>
                  <a:lnTo>
                    <a:pt x="1475" y="905"/>
                  </a:lnTo>
                  <a:lnTo>
                    <a:pt x="1439" y="897"/>
                  </a:lnTo>
                  <a:lnTo>
                    <a:pt x="1406" y="884"/>
                  </a:lnTo>
                  <a:lnTo>
                    <a:pt x="1375" y="866"/>
                  </a:lnTo>
                  <a:lnTo>
                    <a:pt x="1347" y="845"/>
                  </a:lnTo>
                  <a:lnTo>
                    <a:pt x="1324" y="819"/>
                  </a:lnTo>
                  <a:lnTo>
                    <a:pt x="1305" y="791"/>
                  </a:lnTo>
                  <a:lnTo>
                    <a:pt x="1291" y="759"/>
                  </a:lnTo>
                  <a:lnTo>
                    <a:pt x="1282" y="726"/>
                  </a:lnTo>
                  <a:lnTo>
                    <a:pt x="1279" y="691"/>
                  </a:lnTo>
                  <a:lnTo>
                    <a:pt x="1279" y="216"/>
                  </a:lnTo>
                  <a:lnTo>
                    <a:pt x="1282" y="182"/>
                  </a:lnTo>
                  <a:lnTo>
                    <a:pt x="1291" y="148"/>
                  </a:lnTo>
                  <a:lnTo>
                    <a:pt x="1305" y="118"/>
                  </a:lnTo>
                  <a:lnTo>
                    <a:pt x="1324" y="89"/>
                  </a:lnTo>
                  <a:lnTo>
                    <a:pt x="1347" y="63"/>
                  </a:lnTo>
                  <a:lnTo>
                    <a:pt x="1375" y="42"/>
                  </a:lnTo>
                  <a:lnTo>
                    <a:pt x="1406" y="24"/>
                  </a:lnTo>
                  <a:lnTo>
                    <a:pt x="1439" y="11"/>
                  </a:lnTo>
                  <a:lnTo>
                    <a:pt x="1475" y="2"/>
                  </a:lnTo>
                  <a:lnTo>
                    <a:pt x="1513" y="0"/>
                  </a:lnTo>
                  <a:close/>
                  <a:moveTo>
                    <a:pt x="236" y="0"/>
                  </a:moveTo>
                  <a:lnTo>
                    <a:pt x="783" y="0"/>
                  </a:lnTo>
                  <a:lnTo>
                    <a:pt x="821" y="2"/>
                  </a:lnTo>
                  <a:lnTo>
                    <a:pt x="857" y="11"/>
                  </a:lnTo>
                  <a:lnTo>
                    <a:pt x="890" y="24"/>
                  </a:lnTo>
                  <a:lnTo>
                    <a:pt x="921" y="42"/>
                  </a:lnTo>
                  <a:lnTo>
                    <a:pt x="949" y="63"/>
                  </a:lnTo>
                  <a:lnTo>
                    <a:pt x="972" y="89"/>
                  </a:lnTo>
                  <a:lnTo>
                    <a:pt x="992" y="118"/>
                  </a:lnTo>
                  <a:lnTo>
                    <a:pt x="1007" y="148"/>
                  </a:lnTo>
                  <a:lnTo>
                    <a:pt x="1015" y="182"/>
                  </a:lnTo>
                  <a:lnTo>
                    <a:pt x="1019" y="216"/>
                  </a:lnTo>
                  <a:lnTo>
                    <a:pt x="1019" y="691"/>
                  </a:lnTo>
                  <a:lnTo>
                    <a:pt x="1015" y="726"/>
                  </a:lnTo>
                  <a:lnTo>
                    <a:pt x="1007" y="759"/>
                  </a:lnTo>
                  <a:lnTo>
                    <a:pt x="992" y="791"/>
                  </a:lnTo>
                  <a:lnTo>
                    <a:pt x="972" y="819"/>
                  </a:lnTo>
                  <a:lnTo>
                    <a:pt x="949" y="845"/>
                  </a:lnTo>
                  <a:lnTo>
                    <a:pt x="921" y="866"/>
                  </a:lnTo>
                  <a:lnTo>
                    <a:pt x="890" y="884"/>
                  </a:lnTo>
                  <a:lnTo>
                    <a:pt x="857" y="897"/>
                  </a:lnTo>
                  <a:lnTo>
                    <a:pt x="821" y="905"/>
                  </a:lnTo>
                  <a:lnTo>
                    <a:pt x="783" y="908"/>
                  </a:lnTo>
                  <a:lnTo>
                    <a:pt x="236" y="908"/>
                  </a:lnTo>
                  <a:lnTo>
                    <a:pt x="197" y="905"/>
                  </a:lnTo>
                  <a:lnTo>
                    <a:pt x="161" y="897"/>
                  </a:lnTo>
                  <a:lnTo>
                    <a:pt x="127" y="884"/>
                  </a:lnTo>
                  <a:lnTo>
                    <a:pt x="96" y="866"/>
                  </a:lnTo>
                  <a:lnTo>
                    <a:pt x="69" y="845"/>
                  </a:lnTo>
                  <a:lnTo>
                    <a:pt x="45" y="819"/>
                  </a:lnTo>
                  <a:lnTo>
                    <a:pt x="27" y="791"/>
                  </a:lnTo>
                  <a:lnTo>
                    <a:pt x="12" y="759"/>
                  </a:lnTo>
                  <a:lnTo>
                    <a:pt x="3" y="726"/>
                  </a:lnTo>
                  <a:lnTo>
                    <a:pt x="0" y="691"/>
                  </a:lnTo>
                  <a:lnTo>
                    <a:pt x="0" y="216"/>
                  </a:lnTo>
                  <a:lnTo>
                    <a:pt x="3" y="182"/>
                  </a:lnTo>
                  <a:lnTo>
                    <a:pt x="12" y="148"/>
                  </a:lnTo>
                  <a:lnTo>
                    <a:pt x="27" y="118"/>
                  </a:lnTo>
                  <a:lnTo>
                    <a:pt x="45" y="89"/>
                  </a:lnTo>
                  <a:lnTo>
                    <a:pt x="69" y="63"/>
                  </a:lnTo>
                  <a:lnTo>
                    <a:pt x="96" y="42"/>
                  </a:lnTo>
                  <a:lnTo>
                    <a:pt x="127" y="24"/>
                  </a:lnTo>
                  <a:lnTo>
                    <a:pt x="161" y="11"/>
                  </a:lnTo>
                  <a:lnTo>
                    <a:pt x="197" y="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302"/>
            <p:cNvSpPr>
              <a:spLocks/>
            </p:cNvSpPr>
            <p:nvPr/>
          </p:nvSpPr>
          <p:spPr bwMode="auto">
            <a:xfrm>
              <a:off x="3861" y="2693"/>
              <a:ext cx="193" cy="117"/>
            </a:xfrm>
            <a:custGeom>
              <a:avLst/>
              <a:gdLst>
                <a:gd name="T0" fmla="*/ 236 w 1929"/>
                <a:gd name="T1" fmla="*/ 0 h 1057"/>
                <a:gd name="T2" fmla="*/ 1694 w 1929"/>
                <a:gd name="T3" fmla="*/ 0 h 1057"/>
                <a:gd name="T4" fmla="*/ 1732 w 1929"/>
                <a:gd name="T5" fmla="*/ 3 h 1057"/>
                <a:gd name="T6" fmla="*/ 1769 w 1929"/>
                <a:gd name="T7" fmla="*/ 12 h 1057"/>
                <a:gd name="T8" fmla="*/ 1802 w 1929"/>
                <a:gd name="T9" fmla="*/ 25 h 1057"/>
                <a:gd name="T10" fmla="*/ 1833 w 1929"/>
                <a:gd name="T11" fmla="*/ 42 h 1057"/>
                <a:gd name="T12" fmla="*/ 1860 w 1929"/>
                <a:gd name="T13" fmla="*/ 65 h 1057"/>
                <a:gd name="T14" fmla="*/ 1884 w 1929"/>
                <a:gd name="T15" fmla="*/ 89 h 1057"/>
                <a:gd name="T16" fmla="*/ 1903 w 1929"/>
                <a:gd name="T17" fmla="*/ 118 h 1057"/>
                <a:gd name="T18" fmla="*/ 1918 w 1929"/>
                <a:gd name="T19" fmla="*/ 149 h 1057"/>
                <a:gd name="T20" fmla="*/ 1927 w 1929"/>
                <a:gd name="T21" fmla="*/ 182 h 1057"/>
                <a:gd name="T22" fmla="*/ 1929 w 1929"/>
                <a:gd name="T23" fmla="*/ 218 h 1057"/>
                <a:gd name="T24" fmla="*/ 1929 w 1929"/>
                <a:gd name="T25" fmla="*/ 840 h 1057"/>
                <a:gd name="T26" fmla="*/ 1927 w 1929"/>
                <a:gd name="T27" fmla="*/ 874 h 1057"/>
                <a:gd name="T28" fmla="*/ 1918 w 1929"/>
                <a:gd name="T29" fmla="*/ 908 h 1057"/>
                <a:gd name="T30" fmla="*/ 1903 w 1929"/>
                <a:gd name="T31" fmla="*/ 939 h 1057"/>
                <a:gd name="T32" fmla="*/ 1884 w 1929"/>
                <a:gd name="T33" fmla="*/ 967 h 1057"/>
                <a:gd name="T34" fmla="*/ 1860 w 1929"/>
                <a:gd name="T35" fmla="*/ 993 h 1057"/>
                <a:gd name="T36" fmla="*/ 1833 w 1929"/>
                <a:gd name="T37" fmla="*/ 1014 h 1057"/>
                <a:gd name="T38" fmla="*/ 1802 w 1929"/>
                <a:gd name="T39" fmla="*/ 1033 h 1057"/>
                <a:gd name="T40" fmla="*/ 1769 w 1929"/>
                <a:gd name="T41" fmla="*/ 1046 h 1057"/>
                <a:gd name="T42" fmla="*/ 1732 w 1929"/>
                <a:gd name="T43" fmla="*/ 1054 h 1057"/>
                <a:gd name="T44" fmla="*/ 1694 w 1929"/>
                <a:gd name="T45" fmla="*/ 1057 h 1057"/>
                <a:gd name="T46" fmla="*/ 236 w 1929"/>
                <a:gd name="T47" fmla="*/ 1057 h 1057"/>
                <a:gd name="T48" fmla="*/ 197 w 1929"/>
                <a:gd name="T49" fmla="*/ 1054 h 1057"/>
                <a:gd name="T50" fmla="*/ 161 w 1929"/>
                <a:gd name="T51" fmla="*/ 1046 h 1057"/>
                <a:gd name="T52" fmla="*/ 127 w 1929"/>
                <a:gd name="T53" fmla="*/ 1033 h 1057"/>
                <a:gd name="T54" fmla="*/ 96 w 1929"/>
                <a:gd name="T55" fmla="*/ 1014 h 1057"/>
                <a:gd name="T56" fmla="*/ 70 w 1929"/>
                <a:gd name="T57" fmla="*/ 993 h 1057"/>
                <a:gd name="T58" fmla="*/ 45 w 1929"/>
                <a:gd name="T59" fmla="*/ 967 h 1057"/>
                <a:gd name="T60" fmla="*/ 26 w 1929"/>
                <a:gd name="T61" fmla="*/ 939 h 1057"/>
                <a:gd name="T62" fmla="*/ 12 w 1929"/>
                <a:gd name="T63" fmla="*/ 908 h 1057"/>
                <a:gd name="T64" fmla="*/ 3 w 1929"/>
                <a:gd name="T65" fmla="*/ 874 h 1057"/>
                <a:gd name="T66" fmla="*/ 0 w 1929"/>
                <a:gd name="T67" fmla="*/ 840 h 1057"/>
                <a:gd name="T68" fmla="*/ 0 w 1929"/>
                <a:gd name="T69" fmla="*/ 218 h 1057"/>
                <a:gd name="T70" fmla="*/ 3 w 1929"/>
                <a:gd name="T71" fmla="*/ 182 h 1057"/>
                <a:gd name="T72" fmla="*/ 12 w 1929"/>
                <a:gd name="T73" fmla="*/ 149 h 1057"/>
                <a:gd name="T74" fmla="*/ 26 w 1929"/>
                <a:gd name="T75" fmla="*/ 118 h 1057"/>
                <a:gd name="T76" fmla="*/ 45 w 1929"/>
                <a:gd name="T77" fmla="*/ 89 h 1057"/>
                <a:gd name="T78" fmla="*/ 70 w 1929"/>
                <a:gd name="T79" fmla="*/ 65 h 1057"/>
                <a:gd name="T80" fmla="*/ 96 w 1929"/>
                <a:gd name="T81" fmla="*/ 42 h 1057"/>
                <a:gd name="T82" fmla="*/ 127 w 1929"/>
                <a:gd name="T83" fmla="*/ 25 h 1057"/>
                <a:gd name="T84" fmla="*/ 161 w 1929"/>
                <a:gd name="T85" fmla="*/ 12 h 1057"/>
                <a:gd name="T86" fmla="*/ 197 w 1929"/>
                <a:gd name="T87" fmla="*/ 3 h 1057"/>
                <a:gd name="T88" fmla="*/ 236 w 1929"/>
                <a:gd name="T8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9" h="1057">
                  <a:moveTo>
                    <a:pt x="236" y="0"/>
                  </a:moveTo>
                  <a:lnTo>
                    <a:pt x="1694" y="0"/>
                  </a:lnTo>
                  <a:lnTo>
                    <a:pt x="1732" y="3"/>
                  </a:lnTo>
                  <a:lnTo>
                    <a:pt x="1769" y="12"/>
                  </a:lnTo>
                  <a:lnTo>
                    <a:pt x="1802" y="25"/>
                  </a:lnTo>
                  <a:lnTo>
                    <a:pt x="1833" y="42"/>
                  </a:lnTo>
                  <a:lnTo>
                    <a:pt x="1860" y="65"/>
                  </a:lnTo>
                  <a:lnTo>
                    <a:pt x="1884" y="89"/>
                  </a:lnTo>
                  <a:lnTo>
                    <a:pt x="1903" y="118"/>
                  </a:lnTo>
                  <a:lnTo>
                    <a:pt x="1918" y="149"/>
                  </a:lnTo>
                  <a:lnTo>
                    <a:pt x="1927" y="182"/>
                  </a:lnTo>
                  <a:lnTo>
                    <a:pt x="1929" y="218"/>
                  </a:lnTo>
                  <a:lnTo>
                    <a:pt x="1929" y="840"/>
                  </a:lnTo>
                  <a:lnTo>
                    <a:pt x="1927" y="874"/>
                  </a:lnTo>
                  <a:lnTo>
                    <a:pt x="1918" y="908"/>
                  </a:lnTo>
                  <a:lnTo>
                    <a:pt x="1903" y="939"/>
                  </a:lnTo>
                  <a:lnTo>
                    <a:pt x="1884" y="967"/>
                  </a:lnTo>
                  <a:lnTo>
                    <a:pt x="1860" y="993"/>
                  </a:lnTo>
                  <a:lnTo>
                    <a:pt x="1833" y="1014"/>
                  </a:lnTo>
                  <a:lnTo>
                    <a:pt x="1802" y="1033"/>
                  </a:lnTo>
                  <a:lnTo>
                    <a:pt x="1769" y="1046"/>
                  </a:lnTo>
                  <a:lnTo>
                    <a:pt x="1732" y="1054"/>
                  </a:lnTo>
                  <a:lnTo>
                    <a:pt x="1694" y="1057"/>
                  </a:lnTo>
                  <a:lnTo>
                    <a:pt x="236" y="1057"/>
                  </a:lnTo>
                  <a:lnTo>
                    <a:pt x="197" y="1054"/>
                  </a:lnTo>
                  <a:lnTo>
                    <a:pt x="161" y="1046"/>
                  </a:lnTo>
                  <a:lnTo>
                    <a:pt x="127" y="1033"/>
                  </a:lnTo>
                  <a:lnTo>
                    <a:pt x="96" y="1014"/>
                  </a:lnTo>
                  <a:lnTo>
                    <a:pt x="70" y="993"/>
                  </a:lnTo>
                  <a:lnTo>
                    <a:pt x="45" y="967"/>
                  </a:lnTo>
                  <a:lnTo>
                    <a:pt x="26" y="939"/>
                  </a:lnTo>
                  <a:lnTo>
                    <a:pt x="12" y="908"/>
                  </a:lnTo>
                  <a:lnTo>
                    <a:pt x="3" y="874"/>
                  </a:lnTo>
                  <a:lnTo>
                    <a:pt x="0" y="840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6" y="118"/>
                  </a:lnTo>
                  <a:lnTo>
                    <a:pt x="45" y="89"/>
                  </a:lnTo>
                  <a:lnTo>
                    <a:pt x="70" y="65"/>
                  </a:lnTo>
                  <a:lnTo>
                    <a:pt x="96" y="42"/>
                  </a:lnTo>
                  <a:lnTo>
                    <a:pt x="127" y="25"/>
                  </a:lnTo>
                  <a:lnTo>
                    <a:pt x="161" y="12"/>
                  </a:lnTo>
                  <a:lnTo>
                    <a:pt x="197" y="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3" name="Group 58"/>
          <p:cNvGrpSpPr>
            <a:grpSpLocks noChangeAspect="1"/>
          </p:cNvGrpSpPr>
          <p:nvPr/>
        </p:nvGrpSpPr>
        <p:grpSpPr bwMode="auto">
          <a:xfrm>
            <a:off x="984453" y="4322336"/>
            <a:ext cx="347026" cy="370958"/>
            <a:chOff x="3533" y="2679"/>
            <a:chExt cx="174" cy="186"/>
          </a:xfrm>
        </p:grpSpPr>
        <p:sp>
          <p:nvSpPr>
            <p:cNvPr id="124" name="AutoShape 57"/>
            <p:cNvSpPr>
              <a:spLocks noChangeAspect="1" noChangeArrowheads="1" noTextEdit="1"/>
            </p:cNvSpPr>
            <p:nvPr/>
          </p:nvSpPr>
          <p:spPr bwMode="auto">
            <a:xfrm>
              <a:off x="3533" y="2679"/>
              <a:ext cx="17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3551" y="2682"/>
              <a:ext cx="151" cy="183"/>
            </a:xfrm>
            <a:custGeom>
              <a:avLst/>
              <a:gdLst>
                <a:gd name="T0" fmla="*/ 1600 w 2864"/>
                <a:gd name="T1" fmla="*/ 3 h 3301"/>
                <a:gd name="T2" fmla="*/ 1775 w 2864"/>
                <a:gd name="T3" fmla="*/ 36 h 3301"/>
                <a:gd name="T4" fmla="*/ 1930 w 2864"/>
                <a:gd name="T5" fmla="*/ 102 h 3301"/>
                <a:gd name="T6" fmla="*/ 2067 w 2864"/>
                <a:gd name="T7" fmla="*/ 188 h 3301"/>
                <a:gd name="T8" fmla="*/ 2188 w 2864"/>
                <a:gd name="T9" fmla="*/ 287 h 3301"/>
                <a:gd name="T10" fmla="*/ 2294 w 2864"/>
                <a:gd name="T11" fmla="*/ 387 h 3301"/>
                <a:gd name="T12" fmla="*/ 2415 w 2864"/>
                <a:gd name="T13" fmla="*/ 507 h 3301"/>
                <a:gd name="T14" fmla="*/ 2536 w 2864"/>
                <a:gd name="T15" fmla="*/ 632 h 3301"/>
                <a:gd name="T16" fmla="*/ 2651 w 2864"/>
                <a:gd name="T17" fmla="*/ 765 h 3301"/>
                <a:gd name="T18" fmla="*/ 2750 w 2864"/>
                <a:gd name="T19" fmla="*/ 901 h 3301"/>
                <a:gd name="T20" fmla="*/ 2823 w 2864"/>
                <a:gd name="T21" fmla="*/ 1032 h 3301"/>
                <a:gd name="T22" fmla="*/ 2861 w 2864"/>
                <a:gd name="T23" fmla="*/ 1156 h 3301"/>
                <a:gd name="T24" fmla="*/ 2861 w 2864"/>
                <a:gd name="T25" fmla="*/ 2727 h 3301"/>
                <a:gd name="T26" fmla="*/ 2818 w 2864"/>
                <a:gd name="T27" fmla="*/ 2899 h 3301"/>
                <a:gd name="T28" fmla="*/ 2730 w 2864"/>
                <a:gd name="T29" fmla="*/ 3049 h 3301"/>
                <a:gd name="T30" fmla="*/ 2604 w 2864"/>
                <a:gd name="T31" fmla="*/ 3171 h 3301"/>
                <a:gd name="T32" fmla="*/ 2448 w 2864"/>
                <a:gd name="T33" fmla="*/ 3256 h 3301"/>
                <a:gd name="T34" fmla="*/ 2270 w 2864"/>
                <a:gd name="T35" fmla="*/ 3298 h 3301"/>
                <a:gd name="T36" fmla="*/ 592 w 2864"/>
                <a:gd name="T37" fmla="*/ 3298 h 3301"/>
                <a:gd name="T38" fmla="*/ 411 w 2864"/>
                <a:gd name="T39" fmla="*/ 3254 h 3301"/>
                <a:gd name="T40" fmla="*/ 252 w 2864"/>
                <a:gd name="T41" fmla="*/ 3165 h 3301"/>
                <a:gd name="T42" fmla="*/ 127 w 2864"/>
                <a:gd name="T43" fmla="*/ 3038 h 3301"/>
                <a:gd name="T44" fmla="*/ 42 w 2864"/>
                <a:gd name="T45" fmla="*/ 2881 h 3301"/>
                <a:gd name="T46" fmla="*/ 4 w 2864"/>
                <a:gd name="T47" fmla="*/ 2702 h 3301"/>
                <a:gd name="T48" fmla="*/ 261 w 2864"/>
                <a:gd name="T49" fmla="*/ 2794 h 3301"/>
                <a:gd name="T50" fmla="*/ 328 w 2864"/>
                <a:gd name="T51" fmla="*/ 2913 h 3301"/>
                <a:gd name="T52" fmla="*/ 429 w 2864"/>
                <a:gd name="T53" fmla="*/ 3006 h 3301"/>
                <a:gd name="T54" fmla="*/ 559 w 2864"/>
                <a:gd name="T55" fmla="*/ 3060 h 3301"/>
                <a:gd name="T56" fmla="*/ 2207 w 2864"/>
                <a:gd name="T57" fmla="*/ 3071 h 3301"/>
                <a:gd name="T58" fmla="*/ 2358 w 2864"/>
                <a:gd name="T59" fmla="*/ 3043 h 3301"/>
                <a:gd name="T60" fmla="*/ 2485 w 2864"/>
                <a:gd name="T61" fmla="*/ 2968 h 3301"/>
                <a:gd name="T62" fmla="*/ 2577 w 2864"/>
                <a:gd name="T63" fmla="*/ 2856 h 3301"/>
                <a:gd name="T64" fmla="*/ 2623 w 2864"/>
                <a:gd name="T65" fmla="*/ 2716 h 3301"/>
                <a:gd name="T66" fmla="*/ 2624 w 2864"/>
                <a:gd name="T67" fmla="*/ 1325 h 3301"/>
                <a:gd name="T68" fmla="*/ 2597 w 2864"/>
                <a:gd name="T69" fmla="*/ 1223 h 3301"/>
                <a:gd name="T70" fmla="*/ 2545 w 2864"/>
                <a:gd name="T71" fmla="*/ 1147 h 3301"/>
                <a:gd name="T72" fmla="*/ 2479 w 2864"/>
                <a:gd name="T73" fmla="*/ 1095 h 3301"/>
                <a:gd name="T74" fmla="*/ 2408 w 2864"/>
                <a:gd name="T75" fmla="*/ 1065 h 3301"/>
                <a:gd name="T76" fmla="*/ 2342 w 2864"/>
                <a:gd name="T77" fmla="*/ 1052 h 3301"/>
                <a:gd name="T78" fmla="*/ 2145 w 2864"/>
                <a:gd name="T79" fmla="*/ 1048 h 3301"/>
                <a:gd name="T80" fmla="*/ 2001 w 2864"/>
                <a:gd name="T81" fmla="*/ 1003 h 3301"/>
                <a:gd name="T82" fmla="*/ 1884 w 2864"/>
                <a:gd name="T83" fmla="*/ 914 h 3301"/>
                <a:gd name="T84" fmla="*/ 1807 w 2864"/>
                <a:gd name="T85" fmla="*/ 791 h 3301"/>
                <a:gd name="T86" fmla="*/ 1779 w 2864"/>
                <a:gd name="T87" fmla="*/ 645 h 3301"/>
                <a:gd name="T88" fmla="*/ 1775 w 2864"/>
                <a:gd name="T89" fmla="*/ 485 h 3301"/>
                <a:gd name="T90" fmla="*/ 1756 w 2864"/>
                <a:gd name="T91" fmla="*/ 418 h 3301"/>
                <a:gd name="T92" fmla="*/ 1717 w 2864"/>
                <a:gd name="T93" fmla="*/ 350 h 3301"/>
                <a:gd name="T94" fmla="*/ 1656 w 2864"/>
                <a:gd name="T95" fmla="*/ 289 h 3301"/>
                <a:gd name="T96" fmla="*/ 1569 w 2864"/>
                <a:gd name="T97" fmla="*/ 246 h 3301"/>
                <a:gd name="T98" fmla="*/ 1454 w 2864"/>
                <a:gd name="T99" fmla="*/ 230 h 3301"/>
                <a:gd name="T100" fmla="*/ 553 w 2864"/>
                <a:gd name="T101" fmla="*/ 242 h 3301"/>
                <a:gd name="T102" fmla="*/ 418 w 2864"/>
                <a:gd name="T103" fmla="*/ 303 h 3301"/>
                <a:gd name="T104" fmla="*/ 313 w 2864"/>
                <a:gd name="T105" fmla="*/ 404 h 3301"/>
                <a:gd name="T106" fmla="*/ 250 w 2864"/>
                <a:gd name="T107" fmla="*/ 536 h 3301"/>
                <a:gd name="T108" fmla="*/ 238 w 2864"/>
                <a:gd name="T109" fmla="*/ 1279 h 3301"/>
                <a:gd name="T110" fmla="*/ 3 w 2864"/>
                <a:gd name="T111" fmla="*/ 575 h 3301"/>
                <a:gd name="T112" fmla="*/ 46 w 2864"/>
                <a:gd name="T113" fmla="*/ 402 h 3301"/>
                <a:gd name="T114" fmla="*/ 134 w 2864"/>
                <a:gd name="T115" fmla="*/ 251 h 3301"/>
                <a:gd name="T116" fmla="*/ 260 w 2864"/>
                <a:gd name="T117" fmla="*/ 130 h 3301"/>
                <a:gd name="T118" fmla="*/ 415 w 2864"/>
                <a:gd name="T119" fmla="*/ 44 h 3301"/>
                <a:gd name="T120" fmla="*/ 593 w 2864"/>
                <a:gd name="T121" fmla="*/ 3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4" h="3301">
                  <a:moveTo>
                    <a:pt x="657" y="0"/>
                  </a:moveTo>
                  <a:lnTo>
                    <a:pt x="1538" y="0"/>
                  </a:lnTo>
                  <a:lnTo>
                    <a:pt x="1600" y="3"/>
                  </a:lnTo>
                  <a:lnTo>
                    <a:pt x="1661" y="10"/>
                  </a:lnTo>
                  <a:lnTo>
                    <a:pt x="1719" y="21"/>
                  </a:lnTo>
                  <a:lnTo>
                    <a:pt x="1775" y="36"/>
                  </a:lnTo>
                  <a:lnTo>
                    <a:pt x="1829" y="54"/>
                  </a:lnTo>
                  <a:lnTo>
                    <a:pt x="1880" y="77"/>
                  </a:lnTo>
                  <a:lnTo>
                    <a:pt x="1930" y="102"/>
                  </a:lnTo>
                  <a:lnTo>
                    <a:pt x="1978" y="129"/>
                  </a:lnTo>
                  <a:lnTo>
                    <a:pt x="2024" y="158"/>
                  </a:lnTo>
                  <a:lnTo>
                    <a:pt x="2067" y="188"/>
                  </a:lnTo>
                  <a:lnTo>
                    <a:pt x="2109" y="221"/>
                  </a:lnTo>
                  <a:lnTo>
                    <a:pt x="2149" y="253"/>
                  </a:lnTo>
                  <a:lnTo>
                    <a:pt x="2188" y="287"/>
                  </a:lnTo>
                  <a:lnTo>
                    <a:pt x="2225" y="321"/>
                  </a:lnTo>
                  <a:lnTo>
                    <a:pt x="2259" y="355"/>
                  </a:lnTo>
                  <a:lnTo>
                    <a:pt x="2294" y="387"/>
                  </a:lnTo>
                  <a:lnTo>
                    <a:pt x="2326" y="419"/>
                  </a:lnTo>
                  <a:lnTo>
                    <a:pt x="2376" y="467"/>
                  </a:lnTo>
                  <a:lnTo>
                    <a:pt x="2415" y="507"/>
                  </a:lnTo>
                  <a:lnTo>
                    <a:pt x="2455" y="547"/>
                  </a:lnTo>
                  <a:lnTo>
                    <a:pt x="2496" y="589"/>
                  </a:lnTo>
                  <a:lnTo>
                    <a:pt x="2536" y="632"/>
                  </a:lnTo>
                  <a:lnTo>
                    <a:pt x="2576" y="675"/>
                  </a:lnTo>
                  <a:lnTo>
                    <a:pt x="2613" y="720"/>
                  </a:lnTo>
                  <a:lnTo>
                    <a:pt x="2651" y="765"/>
                  </a:lnTo>
                  <a:lnTo>
                    <a:pt x="2686" y="810"/>
                  </a:lnTo>
                  <a:lnTo>
                    <a:pt x="2719" y="855"/>
                  </a:lnTo>
                  <a:lnTo>
                    <a:pt x="2750" y="901"/>
                  </a:lnTo>
                  <a:lnTo>
                    <a:pt x="2778" y="945"/>
                  </a:lnTo>
                  <a:lnTo>
                    <a:pt x="2802" y="990"/>
                  </a:lnTo>
                  <a:lnTo>
                    <a:pt x="2823" y="1032"/>
                  </a:lnTo>
                  <a:lnTo>
                    <a:pt x="2841" y="1075"/>
                  </a:lnTo>
                  <a:lnTo>
                    <a:pt x="2853" y="1117"/>
                  </a:lnTo>
                  <a:lnTo>
                    <a:pt x="2861" y="1156"/>
                  </a:lnTo>
                  <a:lnTo>
                    <a:pt x="2864" y="1194"/>
                  </a:lnTo>
                  <a:lnTo>
                    <a:pt x="2864" y="2665"/>
                  </a:lnTo>
                  <a:lnTo>
                    <a:pt x="2861" y="2727"/>
                  </a:lnTo>
                  <a:lnTo>
                    <a:pt x="2851" y="2786"/>
                  </a:lnTo>
                  <a:lnTo>
                    <a:pt x="2838" y="2843"/>
                  </a:lnTo>
                  <a:lnTo>
                    <a:pt x="2818" y="2899"/>
                  </a:lnTo>
                  <a:lnTo>
                    <a:pt x="2793" y="2952"/>
                  </a:lnTo>
                  <a:lnTo>
                    <a:pt x="2763" y="3003"/>
                  </a:lnTo>
                  <a:lnTo>
                    <a:pt x="2730" y="3049"/>
                  </a:lnTo>
                  <a:lnTo>
                    <a:pt x="2692" y="3094"/>
                  </a:lnTo>
                  <a:lnTo>
                    <a:pt x="2649" y="3135"/>
                  </a:lnTo>
                  <a:lnTo>
                    <a:pt x="2604" y="3171"/>
                  </a:lnTo>
                  <a:lnTo>
                    <a:pt x="2555" y="3204"/>
                  </a:lnTo>
                  <a:lnTo>
                    <a:pt x="2503" y="3233"/>
                  </a:lnTo>
                  <a:lnTo>
                    <a:pt x="2448" y="3256"/>
                  </a:lnTo>
                  <a:lnTo>
                    <a:pt x="2391" y="3276"/>
                  </a:lnTo>
                  <a:lnTo>
                    <a:pt x="2332" y="3290"/>
                  </a:lnTo>
                  <a:lnTo>
                    <a:pt x="2270" y="3298"/>
                  </a:lnTo>
                  <a:lnTo>
                    <a:pt x="2207" y="3301"/>
                  </a:lnTo>
                  <a:lnTo>
                    <a:pt x="657" y="3301"/>
                  </a:lnTo>
                  <a:lnTo>
                    <a:pt x="592" y="3298"/>
                  </a:lnTo>
                  <a:lnTo>
                    <a:pt x="529" y="3289"/>
                  </a:lnTo>
                  <a:lnTo>
                    <a:pt x="468" y="3275"/>
                  </a:lnTo>
                  <a:lnTo>
                    <a:pt x="411" y="3254"/>
                  </a:lnTo>
                  <a:lnTo>
                    <a:pt x="354" y="3229"/>
                  </a:lnTo>
                  <a:lnTo>
                    <a:pt x="302" y="3200"/>
                  </a:lnTo>
                  <a:lnTo>
                    <a:pt x="252" y="3165"/>
                  </a:lnTo>
                  <a:lnTo>
                    <a:pt x="207" y="3126"/>
                  </a:lnTo>
                  <a:lnTo>
                    <a:pt x="165" y="3084"/>
                  </a:lnTo>
                  <a:lnTo>
                    <a:pt x="127" y="3038"/>
                  </a:lnTo>
                  <a:lnTo>
                    <a:pt x="94" y="2989"/>
                  </a:lnTo>
                  <a:lnTo>
                    <a:pt x="65" y="2936"/>
                  </a:lnTo>
                  <a:lnTo>
                    <a:pt x="42" y="2881"/>
                  </a:lnTo>
                  <a:lnTo>
                    <a:pt x="23" y="2823"/>
                  </a:lnTo>
                  <a:lnTo>
                    <a:pt x="10" y="2763"/>
                  </a:lnTo>
                  <a:lnTo>
                    <a:pt x="4" y="2702"/>
                  </a:lnTo>
                  <a:lnTo>
                    <a:pt x="241" y="2702"/>
                  </a:lnTo>
                  <a:lnTo>
                    <a:pt x="248" y="2749"/>
                  </a:lnTo>
                  <a:lnTo>
                    <a:pt x="261" y="2794"/>
                  </a:lnTo>
                  <a:lnTo>
                    <a:pt x="279" y="2836"/>
                  </a:lnTo>
                  <a:lnTo>
                    <a:pt x="301" y="2877"/>
                  </a:lnTo>
                  <a:lnTo>
                    <a:pt x="328" y="2913"/>
                  </a:lnTo>
                  <a:lnTo>
                    <a:pt x="358" y="2948"/>
                  </a:lnTo>
                  <a:lnTo>
                    <a:pt x="392" y="2978"/>
                  </a:lnTo>
                  <a:lnTo>
                    <a:pt x="429" y="3006"/>
                  </a:lnTo>
                  <a:lnTo>
                    <a:pt x="470" y="3028"/>
                  </a:lnTo>
                  <a:lnTo>
                    <a:pt x="513" y="3046"/>
                  </a:lnTo>
                  <a:lnTo>
                    <a:pt x="559" y="3060"/>
                  </a:lnTo>
                  <a:lnTo>
                    <a:pt x="606" y="3069"/>
                  </a:lnTo>
                  <a:lnTo>
                    <a:pt x="657" y="3071"/>
                  </a:lnTo>
                  <a:lnTo>
                    <a:pt x="2207" y="3071"/>
                  </a:lnTo>
                  <a:lnTo>
                    <a:pt x="2259" y="3068"/>
                  </a:lnTo>
                  <a:lnTo>
                    <a:pt x="2310" y="3059"/>
                  </a:lnTo>
                  <a:lnTo>
                    <a:pt x="2358" y="3043"/>
                  </a:lnTo>
                  <a:lnTo>
                    <a:pt x="2404" y="3023"/>
                  </a:lnTo>
                  <a:lnTo>
                    <a:pt x="2446" y="2998"/>
                  </a:lnTo>
                  <a:lnTo>
                    <a:pt x="2485" y="2968"/>
                  </a:lnTo>
                  <a:lnTo>
                    <a:pt x="2520" y="2935"/>
                  </a:lnTo>
                  <a:lnTo>
                    <a:pt x="2551" y="2897"/>
                  </a:lnTo>
                  <a:lnTo>
                    <a:pt x="2577" y="2856"/>
                  </a:lnTo>
                  <a:lnTo>
                    <a:pt x="2598" y="2812"/>
                  </a:lnTo>
                  <a:lnTo>
                    <a:pt x="2613" y="2765"/>
                  </a:lnTo>
                  <a:lnTo>
                    <a:pt x="2623" y="2716"/>
                  </a:lnTo>
                  <a:lnTo>
                    <a:pt x="2626" y="2665"/>
                  </a:lnTo>
                  <a:lnTo>
                    <a:pt x="2626" y="1365"/>
                  </a:lnTo>
                  <a:lnTo>
                    <a:pt x="2624" y="1325"/>
                  </a:lnTo>
                  <a:lnTo>
                    <a:pt x="2619" y="1288"/>
                  </a:lnTo>
                  <a:lnTo>
                    <a:pt x="2609" y="1254"/>
                  </a:lnTo>
                  <a:lnTo>
                    <a:pt x="2597" y="1223"/>
                  </a:lnTo>
                  <a:lnTo>
                    <a:pt x="2582" y="1195"/>
                  </a:lnTo>
                  <a:lnTo>
                    <a:pt x="2565" y="1169"/>
                  </a:lnTo>
                  <a:lnTo>
                    <a:pt x="2545" y="1147"/>
                  </a:lnTo>
                  <a:lnTo>
                    <a:pt x="2524" y="1128"/>
                  </a:lnTo>
                  <a:lnTo>
                    <a:pt x="2502" y="1111"/>
                  </a:lnTo>
                  <a:lnTo>
                    <a:pt x="2479" y="1095"/>
                  </a:lnTo>
                  <a:lnTo>
                    <a:pt x="2456" y="1083"/>
                  </a:lnTo>
                  <a:lnTo>
                    <a:pt x="2432" y="1073"/>
                  </a:lnTo>
                  <a:lnTo>
                    <a:pt x="2408" y="1065"/>
                  </a:lnTo>
                  <a:lnTo>
                    <a:pt x="2385" y="1059"/>
                  </a:lnTo>
                  <a:lnTo>
                    <a:pt x="2363" y="1054"/>
                  </a:lnTo>
                  <a:lnTo>
                    <a:pt x="2342" y="1052"/>
                  </a:lnTo>
                  <a:lnTo>
                    <a:pt x="2322" y="1051"/>
                  </a:lnTo>
                  <a:lnTo>
                    <a:pt x="2198" y="1051"/>
                  </a:lnTo>
                  <a:lnTo>
                    <a:pt x="2145" y="1048"/>
                  </a:lnTo>
                  <a:lnTo>
                    <a:pt x="2095" y="1039"/>
                  </a:lnTo>
                  <a:lnTo>
                    <a:pt x="2047" y="1023"/>
                  </a:lnTo>
                  <a:lnTo>
                    <a:pt x="2001" y="1003"/>
                  </a:lnTo>
                  <a:lnTo>
                    <a:pt x="1959" y="978"/>
                  </a:lnTo>
                  <a:lnTo>
                    <a:pt x="1920" y="948"/>
                  </a:lnTo>
                  <a:lnTo>
                    <a:pt x="1884" y="914"/>
                  </a:lnTo>
                  <a:lnTo>
                    <a:pt x="1854" y="876"/>
                  </a:lnTo>
                  <a:lnTo>
                    <a:pt x="1828" y="836"/>
                  </a:lnTo>
                  <a:lnTo>
                    <a:pt x="1807" y="791"/>
                  </a:lnTo>
                  <a:lnTo>
                    <a:pt x="1791" y="744"/>
                  </a:lnTo>
                  <a:lnTo>
                    <a:pt x="1782" y="696"/>
                  </a:lnTo>
                  <a:lnTo>
                    <a:pt x="1779" y="645"/>
                  </a:lnTo>
                  <a:lnTo>
                    <a:pt x="1779" y="524"/>
                  </a:lnTo>
                  <a:lnTo>
                    <a:pt x="1778" y="505"/>
                  </a:lnTo>
                  <a:lnTo>
                    <a:pt x="1775" y="485"/>
                  </a:lnTo>
                  <a:lnTo>
                    <a:pt x="1770" y="463"/>
                  </a:lnTo>
                  <a:lnTo>
                    <a:pt x="1764" y="441"/>
                  </a:lnTo>
                  <a:lnTo>
                    <a:pt x="1756" y="418"/>
                  </a:lnTo>
                  <a:lnTo>
                    <a:pt x="1745" y="394"/>
                  </a:lnTo>
                  <a:lnTo>
                    <a:pt x="1732" y="372"/>
                  </a:lnTo>
                  <a:lnTo>
                    <a:pt x="1717" y="350"/>
                  </a:lnTo>
                  <a:lnTo>
                    <a:pt x="1699" y="328"/>
                  </a:lnTo>
                  <a:lnTo>
                    <a:pt x="1679" y="308"/>
                  </a:lnTo>
                  <a:lnTo>
                    <a:pt x="1656" y="289"/>
                  </a:lnTo>
                  <a:lnTo>
                    <a:pt x="1630" y="273"/>
                  </a:lnTo>
                  <a:lnTo>
                    <a:pt x="1600" y="258"/>
                  </a:lnTo>
                  <a:lnTo>
                    <a:pt x="1569" y="246"/>
                  </a:lnTo>
                  <a:lnTo>
                    <a:pt x="1533" y="237"/>
                  </a:lnTo>
                  <a:lnTo>
                    <a:pt x="1496" y="232"/>
                  </a:lnTo>
                  <a:lnTo>
                    <a:pt x="1454" y="230"/>
                  </a:lnTo>
                  <a:lnTo>
                    <a:pt x="657" y="230"/>
                  </a:lnTo>
                  <a:lnTo>
                    <a:pt x="604" y="233"/>
                  </a:lnTo>
                  <a:lnTo>
                    <a:pt x="553" y="242"/>
                  </a:lnTo>
                  <a:lnTo>
                    <a:pt x="505" y="257"/>
                  </a:lnTo>
                  <a:lnTo>
                    <a:pt x="460" y="278"/>
                  </a:lnTo>
                  <a:lnTo>
                    <a:pt x="418" y="303"/>
                  </a:lnTo>
                  <a:lnTo>
                    <a:pt x="378" y="332"/>
                  </a:lnTo>
                  <a:lnTo>
                    <a:pt x="343" y="367"/>
                  </a:lnTo>
                  <a:lnTo>
                    <a:pt x="313" y="404"/>
                  </a:lnTo>
                  <a:lnTo>
                    <a:pt x="287" y="445"/>
                  </a:lnTo>
                  <a:lnTo>
                    <a:pt x="266" y="490"/>
                  </a:lnTo>
                  <a:lnTo>
                    <a:pt x="250" y="536"/>
                  </a:lnTo>
                  <a:lnTo>
                    <a:pt x="241" y="585"/>
                  </a:lnTo>
                  <a:lnTo>
                    <a:pt x="238" y="636"/>
                  </a:lnTo>
                  <a:lnTo>
                    <a:pt x="238" y="1279"/>
                  </a:lnTo>
                  <a:lnTo>
                    <a:pt x="0" y="1279"/>
                  </a:lnTo>
                  <a:lnTo>
                    <a:pt x="0" y="636"/>
                  </a:lnTo>
                  <a:lnTo>
                    <a:pt x="3" y="575"/>
                  </a:lnTo>
                  <a:lnTo>
                    <a:pt x="11" y="515"/>
                  </a:lnTo>
                  <a:lnTo>
                    <a:pt x="26" y="457"/>
                  </a:lnTo>
                  <a:lnTo>
                    <a:pt x="46" y="402"/>
                  </a:lnTo>
                  <a:lnTo>
                    <a:pt x="70" y="349"/>
                  </a:lnTo>
                  <a:lnTo>
                    <a:pt x="100" y="299"/>
                  </a:lnTo>
                  <a:lnTo>
                    <a:pt x="134" y="251"/>
                  </a:lnTo>
                  <a:lnTo>
                    <a:pt x="172" y="208"/>
                  </a:lnTo>
                  <a:lnTo>
                    <a:pt x="214" y="166"/>
                  </a:lnTo>
                  <a:lnTo>
                    <a:pt x="260" y="130"/>
                  </a:lnTo>
                  <a:lnTo>
                    <a:pt x="308" y="97"/>
                  </a:lnTo>
                  <a:lnTo>
                    <a:pt x="360" y="69"/>
                  </a:lnTo>
                  <a:lnTo>
                    <a:pt x="415" y="44"/>
                  </a:lnTo>
                  <a:lnTo>
                    <a:pt x="472" y="25"/>
                  </a:lnTo>
                  <a:lnTo>
                    <a:pt x="532" y="12"/>
                  </a:lnTo>
                  <a:lnTo>
                    <a:pt x="593" y="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3533" y="2762"/>
              <a:ext cx="135" cy="61"/>
            </a:xfrm>
            <a:custGeom>
              <a:avLst/>
              <a:gdLst>
                <a:gd name="T0" fmla="*/ 213 w 2557"/>
                <a:gd name="T1" fmla="*/ 0 h 1092"/>
                <a:gd name="T2" fmla="*/ 2343 w 2557"/>
                <a:gd name="T3" fmla="*/ 0 h 1092"/>
                <a:gd name="T4" fmla="*/ 2378 w 2557"/>
                <a:gd name="T5" fmla="*/ 3 h 1092"/>
                <a:gd name="T6" fmla="*/ 2410 w 2557"/>
                <a:gd name="T7" fmla="*/ 12 h 1092"/>
                <a:gd name="T8" fmla="*/ 2441 w 2557"/>
                <a:gd name="T9" fmla="*/ 24 h 1092"/>
                <a:gd name="T10" fmla="*/ 2469 w 2557"/>
                <a:gd name="T11" fmla="*/ 40 h 1092"/>
                <a:gd name="T12" fmla="*/ 2494 w 2557"/>
                <a:gd name="T13" fmla="*/ 61 h 1092"/>
                <a:gd name="T14" fmla="*/ 2515 w 2557"/>
                <a:gd name="T15" fmla="*/ 86 h 1092"/>
                <a:gd name="T16" fmla="*/ 2533 w 2557"/>
                <a:gd name="T17" fmla="*/ 112 h 1092"/>
                <a:gd name="T18" fmla="*/ 2545 w 2557"/>
                <a:gd name="T19" fmla="*/ 141 h 1092"/>
                <a:gd name="T20" fmla="*/ 2554 w 2557"/>
                <a:gd name="T21" fmla="*/ 174 h 1092"/>
                <a:gd name="T22" fmla="*/ 2557 w 2557"/>
                <a:gd name="T23" fmla="*/ 206 h 1092"/>
                <a:gd name="T24" fmla="*/ 2557 w 2557"/>
                <a:gd name="T25" fmla="*/ 886 h 1092"/>
                <a:gd name="T26" fmla="*/ 2554 w 2557"/>
                <a:gd name="T27" fmla="*/ 920 h 1092"/>
                <a:gd name="T28" fmla="*/ 2545 w 2557"/>
                <a:gd name="T29" fmla="*/ 951 h 1092"/>
                <a:gd name="T30" fmla="*/ 2533 w 2557"/>
                <a:gd name="T31" fmla="*/ 980 h 1092"/>
                <a:gd name="T32" fmla="*/ 2515 w 2557"/>
                <a:gd name="T33" fmla="*/ 1008 h 1092"/>
                <a:gd name="T34" fmla="*/ 2494 w 2557"/>
                <a:gd name="T35" fmla="*/ 1031 h 1092"/>
                <a:gd name="T36" fmla="*/ 2469 w 2557"/>
                <a:gd name="T37" fmla="*/ 1052 h 1092"/>
                <a:gd name="T38" fmla="*/ 2441 w 2557"/>
                <a:gd name="T39" fmla="*/ 1069 h 1092"/>
                <a:gd name="T40" fmla="*/ 2410 w 2557"/>
                <a:gd name="T41" fmla="*/ 1082 h 1092"/>
                <a:gd name="T42" fmla="*/ 2378 w 2557"/>
                <a:gd name="T43" fmla="*/ 1090 h 1092"/>
                <a:gd name="T44" fmla="*/ 2343 w 2557"/>
                <a:gd name="T45" fmla="*/ 1092 h 1092"/>
                <a:gd name="T46" fmla="*/ 213 w 2557"/>
                <a:gd name="T47" fmla="*/ 1092 h 1092"/>
                <a:gd name="T48" fmla="*/ 178 w 2557"/>
                <a:gd name="T49" fmla="*/ 1090 h 1092"/>
                <a:gd name="T50" fmla="*/ 146 w 2557"/>
                <a:gd name="T51" fmla="*/ 1082 h 1092"/>
                <a:gd name="T52" fmla="*/ 115 w 2557"/>
                <a:gd name="T53" fmla="*/ 1069 h 1092"/>
                <a:gd name="T54" fmla="*/ 87 w 2557"/>
                <a:gd name="T55" fmla="*/ 1052 h 1092"/>
                <a:gd name="T56" fmla="*/ 63 w 2557"/>
                <a:gd name="T57" fmla="*/ 1031 h 1092"/>
                <a:gd name="T58" fmla="*/ 41 w 2557"/>
                <a:gd name="T59" fmla="*/ 1008 h 1092"/>
                <a:gd name="T60" fmla="*/ 24 w 2557"/>
                <a:gd name="T61" fmla="*/ 980 h 1092"/>
                <a:gd name="T62" fmla="*/ 10 w 2557"/>
                <a:gd name="T63" fmla="*/ 951 h 1092"/>
                <a:gd name="T64" fmla="*/ 2 w 2557"/>
                <a:gd name="T65" fmla="*/ 920 h 1092"/>
                <a:gd name="T66" fmla="*/ 0 w 2557"/>
                <a:gd name="T67" fmla="*/ 886 h 1092"/>
                <a:gd name="T68" fmla="*/ 0 w 2557"/>
                <a:gd name="T69" fmla="*/ 206 h 1092"/>
                <a:gd name="T70" fmla="*/ 2 w 2557"/>
                <a:gd name="T71" fmla="*/ 174 h 1092"/>
                <a:gd name="T72" fmla="*/ 10 w 2557"/>
                <a:gd name="T73" fmla="*/ 141 h 1092"/>
                <a:gd name="T74" fmla="*/ 24 w 2557"/>
                <a:gd name="T75" fmla="*/ 112 h 1092"/>
                <a:gd name="T76" fmla="*/ 41 w 2557"/>
                <a:gd name="T77" fmla="*/ 86 h 1092"/>
                <a:gd name="T78" fmla="*/ 63 w 2557"/>
                <a:gd name="T79" fmla="*/ 61 h 1092"/>
                <a:gd name="T80" fmla="*/ 87 w 2557"/>
                <a:gd name="T81" fmla="*/ 40 h 1092"/>
                <a:gd name="T82" fmla="*/ 115 w 2557"/>
                <a:gd name="T83" fmla="*/ 24 h 1092"/>
                <a:gd name="T84" fmla="*/ 146 w 2557"/>
                <a:gd name="T85" fmla="*/ 12 h 1092"/>
                <a:gd name="T86" fmla="*/ 178 w 2557"/>
                <a:gd name="T87" fmla="*/ 3 h 1092"/>
                <a:gd name="T88" fmla="*/ 213 w 2557"/>
                <a:gd name="T89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7" h="1092">
                  <a:moveTo>
                    <a:pt x="213" y="0"/>
                  </a:moveTo>
                  <a:lnTo>
                    <a:pt x="2343" y="0"/>
                  </a:lnTo>
                  <a:lnTo>
                    <a:pt x="2378" y="3"/>
                  </a:lnTo>
                  <a:lnTo>
                    <a:pt x="2410" y="12"/>
                  </a:lnTo>
                  <a:lnTo>
                    <a:pt x="2441" y="24"/>
                  </a:lnTo>
                  <a:lnTo>
                    <a:pt x="2469" y="40"/>
                  </a:lnTo>
                  <a:lnTo>
                    <a:pt x="2494" y="61"/>
                  </a:lnTo>
                  <a:lnTo>
                    <a:pt x="2515" y="86"/>
                  </a:lnTo>
                  <a:lnTo>
                    <a:pt x="2533" y="112"/>
                  </a:lnTo>
                  <a:lnTo>
                    <a:pt x="2545" y="141"/>
                  </a:lnTo>
                  <a:lnTo>
                    <a:pt x="2554" y="174"/>
                  </a:lnTo>
                  <a:lnTo>
                    <a:pt x="2557" y="206"/>
                  </a:lnTo>
                  <a:lnTo>
                    <a:pt x="2557" y="886"/>
                  </a:lnTo>
                  <a:lnTo>
                    <a:pt x="2554" y="920"/>
                  </a:lnTo>
                  <a:lnTo>
                    <a:pt x="2545" y="951"/>
                  </a:lnTo>
                  <a:lnTo>
                    <a:pt x="2533" y="980"/>
                  </a:lnTo>
                  <a:lnTo>
                    <a:pt x="2515" y="1008"/>
                  </a:lnTo>
                  <a:lnTo>
                    <a:pt x="2494" y="1031"/>
                  </a:lnTo>
                  <a:lnTo>
                    <a:pt x="2469" y="1052"/>
                  </a:lnTo>
                  <a:lnTo>
                    <a:pt x="2441" y="1069"/>
                  </a:lnTo>
                  <a:lnTo>
                    <a:pt x="2410" y="1082"/>
                  </a:lnTo>
                  <a:lnTo>
                    <a:pt x="2378" y="1090"/>
                  </a:lnTo>
                  <a:lnTo>
                    <a:pt x="2343" y="1092"/>
                  </a:lnTo>
                  <a:lnTo>
                    <a:pt x="213" y="1092"/>
                  </a:lnTo>
                  <a:lnTo>
                    <a:pt x="178" y="1090"/>
                  </a:lnTo>
                  <a:lnTo>
                    <a:pt x="146" y="1082"/>
                  </a:lnTo>
                  <a:lnTo>
                    <a:pt x="115" y="1069"/>
                  </a:lnTo>
                  <a:lnTo>
                    <a:pt x="87" y="1052"/>
                  </a:lnTo>
                  <a:lnTo>
                    <a:pt x="63" y="1031"/>
                  </a:lnTo>
                  <a:lnTo>
                    <a:pt x="41" y="1008"/>
                  </a:lnTo>
                  <a:lnTo>
                    <a:pt x="24" y="980"/>
                  </a:lnTo>
                  <a:lnTo>
                    <a:pt x="10" y="951"/>
                  </a:lnTo>
                  <a:lnTo>
                    <a:pt x="2" y="920"/>
                  </a:lnTo>
                  <a:lnTo>
                    <a:pt x="0" y="886"/>
                  </a:lnTo>
                  <a:lnTo>
                    <a:pt x="0" y="206"/>
                  </a:lnTo>
                  <a:lnTo>
                    <a:pt x="2" y="174"/>
                  </a:lnTo>
                  <a:lnTo>
                    <a:pt x="10" y="141"/>
                  </a:lnTo>
                  <a:lnTo>
                    <a:pt x="24" y="112"/>
                  </a:lnTo>
                  <a:lnTo>
                    <a:pt x="41" y="86"/>
                  </a:lnTo>
                  <a:lnTo>
                    <a:pt x="63" y="61"/>
                  </a:lnTo>
                  <a:lnTo>
                    <a:pt x="87" y="40"/>
                  </a:lnTo>
                  <a:lnTo>
                    <a:pt x="115" y="24"/>
                  </a:lnTo>
                  <a:lnTo>
                    <a:pt x="146" y="12"/>
                  </a:lnTo>
                  <a:lnTo>
                    <a:pt x="178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Freeform 62"/>
            <p:cNvSpPr>
              <a:spLocks noEditPoints="1"/>
            </p:cNvSpPr>
            <p:nvPr/>
          </p:nvSpPr>
          <p:spPr bwMode="auto">
            <a:xfrm>
              <a:off x="3557" y="2776"/>
              <a:ext cx="27" cy="35"/>
            </a:xfrm>
            <a:custGeom>
              <a:avLst/>
              <a:gdLst>
                <a:gd name="T0" fmla="*/ 142 w 515"/>
                <a:gd name="T1" fmla="*/ 277 h 614"/>
                <a:gd name="T2" fmla="*/ 298 w 515"/>
                <a:gd name="T3" fmla="*/ 275 h 614"/>
                <a:gd name="T4" fmla="*/ 337 w 515"/>
                <a:gd name="T5" fmla="*/ 260 h 614"/>
                <a:gd name="T6" fmla="*/ 364 w 515"/>
                <a:gd name="T7" fmla="*/ 230 h 614"/>
                <a:gd name="T8" fmla="*/ 374 w 515"/>
                <a:gd name="T9" fmla="*/ 191 h 614"/>
                <a:gd name="T10" fmla="*/ 365 w 515"/>
                <a:gd name="T11" fmla="*/ 152 h 614"/>
                <a:gd name="T12" fmla="*/ 343 w 515"/>
                <a:gd name="T13" fmla="*/ 126 h 614"/>
                <a:gd name="T14" fmla="*/ 306 w 515"/>
                <a:gd name="T15" fmla="*/ 111 h 614"/>
                <a:gd name="T16" fmla="*/ 259 w 515"/>
                <a:gd name="T17" fmla="*/ 106 h 614"/>
                <a:gd name="T18" fmla="*/ 83 w 515"/>
                <a:gd name="T19" fmla="*/ 0 h 614"/>
                <a:gd name="T20" fmla="*/ 330 w 515"/>
                <a:gd name="T21" fmla="*/ 1 h 614"/>
                <a:gd name="T22" fmla="*/ 384 w 515"/>
                <a:gd name="T23" fmla="*/ 11 h 614"/>
                <a:gd name="T24" fmla="*/ 432 w 515"/>
                <a:gd name="T25" fmla="*/ 32 h 614"/>
                <a:gd name="T26" fmla="*/ 471 w 515"/>
                <a:gd name="T27" fmla="*/ 62 h 614"/>
                <a:gd name="T28" fmla="*/ 498 w 515"/>
                <a:gd name="T29" fmla="*/ 105 h 614"/>
                <a:gd name="T30" fmla="*/ 513 w 515"/>
                <a:gd name="T31" fmla="*/ 159 h 614"/>
                <a:gd name="T32" fmla="*/ 514 w 515"/>
                <a:gd name="T33" fmla="*/ 220 h 614"/>
                <a:gd name="T34" fmla="*/ 498 w 515"/>
                <a:gd name="T35" fmla="*/ 273 h 614"/>
                <a:gd name="T36" fmla="*/ 469 w 515"/>
                <a:gd name="T37" fmla="*/ 318 h 614"/>
                <a:gd name="T38" fmla="*/ 425 w 515"/>
                <a:gd name="T39" fmla="*/ 352 h 614"/>
                <a:gd name="T40" fmla="*/ 368 w 515"/>
                <a:gd name="T41" fmla="*/ 375 h 614"/>
                <a:gd name="T42" fmla="*/ 299 w 515"/>
                <a:gd name="T43" fmla="*/ 383 h 614"/>
                <a:gd name="T44" fmla="*/ 142 w 515"/>
                <a:gd name="T45" fmla="*/ 546 h 614"/>
                <a:gd name="T46" fmla="*/ 133 w 515"/>
                <a:gd name="T47" fmla="*/ 581 h 614"/>
                <a:gd name="T48" fmla="*/ 108 w 515"/>
                <a:gd name="T49" fmla="*/ 606 h 614"/>
                <a:gd name="T50" fmla="*/ 71 w 515"/>
                <a:gd name="T51" fmla="*/ 614 h 614"/>
                <a:gd name="T52" fmla="*/ 33 w 515"/>
                <a:gd name="T53" fmla="*/ 606 h 614"/>
                <a:gd name="T54" fmla="*/ 9 w 515"/>
                <a:gd name="T55" fmla="*/ 581 h 614"/>
                <a:gd name="T56" fmla="*/ 0 w 515"/>
                <a:gd name="T57" fmla="*/ 546 h 614"/>
                <a:gd name="T58" fmla="*/ 2 w 515"/>
                <a:gd name="T59" fmla="*/ 60 h 614"/>
                <a:gd name="T60" fmla="*/ 13 w 515"/>
                <a:gd name="T61" fmla="*/ 29 h 614"/>
                <a:gd name="T62" fmla="*/ 35 w 515"/>
                <a:gd name="T63" fmla="*/ 9 h 614"/>
                <a:gd name="T64" fmla="*/ 66 w 515"/>
                <a:gd name="T65" fmla="*/ 1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614">
                  <a:moveTo>
                    <a:pt x="142" y="106"/>
                  </a:moveTo>
                  <a:lnTo>
                    <a:pt x="142" y="277"/>
                  </a:lnTo>
                  <a:lnTo>
                    <a:pt x="274" y="277"/>
                  </a:lnTo>
                  <a:lnTo>
                    <a:pt x="298" y="275"/>
                  </a:lnTo>
                  <a:lnTo>
                    <a:pt x="319" y="269"/>
                  </a:lnTo>
                  <a:lnTo>
                    <a:pt x="337" y="260"/>
                  </a:lnTo>
                  <a:lnTo>
                    <a:pt x="353" y="247"/>
                  </a:lnTo>
                  <a:lnTo>
                    <a:pt x="364" y="230"/>
                  </a:lnTo>
                  <a:lnTo>
                    <a:pt x="371" y="212"/>
                  </a:lnTo>
                  <a:lnTo>
                    <a:pt x="374" y="191"/>
                  </a:lnTo>
                  <a:lnTo>
                    <a:pt x="371" y="171"/>
                  </a:lnTo>
                  <a:lnTo>
                    <a:pt x="365" y="152"/>
                  </a:lnTo>
                  <a:lnTo>
                    <a:pt x="356" y="138"/>
                  </a:lnTo>
                  <a:lnTo>
                    <a:pt x="343" y="126"/>
                  </a:lnTo>
                  <a:lnTo>
                    <a:pt x="326" y="117"/>
                  </a:lnTo>
                  <a:lnTo>
                    <a:pt x="306" y="111"/>
                  </a:lnTo>
                  <a:lnTo>
                    <a:pt x="284" y="107"/>
                  </a:lnTo>
                  <a:lnTo>
                    <a:pt x="259" y="106"/>
                  </a:lnTo>
                  <a:lnTo>
                    <a:pt x="142" y="106"/>
                  </a:lnTo>
                  <a:close/>
                  <a:moveTo>
                    <a:pt x="83" y="0"/>
                  </a:moveTo>
                  <a:lnTo>
                    <a:pt x="300" y="0"/>
                  </a:lnTo>
                  <a:lnTo>
                    <a:pt x="330" y="1"/>
                  </a:lnTo>
                  <a:lnTo>
                    <a:pt x="358" y="5"/>
                  </a:lnTo>
                  <a:lnTo>
                    <a:pt x="384" y="11"/>
                  </a:lnTo>
                  <a:lnTo>
                    <a:pt x="409" y="20"/>
                  </a:lnTo>
                  <a:lnTo>
                    <a:pt x="432" y="32"/>
                  </a:lnTo>
                  <a:lnTo>
                    <a:pt x="452" y="46"/>
                  </a:lnTo>
                  <a:lnTo>
                    <a:pt x="471" y="62"/>
                  </a:lnTo>
                  <a:lnTo>
                    <a:pt x="486" y="82"/>
                  </a:lnTo>
                  <a:lnTo>
                    <a:pt x="498" y="105"/>
                  </a:lnTo>
                  <a:lnTo>
                    <a:pt x="508" y="131"/>
                  </a:lnTo>
                  <a:lnTo>
                    <a:pt x="513" y="159"/>
                  </a:lnTo>
                  <a:lnTo>
                    <a:pt x="515" y="191"/>
                  </a:lnTo>
                  <a:lnTo>
                    <a:pt x="514" y="220"/>
                  </a:lnTo>
                  <a:lnTo>
                    <a:pt x="508" y="248"/>
                  </a:lnTo>
                  <a:lnTo>
                    <a:pt x="498" y="273"/>
                  </a:lnTo>
                  <a:lnTo>
                    <a:pt x="485" y="297"/>
                  </a:lnTo>
                  <a:lnTo>
                    <a:pt x="469" y="318"/>
                  </a:lnTo>
                  <a:lnTo>
                    <a:pt x="448" y="337"/>
                  </a:lnTo>
                  <a:lnTo>
                    <a:pt x="425" y="352"/>
                  </a:lnTo>
                  <a:lnTo>
                    <a:pt x="398" y="365"/>
                  </a:lnTo>
                  <a:lnTo>
                    <a:pt x="368" y="375"/>
                  </a:lnTo>
                  <a:lnTo>
                    <a:pt x="335" y="381"/>
                  </a:lnTo>
                  <a:lnTo>
                    <a:pt x="299" y="383"/>
                  </a:lnTo>
                  <a:lnTo>
                    <a:pt x="142" y="383"/>
                  </a:lnTo>
                  <a:lnTo>
                    <a:pt x="142" y="546"/>
                  </a:lnTo>
                  <a:lnTo>
                    <a:pt x="140" y="565"/>
                  </a:lnTo>
                  <a:lnTo>
                    <a:pt x="133" y="581"/>
                  </a:lnTo>
                  <a:lnTo>
                    <a:pt x="122" y="595"/>
                  </a:lnTo>
                  <a:lnTo>
                    <a:pt x="108" y="606"/>
                  </a:lnTo>
                  <a:lnTo>
                    <a:pt x="91" y="612"/>
                  </a:lnTo>
                  <a:lnTo>
                    <a:pt x="71" y="614"/>
                  </a:lnTo>
                  <a:lnTo>
                    <a:pt x="51" y="612"/>
                  </a:lnTo>
                  <a:lnTo>
                    <a:pt x="33" y="606"/>
                  </a:lnTo>
                  <a:lnTo>
                    <a:pt x="19" y="595"/>
                  </a:lnTo>
                  <a:lnTo>
                    <a:pt x="9" y="581"/>
                  </a:lnTo>
                  <a:lnTo>
                    <a:pt x="3" y="565"/>
                  </a:lnTo>
                  <a:lnTo>
                    <a:pt x="0" y="546"/>
                  </a:lnTo>
                  <a:lnTo>
                    <a:pt x="0" y="80"/>
                  </a:lnTo>
                  <a:lnTo>
                    <a:pt x="2" y="60"/>
                  </a:lnTo>
                  <a:lnTo>
                    <a:pt x="6" y="43"/>
                  </a:lnTo>
                  <a:lnTo>
                    <a:pt x="13" y="29"/>
                  </a:lnTo>
                  <a:lnTo>
                    <a:pt x="23" y="17"/>
                  </a:lnTo>
                  <a:lnTo>
                    <a:pt x="35" y="9"/>
                  </a:lnTo>
                  <a:lnTo>
                    <a:pt x="49" y="4"/>
                  </a:lnTo>
                  <a:lnTo>
                    <a:pt x="66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Freeform 63"/>
            <p:cNvSpPr>
              <a:spLocks noEditPoints="1"/>
            </p:cNvSpPr>
            <p:nvPr/>
          </p:nvSpPr>
          <p:spPr bwMode="auto">
            <a:xfrm>
              <a:off x="3589" y="2776"/>
              <a:ext cx="29" cy="34"/>
            </a:xfrm>
            <a:custGeom>
              <a:avLst/>
              <a:gdLst>
                <a:gd name="T0" fmla="*/ 142 w 552"/>
                <a:gd name="T1" fmla="*/ 492 h 603"/>
                <a:gd name="T2" fmla="*/ 287 w 552"/>
                <a:gd name="T3" fmla="*/ 490 h 603"/>
                <a:gd name="T4" fmla="*/ 332 w 552"/>
                <a:gd name="T5" fmla="*/ 476 h 603"/>
                <a:gd name="T6" fmla="*/ 366 w 552"/>
                <a:gd name="T7" fmla="*/ 449 h 603"/>
                <a:gd name="T8" fmla="*/ 389 w 552"/>
                <a:gd name="T9" fmla="*/ 413 h 603"/>
                <a:gd name="T10" fmla="*/ 403 w 552"/>
                <a:gd name="T11" fmla="*/ 370 h 603"/>
                <a:gd name="T12" fmla="*/ 410 w 552"/>
                <a:gd name="T13" fmla="*/ 325 h 603"/>
                <a:gd name="T14" fmla="*/ 409 w 552"/>
                <a:gd name="T15" fmla="*/ 267 h 603"/>
                <a:gd name="T16" fmla="*/ 397 w 552"/>
                <a:gd name="T17" fmla="*/ 208 h 603"/>
                <a:gd name="T18" fmla="*/ 374 w 552"/>
                <a:gd name="T19" fmla="*/ 161 h 603"/>
                <a:gd name="T20" fmla="*/ 339 w 552"/>
                <a:gd name="T21" fmla="*/ 130 h 603"/>
                <a:gd name="T22" fmla="*/ 289 w 552"/>
                <a:gd name="T23" fmla="*/ 113 h 603"/>
                <a:gd name="T24" fmla="*/ 142 w 552"/>
                <a:gd name="T25" fmla="*/ 111 h 603"/>
                <a:gd name="T26" fmla="*/ 256 w 552"/>
                <a:gd name="T27" fmla="*/ 0 h 603"/>
                <a:gd name="T28" fmla="*/ 313 w 552"/>
                <a:gd name="T29" fmla="*/ 3 h 603"/>
                <a:gd name="T30" fmla="*/ 368 w 552"/>
                <a:gd name="T31" fmla="*/ 14 h 603"/>
                <a:gd name="T32" fmla="*/ 417 w 552"/>
                <a:gd name="T33" fmla="*/ 34 h 603"/>
                <a:gd name="T34" fmla="*/ 462 w 552"/>
                <a:gd name="T35" fmla="*/ 62 h 603"/>
                <a:gd name="T36" fmla="*/ 499 w 552"/>
                <a:gd name="T37" fmla="*/ 103 h 603"/>
                <a:gd name="T38" fmla="*/ 528 w 552"/>
                <a:gd name="T39" fmla="*/ 155 h 603"/>
                <a:gd name="T40" fmla="*/ 546 w 552"/>
                <a:gd name="T41" fmla="*/ 221 h 603"/>
                <a:gd name="T42" fmla="*/ 552 w 552"/>
                <a:gd name="T43" fmla="*/ 301 h 603"/>
                <a:gd name="T44" fmla="*/ 543 w 552"/>
                <a:gd name="T45" fmla="*/ 391 h 603"/>
                <a:gd name="T46" fmla="*/ 517 w 552"/>
                <a:gd name="T47" fmla="*/ 465 h 603"/>
                <a:gd name="T48" fmla="*/ 474 w 552"/>
                <a:gd name="T49" fmla="*/ 524 h 603"/>
                <a:gd name="T50" fmla="*/ 415 w 552"/>
                <a:gd name="T51" fmla="*/ 567 h 603"/>
                <a:gd name="T52" fmla="*/ 341 w 552"/>
                <a:gd name="T53" fmla="*/ 594 h 603"/>
                <a:gd name="T54" fmla="*/ 253 w 552"/>
                <a:gd name="T55" fmla="*/ 603 h 603"/>
                <a:gd name="T56" fmla="*/ 65 w 552"/>
                <a:gd name="T57" fmla="*/ 602 h 603"/>
                <a:gd name="T58" fmla="*/ 35 w 552"/>
                <a:gd name="T59" fmla="*/ 594 h 603"/>
                <a:gd name="T60" fmla="*/ 13 w 552"/>
                <a:gd name="T61" fmla="*/ 575 h 603"/>
                <a:gd name="T62" fmla="*/ 1 w 552"/>
                <a:gd name="T63" fmla="*/ 544 h 603"/>
                <a:gd name="T64" fmla="*/ 0 w 552"/>
                <a:gd name="T65" fmla="*/ 80 h 603"/>
                <a:gd name="T66" fmla="*/ 5 w 552"/>
                <a:gd name="T67" fmla="*/ 43 h 603"/>
                <a:gd name="T68" fmla="*/ 22 w 552"/>
                <a:gd name="T69" fmla="*/ 17 h 603"/>
                <a:gd name="T70" fmla="*/ 48 w 552"/>
                <a:gd name="T71" fmla="*/ 4 h 603"/>
                <a:gd name="T72" fmla="*/ 83 w 552"/>
                <a:gd name="T7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603">
                  <a:moveTo>
                    <a:pt x="142" y="111"/>
                  </a:moveTo>
                  <a:lnTo>
                    <a:pt x="142" y="492"/>
                  </a:lnTo>
                  <a:lnTo>
                    <a:pt x="261" y="492"/>
                  </a:lnTo>
                  <a:lnTo>
                    <a:pt x="287" y="490"/>
                  </a:lnTo>
                  <a:lnTo>
                    <a:pt x="311" y="485"/>
                  </a:lnTo>
                  <a:lnTo>
                    <a:pt x="332" y="476"/>
                  </a:lnTo>
                  <a:lnTo>
                    <a:pt x="350" y="464"/>
                  </a:lnTo>
                  <a:lnTo>
                    <a:pt x="366" y="449"/>
                  </a:lnTo>
                  <a:lnTo>
                    <a:pt x="378" y="432"/>
                  </a:lnTo>
                  <a:lnTo>
                    <a:pt x="389" y="413"/>
                  </a:lnTo>
                  <a:lnTo>
                    <a:pt x="397" y="393"/>
                  </a:lnTo>
                  <a:lnTo>
                    <a:pt x="403" y="370"/>
                  </a:lnTo>
                  <a:lnTo>
                    <a:pt x="408" y="348"/>
                  </a:lnTo>
                  <a:lnTo>
                    <a:pt x="410" y="325"/>
                  </a:lnTo>
                  <a:lnTo>
                    <a:pt x="411" y="301"/>
                  </a:lnTo>
                  <a:lnTo>
                    <a:pt x="409" y="267"/>
                  </a:lnTo>
                  <a:lnTo>
                    <a:pt x="405" y="237"/>
                  </a:lnTo>
                  <a:lnTo>
                    <a:pt x="397" y="208"/>
                  </a:lnTo>
                  <a:lnTo>
                    <a:pt x="388" y="183"/>
                  </a:lnTo>
                  <a:lnTo>
                    <a:pt x="374" y="161"/>
                  </a:lnTo>
                  <a:lnTo>
                    <a:pt x="357" y="144"/>
                  </a:lnTo>
                  <a:lnTo>
                    <a:pt x="339" y="130"/>
                  </a:lnTo>
                  <a:lnTo>
                    <a:pt x="316" y="119"/>
                  </a:lnTo>
                  <a:lnTo>
                    <a:pt x="289" y="113"/>
                  </a:lnTo>
                  <a:lnTo>
                    <a:pt x="260" y="111"/>
                  </a:lnTo>
                  <a:lnTo>
                    <a:pt x="142" y="111"/>
                  </a:lnTo>
                  <a:close/>
                  <a:moveTo>
                    <a:pt x="83" y="0"/>
                  </a:moveTo>
                  <a:lnTo>
                    <a:pt x="256" y="0"/>
                  </a:lnTo>
                  <a:lnTo>
                    <a:pt x="284" y="1"/>
                  </a:lnTo>
                  <a:lnTo>
                    <a:pt x="313" y="3"/>
                  </a:lnTo>
                  <a:lnTo>
                    <a:pt x="341" y="8"/>
                  </a:lnTo>
                  <a:lnTo>
                    <a:pt x="368" y="14"/>
                  </a:lnTo>
                  <a:lnTo>
                    <a:pt x="393" y="22"/>
                  </a:lnTo>
                  <a:lnTo>
                    <a:pt x="417" y="34"/>
                  </a:lnTo>
                  <a:lnTo>
                    <a:pt x="440" y="47"/>
                  </a:lnTo>
                  <a:lnTo>
                    <a:pt x="462" y="62"/>
                  </a:lnTo>
                  <a:lnTo>
                    <a:pt x="482" y="81"/>
                  </a:lnTo>
                  <a:lnTo>
                    <a:pt x="499" y="103"/>
                  </a:lnTo>
                  <a:lnTo>
                    <a:pt x="515" y="127"/>
                  </a:lnTo>
                  <a:lnTo>
                    <a:pt x="528" y="155"/>
                  </a:lnTo>
                  <a:lnTo>
                    <a:pt x="539" y="186"/>
                  </a:lnTo>
                  <a:lnTo>
                    <a:pt x="546" y="221"/>
                  </a:lnTo>
                  <a:lnTo>
                    <a:pt x="550" y="260"/>
                  </a:lnTo>
                  <a:lnTo>
                    <a:pt x="552" y="301"/>
                  </a:lnTo>
                  <a:lnTo>
                    <a:pt x="550" y="348"/>
                  </a:lnTo>
                  <a:lnTo>
                    <a:pt x="543" y="391"/>
                  </a:lnTo>
                  <a:lnTo>
                    <a:pt x="532" y="429"/>
                  </a:lnTo>
                  <a:lnTo>
                    <a:pt x="517" y="465"/>
                  </a:lnTo>
                  <a:lnTo>
                    <a:pt x="498" y="496"/>
                  </a:lnTo>
                  <a:lnTo>
                    <a:pt x="474" y="524"/>
                  </a:lnTo>
                  <a:lnTo>
                    <a:pt x="446" y="548"/>
                  </a:lnTo>
                  <a:lnTo>
                    <a:pt x="415" y="567"/>
                  </a:lnTo>
                  <a:lnTo>
                    <a:pt x="379" y="582"/>
                  </a:lnTo>
                  <a:lnTo>
                    <a:pt x="341" y="594"/>
                  </a:lnTo>
                  <a:lnTo>
                    <a:pt x="299" y="601"/>
                  </a:lnTo>
                  <a:lnTo>
                    <a:pt x="253" y="603"/>
                  </a:lnTo>
                  <a:lnTo>
                    <a:pt x="83" y="603"/>
                  </a:lnTo>
                  <a:lnTo>
                    <a:pt x="65" y="602"/>
                  </a:lnTo>
                  <a:lnTo>
                    <a:pt x="48" y="600"/>
                  </a:lnTo>
                  <a:lnTo>
                    <a:pt x="35" y="594"/>
                  </a:lnTo>
                  <a:lnTo>
                    <a:pt x="22" y="586"/>
                  </a:lnTo>
                  <a:lnTo>
                    <a:pt x="13" y="575"/>
                  </a:lnTo>
                  <a:lnTo>
                    <a:pt x="5" y="561"/>
                  </a:lnTo>
                  <a:lnTo>
                    <a:pt x="1" y="544"/>
                  </a:lnTo>
                  <a:lnTo>
                    <a:pt x="0" y="523"/>
                  </a:lnTo>
                  <a:lnTo>
                    <a:pt x="0" y="80"/>
                  </a:lnTo>
                  <a:lnTo>
                    <a:pt x="1" y="60"/>
                  </a:lnTo>
                  <a:lnTo>
                    <a:pt x="5" y="43"/>
                  </a:lnTo>
                  <a:lnTo>
                    <a:pt x="13" y="29"/>
                  </a:lnTo>
                  <a:lnTo>
                    <a:pt x="22" y="17"/>
                  </a:lnTo>
                  <a:lnTo>
                    <a:pt x="35" y="9"/>
                  </a:lnTo>
                  <a:lnTo>
                    <a:pt x="48" y="4"/>
                  </a:lnTo>
                  <a:lnTo>
                    <a:pt x="6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Freeform 64"/>
            <p:cNvSpPr>
              <a:spLocks/>
            </p:cNvSpPr>
            <p:nvPr/>
          </p:nvSpPr>
          <p:spPr bwMode="auto">
            <a:xfrm>
              <a:off x="3624" y="2776"/>
              <a:ext cx="24" cy="35"/>
            </a:xfrm>
            <a:custGeom>
              <a:avLst/>
              <a:gdLst>
                <a:gd name="T0" fmla="*/ 83 w 466"/>
                <a:gd name="T1" fmla="*/ 0 h 614"/>
                <a:gd name="T2" fmla="*/ 395 w 466"/>
                <a:gd name="T3" fmla="*/ 0 h 614"/>
                <a:gd name="T4" fmla="*/ 412 w 466"/>
                <a:gd name="T5" fmla="*/ 1 h 614"/>
                <a:gd name="T6" fmla="*/ 428 w 466"/>
                <a:gd name="T7" fmla="*/ 3 h 614"/>
                <a:gd name="T8" fmla="*/ 440 w 466"/>
                <a:gd name="T9" fmla="*/ 8 h 614"/>
                <a:gd name="T10" fmla="*/ 452 w 466"/>
                <a:gd name="T11" fmla="*/ 15 h 614"/>
                <a:gd name="T12" fmla="*/ 460 w 466"/>
                <a:gd name="T13" fmla="*/ 26 h 614"/>
                <a:gd name="T14" fmla="*/ 465 w 466"/>
                <a:gd name="T15" fmla="*/ 39 h 614"/>
                <a:gd name="T16" fmla="*/ 466 w 466"/>
                <a:gd name="T17" fmla="*/ 56 h 614"/>
                <a:gd name="T18" fmla="*/ 465 w 466"/>
                <a:gd name="T19" fmla="*/ 72 h 614"/>
                <a:gd name="T20" fmla="*/ 460 w 466"/>
                <a:gd name="T21" fmla="*/ 85 h 614"/>
                <a:gd name="T22" fmla="*/ 452 w 466"/>
                <a:gd name="T23" fmla="*/ 96 h 614"/>
                <a:gd name="T24" fmla="*/ 440 w 466"/>
                <a:gd name="T25" fmla="*/ 103 h 614"/>
                <a:gd name="T26" fmla="*/ 428 w 466"/>
                <a:gd name="T27" fmla="*/ 108 h 614"/>
                <a:gd name="T28" fmla="*/ 412 w 466"/>
                <a:gd name="T29" fmla="*/ 110 h 614"/>
                <a:gd name="T30" fmla="*/ 395 w 466"/>
                <a:gd name="T31" fmla="*/ 111 h 614"/>
                <a:gd name="T32" fmla="*/ 142 w 466"/>
                <a:gd name="T33" fmla="*/ 111 h 614"/>
                <a:gd name="T34" fmla="*/ 142 w 466"/>
                <a:gd name="T35" fmla="*/ 252 h 614"/>
                <a:gd name="T36" fmla="*/ 356 w 466"/>
                <a:gd name="T37" fmla="*/ 252 h 614"/>
                <a:gd name="T38" fmla="*/ 371 w 466"/>
                <a:gd name="T39" fmla="*/ 252 h 614"/>
                <a:gd name="T40" fmla="*/ 386 w 466"/>
                <a:gd name="T41" fmla="*/ 255 h 614"/>
                <a:gd name="T42" fmla="*/ 398 w 466"/>
                <a:gd name="T43" fmla="*/ 259 h 614"/>
                <a:gd name="T44" fmla="*/ 408 w 466"/>
                <a:gd name="T45" fmla="*/ 266 h 614"/>
                <a:gd name="T46" fmla="*/ 416 w 466"/>
                <a:gd name="T47" fmla="*/ 275 h 614"/>
                <a:gd name="T48" fmla="*/ 421 w 466"/>
                <a:gd name="T49" fmla="*/ 288 h 614"/>
                <a:gd name="T50" fmla="*/ 422 w 466"/>
                <a:gd name="T51" fmla="*/ 305 h 614"/>
                <a:gd name="T52" fmla="*/ 421 w 466"/>
                <a:gd name="T53" fmla="*/ 321 h 614"/>
                <a:gd name="T54" fmla="*/ 416 w 466"/>
                <a:gd name="T55" fmla="*/ 333 h 614"/>
                <a:gd name="T56" fmla="*/ 408 w 466"/>
                <a:gd name="T57" fmla="*/ 343 h 614"/>
                <a:gd name="T58" fmla="*/ 398 w 466"/>
                <a:gd name="T59" fmla="*/ 349 h 614"/>
                <a:gd name="T60" fmla="*/ 386 w 466"/>
                <a:gd name="T61" fmla="*/ 354 h 614"/>
                <a:gd name="T62" fmla="*/ 371 w 466"/>
                <a:gd name="T63" fmla="*/ 356 h 614"/>
                <a:gd name="T64" fmla="*/ 356 w 466"/>
                <a:gd name="T65" fmla="*/ 357 h 614"/>
                <a:gd name="T66" fmla="*/ 142 w 466"/>
                <a:gd name="T67" fmla="*/ 357 h 614"/>
                <a:gd name="T68" fmla="*/ 142 w 466"/>
                <a:gd name="T69" fmla="*/ 546 h 614"/>
                <a:gd name="T70" fmla="*/ 139 w 466"/>
                <a:gd name="T71" fmla="*/ 565 h 614"/>
                <a:gd name="T72" fmla="*/ 133 w 466"/>
                <a:gd name="T73" fmla="*/ 581 h 614"/>
                <a:gd name="T74" fmla="*/ 123 w 466"/>
                <a:gd name="T75" fmla="*/ 595 h 614"/>
                <a:gd name="T76" fmla="*/ 108 w 466"/>
                <a:gd name="T77" fmla="*/ 606 h 614"/>
                <a:gd name="T78" fmla="*/ 91 w 466"/>
                <a:gd name="T79" fmla="*/ 612 h 614"/>
                <a:gd name="T80" fmla="*/ 70 w 466"/>
                <a:gd name="T81" fmla="*/ 614 h 614"/>
                <a:gd name="T82" fmla="*/ 50 w 466"/>
                <a:gd name="T83" fmla="*/ 612 h 614"/>
                <a:gd name="T84" fmla="*/ 33 w 466"/>
                <a:gd name="T85" fmla="*/ 606 h 614"/>
                <a:gd name="T86" fmla="*/ 19 w 466"/>
                <a:gd name="T87" fmla="*/ 595 h 614"/>
                <a:gd name="T88" fmla="*/ 9 w 466"/>
                <a:gd name="T89" fmla="*/ 581 h 614"/>
                <a:gd name="T90" fmla="*/ 2 w 466"/>
                <a:gd name="T91" fmla="*/ 565 h 614"/>
                <a:gd name="T92" fmla="*/ 0 w 466"/>
                <a:gd name="T93" fmla="*/ 546 h 614"/>
                <a:gd name="T94" fmla="*/ 0 w 466"/>
                <a:gd name="T95" fmla="*/ 80 h 614"/>
                <a:gd name="T96" fmla="*/ 1 w 466"/>
                <a:gd name="T97" fmla="*/ 60 h 614"/>
                <a:gd name="T98" fmla="*/ 5 w 466"/>
                <a:gd name="T99" fmla="*/ 43 h 614"/>
                <a:gd name="T100" fmla="*/ 13 w 466"/>
                <a:gd name="T101" fmla="*/ 29 h 614"/>
                <a:gd name="T102" fmla="*/ 22 w 466"/>
                <a:gd name="T103" fmla="*/ 17 h 614"/>
                <a:gd name="T104" fmla="*/ 35 w 466"/>
                <a:gd name="T105" fmla="*/ 9 h 614"/>
                <a:gd name="T106" fmla="*/ 48 w 466"/>
                <a:gd name="T107" fmla="*/ 4 h 614"/>
                <a:gd name="T108" fmla="*/ 65 w 466"/>
                <a:gd name="T109" fmla="*/ 1 h 614"/>
                <a:gd name="T110" fmla="*/ 83 w 466"/>
                <a:gd name="T11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6" h="614">
                  <a:moveTo>
                    <a:pt x="83" y="0"/>
                  </a:moveTo>
                  <a:lnTo>
                    <a:pt x="395" y="0"/>
                  </a:lnTo>
                  <a:lnTo>
                    <a:pt x="412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5"/>
                  </a:lnTo>
                  <a:lnTo>
                    <a:pt x="460" y="26"/>
                  </a:lnTo>
                  <a:lnTo>
                    <a:pt x="465" y="39"/>
                  </a:lnTo>
                  <a:lnTo>
                    <a:pt x="466" y="56"/>
                  </a:lnTo>
                  <a:lnTo>
                    <a:pt x="465" y="72"/>
                  </a:lnTo>
                  <a:lnTo>
                    <a:pt x="460" y="85"/>
                  </a:lnTo>
                  <a:lnTo>
                    <a:pt x="452" y="96"/>
                  </a:lnTo>
                  <a:lnTo>
                    <a:pt x="440" y="103"/>
                  </a:lnTo>
                  <a:lnTo>
                    <a:pt x="428" y="108"/>
                  </a:lnTo>
                  <a:lnTo>
                    <a:pt x="412" y="110"/>
                  </a:lnTo>
                  <a:lnTo>
                    <a:pt x="395" y="111"/>
                  </a:lnTo>
                  <a:lnTo>
                    <a:pt x="142" y="111"/>
                  </a:lnTo>
                  <a:lnTo>
                    <a:pt x="142" y="252"/>
                  </a:lnTo>
                  <a:lnTo>
                    <a:pt x="356" y="252"/>
                  </a:lnTo>
                  <a:lnTo>
                    <a:pt x="371" y="252"/>
                  </a:lnTo>
                  <a:lnTo>
                    <a:pt x="386" y="255"/>
                  </a:lnTo>
                  <a:lnTo>
                    <a:pt x="398" y="259"/>
                  </a:lnTo>
                  <a:lnTo>
                    <a:pt x="408" y="266"/>
                  </a:lnTo>
                  <a:lnTo>
                    <a:pt x="416" y="275"/>
                  </a:lnTo>
                  <a:lnTo>
                    <a:pt x="421" y="288"/>
                  </a:lnTo>
                  <a:lnTo>
                    <a:pt x="422" y="305"/>
                  </a:lnTo>
                  <a:lnTo>
                    <a:pt x="421" y="321"/>
                  </a:lnTo>
                  <a:lnTo>
                    <a:pt x="416" y="333"/>
                  </a:lnTo>
                  <a:lnTo>
                    <a:pt x="408" y="343"/>
                  </a:lnTo>
                  <a:lnTo>
                    <a:pt x="398" y="349"/>
                  </a:lnTo>
                  <a:lnTo>
                    <a:pt x="386" y="354"/>
                  </a:lnTo>
                  <a:lnTo>
                    <a:pt x="371" y="356"/>
                  </a:lnTo>
                  <a:lnTo>
                    <a:pt x="356" y="357"/>
                  </a:lnTo>
                  <a:lnTo>
                    <a:pt x="142" y="357"/>
                  </a:lnTo>
                  <a:lnTo>
                    <a:pt x="142" y="546"/>
                  </a:lnTo>
                  <a:lnTo>
                    <a:pt x="139" y="565"/>
                  </a:lnTo>
                  <a:lnTo>
                    <a:pt x="133" y="581"/>
                  </a:lnTo>
                  <a:lnTo>
                    <a:pt x="123" y="595"/>
                  </a:lnTo>
                  <a:lnTo>
                    <a:pt x="108" y="606"/>
                  </a:lnTo>
                  <a:lnTo>
                    <a:pt x="91" y="612"/>
                  </a:lnTo>
                  <a:lnTo>
                    <a:pt x="70" y="614"/>
                  </a:lnTo>
                  <a:lnTo>
                    <a:pt x="50" y="612"/>
                  </a:lnTo>
                  <a:lnTo>
                    <a:pt x="33" y="606"/>
                  </a:lnTo>
                  <a:lnTo>
                    <a:pt x="19" y="595"/>
                  </a:lnTo>
                  <a:lnTo>
                    <a:pt x="9" y="581"/>
                  </a:lnTo>
                  <a:lnTo>
                    <a:pt x="2" y="565"/>
                  </a:lnTo>
                  <a:lnTo>
                    <a:pt x="0" y="546"/>
                  </a:lnTo>
                  <a:lnTo>
                    <a:pt x="0" y="80"/>
                  </a:lnTo>
                  <a:lnTo>
                    <a:pt x="1" y="60"/>
                  </a:lnTo>
                  <a:lnTo>
                    <a:pt x="5" y="43"/>
                  </a:lnTo>
                  <a:lnTo>
                    <a:pt x="13" y="29"/>
                  </a:lnTo>
                  <a:lnTo>
                    <a:pt x="22" y="17"/>
                  </a:lnTo>
                  <a:lnTo>
                    <a:pt x="35" y="9"/>
                  </a:lnTo>
                  <a:lnTo>
                    <a:pt x="48" y="4"/>
                  </a:lnTo>
                  <a:lnTo>
                    <a:pt x="6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3" name="Rounded Rectangle 132"/>
          <p:cNvSpPr/>
          <p:nvPr/>
        </p:nvSpPr>
        <p:spPr>
          <a:xfrm>
            <a:off x="7699226" y="1922747"/>
            <a:ext cx="2397066" cy="2904677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anchor="t"/>
          <a:lstStyle/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Dimension Data</a:t>
            </a:r>
          </a:p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 and Cross-Functional Services</a:t>
            </a:r>
          </a:p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endParaRPr kumimoji="0" lang="en-ZA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 Service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Level and Problem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ZA" sz="1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and Vendor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Performance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Management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 </a:t>
            </a:r>
            <a:r>
              <a:rPr kumimoji="0" lang="en-Z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</a:t>
            </a:r>
            <a:endParaRPr kumimoji="0" lang="en-Z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82343" y="697260"/>
            <a:ext cx="2413949" cy="949178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anchor="t"/>
          <a:lstStyle/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SITA Internal and External 3</a:t>
            </a:r>
            <a:r>
              <a:rPr kumimoji="0" lang="en-ZA" sz="1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Resolver Groups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SITA Internal Resolver Groups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Services Providers</a:t>
            </a:r>
          </a:p>
        </p:txBody>
      </p:sp>
      <p:sp>
        <p:nvSpPr>
          <p:cNvPr id="136" name="AutoShape 304"/>
          <p:cNvSpPr>
            <a:spLocks noChangeAspect="1" noChangeArrowheads="1" noTextEdit="1"/>
          </p:cNvSpPr>
          <p:nvPr/>
        </p:nvSpPr>
        <p:spPr bwMode="auto">
          <a:xfrm>
            <a:off x="8416033" y="1152625"/>
            <a:ext cx="318141" cy="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59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>
              <a:ln>
                <a:noFill/>
              </a:ln>
              <a:solidFill>
                <a:srgbClr val="455565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52" name="Group 381"/>
          <p:cNvGrpSpPr>
            <a:grpSpLocks noChangeAspect="1"/>
          </p:cNvGrpSpPr>
          <p:nvPr/>
        </p:nvGrpSpPr>
        <p:grpSpPr bwMode="auto">
          <a:xfrm rot="5400000">
            <a:off x="839059" y="2161213"/>
            <a:ext cx="623314" cy="449558"/>
            <a:chOff x="1677" y="2525"/>
            <a:chExt cx="226" cy="163"/>
          </a:xfrm>
        </p:grpSpPr>
        <p:sp>
          <p:nvSpPr>
            <p:cNvPr id="153" name="Freeform 383"/>
            <p:cNvSpPr>
              <a:spLocks/>
            </p:cNvSpPr>
            <p:nvPr/>
          </p:nvSpPr>
          <p:spPr bwMode="auto">
            <a:xfrm>
              <a:off x="1677" y="2525"/>
              <a:ext cx="142" cy="131"/>
            </a:xfrm>
            <a:custGeom>
              <a:avLst/>
              <a:gdLst>
                <a:gd name="T0" fmla="*/ 955 w 2128"/>
                <a:gd name="T1" fmla="*/ 0 h 1964"/>
                <a:gd name="T2" fmla="*/ 971 w 2128"/>
                <a:gd name="T3" fmla="*/ 1 h 1964"/>
                <a:gd name="T4" fmla="*/ 986 w 2128"/>
                <a:gd name="T5" fmla="*/ 8 h 1964"/>
                <a:gd name="T6" fmla="*/ 999 w 2128"/>
                <a:gd name="T7" fmla="*/ 18 h 1964"/>
                <a:gd name="T8" fmla="*/ 1008 w 2128"/>
                <a:gd name="T9" fmla="*/ 34 h 1964"/>
                <a:gd name="T10" fmla="*/ 1016 w 2128"/>
                <a:gd name="T11" fmla="*/ 53 h 1964"/>
                <a:gd name="T12" fmla="*/ 1020 w 2128"/>
                <a:gd name="T13" fmla="*/ 77 h 1964"/>
                <a:gd name="T14" fmla="*/ 1022 w 2128"/>
                <a:gd name="T15" fmla="*/ 106 h 1964"/>
                <a:gd name="T16" fmla="*/ 1022 w 2128"/>
                <a:gd name="T17" fmla="*/ 575 h 1964"/>
                <a:gd name="T18" fmla="*/ 1924 w 2128"/>
                <a:gd name="T19" fmla="*/ 666 h 1964"/>
                <a:gd name="T20" fmla="*/ 1961 w 2128"/>
                <a:gd name="T21" fmla="*/ 671 h 1964"/>
                <a:gd name="T22" fmla="*/ 1995 w 2128"/>
                <a:gd name="T23" fmla="*/ 682 h 1964"/>
                <a:gd name="T24" fmla="*/ 2027 w 2128"/>
                <a:gd name="T25" fmla="*/ 695 h 1964"/>
                <a:gd name="T26" fmla="*/ 2056 w 2128"/>
                <a:gd name="T27" fmla="*/ 711 h 1964"/>
                <a:gd name="T28" fmla="*/ 2080 w 2128"/>
                <a:gd name="T29" fmla="*/ 731 h 1964"/>
                <a:gd name="T30" fmla="*/ 2101 w 2128"/>
                <a:gd name="T31" fmla="*/ 752 h 1964"/>
                <a:gd name="T32" fmla="*/ 2116 w 2128"/>
                <a:gd name="T33" fmla="*/ 776 h 1964"/>
                <a:gd name="T34" fmla="*/ 2125 w 2128"/>
                <a:gd name="T35" fmla="*/ 800 h 1964"/>
                <a:gd name="T36" fmla="*/ 2128 w 2128"/>
                <a:gd name="T37" fmla="*/ 825 h 1964"/>
                <a:gd name="T38" fmla="*/ 2125 w 2128"/>
                <a:gd name="T39" fmla="*/ 852 h 1964"/>
                <a:gd name="T40" fmla="*/ 2117 w 2128"/>
                <a:gd name="T41" fmla="*/ 878 h 1964"/>
                <a:gd name="T42" fmla="*/ 2103 w 2128"/>
                <a:gd name="T43" fmla="*/ 905 h 1964"/>
                <a:gd name="T44" fmla="*/ 2084 w 2128"/>
                <a:gd name="T45" fmla="*/ 932 h 1964"/>
                <a:gd name="T46" fmla="*/ 2060 w 2128"/>
                <a:gd name="T47" fmla="*/ 957 h 1964"/>
                <a:gd name="T48" fmla="*/ 2034 w 2128"/>
                <a:gd name="T49" fmla="*/ 981 h 1964"/>
                <a:gd name="T50" fmla="*/ 2004 w 2128"/>
                <a:gd name="T51" fmla="*/ 1003 h 1964"/>
                <a:gd name="T52" fmla="*/ 1972 w 2128"/>
                <a:gd name="T53" fmla="*/ 1021 h 1964"/>
                <a:gd name="T54" fmla="*/ 1937 w 2128"/>
                <a:gd name="T55" fmla="*/ 1037 h 1964"/>
                <a:gd name="T56" fmla="*/ 1022 w 2128"/>
                <a:gd name="T57" fmla="*/ 1386 h 1964"/>
                <a:gd name="T58" fmla="*/ 1022 w 2128"/>
                <a:gd name="T59" fmla="*/ 1859 h 1964"/>
                <a:gd name="T60" fmla="*/ 1020 w 2128"/>
                <a:gd name="T61" fmla="*/ 1887 h 1964"/>
                <a:gd name="T62" fmla="*/ 1016 w 2128"/>
                <a:gd name="T63" fmla="*/ 1912 h 1964"/>
                <a:gd name="T64" fmla="*/ 1008 w 2128"/>
                <a:gd name="T65" fmla="*/ 1932 h 1964"/>
                <a:gd name="T66" fmla="*/ 999 w 2128"/>
                <a:gd name="T67" fmla="*/ 1946 h 1964"/>
                <a:gd name="T68" fmla="*/ 986 w 2128"/>
                <a:gd name="T69" fmla="*/ 1957 h 1964"/>
                <a:gd name="T70" fmla="*/ 971 w 2128"/>
                <a:gd name="T71" fmla="*/ 1963 h 1964"/>
                <a:gd name="T72" fmla="*/ 955 w 2128"/>
                <a:gd name="T73" fmla="*/ 1964 h 1964"/>
                <a:gd name="T74" fmla="*/ 937 w 2128"/>
                <a:gd name="T75" fmla="*/ 1961 h 1964"/>
                <a:gd name="T76" fmla="*/ 918 w 2128"/>
                <a:gd name="T77" fmla="*/ 1953 h 1964"/>
                <a:gd name="T78" fmla="*/ 898 w 2128"/>
                <a:gd name="T79" fmla="*/ 1939 h 1964"/>
                <a:gd name="T80" fmla="*/ 875 w 2128"/>
                <a:gd name="T81" fmla="*/ 1920 h 1964"/>
                <a:gd name="T82" fmla="*/ 61 w 2128"/>
                <a:gd name="T83" fmla="*/ 1125 h 1964"/>
                <a:gd name="T84" fmla="*/ 38 w 2128"/>
                <a:gd name="T85" fmla="*/ 1100 h 1964"/>
                <a:gd name="T86" fmla="*/ 21 w 2128"/>
                <a:gd name="T87" fmla="*/ 1073 h 1964"/>
                <a:gd name="T88" fmla="*/ 10 w 2128"/>
                <a:gd name="T89" fmla="*/ 1044 h 1964"/>
                <a:gd name="T90" fmla="*/ 2 w 2128"/>
                <a:gd name="T91" fmla="*/ 1013 h 1964"/>
                <a:gd name="T92" fmla="*/ 0 w 2128"/>
                <a:gd name="T93" fmla="*/ 982 h 1964"/>
                <a:gd name="T94" fmla="*/ 2 w 2128"/>
                <a:gd name="T95" fmla="*/ 952 h 1964"/>
                <a:gd name="T96" fmla="*/ 10 w 2128"/>
                <a:gd name="T97" fmla="*/ 921 h 1964"/>
                <a:gd name="T98" fmla="*/ 21 w 2128"/>
                <a:gd name="T99" fmla="*/ 893 h 1964"/>
                <a:gd name="T100" fmla="*/ 38 w 2128"/>
                <a:gd name="T101" fmla="*/ 865 h 1964"/>
                <a:gd name="T102" fmla="*/ 61 w 2128"/>
                <a:gd name="T103" fmla="*/ 840 h 1964"/>
                <a:gd name="T104" fmla="*/ 875 w 2128"/>
                <a:gd name="T105" fmla="*/ 46 h 1964"/>
                <a:gd name="T106" fmla="*/ 898 w 2128"/>
                <a:gd name="T107" fmla="*/ 27 h 1964"/>
                <a:gd name="T108" fmla="*/ 918 w 2128"/>
                <a:gd name="T109" fmla="*/ 13 h 1964"/>
                <a:gd name="T110" fmla="*/ 937 w 2128"/>
                <a:gd name="T111" fmla="*/ 4 h 1964"/>
                <a:gd name="T112" fmla="*/ 955 w 2128"/>
                <a:gd name="T113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8" h="1964">
                  <a:moveTo>
                    <a:pt x="955" y="0"/>
                  </a:moveTo>
                  <a:lnTo>
                    <a:pt x="971" y="1"/>
                  </a:lnTo>
                  <a:lnTo>
                    <a:pt x="986" y="8"/>
                  </a:lnTo>
                  <a:lnTo>
                    <a:pt x="999" y="18"/>
                  </a:lnTo>
                  <a:lnTo>
                    <a:pt x="1008" y="34"/>
                  </a:lnTo>
                  <a:lnTo>
                    <a:pt x="1016" y="53"/>
                  </a:lnTo>
                  <a:lnTo>
                    <a:pt x="1020" y="77"/>
                  </a:lnTo>
                  <a:lnTo>
                    <a:pt x="1022" y="106"/>
                  </a:lnTo>
                  <a:lnTo>
                    <a:pt x="1022" y="575"/>
                  </a:lnTo>
                  <a:lnTo>
                    <a:pt x="1924" y="666"/>
                  </a:lnTo>
                  <a:lnTo>
                    <a:pt x="1961" y="671"/>
                  </a:lnTo>
                  <a:lnTo>
                    <a:pt x="1995" y="682"/>
                  </a:lnTo>
                  <a:lnTo>
                    <a:pt x="2027" y="695"/>
                  </a:lnTo>
                  <a:lnTo>
                    <a:pt x="2056" y="711"/>
                  </a:lnTo>
                  <a:lnTo>
                    <a:pt x="2080" y="731"/>
                  </a:lnTo>
                  <a:lnTo>
                    <a:pt x="2101" y="752"/>
                  </a:lnTo>
                  <a:lnTo>
                    <a:pt x="2116" y="776"/>
                  </a:lnTo>
                  <a:lnTo>
                    <a:pt x="2125" y="800"/>
                  </a:lnTo>
                  <a:lnTo>
                    <a:pt x="2128" y="825"/>
                  </a:lnTo>
                  <a:lnTo>
                    <a:pt x="2125" y="852"/>
                  </a:lnTo>
                  <a:lnTo>
                    <a:pt x="2117" y="878"/>
                  </a:lnTo>
                  <a:lnTo>
                    <a:pt x="2103" y="905"/>
                  </a:lnTo>
                  <a:lnTo>
                    <a:pt x="2084" y="932"/>
                  </a:lnTo>
                  <a:lnTo>
                    <a:pt x="2060" y="957"/>
                  </a:lnTo>
                  <a:lnTo>
                    <a:pt x="2034" y="981"/>
                  </a:lnTo>
                  <a:lnTo>
                    <a:pt x="2004" y="1003"/>
                  </a:lnTo>
                  <a:lnTo>
                    <a:pt x="1972" y="1021"/>
                  </a:lnTo>
                  <a:lnTo>
                    <a:pt x="1937" y="1037"/>
                  </a:lnTo>
                  <a:lnTo>
                    <a:pt x="1022" y="1386"/>
                  </a:lnTo>
                  <a:lnTo>
                    <a:pt x="1022" y="1859"/>
                  </a:lnTo>
                  <a:lnTo>
                    <a:pt x="1020" y="1887"/>
                  </a:lnTo>
                  <a:lnTo>
                    <a:pt x="1016" y="1912"/>
                  </a:lnTo>
                  <a:lnTo>
                    <a:pt x="1008" y="1932"/>
                  </a:lnTo>
                  <a:lnTo>
                    <a:pt x="999" y="1946"/>
                  </a:lnTo>
                  <a:lnTo>
                    <a:pt x="986" y="1957"/>
                  </a:lnTo>
                  <a:lnTo>
                    <a:pt x="971" y="1963"/>
                  </a:lnTo>
                  <a:lnTo>
                    <a:pt x="955" y="1964"/>
                  </a:lnTo>
                  <a:lnTo>
                    <a:pt x="937" y="1961"/>
                  </a:lnTo>
                  <a:lnTo>
                    <a:pt x="918" y="1953"/>
                  </a:lnTo>
                  <a:lnTo>
                    <a:pt x="898" y="1939"/>
                  </a:lnTo>
                  <a:lnTo>
                    <a:pt x="875" y="1920"/>
                  </a:lnTo>
                  <a:lnTo>
                    <a:pt x="61" y="1125"/>
                  </a:lnTo>
                  <a:lnTo>
                    <a:pt x="38" y="1100"/>
                  </a:lnTo>
                  <a:lnTo>
                    <a:pt x="21" y="1073"/>
                  </a:lnTo>
                  <a:lnTo>
                    <a:pt x="10" y="1044"/>
                  </a:lnTo>
                  <a:lnTo>
                    <a:pt x="2" y="1013"/>
                  </a:lnTo>
                  <a:lnTo>
                    <a:pt x="0" y="982"/>
                  </a:lnTo>
                  <a:lnTo>
                    <a:pt x="2" y="952"/>
                  </a:lnTo>
                  <a:lnTo>
                    <a:pt x="10" y="921"/>
                  </a:lnTo>
                  <a:lnTo>
                    <a:pt x="21" y="893"/>
                  </a:lnTo>
                  <a:lnTo>
                    <a:pt x="38" y="865"/>
                  </a:lnTo>
                  <a:lnTo>
                    <a:pt x="61" y="840"/>
                  </a:lnTo>
                  <a:lnTo>
                    <a:pt x="875" y="46"/>
                  </a:lnTo>
                  <a:lnTo>
                    <a:pt x="898" y="27"/>
                  </a:lnTo>
                  <a:lnTo>
                    <a:pt x="918" y="13"/>
                  </a:lnTo>
                  <a:lnTo>
                    <a:pt x="937" y="4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384"/>
            <p:cNvSpPr>
              <a:spLocks/>
            </p:cNvSpPr>
            <p:nvPr/>
          </p:nvSpPr>
          <p:spPr bwMode="auto">
            <a:xfrm>
              <a:off x="1761" y="2557"/>
              <a:ext cx="142" cy="131"/>
            </a:xfrm>
            <a:custGeom>
              <a:avLst/>
              <a:gdLst>
                <a:gd name="T0" fmla="*/ 1173 w 2128"/>
                <a:gd name="T1" fmla="*/ 0 h 1964"/>
                <a:gd name="T2" fmla="*/ 1191 w 2128"/>
                <a:gd name="T3" fmla="*/ 3 h 1964"/>
                <a:gd name="T4" fmla="*/ 1210 w 2128"/>
                <a:gd name="T5" fmla="*/ 12 h 1964"/>
                <a:gd name="T6" fmla="*/ 1231 w 2128"/>
                <a:gd name="T7" fmla="*/ 25 h 1964"/>
                <a:gd name="T8" fmla="*/ 1253 w 2128"/>
                <a:gd name="T9" fmla="*/ 44 h 1964"/>
                <a:gd name="T10" fmla="*/ 2069 w 2128"/>
                <a:gd name="T11" fmla="*/ 840 h 1964"/>
                <a:gd name="T12" fmla="*/ 2090 w 2128"/>
                <a:gd name="T13" fmla="*/ 864 h 1964"/>
                <a:gd name="T14" fmla="*/ 2107 w 2128"/>
                <a:gd name="T15" fmla="*/ 891 h 1964"/>
                <a:gd name="T16" fmla="*/ 2118 w 2128"/>
                <a:gd name="T17" fmla="*/ 921 h 1964"/>
                <a:gd name="T18" fmla="*/ 2126 w 2128"/>
                <a:gd name="T19" fmla="*/ 950 h 1964"/>
                <a:gd name="T20" fmla="*/ 2128 w 2128"/>
                <a:gd name="T21" fmla="*/ 982 h 1964"/>
                <a:gd name="T22" fmla="*/ 2126 w 2128"/>
                <a:gd name="T23" fmla="*/ 1013 h 1964"/>
                <a:gd name="T24" fmla="*/ 2118 w 2128"/>
                <a:gd name="T25" fmla="*/ 1043 h 1964"/>
                <a:gd name="T26" fmla="*/ 2107 w 2128"/>
                <a:gd name="T27" fmla="*/ 1072 h 1964"/>
                <a:gd name="T28" fmla="*/ 2090 w 2128"/>
                <a:gd name="T29" fmla="*/ 1099 h 1964"/>
                <a:gd name="T30" fmla="*/ 2069 w 2128"/>
                <a:gd name="T31" fmla="*/ 1124 h 1964"/>
                <a:gd name="T32" fmla="*/ 1253 w 2128"/>
                <a:gd name="T33" fmla="*/ 1919 h 1964"/>
                <a:gd name="T34" fmla="*/ 1231 w 2128"/>
                <a:gd name="T35" fmla="*/ 1938 h 1964"/>
                <a:gd name="T36" fmla="*/ 1210 w 2128"/>
                <a:gd name="T37" fmla="*/ 1951 h 1964"/>
                <a:gd name="T38" fmla="*/ 1191 w 2128"/>
                <a:gd name="T39" fmla="*/ 1960 h 1964"/>
                <a:gd name="T40" fmla="*/ 1173 w 2128"/>
                <a:gd name="T41" fmla="*/ 1964 h 1964"/>
                <a:gd name="T42" fmla="*/ 1157 w 2128"/>
                <a:gd name="T43" fmla="*/ 1963 h 1964"/>
                <a:gd name="T44" fmla="*/ 1142 w 2128"/>
                <a:gd name="T45" fmla="*/ 1957 h 1964"/>
                <a:gd name="T46" fmla="*/ 1130 w 2128"/>
                <a:gd name="T47" fmla="*/ 1946 h 1964"/>
                <a:gd name="T48" fmla="*/ 1120 w 2128"/>
                <a:gd name="T49" fmla="*/ 1930 h 1964"/>
                <a:gd name="T50" fmla="*/ 1112 w 2128"/>
                <a:gd name="T51" fmla="*/ 1911 h 1964"/>
                <a:gd name="T52" fmla="*/ 1108 w 2128"/>
                <a:gd name="T53" fmla="*/ 1887 h 1964"/>
                <a:gd name="T54" fmla="*/ 1106 w 2128"/>
                <a:gd name="T55" fmla="*/ 1859 h 1964"/>
                <a:gd name="T56" fmla="*/ 1106 w 2128"/>
                <a:gd name="T57" fmla="*/ 1389 h 1964"/>
                <a:gd name="T58" fmla="*/ 204 w 2128"/>
                <a:gd name="T59" fmla="*/ 1298 h 1964"/>
                <a:gd name="T60" fmla="*/ 167 w 2128"/>
                <a:gd name="T61" fmla="*/ 1293 h 1964"/>
                <a:gd name="T62" fmla="*/ 133 w 2128"/>
                <a:gd name="T63" fmla="*/ 1283 h 1964"/>
                <a:gd name="T64" fmla="*/ 101 w 2128"/>
                <a:gd name="T65" fmla="*/ 1269 h 1964"/>
                <a:gd name="T66" fmla="*/ 72 w 2128"/>
                <a:gd name="T67" fmla="*/ 1253 h 1964"/>
                <a:gd name="T68" fmla="*/ 48 w 2128"/>
                <a:gd name="T69" fmla="*/ 1233 h 1964"/>
                <a:gd name="T70" fmla="*/ 27 w 2128"/>
                <a:gd name="T71" fmla="*/ 1212 h 1964"/>
                <a:gd name="T72" fmla="*/ 12 w 2128"/>
                <a:gd name="T73" fmla="*/ 1189 h 1964"/>
                <a:gd name="T74" fmla="*/ 3 w 2128"/>
                <a:gd name="T75" fmla="*/ 1164 h 1964"/>
                <a:gd name="T76" fmla="*/ 0 w 2128"/>
                <a:gd name="T77" fmla="*/ 1139 h 1964"/>
                <a:gd name="T78" fmla="*/ 3 w 2128"/>
                <a:gd name="T79" fmla="*/ 1113 h 1964"/>
                <a:gd name="T80" fmla="*/ 11 w 2128"/>
                <a:gd name="T81" fmla="*/ 1086 h 1964"/>
                <a:gd name="T82" fmla="*/ 26 w 2128"/>
                <a:gd name="T83" fmla="*/ 1059 h 1964"/>
                <a:gd name="T84" fmla="*/ 44 w 2128"/>
                <a:gd name="T85" fmla="*/ 1033 h 1964"/>
                <a:gd name="T86" fmla="*/ 68 w 2128"/>
                <a:gd name="T87" fmla="*/ 1007 h 1964"/>
                <a:gd name="T88" fmla="*/ 94 w 2128"/>
                <a:gd name="T89" fmla="*/ 983 h 1964"/>
                <a:gd name="T90" fmla="*/ 124 w 2128"/>
                <a:gd name="T91" fmla="*/ 961 h 1964"/>
                <a:gd name="T92" fmla="*/ 157 w 2128"/>
                <a:gd name="T93" fmla="*/ 943 h 1964"/>
                <a:gd name="T94" fmla="*/ 191 w 2128"/>
                <a:gd name="T95" fmla="*/ 927 h 1964"/>
                <a:gd name="T96" fmla="*/ 1106 w 2128"/>
                <a:gd name="T97" fmla="*/ 579 h 1964"/>
                <a:gd name="T98" fmla="*/ 1106 w 2128"/>
                <a:gd name="T99" fmla="*/ 105 h 1964"/>
                <a:gd name="T100" fmla="*/ 1108 w 2128"/>
                <a:gd name="T101" fmla="*/ 77 h 1964"/>
                <a:gd name="T102" fmla="*/ 1112 w 2128"/>
                <a:gd name="T103" fmla="*/ 53 h 1964"/>
                <a:gd name="T104" fmla="*/ 1120 w 2128"/>
                <a:gd name="T105" fmla="*/ 33 h 1964"/>
                <a:gd name="T106" fmla="*/ 1130 w 2128"/>
                <a:gd name="T107" fmla="*/ 18 h 1964"/>
                <a:gd name="T108" fmla="*/ 1142 w 2128"/>
                <a:gd name="T109" fmla="*/ 7 h 1964"/>
                <a:gd name="T110" fmla="*/ 1157 w 2128"/>
                <a:gd name="T111" fmla="*/ 1 h 1964"/>
                <a:gd name="T112" fmla="*/ 1173 w 2128"/>
                <a:gd name="T113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8" h="1964">
                  <a:moveTo>
                    <a:pt x="1173" y="0"/>
                  </a:moveTo>
                  <a:lnTo>
                    <a:pt x="1191" y="3"/>
                  </a:lnTo>
                  <a:lnTo>
                    <a:pt x="1210" y="12"/>
                  </a:lnTo>
                  <a:lnTo>
                    <a:pt x="1231" y="25"/>
                  </a:lnTo>
                  <a:lnTo>
                    <a:pt x="1253" y="44"/>
                  </a:lnTo>
                  <a:lnTo>
                    <a:pt x="2069" y="840"/>
                  </a:lnTo>
                  <a:lnTo>
                    <a:pt x="2090" y="864"/>
                  </a:lnTo>
                  <a:lnTo>
                    <a:pt x="2107" y="891"/>
                  </a:lnTo>
                  <a:lnTo>
                    <a:pt x="2118" y="921"/>
                  </a:lnTo>
                  <a:lnTo>
                    <a:pt x="2126" y="950"/>
                  </a:lnTo>
                  <a:lnTo>
                    <a:pt x="2128" y="982"/>
                  </a:lnTo>
                  <a:lnTo>
                    <a:pt x="2126" y="1013"/>
                  </a:lnTo>
                  <a:lnTo>
                    <a:pt x="2118" y="1043"/>
                  </a:lnTo>
                  <a:lnTo>
                    <a:pt x="2107" y="1072"/>
                  </a:lnTo>
                  <a:lnTo>
                    <a:pt x="2090" y="1099"/>
                  </a:lnTo>
                  <a:lnTo>
                    <a:pt x="2069" y="1124"/>
                  </a:lnTo>
                  <a:lnTo>
                    <a:pt x="1253" y="1919"/>
                  </a:lnTo>
                  <a:lnTo>
                    <a:pt x="1231" y="1938"/>
                  </a:lnTo>
                  <a:lnTo>
                    <a:pt x="1210" y="1951"/>
                  </a:lnTo>
                  <a:lnTo>
                    <a:pt x="1191" y="1960"/>
                  </a:lnTo>
                  <a:lnTo>
                    <a:pt x="1173" y="1964"/>
                  </a:lnTo>
                  <a:lnTo>
                    <a:pt x="1157" y="1963"/>
                  </a:lnTo>
                  <a:lnTo>
                    <a:pt x="1142" y="1957"/>
                  </a:lnTo>
                  <a:lnTo>
                    <a:pt x="1130" y="1946"/>
                  </a:lnTo>
                  <a:lnTo>
                    <a:pt x="1120" y="1930"/>
                  </a:lnTo>
                  <a:lnTo>
                    <a:pt x="1112" y="1911"/>
                  </a:lnTo>
                  <a:lnTo>
                    <a:pt x="1108" y="1887"/>
                  </a:lnTo>
                  <a:lnTo>
                    <a:pt x="1106" y="1859"/>
                  </a:lnTo>
                  <a:lnTo>
                    <a:pt x="1106" y="1389"/>
                  </a:lnTo>
                  <a:lnTo>
                    <a:pt x="204" y="1298"/>
                  </a:lnTo>
                  <a:lnTo>
                    <a:pt x="167" y="1293"/>
                  </a:lnTo>
                  <a:lnTo>
                    <a:pt x="133" y="1283"/>
                  </a:lnTo>
                  <a:lnTo>
                    <a:pt x="101" y="1269"/>
                  </a:lnTo>
                  <a:lnTo>
                    <a:pt x="72" y="1253"/>
                  </a:lnTo>
                  <a:lnTo>
                    <a:pt x="48" y="1233"/>
                  </a:lnTo>
                  <a:lnTo>
                    <a:pt x="27" y="1212"/>
                  </a:lnTo>
                  <a:lnTo>
                    <a:pt x="12" y="1189"/>
                  </a:lnTo>
                  <a:lnTo>
                    <a:pt x="3" y="1164"/>
                  </a:lnTo>
                  <a:lnTo>
                    <a:pt x="0" y="1139"/>
                  </a:lnTo>
                  <a:lnTo>
                    <a:pt x="3" y="1113"/>
                  </a:lnTo>
                  <a:lnTo>
                    <a:pt x="11" y="1086"/>
                  </a:lnTo>
                  <a:lnTo>
                    <a:pt x="26" y="1059"/>
                  </a:lnTo>
                  <a:lnTo>
                    <a:pt x="44" y="1033"/>
                  </a:lnTo>
                  <a:lnTo>
                    <a:pt x="68" y="1007"/>
                  </a:lnTo>
                  <a:lnTo>
                    <a:pt x="94" y="983"/>
                  </a:lnTo>
                  <a:lnTo>
                    <a:pt x="124" y="961"/>
                  </a:lnTo>
                  <a:lnTo>
                    <a:pt x="157" y="943"/>
                  </a:lnTo>
                  <a:lnTo>
                    <a:pt x="191" y="927"/>
                  </a:lnTo>
                  <a:lnTo>
                    <a:pt x="1106" y="579"/>
                  </a:lnTo>
                  <a:lnTo>
                    <a:pt x="1106" y="105"/>
                  </a:lnTo>
                  <a:lnTo>
                    <a:pt x="1108" y="77"/>
                  </a:lnTo>
                  <a:lnTo>
                    <a:pt x="1112" y="53"/>
                  </a:lnTo>
                  <a:lnTo>
                    <a:pt x="1120" y="33"/>
                  </a:lnTo>
                  <a:lnTo>
                    <a:pt x="1130" y="18"/>
                  </a:lnTo>
                  <a:lnTo>
                    <a:pt x="1142" y="7"/>
                  </a:lnTo>
                  <a:lnTo>
                    <a:pt x="1157" y="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6" name="Group 369"/>
          <p:cNvGrpSpPr>
            <a:grpSpLocks noChangeAspect="1"/>
          </p:cNvGrpSpPr>
          <p:nvPr/>
        </p:nvGrpSpPr>
        <p:grpSpPr bwMode="auto">
          <a:xfrm>
            <a:off x="7326745" y="1668782"/>
            <a:ext cx="492368" cy="396630"/>
            <a:chOff x="3010" y="2192"/>
            <a:chExt cx="216" cy="174"/>
          </a:xfrm>
        </p:grpSpPr>
        <p:sp>
          <p:nvSpPr>
            <p:cNvPr id="167" name="AutoShape 368"/>
            <p:cNvSpPr>
              <a:spLocks noChangeAspect="1" noChangeArrowheads="1" noTextEdit="1"/>
            </p:cNvSpPr>
            <p:nvPr/>
          </p:nvSpPr>
          <p:spPr bwMode="auto">
            <a:xfrm>
              <a:off x="3010" y="2192"/>
              <a:ext cx="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Freeform 371"/>
            <p:cNvSpPr>
              <a:spLocks/>
            </p:cNvSpPr>
            <p:nvPr/>
          </p:nvSpPr>
          <p:spPr bwMode="auto">
            <a:xfrm>
              <a:off x="3063" y="2239"/>
              <a:ext cx="157" cy="127"/>
            </a:xfrm>
            <a:custGeom>
              <a:avLst/>
              <a:gdLst>
                <a:gd name="T0" fmla="*/ 1772 w 2504"/>
                <a:gd name="T1" fmla="*/ 2 h 2039"/>
                <a:gd name="T2" fmla="*/ 1820 w 2504"/>
                <a:gd name="T3" fmla="*/ 19 h 2039"/>
                <a:gd name="T4" fmla="*/ 2457 w 2504"/>
                <a:gd name="T5" fmla="*/ 586 h 2039"/>
                <a:gd name="T6" fmla="*/ 2488 w 2504"/>
                <a:gd name="T7" fmla="*/ 623 h 2039"/>
                <a:gd name="T8" fmla="*/ 2502 w 2504"/>
                <a:gd name="T9" fmla="*/ 669 h 2039"/>
                <a:gd name="T10" fmla="*/ 2501 w 2504"/>
                <a:gd name="T11" fmla="*/ 716 h 2039"/>
                <a:gd name="T12" fmla="*/ 2481 w 2504"/>
                <a:gd name="T13" fmla="*/ 765 h 2039"/>
                <a:gd name="T14" fmla="*/ 2443 w 2504"/>
                <a:gd name="T15" fmla="*/ 804 h 2039"/>
                <a:gd name="T16" fmla="*/ 2391 w 2504"/>
                <a:gd name="T17" fmla="*/ 826 h 2039"/>
                <a:gd name="T18" fmla="*/ 2093 w 2504"/>
                <a:gd name="T19" fmla="*/ 829 h 2039"/>
                <a:gd name="T20" fmla="*/ 2054 w 2504"/>
                <a:gd name="T21" fmla="*/ 1012 h 2039"/>
                <a:gd name="T22" fmla="*/ 1993 w 2504"/>
                <a:gd name="T23" fmla="*/ 1185 h 2039"/>
                <a:gd name="T24" fmla="*/ 1911 w 2504"/>
                <a:gd name="T25" fmla="*/ 1346 h 2039"/>
                <a:gd name="T26" fmla="*/ 1809 w 2504"/>
                <a:gd name="T27" fmla="*/ 1495 h 2039"/>
                <a:gd name="T28" fmla="*/ 1690 w 2504"/>
                <a:gd name="T29" fmla="*/ 1630 h 2039"/>
                <a:gd name="T30" fmla="*/ 1553 w 2504"/>
                <a:gd name="T31" fmla="*/ 1748 h 2039"/>
                <a:gd name="T32" fmla="*/ 1403 w 2504"/>
                <a:gd name="T33" fmla="*/ 1848 h 2039"/>
                <a:gd name="T34" fmla="*/ 1239 w 2504"/>
                <a:gd name="T35" fmla="*/ 1929 h 2039"/>
                <a:gd name="T36" fmla="*/ 1064 w 2504"/>
                <a:gd name="T37" fmla="*/ 1989 h 2039"/>
                <a:gd name="T38" fmla="*/ 880 w 2504"/>
                <a:gd name="T39" fmla="*/ 2027 h 2039"/>
                <a:gd name="T40" fmla="*/ 688 w 2504"/>
                <a:gd name="T41" fmla="*/ 2039 h 2039"/>
                <a:gd name="T42" fmla="*/ 504 w 2504"/>
                <a:gd name="T43" fmla="*/ 2028 h 2039"/>
                <a:gd name="T44" fmla="*/ 327 w 2504"/>
                <a:gd name="T45" fmla="*/ 1993 h 2039"/>
                <a:gd name="T46" fmla="*/ 159 w 2504"/>
                <a:gd name="T47" fmla="*/ 1939 h 2039"/>
                <a:gd name="T48" fmla="*/ 0 w 2504"/>
                <a:gd name="T49" fmla="*/ 1864 h 2039"/>
                <a:gd name="T50" fmla="*/ 16 w 2504"/>
                <a:gd name="T51" fmla="*/ 1865 h 2039"/>
                <a:gd name="T52" fmla="*/ 209 w 2504"/>
                <a:gd name="T53" fmla="*/ 1852 h 2039"/>
                <a:gd name="T54" fmla="*/ 394 w 2504"/>
                <a:gd name="T55" fmla="*/ 1814 h 2039"/>
                <a:gd name="T56" fmla="*/ 569 w 2504"/>
                <a:gd name="T57" fmla="*/ 1754 h 2039"/>
                <a:gd name="T58" fmla="*/ 733 w 2504"/>
                <a:gd name="T59" fmla="*/ 1672 h 2039"/>
                <a:gd name="T60" fmla="*/ 884 w 2504"/>
                <a:gd name="T61" fmla="*/ 1571 h 2039"/>
                <a:gd name="T62" fmla="*/ 1020 w 2504"/>
                <a:gd name="T63" fmla="*/ 1452 h 2039"/>
                <a:gd name="T64" fmla="*/ 1141 w 2504"/>
                <a:gd name="T65" fmla="*/ 1316 h 2039"/>
                <a:gd name="T66" fmla="*/ 1242 w 2504"/>
                <a:gd name="T67" fmla="*/ 1166 h 2039"/>
                <a:gd name="T68" fmla="*/ 1324 w 2504"/>
                <a:gd name="T69" fmla="*/ 1003 h 2039"/>
                <a:gd name="T70" fmla="*/ 1385 w 2504"/>
                <a:gd name="T71" fmla="*/ 829 h 2039"/>
                <a:gd name="T72" fmla="*/ 1103 w 2504"/>
                <a:gd name="T73" fmla="*/ 826 h 2039"/>
                <a:gd name="T74" fmla="*/ 1051 w 2504"/>
                <a:gd name="T75" fmla="*/ 804 h 2039"/>
                <a:gd name="T76" fmla="*/ 1012 w 2504"/>
                <a:gd name="T77" fmla="*/ 765 h 2039"/>
                <a:gd name="T78" fmla="*/ 992 w 2504"/>
                <a:gd name="T79" fmla="*/ 716 h 2039"/>
                <a:gd name="T80" fmla="*/ 991 w 2504"/>
                <a:gd name="T81" fmla="*/ 669 h 2039"/>
                <a:gd name="T82" fmla="*/ 1007 w 2504"/>
                <a:gd name="T83" fmla="*/ 624 h 2039"/>
                <a:gd name="T84" fmla="*/ 1037 w 2504"/>
                <a:gd name="T85" fmla="*/ 586 h 2039"/>
                <a:gd name="T86" fmla="*/ 1674 w 2504"/>
                <a:gd name="T87" fmla="*/ 19 h 2039"/>
                <a:gd name="T88" fmla="*/ 1722 w 2504"/>
                <a:gd name="T89" fmla="*/ 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4" h="2039">
                  <a:moveTo>
                    <a:pt x="1747" y="0"/>
                  </a:moveTo>
                  <a:lnTo>
                    <a:pt x="1772" y="2"/>
                  </a:lnTo>
                  <a:lnTo>
                    <a:pt x="1797" y="8"/>
                  </a:lnTo>
                  <a:lnTo>
                    <a:pt x="1820" y="19"/>
                  </a:lnTo>
                  <a:lnTo>
                    <a:pt x="1842" y="35"/>
                  </a:lnTo>
                  <a:lnTo>
                    <a:pt x="2457" y="586"/>
                  </a:lnTo>
                  <a:lnTo>
                    <a:pt x="2474" y="604"/>
                  </a:lnTo>
                  <a:lnTo>
                    <a:pt x="2488" y="623"/>
                  </a:lnTo>
                  <a:lnTo>
                    <a:pt x="2497" y="646"/>
                  </a:lnTo>
                  <a:lnTo>
                    <a:pt x="2502" y="669"/>
                  </a:lnTo>
                  <a:lnTo>
                    <a:pt x="2504" y="693"/>
                  </a:lnTo>
                  <a:lnTo>
                    <a:pt x="2501" y="716"/>
                  </a:lnTo>
                  <a:lnTo>
                    <a:pt x="2495" y="739"/>
                  </a:lnTo>
                  <a:lnTo>
                    <a:pt x="2481" y="765"/>
                  </a:lnTo>
                  <a:lnTo>
                    <a:pt x="2465" y="787"/>
                  </a:lnTo>
                  <a:lnTo>
                    <a:pt x="2443" y="804"/>
                  </a:lnTo>
                  <a:lnTo>
                    <a:pt x="2418" y="818"/>
                  </a:lnTo>
                  <a:lnTo>
                    <a:pt x="2391" y="826"/>
                  </a:lnTo>
                  <a:lnTo>
                    <a:pt x="2363" y="829"/>
                  </a:lnTo>
                  <a:lnTo>
                    <a:pt x="2093" y="829"/>
                  </a:lnTo>
                  <a:lnTo>
                    <a:pt x="2077" y="921"/>
                  </a:lnTo>
                  <a:lnTo>
                    <a:pt x="2054" y="1012"/>
                  </a:lnTo>
                  <a:lnTo>
                    <a:pt x="2027" y="1100"/>
                  </a:lnTo>
                  <a:lnTo>
                    <a:pt x="1993" y="1185"/>
                  </a:lnTo>
                  <a:lnTo>
                    <a:pt x="1955" y="1266"/>
                  </a:lnTo>
                  <a:lnTo>
                    <a:pt x="1911" y="1346"/>
                  </a:lnTo>
                  <a:lnTo>
                    <a:pt x="1862" y="1422"/>
                  </a:lnTo>
                  <a:lnTo>
                    <a:pt x="1809" y="1495"/>
                  </a:lnTo>
                  <a:lnTo>
                    <a:pt x="1751" y="1564"/>
                  </a:lnTo>
                  <a:lnTo>
                    <a:pt x="1690" y="1630"/>
                  </a:lnTo>
                  <a:lnTo>
                    <a:pt x="1624" y="1691"/>
                  </a:lnTo>
                  <a:lnTo>
                    <a:pt x="1553" y="1748"/>
                  </a:lnTo>
                  <a:lnTo>
                    <a:pt x="1480" y="1801"/>
                  </a:lnTo>
                  <a:lnTo>
                    <a:pt x="1403" y="1848"/>
                  </a:lnTo>
                  <a:lnTo>
                    <a:pt x="1322" y="1892"/>
                  </a:lnTo>
                  <a:lnTo>
                    <a:pt x="1239" y="1929"/>
                  </a:lnTo>
                  <a:lnTo>
                    <a:pt x="1153" y="1962"/>
                  </a:lnTo>
                  <a:lnTo>
                    <a:pt x="1064" y="1989"/>
                  </a:lnTo>
                  <a:lnTo>
                    <a:pt x="973" y="2011"/>
                  </a:lnTo>
                  <a:lnTo>
                    <a:pt x="880" y="2027"/>
                  </a:lnTo>
                  <a:lnTo>
                    <a:pt x="785" y="2036"/>
                  </a:lnTo>
                  <a:lnTo>
                    <a:pt x="688" y="2039"/>
                  </a:lnTo>
                  <a:lnTo>
                    <a:pt x="595" y="2037"/>
                  </a:lnTo>
                  <a:lnTo>
                    <a:pt x="504" y="2028"/>
                  </a:lnTo>
                  <a:lnTo>
                    <a:pt x="415" y="2013"/>
                  </a:lnTo>
                  <a:lnTo>
                    <a:pt x="327" y="1993"/>
                  </a:lnTo>
                  <a:lnTo>
                    <a:pt x="242" y="1969"/>
                  </a:lnTo>
                  <a:lnTo>
                    <a:pt x="159" y="1939"/>
                  </a:lnTo>
                  <a:lnTo>
                    <a:pt x="79" y="1903"/>
                  </a:lnTo>
                  <a:lnTo>
                    <a:pt x="0" y="1864"/>
                  </a:lnTo>
                  <a:lnTo>
                    <a:pt x="9" y="1864"/>
                  </a:lnTo>
                  <a:lnTo>
                    <a:pt x="16" y="1865"/>
                  </a:lnTo>
                  <a:lnTo>
                    <a:pt x="113" y="1862"/>
                  </a:lnTo>
                  <a:lnTo>
                    <a:pt x="209" y="1852"/>
                  </a:lnTo>
                  <a:lnTo>
                    <a:pt x="303" y="1836"/>
                  </a:lnTo>
                  <a:lnTo>
                    <a:pt x="394" y="1814"/>
                  </a:lnTo>
                  <a:lnTo>
                    <a:pt x="483" y="1786"/>
                  </a:lnTo>
                  <a:lnTo>
                    <a:pt x="569" y="1754"/>
                  </a:lnTo>
                  <a:lnTo>
                    <a:pt x="653" y="1716"/>
                  </a:lnTo>
                  <a:lnTo>
                    <a:pt x="733" y="1672"/>
                  </a:lnTo>
                  <a:lnTo>
                    <a:pt x="811" y="1624"/>
                  </a:lnTo>
                  <a:lnTo>
                    <a:pt x="884" y="1571"/>
                  </a:lnTo>
                  <a:lnTo>
                    <a:pt x="954" y="1513"/>
                  </a:lnTo>
                  <a:lnTo>
                    <a:pt x="1020" y="1452"/>
                  </a:lnTo>
                  <a:lnTo>
                    <a:pt x="1083" y="1385"/>
                  </a:lnTo>
                  <a:lnTo>
                    <a:pt x="1141" y="1316"/>
                  </a:lnTo>
                  <a:lnTo>
                    <a:pt x="1194" y="1243"/>
                  </a:lnTo>
                  <a:lnTo>
                    <a:pt x="1242" y="1166"/>
                  </a:lnTo>
                  <a:lnTo>
                    <a:pt x="1286" y="1086"/>
                  </a:lnTo>
                  <a:lnTo>
                    <a:pt x="1324" y="1003"/>
                  </a:lnTo>
                  <a:lnTo>
                    <a:pt x="1358" y="917"/>
                  </a:lnTo>
                  <a:lnTo>
                    <a:pt x="1385" y="829"/>
                  </a:lnTo>
                  <a:lnTo>
                    <a:pt x="1131" y="829"/>
                  </a:lnTo>
                  <a:lnTo>
                    <a:pt x="1103" y="826"/>
                  </a:lnTo>
                  <a:lnTo>
                    <a:pt x="1076" y="818"/>
                  </a:lnTo>
                  <a:lnTo>
                    <a:pt x="1051" y="804"/>
                  </a:lnTo>
                  <a:lnTo>
                    <a:pt x="1030" y="787"/>
                  </a:lnTo>
                  <a:lnTo>
                    <a:pt x="1012" y="765"/>
                  </a:lnTo>
                  <a:lnTo>
                    <a:pt x="999" y="739"/>
                  </a:lnTo>
                  <a:lnTo>
                    <a:pt x="992" y="716"/>
                  </a:lnTo>
                  <a:lnTo>
                    <a:pt x="990" y="693"/>
                  </a:lnTo>
                  <a:lnTo>
                    <a:pt x="991" y="669"/>
                  </a:lnTo>
                  <a:lnTo>
                    <a:pt x="997" y="646"/>
                  </a:lnTo>
                  <a:lnTo>
                    <a:pt x="1007" y="624"/>
                  </a:lnTo>
                  <a:lnTo>
                    <a:pt x="1019" y="604"/>
                  </a:lnTo>
                  <a:lnTo>
                    <a:pt x="1037" y="586"/>
                  </a:lnTo>
                  <a:lnTo>
                    <a:pt x="1652" y="35"/>
                  </a:lnTo>
                  <a:lnTo>
                    <a:pt x="1674" y="19"/>
                  </a:lnTo>
                  <a:lnTo>
                    <a:pt x="1697" y="8"/>
                  </a:lnTo>
                  <a:lnTo>
                    <a:pt x="1722" y="2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9" name="Freeform 372"/>
            <p:cNvSpPr>
              <a:spLocks/>
            </p:cNvSpPr>
            <p:nvPr/>
          </p:nvSpPr>
          <p:spPr bwMode="auto">
            <a:xfrm>
              <a:off x="3010" y="2199"/>
              <a:ext cx="156" cy="128"/>
            </a:xfrm>
            <a:custGeom>
              <a:avLst/>
              <a:gdLst>
                <a:gd name="T0" fmla="*/ 1909 w 2503"/>
                <a:gd name="T1" fmla="*/ 3 h 2040"/>
                <a:gd name="T2" fmla="*/ 2089 w 2503"/>
                <a:gd name="T3" fmla="*/ 27 h 2040"/>
                <a:gd name="T4" fmla="*/ 2262 w 2503"/>
                <a:gd name="T5" fmla="*/ 71 h 2040"/>
                <a:gd name="T6" fmla="*/ 2425 w 2503"/>
                <a:gd name="T7" fmla="*/ 137 h 2040"/>
                <a:gd name="T8" fmla="*/ 2496 w 2503"/>
                <a:gd name="T9" fmla="*/ 176 h 2040"/>
                <a:gd name="T10" fmla="*/ 2391 w 2503"/>
                <a:gd name="T11" fmla="*/ 178 h 2040"/>
                <a:gd name="T12" fmla="*/ 2201 w 2503"/>
                <a:gd name="T13" fmla="*/ 204 h 2040"/>
                <a:gd name="T14" fmla="*/ 2021 w 2503"/>
                <a:gd name="T15" fmla="*/ 253 h 2040"/>
                <a:gd name="T16" fmla="*/ 1852 w 2503"/>
                <a:gd name="T17" fmla="*/ 324 h 2040"/>
                <a:gd name="T18" fmla="*/ 1693 w 2503"/>
                <a:gd name="T19" fmla="*/ 416 h 2040"/>
                <a:gd name="T20" fmla="*/ 1550 w 2503"/>
                <a:gd name="T21" fmla="*/ 527 h 2040"/>
                <a:gd name="T22" fmla="*/ 1422 w 2503"/>
                <a:gd name="T23" fmla="*/ 655 h 2040"/>
                <a:gd name="T24" fmla="*/ 1311 w 2503"/>
                <a:gd name="T25" fmla="*/ 798 h 2040"/>
                <a:gd name="T26" fmla="*/ 1219 w 2503"/>
                <a:gd name="T27" fmla="*/ 954 h 2040"/>
                <a:gd name="T28" fmla="*/ 1147 w 2503"/>
                <a:gd name="T29" fmla="*/ 1122 h 2040"/>
                <a:gd name="T30" fmla="*/ 1373 w 2503"/>
                <a:gd name="T31" fmla="*/ 1211 h 2040"/>
                <a:gd name="T32" fmla="*/ 1428 w 2503"/>
                <a:gd name="T33" fmla="*/ 1221 h 2040"/>
                <a:gd name="T34" fmla="*/ 1475 w 2503"/>
                <a:gd name="T35" fmla="*/ 1253 h 2040"/>
                <a:gd name="T36" fmla="*/ 1505 w 2503"/>
                <a:gd name="T37" fmla="*/ 1300 h 2040"/>
                <a:gd name="T38" fmla="*/ 1514 w 2503"/>
                <a:gd name="T39" fmla="*/ 1347 h 2040"/>
                <a:gd name="T40" fmla="*/ 1507 w 2503"/>
                <a:gd name="T41" fmla="*/ 1394 h 2040"/>
                <a:gd name="T42" fmla="*/ 1485 w 2503"/>
                <a:gd name="T43" fmla="*/ 1437 h 2040"/>
                <a:gd name="T44" fmla="*/ 852 w 2503"/>
                <a:gd name="T45" fmla="*/ 2004 h 2040"/>
                <a:gd name="T46" fmla="*/ 807 w 2503"/>
                <a:gd name="T47" fmla="*/ 2032 h 2040"/>
                <a:gd name="T48" fmla="*/ 757 w 2503"/>
                <a:gd name="T49" fmla="*/ 2040 h 2040"/>
                <a:gd name="T50" fmla="*/ 707 w 2503"/>
                <a:gd name="T51" fmla="*/ 2032 h 2040"/>
                <a:gd name="T52" fmla="*/ 663 w 2503"/>
                <a:gd name="T53" fmla="*/ 2004 h 2040"/>
                <a:gd name="T54" fmla="*/ 29 w 2503"/>
                <a:gd name="T55" fmla="*/ 1437 h 2040"/>
                <a:gd name="T56" fmla="*/ 7 w 2503"/>
                <a:gd name="T57" fmla="*/ 1394 h 2040"/>
                <a:gd name="T58" fmla="*/ 0 w 2503"/>
                <a:gd name="T59" fmla="*/ 1347 h 2040"/>
                <a:gd name="T60" fmla="*/ 9 w 2503"/>
                <a:gd name="T61" fmla="*/ 1300 h 2040"/>
                <a:gd name="T62" fmla="*/ 35 w 2503"/>
                <a:gd name="T63" fmla="*/ 1258 h 2040"/>
                <a:gd name="T64" fmla="*/ 71 w 2503"/>
                <a:gd name="T65" fmla="*/ 1228 h 2040"/>
                <a:gd name="T66" fmla="*/ 117 w 2503"/>
                <a:gd name="T67" fmla="*/ 1213 h 2040"/>
                <a:gd name="T68" fmla="*/ 412 w 2503"/>
                <a:gd name="T69" fmla="*/ 1211 h 2040"/>
                <a:gd name="T70" fmla="*/ 450 w 2503"/>
                <a:gd name="T71" fmla="*/ 1028 h 2040"/>
                <a:gd name="T72" fmla="*/ 511 w 2503"/>
                <a:gd name="T73" fmla="*/ 856 h 2040"/>
                <a:gd name="T74" fmla="*/ 594 w 2503"/>
                <a:gd name="T75" fmla="*/ 694 h 2040"/>
                <a:gd name="T76" fmla="*/ 695 w 2503"/>
                <a:gd name="T77" fmla="*/ 545 h 2040"/>
                <a:gd name="T78" fmla="*/ 815 w 2503"/>
                <a:gd name="T79" fmla="*/ 410 h 2040"/>
                <a:gd name="T80" fmla="*/ 951 w 2503"/>
                <a:gd name="T81" fmla="*/ 292 h 2040"/>
                <a:gd name="T82" fmla="*/ 1102 w 2503"/>
                <a:gd name="T83" fmla="*/ 192 h 2040"/>
                <a:gd name="T84" fmla="*/ 1265 w 2503"/>
                <a:gd name="T85" fmla="*/ 111 h 2040"/>
                <a:gd name="T86" fmla="*/ 1440 w 2503"/>
                <a:gd name="T87" fmla="*/ 51 h 2040"/>
                <a:gd name="T88" fmla="*/ 1624 w 2503"/>
                <a:gd name="T89" fmla="*/ 13 h 2040"/>
                <a:gd name="T90" fmla="*/ 1816 w 2503"/>
                <a:gd name="T91" fmla="*/ 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03" h="2040">
                  <a:moveTo>
                    <a:pt x="1816" y="0"/>
                  </a:moveTo>
                  <a:lnTo>
                    <a:pt x="1909" y="3"/>
                  </a:lnTo>
                  <a:lnTo>
                    <a:pt x="2000" y="12"/>
                  </a:lnTo>
                  <a:lnTo>
                    <a:pt x="2089" y="27"/>
                  </a:lnTo>
                  <a:lnTo>
                    <a:pt x="2177" y="47"/>
                  </a:lnTo>
                  <a:lnTo>
                    <a:pt x="2262" y="71"/>
                  </a:lnTo>
                  <a:lnTo>
                    <a:pt x="2345" y="102"/>
                  </a:lnTo>
                  <a:lnTo>
                    <a:pt x="2425" y="137"/>
                  </a:lnTo>
                  <a:lnTo>
                    <a:pt x="2503" y="176"/>
                  </a:lnTo>
                  <a:lnTo>
                    <a:pt x="2496" y="176"/>
                  </a:lnTo>
                  <a:lnTo>
                    <a:pt x="2488" y="175"/>
                  </a:lnTo>
                  <a:lnTo>
                    <a:pt x="2391" y="178"/>
                  </a:lnTo>
                  <a:lnTo>
                    <a:pt x="2296" y="189"/>
                  </a:lnTo>
                  <a:lnTo>
                    <a:pt x="2201" y="204"/>
                  </a:lnTo>
                  <a:lnTo>
                    <a:pt x="2110" y="226"/>
                  </a:lnTo>
                  <a:lnTo>
                    <a:pt x="2021" y="253"/>
                  </a:lnTo>
                  <a:lnTo>
                    <a:pt x="1935" y="286"/>
                  </a:lnTo>
                  <a:lnTo>
                    <a:pt x="1852" y="324"/>
                  </a:lnTo>
                  <a:lnTo>
                    <a:pt x="1771" y="368"/>
                  </a:lnTo>
                  <a:lnTo>
                    <a:pt x="1693" y="416"/>
                  </a:lnTo>
                  <a:lnTo>
                    <a:pt x="1620" y="469"/>
                  </a:lnTo>
                  <a:lnTo>
                    <a:pt x="1550" y="527"/>
                  </a:lnTo>
                  <a:lnTo>
                    <a:pt x="1484" y="588"/>
                  </a:lnTo>
                  <a:lnTo>
                    <a:pt x="1422" y="655"/>
                  </a:lnTo>
                  <a:lnTo>
                    <a:pt x="1364" y="724"/>
                  </a:lnTo>
                  <a:lnTo>
                    <a:pt x="1311" y="798"/>
                  </a:lnTo>
                  <a:lnTo>
                    <a:pt x="1262" y="874"/>
                  </a:lnTo>
                  <a:lnTo>
                    <a:pt x="1219" y="954"/>
                  </a:lnTo>
                  <a:lnTo>
                    <a:pt x="1180" y="1037"/>
                  </a:lnTo>
                  <a:lnTo>
                    <a:pt x="1147" y="1122"/>
                  </a:lnTo>
                  <a:lnTo>
                    <a:pt x="1120" y="1211"/>
                  </a:lnTo>
                  <a:lnTo>
                    <a:pt x="1373" y="1211"/>
                  </a:lnTo>
                  <a:lnTo>
                    <a:pt x="1402" y="1213"/>
                  </a:lnTo>
                  <a:lnTo>
                    <a:pt x="1428" y="1221"/>
                  </a:lnTo>
                  <a:lnTo>
                    <a:pt x="1454" y="1235"/>
                  </a:lnTo>
                  <a:lnTo>
                    <a:pt x="1475" y="1253"/>
                  </a:lnTo>
                  <a:lnTo>
                    <a:pt x="1492" y="1275"/>
                  </a:lnTo>
                  <a:lnTo>
                    <a:pt x="1505" y="1300"/>
                  </a:lnTo>
                  <a:lnTo>
                    <a:pt x="1512" y="1324"/>
                  </a:lnTo>
                  <a:lnTo>
                    <a:pt x="1514" y="1347"/>
                  </a:lnTo>
                  <a:lnTo>
                    <a:pt x="1513" y="1371"/>
                  </a:lnTo>
                  <a:lnTo>
                    <a:pt x="1507" y="1394"/>
                  </a:lnTo>
                  <a:lnTo>
                    <a:pt x="1498" y="1416"/>
                  </a:lnTo>
                  <a:lnTo>
                    <a:pt x="1485" y="1437"/>
                  </a:lnTo>
                  <a:lnTo>
                    <a:pt x="1467" y="1454"/>
                  </a:lnTo>
                  <a:lnTo>
                    <a:pt x="852" y="2004"/>
                  </a:lnTo>
                  <a:lnTo>
                    <a:pt x="830" y="2021"/>
                  </a:lnTo>
                  <a:lnTo>
                    <a:pt x="807" y="2032"/>
                  </a:lnTo>
                  <a:lnTo>
                    <a:pt x="782" y="2038"/>
                  </a:lnTo>
                  <a:lnTo>
                    <a:pt x="757" y="2040"/>
                  </a:lnTo>
                  <a:lnTo>
                    <a:pt x="732" y="2038"/>
                  </a:lnTo>
                  <a:lnTo>
                    <a:pt x="707" y="2032"/>
                  </a:lnTo>
                  <a:lnTo>
                    <a:pt x="684" y="2021"/>
                  </a:lnTo>
                  <a:lnTo>
                    <a:pt x="663" y="2004"/>
                  </a:lnTo>
                  <a:lnTo>
                    <a:pt x="46" y="1454"/>
                  </a:lnTo>
                  <a:lnTo>
                    <a:pt x="29" y="1437"/>
                  </a:lnTo>
                  <a:lnTo>
                    <a:pt x="17" y="1416"/>
                  </a:lnTo>
                  <a:lnTo>
                    <a:pt x="7" y="1394"/>
                  </a:lnTo>
                  <a:lnTo>
                    <a:pt x="1" y="1371"/>
                  </a:lnTo>
                  <a:lnTo>
                    <a:pt x="0" y="1347"/>
                  </a:lnTo>
                  <a:lnTo>
                    <a:pt x="2" y="1324"/>
                  </a:lnTo>
                  <a:lnTo>
                    <a:pt x="9" y="1300"/>
                  </a:lnTo>
                  <a:lnTo>
                    <a:pt x="20" y="1278"/>
                  </a:lnTo>
                  <a:lnTo>
                    <a:pt x="35" y="1258"/>
                  </a:lnTo>
                  <a:lnTo>
                    <a:pt x="52" y="1242"/>
                  </a:lnTo>
                  <a:lnTo>
                    <a:pt x="71" y="1228"/>
                  </a:lnTo>
                  <a:lnTo>
                    <a:pt x="93" y="1219"/>
                  </a:lnTo>
                  <a:lnTo>
                    <a:pt x="117" y="1213"/>
                  </a:lnTo>
                  <a:lnTo>
                    <a:pt x="141" y="1211"/>
                  </a:lnTo>
                  <a:lnTo>
                    <a:pt x="412" y="1211"/>
                  </a:lnTo>
                  <a:lnTo>
                    <a:pt x="428" y="1119"/>
                  </a:lnTo>
                  <a:lnTo>
                    <a:pt x="450" y="1028"/>
                  </a:lnTo>
                  <a:lnTo>
                    <a:pt x="478" y="940"/>
                  </a:lnTo>
                  <a:lnTo>
                    <a:pt x="511" y="856"/>
                  </a:lnTo>
                  <a:lnTo>
                    <a:pt x="550" y="773"/>
                  </a:lnTo>
                  <a:lnTo>
                    <a:pt x="594" y="694"/>
                  </a:lnTo>
                  <a:lnTo>
                    <a:pt x="642" y="617"/>
                  </a:lnTo>
                  <a:lnTo>
                    <a:pt x="695" y="545"/>
                  </a:lnTo>
                  <a:lnTo>
                    <a:pt x="753" y="475"/>
                  </a:lnTo>
                  <a:lnTo>
                    <a:pt x="815" y="410"/>
                  </a:lnTo>
                  <a:lnTo>
                    <a:pt x="882" y="349"/>
                  </a:lnTo>
                  <a:lnTo>
                    <a:pt x="951" y="292"/>
                  </a:lnTo>
                  <a:lnTo>
                    <a:pt x="1025" y="239"/>
                  </a:lnTo>
                  <a:lnTo>
                    <a:pt x="1102" y="192"/>
                  </a:lnTo>
                  <a:lnTo>
                    <a:pt x="1182" y="148"/>
                  </a:lnTo>
                  <a:lnTo>
                    <a:pt x="1265" y="111"/>
                  </a:lnTo>
                  <a:lnTo>
                    <a:pt x="1351" y="78"/>
                  </a:lnTo>
                  <a:lnTo>
                    <a:pt x="1440" y="51"/>
                  </a:lnTo>
                  <a:lnTo>
                    <a:pt x="1531" y="29"/>
                  </a:lnTo>
                  <a:lnTo>
                    <a:pt x="1624" y="13"/>
                  </a:lnTo>
                  <a:lnTo>
                    <a:pt x="1720" y="4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7" name="Group 381">
            <a:extLst>
              <a:ext uri="{FF2B5EF4-FFF2-40B4-BE49-F238E27FC236}">
                <a16:creationId xmlns="" xmlns:a16="http://schemas.microsoft.com/office/drawing/2014/main" id="{E668F567-D20C-7A4D-94F9-EC0C0C3EAC7B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4670668" y="2268723"/>
            <a:ext cx="418007" cy="301483"/>
            <a:chOff x="1677" y="2525"/>
            <a:chExt cx="226" cy="163"/>
          </a:xfrm>
        </p:grpSpPr>
        <p:sp>
          <p:nvSpPr>
            <p:cNvPr id="68" name="Freeform 383">
              <a:extLst>
                <a:ext uri="{FF2B5EF4-FFF2-40B4-BE49-F238E27FC236}">
                  <a16:creationId xmlns="" xmlns:a16="http://schemas.microsoft.com/office/drawing/2014/main" id="{024F524C-29A6-D54C-A43A-3F52C554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525"/>
              <a:ext cx="142" cy="131"/>
            </a:xfrm>
            <a:custGeom>
              <a:avLst/>
              <a:gdLst>
                <a:gd name="T0" fmla="*/ 955 w 2128"/>
                <a:gd name="T1" fmla="*/ 0 h 1964"/>
                <a:gd name="T2" fmla="*/ 971 w 2128"/>
                <a:gd name="T3" fmla="*/ 1 h 1964"/>
                <a:gd name="T4" fmla="*/ 986 w 2128"/>
                <a:gd name="T5" fmla="*/ 8 h 1964"/>
                <a:gd name="T6" fmla="*/ 999 w 2128"/>
                <a:gd name="T7" fmla="*/ 18 h 1964"/>
                <a:gd name="T8" fmla="*/ 1008 w 2128"/>
                <a:gd name="T9" fmla="*/ 34 h 1964"/>
                <a:gd name="T10" fmla="*/ 1016 w 2128"/>
                <a:gd name="T11" fmla="*/ 53 h 1964"/>
                <a:gd name="T12" fmla="*/ 1020 w 2128"/>
                <a:gd name="T13" fmla="*/ 77 h 1964"/>
                <a:gd name="T14" fmla="*/ 1022 w 2128"/>
                <a:gd name="T15" fmla="*/ 106 h 1964"/>
                <a:gd name="T16" fmla="*/ 1022 w 2128"/>
                <a:gd name="T17" fmla="*/ 575 h 1964"/>
                <a:gd name="T18" fmla="*/ 1924 w 2128"/>
                <a:gd name="T19" fmla="*/ 666 h 1964"/>
                <a:gd name="T20" fmla="*/ 1961 w 2128"/>
                <a:gd name="T21" fmla="*/ 671 h 1964"/>
                <a:gd name="T22" fmla="*/ 1995 w 2128"/>
                <a:gd name="T23" fmla="*/ 682 h 1964"/>
                <a:gd name="T24" fmla="*/ 2027 w 2128"/>
                <a:gd name="T25" fmla="*/ 695 h 1964"/>
                <a:gd name="T26" fmla="*/ 2056 w 2128"/>
                <a:gd name="T27" fmla="*/ 711 h 1964"/>
                <a:gd name="T28" fmla="*/ 2080 w 2128"/>
                <a:gd name="T29" fmla="*/ 731 h 1964"/>
                <a:gd name="T30" fmla="*/ 2101 w 2128"/>
                <a:gd name="T31" fmla="*/ 752 h 1964"/>
                <a:gd name="T32" fmla="*/ 2116 w 2128"/>
                <a:gd name="T33" fmla="*/ 776 h 1964"/>
                <a:gd name="T34" fmla="*/ 2125 w 2128"/>
                <a:gd name="T35" fmla="*/ 800 h 1964"/>
                <a:gd name="T36" fmla="*/ 2128 w 2128"/>
                <a:gd name="T37" fmla="*/ 825 h 1964"/>
                <a:gd name="T38" fmla="*/ 2125 w 2128"/>
                <a:gd name="T39" fmla="*/ 852 h 1964"/>
                <a:gd name="T40" fmla="*/ 2117 w 2128"/>
                <a:gd name="T41" fmla="*/ 878 h 1964"/>
                <a:gd name="T42" fmla="*/ 2103 w 2128"/>
                <a:gd name="T43" fmla="*/ 905 h 1964"/>
                <a:gd name="T44" fmla="*/ 2084 w 2128"/>
                <a:gd name="T45" fmla="*/ 932 h 1964"/>
                <a:gd name="T46" fmla="*/ 2060 w 2128"/>
                <a:gd name="T47" fmla="*/ 957 h 1964"/>
                <a:gd name="T48" fmla="*/ 2034 w 2128"/>
                <a:gd name="T49" fmla="*/ 981 h 1964"/>
                <a:gd name="T50" fmla="*/ 2004 w 2128"/>
                <a:gd name="T51" fmla="*/ 1003 h 1964"/>
                <a:gd name="T52" fmla="*/ 1972 w 2128"/>
                <a:gd name="T53" fmla="*/ 1021 h 1964"/>
                <a:gd name="T54" fmla="*/ 1937 w 2128"/>
                <a:gd name="T55" fmla="*/ 1037 h 1964"/>
                <a:gd name="T56" fmla="*/ 1022 w 2128"/>
                <a:gd name="T57" fmla="*/ 1386 h 1964"/>
                <a:gd name="T58" fmla="*/ 1022 w 2128"/>
                <a:gd name="T59" fmla="*/ 1859 h 1964"/>
                <a:gd name="T60" fmla="*/ 1020 w 2128"/>
                <a:gd name="T61" fmla="*/ 1887 h 1964"/>
                <a:gd name="T62" fmla="*/ 1016 w 2128"/>
                <a:gd name="T63" fmla="*/ 1912 h 1964"/>
                <a:gd name="T64" fmla="*/ 1008 w 2128"/>
                <a:gd name="T65" fmla="*/ 1932 h 1964"/>
                <a:gd name="T66" fmla="*/ 999 w 2128"/>
                <a:gd name="T67" fmla="*/ 1946 h 1964"/>
                <a:gd name="T68" fmla="*/ 986 w 2128"/>
                <a:gd name="T69" fmla="*/ 1957 h 1964"/>
                <a:gd name="T70" fmla="*/ 971 w 2128"/>
                <a:gd name="T71" fmla="*/ 1963 h 1964"/>
                <a:gd name="T72" fmla="*/ 955 w 2128"/>
                <a:gd name="T73" fmla="*/ 1964 h 1964"/>
                <a:gd name="T74" fmla="*/ 937 w 2128"/>
                <a:gd name="T75" fmla="*/ 1961 h 1964"/>
                <a:gd name="T76" fmla="*/ 918 w 2128"/>
                <a:gd name="T77" fmla="*/ 1953 h 1964"/>
                <a:gd name="T78" fmla="*/ 898 w 2128"/>
                <a:gd name="T79" fmla="*/ 1939 h 1964"/>
                <a:gd name="T80" fmla="*/ 875 w 2128"/>
                <a:gd name="T81" fmla="*/ 1920 h 1964"/>
                <a:gd name="T82" fmla="*/ 61 w 2128"/>
                <a:gd name="T83" fmla="*/ 1125 h 1964"/>
                <a:gd name="T84" fmla="*/ 38 w 2128"/>
                <a:gd name="T85" fmla="*/ 1100 h 1964"/>
                <a:gd name="T86" fmla="*/ 21 w 2128"/>
                <a:gd name="T87" fmla="*/ 1073 h 1964"/>
                <a:gd name="T88" fmla="*/ 10 w 2128"/>
                <a:gd name="T89" fmla="*/ 1044 h 1964"/>
                <a:gd name="T90" fmla="*/ 2 w 2128"/>
                <a:gd name="T91" fmla="*/ 1013 h 1964"/>
                <a:gd name="T92" fmla="*/ 0 w 2128"/>
                <a:gd name="T93" fmla="*/ 982 h 1964"/>
                <a:gd name="T94" fmla="*/ 2 w 2128"/>
                <a:gd name="T95" fmla="*/ 952 h 1964"/>
                <a:gd name="T96" fmla="*/ 10 w 2128"/>
                <a:gd name="T97" fmla="*/ 921 h 1964"/>
                <a:gd name="T98" fmla="*/ 21 w 2128"/>
                <a:gd name="T99" fmla="*/ 893 h 1964"/>
                <a:gd name="T100" fmla="*/ 38 w 2128"/>
                <a:gd name="T101" fmla="*/ 865 h 1964"/>
                <a:gd name="T102" fmla="*/ 61 w 2128"/>
                <a:gd name="T103" fmla="*/ 840 h 1964"/>
                <a:gd name="T104" fmla="*/ 875 w 2128"/>
                <a:gd name="T105" fmla="*/ 46 h 1964"/>
                <a:gd name="T106" fmla="*/ 898 w 2128"/>
                <a:gd name="T107" fmla="*/ 27 h 1964"/>
                <a:gd name="T108" fmla="*/ 918 w 2128"/>
                <a:gd name="T109" fmla="*/ 13 h 1964"/>
                <a:gd name="T110" fmla="*/ 937 w 2128"/>
                <a:gd name="T111" fmla="*/ 4 h 1964"/>
                <a:gd name="T112" fmla="*/ 955 w 2128"/>
                <a:gd name="T113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8" h="1964">
                  <a:moveTo>
                    <a:pt x="955" y="0"/>
                  </a:moveTo>
                  <a:lnTo>
                    <a:pt x="971" y="1"/>
                  </a:lnTo>
                  <a:lnTo>
                    <a:pt x="986" y="8"/>
                  </a:lnTo>
                  <a:lnTo>
                    <a:pt x="999" y="18"/>
                  </a:lnTo>
                  <a:lnTo>
                    <a:pt x="1008" y="34"/>
                  </a:lnTo>
                  <a:lnTo>
                    <a:pt x="1016" y="53"/>
                  </a:lnTo>
                  <a:lnTo>
                    <a:pt x="1020" y="77"/>
                  </a:lnTo>
                  <a:lnTo>
                    <a:pt x="1022" y="106"/>
                  </a:lnTo>
                  <a:lnTo>
                    <a:pt x="1022" y="575"/>
                  </a:lnTo>
                  <a:lnTo>
                    <a:pt x="1924" y="666"/>
                  </a:lnTo>
                  <a:lnTo>
                    <a:pt x="1961" y="671"/>
                  </a:lnTo>
                  <a:lnTo>
                    <a:pt x="1995" y="682"/>
                  </a:lnTo>
                  <a:lnTo>
                    <a:pt x="2027" y="695"/>
                  </a:lnTo>
                  <a:lnTo>
                    <a:pt x="2056" y="711"/>
                  </a:lnTo>
                  <a:lnTo>
                    <a:pt x="2080" y="731"/>
                  </a:lnTo>
                  <a:lnTo>
                    <a:pt x="2101" y="752"/>
                  </a:lnTo>
                  <a:lnTo>
                    <a:pt x="2116" y="776"/>
                  </a:lnTo>
                  <a:lnTo>
                    <a:pt x="2125" y="800"/>
                  </a:lnTo>
                  <a:lnTo>
                    <a:pt x="2128" y="825"/>
                  </a:lnTo>
                  <a:lnTo>
                    <a:pt x="2125" y="852"/>
                  </a:lnTo>
                  <a:lnTo>
                    <a:pt x="2117" y="878"/>
                  </a:lnTo>
                  <a:lnTo>
                    <a:pt x="2103" y="905"/>
                  </a:lnTo>
                  <a:lnTo>
                    <a:pt x="2084" y="932"/>
                  </a:lnTo>
                  <a:lnTo>
                    <a:pt x="2060" y="957"/>
                  </a:lnTo>
                  <a:lnTo>
                    <a:pt x="2034" y="981"/>
                  </a:lnTo>
                  <a:lnTo>
                    <a:pt x="2004" y="1003"/>
                  </a:lnTo>
                  <a:lnTo>
                    <a:pt x="1972" y="1021"/>
                  </a:lnTo>
                  <a:lnTo>
                    <a:pt x="1937" y="1037"/>
                  </a:lnTo>
                  <a:lnTo>
                    <a:pt x="1022" y="1386"/>
                  </a:lnTo>
                  <a:lnTo>
                    <a:pt x="1022" y="1859"/>
                  </a:lnTo>
                  <a:lnTo>
                    <a:pt x="1020" y="1887"/>
                  </a:lnTo>
                  <a:lnTo>
                    <a:pt x="1016" y="1912"/>
                  </a:lnTo>
                  <a:lnTo>
                    <a:pt x="1008" y="1932"/>
                  </a:lnTo>
                  <a:lnTo>
                    <a:pt x="999" y="1946"/>
                  </a:lnTo>
                  <a:lnTo>
                    <a:pt x="986" y="1957"/>
                  </a:lnTo>
                  <a:lnTo>
                    <a:pt x="971" y="1963"/>
                  </a:lnTo>
                  <a:lnTo>
                    <a:pt x="955" y="1964"/>
                  </a:lnTo>
                  <a:lnTo>
                    <a:pt x="937" y="1961"/>
                  </a:lnTo>
                  <a:lnTo>
                    <a:pt x="918" y="1953"/>
                  </a:lnTo>
                  <a:lnTo>
                    <a:pt x="898" y="1939"/>
                  </a:lnTo>
                  <a:lnTo>
                    <a:pt x="875" y="1920"/>
                  </a:lnTo>
                  <a:lnTo>
                    <a:pt x="61" y="1125"/>
                  </a:lnTo>
                  <a:lnTo>
                    <a:pt x="38" y="1100"/>
                  </a:lnTo>
                  <a:lnTo>
                    <a:pt x="21" y="1073"/>
                  </a:lnTo>
                  <a:lnTo>
                    <a:pt x="10" y="1044"/>
                  </a:lnTo>
                  <a:lnTo>
                    <a:pt x="2" y="1013"/>
                  </a:lnTo>
                  <a:lnTo>
                    <a:pt x="0" y="982"/>
                  </a:lnTo>
                  <a:lnTo>
                    <a:pt x="2" y="952"/>
                  </a:lnTo>
                  <a:lnTo>
                    <a:pt x="10" y="921"/>
                  </a:lnTo>
                  <a:lnTo>
                    <a:pt x="21" y="893"/>
                  </a:lnTo>
                  <a:lnTo>
                    <a:pt x="38" y="865"/>
                  </a:lnTo>
                  <a:lnTo>
                    <a:pt x="61" y="840"/>
                  </a:lnTo>
                  <a:lnTo>
                    <a:pt x="875" y="46"/>
                  </a:lnTo>
                  <a:lnTo>
                    <a:pt x="898" y="27"/>
                  </a:lnTo>
                  <a:lnTo>
                    <a:pt x="918" y="13"/>
                  </a:lnTo>
                  <a:lnTo>
                    <a:pt x="937" y="4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Freeform 384">
              <a:extLst>
                <a:ext uri="{FF2B5EF4-FFF2-40B4-BE49-F238E27FC236}">
                  <a16:creationId xmlns="" xmlns:a16="http://schemas.microsoft.com/office/drawing/2014/main" id="{4B58D6E0-E547-5D40-9E21-3AFCB6325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557"/>
              <a:ext cx="142" cy="131"/>
            </a:xfrm>
            <a:custGeom>
              <a:avLst/>
              <a:gdLst>
                <a:gd name="T0" fmla="*/ 1173 w 2128"/>
                <a:gd name="T1" fmla="*/ 0 h 1964"/>
                <a:gd name="T2" fmla="*/ 1191 w 2128"/>
                <a:gd name="T3" fmla="*/ 3 h 1964"/>
                <a:gd name="T4" fmla="*/ 1210 w 2128"/>
                <a:gd name="T5" fmla="*/ 12 h 1964"/>
                <a:gd name="T6" fmla="*/ 1231 w 2128"/>
                <a:gd name="T7" fmla="*/ 25 h 1964"/>
                <a:gd name="T8" fmla="*/ 1253 w 2128"/>
                <a:gd name="T9" fmla="*/ 44 h 1964"/>
                <a:gd name="T10" fmla="*/ 2069 w 2128"/>
                <a:gd name="T11" fmla="*/ 840 h 1964"/>
                <a:gd name="T12" fmla="*/ 2090 w 2128"/>
                <a:gd name="T13" fmla="*/ 864 h 1964"/>
                <a:gd name="T14" fmla="*/ 2107 w 2128"/>
                <a:gd name="T15" fmla="*/ 891 h 1964"/>
                <a:gd name="T16" fmla="*/ 2118 w 2128"/>
                <a:gd name="T17" fmla="*/ 921 h 1964"/>
                <a:gd name="T18" fmla="*/ 2126 w 2128"/>
                <a:gd name="T19" fmla="*/ 950 h 1964"/>
                <a:gd name="T20" fmla="*/ 2128 w 2128"/>
                <a:gd name="T21" fmla="*/ 982 h 1964"/>
                <a:gd name="T22" fmla="*/ 2126 w 2128"/>
                <a:gd name="T23" fmla="*/ 1013 h 1964"/>
                <a:gd name="T24" fmla="*/ 2118 w 2128"/>
                <a:gd name="T25" fmla="*/ 1043 h 1964"/>
                <a:gd name="T26" fmla="*/ 2107 w 2128"/>
                <a:gd name="T27" fmla="*/ 1072 h 1964"/>
                <a:gd name="T28" fmla="*/ 2090 w 2128"/>
                <a:gd name="T29" fmla="*/ 1099 h 1964"/>
                <a:gd name="T30" fmla="*/ 2069 w 2128"/>
                <a:gd name="T31" fmla="*/ 1124 h 1964"/>
                <a:gd name="T32" fmla="*/ 1253 w 2128"/>
                <a:gd name="T33" fmla="*/ 1919 h 1964"/>
                <a:gd name="T34" fmla="*/ 1231 w 2128"/>
                <a:gd name="T35" fmla="*/ 1938 h 1964"/>
                <a:gd name="T36" fmla="*/ 1210 w 2128"/>
                <a:gd name="T37" fmla="*/ 1951 h 1964"/>
                <a:gd name="T38" fmla="*/ 1191 w 2128"/>
                <a:gd name="T39" fmla="*/ 1960 h 1964"/>
                <a:gd name="T40" fmla="*/ 1173 w 2128"/>
                <a:gd name="T41" fmla="*/ 1964 h 1964"/>
                <a:gd name="T42" fmla="*/ 1157 w 2128"/>
                <a:gd name="T43" fmla="*/ 1963 h 1964"/>
                <a:gd name="T44" fmla="*/ 1142 w 2128"/>
                <a:gd name="T45" fmla="*/ 1957 h 1964"/>
                <a:gd name="T46" fmla="*/ 1130 w 2128"/>
                <a:gd name="T47" fmla="*/ 1946 h 1964"/>
                <a:gd name="T48" fmla="*/ 1120 w 2128"/>
                <a:gd name="T49" fmla="*/ 1930 h 1964"/>
                <a:gd name="T50" fmla="*/ 1112 w 2128"/>
                <a:gd name="T51" fmla="*/ 1911 h 1964"/>
                <a:gd name="T52" fmla="*/ 1108 w 2128"/>
                <a:gd name="T53" fmla="*/ 1887 h 1964"/>
                <a:gd name="T54" fmla="*/ 1106 w 2128"/>
                <a:gd name="T55" fmla="*/ 1859 h 1964"/>
                <a:gd name="T56" fmla="*/ 1106 w 2128"/>
                <a:gd name="T57" fmla="*/ 1389 h 1964"/>
                <a:gd name="T58" fmla="*/ 204 w 2128"/>
                <a:gd name="T59" fmla="*/ 1298 h 1964"/>
                <a:gd name="T60" fmla="*/ 167 w 2128"/>
                <a:gd name="T61" fmla="*/ 1293 h 1964"/>
                <a:gd name="T62" fmla="*/ 133 w 2128"/>
                <a:gd name="T63" fmla="*/ 1283 h 1964"/>
                <a:gd name="T64" fmla="*/ 101 w 2128"/>
                <a:gd name="T65" fmla="*/ 1269 h 1964"/>
                <a:gd name="T66" fmla="*/ 72 w 2128"/>
                <a:gd name="T67" fmla="*/ 1253 h 1964"/>
                <a:gd name="T68" fmla="*/ 48 w 2128"/>
                <a:gd name="T69" fmla="*/ 1233 h 1964"/>
                <a:gd name="T70" fmla="*/ 27 w 2128"/>
                <a:gd name="T71" fmla="*/ 1212 h 1964"/>
                <a:gd name="T72" fmla="*/ 12 w 2128"/>
                <a:gd name="T73" fmla="*/ 1189 h 1964"/>
                <a:gd name="T74" fmla="*/ 3 w 2128"/>
                <a:gd name="T75" fmla="*/ 1164 h 1964"/>
                <a:gd name="T76" fmla="*/ 0 w 2128"/>
                <a:gd name="T77" fmla="*/ 1139 h 1964"/>
                <a:gd name="T78" fmla="*/ 3 w 2128"/>
                <a:gd name="T79" fmla="*/ 1113 h 1964"/>
                <a:gd name="T80" fmla="*/ 11 w 2128"/>
                <a:gd name="T81" fmla="*/ 1086 h 1964"/>
                <a:gd name="T82" fmla="*/ 26 w 2128"/>
                <a:gd name="T83" fmla="*/ 1059 h 1964"/>
                <a:gd name="T84" fmla="*/ 44 w 2128"/>
                <a:gd name="T85" fmla="*/ 1033 h 1964"/>
                <a:gd name="T86" fmla="*/ 68 w 2128"/>
                <a:gd name="T87" fmla="*/ 1007 h 1964"/>
                <a:gd name="T88" fmla="*/ 94 w 2128"/>
                <a:gd name="T89" fmla="*/ 983 h 1964"/>
                <a:gd name="T90" fmla="*/ 124 w 2128"/>
                <a:gd name="T91" fmla="*/ 961 h 1964"/>
                <a:gd name="T92" fmla="*/ 157 w 2128"/>
                <a:gd name="T93" fmla="*/ 943 h 1964"/>
                <a:gd name="T94" fmla="*/ 191 w 2128"/>
                <a:gd name="T95" fmla="*/ 927 h 1964"/>
                <a:gd name="T96" fmla="*/ 1106 w 2128"/>
                <a:gd name="T97" fmla="*/ 579 h 1964"/>
                <a:gd name="T98" fmla="*/ 1106 w 2128"/>
                <a:gd name="T99" fmla="*/ 105 h 1964"/>
                <a:gd name="T100" fmla="*/ 1108 w 2128"/>
                <a:gd name="T101" fmla="*/ 77 h 1964"/>
                <a:gd name="T102" fmla="*/ 1112 w 2128"/>
                <a:gd name="T103" fmla="*/ 53 h 1964"/>
                <a:gd name="T104" fmla="*/ 1120 w 2128"/>
                <a:gd name="T105" fmla="*/ 33 h 1964"/>
                <a:gd name="T106" fmla="*/ 1130 w 2128"/>
                <a:gd name="T107" fmla="*/ 18 h 1964"/>
                <a:gd name="T108" fmla="*/ 1142 w 2128"/>
                <a:gd name="T109" fmla="*/ 7 h 1964"/>
                <a:gd name="T110" fmla="*/ 1157 w 2128"/>
                <a:gd name="T111" fmla="*/ 1 h 1964"/>
                <a:gd name="T112" fmla="*/ 1173 w 2128"/>
                <a:gd name="T113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8" h="1964">
                  <a:moveTo>
                    <a:pt x="1173" y="0"/>
                  </a:moveTo>
                  <a:lnTo>
                    <a:pt x="1191" y="3"/>
                  </a:lnTo>
                  <a:lnTo>
                    <a:pt x="1210" y="12"/>
                  </a:lnTo>
                  <a:lnTo>
                    <a:pt x="1231" y="25"/>
                  </a:lnTo>
                  <a:lnTo>
                    <a:pt x="1253" y="44"/>
                  </a:lnTo>
                  <a:lnTo>
                    <a:pt x="2069" y="840"/>
                  </a:lnTo>
                  <a:lnTo>
                    <a:pt x="2090" y="864"/>
                  </a:lnTo>
                  <a:lnTo>
                    <a:pt x="2107" y="891"/>
                  </a:lnTo>
                  <a:lnTo>
                    <a:pt x="2118" y="921"/>
                  </a:lnTo>
                  <a:lnTo>
                    <a:pt x="2126" y="950"/>
                  </a:lnTo>
                  <a:lnTo>
                    <a:pt x="2128" y="982"/>
                  </a:lnTo>
                  <a:lnTo>
                    <a:pt x="2126" y="1013"/>
                  </a:lnTo>
                  <a:lnTo>
                    <a:pt x="2118" y="1043"/>
                  </a:lnTo>
                  <a:lnTo>
                    <a:pt x="2107" y="1072"/>
                  </a:lnTo>
                  <a:lnTo>
                    <a:pt x="2090" y="1099"/>
                  </a:lnTo>
                  <a:lnTo>
                    <a:pt x="2069" y="1124"/>
                  </a:lnTo>
                  <a:lnTo>
                    <a:pt x="1253" y="1919"/>
                  </a:lnTo>
                  <a:lnTo>
                    <a:pt x="1231" y="1938"/>
                  </a:lnTo>
                  <a:lnTo>
                    <a:pt x="1210" y="1951"/>
                  </a:lnTo>
                  <a:lnTo>
                    <a:pt x="1191" y="1960"/>
                  </a:lnTo>
                  <a:lnTo>
                    <a:pt x="1173" y="1964"/>
                  </a:lnTo>
                  <a:lnTo>
                    <a:pt x="1157" y="1963"/>
                  </a:lnTo>
                  <a:lnTo>
                    <a:pt x="1142" y="1957"/>
                  </a:lnTo>
                  <a:lnTo>
                    <a:pt x="1130" y="1946"/>
                  </a:lnTo>
                  <a:lnTo>
                    <a:pt x="1120" y="1930"/>
                  </a:lnTo>
                  <a:lnTo>
                    <a:pt x="1112" y="1911"/>
                  </a:lnTo>
                  <a:lnTo>
                    <a:pt x="1108" y="1887"/>
                  </a:lnTo>
                  <a:lnTo>
                    <a:pt x="1106" y="1859"/>
                  </a:lnTo>
                  <a:lnTo>
                    <a:pt x="1106" y="1389"/>
                  </a:lnTo>
                  <a:lnTo>
                    <a:pt x="204" y="1298"/>
                  </a:lnTo>
                  <a:lnTo>
                    <a:pt x="167" y="1293"/>
                  </a:lnTo>
                  <a:lnTo>
                    <a:pt x="133" y="1283"/>
                  </a:lnTo>
                  <a:lnTo>
                    <a:pt x="101" y="1269"/>
                  </a:lnTo>
                  <a:lnTo>
                    <a:pt x="72" y="1253"/>
                  </a:lnTo>
                  <a:lnTo>
                    <a:pt x="48" y="1233"/>
                  </a:lnTo>
                  <a:lnTo>
                    <a:pt x="27" y="1212"/>
                  </a:lnTo>
                  <a:lnTo>
                    <a:pt x="12" y="1189"/>
                  </a:lnTo>
                  <a:lnTo>
                    <a:pt x="3" y="1164"/>
                  </a:lnTo>
                  <a:lnTo>
                    <a:pt x="0" y="1139"/>
                  </a:lnTo>
                  <a:lnTo>
                    <a:pt x="3" y="1113"/>
                  </a:lnTo>
                  <a:lnTo>
                    <a:pt x="11" y="1086"/>
                  </a:lnTo>
                  <a:lnTo>
                    <a:pt x="26" y="1059"/>
                  </a:lnTo>
                  <a:lnTo>
                    <a:pt x="44" y="1033"/>
                  </a:lnTo>
                  <a:lnTo>
                    <a:pt x="68" y="1007"/>
                  </a:lnTo>
                  <a:lnTo>
                    <a:pt x="94" y="983"/>
                  </a:lnTo>
                  <a:lnTo>
                    <a:pt x="124" y="961"/>
                  </a:lnTo>
                  <a:lnTo>
                    <a:pt x="157" y="943"/>
                  </a:lnTo>
                  <a:lnTo>
                    <a:pt x="191" y="927"/>
                  </a:lnTo>
                  <a:lnTo>
                    <a:pt x="1106" y="579"/>
                  </a:lnTo>
                  <a:lnTo>
                    <a:pt x="1106" y="105"/>
                  </a:lnTo>
                  <a:lnTo>
                    <a:pt x="1108" y="77"/>
                  </a:lnTo>
                  <a:lnTo>
                    <a:pt x="1112" y="53"/>
                  </a:lnTo>
                  <a:lnTo>
                    <a:pt x="1120" y="33"/>
                  </a:lnTo>
                  <a:lnTo>
                    <a:pt x="1130" y="18"/>
                  </a:lnTo>
                  <a:lnTo>
                    <a:pt x="1142" y="7"/>
                  </a:lnTo>
                  <a:lnTo>
                    <a:pt x="1157" y="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194" y="5342194"/>
            <a:ext cx="2408903" cy="3646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rtlCol="0" anchor="ctr"/>
          <a:lstStyle/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Tx/>
              <a:buNone/>
              <a:tabLst/>
              <a:defRPr/>
            </a:pPr>
            <a:endParaRPr kumimoji="0" lang="en-ZA" sz="177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00861" y="2772996"/>
            <a:ext cx="4966572" cy="7193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anchor="t"/>
          <a:lstStyle/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ZA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ZA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ZA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Tier Service Desk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Incident Management and Request Fulfilment 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 1 Technical Support</a:t>
            </a:r>
          </a:p>
          <a:p>
            <a:pPr marL="1015949" marR="0" lvl="2" indent="0" algn="l" defTabSz="1015949" rtl="0" eaLnBrk="1" fontAlgn="base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6440" marR="0" lvl="2" indent="-190491" algn="l" defTabSz="1015949" rtl="0" eaLnBrk="1" fontAlgn="base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8797" y="39635"/>
            <a:ext cx="2219598" cy="1979209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00" tIns="40000" rIns="40000" bIns="40000" anchor="t"/>
          <a:lstStyle/>
          <a:p>
            <a:pPr marL="0" marR="0" lvl="0" indent="0" algn="ctr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endParaRPr kumimoji="0" lang="en-ZA" sz="1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Informational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Alert and Error Notifications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Monitoring and Infrastructure Portal Services</a:t>
            </a:r>
          </a:p>
          <a:p>
            <a:pPr marL="190491" marR="0" lvl="0" indent="-190491" algn="l" defTabSz="1015949" rtl="0" eaLnBrk="1" fontAlgn="auto" latinLnBrk="0" hangingPunct="1">
              <a:lnSpc>
                <a:spcPct val="110000"/>
              </a:lnSpc>
              <a:spcBef>
                <a:spcPts val="111"/>
              </a:spcBef>
              <a:spcAft>
                <a:spcPts val="11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 and Reporting Services</a:t>
            </a:r>
          </a:p>
        </p:txBody>
      </p:sp>
      <p:grpSp>
        <p:nvGrpSpPr>
          <p:cNvPr id="71" name="Group 35"/>
          <p:cNvGrpSpPr>
            <a:grpSpLocks noChangeAspect="1"/>
          </p:cNvGrpSpPr>
          <p:nvPr/>
        </p:nvGrpSpPr>
        <p:grpSpPr bwMode="auto">
          <a:xfrm>
            <a:off x="320112" y="1520060"/>
            <a:ext cx="429280" cy="326671"/>
            <a:chOff x="2303" y="2126"/>
            <a:chExt cx="410" cy="312"/>
          </a:xfrm>
        </p:grpSpPr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2303" y="2133"/>
              <a:ext cx="407" cy="305"/>
            </a:xfrm>
            <a:custGeom>
              <a:avLst/>
              <a:gdLst>
                <a:gd name="T0" fmla="*/ 144 w 3259"/>
                <a:gd name="T1" fmla="*/ 0 h 2444"/>
                <a:gd name="T2" fmla="*/ 172 w 3259"/>
                <a:gd name="T3" fmla="*/ 3 h 2444"/>
                <a:gd name="T4" fmla="*/ 199 w 3259"/>
                <a:gd name="T5" fmla="*/ 11 h 2444"/>
                <a:gd name="T6" fmla="*/ 223 w 3259"/>
                <a:gd name="T7" fmla="*/ 25 h 2444"/>
                <a:gd name="T8" fmla="*/ 244 w 3259"/>
                <a:gd name="T9" fmla="*/ 43 h 2444"/>
                <a:gd name="T10" fmla="*/ 262 w 3259"/>
                <a:gd name="T11" fmla="*/ 65 h 2444"/>
                <a:gd name="T12" fmla="*/ 275 w 3259"/>
                <a:gd name="T13" fmla="*/ 90 h 2444"/>
                <a:gd name="T14" fmla="*/ 283 w 3259"/>
                <a:gd name="T15" fmla="*/ 117 h 2444"/>
                <a:gd name="T16" fmla="*/ 286 w 3259"/>
                <a:gd name="T17" fmla="*/ 147 h 2444"/>
                <a:gd name="T18" fmla="*/ 286 w 3259"/>
                <a:gd name="T19" fmla="*/ 2151 h 2444"/>
                <a:gd name="T20" fmla="*/ 3115 w 3259"/>
                <a:gd name="T21" fmla="*/ 2151 h 2444"/>
                <a:gd name="T22" fmla="*/ 3144 w 3259"/>
                <a:gd name="T23" fmla="*/ 2154 h 2444"/>
                <a:gd name="T24" fmla="*/ 3170 w 3259"/>
                <a:gd name="T25" fmla="*/ 2162 h 2444"/>
                <a:gd name="T26" fmla="*/ 3196 w 3259"/>
                <a:gd name="T27" fmla="*/ 2175 h 2444"/>
                <a:gd name="T28" fmla="*/ 3217 w 3259"/>
                <a:gd name="T29" fmla="*/ 2194 h 2444"/>
                <a:gd name="T30" fmla="*/ 3234 w 3259"/>
                <a:gd name="T31" fmla="*/ 2216 h 2444"/>
                <a:gd name="T32" fmla="*/ 3247 w 3259"/>
                <a:gd name="T33" fmla="*/ 2240 h 2444"/>
                <a:gd name="T34" fmla="*/ 3256 w 3259"/>
                <a:gd name="T35" fmla="*/ 2268 h 2444"/>
                <a:gd name="T36" fmla="*/ 3259 w 3259"/>
                <a:gd name="T37" fmla="*/ 2298 h 2444"/>
                <a:gd name="T38" fmla="*/ 3256 w 3259"/>
                <a:gd name="T39" fmla="*/ 2327 h 2444"/>
                <a:gd name="T40" fmla="*/ 3247 w 3259"/>
                <a:gd name="T41" fmla="*/ 2354 h 2444"/>
                <a:gd name="T42" fmla="*/ 3234 w 3259"/>
                <a:gd name="T43" fmla="*/ 2379 h 2444"/>
                <a:gd name="T44" fmla="*/ 3217 w 3259"/>
                <a:gd name="T45" fmla="*/ 2401 h 2444"/>
                <a:gd name="T46" fmla="*/ 3196 w 3259"/>
                <a:gd name="T47" fmla="*/ 2419 h 2444"/>
                <a:gd name="T48" fmla="*/ 3170 w 3259"/>
                <a:gd name="T49" fmla="*/ 2433 h 2444"/>
                <a:gd name="T50" fmla="*/ 3144 w 3259"/>
                <a:gd name="T51" fmla="*/ 2441 h 2444"/>
                <a:gd name="T52" fmla="*/ 3115 w 3259"/>
                <a:gd name="T53" fmla="*/ 2444 h 2444"/>
                <a:gd name="T54" fmla="*/ 144 w 3259"/>
                <a:gd name="T55" fmla="*/ 2444 h 2444"/>
                <a:gd name="T56" fmla="*/ 114 w 3259"/>
                <a:gd name="T57" fmla="*/ 2441 h 2444"/>
                <a:gd name="T58" fmla="*/ 87 w 3259"/>
                <a:gd name="T59" fmla="*/ 2433 h 2444"/>
                <a:gd name="T60" fmla="*/ 63 w 3259"/>
                <a:gd name="T61" fmla="*/ 2419 h 2444"/>
                <a:gd name="T62" fmla="*/ 42 w 3259"/>
                <a:gd name="T63" fmla="*/ 2401 h 2444"/>
                <a:gd name="T64" fmla="*/ 24 w 3259"/>
                <a:gd name="T65" fmla="*/ 2379 h 2444"/>
                <a:gd name="T66" fmla="*/ 11 w 3259"/>
                <a:gd name="T67" fmla="*/ 2354 h 2444"/>
                <a:gd name="T68" fmla="*/ 3 w 3259"/>
                <a:gd name="T69" fmla="*/ 2327 h 2444"/>
                <a:gd name="T70" fmla="*/ 0 w 3259"/>
                <a:gd name="T71" fmla="*/ 2298 h 2444"/>
                <a:gd name="T72" fmla="*/ 0 w 3259"/>
                <a:gd name="T73" fmla="*/ 147 h 2444"/>
                <a:gd name="T74" fmla="*/ 3 w 3259"/>
                <a:gd name="T75" fmla="*/ 117 h 2444"/>
                <a:gd name="T76" fmla="*/ 11 w 3259"/>
                <a:gd name="T77" fmla="*/ 90 h 2444"/>
                <a:gd name="T78" fmla="*/ 24 w 3259"/>
                <a:gd name="T79" fmla="*/ 65 h 2444"/>
                <a:gd name="T80" fmla="*/ 42 w 3259"/>
                <a:gd name="T81" fmla="*/ 43 h 2444"/>
                <a:gd name="T82" fmla="*/ 63 w 3259"/>
                <a:gd name="T83" fmla="*/ 25 h 2444"/>
                <a:gd name="T84" fmla="*/ 87 w 3259"/>
                <a:gd name="T85" fmla="*/ 11 h 2444"/>
                <a:gd name="T86" fmla="*/ 114 w 3259"/>
                <a:gd name="T87" fmla="*/ 3 h 2444"/>
                <a:gd name="T88" fmla="*/ 144 w 3259"/>
                <a:gd name="T89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9" h="2444">
                  <a:moveTo>
                    <a:pt x="144" y="0"/>
                  </a:moveTo>
                  <a:lnTo>
                    <a:pt x="172" y="3"/>
                  </a:lnTo>
                  <a:lnTo>
                    <a:pt x="199" y="11"/>
                  </a:lnTo>
                  <a:lnTo>
                    <a:pt x="223" y="25"/>
                  </a:lnTo>
                  <a:lnTo>
                    <a:pt x="244" y="43"/>
                  </a:lnTo>
                  <a:lnTo>
                    <a:pt x="262" y="65"/>
                  </a:lnTo>
                  <a:lnTo>
                    <a:pt x="275" y="90"/>
                  </a:lnTo>
                  <a:lnTo>
                    <a:pt x="283" y="117"/>
                  </a:lnTo>
                  <a:lnTo>
                    <a:pt x="286" y="147"/>
                  </a:lnTo>
                  <a:lnTo>
                    <a:pt x="286" y="2151"/>
                  </a:lnTo>
                  <a:lnTo>
                    <a:pt x="3115" y="2151"/>
                  </a:lnTo>
                  <a:lnTo>
                    <a:pt x="3144" y="2154"/>
                  </a:lnTo>
                  <a:lnTo>
                    <a:pt x="3170" y="2162"/>
                  </a:lnTo>
                  <a:lnTo>
                    <a:pt x="3196" y="2175"/>
                  </a:lnTo>
                  <a:lnTo>
                    <a:pt x="3217" y="2194"/>
                  </a:lnTo>
                  <a:lnTo>
                    <a:pt x="3234" y="2216"/>
                  </a:lnTo>
                  <a:lnTo>
                    <a:pt x="3247" y="2240"/>
                  </a:lnTo>
                  <a:lnTo>
                    <a:pt x="3256" y="2268"/>
                  </a:lnTo>
                  <a:lnTo>
                    <a:pt x="3259" y="2298"/>
                  </a:lnTo>
                  <a:lnTo>
                    <a:pt x="3256" y="2327"/>
                  </a:lnTo>
                  <a:lnTo>
                    <a:pt x="3247" y="2354"/>
                  </a:lnTo>
                  <a:lnTo>
                    <a:pt x="3234" y="2379"/>
                  </a:lnTo>
                  <a:lnTo>
                    <a:pt x="3217" y="2401"/>
                  </a:lnTo>
                  <a:lnTo>
                    <a:pt x="3196" y="2419"/>
                  </a:lnTo>
                  <a:lnTo>
                    <a:pt x="3170" y="2433"/>
                  </a:lnTo>
                  <a:lnTo>
                    <a:pt x="3144" y="2441"/>
                  </a:lnTo>
                  <a:lnTo>
                    <a:pt x="3115" y="2444"/>
                  </a:lnTo>
                  <a:lnTo>
                    <a:pt x="144" y="2444"/>
                  </a:lnTo>
                  <a:lnTo>
                    <a:pt x="114" y="2441"/>
                  </a:lnTo>
                  <a:lnTo>
                    <a:pt x="87" y="2433"/>
                  </a:lnTo>
                  <a:lnTo>
                    <a:pt x="63" y="2419"/>
                  </a:lnTo>
                  <a:lnTo>
                    <a:pt x="42" y="2401"/>
                  </a:lnTo>
                  <a:lnTo>
                    <a:pt x="24" y="2379"/>
                  </a:lnTo>
                  <a:lnTo>
                    <a:pt x="11" y="2354"/>
                  </a:lnTo>
                  <a:lnTo>
                    <a:pt x="3" y="2327"/>
                  </a:lnTo>
                  <a:lnTo>
                    <a:pt x="0" y="2298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1" y="90"/>
                  </a:lnTo>
                  <a:lnTo>
                    <a:pt x="24" y="65"/>
                  </a:lnTo>
                  <a:lnTo>
                    <a:pt x="42" y="43"/>
                  </a:lnTo>
                  <a:lnTo>
                    <a:pt x="63" y="25"/>
                  </a:lnTo>
                  <a:lnTo>
                    <a:pt x="87" y="11"/>
                  </a:lnTo>
                  <a:lnTo>
                    <a:pt x="114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" name="Freeform 38"/>
            <p:cNvSpPr>
              <a:spLocks/>
            </p:cNvSpPr>
            <p:nvPr/>
          </p:nvSpPr>
          <p:spPr bwMode="auto">
            <a:xfrm>
              <a:off x="2432" y="2269"/>
              <a:ext cx="281" cy="116"/>
            </a:xfrm>
            <a:custGeom>
              <a:avLst/>
              <a:gdLst>
                <a:gd name="T0" fmla="*/ 316 w 2247"/>
                <a:gd name="T1" fmla="*/ 0 h 923"/>
                <a:gd name="T2" fmla="*/ 347 w 2247"/>
                <a:gd name="T3" fmla="*/ 3 h 923"/>
                <a:gd name="T4" fmla="*/ 377 w 2247"/>
                <a:gd name="T5" fmla="*/ 10 h 923"/>
                <a:gd name="T6" fmla="*/ 407 w 2247"/>
                <a:gd name="T7" fmla="*/ 23 h 923"/>
                <a:gd name="T8" fmla="*/ 1242 w 2247"/>
                <a:gd name="T9" fmla="*/ 454 h 923"/>
                <a:gd name="T10" fmla="*/ 1931 w 2247"/>
                <a:gd name="T11" fmla="*/ 75 h 923"/>
                <a:gd name="T12" fmla="*/ 1960 w 2247"/>
                <a:gd name="T13" fmla="*/ 62 h 923"/>
                <a:gd name="T14" fmla="*/ 1989 w 2247"/>
                <a:gd name="T15" fmla="*/ 53 h 923"/>
                <a:gd name="T16" fmla="*/ 2020 w 2247"/>
                <a:gd name="T17" fmla="*/ 49 h 923"/>
                <a:gd name="T18" fmla="*/ 2050 w 2247"/>
                <a:gd name="T19" fmla="*/ 49 h 923"/>
                <a:gd name="T20" fmla="*/ 2079 w 2247"/>
                <a:gd name="T21" fmla="*/ 54 h 923"/>
                <a:gd name="T22" fmla="*/ 2108 w 2247"/>
                <a:gd name="T23" fmla="*/ 64 h 923"/>
                <a:gd name="T24" fmla="*/ 2135 w 2247"/>
                <a:gd name="T25" fmla="*/ 76 h 923"/>
                <a:gd name="T26" fmla="*/ 2161 w 2247"/>
                <a:gd name="T27" fmla="*/ 93 h 923"/>
                <a:gd name="T28" fmla="*/ 2184 w 2247"/>
                <a:gd name="T29" fmla="*/ 113 h 923"/>
                <a:gd name="T30" fmla="*/ 2204 w 2247"/>
                <a:gd name="T31" fmla="*/ 138 h 923"/>
                <a:gd name="T32" fmla="*/ 2222 w 2247"/>
                <a:gd name="T33" fmla="*/ 166 h 923"/>
                <a:gd name="T34" fmla="*/ 2234 w 2247"/>
                <a:gd name="T35" fmla="*/ 194 h 923"/>
                <a:gd name="T36" fmla="*/ 2243 w 2247"/>
                <a:gd name="T37" fmla="*/ 225 h 923"/>
                <a:gd name="T38" fmla="*/ 2247 w 2247"/>
                <a:gd name="T39" fmla="*/ 256 h 923"/>
                <a:gd name="T40" fmla="*/ 2246 w 2247"/>
                <a:gd name="T41" fmla="*/ 287 h 923"/>
                <a:gd name="T42" fmla="*/ 2242 w 2247"/>
                <a:gd name="T43" fmla="*/ 318 h 923"/>
                <a:gd name="T44" fmla="*/ 2233 w 2247"/>
                <a:gd name="T45" fmla="*/ 348 h 923"/>
                <a:gd name="T46" fmla="*/ 2221 w 2247"/>
                <a:gd name="T47" fmla="*/ 376 h 923"/>
                <a:gd name="T48" fmla="*/ 2204 w 2247"/>
                <a:gd name="T49" fmla="*/ 401 h 923"/>
                <a:gd name="T50" fmla="*/ 2184 w 2247"/>
                <a:gd name="T51" fmla="*/ 425 h 923"/>
                <a:gd name="T52" fmla="*/ 2161 w 2247"/>
                <a:gd name="T53" fmla="*/ 446 h 923"/>
                <a:gd name="T54" fmla="*/ 2133 w 2247"/>
                <a:gd name="T55" fmla="*/ 463 h 923"/>
                <a:gd name="T56" fmla="*/ 1348 w 2247"/>
                <a:gd name="T57" fmla="*/ 896 h 923"/>
                <a:gd name="T58" fmla="*/ 1314 w 2247"/>
                <a:gd name="T59" fmla="*/ 911 h 923"/>
                <a:gd name="T60" fmla="*/ 1280 w 2247"/>
                <a:gd name="T61" fmla="*/ 920 h 923"/>
                <a:gd name="T62" fmla="*/ 1245 w 2247"/>
                <a:gd name="T63" fmla="*/ 923 h 923"/>
                <a:gd name="T64" fmla="*/ 1212 w 2247"/>
                <a:gd name="T65" fmla="*/ 920 h 923"/>
                <a:gd name="T66" fmla="*/ 1180 w 2247"/>
                <a:gd name="T67" fmla="*/ 913 h 923"/>
                <a:gd name="T68" fmla="*/ 1149 w 2247"/>
                <a:gd name="T69" fmla="*/ 899 h 923"/>
                <a:gd name="T70" fmla="*/ 313 w 2247"/>
                <a:gd name="T71" fmla="*/ 467 h 923"/>
                <a:gd name="T72" fmla="*/ 0 w 2247"/>
                <a:gd name="T73" fmla="*/ 640 h 923"/>
                <a:gd name="T74" fmla="*/ 316 w 2247"/>
                <a:gd name="T75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7" h="923">
                  <a:moveTo>
                    <a:pt x="316" y="0"/>
                  </a:moveTo>
                  <a:lnTo>
                    <a:pt x="347" y="3"/>
                  </a:lnTo>
                  <a:lnTo>
                    <a:pt x="377" y="10"/>
                  </a:lnTo>
                  <a:lnTo>
                    <a:pt x="407" y="23"/>
                  </a:lnTo>
                  <a:lnTo>
                    <a:pt x="1242" y="454"/>
                  </a:lnTo>
                  <a:lnTo>
                    <a:pt x="1931" y="75"/>
                  </a:lnTo>
                  <a:lnTo>
                    <a:pt x="1960" y="62"/>
                  </a:lnTo>
                  <a:lnTo>
                    <a:pt x="1989" y="53"/>
                  </a:lnTo>
                  <a:lnTo>
                    <a:pt x="2020" y="49"/>
                  </a:lnTo>
                  <a:lnTo>
                    <a:pt x="2050" y="49"/>
                  </a:lnTo>
                  <a:lnTo>
                    <a:pt x="2079" y="54"/>
                  </a:lnTo>
                  <a:lnTo>
                    <a:pt x="2108" y="64"/>
                  </a:lnTo>
                  <a:lnTo>
                    <a:pt x="2135" y="76"/>
                  </a:lnTo>
                  <a:lnTo>
                    <a:pt x="2161" y="93"/>
                  </a:lnTo>
                  <a:lnTo>
                    <a:pt x="2184" y="113"/>
                  </a:lnTo>
                  <a:lnTo>
                    <a:pt x="2204" y="138"/>
                  </a:lnTo>
                  <a:lnTo>
                    <a:pt x="2222" y="166"/>
                  </a:lnTo>
                  <a:lnTo>
                    <a:pt x="2234" y="194"/>
                  </a:lnTo>
                  <a:lnTo>
                    <a:pt x="2243" y="225"/>
                  </a:lnTo>
                  <a:lnTo>
                    <a:pt x="2247" y="256"/>
                  </a:lnTo>
                  <a:lnTo>
                    <a:pt x="2246" y="287"/>
                  </a:lnTo>
                  <a:lnTo>
                    <a:pt x="2242" y="318"/>
                  </a:lnTo>
                  <a:lnTo>
                    <a:pt x="2233" y="348"/>
                  </a:lnTo>
                  <a:lnTo>
                    <a:pt x="2221" y="376"/>
                  </a:lnTo>
                  <a:lnTo>
                    <a:pt x="2204" y="401"/>
                  </a:lnTo>
                  <a:lnTo>
                    <a:pt x="2184" y="425"/>
                  </a:lnTo>
                  <a:lnTo>
                    <a:pt x="2161" y="446"/>
                  </a:lnTo>
                  <a:lnTo>
                    <a:pt x="2133" y="463"/>
                  </a:lnTo>
                  <a:lnTo>
                    <a:pt x="1348" y="896"/>
                  </a:lnTo>
                  <a:lnTo>
                    <a:pt x="1314" y="911"/>
                  </a:lnTo>
                  <a:lnTo>
                    <a:pt x="1280" y="920"/>
                  </a:lnTo>
                  <a:lnTo>
                    <a:pt x="1245" y="923"/>
                  </a:lnTo>
                  <a:lnTo>
                    <a:pt x="1212" y="920"/>
                  </a:lnTo>
                  <a:lnTo>
                    <a:pt x="1180" y="913"/>
                  </a:lnTo>
                  <a:lnTo>
                    <a:pt x="1149" y="899"/>
                  </a:lnTo>
                  <a:lnTo>
                    <a:pt x="313" y="467"/>
                  </a:lnTo>
                  <a:lnTo>
                    <a:pt x="0" y="64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4" name="Freeform 39"/>
            <p:cNvSpPr>
              <a:spLocks/>
            </p:cNvSpPr>
            <p:nvPr/>
          </p:nvSpPr>
          <p:spPr bwMode="auto">
            <a:xfrm>
              <a:off x="2355" y="2126"/>
              <a:ext cx="358" cy="247"/>
            </a:xfrm>
            <a:custGeom>
              <a:avLst/>
              <a:gdLst>
                <a:gd name="T0" fmla="*/ 2651 w 2864"/>
                <a:gd name="T1" fmla="*/ 0 h 1975"/>
                <a:gd name="T2" fmla="*/ 2710 w 2864"/>
                <a:gd name="T3" fmla="*/ 9 h 1975"/>
                <a:gd name="T4" fmla="*/ 2767 w 2864"/>
                <a:gd name="T5" fmla="*/ 36 h 1975"/>
                <a:gd name="T6" fmla="*/ 2814 w 2864"/>
                <a:gd name="T7" fmla="*/ 79 h 1975"/>
                <a:gd name="T8" fmla="*/ 2846 w 2864"/>
                <a:gd name="T9" fmla="*/ 132 h 1975"/>
                <a:gd name="T10" fmla="*/ 2862 w 2864"/>
                <a:gd name="T11" fmla="*/ 191 h 1975"/>
                <a:gd name="T12" fmla="*/ 2861 w 2864"/>
                <a:gd name="T13" fmla="*/ 253 h 1975"/>
                <a:gd name="T14" fmla="*/ 2844 w 2864"/>
                <a:gd name="T15" fmla="*/ 313 h 1975"/>
                <a:gd name="T16" fmla="*/ 2810 w 2864"/>
                <a:gd name="T17" fmla="*/ 366 h 1975"/>
                <a:gd name="T18" fmla="*/ 2020 w 2864"/>
                <a:gd name="T19" fmla="*/ 1277 h 1975"/>
                <a:gd name="T20" fmla="*/ 1968 w 2864"/>
                <a:gd name="T21" fmla="*/ 1310 h 1975"/>
                <a:gd name="T22" fmla="*/ 1910 w 2864"/>
                <a:gd name="T23" fmla="*/ 1326 h 1975"/>
                <a:gd name="T24" fmla="*/ 1852 w 2864"/>
                <a:gd name="T25" fmla="*/ 1326 h 1975"/>
                <a:gd name="T26" fmla="*/ 1794 w 2864"/>
                <a:gd name="T27" fmla="*/ 1309 h 1975"/>
                <a:gd name="T28" fmla="*/ 1742 w 2864"/>
                <a:gd name="T29" fmla="*/ 1275 h 1975"/>
                <a:gd name="T30" fmla="*/ 407 w 2864"/>
                <a:gd name="T31" fmla="*/ 1855 h 1975"/>
                <a:gd name="T32" fmla="*/ 372 w 2864"/>
                <a:gd name="T33" fmla="*/ 1906 h 1975"/>
                <a:gd name="T34" fmla="*/ 326 w 2864"/>
                <a:gd name="T35" fmla="*/ 1944 h 1975"/>
                <a:gd name="T36" fmla="*/ 272 w 2864"/>
                <a:gd name="T37" fmla="*/ 1967 h 1975"/>
                <a:gd name="T38" fmla="*/ 215 w 2864"/>
                <a:gd name="T39" fmla="*/ 1975 h 1975"/>
                <a:gd name="T40" fmla="*/ 150 w 2864"/>
                <a:gd name="T41" fmla="*/ 1965 h 1975"/>
                <a:gd name="T42" fmla="*/ 91 w 2864"/>
                <a:gd name="T43" fmla="*/ 1935 h 1975"/>
                <a:gd name="T44" fmla="*/ 47 w 2864"/>
                <a:gd name="T45" fmla="*/ 1891 h 1975"/>
                <a:gd name="T46" fmla="*/ 17 w 2864"/>
                <a:gd name="T47" fmla="*/ 1839 h 1975"/>
                <a:gd name="T48" fmla="*/ 2 w 2864"/>
                <a:gd name="T49" fmla="*/ 1779 h 1975"/>
                <a:gd name="T50" fmla="*/ 4 w 2864"/>
                <a:gd name="T51" fmla="*/ 1716 h 1975"/>
                <a:gd name="T52" fmla="*/ 24 w 2864"/>
                <a:gd name="T53" fmla="*/ 1655 h 1975"/>
                <a:gd name="T54" fmla="*/ 768 w 2864"/>
                <a:gd name="T55" fmla="*/ 156 h 1975"/>
                <a:gd name="T56" fmla="*/ 812 w 2864"/>
                <a:gd name="T57" fmla="*/ 109 h 1975"/>
                <a:gd name="T58" fmla="*/ 870 w 2864"/>
                <a:gd name="T59" fmla="*/ 77 h 1975"/>
                <a:gd name="T60" fmla="*/ 933 w 2864"/>
                <a:gd name="T61" fmla="*/ 63 h 1975"/>
                <a:gd name="T62" fmla="*/ 997 w 2864"/>
                <a:gd name="T63" fmla="*/ 71 h 1975"/>
                <a:gd name="T64" fmla="*/ 1056 w 2864"/>
                <a:gd name="T65" fmla="*/ 97 h 1975"/>
                <a:gd name="T66" fmla="*/ 1861 w 2864"/>
                <a:gd name="T67" fmla="*/ 800 h 1975"/>
                <a:gd name="T68" fmla="*/ 2512 w 2864"/>
                <a:gd name="T69" fmla="*/ 51 h 1975"/>
                <a:gd name="T70" fmla="*/ 2564 w 2864"/>
                <a:gd name="T71" fmla="*/ 18 h 1975"/>
                <a:gd name="T72" fmla="*/ 2621 w 2864"/>
                <a:gd name="T73" fmla="*/ 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64" h="1975">
                  <a:moveTo>
                    <a:pt x="2651" y="0"/>
                  </a:moveTo>
                  <a:lnTo>
                    <a:pt x="2651" y="0"/>
                  </a:lnTo>
                  <a:lnTo>
                    <a:pt x="2681" y="2"/>
                  </a:lnTo>
                  <a:lnTo>
                    <a:pt x="2710" y="9"/>
                  </a:lnTo>
                  <a:lnTo>
                    <a:pt x="2739" y="20"/>
                  </a:lnTo>
                  <a:lnTo>
                    <a:pt x="2767" y="36"/>
                  </a:lnTo>
                  <a:lnTo>
                    <a:pt x="2792" y="55"/>
                  </a:lnTo>
                  <a:lnTo>
                    <a:pt x="2814" y="79"/>
                  </a:lnTo>
                  <a:lnTo>
                    <a:pt x="2832" y="105"/>
                  </a:lnTo>
                  <a:lnTo>
                    <a:pt x="2846" y="132"/>
                  </a:lnTo>
                  <a:lnTo>
                    <a:pt x="2856" y="161"/>
                  </a:lnTo>
                  <a:lnTo>
                    <a:pt x="2862" y="191"/>
                  </a:lnTo>
                  <a:lnTo>
                    <a:pt x="2864" y="222"/>
                  </a:lnTo>
                  <a:lnTo>
                    <a:pt x="2861" y="253"/>
                  </a:lnTo>
                  <a:lnTo>
                    <a:pt x="2855" y="283"/>
                  </a:lnTo>
                  <a:lnTo>
                    <a:pt x="2844" y="313"/>
                  </a:lnTo>
                  <a:lnTo>
                    <a:pt x="2829" y="340"/>
                  </a:lnTo>
                  <a:lnTo>
                    <a:pt x="2810" y="366"/>
                  </a:lnTo>
                  <a:lnTo>
                    <a:pt x="2042" y="1254"/>
                  </a:lnTo>
                  <a:lnTo>
                    <a:pt x="2020" y="1277"/>
                  </a:lnTo>
                  <a:lnTo>
                    <a:pt x="1995" y="1295"/>
                  </a:lnTo>
                  <a:lnTo>
                    <a:pt x="1968" y="1310"/>
                  </a:lnTo>
                  <a:lnTo>
                    <a:pt x="1940" y="1320"/>
                  </a:lnTo>
                  <a:lnTo>
                    <a:pt x="1910" y="1326"/>
                  </a:lnTo>
                  <a:lnTo>
                    <a:pt x="1881" y="1328"/>
                  </a:lnTo>
                  <a:lnTo>
                    <a:pt x="1852" y="1326"/>
                  </a:lnTo>
                  <a:lnTo>
                    <a:pt x="1822" y="1320"/>
                  </a:lnTo>
                  <a:lnTo>
                    <a:pt x="1794" y="1309"/>
                  </a:lnTo>
                  <a:lnTo>
                    <a:pt x="1767" y="1294"/>
                  </a:lnTo>
                  <a:lnTo>
                    <a:pt x="1742" y="1275"/>
                  </a:lnTo>
                  <a:lnTo>
                    <a:pt x="1011" y="634"/>
                  </a:lnTo>
                  <a:lnTo>
                    <a:pt x="407" y="1855"/>
                  </a:lnTo>
                  <a:lnTo>
                    <a:pt x="391" y="1882"/>
                  </a:lnTo>
                  <a:lnTo>
                    <a:pt x="372" y="1906"/>
                  </a:lnTo>
                  <a:lnTo>
                    <a:pt x="350" y="1927"/>
                  </a:lnTo>
                  <a:lnTo>
                    <a:pt x="326" y="1944"/>
                  </a:lnTo>
                  <a:lnTo>
                    <a:pt x="301" y="1958"/>
                  </a:lnTo>
                  <a:lnTo>
                    <a:pt x="272" y="1967"/>
                  </a:lnTo>
                  <a:lnTo>
                    <a:pt x="244" y="1973"/>
                  </a:lnTo>
                  <a:lnTo>
                    <a:pt x="215" y="1975"/>
                  </a:lnTo>
                  <a:lnTo>
                    <a:pt x="182" y="1973"/>
                  </a:lnTo>
                  <a:lnTo>
                    <a:pt x="150" y="1965"/>
                  </a:lnTo>
                  <a:lnTo>
                    <a:pt x="118" y="1952"/>
                  </a:lnTo>
                  <a:lnTo>
                    <a:pt x="91" y="1935"/>
                  </a:lnTo>
                  <a:lnTo>
                    <a:pt x="67" y="1915"/>
                  </a:lnTo>
                  <a:lnTo>
                    <a:pt x="47" y="1891"/>
                  </a:lnTo>
                  <a:lnTo>
                    <a:pt x="30" y="1866"/>
                  </a:lnTo>
                  <a:lnTo>
                    <a:pt x="17" y="1839"/>
                  </a:lnTo>
                  <a:lnTo>
                    <a:pt x="7" y="1809"/>
                  </a:lnTo>
                  <a:lnTo>
                    <a:pt x="2" y="1779"/>
                  </a:lnTo>
                  <a:lnTo>
                    <a:pt x="0" y="1748"/>
                  </a:lnTo>
                  <a:lnTo>
                    <a:pt x="4" y="1716"/>
                  </a:lnTo>
                  <a:lnTo>
                    <a:pt x="12" y="1685"/>
                  </a:lnTo>
                  <a:lnTo>
                    <a:pt x="24" y="1655"/>
                  </a:lnTo>
                  <a:lnTo>
                    <a:pt x="751" y="185"/>
                  </a:lnTo>
                  <a:lnTo>
                    <a:pt x="768" y="156"/>
                  </a:lnTo>
                  <a:lnTo>
                    <a:pt x="789" y="130"/>
                  </a:lnTo>
                  <a:lnTo>
                    <a:pt x="812" y="109"/>
                  </a:lnTo>
                  <a:lnTo>
                    <a:pt x="840" y="90"/>
                  </a:lnTo>
                  <a:lnTo>
                    <a:pt x="870" y="77"/>
                  </a:lnTo>
                  <a:lnTo>
                    <a:pt x="901" y="68"/>
                  </a:lnTo>
                  <a:lnTo>
                    <a:pt x="933" y="63"/>
                  </a:lnTo>
                  <a:lnTo>
                    <a:pt x="965" y="65"/>
                  </a:lnTo>
                  <a:lnTo>
                    <a:pt x="997" y="71"/>
                  </a:lnTo>
                  <a:lnTo>
                    <a:pt x="1027" y="82"/>
                  </a:lnTo>
                  <a:lnTo>
                    <a:pt x="1056" y="97"/>
                  </a:lnTo>
                  <a:lnTo>
                    <a:pt x="1082" y="117"/>
                  </a:lnTo>
                  <a:lnTo>
                    <a:pt x="1861" y="800"/>
                  </a:lnTo>
                  <a:lnTo>
                    <a:pt x="2489" y="74"/>
                  </a:lnTo>
                  <a:lnTo>
                    <a:pt x="2512" y="51"/>
                  </a:lnTo>
                  <a:lnTo>
                    <a:pt x="2537" y="33"/>
                  </a:lnTo>
                  <a:lnTo>
                    <a:pt x="2564" y="18"/>
                  </a:lnTo>
                  <a:lnTo>
                    <a:pt x="2592" y="8"/>
                  </a:lnTo>
                  <a:lnTo>
                    <a:pt x="2621" y="2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5" name="Group 298"/>
          <p:cNvGrpSpPr>
            <a:grpSpLocks noChangeAspect="1"/>
          </p:cNvGrpSpPr>
          <p:nvPr/>
        </p:nvGrpSpPr>
        <p:grpSpPr bwMode="auto">
          <a:xfrm>
            <a:off x="1662434" y="1473006"/>
            <a:ext cx="393003" cy="366086"/>
            <a:chOff x="3779" y="2680"/>
            <a:chExt cx="365" cy="340"/>
          </a:xfrm>
        </p:grpSpPr>
        <p:sp>
          <p:nvSpPr>
            <p:cNvPr id="76" name="AutoShape 297"/>
            <p:cNvSpPr>
              <a:spLocks noChangeAspect="1" noChangeArrowheads="1" noTextEdit="1"/>
            </p:cNvSpPr>
            <p:nvPr/>
          </p:nvSpPr>
          <p:spPr bwMode="auto">
            <a:xfrm>
              <a:off x="3779" y="2680"/>
              <a:ext cx="36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" name="Freeform 300"/>
            <p:cNvSpPr>
              <a:spLocks/>
            </p:cNvSpPr>
            <p:nvPr/>
          </p:nvSpPr>
          <p:spPr bwMode="auto">
            <a:xfrm>
              <a:off x="3818" y="2823"/>
              <a:ext cx="280" cy="82"/>
            </a:xfrm>
            <a:custGeom>
              <a:avLst/>
              <a:gdLst>
                <a:gd name="T0" fmla="*/ 1277 w 2802"/>
                <a:gd name="T1" fmla="*/ 0 h 743"/>
                <a:gd name="T2" fmla="*/ 1525 w 2802"/>
                <a:gd name="T3" fmla="*/ 0 h 743"/>
                <a:gd name="T4" fmla="*/ 1525 w 2802"/>
                <a:gd name="T5" fmla="*/ 266 h 743"/>
                <a:gd name="T6" fmla="*/ 2216 w 2802"/>
                <a:gd name="T7" fmla="*/ 266 h 743"/>
                <a:gd name="T8" fmla="*/ 2279 w 2802"/>
                <a:gd name="T9" fmla="*/ 270 h 743"/>
                <a:gd name="T10" fmla="*/ 2341 w 2802"/>
                <a:gd name="T11" fmla="*/ 279 h 743"/>
                <a:gd name="T12" fmla="*/ 2400 w 2802"/>
                <a:gd name="T13" fmla="*/ 293 h 743"/>
                <a:gd name="T14" fmla="*/ 2457 w 2802"/>
                <a:gd name="T15" fmla="*/ 313 h 743"/>
                <a:gd name="T16" fmla="*/ 2510 w 2802"/>
                <a:gd name="T17" fmla="*/ 339 h 743"/>
                <a:gd name="T18" fmla="*/ 2561 w 2802"/>
                <a:gd name="T19" fmla="*/ 369 h 743"/>
                <a:gd name="T20" fmla="*/ 2607 w 2802"/>
                <a:gd name="T21" fmla="*/ 404 h 743"/>
                <a:gd name="T22" fmla="*/ 2649 w 2802"/>
                <a:gd name="T23" fmla="*/ 443 h 743"/>
                <a:gd name="T24" fmla="*/ 2688 w 2802"/>
                <a:gd name="T25" fmla="*/ 485 h 743"/>
                <a:gd name="T26" fmla="*/ 2721 w 2802"/>
                <a:gd name="T27" fmla="*/ 531 h 743"/>
                <a:gd name="T28" fmla="*/ 2750 w 2802"/>
                <a:gd name="T29" fmla="*/ 580 h 743"/>
                <a:gd name="T30" fmla="*/ 2773 w 2802"/>
                <a:gd name="T31" fmla="*/ 632 h 743"/>
                <a:gd name="T32" fmla="*/ 2791 w 2802"/>
                <a:gd name="T33" fmla="*/ 686 h 743"/>
                <a:gd name="T34" fmla="*/ 2802 w 2802"/>
                <a:gd name="T35" fmla="*/ 743 h 743"/>
                <a:gd name="T36" fmla="*/ 2551 w 2802"/>
                <a:gd name="T37" fmla="*/ 743 h 743"/>
                <a:gd name="T38" fmla="*/ 2537 w 2802"/>
                <a:gd name="T39" fmla="*/ 701 h 743"/>
                <a:gd name="T40" fmla="*/ 2518 w 2802"/>
                <a:gd name="T41" fmla="*/ 663 h 743"/>
                <a:gd name="T42" fmla="*/ 2493 w 2802"/>
                <a:gd name="T43" fmla="*/ 628 h 743"/>
                <a:gd name="T44" fmla="*/ 2464 w 2802"/>
                <a:gd name="T45" fmla="*/ 595 h 743"/>
                <a:gd name="T46" fmla="*/ 2430 w 2802"/>
                <a:gd name="T47" fmla="*/ 566 h 743"/>
                <a:gd name="T48" fmla="*/ 2394 w 2802"/>
                <a:gd name="T49" fmla="*/ 542 h 743"/>
                <a:gd name="T50" fmla="*/ 2353 w 2802"/>
                <a:gd name="T51" fmla="*/ 522 h 743"/>
                <a:gd name="T52" fmla="*/ 2308 w 2802"/>
                <a:gd name="T53" fmla="*/ 508 h 743"/>
                <a:gd name="T54" fmla="*/ 2263 w 2802"/>
                <a:gd name="T55" fmla="*/ 499 h 743"/>
                <a:gd name="T56" fmla="*/ 2216 w 2802"/>
                <a:gd name="T57" fmla="*/ 496 h 743"/>
                <a:gd name="T58" fmla="*/ 1525 w 2802"/>
                <a:gd name="T59" fmla="*/ 496 h 743"/>
                <a:gd name="T60" fmla="*/ 1525 w 2802"/>
                <a:gd name="T61" fmla="*/ 743 h 743"/>
                <a:gd name="T62" fmla="*/ 1277 w 2802"/>
                <a:gd name="T63" fmla="*/ 743 h 743"/>
                <a:gd name="T64" fmla="*/ 1277 w 2802"/>
                <a:gd name="T65" fmla="*/ 496 h 743"/>
                <a:gd name="T66" fmla="*/ 586 w 2802"/>
                <a:gd name="T67" fmla="*/ 496 h 743"/>
                <a:gd name="T68" fmla="*/ 539 w 2802"/>
                <a:gd name="T69" fmla="*/ 499 h 743"/>
                <a:gd name="T70" fmla="*/ 492 w 2802"/>
                <a:gd name="T71" fmla="*/ 508 h 743"/>
                <a:gd name="T72" fmla="*/ 449 w 2802"/>
                <a:gd name="T73" fmla="*/ 522 h 743"/>
                <a:gd name="T74" fmla="*/ 408 w 2802"/>
                <a:gd name="T75" fmla="*/ 542 h 743"/>
                <a:gd name="T76" fmla="*/ 371 w 2802"/>
                <a:gd name="T77" fmla="*/ 566 h 743"/>
                <a:gd name="T78" fmla="*/ 337 w 2802"/>
                <a:gd name="T79" fmla="*/ 595 h 743"/>
                <a:gd name="T80" fmla="*/ 309 w 2802"/>
                <a:gd name="T81" fmla="*/ 628 h 743"/>
                <a:gd name="T82" fmla="*/ 283 w 2802"/>
                <a:gd name="T83" fmla="*/ 663 h 743"/>
                <a:gd name="T84" fmla="*/ 264 w 2802"/>
                <a:gd name="T85" fmla="*/ 701 h 743"/>
                <a:gd name="T86" fmla="*/ 250 w 2802"/>
                <a:gd name="T87" fmla="*/ 743 h 743"/>
                <a:gd name="T88" fmla="*/ 0 w 2802"/>
                <a:gd name="T89" fmla="*/ 743 h 743"/>
                <a:gd name="T90" fmla="*/ 11 w 2802"/>
                <a:gd name="T91" fmla="*/ 686 h 743"/>
                <a:gd name="T92" fmla="*/ 29 w 2802"/>
                <a:gd name="T93" fmla="*/ 632 h 743"/>
                <a:gd name="T94" fmla="*/ 52 w 2802"/>
                <a:gd name="T95" fmla="*/ 580 h 743"/>
                <a:gd name="T96" fmla="*/ 80 w 2802"/>
                <a:gd name="T97" fmla="*/ 531 h 743"/>
                <a:gd name="T98" fmla="*/ 114 w 2802"/>
                <a:gd name="T99" fmla="*/ 485 h 743"/>
                <a:gd name="T100" fmla="*/ 152 w 2802"/>
                <a:gd name="T101" fmla="*/ 443 h 743"/>
                <a:gd name="T102" fmla="*/ 195 w 2802"/>
                <a:gd name="T103" fmla="*/ 404 h 743"/>
                <a:gd name="T104" fmla="*/ 241 w 2802"/>
                <a:gd name="T105" fmla="*/ 369 h 743"/>
                <a:gd name="T106" fmla="*/ 291 w 2802"/>
                <a:gd name="T107" fmla="*/ 339 h 743"/>
                <a:gd name="T108" fmla="*/ 345 w 2802"/>
                <a:gd name="T109" fmla="*/ 313 h 743"/>
                <a:gd name="T110" fmla="*/ 402 w 2802"/>
                <a:gd name="T111" fmla="*/ 293 h 743"/>
                <a:gd name="T112" fmla="*/ 461 w 2802"/>
                <a:gd name="T113" fmla="*/ 279 h 743"/>
                <a:gd name="T114" fmla="*/ 523 w 2802"/>
                <a:gd name="T115" fmla="*/ 270 h 743"/>
                <a:gd name="T116" fmla="*/ 586 w 2802"/>
                <a:gd name="T117" fmla="*/ 266 h 743"/>
                <a:gd name="T118" fmla="*/ 1277 w 2802"/>
                <a:gd name="T119" fmla="*/ 266 h 743"/>
                <a:gd name="T120" fmla="*/ 1277 w 2802"/>
                <a:gd name="T121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02" h="743">
                  <a:moveTo>
                    <a:pt x="1277" y="0"/>
                  </a:moveTo>
                  <a:lnTo>
                    <a:pt x="1525" y="0"/>
                  </a:lnTo>
                  <a:lnTo>
                    <a:pt x="1525" y="266"/>
                  </a:lnTo>
                  <a:lnTo>
                    <a:pt x="2216" y="266"/>
                  </a:lnTo>
                  <a:lnTo>
                    <a:pt x="2279" y="270"/>
                  </a:lnTo>
                  <a:lnTo>
                    <a:pt x="2341" y="279"/>
                  </a:lnTo>
                  <a:lnTo>
                    <a:pt x="2400" y="293"/>
                  </a:lnTo>
                  <a:lnTo>
                    <a:pt x="2457" y="313"/>
                  </a:lnTo>
                  <a:lnTo>
                    <a:pt x="2510" y="339"/>
                  </a:lnTo>
                  <a:lnTo>
                    <a:pt x="2561" y="369"/>
                  </a:lnTo>
                  <a:lnTo>
                    <a:pt x="2607" y="404"/>
                  </a:lnTo>
                  <a:lnTo>
                    <a:pt x="2649" y="443"/>
                  </a:lnTo>
                  <a:lnTo>
                    <a:pt x="2688" y="485"/>
                  </a:lnTo>
                  <a:lnTo>
                    <a:pt x="2721" y="531"/>
                  </a:lnTo>
                  <a:lnTo>
                    <a:pt x="2750" y="580"/>
                  </a:lnTo>
                  <a:lnTo>
                    <a:pt x="2773" y="632"/>
                  </a:lnTo>
                  <a:lnTo>
                    <a:pt x="2791" y="686"/>
                  </a:lnTo>
                  <a:lnTo>
                    <a:pt x="2802" y="743"/>
                  </a:lnTo>
                  <a:lnTo>
                    <a:pt x="2551" y="743"/>
                  </a:lnTo>
                  <a:lnTo>
                    <a:pt x="2537" y="701"/>
                  </a:lnTo>
                  <a:lnTo>
                    <a:pt x="2518" y="663"/>
                  </a:lnTo>
                  <a:lnTo>
                    <a:pt x="2493" y="628"/>
                  </a:lnTo>
                  <a:lnTo>
                    <a:pt x="2464" y="595"/>
                  </a:lnTo>
                  <a:lnTo>
                    <a:pt x="2430" y="566"/>
                  </a:lnTo>
                  <a:lnTo>
                    <a:pt x="2394" y="542"/>
                  </a:lnTo>
                  <a:lnTo>
                    <a:pt x="2353" y="522"/>
                  </a:lnTo>
                  <a:lnTo>
                    <a:pt x="2308" y="508"/>
                  </a:lnTo>
                  <a:lnTo>
                    <a:pt x="2263" y="499"/>
                  </a:lnTo>
                  <a:lnTo>
                    <a:pt x="2216" y="496"/>
                  </a:lnTo>
                  <a:lnTo>
                    <a:pt x="1525" y="496"/>
                  </a:lnTo>
                  <a:lnTo>
                    <a:pt x="1525" y="743"/>
                  </a:lnTo>
                  <a:lnTo>
                    <a:pt x="1277" y="743"/>
                  </a:lnTo>
                  <a:lnTo>
                    <a:pt x="1277" y="496"/>
                  </a:lnTo>
                  <a:lnTo>
                    <a:pt x="586" y="496"/>
                  </a:lnTo>
                  <a:lnTo>
                    <a:pt x="539" y="499"/>
                  </a:lnTo>
                  <a:lnTo>
                    <a:pt x="492" y="508"/>
                  </a:lnTo>
                  <a:lnTo>
                    <a:pt x="449" y="522"/>
                  </a:lnTo>
                  <a:lnTo>
                    <a:pt x="408" y="542"/>
                  </a:lnTo>
                  <a:lnTo>
                    <a:pt x="371" y="566"/>
                  </a:lnTo>
                  <a:lnTo>
                    <a:pt x="337" y="595"/>
                  </a:lnTo>
                  <a:lnTo>
                    <a:pt x="309" y="628"/>
                  </a:lnTo>
                  <a:lnTo>
                    <a:pt x="283" y="663"/>
                  </a:lnTo>
                  <a:lnTo>
                    <a:pt x="264" y="701"/>
                  </a:lnTo>
                  <a:lnTo>
                    <a:pt x="250" y="743"/>
                  </a:lnTo>
                  <a:lnTo>
                    <a:pt x="0" y="743"/>
                  </a:lnTo>
                  <a:lnTo>
                    <a:pt x="11" y="686"/>
                  </a:lnTo>
                  <a:lnTo>
                    <a:pt x="29" y="632"/>
                  </a:lnTo>
                  <a:lnTo>
                    <a:pt x="52" y="580"/>
                  </a:lnTo>
                  <a:lnTo>
                    <a:pt x="80" y="531"/>
                  </a:lnTo>
                  <a:lnTo>
                    <a:pt x="114" y="485"/>
                  </a:lnTo>
                  <a:lnTo>
                    <a:pt x="152" y="443"/>
                  </a:lnTo>
                  <a:lnTo>
                    <a:pt x="195" y="404"/>
                  </a:lnTo>
                  <a:lnTo>
                    <a:pt x="241" y="369"/>
                  </a:lnTo>
                  <a:lnTo>
                    <a:pt x="291" y="339"/>
                  </a:lnTo>
                  <a:lnTo>
                    <a:pt x="345" y="313"/>
                  </a:lnTo>
                  <a:lnTo>
                    <a:pt x="402" y="293"/>
                  </a:lnTo>
                  <a:lnTo>
                    <a:pt x="461" y="279"/>
                  </a:lnTo>
                  <a:lnTo>
                    <a:pt x="523" y="270"/>
                  </a:lnTo>
                  <a:lnTo>
                    <a:pt x="586" y="266"/>
                  </a:lnTo>
                  <a:lnTo>
                    <a:pt x="1277" y="26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" name="Freeform 301"/>
            <p:cNvSpPr>
              <a:spLocks noEditPoints="1"/>
            </p:cNvSpPr>
            <p:nvPr/>
          </p:nvSpPr>
          <p:spPr bwMode="auto">
            <a:xfrm>
              <a:off x="3779" y="2919"/>
              <a:ext cx="358" cy="101"/>
            </a:xfrm>
            <a:custGeom>
              <a:avLst/>
              <a:gdLst>
                <a:gd name="T0" fmla="*/ 3378 w 3576"/>
                <a:gd name="T1" fmla="*/ 2 h 908"/>
                <a:gd name="T2" fmla="*/ 3479 w 3576"/>
                <a:gd name="T3" fmla="*/ 42 h 908"/>
                <a:gd name="T4" fmla="*/ 3549 w 3576"/>
                <a:gd name="T5" fmla="*/ 118 h 908"/>
                <a:gd name="T6" fmla="*/ 3576 w 3576"/>
                <a:gd name="T7" fmla="*/ 216 h 908"/>
                <a:gd name="T8" fmla="*/ 3564 w 3576"/>
                <a:gd name="T9" fmla="*/ 759 h 908"/>
                <a:gd name="T10" fmla="*/ 3506 w 3576"/>
                <a:gd name="T11" fmla="*/ 845 h 908"/>
                <a:gd name="T12" fmla="*/ 3414 w 3576"/>
                <a:gd name="T13" fmla="*/ 897 h 908"/>
                <a:gd name="T14" fmla="*/ 2793 w 3576"/>
                <a:gd name="T15" fmla="*/ 908 h 908"/>
                <a:gd name="T16" fmla="*/ 2684 w 3576"/>
                <a:gd name="T17" fmla="*/ 884 h 908"/>
                <a:gd name="T18" fmla="*/ 2603 w 3576"/>
                <a:gd name="T19" fmla="*/ 819 h 908"/>
                <a:gd name="T20" fmla="*/ 2561 w 3576"/>
                <a:gd name="T21" fmla="*/ 726 h 908"/>
                <a:gd name="T22" fmla="*/ 2561 w 3576"/>
                <a:gd name="T23" fmla="*/ 182 h 908"/>
                <a:gd name="T24" fmla="*/ 2603 w 3576"/>
                <a:gd name="T25" fmla="*/ 89 h 908"/>
                <a:gd name="T26" fmla="*/ 2684 w 3576"/>
                <a:gd name="T27" fmla="*/ 24 h 908"/>
                <a:gd name="T28" fmla="*/ 2793 w 3576"/>
                <a:gd name="T29" fmla="*/ 0 h 908"/>
                <a:gd name="T30" fmla="*/ 2099 w 3576"/>
                <a:gd name="T31" fmla="*/ 2 h 908"/>
                <a:gd name="T32" fmla="*/ 2200 w 3576"/>
                <a:gd name="T33" fmla="*/ 42 h 908"/>
                <a:gd name="T34" fmla="*/ 2271 w 3576"/>
                <a:gd name="T35" fmla="*/ 118 h 908"/>
                <a:gd name="T36" fmla="*/ 2297 w 3576"/>
                <a:gd name="T37" fmla="*/ 216 h 908"/>
                <a:gd name="T38" fmla="*/ 2285 w 3576"/>
                <a:gd name="T39" fmla="*/ 759 h 908"/>
                <a:gd name="T40" fmla="*/ 2228 w 3576"/>
                <a:gd name="T41" fmla="*/ 845 h 908"/>
                <a:gd name="T42" fmla="*/ 2136 w 3576"/>
                <a:gd name="T43" fmla="*/ 897 h 908"/>
                <a:gd name="T44" fmla="*/ 1513 w 3576"/>
                <a:gd name="T45" fmla="*/ 908 h 908"/>
                <a:gd name="T46" fmla="*/ 1406 w 3576"/>
                <a:gd name="T47" fmla="*/ 884 h 908"/>
                <a:gd name="T48" fmla="*/ 1324 w 3576"/>
                <a:gd name="T49" fmla="*/ 819 h 908"/>
                <a:gd name="T50" fmla="*/ 1282 w 3576"/>
                <a:gd name="T51" fmla="*/ 726 h 908"/>
                <a:gd name="T52" fmla="*/ 1282 w 3576"/>
                <a:gd name="T53" fmla="*/ 182 h 908"/>
                <a:gd name="T54" fmla="*/ 1324 w 3576"/>
                <a:gd name="T55" fmla="*/ 89 h 908"/>
                <a:gd name="T56" fmla="*/ 1406 w 3576"/>
                <a:gd name="T57" fmla="*/ 24 h 908"/>
                <a:gd name="T58" fmla="*/ 1513 w 3576"/>
                <a:gd name="T59" fmla="*/ 0 h 908"/>
                <a:gd name="T60" fmla="*/ 821 w 3576"/>
                <a:gd name="T61" fmla="*/ 2 h 908"/>
                <a:gd name="T62" fmla="*/ 921 w 3576"/>
                <a:gd name="T63" fmla="*/ 42 h 908"/>
                <a:gd name="T64" fmla="*/ 992 w 3576"/>
                <a:gd name="T65" fmla="*/ 118 h 908"/>
                <a:gd name="T66" fmla="*/ 1019 w 3576"/>
                <a:gd name="T67" fmla="*/ 216 h 908"/>
                <a:gd name="T68" fmla="*/ 1007 w 3576"/>
                <a:gd name="T69" fmla="*/ 759 h 908"/>
                <a:gd name="T70" fmla="*/ 949 w 3576"/>
                <a:gd name="T71" fmla="*/ 845 h 908"/>
                <a:gd name="T72" fmla="*/ 857 w 3576"/>
                <a:gd name="T73" fmla="*/ 897 h 908"/>
                <a:gd name="T74" fmla="*/ 236 w 3576"/>
                <a:gd name="T75" fmla="*/ 908 h 908"/>
                <a:gd name="T76" fmla="*/ 127 w 3576"/>
                <a:gd name="T77" fmla="*/ 884 h 908"/>
                <a:gd name="T78" fmla="*/ 45 w 3576"/>
                <a:gd name="T79" fmla="*/ 819 h 908"/>
                <a:gd name="T80" fmla="*/ 3 w 3576"/>
                <a:gd name="T81" fmla="*/ 726 h 908"/>
                <a:gd name="T82" fmla="*/ 3 w 3576"/>
                <a:gd name="T83" fmla="*/ 182 h 908"/>
                <a:gd name="T84" fmla="*/ 45 w 3576"/>
                <a:gd name="T85" fmla="*/ 89 h 908"/>
                <a:gd name="T86" fmla="*/ 127 w 3576"/>
                <a:gd name="T87" fmla="*/ 24 h 908"/>
                <a:gd name="T88" fmla="*/ 236 w 3576"/>
                <a:gd name="T8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76" h="908">
                  <a:moveTo>
                    <a:pt x="2793" y="0"/>
                  </a:moveTo>
                  <a:lnTo>
                    <a:pt x="3340" y="0"/>
                  </a:lnTo>
                  <a:lnTo>
                    <a:pt x="3378" y="2"/>
                  </a:lnTo>
                  <a:lnTo>
                    <a:pt x="3414" y="11"/>
                  </a:lnTo>
                  <a:lnTo>
                    <a:pt x="3448" y="24"/>
                  </a:lnTo>
                  <a:lnTo>
                    <a:pt x="3479" y="42"/>
                  </a:lnTo>
                  <a:lnTo>
                    <a:pt x="3506" y="63"/>
                  </a:lnTo>
                  <a:lnTo>
                    <a:pt x="3529" y="89"/>
                  </a:lnTo>
                  <a:lnTo>
                    <a:pt x="3549" y="118"/>
                  </a:lnTo>
                  <a:lnTo>
                    <a:pt x="3564" y="148"/>
                  </a:lnTo>
                  <a:lnTo>
                    <a:pt x="3573" y="182"/>
                  </a:lnTo>
                  <a:lnTo>
                    <a:pt x="3576" y="216"/>
                  </a:lnTo>
                  <a:lnTo>
                    <a:pt x="3576" y="691"/>
                  </a:lnTo>
                  <a:lnTo>
                    <a:pt x="3573" y="726"/>
                  </a:lnTo>
                  <a:lnTo>
                    <a:pt x="3564" y="759"/>
                  </a:lnTo>
                  <a:lnTo>
                    <a:pt x="3549" y="791"/>
                  </a:lnTo>
                  <a:lnTo>
                    <a:pt x="3529" y="819"/>
                  </a:lnTo>
                  <a:lnTo>
                    <a:pt x="3506" y="845"/>
                  </a:lnTo>
                  <a:lnTo>
                    <a:pt x="3479" y="866"/>
                  </a:lnTo>
                  <a:lnTo>
                    <a:pt x="3448" y="884"/>
                  </a:lnTo>
                  <a:lnTo>
                    <a:pt x="3414" y="897"/>
                  </a:lnTo>
                  <a:lnTo>
                    <a:pt x="3378" y="905"/>
                  </a:lnTo>
                  <a:lnTo>
                    <a:pt x="3340" y="908"/>
                  </a:lnTo>
                  <a:lnTo>
                    <a:pt x="2793" y="908"/>
                  </a:lnTo>
                  <a:lnTo>
                    <a:pt x="2754" y="905"/>
                  </a:lnTo>
                  <a:lnTo>
                    <a:pt x="2719" y="897"/>
                  </a:lnTo>
                  <a:lnTo>
                    <a:pt x="2684" y="884"/>
                  </a:lnTo>
                  <a:lnTo>
                    <a:pt x="2653" y="866"/>
                  </a:lnTo>
                  <a:lnTo>
                    <a:pt x="2626" y="845"/>
                  </a:lnTo>
                  <a:lnTo>
                    <a:pt x="2603" y="819"/>
                  </a:lnTo>
                  <a:lnTo>
                    <a:pt x="2584" y="791"/>
                  </a:lnTo>
                  <a:lnTo>
                    <a:pt x="2569" y="759"/>
                  </a:lnTo>
                  <a:lnTo>
                    <a:pt x="2561" y="726"/>
                  </a:lnTo>
                  <a:lnTo>
                    <a:pt x="2557" y="691"/>
                  </a:lnTo>
                  <a:lnTo>
                    <a:pt x="2557" y="216"/>
                  </a:lnTo>
                  <a:lnTo>
                    <a:pt x="2561" y="182"/>
                  </a:lnTo>
                  <a:lnTo>
                    <a:pt x="2569" y="148"/>
                  </a:lnTo>
                  <a:lnTo>
                    <a:pt x="2584" y="118"/>
                  </a:lnTo>
                  <a:lnTo>
                    <a:pt x="2603" y="89"/>
                  </a:lnTo>
                  <a:lnTo>
                    <a:pt x="2626" y="63"/>
                  </a:lnTo>
                  <a:lnTo>
                    <a:pt x="2653" y="42"/>
                  </a:lnTo>
                  <a:lnTo>
                    <a:pt x="2684" y="24"/>
                  </a:lnTo>
                  <a:lnTo>
                    <a:pt x="2719" y="11"/>
                  </a:lnTo>
                  <a:lnTo>
                    <a:pt x="2754" y="2"/>
                  </a:lnTo>
                  <a:lnTo>
                    <a:pt x="2793" y="0"/>
                  </a:lnTo>
                  <a:close/>
                  <a:moveTo>
                    <a:pt x="1513" y="0"/>
                  </a:moveTo>
                  <a:lnTo>
                    <a:pt x="2062" y="0"/>
                  </a:lnTo>
                  <a:lnTo>
                    <a:pt x="2099" y="2"/>
                  </a:lnTo>
                  <a:lnTo>
                    <a:pt x="2136" y="11"/>
                  </a:lnTo>
                  <a:lnTo>
                    <a:pt x="2169" y="24"/>
                  </a:lnTo>
                  <a:lnTo>
                    <a:pt x="2200" y="42"/>
                  </a:lnTo>
                  <a:lnTo>
                    <a:pt x="2228" y="63"/>
                  </a:lnTo>
                  <a:lnTo>
                    <a:pt x="2251" y="89"/>
                  </a:lnTo>
                  <a:lnTo>
                    <a:pt x="2271" y="118"/>
                  </a:lnTo>
                  <a:lnTo>
                    <a:pt x="2285" y="148"/>
                  </a:lnTo>
                  <a:lnTo>
                    <a:pt x="2294" y="182"/>
                  </a:lnTo>
                  <a:lnTo>
                    <a:pt x="2297" y="216"/>
                  </a:lnTo>
                  <a:lnTo>
                    <a:pt x="2297" y="691"/>
                  </a:lnTo>
                  <a:lnTo>
                    <a:pt x="2294" y="726"/>
                  </a:lnTo>
                  <a:lnTo>
                    <a:pt x="2285" y="759"/>
                  </a:lnTo>
                  <a:lnTo>
                    <a:pt x="2271" y="791"/>
                  </a:lnTo>
                  <a:lnTo>
                    <a:pt x="2251" y="819"/>
                  </a:lnTo>
                  <a:lnTo>
                    <a:pt x="2228" y="845"/>
                  </a:lnTo>
                  <a:lnTo>
                    <a:pt x="2200" y="866"/>
                  </a:lnTo>
                  <a:lnTo>
                    <a:pt x="2169" y="884"/>
                  </a:lnTo>
                  <a:lnTo>
                    <a:pt x="2136" y="897"/>
                  </a:lnTo>
                  <a:lnTo>
                    <a:pt x="2099" y="905"/>
                  </a:lnTo>
                  <a:lnTo>
                    <a:pt x="2062" y="908"/>
                  </a:lnTo>
                  <a:lnTo>
                    <a:pt x="1513" y="908"/>
                  </a:lnTo>
                  <a:lnTo>
                    <a:pt x="1475" y="905"/>
                  </a:lnTo>
                  <a:lnTo>
                    <a:pt x="1439" y="897"/>
                  </a:lnTo>
                  <a:lnTo>
                    <a:pt x="1406" y="884"/>
                  </a:lnTo>
                  <a:lnTo>
                    <a:pt x="1375" y="866"/>
                  </a:lnTo>
                  <a:lnTo>
                    <a:pt x="1347" y="845"/>
                  </a:lnTo>
                  <a:lnTo>
                    <a:pt x="1324" y="819"/>
                  </a:lnTo>
                  <a:lnTo>
                    <a:pt x="1305" y="791"/>
                  </a:lnTo>
                  <a:lnTo>
                    <a:pt x="1291" y="759"/>
                  </a:lnTo>
                  <a:lnTo>
                    <a:pt x="1282" y="726"/>
                  </a:lnTo>
                  <a:lnTo>
                    <a:pt x="1279" y="691"/>
                  </a:lnTo>
                  <a:lnTo>
                    <a:pt x="1279" y="216"/>
                  </a:lnTo>
                  <a:lnTo>
                    <a:pt x="1282" y="182"/>
                  </a:lnTo>
                  <a:lnTo>
                    <a:pt x="1291" y="148"/>
                  </a:lnTo>
                  <a:lnTo>
                    <a:pt x="1305" y="118"/>
                  </a:lnTo>
                  <a:lnTo>
                    <a:pt x="1324" y="89"/>
                  </a:lnTo>
                  <a:lnTo>
                    <a:pt x="1347" y="63"/>
                  </a:lnTo>
                  <a:lnTo>
                    <a:pt x="1375" y="42"/>
                  </a:lnTo>
                  <a:lnTo>
                    <a:pt x="1406" y="24"/>
                  </a:lnTo>
                  <a:lnTo>
                    <a:pt x="1439" y="11"/>
                  </a:lnTo>
                  <a:lnTo>
                    <a:pt x="1475" y="2"/>
                  </a:lnTo>
                  <a:lnTo>
                    <a:pt x="1513" y="0"/>
                  </a:lnTo>
                  <a:close/>
                  <a:moveTo>
                    <a:pt x="236" y="0"/>
                  </a:moveTo>
                  <a:lnTo>
                    <a:pt x="783" y="0"/>
                  </a:lnTo>
                  <a:lnTo>
                    <a:pt x="821" y="2"/>
                  </a:lnTo>
                  <a:lnTo>
                    <a:pt x="857" y="11"/>
                  </a:lnTo>
                  <a:lnTo>
                    <a:pt x="890" y="24"/>
                  </a:lnTo>
                  <a:lnTo>
                    <a:pt x="921" y="42"/>
                  </a:lnTo>
                  <a:lnTo>
                    <a:pt x="949" y="63"/>
                  </a:lnTo>
                  <a:lnTo>
                    <a:pt x="972" y="89"/>
                  </a:lnTo>
                  <a:lnTo>
                    <a:pt x="992" y="118"/>
                  </a:lnTo>
                  <a:lnTo>
                    <a:pt x="1007" y="148"/>
                  </a:lnTo>
                  <a:lnTo>
                    <a:pt x="1015" y="182"/>
                  </a:lnTo>
                  <a:lnTo>
                    <a:pt x="1019" y="216"/>
                  </a:lnTo>
                  <a:lnTo>
                    <a:pt x="1019" y="691"/>
                  </a:lnTo>
                  <a:lnTo>
                    <a:pt x="1015" y="726"/>
                  </a:lnTo>
                  <a:lnTo>
                    <a:pt x="1007" y="759"/>
                  </a:lnTo>
                  <a:lnTo>
                    <a:pt x="992" y="791"/>
                  </a:lnTo>
                  <a:lnTo>
                    <a:pt x="972" y="819"/>
                  </a:lnTo>
                  <a:lnTo>
                    <a:pt x="949" y="845"/>
                  </a:lnTo>
                  <a:lnTo>
                    <a:pt x="921" y="866"/>
                  </a:lnTo>
                  <a:lnTo>
                    <a:pt x="890" y="884"/>
                  </a:lnTo>
                  <a:lnTo>
                    <a:pt x="857" y="897"/>
                  </a:lnTo>
                  <a:lnTo>
                    <a:pt x="821" y="905"/>
                  </a:lnTo>
                  <a:lnTo>
                    <a:pt x="783" y="908"/>
                  </a:lnTo>
                  <a:lnTo>
                    <a:pt x="236" y="908"/>
                  </a:lnTo>
                  <a:lnTo>
                    <a:pt x="197" y="905"/>
                  </a:lnTo>
                  <a:lnTo>
                    <a:pt x="161" y="897"/>
                  </a:lnTo>
                  <a:lnTo>
                    <a:pt x="127" y="884"/>
                  </a:lnTo>
                  <a:lnTo>
                    <a:pt x="96" y="866"/>
                  </a:lnTo>
                  <a:lnTo>
                    <a:pt x="69" y="845"/>
                  </a:lnTo>
                  <a:lnTo>
                    <a:pt x="45" y="819"/>
                  </a:lnTo>
                  <a:lnTo>
                    <a:pt x="27" y="791"/>
                  </a:lnTo>
                  <a:lnTo>
                    <a:pt x="12" y="759"/>
                  </a:lnTo>
                  <a:lnTo>
                    <a:pt x="3" y="726"/>
                  </a:lnTo>
                  <a:lnTo>
                    <a:pt x="0" y="691"/>
                  </a:lnTo>
                  <a:lnTo>
                    <a:pt x="0" y="216"/>
                  </a:lnTo>
                  <a:lnTo>
                    <a:pt x="3" y="182"/>
                  </a:lnTo>
                  <a:lnTo>
                    <a:pt x="12" y="148"/>
                  </a:lnTo>
                  <a:lnTo>
                    <a:pt x="27" y="118"/>
                  </a:lnTo>
                  <a:lnTo>
                    <a:pt x="45" y="89"/>
                  </a:lnTo>
                  <a:lnTo>
                    <a:pt x="69" y="63"/>
                  </a:lnTo>
                  <a:lnTo>
                    <a:pt x="96" y="42"/>
                  </a:lnTo>
                  <a:lnTo>
                    <a:pt x="127" y="24"/>
                  </a:lnTo>
                  <a:lnTo>
                    <a:pt x="161" y="11"/>
                  </a:lnTo>
                  <a:lnTo>
                    <a:pt x="197" y="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" name="Freeform 302"/>
            <p:cNvSpPr>
              <a:spLocks/>
            </p:cNvSpPr>
            <p:nvPr/>
          </p:nvSpPr>
          <p:spPr bwMode="auto">
            <a:xfrm>
              <a:off x="3861" y="2693"/>
              <a:ext cx="193" cy="117"/>
            </a:xfrm>
            <a:custGeom>
              <a:avLst/>
              <a:gdLst>
                <a:gd name="T0" fmla="*/ 236 w 1929"/>
                <a:gd name="T1" fmla="*/ 0 h 1057"/>
                <a:gd name="T2" fmla="*/ 1694 w 1929"/>
                <a:gd name="T3" fmla="*/ 0 h 1057"/>
                <a:gd name="T4" fmla="*/ 1732 w 1929"/>
                <a:gd name="T5" fmla="*/ 3 h 1057"/>
                <a:gd name="T6" fmla="*/ 1769 w 1929"/>
                <a:gd name="T7" fmla="*/ 12 h 1057"/>
                <a:gd name="T8" fmla="*/ 1802 w 1929"/>
                <a:gd name="T9" fmla="*/ 25 h 1057"/>
                <a:gd name="T10" fmla="*/ 1833 w 1929"/>
                <a:gd name="T11" fmla="*/ 42 h 1057"/>
                <a:gd name="T12" fmla="*/ 1860 w 1929"/>
                <a:gd name="T13" fmla="*/ 65 h 1057"/>
                <a:gd name="T14" fmla="*/ 1884 w 1929"/>
                <a:gd name="T15" fmla="*/ 89 h 1057"/>
                <a:gd name="T16" fmla="*/ 1903 w 1929"/>
                <a:gd name="T17" fmla="*/ 118 h 1057"/>
                <a:gd name="T18" fmla="*/ 1918 w 1929"/>
                <a:gd name="T19" fmla="*/ 149 h 1057"/>
                <a:gd name="T20" fmla="*/ 1927 w 1929"/>
                <a:gd name="T21" fmla="*/ 182 h 1057"/>
                <a:gd name="T22" fmla="*/ 1929 w 1929"/>
                <a:gd name="T23" fmla="*/ 218 h 1057"/>
                <a:gd name="T24" fmla="*/ 1929 w 1929"/>
                <a:gd name="T25" fmla="*/ 840 h 1057"/>
                <a:gd name="T26" fmla="*/ 1927 w 1929"/>
                <a:gd name="T27" fmla="*/ 874 h 1057"/>
                <a:gd name="T28" fmla="*/ 1918 w 1929"/>
                <a:gd name="T29" fmla="*/ 908 h 1057"/>
                <a:gd name="T30" fmla="*/ 1903 w 1929"/>
                <a:gd name="T31" fmla="*/ 939 h 1057"/>
                <a:gd name="T32" fmla="*/ 1884 w 1929"/>
                <a:gd name="T33" fmla="*/ 967 h 1057"/>
                <a:gd name="T34" fmla="*/ 1860 w 1929"/>
                <a:gd name="T35" fmla="*/ 993 h 1057"/>
                <a:gd name="T36" fmla="*/ 1833 w 1929"/>
                <a:gd name="T37" fmla="*/ 1014 h 1057"/>
                <a:gd name="T38" fmla="*/ 1802 w 1929"/>
                <a:gd name="T39" fmla="*/ 1033 h 1057"/>
                <a:gd name="T40" fmla="*/ 1769 w 1929"/>
                <a:gd name="T41" fmla="*/ 1046 h 1057"/>
                <a:gd name="T42" fmla="*/ 1732 w 1929"/>
                <a:gd name="T43" fmla="*/ 1054 h 1057"/>
                <a:gd name="T44" fmla="*/ 1694 w 1929"/>
                <a:gd name="T45" fmla="*/ 1057 h 1057"/>
                <a:gd name="T46" fmla="*/ 236 w 1929"/>
                <a:gd name="T47" fmla="*/ 1057 h 1057"/>
                <a:gd name="T48" fmla="*/ 197 w 1929"/>
                <a:gd name="T49" fmla="*/ 1054 h 1057"/>
                <a:gd name="T50" fmla="*/ 161 w 1929"/>
                <a:gd name="T51" fmla="*/ 1046 h 1057"/>
                <a:gd name="T52" fmla="*/ 127 w 1929"/>
                <a:gd name="T53" fmla="*/ 1033 h 1057"/>
                <a:gd name="T54" fmla="*/ 96 w 1929"/>
                <a:gd name="T55" fmla="*/ 1014 h 1057"/>
                <a:gd name="T56" fmla="*/ 70 w 1929"/>
                <a:gd name="T57" fmla="*/ 993 h 1057"/>
                <a:gd name="T58" fmla="*/ 45 w 1929"/>
                <a:gd name="T59" fmla="*/ 967 h 1057"/>
                <a:gd name="T60" fmla="*/ 26 w 1929"/>
                <a:gd name="T61" fmla="*/ 939 h 1057"/>
                <a:gd name="T62" fmla="*/ 12 w 1929"/>
                <a:gd name="T63" fmla="*/ 908 h 1057"/>
                <a:gd name="T64" fmla="*/ 3 w 1929"/>
                <a:gd name="T65" fmla="*/ 874 h 1057"/>
                <a:gd name="T66" fmla="*/ 0 w 1929"/>
                <a:gd name="T67" fmla="*/ 840 h 1057"/>
                <a:gd name="T68" fmla="*/ 0 w 1929"/>
                <a:gd name="T69" fmla="*/ 218 h 1057"/>
                <a:gd name="T70" fmla="*/ 3 w 1929"/>
                <a:gd name="T71" fmla="*/ 182 h 1057"/>
                <a:gd name="T72" fmla="*/ 12 w 1929"/>
                <a:gd name="T73" fmla="*/ 149 h 1057"/>
                <a:gd name="T74" fmla="*/ 26 w 1929"/>
                <a:gd name="T75" fmla="*/ 118 h 1057"/>
                <a:gd name="T76" fmla="*/ 45 w 1929"/>
                <a:gd name="T77" fmla="*/ 89 h 1057"/>
                <a:gd name="T78" fmla="*/ 70 w 1929"/>
                <a:gd name="T79" fmla="*/ 65 h 1057"/>
                <a:gd name="T80" fmla="*/ 96 w 1929"/>
                <a:gd name="T81" fmla="*/ 42 h 1057"/>
                <a:gd name="T82" fmla="*/ 127 w 1929"/>
                <a:gd name="T83" fmla="*/ 25 h 1057"/>
                <a:gd name="T84" fmla="*/ 161 w 1929"/>
                <a:gd name="T85" fmla="*/ 12 h 1057"/>
                <a:gd name="T86" fmla="*/ 197 w 1929"/>
                <a:gd name="T87" fmla="*/ 3 h 1057"/>
                <a:gd name="T88" fmla="*/ 236 w 1929"/>
                <a:gd name="T8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9" h="1057">
                  <a:moveTo>
                    <a:pt x="236" y="0"/>
                  </a:moveTo>
                  <a:lnTo>
                    <a:pt x="1694" y="0"/>
                  </a:lnTo>
                  <a:lnTo>
                    <a:pt x="1732" y="3"/>
                  </a:lnTo>
                  <a:lnTo>
                    <a:pt x="1769" y="12"/>
                  </a:lnTo>
                  <a:lnTo>
                    <a:pt x="1802" y="25"/>
                  </a:lnTo>
                  <a:lnTo>
                    <a:pt x="1833" y="42"/>
                  </a:lnTo>
                  <a:lnTo>
                    <a:pt x="1860" y="65"/>
                  </a:lnTo>
                  <a:lnTo>
                    <a:pt x="1884" y="89"/>
                  </a:lnTo>
                  <a:lnTo>
                    <a:pt x="1903" y="118"/>
                  </a:lnTo>
                  <a:lnTo>
                    <a:pt x="1918" y="149"/>
                  </a:lnTo>
                  <a:lnTo>
                    <a:pt x="1927" y="182"/>
                  </a:lnTo>
                  <a:lnTo>
                    <a:pt x="1929" y="218"/>
                  </a:lnTo>
                  <a:lnTo>
                    <a:pt x="1929" y="840"/>
                  </a:lnTo>
                  <a:lnTo>
                    <a:pt x="1927" y="874"/>
                  </a:lnTo>
                  <a:lnTo>
                    <a:pt x="1918" y="908"/>
                  </a:lnTo>
                  <a:lnTo>
                    <a:pt x="1903" y="939"/>
                  </a:lnTo>
                  <a:lnTo>
                    <a:pt x="1884" y="967"/>
                  </a:lnTo>
                  <a:lnTo>
                    <a:pt x="1860" y="993"/>
                  </a:lnTo>
                  <a:lnTo>
                    <a:pt x="1833" y="1014"/>
                  </a:lnTo>
                  <a:lnTo>
                    <a:pt x="1802" y="1033"/>
                  </a:lnTo>
                  <a:lnTo>
                    <a:pt x="1769" y="1046"/>
                  </a:lnTo>
                  <a:lnTo>
                    <a:pt x="1732" y="1054"/>
                  </a:lnTo>
                  <a:lnTo>
                    <a:pt x="1694" y="1057"/>
                  </a:lnTo>
                  <a:lnTo>
                    <a:pt x="236" y="1057"/>
                  </a:lnTo>
                  <a:lnTo>
                    <a:pt x="197" y="1054"/>
                  </a:lnTo>
                  <a:lnTo>
                    <a:pt x="161" y="1046"/>
                  </a:lnTo>
                  <a:lnTo>
                    <a:pt x="127" y="1033"/>
                  </a:lnTo>
                  <a:lnTo>
                    <a:pt x="96" y="1014"/>
                  </a:lnTo>
                  <a:lnTo>
                    <a:pt x="70" y="993"/>
                  </a:lnTo>
                  <a:lnTo>
                    <a:pt x="45" y="967"/>
                  </a:lnTo>
                  <a:lnTo>
                    <a:pt x="26" y="939"/>
                  </a:lnTo>
                  <a:lnTo>
                    <a:pt x="12" y="908"/>
                  </a:lnTo>
                  <a:lnTo>
                    <a:pt x="3" y="874"/>
                  </a:lnTo>
                  <a:lnTo>
                    <a:pt x="0" y="840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6" y="118"/>
                  </a:lnTo>
                  <a:lnTo>
                    <a:pt x="45" y="89"/>
                  </a:lnTo>
                  <a:lnTo>
                    <a:pt x="70" y="65"/>
                  </a:lnTo>
                  <a:lnTo>
                    <a:pt x="96" y="42"/>
                  </a:lnTo>
                  <a:lnTo>
                    <a:pt x="127" y="25"/>
                  </a:lnTo>
                  <a:lnTo>
                    <a:pt x="161" y="12"/>
                  </a:lnTo>
                  <a:lnTo>
                    <a:pt x="197" y="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0" name="Group 58"/>
          <p:cNvGrpSpPr>
            <a:grpSpLocks noChangeAspect="1"/>
          </p:cNvGrpSpPr>
          <p:nvPr/>
        </p:nvGrpSpPr>
        <p:grpSpPr bwMode="auto">
          <a:xfrm>
            <a:off x="984453" y="1501981"/>
            <a:ext cx="347026" cy="370958"/>
            <a:chOff x="3533" y="2679"/>
            <a:chExt cx="174" cy="186"/>
          </a:xfrm>
        </p:grpSpPr>
        <p:sp>
          <p:nvSpPr>
            <p:cNvPr id="81" name="AutoShape 57"/>
            <p:cNvSpPr>
              <a:spLocks noChangeAspect="1" noChangeArrowheads="1" noTextEdit="1"/>
            </p:cNvSpPr>
            <p:nvPr/>
          </p:nvSpPr>
          <p:spPr bwMode="auto">
            <a:xfrm>
              <a:off x="3533" y="2679"/>
              <a:ext cx="17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>
              <a:off x="3551" y="2682"/>
              <a:ext cx="151" cy="183"/>
            </a:xfrm>
            <a:custGeom>
              <a:avLst/>
              <a:gdLst>
                <a:gd name="T0" fmla="*/ 1600 w 2864"/>
                <a:gd name="T1" fmla="*/ 3 h 3301"/>
                <a:gd name="T2" fmla="*/ 1775 w 2864"/>
                <a:gd name="T3" fmla="*/ 36 h 3301"/>
                <a:gd name="T4" fmla="*/ 1930 w 2864"/>
                <a:gd name="T5" fmla="*/ 102 h 3301"/>
                <a:gd name="T6" fmla="*/ 2067 w 2864"/>
                <a:gd name="T7" fmla="*/ 188 h 3301"/>
                <a:gd name="T8" fmla="*/ 2188 w 2864"/>
                <a:gd name="T9" fmla="*/ 287 h 3301"/>
                <a:gd name="T10" fmla="*/ 2294 w 2864"/>
                <a:gd name="T11" fmla="*/ 387 h 3301"/>
                <a:gd name="T12" fmla="*/ 2415 w 2864"/>
                <a:gd name="T13" fmla="*/ 507 h 3301"/>
                <a:gd name="T14" fmla="*/ 2536 w 2864"/>
                <a:gd name="T15" fmla="*/ 632 h 3301"/>
                <a:gd name="T16" fmla="*/ 2651 w 2864"/>
                <a:gd name="T17" fmla="*/ 765 h 3301"/>
                <a:gd name="T18" fmla="*/ 2750 w 2864"/>
                <a:gd name="T19" fmla="*/ 901 h 3301"/>
                <a:gd name="T20" fmla="*/ 2823 w 2864"/>
                <a:gd name="T21" fmla="*/ 1032 h 3301"/>
                <a:gd name="T22" fmla="*/ 2861 w 2864"/>
                <a:gd name="T23" fmla="*/ 1156 h 3301"/>
                <a:gd name="T24" fmla="*/ 2861 w 2864"/>
                <a:gd name="T25" fmla="*/ 2727 h 3301"/>
                <a:gd name="T26" fmla="*/ 2818 w 2864"/>
                <a:gd name="T27" fmla="*/ 2899 h 3301"/>
                <a:gd name="T28" fmla="*/ 2730 w 2864"/>
                <a:gd name="T29" fmla="*/ 3049 h 3301"/>
                <a:gd name="T30" fmla="*/ 2604 w 2864"/>
                <a:gd name="T31" fmla="*/ 3171 h 3301"/>
                <a:gd name="T32" fmla="*/ 2448 w 2864"/>
                <a:gd name="T33" fmla="*/ 3256 h 3301"/>
                <a:gd name="T34" fmla="*/ 2270 w 2864"/>
                <a:gd name="T35" fmla="*/ 3298 h 3301"/>
                <a:gd name="T36" fmla="*/ 592 w 2864"/>
                <a:gd name="T37" fmla="*/ 3298 h 3301"/>
                <a:gd name="T38" fmla="*/ 411 w 2864"/>
                <a:gd name="T39" fmla="*/ 3254 h 3301"/>
                <a:gd name="T40" fmla="*/ 252 w 2864"/>
                <a:gd name="T41" fmla="*/ 3165 h 3301"/>
                <a:gd name="T42" fmla="*/ 127 w 2864"/>
                <a:gd name="T43" fmla="*/ 3038 h 3301"/>
                <a:gd name="T44" fmla="*/ 42 w 2864"/>
                <a:gd name="T45" fmla="*/ 2881 h 3301"/>
                <a:gd name="T46" fmla="*/ 4 w 2864"/>
                <a:gd name="T47" fmla="*/ 2702 h 3301"/>
                <a:gd name="T48" fmla="*/ 261 w 2864"/>
                <a:gd name="T49" fmla="*/ 2794 h 3301"/>
                <a:gd name="T50" fmla="*/ 328 w 2864"/>
                <a:gd name="T51" fmla="*/ 2913 h 3301"/>
                <a:gd name="T52" fmla="*/ 429 w 2864"/>
                <a:gd name="T53" fmla="*/ 3006 h 3301"/>
                <a:gd name="T54" fmla="*/ 559 w 2864"/>
                <a:gd name="T55" fmla="*/ 3060 h 3301"/>
                <a:gd name="T56" fmla="*/ 2207 w 2864"/>
                <a:gd name="T57" fmla="*/ 3071 h 3301"/>
                <a:gd name="T58" fmla="*/ 2358 w 2864"/>
                <a:gd name="T59" fmla="*/ 3043 h 3301"/>
                <a:gd name="T60" fmla="*/ 2485 w 2864"/>
                <a:gd name="T61" fmla="*/ 2968 h 3301"/>
                <a:gd name="T62" fmla="*/ 2577 w 2864"/>
                <a:gd name="T63" fmla="*/ 2856 h 3301"/>
                <a:gd name="T64" fmla="*/ 2623 w 2864"/>
                <a:gd name="T65" fmla="*/ 2716 h 3301"/>
                <a:gd name="T66" fmla="*/ 2624 w 2864"/>
                <a:gd name="T67" fmla="*/ 1325 h 3301"/>
                <a:gd name="T68" fmla="*/ 2597 w 2864"/>
                <a:gd name="T69" fmla="*/ 1223 h 3301"/>
                <a:gd name="T70" fmla="*/ 2545 w 2864"/>
                <a:gd name="T71" fmla="*/ 1147 h 3301"/>
                <a:gd name="T72" fmla="*/ 2479 w 2864"/>
                <a:gd name="T73" fmla="*/ 1095 h 3301"/>
                <a:gd name="T74" fmla="*/ 2408 w 2864"/>
                <a:gd name="T75" fmla="*/ 1065 h 3301"/>
                <a:gd name="T76" fmla="*/ 2342 w 2864"/>
                <a:gd name="T77" fmla="*/ 1052 h 3301"/>
                <a:gd name="T78" fmla="*/ 2145 w 2864"/>
                <a:gd name="T79" fmla="*/ 1048 h 3301"/>
                <a:gd name="T80" fmla="*/ 2001 w 2864"/>
                <a:gd name="T81" fmla="*/ 1003 h 3301"/>
                <a:gd name="T82" fmla="*/ 1884 w 2864"/>
                <a:gd name="T83" fmla="*/ 914 h 3301"/>
                <a:gd name="T84" fmla="*/ 1807 w 2864"/>
                <a:gd name="T85" fmla="*/ 791 h 3301"/>
                <a:gd name="T86" fmla="*/ 1779 w 2864"/>
                <a:gd name="T87" fmla="*/ 645 h 3301"/>
                <a:gd name="T88" fmla="*/ 1775 w 2864"/>
                <a:gd name="T89" fmla="*/ 485 h 3301"/>
                <a:gd name="T90" fmla="*/ 1756 w 2864"/>
                <a:gd name="T91" fmla="*/ 418 h 3301"/>
                <a:gd name="T92" fmla="*/ 1717 w 2864"/>
                <a:gd name="T93" fmla="*/ 350 h 3301"/>
                <a:gd name="T94" fmla="*/ 1656 w 2864"/>
                <a:gd name="T95" fmla="*/ 289 h 3301"/>
                <a:gd name="T96" fmla="*/ 1569 w 2864"/>
                <a:gd name="T97" fmla="*/ 246 h 3301"/>
                <a:gd name="T98" fmla="*/ 1454 w 2864"/>
                <a:gd name="T99" fmla="*/ 230 h 3301"/>
                <a:gd name="T100" fmla="*/ 553 w 2864"/>
                <a:gd name="T101" fmla="*/ 242 h 3301"/>
                <a:gd name="T102" fmla="*/ 418 w 2864"/>
                <a:gd name="T103" fmla="*/ 303 h 3301"/>
                <a:gd name="T104" fmla="*/ 313 w 2864"/>
                <a:gd name="T105" fmla="*/ 404 h 3301"/>
                <a:gd name="T106" fmla="*/ 250 w 2864"/>
                <a:gd name="T107" fmla="*/ 536 h 3301"/>
                <a:gd name="T108" fmla="*/ 238 w 2864"/>
                <a:gd name="T109" fmla="*/ 1279 h 3301"/>
                <a:gd name="T110" fmla="*/ 3 w 2864"/>
                <a:gd name="T111" fmla="*/ 575 h 3301"/>
                <a:gd name="T112" fmla="*/ 46 w 2864"/>
                <a:gd name="T113" fmla="*/ 402 h 3301"/>
                <a:gd name="T114" fmla="*/ 134 w 2864"/>
                <a:gd name="T115" fmla="*/ 251 h 3301"/>
                <a:gd name="T116" fmla="*/ 260 w 2864"/>
                <a:gd name="T117" fmla="*/ 130 h 3301"/>
                <a:gd name="T118" fmla="*/ 415 w 2864"/>
                <a:gd name="T119" fmla="*/ 44 h 3301"/>
                <a:gd name="T120" fmla="*/ 593 w 2864"/>
                <a:gd name="T121" fmla="*/ 3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4" h="3301">
                  <a:moveTo>
                    <a:pt x="657" y="0"/>
                  </a:moveTo>
                  <a:lnTo>
                    <a:pt x="1538" y="0"/>
                  </a:lnTo>
                  <a:lnTo>
                    <a:pt x="1600" y="3"/>
                  </a:lnTo>
                  <a:lnTo>
                    <a:pt x="1661" y="10"/>
                  </a:lnTo>
                  <a:lnTo>
                    <a:pt x="1719" y="21"/>
                  </a:lnTo>
                  <a:lnTo>
                    <a:pt x="1775" y="36"/>
                  </a:lnTo>
                  <a:lnTo>
                    <a:pt x="1829" y="54"/>
                  </a:lnTo>
                  <a:lnTo>
                    <a:pt x="1880" y="77"/>
                  </a:lnTo>
                  <a:lnTo>
                    <a:pt x="1930" y="102"/>
                  </a:lnTo>
                  <a:lnTo>
                    <a:pt x="1978" y="129"/>
                  </a:lnTo>
                  <a:lnTo>
                    <a:pt x="2024" y="158"/>
                  </a:lnTo>
                  <a:lnTo>
                    <a:pt x="2067" y="188"/>
                  </a:lnTo>
                  <a:lnTo>
                    <a:pt x="2109" y="221"/>
                  </a:lnTo>
                  <a:lnTo>
                    <a:pt x="2149" y="253"/>
                  </a:lnTo>
                  <a:lnTo>
                    <a:pt x="2188" y="287"/>
                  </a:lnTo>
                  <a:lnTo>
                    <a:pt x="2225" y="321"/>
                  </a:lnTo>
                  <a:lnTo>
                    <a:pt x="2259" y="355"/>
                  </a:lnTo>
                  <a:lnTo>
                    <a:pt x="2294" y="387"/>
                  </a:lnTo>
                  <a:lnTo>
                    <a:pt x="2326" y="419"/>
                  </a:lnTo>
                  <a:lnTo>
                    <a:pt x="2376" y="467"/>
                  </a:lnTo>
                  <a:lnTo>
                    <a:pt x="2415" y="507"/>
                  </a:lnTo>
                  <a:lnTo>
                    <a:pt x="2455" y="547"/>
                  </a:lnTo>
                  <a:lnTo>
                    <a:pt x="2496" y="589"/>
                  </a:lnTo>
                  <a:lnTo>
                    <a:pt x="2536" y="632"/>
                  </a:lnTo>
                  <a:lnTo>
                    <a:pt x="2576" y="675"/>
                  </a:lnTo>
                  <a:lnTo>
                    <a:pt x="2613" y="720"/>
                  </a:lnTo>
                  <a:lnTo>
                    <a:pt x="2651" y="765"/>
                  </a:lnTo>
                  <a:lnTo>
                    <a:pt x="2686" y="810"/>
                  </a:lnTo>
                  <a:lnTo>
                    <a:pt x="2719" y="855"/>
                  </a:lnTo>
                  <a:lnTo>
                    <a:pt x="2750" y="901"/>
                  </a:lnTo>
                  <a:lnTo>
                    <a:pt x="2778" y="945"/>
                  </a:lnTo>
                  <a:lnTo>
                    <a:pt x="2802" y="990"/>
                  </a:lnTo>
                  <a:lnTo>
                    <a:pt x="2823" y="1032"/>
                  </a:lnTo>
                  <a:lnTo>
                    <a:pt x="2841" y="1075"/>
                  </a:lnTo>
                  <a:lnTo>
                    <a:pt x="2853" y="1117"/>
                  </a:lnTo>
                  <a:lnTo>
                    <a:pt x="2861" y="1156"/>
                  </a:lnTo>
                  <a:lnTo>
                    <a:pt x="2864" y="1194"/>
                  </a:lnTo>
                  <a:lnTo>
                    <a:pt x="2864" y="2665"/>
                  </a:lnTo>
                  <a:lnTo>
                    <a:pt x="2861" y="2727"/>
                  </a:lnTo>
                  <a:lnTo>
                    <a:pt x="2851" y="2786"/>
                  </a:lnTo>
                  <a:lnTo>
                    <a:pt x="2838" y="2843"/>
                  </a:lnTo>
                  <a:lnTo>
                    <a:pt x="2818" y="2899"/>
                  </a:lnTo>
                  <a:lnTo>
                    <a:pt x="2793" y="2952"/>
                  </a:lnTo>
                  <a:lnTo>
                    <a:pt x="2763" y="3003"/>
                  </a:lnTo>
                  <a:lnTo>
                    <a:pt x="2730" y="3049"/>
                  </a:lnTo>
                  <a:lnTo>
                    <a:pt x="2692" y="3094"/>
                  </a:lnTo>
                  <a:lnTo>
                    <a:pt x="2649" y="3135"/>
                  </a:lnTo>
                  <a:lnTo>
                    <a:pt x="2604" y="3171"/>
                  </a:lnTo>
                  <a:lnTo>
                    <a:pt x="2555" y="3204"/>
                  </a:lnTo>
                  <a:lnTo>
                    <a:pt x="2503" y="3233"/>
                  </a:lnTo>
                  <a:lnTo>
                    <a:pt x="2448" y="3256"/>
                  </a:lnTo>
                  <a:lnTo>
                    <a:pt x="2391" y="3276"/>
                  </a:lnTo>
                  <a:lnTo>
                    <a:pt x="2332" y="3290"/>
                  </a:lnTo>
                  <a:lnTo>
                    <a:pt x="2270" y="3298"/>
                  </a:lnTo>
                  <a:lnTo>
                    <a:pt x="2207" y="3301"/>
                  </a:lnTo>
                  <a:lnTo>
                    <a:pt x="657" y="3301"/>
                  </a:lnTo>
                  <a:lnTo>
                    <a:pt x="592" y="3298"/>
                  </a:lnTo>
                  <a:lnTo>
                    <a:pt x="529" y="3289"/>
                  </a:lnTo>
                  <a:lnTo>
                    <a:pt x="468" y="3275"/>
                  </a:lnTo>
                  <a:lnTo>
                    <a:pt x="411" y="3254"/>
                  </a:lnTo>
                  <a:lnTo>
                    <a:pt x="354" y="3229"/>
                  </a:lnTo>
                  <a:lnTo>
                    <a:pt x="302" y="3200"/>
                  </a:lnTo>
                  <a:lnTo>
                    <a:pt x="252" y="3165"/>
                  </a:lnTo>
                  <a:lnTo>
                    <a:pt x="207" y="3126"/>
                  </a:lnTo>
                  <a:lnTo>
                    <a:pt x="165" y="3084"/>
                  </a:lnTo>
                  <a:lnTo>
                    <a:pt x="127" y="3038"/>
                  </a:lnTo>
                  <a:lnTo>
                    <a:pt x="94" y="2989"/>
                  </a:lnTo>
                  <a:lnTo>
                    <a:pt x="65" y="2936"/>
                  </a:lnTo>
                  <a:lnTo>
                    <a:pt x="42" y="2881"/>
                  </a:lnTo>
                  <a:lnTo>
                    <a:pt x="23" y="2823"/>
                  </a:lnTo>
                  <a:lnTo>
                    <a:pt x="10" y="2763"/>
                  </a:lnTo>
                  <a:lnTo>
                    <a:pt x="4" y="2702"/>
                  </a:lnTo>
                  <a:lnTo>
                    <a:pt x="241" y="2702"/>
                  </a:lnTo>
                  <a:lnTo>
                    <a:pt x="248" y="2749"/>
                  </a:lnTo>
                  <a:lnTo>
                    <a:pt x="261" y="2794"/>
                  </a:lnTo>
                  <a:lnTo>
                    <a:pt x="279" y="2836"/>
                  </a:lnTo>
                  <a:lnTo>
                    <a:pt x="301" y="2877"/>
                  </a:lnTo>
                  <a:lnTo>
                    <a:pt x="328" y="2913"/>
                  </a:lnTo>
                  <a:lnTo>
                    <a:pt x="358" y="2948"/>
                  </a:lnTo>
                  <a:lnTo>
                    <a:pt x="392" y="2978"/>
                  </a:lnTo>
                  <a:lnTo>
                    <a:pt x="429" y="3006"/>
                  </a:lnTo>
                  <a:lnTo>
                    <a:pt x="470" y="3028"/>
                  </a:lnTo>
                  <a:lnTo>
                    <a:pt x="513" y="3046"/>
                  </a:lnTo>
                  <a:lnTo>
                    <a:pt x="559" y="3060"/>
                  </a:lnTo>
                  <a:lnTo>
                    <a:pt x="606" y="3069"/>
                  </a:lnTo>
                  <a:lnTo>
                    <a:pt x="657" y="3071"/>
                  </a:lnTo>
                  <a:lnTo>
                    <a:pt x="2207" y="3071"/>
                  </a:lnTo>
                  <a:lnTo>
                    <a:pt x="2259" y="3068"/>
                  </a:lnTo>
                  <a:lnTo>
                    <a:pt x="2310" y="3059"/>
                  </a:lnTo>
                  <a:lnTo>
                    <a:pt x="2358" y="3043"/>
                  </a:lnTo>
                  <a:lnTo>
                    <a:pt x="2404" y="3023"/>
                  </a:lnTo>
                  <a:lnTo>
                    <a:pt x="2446" y="2998"/>
                  </a:lnTo>
                  <a:lnTo>
                    <a:pt x="2485" y="2968"/>
                  </a:lnTo>
                  <a:lnTo>
                    <a:pt x="2520" y="2935"/>
                  </a:lnTo>
                  <a:lnTo>
                    <a:pt x="2551" y="2897"/>
                  </a:lnTo>
                  <a:lnTo>
                    <a:pt x="2577" y="2856"/>
                  </a:lnTo>
                  <a:lnTo>
                    <a:pt x="2598" y="2812"/>
                  </a:lnTo>
                  <a:lnTo>
                    <a:pt x="2613" y="2765"/>
                  </a:lnTo>
                  <a:lnTo>
                    <a:pt x="2623" y="2716"/>
                  </a:lnTo>
                  <a:lnTo>
                    <a:pt x="2626" y="2665"/>
                  </a:lnTo>
                  <a:lnTo>
                    <a:pt x="2626" y="1365"/>
                  </a:lnTo>
                  <a:lnTo>
                    <a:pt x="2624" y="1325"/>
                  </a:lnTo>
                  <a:lnTo>
                    <a:pt x="2619" y="1288"/>
                  </a:lnTo>
                  <a:lnTo>
                    <a:pt x="2609" y="1254"/>
                  </a:lnTo>
                  <a:lnTo>
                    <a:pt x="2597" y="1223"/>
                  </a:lnTo>
                  <a:lnTo>
                    <a:pt x="2582" y="1195"/>
                  </a:lnTo>
                  <a:lnTo>
                    <a:pt x="2565" y="1169"/>
                  </a:lnTo>
                  <a:lnTo>
                    <a:pt x="2545" y="1147"/>
                  </a:lnTo>
                  <a:lnTo>
                    <a:pt x="2524" y="1128"/>
                  </a:lnTo>
                  <a:lnTo>
                    <a:pt x="2502" y="1111"/>
                  </a:lnTo>
                  <a:lnTo>
                    <a:pt x="2479" y="1095"/>
                  </a:lnTo>
                  <a:lnTo>
                    <a:pt x="2456" y="1083"/>
                  </a:lnTo>
                  <a:lnTo>
                    <a:pt x="2432" y="1073"/>
                  </a:lnTo>
                  <a:lnTo>
                    <a:pt x="2408" y="1065"/>
                  </a:lnTo>
                  <a:lnTo>
                    <a:pt x="2385" y="1059"/>
                  </a:lnTo>
                  <a:lnTo>
                    <a:pt x="2363" y="1054"/>
                  </a:lnTo>
                  <a:lnTo>
                    <a:pt x="2342" y="1052"/>
                  </a:lnTo>
                  <a:lnTo>
                    <a:pt x="2322" y="1051"/>
                  </a:lnTo>
                  <a:lnTo>
                    <a:pt x="2198" y="1051"/>
                  </a:lnTo>
                  <a:lnTo>
                    <a:pt x="2145" y="1048"/>
                  </a:lnTo>
                  <a:lnTo>
                    <a:pt x="2095" y="1039"/>
                  </a:lnTo>
                  <a:lnTo>
                    <a:pt x="2047" y="1023"/>
                  </a:lnTo>
                  <a:lnTo>
                    <a:pt x="2001" y="1003"/>
                  </a:lnTo>
                  <a:lnTo>
                    <a:pt x="1959" y="978"/>
                  </a:lnTo>
                  <a:lnTo>
                    <a:pt x="1920" y="948"/>
                  </a:lnTo>
                  <a:lnTo>
                    <a:pt x="1884" y="914"/>
                  </a:lnTo>
                  <a:lnTo>
                    <a:pt x="1854" y="876"/>
                  </a:lnTo>
                  <a:lnTo>
                    <a:pt x="1828" y="836"/>
                  </a:lnTo>
                  <a:lnTo>
                    <a:pt x="1807" y="791"/>
                  </a:lnTo>
                  <a:lnTo>
                    <a:pt x="1791" y="744"/>
                  </a:lnTo>
                  <a:lnTo>
                    <a:pt x="1782" y="696"/>
                  </a:lnTo>
                  <a:lnTo>
                    <a:pt x="1779" y="645"/>
                  </a:lnTo>
                  <a:lnTo>
                    <a:pt x="1779" y="524"/>
                  </a:lnTo>
                  <a:lnTo>
                    <a:pt x="1778" y="505"/>
                  </a:lnTo>
                  <a:lnTo>
                    <a:pt x="1775" y="485"/>
                  </a:lnTo>
                  <a:lnTo>
                    <a:pt x="1770" y="463"/>
                  </a:lnTo>
                  <a:lnTo>
                    <a:pt x="1764" y="441"/>
                  </a:lnTo>
                  <a:lnTo>
                    <a:pt x="1756" y="418"/>
                  </a:lnTo>
                  <a:lnTo>
                    <a:pt x="1745" y="394"/>
                  </a:lnTo>
                  <a:lnTo>
                    <a:pt x="1732" y="372"/>
                  </a:lnTo>
                  <a:lnTo>
                    <a:pt x="1717" y="350"/>
                  </a:lnTo>
                  <a:lnTo>
                    <a:pt x="1699" y="328"/>
                  </a:lnTo>
                  <a:lnTo>
                    <a:pt x="1679" y="308"/>
                  </a:lnTo>
                  <a:lnTo>
                    <a:pt x="1656" y="289"/>
                  </a:lnTo>
                  <a:lnTo>
                    <a:pt x="1630" y="273"/>
                  </a:lnTo>
                  <a:lnTo>
                    <a:pt x="1600" y="258"/>
                  </a:lnTo>
                  <a:lnTo>
                    <a:pt x="1569" y="246"/>
                  </a:lnTo>
                  <a:lnTo>
                    <a:pt x="1533" y="237"/>
                  </a:lnTo>
                  <a:lnTo>
                    <a:pt x="1496" y="232"/>
                  </a:lnTo>
                  <a:lnTo>
                    <a:pt x="1454" y="230"/>
                  </a:lnTo>
                  <a:lnTo>
                    <a:pt x="657" y="230"/>
                  </a:lnTo>
                  <a:lnTo>
                    <a:pt x="604" y="233"/>
                  </a:lnTo>
                  <a:lnTo>
                    <a:pt x="553" y="242"/>
                  </a:lnTo>
                  <a:lnTo>
                    <a:pt x="505" y="257"/>
                  </a:lnTo>
                  <a:lnTo>
                    <a:pt x="460" y="278"/>
                  </a:lnTo>
                  <a:lnTo>
                    <a:pt x="418" y="303"/>
                  </a:lnTo>
                  <a:lnTo>
                    <a:pt x="378" y="332"/>
                  </a:lnTo>
                  <a:lnTo>
                    <a:pt x="343" y="367"/>
                  </a:lnTo>
                  <a:lnTo>
                    <a:pt x="313" y="404"/>
                  </a:lnTo>
                  <a:lnTo>
                    <a:pt x="287" y="445"/>
                  </a:lnTo>
                  <a:lnTo>
                    <a:pt x="266" y="490"/>
                  </a:lnTo>
                  <a:lnTo>
                    <a:pt x="250" y="536"/>
                  </a:lnTo>
                  <a:lnTo>
                    <a:pt x="241" y="585"/>
                  </a:lnTo>
                  <a:lnTo>
                    <a:pt x="238" y="636"/>
                  </a:lnTo>
                  <a:lnTo>
                    <a:pt x="238" y="1279"/>
                  </a:lnTo>
                  <a:lnTo>
                    <a:pt x="0" y="1279"/>
                  </a:lnTo>
                  <a:lnTo>
                    <a:pt x="0" y="636"/>
                  </a:lnTo>
                  <a:lnTo>
                    <a:pt x="3" y="575"/>
                  </a:lnTo>
                  <a:lnTo>
                    <a:pt x="11" y="515"/>
                  </a:lnTo>
                  <a:lnTo>
                    <a:pt x="26" y="457"/>
                  </a:lnTo>
                  <a:lnTo>
                    <a:pt x="46" y="402"/>
                  </a:lnTo>
                  <a:lnTo>
                    <a:pt x="70" y="349"/>
                  </a:lnTo>
                  <a:lnTo>
                    <a:pt x="100" y="299"/>
                  </a:lnTo>
                  <a:lnTo>
                    <a:pt x="134" y="251"/>
                  </a:lnTo>
                  <a:lnTo>
                    <a:pt x="172" y="208"/>
                  </a:lnTo>
                  <a:lnTo>
                    <a:pt x="214" y="166"/>
                  </a:lnTo>
                  <a:lnTo>
                    <a:pt x="260" y="130"/>
                  </a:lnTo>
                  <a:lnTo>
                    <a:pt x="308" y="97"/>
                  </a:lnTo>
                  <a:lnTo>
                    <a:pt x="360" y="69"/>
                  </a:lnTo>
                  <a:lnTo>
                    <a:pt x="415" y="44"/>
                  </a:lnTo>
                  <a:lnTo>
                    <a:pt x="472" y="25"/>
                  </a:lnTo>
                  <a:lnTo>
                    <a:pt x="532" y="12"/>
                  </a:lnTo>
                  <a:lnTo>
                    <a:pt x="593" y="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3533" y="2762"/>
              <a:ext cx="135" cy="61"/>
            </a:xfrm>
            <a:custGeom>
              <a:avLst/>
              <a:gdLst>
                <a:gd name="T0" fmla="*/ 213 w 2557"/>
                <a:gd name="T1" fmla="*/ 0 h 1092"/>
                <a:gd name="T2" fmla="*/ 2343 w 2557"/>
                <a:gd name="T3" fmla="*/ 0 h 1092"/>
                <a:gd name="T4" fmla="*/ 2378 w 2557"/>
                <a:gd name="T5" fmla="*/ 3 h 1092"/>
                <a:gd name="T6" fmla="*/ 2410 w 2557"/>
                <a:gd name="T7" fmla="*/ 12 h 1092"/>
                <a:gd name="T8" fmla="*/ 2441 w 2557"/>
                <a:gd name="T9" fmla="*/ 24 h 1092"/>
                <a:gd name="T10" fmla="*/ 2469 w 2557"/>
                <a:gd name="T11" fmla="*/ 40 h 1092"/>
                <a:gd name="T12" fmla="*/ 2494 w 2557"/>
                <a:gd name="T13" fmla="*/ 61 h 1092"/>
                <a:gd name="T14" fmla="*/ 2515 w 2557"/>
                <a:gd name="T15" fmla="*/ 86 h 1092"/>
                <a:gd name="T16" fmla="*/ 2533 w 2557"/>
                <a:gd name="T17" fmla="*/ 112 h 1092"/>
                <a:gd name="T18" fmla="*/ 2545 w 2557"/>
                <a:gd name="T19" fmla="*/ 141 h 1092"/>
                <a:gd name="T20" fmla="*/ 2554 w 2557"/>
                <a:gd name="T21" fmla="*/ 174 h 1092"/>
                <a:gd name="T22" fmla="*/ 2557 w 2557"/>
                <a:gd name="T23" fmla="*/ 206 h 1092"/>
                <a:gd name="T24" fmla="*/ 2557 w 2557"/>
                <a:gd name="T25" fmla="*/ 886 h 1092"/>
                <a:gd name="T26" fmla="*/ 2554 w 2557"/>
                <a:gd name="T27" fmla="*/ 920 h 1092"/>
                <a:gd name="T28" fmla="*/ 2545 w 2557"/>
                <a:gd name="T29" fmla="*/ 951 h 1092"/>
                <a:gd name="T30" fmla="*/ 2533 w 2557"/>
                <a:gd name="T31" fmla="*/ 980 h 1092"/>
                <a:gd name="T32" fmla="*/ 2515 w 2557"/>
                <a:gd name="T33" fmla="*/ 1008 h 1092"/>
                <a:gd name="T34" fmla="*/ 2494 w 2557"/>
                <a:gd name="T35" fmla="*/ 1031 h 1092"/>
                <a:gd name="T36" fmla="*/ 2469 w 2557"/>
                <a:gd name="T37" fmla="*/ 1052 h 1092"/>
                <a:gd name="T38" fmla="*/ 2441 w 2557"/>
                <a:gd name="T39" fmla="*/ 1069 h 1092"/>
                <a:gd name="T40" fmla="*/ 2410 w 2557"/>
                <a:gd name="T41" fmla="*/ 1082 h 1092"/>
                <a:gd name="T42" fmla="*/ 2378 w 2557"/>
                <a:gd name="T43" fmla="*/ 1090 h 1092"/>
                <a:gd name="T44" fmla="*/ 2343 w 2557"/>
                <a:gd name="T45" fmla="*/ 1092 h 1092"/>
                <a:gd name="T46" fmla="*/ 213 w 2557"/>
                <a:gd name="T47" fmla="*/ 1092 h 1092"/>
                <a:gd name="T48" fmla="*/ 178 w 2557"/>
                <a:gd name="T49" fmla="*/ 1090 h 1092"/>
                <a:gd name="T50" fmla="*/ 146 w 2557"/>
                <a:gd name="T51" fmla="*/ 1082 h 1092"/>
                <a:gd name="T52" fmla="*/ 115 w 2557"/>
                <a:gd name="T53" fmla="*/ 1069 h 1092"/>
                <a:gd name="T54" fmla="*/ 87 w 2557"/>
                <a:gd name="T55" fmla="*/ 1052 h 1092"/>
                <a:gd name="T56" fmla="*/ 63 w 2557"/>
                <a:gd name="T57" fmla="*/ 1031 h 1092"/>
                <a:gd name="T58" fmla="*/ 41 w 2557"/>
                <a:gd name="T59" fmla="*/ 1008 h 1092"/>
                <a:gd name="T60" fmla="*/ 24 w 2557"/>
                <a:gd name="T61" fmla="*/ 980 h 1092"/>
                <a:gd name="T62" fmla="*/ 10 w 2557"/>
                <a:gd name="T63" fmla="*/ 951 h 1092"/>
                <a:gd name="T64" fmla="*/ 2 w 2557"/>
                <a:gd name="T65" fmla="*/ 920 h 1092"/>
                <a:gd name="T66" fmla="*/ 0 w 2557"/>
                <a:gd name="T67" fmla="*/ 886 h 1092"/>
                <a:gd name="T68" fmla="*/ 0 w 2557"/>
                <a:gd name="T69" fmla="*/ 206 h 1092"/>
                <a:gd name="T70" fmla="*/ 2 w 2557"/>
                <a:gd name="T71" fmla="*/ 174 h 1092"/>
                <a:gd name="T72" fmla="*/ 10 w 2557"/>
                <a:gd name="T73" fmla="*/ 141 h 1092"/>
                <a:gd name="T74" fmla="*/ 24 w 2557"/>
                <a:gd name="T75" fmla="*/ 112 h 1092"/>
                <a:gd name="T76" fmla="*/ 41 w 2557"/>
                <a:gd name="T77" fmla="*/ 86 h 1092"/>
                <a:gd name="T78" fmla="*/ 63 w 2557"/>
                <a:gd name="T79" fmla="*/ 61 h 1092"/>
                <a:gd name="T80" fmla="*/ 87 w 2557"/>
                <a:gd name="T81" fmla="*/ 40 h 1092"/>
                <a:gd name="T82" fmla="*/ 115 w 2557"/>
                <a:gd name="T83" fmla="*/ 24 h 1092"/>
                <a:gd name="T84" fmla="*/ 146 w 2557"/>
                <a:gd name="T85" fmla="*/ 12 h 1092"/>
                <a:gd name="T86" fmla="*/ 178 w 2557"/>
                <a:gd name="T87" fmla="*/ 3 h 1092"/>
                <a:gd name="T88" fmla="*/ 213 w 2557"/>
                <a:gd name="T89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7" h="1092">
                  <a:moveTo>
                    <a:pt x="213" y="0"/>
                  </a:moveTo>
                  <a:lnTo>
                    <a:pt x="2343" y="0"/>
                  </a:lnTo>
                  <a:lnTo>
                    <a:pt x="2378" y="3"/>
                  </a:lnTo>
                  <a:lnTo>
                    <a:pt x="2410" y="12"/>
                  </a:lnTo>
                  <a:lnTo>
                    <a:pt x="2441" y="24"/>
                  </a:lnTo>
                  <a:lnTo>
                    <a:pt x="2469" y="40"/>
                  </a:lnTo>
                  <a:lnTo>
                    <a:pt x="2494" y="61"/>
                  </a:lnTo>
                  <a:lnTo>
                    <a:pt x="2515" y="86"/>
                  </a:lnTo>
                  <a:lnTo>
                    <a:pt x="2533" y="112"/>
                  </a:lnTo>
                  <a:lnTo>
                    <a:pt x="2545" y="141"/>
                  </a:lnTo>
                  <a:lnTo>
                    <a:pt x="2554" y="174"/>
                  </a:lnTo>
                  <a:lnTo>
                    <a:pt x="2557" y="206"/>
                  </a:lnTo>
                  <a:lnTo>
                    <a:pt x="2557" y="886"/>
                  </a:lnTo>
                  <a:lnTo>
                    <a:pt x="2554" y="920"/>
                  </a:lnTo>
                  <a:lnTo>
                    <a:pt x="2545" y="951"/>
                  </a:lnTo>
                  <a:lnTo>
                    <a:pt x="2533" y="980"/>
                  </a:lnTo>
                  <a:lnTo>
                    <a:pt x="2515" y="1008"/>
                  </a:lnTo>
                  <a:lnTo>
                    <a:pt x="2494" y="1031"/>
                  </a:lnTo>
                  <a:lnTo>
                    <a:pt x="2469" y="1052"/>
                  </a:lnTo>
                  <a:lnTo>
                    <a:pt x="2441" y="1069"/>
                  </a:lnTo>
                  <a:lnTo>
                    <a:pt x="2410" y="1082"/>
                  </a:lnTo>
                  <a:lnTo>
                    <a:pt x="2378" y="1090"/>
                  </a:lnTo>
                  <a:lnTo>
                    <a:pt x="2343" y="1092"/>
                  </a:lnTo>
                  <a:lnTo>
                    <a:pt x="213" y="1092"/>
                  </a:lnTo>
                  <a:lnTo>
                    <a:pt x="178" y="1090"/>
                  </a:lnTo>
                  <a:lnTo>
                    <a:pt x="146" y="1082"/>
                  </a:lnTo>
                  <a:lnTo>
                    <a:pt x="115" y="1069"/>
                  </a:lnTo>
                  <a:lnTo>
                    <a:pt x="87" y="1052"/>
                  </a:lnTo>
                  <a:lnTo>
                    <a:pt x="63" y="1031"/>
                  </a:lnTo>
                  <a:lnTo>
                    <a:pt x="41" y="1008"/>
                  </a:lnTo>
                  <a:lnTo>
                    <a:pt x="24" y="980"/>
                  </a:lnTo>
                  <a:lnTo>
                    <a:pt x="10" y="951"/>
                  </a:lnTo>
                  <a:lnTo>
                    <a:pt x="2" y="920"/>
                  </a:lnTo>
                  <a:lnTo>
                    <a:pt x="0" y="886"/>
                  </a:lnTo>
                  <a:lnTo>
                    <a:pt x="0" y="206"/>
                  </a:lnTo>
                  <a:lnTo>
                    <a:pt x="2" y="174"/>
                  </a:lnTo>
                  <a:lnTo>
                    <a:pt x="10" y="141"/>
                  </a:lnTo>
                  <a:lnTo>
                    <a:pt x="24" y="112"/>
                  </a:lnTo>
                  <a:lnTo>
                    <a:pt x="41" y="86"/>
                  </a:lnTo>
                  <a:lnTo>
                    <a:pt x="63" y="61"/>
                  </a:lnTo>
                  <a:lnTo>
                    <a:pt x="87" y="40"/>
                  </a:lnTo>
                  <a:lnTo>
                    <a:pt x="115" y="24"/>
                  </a:lnTo>
                  <a:lnTo>
                    <a:pt x="146" y="12"/>
                  </a:lnTo>
                  <a:lnTo>
                    <a:pt x="178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5" name="Freeform 62"/>
            <p:cNvSpPr>
              <a:spLocks noEditPoints="1"/>
            </p:cNvSpPr>
            <p:nvPr/>
          </p:nvSpPr>
          <p:spPr bwMode="auto">
            <a:xfrm>
              <a:off x="3557" y="2776"/>
              <a:ext cx="27" cy="35"/>
            </a:xfrm>
            <a:custGeom>
              <a:avLst/>
              <a:gdLst>
                <a:gd name="T0" fmla="*/ 142 w 515"/>
                <a:gd name="T1" fmla="*/ 277 h 614"/>
                <a:gd name="T2" fmla="*/ 298 w 515"/>
                <a:gd name="T3" fmla="*/ 275 h 614"/>
                <a:gd name="T4" fmla="*/ 337 w 515"/>
                <a:gd name="T5" fmla="*/ 260 h 614"/>
                <a:gd name="T6" fmla="*/ 364 w 515"/>
                <a:gd name="T7" fmla="*/ 230 h 614"/>
                <a:gd name="T8" fmla="*/ 374 w 515"/>
                <a:gd name="T9" fmla="*/ 191 h 614"/>
                <a:gd name="T10" fmla="*/ 365 w 515"/>
                <a:gd name="T11" fmla="*/ 152 h 614"/>
                <a:gd name="T12" fmla="*/ 343 w 515"/>
                <a:gd name="T13" fmla="*/ 126 h 614"/>
                <a:gd name="T14" fmla="*/ 306 w 515"/>
                <a:gd name="T15" fmla="*/ 111 h 614"/>
                <a:gd name="T16" fmla="*/ 259 w 515"/>
                <a:gd name="T17" fmla="*/ 106 h 614"/>
                <a:gd name="T18" fmla="*/ 83 w 515"/>
                <a:gd name="T19" fmla="*/ 0 h 614"/>
                <a:gd name="T20" fmla="*/ 330 w 515"/>
                <a:gd name="T21" fmla="*/ 1 h 614"/>
                <a:gd name="T22" fmla="*/ 384 w 515"/>
                <a:gd name="T23" fmla="*/ 11 h 614"/>
                <a:gd name="T24" fmla="*/ 432 w 515"/>
                <a:gd name="T25" fmla="*/ 32 h 614"/>
                <a:gd name="T26" fmla="*/ 471 w 515"/>
                <a:gd name="T27" fmla="*/ 62 h 614"/>
                <a:gd name="T28" fmla="*/ 498 w 515"/>
                <a:gd name="T29" fmla="*/ 105 h 614"/>
                <a:gd name="T30" fmla="*/ 513 w 515"/>
                <a:gd name="T31" fmla="*/ 159 h 614"/>
                <a:gd name="T32" fmla="*/ 514 w 515"/>
                <a:gd name="T33" fmla="*/ 220 h 614"/>
                <a:gd name="T34" fmla="*/ 498 w 515"/>
                <a:gd name="T35" fmla="*/ 273 h 614"/>
                <a:gd name="T36" fmla="*/ 469 w 515"/>
                <a:gd name="T37" fmla="*/ 318 h 614"/>
                <a:gd name="T38" fmla="*/ 425 w 515"/>
                <a:gd name="T39" fmla="*/ 352 h 614"/>
                <a:gd name="T40" fmla="*/ 368 w 515"/>
                <a:gd name="T41" fmla="*/ 375 h 614"/>
                <a:gd name="T42" fmla="*/ 299 w 515"/>
                <a:gd name="T43" fmla="*/ 383 h 614"/>
                <a:gd name="T44" fmla="*/ 142 w 515"/>
                <a:gd name="T45" fmla="*/ 546 h 614"/>
                <a:gd name="T46" fmla="*/ 133 w 515"/>
                <a:gd name="T47" fmla="*/ 581 h 614"/>
                <a:gd name="T48" fmla="*/ 108 w 515"/>
                <a:gd name="T49" fmla="*/ 606 h 614"/>
                <a:gd name="T50" fmla="*/ 71 w 515"/>
                <a:gd name="T51" fmla="*/ 614 h 614"/>
                <a:gd name="T52" fmla="*/ 33 w 515"/>
                <a:gd name="T53" fmla="*/ 606 h 614"/>
                <a:gd name="T54" fmla="*/ 9 w 515"/>
                <a:gd name="T55" fmla="*/ 581 h 614"/>
                <a:gd name="T56" fmla="*/ 0 w 515"/>
                <a:gd name="T57" fmla="*/ 546 h 614"/>
                <a:gd name="T58" fmla="*/ 2 w 515"/>
                <a:gd name="T59" fmla="*/ 60 h 614"/>
                <a:gd name="T60" fmla="*/ 13 w 515"/>
                <a:gd name="T61" fmla="*/ 29 h 614"/>
                <a:gd name="T62" fmla="*/ 35 w 515"/>
                <a:gd name="T63" fmla="*/ 9 h 614"/>
                <a:gd name="T64" fmla="*/ 66 w 515"/>
                <a:gd name="T65" fmla="*/ 1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614">
                  <a:moveTo>
                    <a:pt x="142" y="106"/>
                  </a:moveTo>
                  <a:lnTo>
                    <a:pt x="142" y="277"/>
                  </a:lnTo>
                  <a:lnTo>
                    <a:pt x="274" y="277"/>
                  </a:lnTo>
                  <a:lnTo>
                    <a:pt x="298" y="275"/>
                  </a:lnTo>
                  <a:lnTo>
                    <a:pt x="319" y="269"/>
                  </a:lnTo>
                  <a:lnTo>
                    <a:pt x="337" y="260"/>
                  </a:lnTo>
                  <a:lnTo>
                    <a:pt x="353" y="247"/>
                  </a:lnTo>
                  <a:lnTo>
                    <a:pt x="364" y="230"/>
                  </a:lnTo>
                  <a:lnTo>
                    <a:pt x="371" y="212"/>
                  </a:lnTo>
                  <a:lnTo>
                    <a:pt x="374" y="191"/>
                  </a:lnTo>
                  <a:lnTo>
                    <a:pt x="371" y="171"/>
                  </a:lnTo>
                  <a:lnTo>
                    <a:pt x="365" y="152"/>
                  </a:lnTo>
                  <a:lnTo>
                    <a:pt x="356" y="138"/>
                  </a:lnTo>
                  <a:lnTo>
                    <a:pt x="343" y="126"/>
                  </a:lnTo>
                  <a:lnTo>
                    <a:pt x="326" y="117"/>
                  </a:lnTo>
                  <a:lnTo>
                    <a:pt x="306" y="111"/>
                  </a:lnTo>
                  <a:lnTo>
                    <a:pt x="284" y="107"/>
                  </a:lnTo>
                  <a:lnTo>
                    <a:pt x="259" y="106"/>
                  </a:lnTo>
                  <a:lnTo>
                    <a:pt x="142" y="106"/>
                  </a:lnTo>
                  <a:close/>
                  <a:moveTo>
                    <a:pt x="83" y="0"/>
                  </a:moveTo>
                  <a:lnTo>
                    <a:pt x="300" y="0"/>
                  </a:lnTo>
                  <a:lnTo>
                    <a:pt x="330" y="1"/>
                  </a:lnTo>
                  <a:lnTo>
                    <a:pt x="358" y="5"/>
                  </a:lnTo>
                  <a:lnTo>
                    <a:pt x="384" y="11"/>
                  </a:lnTo>
                  <a:lnTo>
                    <a:pt x="409" y="20"/>
                  </a:lnTo>
                  <a:lnTo>
                    <a:pt x="432" y="32"/>
                  </a:lnTo>
                  <a:lnTo>
                    <a:pt x="452" y="46"/>
                  </a:lnTo>
                  <a:lnTo>
                    <a:pt x="471" y="62"/>
                  </a:lnTo>
                  <a:lnTo>
                    <a:pt x="486" y="82"/>
                  </a:lnTo>
                  <a:lnTo>
                    <a:pt x="498" y="105"/>
                  </a:lnTo>
                  <a:lnTo>
                    <a:pt x="508" y="131"/>
                  </a:lnTo>
                  <a:lnTo>
                    <a:pt x="513" y="159"/>
                  </a:lnTo>
                  <a:lnTo>
                    <a:pt x="515" y="191"/>
                  </a:lnTo>
                  <a:lnTo>
                    <a:pt x="514" y="220"/>
                  </a:lnTo>
                  <a:lnTo>
                    <a:pt x="508" y="248"/>
                  </a:lnTo>
                  <a:lnTo>
                    <a:pt x="498" y="273"/>
                  </a:lnTo>
                  <a:lnTo>
                    <a:pt x="485" y="297"/>
                  </a:lnTo>
                  <a:lnTo>
                    <a:pt x="469" y="318"/>
                  </a:lnTo>
                  <a:lnTo>
                    <a:pt x="448" y="337"/>
                  </a:lnTo>
                  <a:lnTo>
                    <a:pt x="425" y="352"/>
                  </a:lnTo>
                  <a:lnTo>
                    <a:pt x="398" y="365"/>
                  </a:lnTo>
                  <a:lnTo>
                    <a:pt x="368" y="375"/>
                  </a:lnTo>
                  <a:lnTo>
                    <a:pt x="335" y="381"/>
                  </a:lnTo>
                  <a:lnTo>
                    <a:pt x="299" y="383"/>
                  </a:lnTo>
                  <a:lnTo>
                    <a:pt x="142" y="383"/>
                  </a:lnTo>
                  <a:lnTo>
                    <a:pt x="142" y="546"/>
                  </a:lnTo>
                  <a:lnTo>
                    <a:pt x="140" y="565"/>
                  </a:lnTo>
                  <a:lnTo>
                    <a:pt x="133" y="581"/>
                  </a:lnTo>
                  <a:lnTo>
                    <a:pt x="122" y="595"/>
                  </a:lnTo>
                  <a:lnTo>
                    <a:pt x="108" y="606"/>
                  </a:lnTo>
                  <a:lnTo>
                    <a:pt x="91" y="612"/>
                  </a:lnTo>
                  <a:lnTo>
                    <a:pt x="71" y="614"/>
                  </a:lnTo>
                  <a:lnTo>
                    <a:pt x="51" y="612"/>
                  </a:lnTo>
                  <a:lnTo>
                    <a:pt x="33" y="606"/>
                  </a:lnTo>
                  <a:lnTo>
                    <a:pt x="19" y="595"/>
                  </a:lnTo>
                  <a:lnTo>
                    <a:pt x="9" y="581"/>
                  </a:lnTo>
                  <a:lnTo>
                    <a:pt x="3" y="565"/>
                  </a:lnTo>
                  <a:lnTo>
                    <a:pt x="0" y="546"/>
                  </a:lnTo>
                  <a:lnTo>
                    <a:pt x="0" y="80"/>
                  </a:lnTo>
                  <a:lnTo>
                    <a:pt x="2" y="60"/>
                  </a:lnTo>
                  <a:lnTo>
                    <a:pt x="6" y="43"/>
                  </a:lnTo>
                  <a:lnTo>
                    <a:pt x="13" y="29"/>
                  </a:lnTo>
                  <a:lnTo>
                    <a:pt x="23" y="17"/>
                  </a:lnTo>
                  <a:lnTo>
                    <a:pt x="35" y="9"/>
                  </a:lnTo>
                  <a:lnTo>
                    <a:pt x="49" y="4"/>
                  </a:lnTo>
                  <a:lnTo>
                    <a:pt x="66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6" name="Freeform 63"/>
            <p:cNvSpPr>
              <a:spLocks noEditPoints="1"/>
            </p:cNvSpPr>
            <p:nvPr/>
          </p:nvSpPr>
          <p:spPr bwMode="auto">
            <a:xfrm>
              <a:off x="3589" y="2776"/>
              <a:ext cx="29" cy="34"/>
            </a:xfrm>
            <a:custGeom>
              <a:avLst/>
              <a:gdLst>
                <a:gd name="T0" fmla="*/ 142 w 552"/>
                <a:gd name="T1" fmla="*/ 492 h 603"/>
                <a:gd name="T2" fmla="*/ 287 w 552"/>
                <a:gd name="T3" fmla="*/ 490 h 603"/>
                <a:gd name="T4" fmla="*/ 332 w 552"/>
                <a:gd name="T5" fmla="*/ 476 h 603"/>
                <a:gd name="T6" fmla="*/ 366 w 552"/>
                <a:gd name="T7" fmla="*/ 449 h 603"/>
                <a:gd name="T8" fmla="*/ 389 w 552"/>
                <a:gd name="T9" fmla="*/ 413 h 603"/>
                <a:gd name="T10" fmla="*/ 403 w 552"/>
                <a:gd name="T11" fmla="*/ 370 h 603"/>
                <a:gd name="T12" fmla="*/ 410 w 552"/>
                <a:gd name="T13" fmla="*/ 325 h 603"/>
                <a:gd name="T14" fmla="*/ 409 w 552"/>
                <a:gd name="T15" fmla="*/ 267 h 603"/>
                <a:gd name="T16" fmla="*/ 397 w 552"/>
                <a:gd name="T17" fmla="*/ 208 h 603"/>
                <a:gd name="T18" fmla="*/ 374 w 552"/>
                <a:gd name="T19" fmla="*/ 161 h 603"/>
                <a:gd name="T20" fmla="*/ 339 w 552"/>
                <a:gd name="T21" fmla="*/ 130 h 603"/>
                <a:gd name="T22" fmla="*/ 289 w 552"/>
                <a:gd name="T23" fmla="*/ 113 h 603"/>
                <a:gd name="T24" fmla="*/ 142 w 552"/>
                <a:gd name="T25" fmla="*/ 111 h 603"/>
                <a:gd name="T26" fmla="*/ 256 w 552"/>
                <a:gd name="T27" fmla="*/ 0 h 603"/>
                <a:gd name="T28" fmla="*/ 313 w 552"/>
                <a:gd name="T29" fmla="*/ 3 h 603"/>
                <a:gd name="T30" fmla="*/ 368 w 552"/>
                <a:gd name="T31" fmla="*/ 14 h 603"/>
                <a:gd name="T32" fmla="*/ 417 w 552"/>
                <a:gd name="T33" fmla="*/ 34 h 603"/>
                <a:gd name="T34" fmla="*/ 462 w 552"/>
                <a:gd name="T35" fmla="*/ 62 h 603"/>
                <a:gd name="T36" fmla="*/ 499 w 552"/>
                <a:gd name="T37" fmla="*/ 103 h 603"/>
                <a:gd name="T38" fmla="*/ 528 w 552"/>
                <a:gd name="T39" fmla="*/ 155 h 603"/>
                <a:gd name="T40" fmla="*/ 546 w 552"/>
                <a:gd name="T41" fmla="*/ 221 h 603"/>
                <a:gd name="T42" fmla="*/ 552 w 552"/>
                <a:gd name="T43" fmla="*/ 301 h 603"/>
                <a:gd name="T44" fmla="*/ 543 w 552"/>
                <a:gd name="T45" fmla="*/ 391 h 603"/>
                <a:gd name="T46" fmla="*/ 517 w 552"/>
                <a:gd name="T47" fmla="*/ 465 h 603"/>
                <a:gd name="T48" fmla="*/ 474 w 552"/>
                <a:gd name="T49" fmla="*/ 524 h 603"/>
                <a:gd name="T50" fmla="*/ 415 w 552"/>
                <a:gd name="T51" fmla="*/ 567 h 603"/>
                <a:gd name="T52" fmla="*/ 341 w 552"/>
                <a:gd name="T53" fmla="*/ 594 h 603"/>
                <a:gd name="T54" fmla="*/ 253 w 552"/>
                <a:gd name="T55" fmla="*/ 603 h 603"/>
                <a:gd name="T56" fmla="*/ 65 w 552"/>
                <a:gd name="T57" fmla="*/ 602 h 603"/>
                <a:gd name="T58" fmla="*/ 35 w 552"/>
                <a:gd name="T59" fmla="*/ 594 h 603"/>
                <a:gd name="T60" fmla="*/ 13 w 552"/>
                <a:gd name="T61" fmla="*/ 575 h 603"/>
                <a:gd name="T62" fmla="*/ 1 w 552"/>
                <a:gd name="T63" fmla="*/ 544 h 603"/>
                <a:gd name="T64" fmla="*/ 0 w 552"/>
                <a:gd name="T65" fmla="*/ 80 h 603"/>
                <a:gd name="T66" fmla="*/ 5 w 552"/>
                <a:gd name="T67" fmla="*/ 43 h 603"/>
                <a:gd name="T68" fmla="*/ 22 w 552"/>
                <a:gd name="T69" fmla="*/ 17 h 603"/>
                <a:gd name="T70" fmla="*/ 48 w 552"/>
                <a:gd name="T71" fmla="*/ 4 h 603"/>
                <a:gd name="T72" fmla="*/ 83 w 552"/>
                <a:gd name="T7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" h="603">
                  <a:moveTo>
                    <a:pt x="142" y="111"/>
                  </a:moveTo>
                  <a:lnTo>
                    <a:pt x="142" y="492"/>
                  </a:lnTo>
                  <a:lnTo>
                    <a:pt x="261" y="492"/>
                  </a:lnTo>
                  <a:lnTo>
                    <a:pt x="287" y="490"/>
                  </a:lnTo>
                  <a:lnTo>
                    <a:pt x="311" y="485"/>
                  </a:lnTo>
                  <a:lnTo>
                    <a:pt x="332" y="476"/>
                  </a:lnTo>
                  <a:lnTo>
                    <a:pt x="350" y="464"/>
                  </a:lnTo>
                  <a:lnTo>
                    <a:pt x="366" y="449"/>
                  </a:lnTo>
                  <a:lnTo>
                    <a:pt x="378" y="432"/>
                  </a:lnTo>
                  <a:lnTo>
                    <a:pt x="389" y="413"/>
                  </a:lnTo>
                  <a:lnTo>
                    <a:pt x="397" y="393"/>
                  </a:lnTo>
                  <a:lnTo>
                    <a:pt x="403" y="370"/>
                  </a:lnTo>
                  <a:lnTo>
                    <a:pt x="408" y="348"/>
                  </a:lnTo>
                  <a:lnTo>
                    <a:pt x="410" y="325"/>
                  </a:lnTo>
                  <a:lnTo>
                    <a:pt x="411" y="301"/>
                  </a:lnTo>
                  <a:lnTo>
                    <a:pt x="409" y="267"/>
                  </a:lnTo>
                  <a:lnTo>
                    <a:pt x="405" y="237"/>
                  </a:lnTo>
                  <a:lnTo>
                    <a:pt x="397" y="208"/>
                  </a:lnTo>
                  <a:lnTo>
                    <a:pt x="388" y="183"/>
                  </a:lnTo>
                  <a:lnTo>
                    <a:pt x="374" y="161"/>
                  </a:lnTo>
                  <a:lnTo>
                    <a:pt x="357" y="144"/>
                  </a:lnTo>
                  <a:lnTo>
                    <a:pt x="339" y="130"/>
                  </a:lnTo>
                  <a:lnTo>
                    <a:pt x="316" y="119"/>
                  </a:lnTo>
                  <a:lnTo>
                    <a:pt x="289" y="113"/>
                  </a:lnTo>
                  <a:lnTo>
                    <a:pt x="260" y="111"/>
                  </a:lnTo>
                  <a:lnTo>
                    <a:pt x="142" y="111"/>
                  </a:lnTo>
                  <a:close/>
                  <a:moveTo>
                    <a:pt x="83" y="0"/>
                  </a:moveTo>
                  <a:lnTo>
                    <a:pt x="256" y="0"/>
                  </a:lnTo>
                  <a:lnTo>
                    <a:pt x="284" y="1"/>
                  </a:lnTo>
                  <a:lnTo>
                    <a:pt x="313" y="3"/>
                  </a:lnTo>
                  <a:lnTo>
                    <a:pt x="341" y="8"/>
                  </a:lnTo>
                  <a:lnTo>
                    <a:pt x="368" y="14"/>
                  </a:lnTo>
                  <a:lnTo>
                    <a:pt x="393" y="22"/>
                  </a:lnTo>
                  <a:lnTo>
                    <a:pt x="417" y="34"/>
                  </a:lnTo>
                  <a:lnTo>
                    <a:pt x="440" y="47"/>
                  </a:lnTo>
                  <a:lnTo>
                    <a:pt x="462" y="62"/>
                  </a:lnTo>
                  <a:lnTo>
                    <a:pt x="482" y="81"/>
                  </a:lnTo>
                  <a:lnTo>
                    <a:pt x="499" y="103"/>
                  </a:lnTo>
                  <a:lnTo>
                    <a:pt x="515" y="127"/>
                  </a:lnTo>
                  <a:lnTo>
                    <a:pt x="528" y="155"/>
                  </a:lnTo>
                  <a:lnTo>
                    <a:pt x="539" y="186"/>
                  </a:lnTo>
                  <a:lnTo>
                    <a:pt x="546" y="221"/>
                  </a:lnTo>
                  <a:lnTo>
                    <a:pt x="550" y="260"/>
                  </a:lnTo>
                  <a:lnTo>
                    <a:pt x="552" y="301"/>
                  </a:lnTo>
                  <a:lnTo>
                    <a:pt x="550" y="348"/>
                  </a:lnTo>
                  <a:lnTo>
                    <a:pt x="543" y="391"/>
                  </a:lnTo>
                  <a:lnTo>
                    <a:pt x="532" y="429"/>
                  </a:lnTo>
                  <a:lnTo>
                    <a:pt x="517" y="465"/>
                  </a:lnTo>
                  <a:lnTo>
                    <a:pt x="498" y="496"/>
                  </a:lnTo>
                  <a:lnTo>
                    <a:pt x="474" y="524"/>
                  </a:lnTo>
                  <a:lnTo>
                    <a:pt x="446" y="548"/>
                  </a:lnTo>
                  <a:lnTo>
                    <a:pt x="415" y="567"/>
                  </a:lnTo>
                  <a:lnTo>
                    <a:pt x="379" y="582"/>
                  </a:lnTo>
                  <a:lnTo>
                    <a:pt x="341" y="594"/>
                  </a:lnTo>
                  <a:lnTo>
                    <a:pt x="299" y="601"/>
                  </a:lnTo>
                  <a:lnTo>
                    <a:pt x="253" y="603"/>
                  </a:lnTo>
                  <a:lnTo>
                    <a:pt x="83" y="603"/>
                  </a:lnTo>
                  <a:lnTo>
                    <a:pt x="65" y="602"/>
                  </a:lnTo>
                  <a:lnTo>
                    <a:pt x="48" y="600"/>
                  </a:lnTo>
                  <a:lnTo>
                    <a:pt x="35" y="594"/>
                  </a:lnTo>
                  <a:lnTo>
                    <a:pt x="22" y="586"/>
                  </a:lnTo>
                  <a:lnTo>
                    <a:pt x="13" y="575"/>
                  </a:lnTo>
                  <a:lnTo>
                    <a:pt x="5" y="561"/>
                  </a:lnTo>
                  <a:lnTo>
                    <a:pt x="1" y="544"/>
                  </a:lnTo>
                  <a:lnTo>
                    <a:pt x="0" y="523"/>
                  </a:lnTo>
                  <a:lnTo>
                    <a:pt x="0" y="80"/>
                  </a:lnTo>
                  <a:lnTo>
                    <a:pt x="1" y="60"/>
                  </a:lnTo>
                  <a:lnTo>
                    <a:pt x="5" y="43"/>
                  </a:lnTo>
                  <a:lnTo>
                    <a:pt x="13" y="29"/>
                  </a:lnTo>
                  <a:lnTo>
                    <a:pt x="22" y="17"/>
                  </a:lnTo>
                  <a:lnTo>
                    <a:pt x="35" y="9"/>
                  </a:lnTo>
                  <a:lnTo>
                    <a:pt x="48" y="4"/>
                  </a:lnTo>
                  <a:lnTo>
                    <a:pt x="6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3624" y="2776"/>
              <a:ext cx="24" cy="35"/>
            </a:xfrm>
            <a:custGeom>
              <a:avLst/>
              <a:gdLst>
                <a:gd name="T0" fmla="*/ 83 w 466"/>
                <a:gd name="T1" fmla="*/ 0 h 614"/>
                <a:gd name="T2" fmla="*/ 395 w 466"/>
                <a:gd name="T3" fmla="*/ 0 h 614"/>
                <a:gd name="T4" fmla="*/ 412 w 466"/>
                <a:gd name="T5" fmla="*/ 1 h 614"/>
                <a:gd name="T6" fmla="*/ 428 w 466"/>
                <a:gd name="T7" fmla="*/ 3 h 614"/>
                <a:gd name="T8" fmla="*/ 440 w 466"/>
                <a:gd name="T9" fmla="*/ 8 h 614"/>
                <a:gd name="T10" fmla="*/ 452 w 466"/>
                <a:gd name="T11" fmla="*/ 15 h 614"/>
                <a:gd name="T12" fmla="*/ 460 w 466"/>
                <a:gd name="T13" fmla="*/ 26 h 614"/>
                <a:gd name="T14" fmla="*/ 465 w 466"/>
                <a:gd name="T15" fmla="*/ 39 h 614"/>
                <a:gd name="T16" fmla="*/ 466 w 466"/>
                <a:gd name="T17" fmla="*/ 56 h 614"/>
                <a:gd name="T18" fmla="*/ 465 w 466"/>
                <a:gd name="T19" fmla="*/ 72 h 614"/>
                <a:gd name="T20" fmla="*/ 460 w 466"/>
                <a:gd name="T21" fmla="*/ 85 h 614"/>
                <a:gd name="T22" fmla="*/ 452 w 466"/>
                <a:gd name="T23" fmla="*/ 96 h 614"/>
                <a:gd name="T24" fmla="*/ 440 w 466"/>
                <a:gd name="T25" fmla="*/ 103 h 614"/>
                <a:gd name="T26" fmla="*/ 428 w 466"/>
                <a:gd name="T27" fmla="*/ 108 h 614"/>
                <a:gd name="T28" fmla="*/ 412 w 466"/>
                <a:gd name="T29" fmla="*/ 110 h 614"/>
                <a:gd name="T30" fmla="*/ 395 w 466"/>
                <a:gd name="T31" fmla="*/ 111 h 614"/>
                <a:gd name="T32" fmla="*/ 142 w 466"/>
                <a:gd name="T33" fmla="*/ 111 h 614"/>
                <a:gd name="T34" fmla="*/ 142 w 466"/>
                <a:gd name="T35" fmla="*/ 252 h 614"/>
                <a:gd name="T36" fmla="*/ 356 w 466"/>
                <a:gd name="T37" fmla="*/ 252 h 614"/>
                <a:gd name="T38" fmla="*/ 371 w 466"/>
                <a:gd name="T39" fmla="*/ 252 h 614"/>
                <a:gd name="T40" fmla="*/ 386 w 466"/>
                <a:gd name="T41" fmla="*/ 255 h 614"/>
                <a:gd name="T42" fmla="*/ 398 w 466"/>
                <a:gd name="T43" fmla="*/ 259 h 614"/>
                <a:gd name="T44" fmla="*/ 408 w 466"/>
                <a:gd name="T45" fmla="*/ 266 h 614"/>
                <a:gd name="T46" fmla="*/ 416 w 466"/>
                <a:gd name="T47" fmla="*/ 275 h 614"/>
                <a:gd name="T48" fmla="*/ 421 w 466"/>
                <a:gd name="T49" fmla="*/ 288 h 614"/>
                <a:gd name="T50" fmla="*/ 422 w 466"/>
                <a:gd name="T51" fmla="*/ 305 h 614"/>
                <a:gd name="T52" fmla="*/ 421 w 466"/>
                <a:gd name="T53" fmla="*/ 321 h 614"/>
                <a:gd name="T54" fmla="*/ 416 w 466"/>
                <a:gd name="T55" fmla="*/ 333 h 614"/>
                <a:gd name="T56" fmla="*/ 408 w 466"/>
                <a:gd name="T57" fmla="*/ 343 h 614"/>
                <a:gd name="T58" fmla="*/ 398 w 466"/>
                <a:gd name="T59" fmla="*/ 349 h 614"/>
                <a:gd name="T60" fmla="*/ 386 w 466"/>
                <a:gd name="T61" fmla="*/ 354 h 614"/>
                <a:gd name="T62" fmla="*/ 371 w 466"/>
                <a:gd name="T63" fmla="*/ 356 h 614"/>
                <a:gd name="T64" fmla="*/ 356 w 466"/>
                <a:gd name="T65" fmla="*/ 357 h 614"/>
                <a:gd name="T66" fmla="*/ 142 w 466"/>
                <a:gd name="T67" fmla="*/ 357 h 614"/>
                <a:gd name="T68" fmla="*/ 142 w 466"/>
                <a:gd name="T69" fmla="*/ 546 h 614"/>
                <a:gd name="T70" fmla="*/ 139 w 466"/>
                <a:gd name="T71" fmla="*/ 565 h 614"/>
                <a:gd name="T72" fmla="*/ 133 w 466"/>
                <a:gd name="T73" fmla="*/ 581 h 614"/>
                <a:gd name="T74" fmla="*/ 123 w 466"/>
                <a:gd name="T75" fmla="*/ 595 h 614"/>
                <a:gd name="T76" fmla="*/ 108 w 466"/>
                <a:gd name="T77" fmla="*/ 606 h 614"/>
                <a:gd name="T78" fmla="*/ 91 w 466"/>
                <a:gd name="T79" fmla="*/ 612 h 614"/>
                <a:gd name="T80" fmla="*/ 70 w 466"/>
                <a:gd name="T81" fmla="*/ 614 h 614"/>
                <a:gd name="T82" fmla="*/ 50 w 466"/>
                <a:gd name="T83" fmla="*/ 612 h 614"/>
                <a:gd name="T84" fmla="*/ 33 w 466"/>
                <a:gd name="T85" fmla="*/ 606 h 614"/>
                <a:gd name="T86" fmla="*/ 19 w 466"/>
                <a:gd name="T87" fmla="*/ 595 h 614"/>
                <a:gd name="T88" fmla="*/ 9 w 466"/>
                <a:gd name="T89" fmla="*/ 581 h 614"/>
                <a:gd name="T90" fmla="*/ 2 w 466"/>
                <a:gd name="T91" fmla="*/ 565 h 614"/>
                <a:gd name="T92" fmla="*/ 0 w 466"/>
                <a:gd name="T93" fmla="*/ 546 h 614"/>
                <a:gd name="T94" fmla="*/ 0 w 466"/>
                <a:gd name="T95" fmla="*/ 80 h 614"/>
                <a:gd name="T96" fmla="*/ 1 w 466"/>
                <a:gd name="T97" fmla="*/ 60 h 614"/>
                <a:gd name="T98" fmla="*/ 5 w 466"/>
                <a:gd name="T99" fmla="*/ 43 h 614"/>
                <a:gd name="T100" fmla="*/ 13 w 466"/>
                <a:gd name="T101" fmla="*/ 29 h 614"/>
                <a:gd name="T102" fmla="*/ 22 w 466"/>
                <a:gd name="T103" fmla="*/ 17 h 614"/>
                <a:gd name="T104" fmla="*/ 35 w 466"/>
                <a:gd name="T105" fmla="*/ 9 h 614"/>
                <a:gd name="T106" fmla="*/ 48 w 466"/>
                <a:gd name="T107" fmla="*/ 4 h 614"/>
                <a:gd name="T108" fmla="*/ 65 w 466"/>
                <a:gd name="T109" fmla="*/ 1 h 614"/>
                <a:gd name="T110" fmla="*/ 83 w 466"/>
                <a:gd name="T11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6" h="614">
                  <a:moveTo>
                    <a:pt x="83" y="0"/>
                  </a:moveTo>
                  <a:lnTo>
                    <a:pt x="395" y="0"/>
                  </a:lnTo>
                  <a:lnTo>
                    <a:pt x="412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5"/>
                  </a:lnTo>
                  <a:lnTo>
                    <a:pt x="460" y="26"/>
                  </a:lnTo>
                  <a:lnTo>
                    <a:pt x="465" y="39"/>
                  </a:lnTo>
                  <a:lnTo>
                    <a:pt x="466" y="56"/>
                  </a:lnTo>
                  <a:lnTo>
                    <a:pt x="465" y="72"/>
                  </a:lnTo>
                  <a:lnTo>
                    <a:pt x="460" y="85"/>
                  </a:lnTo>
                  <a:lnTo>
                    <a:pt x="452" y="96"/>
                  </a:lnTo>
                  <a:lnTo>
                    <a:pt x="440" y="103"/>
                  </a:lnTo>
                  <a:lnTo>
                    <a:pt x="428" y="108"/>
                  </a:lnTo>
                  <a:lnTo>
                    <a:pt x="412" y="110"/>
                  </a:lnTo>
                  <a:lnTo>
                    <a:pt x="395" y="111"/>
                  </a:lnTo>
                  <a:lnTo>
                    <a:pt x="142" y="111"/>
                  </a:lnTo>
                  <a:lnTo>
                    <a:pt x="142" y="252"/>
                  </a:lnTo>
                  <a:lnTo>
                    <a:pt x="356" y="252"/>
                  </a:lnTo>
                  <a:lnTo>
                    <a:pt x="371" y="252"/>
                  </a:lnTo>
                  <a:lnTo>
                    <a:pt x="386" y="255"/>
                  </a:lnTo>
                  <a:lnTo>
                    <a:pt x="398" y="259"/>
                  </a:lnTo>
                  <a:lnTo>
                    <a:pt x="408" y="266"/>
                  </a:lnTo>
                  <a:lnTo>
                    <a:pt x="416" y="275"/>
                  </a:lnTo>
                  <a:lnTo>
                    <a:pt x="421" y="288"/>
                  </a:lnTo>
                  <a:lnTo>
                    <a:pt x="422" y="305"/>
                  </a:lnTo>
                  <a:lnTo>
                    <a:pt x="421" y="321"/>
                  </a:lnTo>
                  <a:lnTo>
                    <a:pt x="416" y="333"/>
                  </a:lnTo>
                  <a:lnTo>
                    <a:pt x="408" y="343"/>
                  </a:lnTo>
                  <a:lnTo>
                    <a:pt x="398" y="349"/>
                  </a:lnTo>
                  <a:lnTo>
                    <a:pt x="386" y="354"/>
                  </a:lnTo>
                  <a:lnTo>
                    <a:pt x="371" y="356"/>
                  </a:lnTo>
                  <a:lnTo>
                    <a:pt x="356" y="357"/>
                  </a:lnTo>
                  <a:lnTo>
                    <a:pt x="142" y="357"/>
                  </a:lnTo>
                  <a:lnTo>
                    <a:pt x="142" y="546"/>
                  </a:lnTo>
                  <a:lnTo>
                    <a:pt x="139" y="565"/>
                  </a:lnTo>
                  <a:lnTo>
                    <a:pt x="133" y="581"/>
                  </a:lnTo>
                  <a:lnTo>
                    <a:pt x="123" y="595"/>
                  </a:lnTo>
                  <a:lnTo>
                    <a:pt x="108" y="606"/>
                  </a:lnTo>
                  <a:lnTo>
                    <a:pt x="91" y="612"/>
                  </a:lnTo>
                  <a:lnTo>
                    <a:pt x="70" y="614"/>
                  </a:lnTo>
                  <a:lnTo>
                    <a:pt x="50" y="612"/>
                  </a:lnTo>
                  <a:lnTo>
                    <a:pt x="33" y="606"/>
                  </a:lnTo>
                  <a:lnTo>
                    <a:pt x="19" y="595"/>
                  </a:lnTo>
                  <a:lnTo>
                    <a:pt x="9" y="581"/>
                  </a:lnTo>
                  <a:lnTo>
                    <a:pt x="2" y="565"/>
                  </a:lnTo>
                  <a:lnTo>
                    <a:pt x="0" y="546"/>
                  </a:lnTo>
                  <a:lnTo>
                    <a:pt x="0" y="80"/>
                  </a:lnTo>
                  <a:lnTo>
                    <a:pt x="1" y="60"/>
                  </a:lnTo>
                  <a:lnTo>
                    <a:pt x="5" y="43"/>
                  </a:lnTo>
                  <a:lnTo>
                    <a:pt x="13" y="29"/>
                  </a:lnTo>
                  <a:lnTo>
                    <a:pt x="22" y="17"/>
                  </a:lnTo>
                  <a:lnTo>
                    <a:pt x="35" y="9"/>
                  </a:lnTo>
                  <a:lnTo>
                    <a:pt x="48" y="4"/>
                  </a:lnTo>
                  <a:lnTo>
                    <a:pt x="6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9914" y="1420086"/>
            <a:ext cx="776190" cy="51464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6677" y="792821"/>
            <a:ext cx="423221" cy="530705"/>
          </a:xfrm>
          <a:prstGeom prst="rect">
            <a:avLst/>
          </a:prstGeom>
        </p:spPr>
      </p:pic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7EA9F6A4-1DC7-4AD8-B1DC-EDC6CD1DA2F1}"/>
              </a:ext>
            </a:extLst>
          </p:cNvPr>
          <p:cNvSpPr/>
          <p:nvPr/>
        </p:nvSpPr>
        <p:spPr>
          <a:xfrm>
            <a:off x="2522444" y="3558290"/>
            <a:ext cx="4941449" cy="126192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 2 &amp; 3 Support Groups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Incident Management and Request Fulfilment 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CFS Support and Execution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Pro-active delivery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 of knowledge templates</a:t>
            </a:r>
          </a:p>
          <a:p>
            <a:pPr marL="171443" marR="0" lvl="0" indent="-171443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Runbook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automation</a:t>
            </a:r>
          </a:p>
        </p:txBody>
      </p:sp>
      <p:sp>
        <p:nvSpPr>
          <p:cNvPr id="91" name="Title 2"/>
          <p:cNvSpPr>
            <a:spLocks noGrp="1"/>
          </p:cNvSpPr>
          <p:nvPr>
            <p:ph type="title"/>
          </p:nvPr>
        </p:nvSpPr>
        <p:spPr>
          <a:xfrm>
            <a:off x="3583536" y="48013"/>
            <a:ext cx="6899619" cy="412401"/>
          </a:xfrm>
        </p:spPr>
        <p:txBody>
          <a:bodyPr/>
          <a:lstStyle/>
          <a:p>
            <a:r>
              <a:rPr lang="en-ZA" sz="2000" dirty="0" smtClean="0">
                <a:solidFill>
                  <a:schemeClr val="bg1"/>
                </a:solidFill>
              </a:rPr>
              <a:t>Operate &amp; Transform: LAN, WAN &amp; Security Services</a:t>
            </a:r>
            <a:endParaRPr lang="en-ZA" sz="2000" dirty="0">
              <a:solidFill>
                <a:schemeClr val="bg1"/>
              </a:solidFill>
            </a:endParaRPr>
          </a:p>
        </p:txBody>
      </p:sp>
      <p:grpSp>
        <p:nvGrpSpPr>
          <p:cNvPr id="139" name="Group 369"/>
          <p:cNvGrpSpPr>
            <a:grpSpLocks noChangeAspect="1"/>
          </p:cNvGrpSpPr>
          <p:nvPr/>
        </p:nvGrpSpPr>
        <p:grpSpPr bwMode="auto">
          <a:xfrm>
            <a:off x="2170913" y="3334502"/>
            <a:ext cx="492368" cy="396630"/>
            <a:chOff x="3010" y="2192"/>
            <a:chExt cx="216" cy="174"/>
          </a:xfrm>
        </p:grpSpPr>
        <p:sp>
          <p:nvSpPr>
            <p:cNvPr id="140" name="AutoShape 368"/>
            <p:cNvSpPr>
              <a:spLocks noChangeAspect="1" noChangeArrowheads="1" noTextEdit="1"/>
            </p:cNvSpPr>
            <p:nvPr/>
          </p:nvSpPr>
          <p:spPr bwMode="auto">
            <a:xfrm>
              <a:off x="3010" y="2192"/>
              <a:ext cx="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Freeform 371"/>
            <p:cNvSpPr>
              <a:spLocks/>
            </p:cNvSpPr>
            <p:nvPr/>
          </p:nvSpPr>
          <p:spPr bwMode="auto">
            <a:xfrm>
              <a:off x="3063" y="2239"/>
              <a:ext cx="157" cy="127"/>
            </a:xfrm>
            <a:custGeom>
              <a:avLst/>
              <a:gdLst>
                <a:gd name="T0" fmla="*/ 1772 w 2504"/>
                <a:gd name="T1" fmla="*/ 2 h 2039"/>
                <a:gd name="T2" fmla="*/ 1820 w 2504"/>
                <a:gd name="T3" fmla="*/ 19 h 2039"/>
                <a:gd name="T4" fmla="*/ 2457 w 2504"/>
                <a:gd name="T5" fmla="*/ 586 h 2039"/>
                <a:gd name="T6" fmla="*/ 2488 w 2504"/>
                <a:gd name="T7" fmla="*/ 623 h 2039"/>
                <a:gd name="T8" fmla="*/ 2502 w 2504"/>
                <a:gd name="T9" fmla="*/ 669 h 2039"/>
                <a:gd name="T10" fmla="*/ 2501 w 2504"/>
                <a:gd name="T11" fmla="*/ 716 h 2039"/>
                <a:gd name="T12" fmla="*/ 2481 w 2504"/>
                <a:gd name="T13" fmla="*/ 765 h 2039"/>
                <a:gd name="T14" fmla="*/ 2443 w 2504"/>
                <a:gd name="T15" fmla="*/ 804 h 2039"/>
                <a:gd name="T16" fmla="*/ 2391 w 2504"/>
                <a:gd name="T17" fmla="*/ 826 h 2039"/>
                <a:gd name="T18" fmla="*/ 2093 w 2504"/>
                <a:gd name="T19" fmla="*/ 829 h 2039"/>
                <a:gd name="T20" fmla="*/ 2054 w 2504"/>
                <a:gd name="T21" fmla="*/ 1012 h 2039"/>
                <a:gd name="T22" fmla="*/ 1993 w 2504"/>
                <a:gd name="T23" fmla="*/ 1185 h 2039"/>
                <a:gd name="T24" fmla="*/ 1911 w 2504"/>
                <a:gd name="T25" fmla="*/ 1346 h 2039"/>
                <a:gd name="T26" fmla="*/ 1809 w 2504"/>
                <a:gd name="T27" fmla="*/ 1495 h 2039"/>
                <a:gd name="T28" fmla="*/ 1690 w 2504"/>
                <a:gd name="T29" fmla="*/ 1630 h 2039"/>
                <a:gd name="T30" fmla="*/ 1553 w 2504"/>
                <a:gd name="T31" fmla="*/ 1748 h 2039"/>
                <a:gd name="T32" fmla="*/ 1403 w 2504"/>
                <a:gd name="T33" fmla="*/ 1848 h 2039"/>
                <a:gd name="T34" fmla="*/ 1239 w 2504"/>
                <a:gd name="T35" fmla="*/ 1929 h 2039"/>
                <a:gd name="T36" fmla="*/ 1064 w 2504"/>
                <a:gd name="T37" fmla="*/ 1989 h 2039"/>
                <a:gd name="T38" fmla="*/ 880 w 2504"/>
                <a:gd name="T39" fmla="*/ 2027 h 2039"/>
                <a:gd name="T40" fmla="*/ 688 w 2504"/>
                <a:gd name="T41" fmla="*/ 2039 h 2039"/>
                <a:gd name="T42" fmla="*/ 504 w 2504"/>
                <a:gd name="T43" fmla="*/ 2028 h 2039"/>
                <a:gd name="T44" fmla="*/ 327 w 2504"/>
                <a:gd name="T45" fmla="*/ 1993 h 2039"/>
                <a:gd name="T46" fmla="*/ 159 w 2504"/>
                <a:gd name="T47" fmla="*/ 1939 h 2039"/>
                <a:gd name="T48" fmla="*/ 0 w 2504"/>
                <a:gd name="T49" fmla="*/ 1864 h 2039"/>
                <a:gd name="T50" fmla="*/ 16 w 2504"/>
                <a:gd name="T51" fmla="*/ 1865 h 2039"/>
                <a:gd name="T52" fmla="*/ 209 w 2504"/>
                <a:gd name="T53" fmla="*/ 1852 h 2039"/>
                <a:gd name="T54" fmla="*/ 394 w 2504"/>
                <a:gd name="T55" fmla="*/ 1814 h 2039"/>
                <a:gd name="T56" fmla="*/ 569 w 2504"/>
                <a:gd name="T57" fmla="*/ 1754 h 2039"/>
                <a:gd name="T58" fmla="*/ 733 w 2504"/>
                <a:gd name="T59" fmla="*/ 1672 h 2039"/>
                <a:gd name="T60" fmla="*/ 884 w 2504"/>
                <a:gd name="T61" fmla="*/ 1571 h 2039"/>
                <a:gd name="T62" fmla="*/ 1020 w 2504"/>
                <a:gd name="T63" fmla="*/ 1452 h 2039"/>
                <a:gd name="T64" fmla="*/ 1141 w 2504"/>
                <a:gd name="T65" fmla="*/ 1316 h 2039"/>
                <a:gd name="T66" fmla="*/ 1242 w 2504"/>
                <a:gd name="T67" fmla="*/ 1166 h 2039"/>
                <a:gd name="T68" fmla="*/ 1324 w 2504"/>
                <a:gd name="T69" fmla="*/ 1003 h 2039"/>
                <a:gd name="T70" fmla="*/ 1385 w 2504"/>
                <a:gd name="T71" fmla="*/ 829 h 2039"/>
                <a:gd name="T72" fmla="*/ 1103 w 2504"/>
                <a:gd name="T73" fmla="*/ 826 h 2039"/>
                <a:gd name="T74" fmla="*/ 1051 w 2504"/>
                <a:gd name="T75" fmla="*/ 804 h 2039"/>
                <a:gd name="T76" fmla="*/ 1012 w 2504"/>
                <a:gd name="T77" fmla="*/ 765 h 2039"/>
                <a:gd name="T78" fmla="*/ 992 w 2504"/>
                <a:gd name="T79" fmla="*/ 716 h 2039"/>
                <a:gd name="T80" fmla="*/ 991 w 2504"/>
                <a:gd name="T81" fmla="*/ 669 h 2039"/>
                <a:gd name="T82" fmla="*/ 1007 w 2504"/>
                <a:gd name="T83" fmla="*/ 624 h 2039"/>
                <a:gd name="T84" fmla="*/ 1037 w 2504"/>
                <a:gd name="T85" fmla="*/ 586 h 2039"/>
                <a:gd name="T86" fmla="*/ 1674 w 2504"/>
                <a:gd name="T87" fmla="*/ 19 h 2039"/>
                <a:gd name="T88" fmla="*/ 1722 w 2504"/>
                <a:gd name="T89" fmla="*/ 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4" h="2039">
                  <a:moveTo>
                    <a:pt x="1747" y="0"/>
                  </a:moveTo>
                  <a:lnTo>
                    <a:pt x="1772" y="2"/>
                  </a:lnTo>
                  <a:lnTo>
                    <a:pt x="1797" y="8"/>
                  </a:lnTo>
                  <a:lnTo>
                    <a:pt x="1820" y="19"/>
                  </a:lnTo>
                  <a:lnTo>
                    <a:pt x="1842" y="35"/>
                  </a:lnTo>
                  <a:lnTo>
                    <a:pt x="2457" y="586"/>
                  </a:lnTo>
                  <a:lnTo>
                    <a:pt x="2474" y="604"/>
                  </a:lnTo>
                  <a:lnTo>
                    <a:pt x="2488" y="623"/>
                  </a:lnTo>
                  <a:lnTo>
                    <a:pt x="2497" y="646"/>
                  </a:lnTo>
                  <a:lnTo>
                    <a:pt x="2502" y="669"/>
                  </a:lnTo>
                  <a:lnTo>
                    <a:pt x="2504" y="693"/>
                  </a:lnTo>
                  <a:lnTo>
                    <a:pt x="2501" y="716"/>
                  </a:lnTo>
                  <a:lnTo>
                    <a:pt x="2495" y="739"/>
                  </a:lnTo>
                  <a:lnTo>
                    <a:pt x="2481" y="765"/>
                  </a:lnTo>
                  <a:lnTo>
                    <a:pt x="2465" y="787"/>
                  </a:lnTo>
                  <a:lnTo>
                    <a:pt x="2443" y="804"/>
                  </a:lnTo>
                  <a:lnTo>
                    <a:pt x="2418" y="818"/>
                  </a:lnTo>
                  <a:lnTo>
                    <a:pt x="2391" y="826"/>
                  </a:lnTo>
                  <a:lnTo>
                    <a:pt x="2363" y="829"/>
                  </a:lnTo>
                  <a:lnTo>
                    <a:pt x="2093" y="829"/>
                  </a:lnTo>
                  <a:lnTo>
                    <a:pt x="2077" y="921"/>
                  </a:lnTo>
                  <a:lnTo>
                    <a:pt x="2054" y="1012"/>
                  </a:lnTo>
                  <a:lnTo>
                    <a:pt x="2027" y="1100"/>
                  </a:lnTo>
                  <a:lnTo>
                    <a:pt x="1993" y="1185"/>
                  </a:lnTo>
                  <a:lnTo>
                    <a:pt x="1955" y="1266"/>
                  </a:lnTo>
                  <a:lnTo>
                    <a:pt x="1911" y="1346"/>
                  </a:lnTo>
                  <a:lnTo>
                    <a:pt x="1862" y="1422"/>
                  </a:lnTo>
                  <a:lnTo>
                    <a:pt x="1809" y="1495"/>
                  </a:lnTo>
                  <a:lnTo>
                    <a:pt x="1751" y="1564"/>
                  </a:lnTo>
                  <a:lnTo>
                    <a:pt x="1690" y="1630"/>
                  </a:lnTo>
                  <a:lnTo>
                    <a:pt x="1624" y="1691"/>
                  </a:lnTo>
                  <a:lnTo>
                    <a:pt x="1553" y="1748"/>
                  </a:lnTo>
                  <a:lnTo>
                    <a:pt x="1480" y="1801"/>
                  </a:lnTo>
                  <a:lnTo>
                    <a:pt x="1403" y="1848"/>
                  </a:lnTo>
                  <a:lnTo>
                    <a:pt x="1322" y="1892"/>
                  </a:lnTo>
                  <a:lnTo>
                    <a:pt x="1239" y="1929"/>
                  </a:lnTo>
                  <a:lnTo>
                    <a:pt x="1153" y="1962"/>
                  </a:lnTo>
                  <a:lnTo>
                    <a:pt x="1064" y="1989"/>
                  </a:lnTo>
                  <a:lnTo>
                    <a:pt x="973" y="2011"/>
                  </a:lnTo>
                  <a:lnTo>
                    <a:pt x="880" y="2027"/>
                  </a:lnTo>
                  <a:lnTo>
                    <a:pt x="785" y="2036"/>
                  </a:lnTo>
                  <a:lnTo>
                    <a:pt x="688" y="2039"/>
                  </a:lnTo>
                  <a:lnTo>
                    <a:pt x="595" y="2037"/>
                  </a:lnTo>
                  <a:lnTo>
                    <a:pt x="504" y="2028"/>
                  </a:lnTo>
                  <a:lnTo>
                    <a:pt x="415" y="2013"/>
                  </a:lnTo>
                  <a:lnTo>
                    <a:pt x="327" y="1993"/>
                  </a:lnTo>
                  <a:lnTo>
                    <a:pt x="242" y="1969"/>
                  </a:lnTo>
                  <a:lnTo>
                    <a:pt x="159" y="1939"/>
                  </a:lnTo>
                  <a:lnTo>
                    <a:pt x="79" y="1903"/>
                  </a:lnTo>
                  <a:lnTo>
                    <a:pt x="0" y="1864"/>
                  </a:lnTo>
                  <a:lnTo>
                    <a:pt x="9" y="1864"/>
                  </a:lnTo>
                  <a:lnTo>
                    <a:pt x="16" y="1865"/>
                  </a:lnTo>
                  <a:lnTo>
                    <a:pt x="113" y="1862"/>
                  </a:lnTo>
                  <a:lnTo>
                    <a:pt x="209" y="1852"/>
                  </a:lnTo>
                  <a:lnTo>
                    <a:pt x="303" y="1836"/>
                  </a:lnTo>
                  <a:lnTo>
                    <a:pt x="394" y="1814"/>
                  </a:lnTo>
                  <a:lnTo>
                    <a:pt x="483" y="1786"/>
                  </a:lnTo>
                  <a:lnTo>
                    <a:pt x="569" y="1754"/>
                  </a:lnTo>
                  <a:lnTo>
                    <a:pt x="653" y="1716"/>
                  </a:lnTo>
                  <a:lnTo>
                    <a:pt x="733" y="1672"/>
                  </a:lnTo>
                  <a:lnTo>
                    <a:pt x="811" y="1624"/>
                  </a:lnTo>
                  <a:lnTo>
                    <a:pt x="884" y="1571"/>
                  </a:lnTo>
                  <a:lnTo>
                    <a:pt x="954" y="1513"/>
                  </a:lnTo>
                  <a:lnTo>
                    <a:pt x="1020" y="1452"/>
                  </a:lnTo>
                  <a:lnTo>
                    <a:pt x="1083" y="1385"/>
                  </a:lnTo>
                  <a:lnTo>
                    <a:pt x="1141" y="1316"/>
                  </a:lnTo>
                  <a:lnTo>
                    <a:pt x="1194" y="1243"/>
                  </a:lnTo>
                  <a:lnTo>
                    <a:pt x="1242" y="1166"/>
                  </a:lnTo>
                  <a:lnTo>
                    <a:pt x="1286" y="1086"/>
                  </a:lnTo>
                  <a:lnTo>
                    <a:pt x="1324" y="1003"/>
                  </a:lnTo>
                  <a:lnTo>
                    <a:pt x="1358" y="917"/>
                  </a:lnTo>
                  <a:lnTo>
                    <a:pt x="1385" y="829"/>
                  </a:lnTo>
                  <a:lnTo>
                    <a:pt x="1131" y="829"/>
                  </a:lnTo>
                  <a:lnTo>
                    <a:pt x="1103" y="826"/>
                  </a:lnTo>
                  <a:lnTo>
                    <a:pt x="1076" y="818"/>
                  </a:lnTo>
                  <a:lnTo>
                    <a:pt x="1051" y="804"/>
                  </a:lnTo>
                  <a:lnTo>
                    <a:pt x="1030" y="787"/>
                  </a:lnTo>
                  <a:lnTo>
                    <a:pt x="1012" y="765"/>
                  </a:lnTo>
                  <a:lnTo>
                    <a:pt x="999" y="739"/>
                  </a:lnTo>
                  <a:lnTo>
                    <a:pt x="992" y="716"/>
                  </a:lnTo>
                  <a:lnTo>
                    <a:pt x="990" y="693"/>
                  </a:lnTo>
                  <a:lnTo>
                    <a:pt x="991" y="669"/>
                  </a:lnTo>
                  <a:lnTo>
                    <a:pt x="997" y="646"/>
                  </a:lnTo>
                  <a:lnTo>
                    <a:pt x="1007" y="624"/>
                  </a:lnTo>
                  <a:lnTo>
                    <a:pt x="1019" y="604"/>
                  </a:lnTo>
                  <a:lnTo>
                    <a:pt x="1037" y="586"/>
                  </a:lnTo>
                  <a:lnTo>
                    <a:pt x="1652" y="35"/>
                  </a:lnTo>
                  <a:lnTo>
                    <a:pt x="1674" y="19"/>
                  </a:lnTo>
                  <a:lnTo>
                    <a:pt x="1697" y="8"/>
                  </a:lnTo>
                  <a:lnTo>
                    <a:pt x="1722" y="2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Freeform 372"/>
            <p:cNvSpPr>
              <a:spLocks/>
            </p:cNvSpPr>
            <p:nvPr/>
          </p:nvSpPr>
          <p:spPr bwMode="auto">
            <a:xfrm>
              <a:off x="3010" y="2199"/>
              <a:ext cx="156" cy="128"/>
            </a:xfrm>
            <a:custGeom>
              <a:avLst/>
              <a:gdLst>
                <a:gd name="T0" fmla="*/ 1909 w 2503"/>
                <a:gd name="T1" fmla="*/ 3 h 2040"/>
                <a:gd name="T2" fmla="*/ 2089 w 2503"/>
                <a:gd name="T3" fmla="*/ 27 h 2040"/>
                <a:gd name="T4" fmla="*/ 2262 w 2503"/>
                <a:gd name="T5" fmla="*/ 71 h 2040"/>
                <a:gd name="T6" fmla="*/ 2425 w 2503"/>
                <a:gd name="T7" fmla="*/ 137 h 2040"/>
                <a:gd name="T8" fmla="*/ 2496 w 2503"/>
                <a:gd name="T9" fmla="*/ 176 h 2040"/>
                <a:gd name="T10" fmla="*/ 2391 w 2503"/>
                <a:gd name="T11" fmla="*/ 178 h 2040"/>
                <a:gd name="T12" fmla="*/ 2201 w 2503"/>
                <a:gd name="T13" fmla="*/ 204 h 2040"/>
                <a:gd name="T14" fmla="*/ 2021 w 2503"/>
                <a:gd name="T15" fmla="*/ 253 h 2040"/>
                <a:gd name="T16" fmla="*/ 1852 w 2503"/>
                <a:gd name="T17" fmla="*/ 324 h 2040"/>
                <a:gd name="T18" fmla="*/ 1693 w 2503"/>
                <a:gd name="T19" fmla="*/ 416 h 2040"/>
                <a:gd name="T20" fmla="*/ 1550 w 2503"/>
                <a:gd name="T21" fmla="*/ 527 h 2040"/>
                <a:gd name="T22" fmla="*/ 1422 w 2503"/>
                <a:gd name="T23" fmla="*/ 655 h 2040"/>
                <a:gd name="T24" fmla="*/ 1311 w 2503"/>
                <a:gd name="T25" fmla="*/ 798 h 2040"/>
                <a:gd name="T26" fmla="*/ 1219 w 2503"/>
                <a:gd name="T27" fmla="*/ 954 h 2040"/>
                <a:gd name="T28" fmla="*/ 1147 w 2503"/>
                <a:gd name="T29" fmla="*/ 1122 h 2040"/>
                <a:gd name="T30" fmla="*/ 1373 w 2503"/>
                <a:gd name="T31" fmla="*/ 1211 h 2040"/>
                <a:gd name="T32" fmla="*/ 1428 w 2503"/>
                <a:gd name="T33" fmla="*/ 1221 h 2040"/>
                <a:gd name="T34" fmla="*/ 1475 w 2503"/>
                <a:gd name="T35" fmla="*/ 1253 h 2040"/>
                <a:gd name="T36" fmla="*/ 1505 w 2503"/>
                <a:gd name="T37" fmla="*/ 1300 h 2040"/>
                <a:gd name="T38" fmla="*/ 1514 w 2503"/>
                <a:gd name="T39" fmla="*/ 1347 h 2040"/>
                <a:gd name="T40" fmla="*/ 1507 w 2503"/>
                <a:gd name="T41" fmla="*/ 1394 h 2040"/>
                <a:gd name="T42" fmla="*/ 1485 w 2503"/>
                <a:gd name="T43" fmla="*/ 1437 h 2040"/>
                <a:gd name="T44" fmla="*/ 852 w 2503"/>
                <a:gd name="T45" fmla="*/ 2004 h 2040"/>
                <a:gd name="T46" fmla="*/ 807 w 2503"/>
                <a:gd name="T47" fmla="*/ 2032 h 2040"/>
                <a:gd name="T48" fmla="*/ 757 w 2503"/>
                <a:gd name="T49" fmla="*/ 2040 h 2040"/>
                <a:gd name="T50" fmla="*/ 707 w 2503"/>
                <a:gd name="T51" fmla="*/ 2032 h 2040"/>
                <a:gd name="T52" fmla="*/ 663 w 2503"/>
                <a:gd name="T53" fmla="*/ 2004 h 2040"/>
                <a:gd name="T54" fmla="*/ 29 w 2503"/>
                <a:gd name="T55" fmla="*/ 1437 h 2040"/>
                <a:gd name="T56" fmla="*/ 7 w 2503"/>
                <a:gd name="T57" fmla="*/ 1394 h 2040"/>
                <a:gd name="T58" fmla="*/ 0 w 2503"/>
                <a:gd name="T59" fmla="*/ 1347 h 2040"/>
                <a:gd name="T60" fmla="*/ 9 w 2503"/>
                <a:gd name="T61" fmla="*/ 1300 h 2040"/>
                <a:gd name="T62" fmla="*/ 35 w 2503"/>
                <a:gd name="T63" fmla="*/ 1258 h 2040"/>
                <a:gd name="T64" fmla="*/ 71 w 2503"/>
                <a:gd name="T65" fmla="*/ 1228 h 2040"/>
                <a:gd name="T66" fmla="*/ 117 w 2503"/>
                <a:gd name="T67" fmla="*/ 1213 h 2040"/>
                <a:gd name="T68" fmla="*/ 412 w 2503"/>
                <a:gd name="T69" fmla="*/ 1211 h 2040"/>
                <a:gd name="T70" fmla="*/ 450 w 2503"/>
                <a:gd name="T71" fmla="*/ 1028 h 2040"/>
                <a:gd name="T72" fmla="*/ 511 w 2503"/>
                <a:gd name="T73" fmla="*/ 856 h 2040"/>
                <a:gd name="T74" fmla="*/ 594 w 2503"/>
                <a:gd name="T75" fmla="*/ 694 h 2040"/>
                <a:gd name="T76" fmla="*/ 695 w 2503"/>
                <a:gd name="T77" fmla="*/ 545 h 2040"/>
                <a:gd name="T78" fmla="*/ 815 w 2503"/>
                <a:gd name="T79" fmla="*/ 410 h 2040"/>
                <a:gd name="T80" fmla="*/ 951 w 2503"/>
                <a:gd name="T81" fmla="*/ 292 h 2040"/>
                <a:gd name="T82" fmla="*/ 1102 w 2503"/>
                <a:gd name="T83" fmla="*/ 192 h 2040"/>
                <a:gd name="T84" fmla="*/ 1265 w 2503"/>
                <a:gd name="T85" fmla="*/ 111 h 2040"/>
                <a:gd name="T86" fmla="*/ 1440 w 2503"/>
                <a:gd name="T87" fmla="*/ 51 h 2040"/>
                <a:gd name="T88" fmla="*/ 1624 w 2503"/>
                <a:gd name="T89" fmla="*/ 13 h 2040"/>
                <a:gd name="T90" fmla="*/ 1816 w 2503"/>
                <a:gd name="T91" fmla="*/ 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03" h="2040">
                  <a:moveTo>
                    <a:pt x="1816" y="0"/>
                  </a:moveTo>
                  <a:lnTo>
                    <a:pt x="1909" y="3"/>
                  </a:lnTo>
                  <a:lnTo>
                    <a:pt x="2000" y="12"/>
                  </a:lnTo>
                  <a:lnTo>
                    <a:pt x="2089" y="27"/>
                  </a:lnTo>
                  <a:lnTo>
                    <a:pt x="2177" y="47"/>
                  </a:lnTo>
                  <a:lnTo>
                    <a:pt x="2262" y="71"/>
                  </a:lnTo>
                  <a:lnTo>
                    <a:pt x="2345" y="102"/>
                  </a:lnTo>
                  <a:lnTo>
                    <a:pt x="2425" y="137"/>
                  </a:lnTo>
                  <a:lnTo>
                    <a:pt x="2503" y="176"/>
                  </a:lnTo>
                  <a:lnTo>
                    <a:pt x="2496" y="176"/>
                  </a:lnTo>
                  <a:lnTo>
                    <a:pt x="2488" y="175"/>
                  </a:lnTo>
                  <a:lnTo>
                    <a:pt x="2391" y="178"/>
                  </a:lnTo>
                  <a:lnTo>
                    <a:pt x="2296" y="189"/>
                  </a:lnTo>
                  <a:lnTo>
                    <a:pt x="2201" y="204"/>
                  </a:lnTo>
                  <a:lnTo>
                    <a:pt x="2110" y="226"/>
                  </a:lnTo>
                  <a:lnTo>
                    <a:pt x="2021" y="253"/>
                  </a:lnTo>
                  <a:lnTo>
                    <a:pt x="1935" y="286"/>
                  </a:lnTo>
                  <a:lnTo>
                    <a:pt x="1852" y="324"/>
                  </a:lnTo>
                  <a:lnTo>
                    <a:pt x="1771" y="368"/>
                  </a:lnTo>
                  <a:lnTo>
                    <a:pt x="1693" y="416"/>
                  </a:lnTo>
                  <a:lnTo>
                    <a:pt x="1620" y="469"/>
                  </a:lnTo>
                  <a:lnTo>
                    <a:pt x="1550" y="527"/>
                  </a:lnTo>
                  <a:lnTo>
                    <a:pt x="1484" y="588"/>
                  </a:lnTo>
                  <a:lnTo>
                    <a:pt x="1422" y="655"/>
                  </a:lnTo>
                  <a:lnTo>
                    <a:pt x="1364" y="724"/>
                  </a:lnTo>
                  <a:lnTo>
                    <a:pt x="1311" y="798"/>
                  </a:lnTo>
                  <a:lnTo>
                    <a:pt x="1262" y="874"/>
                  </a:lnTo>
                  <a:lnTo>
                    <a:pt x="1219" y="954"/>
                  </a:lnTo>
                  <a:lnTo>
                    <a:pt x="1180" y="1037"/>
                  </a:lnTo>
                  <a:lnTo>
                    <a:pt x="1147" y="1122"/>
                  </a:lnTo>
                  <a:lnTo>
                    <a:pt x="1120" y="1211"/>
                  </a:lnTo>
                  <a:lnTo>
                    <a:pt x="1373" y="1211"/>
                  </a:lnTo>
                  <a:lnTo>
                    <a:pt x="1402" y="1213"/>
                  </a:lnTo>
                  <a:lnTo>
                    <a:pt x="1428" y="1221"/>
                  </a:lnTo>
                  <a:lnTo>
                    <a:pt x="1454" y="1235"/>
                  </a:lnTo>
                  <a:lnTo>
                    <a:pt x="1475" y="1253"/>
                  </a:lnTo>
                  <a:lnTo>
                    <a:pt x="1492" y="1275"/>
                  </a:lnTo>
                  <a:lnTo>
                    <a:pt x="1505" y="1300"/>
                  </a:lnTo>
                  <a:lnTo>
                    <a:pt x="1512" y="1324"/>
                  </a:lnTo>
                  <a:lnTo>
                    <a:pt x="1514" y="1347"/>
                  </a:lnTo>
                  <a:lnTo>
                    <a:pt x="1513" y="1371"/>
                  </a:lnTo>
                  <a:lnTo>
                    <a:pt x="1507" y="1394"/>
                  </a:lnTo>
                  <a:lnTo>
                    <a:pt x="1498" y="1416"/>
                  </a:lnTo>
                  <a:lnTo>
                    <a:pt x="1485" y="1437"/>
                  </a:lnTo>
                  <a:lnTo>
                    <a:pt x="1467" y="1454"/>
                  </a:lnTo>
                  <a:lnTo>
                    <a:pt x="852" y="2004"/>
                  </a:lnTo>
                  <a:lnTo>
                    <a:pt x="830" y="2021"/>
                  </a:lnTo>
                  <a:lnTo>
                    <a:pt x="807" y="2032"/>
                  </a:lnTo>
                  <a:lnTo>
                    <a:pt x="782" y="2038"/>
                  </a:lnTo>
                  <a:lnTo>
                    <a:pt x="757" y="2040"/>
                  </a:lnTo>
                  <a:lnTo>
                    <a:pt x="732" y="2038"/>
                  </a:lnTo>
                  <a:lnTo>
                    <a:pt x="707" y="2032"/>
                  </a:lnTo>
                  <a:lnTo>
                    <a:pt x="684" y="2021"/>
                  </a:lnTo>
                  <a:lnTo>
                    <a:pt x="663" y="2004"/>
                  </a:lnTo>
                  <a:lnTo>
                    <a:pt x="46" y="1454"/>
                  </a:lnTo>
                  <a:lnTo>
                    <a:pt x="29" y="1437"/>
                  </a:lnTo>
                  <a:lnTo>
                    <a:pt x="17" y="1416"/>
                  </a:lnTo>
                  <a:lnTo>
                    <a:pt x="7" y="1394"/>
                  </a:lnTo>
                  <a:lnTo>
                    <a:pt x="1" y="1371"/>
                  </a:lnTo>
                  <a:lnTo>
                    <a:pt x="0" y="1347"/>
                  </a:lnTo>
                  <a:lnTo>
                    <a:pt x="2" y="1324"/>
                  </a:lnTo>
                  <a:lnTo>
                    <a:pt x="9" y="1300"/>
                  </a:lnTo>
                  <a:lnTo>
                    <a:pt x="20" y="1278"/>
                  </a:lnTo>
                  <a:lnTo>
                    <a:pt x="35" y="1258"/>
                  </a:lnTo>
                  <a:lnTo>
                    <a:pt x="52" y="1242"/>
                  </a:lnTo>
                  <a:lnTo>
                    <a:pt x="71" y="1228"/>
                  </a:lnTo>
                  <a:lnTo>
                    <a:pt x="93" y="1219"/>
                  </a:lnTo>
                  <a:lnTo>
                    <a:pt x="117" y="1213"/>
                  </a:lnTo>
                  <a:lnTo>
                    <a:pt x="141" y="1211"/>
                  </a:lnTo>
                  <a:lnTo>
                    <a:pt x="412" y="1211"/>
                  </a:lnTo>
                  <a:lnTo>
                    <a:pt x="428" y="1119"/>
                  </a:lnTo>
                  <a:lnTo>
                    <a:pt x="450" y="1028"/>
                  </a:lnTo>
                  <a:lnTo>
                    <a:pt x="478" y="940"/>
                  </a:lnTo>
                  <a:lnTo>
                    <a:pt x="511" y="856"/>
                  </a:lnTo>
                  <a:lnTo>
                    <a:pt x="550" y="773"/>
                  </a:lnTo>
                  <a:lnTo>
                    <a:pt x="594" y="694"/>
                  </a:lnTo>
                  <a:lnTo>
                    <a:pt x="642" y="617"/>
                  </a:lnTo>
                  <a:lnTo>
                    <a:pt x="695" y="545"/>
                  </a:lnTo>
                  <a:lnTo>
                    <a:pt x="753" y="475"/>
                  </a:lnTo>
                  <a:lnTo>
                    <a:pt x="815" y="410"/>
                  </a:lnTo>
                  <a:lnTo>
                    <a:pt x="882" y="349"/>
                  </a:lnTo>
                  <a:lnTo>
                    <a:pt x="951" y="292"/>
                  </a:lnTo>
                  <a:lnTo>
                    <a:pt x="1025" y="239"/>
                  </a:lnTo>
                  <a:lnTo>
                    <a:pt x="1102" y="192"/>
                  </a:lnTo>
                  <a:lnTo>
                    <a:pt x="1182" y="148"/>
                  </a:lnTo>
                  <a:lnTo>
                    <a:pt x="1265" y="111"/>
                  </a:lnTo>
                  <a:lnTo>
                    <a:pt x="1351" y="78"/>
                  </a:lnTo>
                  <a:lnTo>
                    <a:pt x="1440" y="51"/>
                  </a:lnTo>
                  <a:lnTo>
                    <a:pt x="1531" y="29"/>
                  </a:lnTo>
                  <a:lnTo>
                    <a:pt x="1624" y="13"/>
                  </a:lnTo>
                  <a:lnTo>
                    <a:pt x="1720" y="4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20112" y="164467"/>
            <a:ext cx="1685796" cy="3630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085" y="176273"/>
            <a:ext cx="270725" cy="33948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82342" y="170315"/>
            <a:ext cx="776190" cy="360040"/>
          </a:xfrm>
          <a:prstGeom prst="rect">
            <a:avLst/>
          </a:prstGeom>
        </p:spPr>
      </p:pic>
      <p:pic>
        <p:nvPicPr>
          <p:cNvPr id="1026" name="Picture 2" descr="Image result for dimension data logo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29793" y="2772638"/>
            <a:ext cx="844260" cy="36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oup 369"/>
          <p:cNvGrpSpPr>
            <a:grpSpLocks noChangeAspect="1"/>
          </p:cNvGrpSpPr>
          <p:nvPr/>
        </p:nvGrpSpPr>
        <p:grpSpPr bwMode="auto">
          <a:xfrm>
            <a:off x="7323936" y="3334502"/>
            <a:ext cx="492368" cy="396630"/>
            <a:chOff x="3010" y="2192"/>
            <a:chExt cx="216" cy="174"/>
          </a:xfrm>
        </p:grpSpPr>
        <p:sp>
          <p:nvSpPr>
            <p:cNvPr id="162" name="AutoShape 368"/>
            <p:cNvSpPr>
              <a:spLocks noChangeAspect="1" noChangeArrowheads="1" noTextEdit="1"/>
            </p:cNvSpPr>
            <p:nvPr/>
          </p:nvSpPr>
          <p:spPr bwMode="auto">
            <a:xfrm>
              <a:off x="3010" y="2192"/>
              <a:ext cx="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3" name="Freeform 371"/>
            <p:cNvSpPr>
              <a:spLocks/>
            </p:cNvSpPr>
            <p:nvPr/>
          </p:nvSpPr>
          <p:spPr bwMode="auto">
            <a:xfrm>
              <a:off x="3063" y="2239"/>
              <a:ext cx="157" cy="127"/>
            </a:xfrm>
            <a:custGeom>
              <a:avLst/>
              <a:gdLst>
                <a:gd name="T0" fmla="*/ 1772 w 2504"/>
                <a:gd name="T1" fmla="*/ 2 h 2039"/>
                <a:gd name="T2" fmla="*/ 1820 w 2504"/>
                <a:gd name="T3" fmla="*/ 19 h 2039"/>
                <a:gd name="T4" fmla="*/ 2457 w 2504"/>
                <a:gd name="T5" fmla="*/ 586 h 2039"/>
                <a:gd name="T6" fmla="*/ 2488 w 2504"/>
                <a:gd name="T7" fmla="*/ 623 h 2039"/>
                <a:gd name="T8" fmla="*/ 2502 w 2504"/>
                <a:gd name="T9" fmla="*/ 669 h 2039"/>
                <a:gd name="T10" fmla="*/ 2501 w 2504"/>
                <a:gd name="T11" fmla="*/ 716 h 2039"/>
                <a:gd name="T12" fmla="*/ 2481 w 2504"/>
                <a:gd name="T13" fmla="*/ 765 h 2039"/>
                <a:gd name="T14" fmla="*/ 2443 w 2504"/>
                <a:gd name="T15" fmla="*/ 804 h 2039"/>
                <a:gd name="T16" fmla="*/ 2391 w 2504"/>
                <a:gd name="T17" fmla="*/ 826 h 2039"/>
                <a:gd name="T18" fmla="*/ 2093 w 2504"/>
                <a:gd name="T19" fmla="*/ 829 h 2039"/>
                <a:gd name="T20" fmla="*/ 2054 w 2504"/>
                <a:gd name="T21" fmla="*/ 1012 h 2039"/>
                <a:gd name="T22" fmla="*/ 1993 w 2504"/>
                <a:gd name="T23" fmla="*/ 1185 h 2039"/>
                <a:gd name="T24" fmla="*/ 1911 w 2504"/>
                <a:gd name="T25" fmla="*/ 1346 h 2039"/>
                <a:gd name="T26" fmla="*/ 1809 w 2504"/>
                <a:gd name="T27" fmla="*/ 1495 h 2039"/>
                <a:gd name="T28" fmla="*/ 1690 w 2504"/>
                <a:gd name="T29" fmla="*/ 1630 h 2039"/>
                <a:gd name="T30" fmla="*/ 1553 w 2504"/>
                <a:gd name="T31" fmla="*/ 1748 h 2039"/>
                <a:gd name="T32" fmla="*/ 1403 w 2504"/>
                <a:gd name="T33" fmla="*/ 1848 h 2039"/>
                <a:gd name="T34" fmla="*/ 1239 w 2504"/>
                <a:gd name="T35" fmla="*/ 1929 h 2039"/>
                <a:gd name="T36" fmla="*/ 1064 w 2504"/>
                <a:gd name="T37" fmla="*/ 1989 h 2039"/>
                <a:gd name="T38" fmla="*/ 880 w 2504"/>
                <a:gd name="T39" fmla="*/ 2027 h 2039"/>
                <a:gd name="T40" fmla="*/ 688 w 2504"/>
                <a:gd name="T41" fmla="*/ 2039 h 2039"/>
                <a:gd name="T42" fmla="*/ 504 w 2504"/>
                <a:gd name="T43" fmla="*/ 2028 h 2039"/>
                <a:gd name="T44" fmla="*/ 327 w 2504"/>
                <a:gd name="T45" fmla="*/ 1993 h 2039"/>
                <a:gd name="T46" fmla="*/ 159 w 2504"/>
                <a:gd name="T47" fmla="*/ 1939 h 2039"/>
                <a:gd name="T48" fmla="*/ 0 w 2504"/>
                <a:gd name="T49" fmla="*/ 1864 h 2039"/>
                <a:gd name="T50" fmla="*/ 16 w 2504"/>
                <a:gd name="T51" fmla="*/ 1865 h 2039"/>
                <a:gd name="T52" fmla="*/ 209 w 2504"/>
                <a:gd name="T53" fmla="*/ 1852 h 2039"/>
                <a:gd name="T54" fmla="*/ 394 w 2504"/>
                <a:gd name="T55" fmla="*/ 1814 h 2039"/>
                <a:gd name="T56" fmla="*/ 569 w 2504"/>
                <a:gd name="T57" fmla="*/ 1754 h 2039"/>
                <a:gd name="T58" fmla="*/ 733 w 2504"/>
                <a:gd name="T59" fmla="*/ 1672 h 2039"/>
                <a:gd name="T60" fmla="*/ 884 w 2504"/>
                <a:gd name="T61" fmla="*/ 1571 h 2039"/>
                <a:gd name="T62" fmla="*/ 1020 w 2504"/>
                <a:gd name="T63" fmla="*/ 1452 h 2039"/>
                <a:gd name="T64" fmla="*/ 1141 w 2504"/>
                <a:gd name="T65" fmla="*/ 1316 h 2039"/>
                <a:gd name="T66" fmla="*/ 1242 w 2504"/>
                <a:gd name="T67" fmla="*/ 1166 h 2039"/>
                <a:gd name="T68" fmla="*/ 1324 w 2504"/>
                <a:gd name="T69" fmla="*/ 1003 h 2039"/>
                <a:gd name="T70" fmla="*/ 1385 w 2504"/>
                <a:gd name="T71" fmla="*/ 829 h 2039"/>
                <a:gd name="T72" fmla="*/ 1103 w 2504"/>
                <a:gd name="T73" fmla="*/ 826 h 2039"/>
                <a:gd name="T74" fmla="*/ 1051 w 2504"/>
                <a:gd name="T75" fmla="*/ 804 h 2039"/>
                <a:gd name="T76" fmla="*/ 1012 w 2504"/>
                <a:gd name="T77" fmla="*/ 765 h 2039"/>
                <a:gd name="T78" fmla="*/ 992 w 2504"/>
                <a:gd name="T79" fmla="*/ 716 h 2039"/>
                <a:gd name="T80" fmla="*/ 991 w 2504"/>
                <a:gd name="T81" fmla="*/ 669 h 2039"/>
                <a:gd name="T82" fmla="*/ 1007 w 2504"/>
                <a:gd name="T83" fmla="*/ 624 h 2039"/>
                <a:gd name="T84" fmla="*/ 1037 w 2504"/>
                <a:gd name="T85" fmla="*/ 586 h 2039"/>
                <a:gd name="T86" fmla="*/ 1674 w 2504"/>
                <a:gd name="T87" fmla="*/ 19 h 2039"/>
                <a:gd name="T88" fmla="*/ 1722 w 2504"/>
                <a:gd name="T89" fmla="*/ 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4" h="2039">
                  <a:moveTo>
                    <a:pt x="1747" y="0"/>
                  </a:moveTo>
                  <a:lnTo>
                    <a:pt x="1772" y="2"/>
                  </a:lnTo>
                  <a:lnTo>
                    <a:pt x="1797" y="8"/>
                  </a:lnTo>
                  <a:lnTo>
                    <a:pt x="1820" y="19"/>
                  </a:lnTo>
                  <a:lnTo>
                    <a:pt x="1842" y="35"/>
                  </a:lnTo>
                  <a:lnTo>
                    <a:pt x="2457" y="586"/>
                  </a:lnTo>
                  <a:lnTo>
                    <a:pt x="2474" y="604"/>
                  </a:lnTo>
                  <a:lnTo>
                    <a:pt x="2488" y="623"/>
                  </a:lnTo>
                  <a:lnTo>
                    <a:pt x="2497" y="646"/>
                  </a:lnTo>
                  <a:lnTo>
                    <a:pt x="2502" y="669"/>
                  </a:lnTo>
                  <a:lnTo>
                    <a:pt x="2504" y="693"/>
                  </a:lnTo>
                  <a:lnTo>
                    <a:pt x="2501" y="716"/>
                  </a:lnTo>
                  <a:lnTo>
                    <a:pt x="2495" y="739"/>
                  </a:lnTo>
                  <a:lnTo>
                    <a:pt x="2481" y="765"/>
                  </a:lnTo>
                  <a:lnTo>
                    <a:pt x="2465" y="787"/>
                  </a:lnTo>
                  <a:lnTo>
                    <a:pt x="2443" y="804"/>
                  </a:lnTo>
                  <a:lnTo>
                    <a:pt x="2418" y="818"/>
                  </a:lnTo>
                  <a:lnTo>
                    <a:pt x="2391" y="826"/>
                  </a:lnTo>
                  <a:lnTo>
                    <a:pt x="2363" y="829"/>
                  </a:lnTo>
                  <a:lnTo>
                    <a:pt x="2093" y="829"/>
                  </a:lnTo>
                  <a:lnTo>
                    <a:pt x="2077" y="921"/>
                  </a:lnTo>
                  <a:lnTo>
                    <a:pt x="2054" y="1012"/>
                  </a:lnTo>
                  <a:lnTo>
                    <a:pt x="2027" y="1100"/>
                  </a:lnTo>
                  <a:lnTo>
                    <a:pt x="1993" y="1185"/>
                  </a:lnTo>
                  <a:lnTo>
                    <a:pt x="1955" y="1266"/>
                  </a:lnTo>
                  <a:lnTo>
                    <a:pt x="1911" y="1346"/>
                  </a:lnTo>
                  <a:lnTo>
                    <a:pt x="1862" y="1422"/>
                  </a:lnTo>
                  <a:lnTo>
                    <a:pt x="1809" y="1495"/>
                  </a:lnTo>
                  <a:lnTo>
                    <a:pt x="1751" y="1564"/>
                  </a:lnTo>
                  <a:lnTo>
                    <a:pt x="1690" y="1630"/>
                  </a:lnTo>
                  <a:lnTo>
                    <a:pt x="1624" y="1691"/>
                  </a:lnTo>
                  <a:lnTo>
                    <a:pt x="1553" y="1748"/>
                  </a:lnTo>
                  <a:lnTo>
                    <a:pt x="1480" y="1801"/>
                  </a:lnTo>
                  <a:lnTo>
                    <a:pt x="1403" y="1848"/>
                  </a:lnTo>
                  <a:lnTo>
                    <a:pt x="1322" y="1892"/>
                  </a:lnTo>
                  <a:lnTo>
                    <a:pt x="1239" y="1929"/>
                  </a:lnTo>
                  <a:lnTo>
                    <a:pt x="1153" y="1962"/>
                  </a:lnTo>
                  <a:lnTo>
                    <a:pt x="1064" y="1989"/>
                  </a:lnTo>
                  <a:lnTo>
                    <a:pt x="973" y="2011"/>
                  </a:lnTo>
                  <a:lnTo>
                    <a:pt x="880" y="2027"/>
                  </a:lnTo>
                  <a:lnTo>
                    <a:pt x="785" y="2036"/>
                  </a:lnTo>
                  <a:lnTo>
                    <a:pt x="688" y="2039"/>
                  </a:lnTo>
                  <a:lnTo>
                    <a:pt x="595" y="2037"/>
                  </a:lnTo>
                  <a:lnTo>
                    <a:pt x="504" y="2028"/>
                  </a:lnTo>
                  <a:lnTo>
                    <a:pt x="415" y="2013"/>
                  </a:lnTo>
                  <a:lnTo>
                    <a:pt x="327" y="1993"/>
                  </a:lnTo>
                  <a:lnTo>
                    <a:pt x="242" y="1969"/>
                  </a:lnTo>
                  <a:lnTo>
                    <a:pt x="159" y="1939"/>
                  </a:lnTo>
                  <a:lnTo>
                    <a:pt x="79" y="1903"/>
                  </a:lnTo>
                  <a:lnTo>
                    <a:pt x="0" y="1864"/>
                  </a:lnTo>
                  <a:lnTo>
                    <a:pt x="9" y="1864"/>
                  </a:lnTo>
                  <a:lnTo>
                    <a:pt x="16" y="1865"/>
                  </a:lnTo>
                  <a:lnTo>
                    <a:pt x="113" y="1862"/>
                  </a:lnTo>
                  <a:lnTo>
                    <a:pt x="209" y="1852"/>
                  </a:lnTo>
                  <a:lnTo>
                    <a:pt x="303" y="1836"/>
                  </a:lnTo>
                  <a:lnTo>
                    <a:pt x="394" y="1814"/>
                  </a:lnTo>
                  <a:lnTo>
                    <a:pt x="483" y="1786"/>
                  </a:lnTo>
                  <a:lnTo>
                    <a:pt x="569" y="1754"/>
                  </a:lnTo>
                  <a:lnTo>
                    <a:pt x="653" y="1716"/>
                  </a:lnTo>
                  <a:lnTo>
                    <a:pt x="733" y="1672"/>
                  </a:lnTo>
                  <a:lnTo>
                    <a:pt x="811" y="1624"/>
                  </a:lnTo>
                  <a:lnTo>
                    <a:pt x="884" y="1571"/>
                  </a:lnTo>
                  <a:lnTo>
                    <a:pt x="954" y="1513"/>
                  </a:lnTo>
                  <a:lnTo>
                    <a:pt x="1020" y="1452"/>
                  </a:lnTo>
                  <a:lnTo>
                    <a:pt x="1083" y="1385"/>
                  </a:lnTo>
                  <a:lnTo>
                    <a:pt x="1141" y="1316"/>
                  </a:lnTo>
                  <a:lnTo>
                    <a:pt x="1194" y="1243"/>
                  </a:lnTo>
                  <a:lnTo>
                    <a:pt x="1242" y="1166"/>
                  </a:lnTo>
                  <a:lnTo>
                    <a:pt x="1286" y="1086"/>
                  </a:lnTo>
                  <a:lnTo>
                    <a:pt x="1324" y="1003"/>
                  </a:lnTo>
                  <a:lnTo>
                    <a:pt x="1358" y="917"/>
                  </a:lnTo>
                  <a:lnTo>
                    <a:pt x="1385" y="829"/>
                  </a:lnTo>
                  <a:lnTo>
                    <a:pt x="1131" y="829"/>
                  </a:lnTo>
                  <a:lnTo>
                    <a:pt x="1103" y="826"/>
                  </a:lnTo>
                  <a:lnTo>
                    <a:pt x="1076" y="818"/>
                  </a:lnTo>
                  <a:lnTo>
                    <a:pt x="1051" y="804"/>
                  </a:lnTo>
                  <a:lnTo>
                    <a:pt x="1030" y="787"/>
                  </a:lnTo>
                  <a:lnTo>
                    <a:pt x="1012" y="765"/>
                  </a:lnTo>
                  <a:lnTo>
                    <a:pt x="999" y="739"/>
                  </a:lnTo>
                  <a:lnTo>
                    <a:pt x="992" y="716"/>
                  </a:lnTo>
                  <a:lnTo>
                    <a:pt x="990" y="693"/>
                  </a:lnTo>
                  <a:lnTo>
                    <a:pt x="991" y="669"/>
                  </a:lnTo>
                  <a:lnTo>
                    <a:pt x="997" y="646"/>
                  </a:lnTo>
                  <a:lnTo>
                    <a:pt x="1007" y="624"/>
                  </a:lnTo>
                  <a:lnTo>
                    <a:pt x="1019" y="604"/>
                  </a:lnTo>
                  <a:lnTo>
                    <a:pt x="1037" y="586"/>
                  </a:lnTo>
                  <a:lnTo>
                    <a:pt x="1652" y="35"/>
                  </a:lnTo>
                  <a:lnTo>
                    <a:pt x="1674" y="19"/>
                  </a:lnTo>
                  <a:lnTo>
                    <a:pt x="1697" y="8"/>
                  </a:lnTo>
                  <a:lnTo>
                    <a:pt x="1722" y="2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Freeform 372"/>
            <p:cNvSpPr>
              <a:spLocks/>
            </p:cNvSpPr>
            <p:nvPr/>
          </p:nvSpPr>
          <p:spPr bwMode="auto">
            <a:xfrm>
              <a:off x="3010" y="2199"/>
              <a:ext cx="156" cy="128"/>
            </a:xfrm>
            <a:custGeom>
              <a:avLst/>
              <a:gdLst>
                <a:gd name="T0" fmla="*/ 1909 w 2503"/>
                <a:gd name="T1" fmla="*/ 3 h 2040"/>
                <a:gd name="T2" fmla="*/ 2089 w 2503"/>
                <a:gd name="T3" fmla="*/ 27 h 2040"/>
                <a:gd name="T4" fmla="*/ 2262 w 2503"/>
                <a:gd name="T5" fmla="*/ 71 h 2040"/>
                <a:gd name="T6" fmla="*/ 2425 w 2503"/>
                <a:gd name="T7" fmla="*/ 137 h 2040"/>
                <a:gd name="T8" fmla="*/ 2496 w 2503"/>
                <a:gd name="T9" fmla="*/ 176 h 2040"/>
                <a:gd name="T10" fmla="*/ 2391 w 2503"/>
                <a:gd name="T11" fmla="*/ 178 h 2040"/>
                <a:gd name="T12" fmla="*/ 2201 w 2503"/>
                <a:gd name="T13" fmla="*/ 204 h 2040"/>
                <a:gd name="T14" fmla="*/ 2021 w 2503"/>
                <a:gd name="T15" fmla="*/ 253 h 2040"/>
                <a:gd name="T16" fmla="*/ 1852 w 2503"/>
                <a:gd name="T17" fmla="*/ 324 h 2040"/>
                <a:gd name="T18" fmla="*/ 1693 w 2503"/>
                <a:gd name="T19" fmla="*/ 416 h 2040"/>
                <a:gd name="T20" fmla="*/ 1550 w 2503"/>
                <a:gd name="T21" fmla="*/ 527 h 2040"/>
                <a:gd name="T22" fmla="*/ 1422 w 2503"/>
                <a:gd name="T23" fmla="*/ 655 h 2040"/>
                <a:gd name="T24" fmla="*/ 1311 w 2503"/>
                <a:gd name="T25" fmla="*/ 798 h 2040"/>
                <a:gd name="T26" fmla="*/ 1219 w 2503"/>
                <a:gd name="T27" fmla="*/ 954 h 2040"/>
                <a:gd name="T28" fmla="*/ 1147 w 2503"/>
                <a:gd name="T29" fmla="*/ 1122 h 2040"/>
                <a:gd name="T30" fmla="*/ 1373 w 2503"/>
                <a:gd name="T31" fmla="*/ 1211 h 2040"/>
                <a:gd name="T32" fmla="*/ 1428 w 2503"/>
                <a:gd name="T33" fmla="*/ 1221 h 2040"/>
                <a:gd name="T34" fmla="*/ 1475 w 2503"/>
                <a:gd name="T35" fmla="*/ 1253 h 2040"/>
                <a:gd name="T36" fmla="*/ 1505 w 2503"/>
                <a:gd name="T37" fmla="*/ 1300 h 2040"/>
                <a:gd name="T38" fmla="*/ 1514 w 2503"/>
                <a:gd name="T39" fmla="*/ 1347 h 2040"/>
                <a:gd name="T40" fmla="*/ 1507 w 2503"/>
                <a:gd name="T41" fmla="*/ 1394 h 2040"/>
                <a:gd name="T42" fmla="*/ 1485 w 2503"/>
                <a:gd name="T43" fmla="*/ 1437 h 2040"/>
                <a:gd name="T44" fmla="*/ 852 w 2503"/>
                <a:gd name="T45" fmla="*/ 2004 h 2040"/>
                <a:gd name="T46" fmla="*/ 807 w 2503"/>
                <a:gd name="T47" fmla="*/ 2032 h 2040"/>
                <a:gd name="T48" fmla="*/ 757 w 2503"/>
                <a:gd name="T49" fmla="*/ 2040 h 2040"/>
                <a:gd name="T50" fmla="*/ 707 w 2503"/>
                <a:gd name="T51" fmla="*/ 2032 h 2040"/>
                <a:gd name="T52" fmla="*/ 663 w 2503"/>
                <a:gd name="T53" fmla="*/ 2004 h 2040"/>
                <a:gd name="T54" fmla="*/ 29 w 2503"/>
                <a:gd name="T55" fmla="*/ 1437 h 2040"/>
                <a:gd name="T56" fmla="*/ 7 w 2503"/>
                <a:gd name="T57" fmla="*/ 1394 h 2040"/>
                <a:gd name="T58" fmla="*/ 0 w 2503"/>
                <a:gd name="T59" fmla="*/ 1347 h 2040"/>
                <a:gd name="T60" fmla="*/ 9 w 2503"/>
                <a:gd name="T61" fmla="*/ 1300 h 2040"/>
                <a:gd name="T62" fmla="*/ 35 w 2503"/>
                <a:gd name="T63" fmla="*/ 1258 h 2040"/>
                <a:gd name="T64" fmla="*/ 71 w 2503"/>
                <a:gd name="T65" fmla="*/ 1228 h 2040"/>
                <a:gd name="T66" fmla="*/ 117 w 2503"/>
                <a:gd name="T67" fmla="*/ 1213 h 2040"/>
                <a:gd name="T68" fmla="*/ 412 w 2503"/>
                <a:gd name="T69" fmla="*/ 1211 h 2040"/>
                <a:gd name="T70" fmla="*/ 450 w 2503"/>
                <a:gd name="T71" fmla="*/ 1028 h 2040"/>
                <a:gd name="T72" fmla="*/ 511 w 2503"/>
                <a:gd name="T73" fmla="*/ 856 h 2040"/>
                <a:gd name="T74" fmla="*/ 594 w 2503"/>
                <a:gd name="T75" fmla="*/ 694 h 2040"/>
                <a:gd name="T76" fmla="*/ 695 w 2503"/>
                <a:gd name="T77" fmla="*/ 545 h 2040"/>
                <a:gd name="T78" fmla="*/ 815 w 2503"/>
                <a:gd name="T79" fmla="*/ 410 h 2040"/>
                <a:gd name="T80" fmla="*/ 951 w 2503"/>
                <a:gd name="T81" fmla="*/ 292 h 2040"/>
                <a:gd name="T82" fmla="*/ 1102 w 2503"/>
                <a:gd name="T83" fmla="*/ 192 h 2040"/>
                <a:gd name="T84" fmla="*/ 1265 w 2503"/>
                <a:gd name="T85" fmla="*/ 111 h 2040"/>
                <a:gd name="T86" fmla="*/ 1440 w 2503"/>
                <a:gd name="T87" fmla="*/ 51 h 2040"/>
                <a:gd name="T88" fmla="*/ 1624 w 2503"/>
                <a:gd name="T89" fmla="*/ 13 h 2040"/>
                <a:gd name="T90" fmla="*/ 1816 w 2503"/>
                <a:gd name="T91" fmla="*/ 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03" h="2040">
                  <a:moveTo>
                    <a:pt x="1816" y="0"/>
                  </a:moveTo>
                  <a:lnTo>
                    <a:pt x="1909" y="3"/>
                  </a:lnTo>
                  <a:lnTo>
                    <a:pt x="2000" y="12"/>
                  </a:lnTo>
                  <a:lnTo>
                    <a:pt x="2089" y="27"/>
                  </a:lnTo>
                  <a:lnTo>
                    <a:pt x="2177" y="47"/>
                  </a:lnTo>
                  <a:lnTo>
                    <a:pt x="2262" y="71"/>
                  </a:lnTo>
                  <a:lnTo>
                    <a:pt x="2345" y="102"/>
                  </a:lnTo>
                  <a:lnTo>
                    <a:pt x="2425" y="137"/>
                  </a:lnTo>
                  <a:lnTo>
                    <a:pt x="2503" y="176"/>
                  </a:lnTo>
                  <a:lnTo>
                    <a:pt x="2496" y="176"/>
                  </a:lnTo>
                  <a:lnTo>
                    <a:pt x="2488" y="175"/>
                  </a:lnTo>
                  <a:lnTo>
                    <a:pt x="2391" y="178"/>
                  </a:lnTo>
                  <a:lnTo>
                    <a:pt x="2296" y="189"/>
                  </a:lnTo>
                  <a:lnTo>
                    <a:pt x="2201" y="204"/>
                  </a:lnTo>
                  <a:lnTo>
                    <a:pt x="2110" y="226"/>
                  </a:lnTo>
                  <a:lnTo>
                    <a:pt x="2021" y="253"/>
                  </a:lnTo>
                  <a:lnTo>
                    <a:pt x="1935" y="286"/>
                  </a:lnTo>
                  <a:lnTo>
                    <a:pt x="1852" y="324"/>
                  </a:lnTo>
                  <a:lnTo>
                    <a:pt x="1771" y="368"/>
                  </a:lnTo>
                  <a:lnTo>
                    <a:pt x="1693" y="416"/>
                  </a:lnTo>
                  <a:lnTo>
                    <a:pt x="1620" y="469"/>
                  </a:lnTo>
                  <a:lnTo>
                    <a:pt x="1550" y="527"/>
                  </a:lnTo>
                  <a:lnTo>
                    <a:pt x="1484" y="588"/>
                  </a:lnTo>
                  <a:lnTo>
                    <a:pt x="1422" y="655"/>
                  </a:lnTo>
                  <a:lnTo>
                    <a:pt x="1364" y="724"/>
                  </a:lnTo>
                  <a:lnTo>
                    <a:pt x="1311" y="798"/>
                  </a:lnTo>
                  <a:lnTo>
                    <a:pt x="1262" y="874"/>
                  </a:lnTo>
                  <a:lnTo>
                    <a:pt x="1219" y="954"/>
                  </a:lnTo>
                  <a:lnTo>
                    <a:pt x="1180" y="1037"/>
                  </a:lnTo>
                  <a:lnTo>
                    <a:pt x="1147" y="1122"/>
                  </a:lnTo>
                  <a:lnTo>
                    <a:pt x="1120" y="1211"/>
                  </a:lnTo>
                  <a:lnTo>
                    <a:pt x="1373" y="1211"/>
                  </a:lnTo>
                  <a:lnTo>
                    <a:pt x="1402" y="1213"/>
                  </a:lnTo>
                  <a:lnTo>
                    <a:pt x="1428" y="1221"/>
                  </a:lnTo>
                  <a:lnTo>
                    <a:pt x="1454" y="1235"/>
                  </a:lnTo>
                  <a:lnTo>
                    <a:pt x="1475" y="1253"/>
                  </a:lnTo>
                  <a:lnTo>
                    <a:pt x="1492" y="1275"/>
                  </a:lnTo>
                  <a:lnTo>
                    <a:pt x="1505" y="1300"/>
                  </a:lnTo>
                  <a:lnTo>
                    <a:pt x="1512" y="1324"/>
                  </a:lnTo>
                  <a:lnTo>
                    <a:pt x="1514" y="1347"/>
                  </a:lnTo>
                  <a:lnTo>
                    <a:pt x="1513" y="1371"/>
                  </a:lnTo>
                  <a:lnTo>
                    <a:pt x="1507" y="1394"/>
                  </a:lnTo>
                  <a:lnTo>
                    <a:pt x="1498" y="1416"/>
                  </a:lnTo>
                  <a:lnTo>
                    <a:pt x="1485" y="1437"/>
                  </a:lnTo>
                  <a:lnTo>
                    <a:pt x="1467" y="1454"/>
                  </a:lnTo>
                  <a:lnTo>
                    <a:pt x="852" y="2004"/>
                  </a:lnTo>
                  <a:lnTo>
                    <a:pt x="830" y="2021"/>
                  </a:lnTo>
                  <a:lnTo>
                    <a:pt x="807" y="2032"/>
                  </a:lnTo>
                  <a:lnTo>
                    <a:pt x="782" y="2038"/>
                  </a:lnTo>
                  <a:lnTo>
                    <a:pt x="757" y="2040"/>
                  </a:lnTo>
                  <a:lnTo>
                    <a:pt x="732" y="2038"/>
                  </a:lnTo>
                  <a:lnTo>
                    <a:pt x="707" y="2032"/>
                  </a:lnTo>
                  <a:lnTo>
                    <a:pt x="684" y="2021"/>
                  </a:lnTo>
                  <a:lnTo>
                    <a:pt x="663" y="2004"/>
                  </a:lnTo>
                  <a:lnTo>
                    <a:pt x="46" y="1454"/>
                  </a:lnTo>
                  <a:lnTo>
                    <a:pt x="29" y="1437"/>
                  </a:lnTo>
                  <a:lnTo>
                    <a:pt x="17" y="1416"/>
                  </a:lnTo>
                  <a:lnTo>
                    <a:pt x="7" y="1394"/>
                  </a:lnTo>
                  <a:lnTo>
                    <a:pt x="1" y="1371"/>
                  </a:lnTo>
                  <a:lnTo>
                    <a:pt x="0" y="1347"/>
                  </a:lnTo>
                  <a:lnTo>
                    <a:pt x="2" y="1324"/>
                  </a:lnTo>
                  <a:lnTo>
                    <a:pt x="9" y="1300"/>
                  </a:lnTo>
                  <a:lnTo>
                    <a:pt x="20" y="1278"/>
                  </a:lnTo>
                  <a:lnTo>
                    <a:pt x="35" y="1258"/>
                  </a:lnTo>
                  <a:lnTo>
                    <a:pt x="52" y="1242"/>
                  </a:lnTo>
                  <a:lnTo>
                    <a:pt x="71" y="1228"/>
                  </a:lnTo>
                  <a:lnTo>
                    <a:pt x="93" y="1219"/>
                  </a:lnTo>
                  <a:lnTo>
                    <a:pt x="117" y="1213"/>
                  </a:lnTo>
                  <a:lnTo>
                    <a:pt x="141" y="1211"/>
                  </a:lnTo>
                  <a:lnTo>
                    <a:pt x="412" y="1211"/>
                  </a:lnTo>
                  <a:lnTo>
                    <a:pt x="428" y="1119"/>
                  </a:lnTo>
                  <a:lnTo>
                    <a:pt x="450" y="1028"/>
                  </a:lnTo>
                  <a:lnTo>
                    <a:pt x="478" y="940"/>
                  </a:lnTo>
                  <a:lnTo>
                    <a:pt x="511" y="856"/>
                  </a:lnTo>
                  <a:lnTo>
                    <a:pt x="550" y="773"/>
                  </a:lnTo>
                  <a:lnTo>
                    <a:pt x="594" y="694"/>
                  </a:lnTo>
                  <a:lnTo>
                    <a:pt x="642" y="617"/>
                  </a:lnTo>
                  <a:lnTo>
                    <a:pt x="695" y="545"/>
                  </a:lnTo>
                  <a:lnTo>
                    <a:pt x="753" y="475"/>
                  </a:lnTo>
                  <a:lnTo>
                    <a:pt x="815" y="410"/>
                  </a:lnTo>
                  <a:lnTo>
                    <a:pt x="882" y="349"/>
                  </a:lnTo>
                  <a:lnTo>
                    <a:pt x="951" y="292"/>
                  </a:lnTo>
                  <a:lnTo>
                    <a:pt x="1025" y="239"/>
                  </a:lnTo>
                  <a:lnTo>
                    <a:pt x="1102" y="192"/>
                  </a:lnTo>
                  <a:lnTo>
                    <a:pt x="1182" y="148"/>
                  </a:lnTo>
                  <a:lnTo>
                    <a:pt x="1265" y="111"/>
                  </a:lnTo>
                  <a:lnTo>
                    <a:pt x="1351" y="78"/>
                  </a:lnTo>
                  <a:lnTo>
                    <a:pt x="1440" y="51"/>
                  </a:lnTo>
                  <a:lnTo>
                    <a:pt x="1531" y="29"/>
                  </a:lnTo>
                  <a:lnTo>
                    <a:pt x="1624" y="13"/>
                  </a:lnTo>
                  <a:lnTo>
                    <a:pt x="1720" y="4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159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73183" y="4886143"/>
            <a:ext cx="7523109" cy="723781"/>
            <a:chOff x="2573183" y="4886143"/>
            <a:chExt cx="7523109" cy="723781"/>
          </a:xfrm>
        </p:grpSpPr>
        <p:grpSp>
          <p:nvGrpSpPr>
            <p:cNvPr id="4" name="Group 3"/>
            <p:cNvGrpSpPr/>
            <p:nvPr/>
          </p:nvGrpSpPr>
          <p:grpSpPr>
            <a:xfrm>
              <a:off x="2573183" y="4886143"/>
              <a:ext cx="7523109" cy="723781"/>
              <a:chOff x="2573183" y="4886143"/>
              <a:chExt cx="7523109" cy="723781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2573183" y="4890560"/>
                <a:ext cx="1516715" cy="71936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000" tIns="40000" rIns="40000" bIns="40000" anchor="t"/>
              <a:lstStyle/>
              <a:p>
                <a:pPr marL="0" marR="0" lvl="0" indent="0" algn="ctr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LAN Transform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ZA" sz="1000" kern="0" dirty="0" smtClean="0">
                    <a:solidFill>
                      <a:srgbClr val="FFFFFF"/>
                    </a:solidFill>
                    <a:latin typeface="Arial"/>
                  </a:rPr>
                  <a:t>Replacement Kit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ZA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SD Readiness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1015949" marR="0" lvl="2" indent="0" algn="l" defTabSz="1015949" rtl="0" eaLnBrk="1" fontAlgn="base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1206440" marR="0" lvl="2" indent="-190491" algn="l" defTabSz="1015949" rtl="0" eaLnBrk="1" fontAlgn="base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215904" y="4886143"/>
                <a:ext cx="1569423" cy="71936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000" tIns="40000" rIns="40000" bIns="40000" anchor="t"/>
              <a:lstStyle/>
              <a:p>
                <a:pPr marL="0" marR="0" lvl="0" indent="0" algn="ctr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WAN Transform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ZA" sz="1000" kern="0" dirty="0" smtClean="0">
                    <a:solidFill>
                      <a:srgbClr val="FFFFFF"/>
                    </a:solidFill>
                    <a:latin typeface="Arial"/>
                  </a:rPr>
                  <a:t>SD Enablement 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ZA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Carrier Diversity</a:t>
                </a:r>
                <a:endParaRPr lang="en-ZA" sz="1000" kern="0" dirty="0">
                  <a:solidFill>
                    <a:srgbClr val="FFFFFF"/>
                  </a:solidFill>
                  <a:latin typeface="Arial"/>
                </a:endParaRPr>
              </a:p>
              <a:p>
                <a:pPr marL="1015949" marR="0" lvl="2" indent="0" algn="l" defTabSz="1015949" rtl="0" eaLnBrk="1" fontAlgn="base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1206440" marR="0" lvl="2" indent="-190491" algn="l" defTabSz="1015949" rtl="0" eaLnBrk="1" fontAlgn="base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699226" y="4890560"/>
                <a:ext cx="2397066" cy="71936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000" tIns="40000" rIns="40000" bIns="40000" anchor="t"/>
              <a:lstStyle/>
              <a:p>
                <a:pPr marL="0" marR="0" lvl="0" indent="0" algn="ctr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Architecture and Deployment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ZA" sz="1000" kern="0" dirty="0" smtClean="0">
                    <a:solidFill>
                      <a:srgbClr val="FFFFFF"/>
                    </a:solidFill>
                    <a:latin typeface="Arial"/>
                  </a:rPr>
                  <a:t>Create executable roadmap</a:t>
                </a: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ZA" sz="1000" kern="0" dirty="0" smtClean="0">
                    <a:solidFill>
                      <a:srgbClr val="FFFFFF"/>
                    </a:solidFill>
                    <a:latin typeface="Arial"/>
                  </a:rPr>
                  <a:t>Manage Rollout</a:t>
                </a:r>
                <a:endParaRPr kumimoji="0" lang="en-ZA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171450" marR="0" lvl="0" indent="-171450" defTabSz="1015949" rtl="0" eaLnBrk="1" fontAlgn="auto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1015949" marR="0" lvl="2" indent="0" algn="l" defTabSz="1015949" rtl="0" eaLnBrk="1" fontAlgn="base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1206440" marR="0" lvl="2" indent="-190491" algn="l" defTabSz="1015949" rtl="0" eaLnBrk="1" fontAlgn="base" latinLnBrk="0" hangingPunct="1">
                  <a:lnSpc>
                    <a:spcPct val="110000"/>
                  </a:lnSpc>
                  <a:spcBef>
                    <a:spcPts val="111"/>
                  </a:spcBef>
                  <a:spcAft>
                    <a:spcPts val="111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95" name="Rounded Rectangle 94"/>
            <p:cNvSpPr/>
            <p:nvPr/>
          </p:nvSpPr>
          <p:spPr>
            <a:xfrm>
              <a:off x="5935229" y="4886143"/>
              <a:ext cx="1538824" cy="71936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000" tIns="40000" rIns="40000" bIns="40000" anchor="t"/>
            <a:lstStyle/>
            <a:p>
              <a:pPr marL="0" marR="0" lvl="0" indent="0" algn="ctr" defTabSz="1015949" rtl="0" eaLnBrk="1" fontAlgn="auto" latinLnBrk="0" hangingPunct="1">
                <a:lnSpc>
                  <a:spcPct val="110000"/>
                </a:lnSpc>
                <a:spcBef>
                  <a:spcPts val="111"/>
                </a:spcBef>
                <a:spcAft>
                  <a:spcPts val="11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Security Transform</a:t>
              </a:r>
            </a:p>
            <a:p>
              <a:pPr marL="171450" marR="0" lvl="0" indent="-171450" defTabSz="1015949" rtl="0" eaLnBrk="1" fontAlgn="auto" latinLnBrk="0" hangingPunct="1">
                <a:lnSpc>
                  <a:spcPct val="110000"/>
                </a:lnSpc>
                <a:spcBef>
                  <a:spcPts val="111"/>
                </a:spcBef>
                <a:spcAft>
                  <a:spcPts val="11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000" kern="0" dirty="0" smtClean="0">
                  <a:solidFill>
                    <a:srgbClr val="FFFFFF"/>
                  </a:solidFill>
                  <a:latin typeface="Arial"/>
                </a:rPr>
                <a:t>Remediate Findings</a:t>
              </a:r>
            </a:p>
            <a:p>
              <a:pPr marL="171450" marR="0" lvl="0" indent="-171450" defTabSz="1015949" rtl="0" eaLnBrk="1" fontAlgn="auto" latinLnBrk="0" hangingPunct="1">
                <a:lnSpc>
                  <a:spcPct val="110000"/>
                </a:lnSpc>
                <a:spcBef>
                  <a:spcPts val="111"/>
                </a:spcBef>
                <a:spcAft>
                  <a:spcPts val="11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000" kern="0" dirty="0" smtClean="0">
                  <a:solidFill>
                    <a:srgbClr val="FFFFFF"/>
                  </a:solidFill>
                  <a:latin typeface="Arial"/>
                </a:rPr>
                <a:t>Improve Capability</a:t>
              </a:r>
              <a:endParaRPr lang="en-ZA" sz="1000" kern="0" dirty="0">
                <a:solidFill>
                  <a:srgbClr val="FFFFFF"/>
                </a:solidFill>
                <a:latin typeface="Arial"/>
              </a:endParaRPr>
            </a:p>
            <a:p>
              <a:pPr marL="1015949" marR="0" lvl="2" indent="0" algn="l" defTabSz="1015949" rtl="0" eaLnBrk="1" fontAlgn="base" latinLnBrk="0" hangingPunct="1">
                <a:lnSpc>
                  <a:spcPct val="110000"/>
                </a:lnSpc>
                <a:spcBef>
                  <a:spcPts val="111"/>
                </a:spcBef>
                <a:spcAft>
                  <a:spcPts val="111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1206440" marR="0" lvl="2" indent="-190491" algn="l" defTabSz="1015949" rtl="0" eaLnBrk="1" fontAlgn="base" latinLnBrk="0" hangingPunct="1">
                <a:lnSpc>
                  <a:spcPct val="110000"/>
                </a:lnSpc>
                <a:spcBef>
                  <a:spcPts val="111"/>
                </a:spcBef>
                <a:spcAft>
                  <a:spcPts val="11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954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83854" y="1921396"/>
            <a:ext cx="5897253" cy="2592288"/>
          </a:xfrm>
        </p:spPr>
        <p:txBody>
          <a:bodyPr/>
          <a:lstStyle/>
          <a:p>
            <a:r>
              <a:rPr lang="en-ZA" dirty="0" smtClean="0"/>
              <a:t>Thank You</a:t>
            </a:r>
            <a:br>
              <a:rPr lang="en-ZA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“If </a:t>
            </a:r>
            <a:r>
              <a:rPr lang="en-ZA" b="1" dirty="0"/>
              <a:t>everyone is moving forward together</a:t>
            </a:r>
            <a:r>
              <a:rPr lang="en-ZA" dirty="0"/>
              <a:t>, </a:t>
            </a:r>
            <a:r>
              <a:rPr lang="en-ZA" b="1" dirty="0"/>
              <a:t>then success takes care of itself</a:t>
            </a:r>
            <a:r>
              <a:rPr lang="en-ZA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3638350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Department of Home Affairs (DHA)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Uninterruptable Network </a:t>
            </a:r>
            <a:r>
              <a:rPr lang="en-US" dirty="0" smtClean="0">
                <a:solidFill>
                  <a:schemeClr val="tx2"/>
                </a:solidFill>
              </a:rPr>
              <a:t>Reference Architecture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060A8E-553C-49C0-B6E3-285CA3F87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6267" y="4657700"/>
            <a:ext cx="2072427" cy="5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DA9575-9AF9-458B-97CA-5FDFE9438E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3776" y="4394162"/>
            <a:ext cx="2072426" cy="10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98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F163F-48F8-476E-94A7-803E48FF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1C32DC-8128-4F9B-9BF3-D0AAFA20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640" y="841276"/>
            <a:ext cx="6880224" cy="44044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Problem </a:t>
            </a:r>
            <a:r>
              <a:rPr lang="en-US" sz="1400" dirty="0" smtClean="0">
                <a:solidFill>
                  <a:schemeClr val="tx2"/>
                </a:solidFill>
              </a:rPr>
              <a:t>Statement and </a:t>
            </a:r>
            <a:r>
              <a:rPr lang="en-US" sz="1400" dirty="0" err="1" smtClean="0">
                <a:solidFill>
                  <a:schemeClr val="tx2"/>
                </a:solidFill>
              </a:rPr>
              <a:t>DHA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Business Drivers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2"/>
                </a:solidFill>
              </a:rPr>
              <a:t>Key Assessment Findings and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Reference Architecture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400" dirty="0" err="1" smtClean="0">
                <a:solidFill>
                  <a:schemeClr val="tx2"/>
                </a:solidFill>
              </a:rPr>
              <a:t>DHA</a:t>
            </a:r>
            <a:r>
              <a:rPr lang="en-ZA" sz="1400" dirty="0">
                <a:solidFill>
                  <a:schemeClr val="tx2"/>
                </a:solidFill>
              </a:rPr>
              <a:t> </a:t>
            </a:r>
            <a:r>
              <a:rPr lang="en-ZA" sz="1400" dirty="0" smtClean="0">
                <a:solidFill>
                  <a:schemeClr val="tx2"/>
                </a:solidFill>
              </a:rPr>
              <a:t>Assessment Highlights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/>
                </a:solidFill>
              </a:rPr>
              <a:t>Site </a:t>
            </a:r>
            <a:r>
              <a:rPr lang="en-ZA" sz="1400" dirty="0">
                <a:solidFill>
                  <a:schemeClr val="tx2"/>
                </a:solidFill>
              </a:rPr>
              <a:t>operation </a:t>
            </a:r>
            <a:r>
              <a:rPr lang="en-ZA" sz="1400" dirty="0" smtClean="0">
                <a:solidFill>
                  <a:schemeClr val="tx2"/>
                </a:solidFill>
              </a:rPr>
              <a:t>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/>
                </a:solidFill>
              </a:rPr>
              <a:t>Network Site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Network </a:t>
            </a:r>
            <a:r>
              <a:rPr lang="en-US" sz="1400" dirty="0">
                <a:solidFill>
                  <a:schemeClr val="tx2"/>
                </a:solidFill>
              </a:rPr>
              <a:t>Reference Architecture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/>
                </a:solidFill>
              </a:rPr>
              <a:t>Hybrid-IT </a:t>
            </a:r>
            <a:r>
              <a:rPr lang="en-ZA" sz="1400" dirty="0">
                <a:solidFill>
                  <a:schemeClr val="tx2"/>
                </a:solidFill>
              </a:rPr>
              <a:t>Network Platform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High </a:t>
            </a:r>
            <a:r>
              <a:rPr lang="en-US" sz="1400" dirty="0">
                <a:solidFill>
                  <a:schemeClr val="tx2"/>
                </a:solidFill>
              </a:rPr>
              <a:t>Availability WAN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Uninterruptable </a:t>
            </a:r>
            <a:r>
              <a:rPr lang="en-US" sz="1400" dirty="0">
                <a:solidFill>
                  <a:schemeClr val="tx2"/>
                </a:solidFill>
              </a:rPr>
              <a:t>Wireless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Network </a:t>
            </a:r>
            <a:r>
              <a:rPr lang="en-US" sz="1400" dirty="0">
                <a:solidFill>
                  <a:schemeClr val="tx2"/>
                </a:solidFill>
              </a:rPr>
              <a:t>Strategy </a:t>
            </a:r>
            <a:r>
              <a:rPr lang="en-US" sz="1400" dirty="0" smtClean="0">
                <a:solidFill>
                  <a:schemeClr val="tx2"/>
                </a:solidFill>
              </a:rPr>
              <a:t>Roadmap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Operate to Transform </a:t>
            </a: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>
                <a:solidFill>
                  <a:schemeClr val="tx2"/>
                </a:solidFill>
              </a:rPr>
              <a:t>Managed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956888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F5566B-FDF1-4B93-B813-D82D4796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5EB372-3460-4204-A5B2-5D59DC1F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640" y="3308523"/>
            <a:ext cx="6696744" cy="2421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Appointment </a:t>
            </a:r>
            <a:r>
              <a:rPr lang="en-US" sz="1400" dirty="0">
                <a:solidFill>
                  <a:schemeClr val="tx2"/>
                </a:solidFill>
              </a:rPr>
              <a:t>of Dimension Data to improve governance and service efficiency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Assessment &amp; gap analysis of current environment to determine roadmap for “Uninterruptable Network”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Implementation and modernization of current environment (</a:t>
            </a:r>
            <a:r>
              <a:rPr lang="en-US" sz="1400" dirty="0" err="1">
                <a:solidFill>
                  <a:schemeClr val="tx2"/>
                </a:solidFill>
              </a:rPr>
              <a:t>stabalise</a:t>
            </a:r>
            <a:r>
              <a:rPr lang="en-US" sz="1400" dirty="0">
                <a:solidFill>
                  <a:schemeClr val="tx2"/>
                </a:solidFill>
              </a:rPr>
              <a:t> operations)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Transition to Future network - clear roadmap with timeliness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Transform current environment according to DHA digitization strategy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F5566B-FDF1-4B93-B813-D82D479694DB}"/>
              </a:ext>
            </a:extLst>
          </p:cNvPr>
          <p:cNvSpPr txBox="1">
            <a:spLocks/>
          </p:cNvSpPr>
          <p:nvPr/>
        </p:nvSpPr>
        <p:spPr>
          <a:xfrm>
            <a:off x="216000" y="2686371"/>
            <a:ext cx="9615448" cy="480053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400" dirty="0" smtClean="0"/>
              <a:t>What is SITA doing?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25EB372-3460-4204-A5B2-5D59DC1FD0EC}"/>
              </a:ext>
            </a:extLst>
          </p:cNvPr>
          <p:cNvSpPr txBox="1">
            <a:spLocks/>
          </p:cNvSpPr>
          <p:nvPr/>
        </p:nvSpPr>
        <p:spPr>
          <a:xfrm>
            <a:off x="1839640" y="816080"/>
            <a:ext cx="66967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592" indent="-336592" algn="l" defTabSz="846625" rtl="0" eaLnBrk="1" latinLnBrk="0" hangingPunct="1">
              <a:spcBef>
                <a:spcPts val="556"/>
              </a:spcBef>
              <a:buSzPct val="9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658486" indent="-321895" algn="l" defTabSz="846625" rtl="0" eaLnBrk="1" latinLnBrk="0" hangingPunct="1">
              <a:spcBef>
                <a:spcPts val="556"/>
              </a:spcBef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2pPr>
            <a:lvl3pPr marL="833396" indent="-174910" algn="l" defTabSz="846625" rtl="0" eaLnBrk="1" latinLnBrk="0" hangingPunct="1">
              <a:spcBef>
                <a:spcPts val="556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3pPr>
            <a:lvl4pPr marL="1074449" indent="-241053" algn="l" defTabSz="846625" rtl="0" eaLnBrk="1" latinLnBrk="0" hangingPunct="1">
              <a:spcBef>
                <a:spcPts val="55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4pPr>
            <a:lvl5pPr marL="1249359" indent="-174910" algn="l" defTabSz="846625" rtl="0" eaLnBrk="1" latinLnBrk="0" hangingPunct="1">
              <a:spcBef>
                <a:spcPts val="5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2328217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1529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4842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153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Sole institution providing identity and status of citizens – no alternate institution available for citizens to access </a:t>
            </a:r>
            <a:r>
              <a:rPr lang="en-US" sz="1400" dirty="0" err="1" smtClean="0">
                <a:solidFill>
                  <a:schemeClr val="tx2"/>
                </a:solidFill>
              </a:rPr>
              <a:t>DHA</a:t>
            </a:r>
            <a:r>
              <a:rPr lang="en-US" sz="1400" dirty="0" smtClean="0">
                <a:solidFill>
                  <a:schemeClr val="tx2"/>
                </a:solidFill>
              </a:rPr>
              <a:t> services from anywhere else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Long service delivery timeframes – “War on Queues”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“Uninterruptable Network” – System downtime leading to citizen’s frustrated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Paper based, human error, manual processes – Lack of automation &amp; technology adoption strategy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9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00" y="157201"/>
            <a:ext cx="9720000" cy="439858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SITA </a:t>
            </a:r>
            <a:r>
              <a:rPr lang="en-US" sz="2000" dirty="0">
                <a:solidFill>
                  <a:schemeClr val="tx2"/>
                </a:solidFill>
              </a:rPr>
              <a:t>are accelerating the modernization of Network Services </a:t>
            </a:r>
            <a:r>
              <a:rPr lang="en-US" sz="2000" dirty="0" smtClean="0">
                <a:solidFill>
                  <a:schemeClr val="tx2"/>
                </a:solidFill>
              </a:rPr>
              <a:t>to DHA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27472" y="736539"/>
            <a:ext cx="459502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</a:t>
            </a:r>
            <a:r>
              <a:rPr lang="en-US" sz="1400" dirty="0" smtClean="0">
                <a:solidFill>
                  <a:schemeClr val="tx2"/>
                </a:solidFill>
              </a:rPr>
              <a:t>ITA engaged Dimension Data to assist with improving the </a:t>
            </a:r>
            <a:r>
              <a:rPr lang="en-US" sz="1400" b="1" dirty="0" smtClean="0">
                <a:solidFill>
                  <a:schemeClr val="tx2"/>
                </a:solidFill>
              </a:rPr>
              <a:t>Network Services </a:t>
            </a:r>
            <a:r>
              <a:rPr lang="en-US" sz="1400" dirty="0" smtClean="0">
                <a:solidFill>
                  <a:schemeClr val="tx2"/>
                </a:solidFill>
              </a:rPr>
              <a:t>and </a:t>
            </a:r>
            <a:r>
              <a:rPr lang="en-US" sz="1400" b="1" dirty="0" smtClean="0">
                <a:solidFill>
                  <a:schemeClr val="tx2"/>
                </a:solidFill>
              </a:rPr>
              <a:t>Management</a:t>
            </a:r>
            <a:r>
              <a:rPr lang="en-US" sz="1400" dirty="0" smtClean="0">
                <a:solidFill>
                  <a:schemeClr val="tx2"/>
                </a:solidFill>
              </a:rPr>
              <a:t> capability.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After a few weeks of working together, it was evident that a broader view of the SITA and DHA landscape was required in order to </a:t>
            </a:r>
            <a:r>
              <a:rPr lang="en-US" sz="1400" b="1" dirty="0" smtClean="0">
                <a:solidFill>
                  <a:schemeClr val="tx2"/>
                </a:solidFill>
              </a:rPr>
              <a:t>improve the end to end service delivery and availability </a:t>
            </a:r>
            <a:r>
              <a:rPr lang="en-US" sz="1400" dirty="0" smtClean="0">
                <a:solidFill>
                  <a:schemeClr val="tx2"/>
                </a:solidFill>
              </a:rPr>
              <a:t>as well as to define</a:t>
            </a:r>
            <a:r>
              <a:rPr lang="en-US" sz="1400" b="1" dirty="0" smtClean="0">
                <a:solidFill>
                  <a:schemeClr val="tx2"/>
                </a:solidFill>
              </a:rPr>
              <a:t> the existing landscape</a:t>
            </a:r>
            <a:r>
              <a:rPr lang="en-US" sz="1400" dirty="0" smtClean="0">
                <a:solidFill>
                  <a:schemeClr val="tx2"/>
                </a:solidFill>
              </a:rPr>
              <a:t> and understand the </a:t>
            </a:r>
            <a:r>
              <a:rPr lang="en-US" sz="1400" b="1" dirty="0" smtClean="0">
                <a:solidFill>
                  <a:schemeClr val="tx2"/>
                </a:solidFill>
              </a:rPr>
              <a:t>scope of remediation required for the uninterruptable Network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27472" y="3130431"/>
            <a:ext cx="459502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Dimension Data team deployed to </a:t>
            </a:r>
            <a:r>
              <a:rPr lang="en-US" sz="1400" b="1" dirty="0" smtClean="0">
                <a:solidFill>
                  <a:schemeClr val="tx2"/>
                </a:solidFill>
              </a:rPr>
              <a:t>augment the SITA Network Service Management Team; and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2"/>
                </a:solidFill>
              </a:rPr>
              <a:t>Concluded a series of assessments </a:t>
            </a:r>
            <a:r>
              <a:rPr lang="en-US" sz="1400" dirty="0" smtClean="0">
                <a:solidFill>
                  <a:schemeClr val="tx2"/>
                </a:solidFill>
              </a:rPr>
              <a:t>that have provided a view of the </a:t>
            </a:r>
            <a:r>
              <a:rPr lang="en-US" sz="1400" b="1" dirty="0" smtClean="0">
                <a:solidFill>
                  <a:schemeClr val="tx2"/>
                </a:solidFill>
              </a:rPr>
              <a:t>interdependent components making up an end to end service</a:t>
            </a:r>
            <a:r>
              <a:rPr lang="en-US" sz="1400" dirty="0" smtClean="0">
                <a:solidFill>
                  <a:schemeClr val="tx2"/>
                </a:solidFill>
              </a:rPr>
              <a:t>:  Network, Application Performance, Security, Data Centre, Environmental and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SITA and Dimension Data have defined a </a:t>
            </a:r>
            <a:r>
              <a:rPr lang="en-US" sz="1400" b="1" dirty="0" smtClean="0">
                <a:solidFill>
                  <a:schemeClr val="tx2"/>
                </a:solidFill>
              </a:rPr>
              <a:t>Managed Services </a:t>
            </a:r>
            <a:r>
              <a:rPr lang="en-US" sz="1400" dirty="0" smtClean="0">
                <a:solidFill>
                  <a:schemeClr val="tx2"/>
                </a:solidFill>
              </a:rPr>
              <a:t>approach to </a:t>
            </a:r>
            <a:r>
              <a:rPr lang="en-US" sz="1400" b="1" dirty="0" smtClean="0">
                <a:solidFill>
                  <a:schemeClr val="tx2"/>
                </a:solidFill>
              </a:rPr>
              <a:t>accelerate remediation of the DHA environment </a:t>
            </a:r>
            <a:r>
              <a:rPr lang="en-US" sz="1400" dirty="0" smtClean="0">
                <a:solidFill>
                  <a:schemeClr val="tx2"/>
                </a:solidFill>
              </a:rPr>
              <a:t>as well as the greater SITA Landscape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2480965" y="2675731"/>
            <a:ext cx="288032" cy="56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73337" y="736538"/>
            <a:ext cx="4903207" cy="4425217"/>
            <a:chOff x="4929321" y="881874"/>
            <a:chExt cx="4903207" cy="4425217"/>
          </a:xfrm>
        </p:grpSpPr>
        <p:sp>
          <p:nvSpPr>
            <p:cNvPr id="5" name="Left Brace 4"/>
            <p:cNvSpPr/>
            <p:nvPr/>
          </p:nvSpPr>
          <p:spPr>
            <a:xfrm>
              <a:off x="4929321" y="881875"/>
              <a:ext cx="427949" cy="4425216"/>
            </a:xfrm>
            <a:prstGeom prst="leftBrace">
              <a:avLst>
                <a:gd name="adj1" fmla="val 8333"/>
                <a:gd name="adj2" fmla="val 767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512048" y="881874"/>
              <a:ext cx="4320480" cy="4425217"/>
              <a:chOff x="5512048" y="881874"/>
              <a:chExt cx="4320480" cy="442521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5512048" y="881874"/>
                <a:ext cx="4320480" cy="4425217"/>
                <a:chOff x="5512048" y="1129307"/>
                <a:chExt cx="4320480" cy="4425217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512048" y="1129307"/>
                  <a:ext cx="4248472" cy="442521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ZA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528272" y="4685268"/>
                  <a:ext cx="23042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400" dirty="0" smtClean="0">
                      <a:solidFill>
                        <a:schemeClr val="tx2"/>
                      </a:solidFill>
                    </a:rPr>
                    <a:t>Accelerated Remediation via repeatable Managed Services</a:t>
                  </a:r>
                  <a:endParaRPr lang="en-ZA" sz="1400" dirty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5592908" y="1380985"/>
                  <a:ext cx="2023054" cy="1716336"/>
                  <a:chOff x="5592908" y="1380985"/>
                  <a:chExt cx="2023054" cy="1716336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743754" y="2574101"/>
                    <a:ext cx="187220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400" dirty="0" smtClean="0">
                        <a:solidFill>
                          <a:schemeClr val="tx2"/>
                        </a:solidFill>
                      </a:rPr>
                      <a:t>As-Is Landscape and Remediation Defined</a:t>
                    </a:r>
                    <a:endParaRPr lang="en-ZA" sz="1400" dirty="0">
                      <a:solidFill>
                        <a:schemeClr val="tx2"/>
                      </a:solidFill>
                    </a:endParaRPr>
                  </a:p>
                </p:txBody>
              </p:sp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/>
                </p:blipFill>
                <p:spPr>
                  <a:xfrm>
                    <a:off x="5592908" y="1380985"/>
                    <a:ext cx="2023054" cy="122413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7812304" y="2574101"/>
                  <a:ext cx="15881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400" dirty="0" smtClean="0">
                      <a:solidFill>
                        <a:schemeClr val="tx2"/>
                      </a:solidFill>
                    </a:rPr>
                    <a:t>To-Be Architecture Defined</a:t>
                  </a:r>
                  <a:endParaRPr lang="en-ZA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865357" y="4685268"/>
                  <a:ext cx="15881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400" dirty="0" smtClean="0">
                      <a:solidFill>
                        <a:schemeClr val="tx2"/>
                      </a:solidFill>
                    </a:rPr>
                    <a:t>Holistic Roadmap Drafted</a:t>
                  </a:r>
                  <a:endParaRPr lang="en-ZA" sz="14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t="-1"/>
              <a:stretch/>
            </p:blipFill>
            <p:spPr>
              <a:xfrm>
                <a:off x="7812304" y="3153405"/>
                <a:ext cx="1798443" cy="129106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92908" y="3303393"/>
              <a:ext cx="1935363" cy="11778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12304" y="1201315"/>
              <a:ext cx="1793439" cy="108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9219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DHA Business Drivers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9640" y="985292"/>
            <a:ext cx="6160144" cy="3240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Support DHA’s Digitization strategy – Drive to paperless environment.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Client experience consistency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Operational efficiency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Network must be uninterruptable/always 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Drive to automation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Scalable, flexible and Intelligent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Network Security is Key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Expansion of Channels – Banks, Kiosks, Suitcases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E-Government value chain – integrates DHA e-services to other departments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Managed Dashboards  - Proactive, application visibility client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Foreign missions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73498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DHA Site operation categories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472" y="841276"/>
            <a:ext cx="5080024" cy="44044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Live Capture (High and Normal Volume)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Hospital connectivity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Ports of entry (High and Normal Volume)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Refugee Reception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Mobile Offices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Banks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Non-modernized – still to be </a:t>
            </a:r>
            <a:r>
              <a:rPr lang="en-US" sz="1400" dirty="0" smtClean="0"/>
              <a:t>modernized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Foreign missions – e.g. embassies outside South Africa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Visa facilitation Offices – Link to DHA Back Office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External Service Providers – e.g. Emigration Partners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584056" y="157201"/>
            <a:ext cx="4032448" cy="480053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2400" dirty="0" err="1" smtClean="0"/>
              <a:t>DHA</a:t>
            </a:r>
            <a:r>
              <a:rPr lang="en-ZA" sz="2400" dirty="0" smtClean="0"/>
              <a:t> Network Site Categories</a:t>
            </a:r>
            <a:endParaRPr lang="en-ZA" sz="2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728072" y="837600"/>
            <a:ext cx="3672408" cy="101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592" indent="-336592" algn="l" defTabSz="846625" rtl="0" eaLnBrk="1" latinLnBrk="0" hangingPunct="1">
              <a:spcBef>
                <a:spcPts val="556"/>
              </a:spcBef>
              <a:buSzPct val="9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658486" indent="-321895" algn="l" defTabSz="846625" rtl="0" eaLnBrk="1" latinLnBrk="0" hangingPunct="1">
              <a:spcBef>
                <a:spcPts val="556"/>
              </a:spcBef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2pPr>
            <a:lvl3pPr marL="833396" indent="-174910" algn="l" defTabSz="846625" rtl="0" eaLnBrk="1" latinLnBrk="0" hangingPunct="1">
              <a:spcBef>
                <a:spcPts val="556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3pPr>
            <a:lvl4pPr marL="1074449" indent="-241053" algn="l" defTabSz="846625" rtl="0" eaLnBrk="1" latinLnBrk="0" hangingPunct="1">
              <a:spcBef>
                <a:spcPts val="55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4pPr>
            <a:lvl5pPr marL="1249359" indent="-174910" algn="l" defTabSz="846625" rtl="0" eaLnBrk="1" latinLnBrk="0" hangingPunct="1">
              <a:spcBef>
                <a:spcPts val="5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2328217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1529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4842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153" indent="-211656" algn="l" defTabSz="84662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Small/Mobile campus site (&lt; 11 users)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Medium campus site (11 – 24 users),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Large campus site (&gt; 25 users)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7953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Reference Architecture Principles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000" y="769268"/>
            <a:ext cx="9720000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ZA" sz="1400" b="1" dirty="0">
                <a:solidFill>
                  <a:srgbClr val="0E1B8D"/>
                </a:solidFill>
              </a:rPr>
              <a:t>Principle 1: Security </a:t>
            </a:r>
            <a:r>
              <a:rPr lang="en-ZA" sz="1400" b="1" dirty="0" smtClean="0">
                <a:solidFill>
                  <a:srgbClr val="0E1B8D"/>
                </a:solidFill>
              </a:rPr>
              <a:t>Everywhere: </a:t>
            </a:r>
            <a:r>
              <a:rPr lang="en-US" sz="1400" dirty="0" smtClean="0"/>
              <a:t>Securing </a:t>
            </a:r>
            <a:r>
              <a:rPr lang="en-US" sz="1400" dirty="0"/>
              <a:t>the network is critical for the security of the business data that runs across the network. 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ZA" sz="1400" b="1" dirty="0">
                <a:solidFill>
                  <a:srgbClr val="0E1B8D"/>
                </a:solidFill>
              </a:rPr>
              <a:t>Principle 2: Virtualize </a:t>
            </a:r>
            <a:r>
              <a:rPr lang="en-ZA" sz="1400" b="1" dirty="0" smtClean="0">
                <a:solidFill>
                  <a:srgbClr val="0E1B8D"/>
                </a:solidFill>
              </a:rPr>
              <a:t>Everything: </a:t>
            </a:r>
            <a:r>
              <a:rPr lang="en-US" sz="1400" dirty="0" smtClean="0"/>
              <a:t>SDN </a:t>
            </a:r>
            <a:r>
              <a:rPr lang="en-US" sz="1400" dirty="0"/>
              <a:t>controller situated at a central point can now control the behaviour and enforce policies to the network infrastructure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ZA" sz="1400" b="1" dirty="0">
                <a:solidFill>
                  <a:srgbClr val="0E1B8D"/>
                </a:solidFill>
              </a:rPr>
              <a:t>Principle 3: Designed for </a:t>
            </a:r>
            <a:r>
              <a:rPr lang="en-ZA" sz="1400" b="1" dirty="0" smtClean="0">
                <a:solidFill>
                  <a:srgbClr val="0E1B8D"/>
                </a:solidFill>
              </a:rPr>
              <a:t>Automation: </a:t>
            </a:r>
            <a:r>
              <a:rPr lang="en-US" sz="1400" dirty="0" smtClean="0"/>
              <a:t>Automation </a:t>
            </a:r>
            <a:r>
              <a:rPr lang="en-US" sz="1400" dirty="0"/>
              <a:t>is key to fast, standardized, delivery of changes across the infrastructure. 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ZA" sz="1400" b="1" dirty="0">
                <a:solidFill>
                  <a:srgbClr val="0E1B8D"/>
                </a:solidFill>
              </a:rPr>
              <a:t>Principle 4: Service </a:t>
            </a:r>
            <a:r>
              <a:rPr lang="en-ZA" sz="1400" b="1" dirty="0" smtClean="0">
                <a:solidFill>
                  <a:srgbClr val="0E1B8D"/>
                </a:solidFill>
              </a:rPr>
              <a:t>management: </a:t>
            </a:r>
            <a:r>
              <a:rPr lang="en-US" sz="1400" dirty="0" smtClean="0"/>
              <a:t>Define </a:t>
            </a:r>
            <a:r>
              <a:rPr lang="en-US" sz="1400" dirty="0"/>
              <a:t>and provision network services and policies from a central </a:t>
            </a:r>
            <a:r>
              <a:rPr lang="en-US" sz="1400" dirty="0" smtClean="0"/>
              <a:t>point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ZA" sz="1400" b="1" dirty="0">
                <a:solidFill>
                  <a:srgbClr val="0E1B8D"/>
                </a:solidFill>
              </a:rPr>
              <a:t>Principle 5: Pervasive </a:t>
            </a:r>
            <a:r>
              <a:rPr lang="en-ZA" sz="1400" b="1" dirty="0" smtClean="0">
                <a:solidFill>
                  <a:srgbClr val="0E1B8D"/>
                </a:solidFill>
              </a:rPr>
              <a:t>analytics: </a:t>
            </a:r>
            <a:r>
              <a:rPr lang="en-US" sz="1400" dirty="0" smtClean="0"/>
              <a:t>By </a:t>
            </a:r>
            <a:r>
              <a:rPr lang="en-US" sz="1400" dirty="0"/>
              <a:t>proper analysis, problems in performance or </a:t>
            </a:r>
            <a:r>
              <a:rPr lang="en-US" sz="1400" dirty="0" err="1"/>
              <a:t>behaviour</a:t>
            </a:r>
            <a:r>
              <a:rPr lang="en-US" sz="1400" dirty="0"/>
              <a:t> can now be predicted in a proactive manner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E1B8D"/>
                </a:solidFill>
              </a:rPr>
              <a:t>Principle 6: Scalable and </a:t>
            </a:r>
            <a:r>
              <a:rPr lang="en-US" sz="1400" b="1" dirty="0" smtClean="0">
                <a:solidFill>
                  <a:srgbClr val="0E1B8D"/>
                </a:solidFill>
              </a:rPr>
              <a:t>flexible: </a:t>
            </a:r>
            <a:r>
              <a:rPr lang="en-US" sz="1400" dirty="0" smtClean="0"/>
              <a:t>Network </a:t>
            </a:r>
            <a:r>
              <a:rPr lang="en-US" sz="1400" dirty="0"/>
              <a:t>that is ready for future growth and expansion of </a:t>
            </a:r>
            <a:r>
              <a:rPr lang="en-US" sz="1400" dirty="0" err="1"/>
              <a:t>DHA</a:t>
            </a:r>
            <a:r>
              <a:rPr lang="en-US" sz="1400" dirty="0"/>
              <a:t> channels. 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ZA" sz="1400" b="1" dirty="0">
                <a:solidFill>
                  <a:srgbClr val="0E1B8D"/>
                </a:solidFill>
              </a:rPr>
              <a:t>Principle 7: Integration of e-Government </a:t>
            </a:r>
            <a:r>
              <a:rPr lang="en-ZA" sz="1400" b="1" dirty="0" smtClean="0">
                <a:solidFill>
                  <a:srgbClr val="0E1B8D"/>
                </a:solidFill>
              </a:rPr>
              <a:t>operations: </a:t>
            </a:r>
            <a:r>
              <a:rPr lang="en-US" sz="1400" dirty="0" smtClean="0"/>
              <a:t>Network </a:t>
            </a:r>
            <a:r>
              <a:rPr lang="en-US" sz="1400" dirty="0"/>
              <a:t>connect to other Government Departments providing one view of Government Services</a:t>
            </a:r>
          </a:p>
          <a:p>
            <a:pPr marL="336591" lvl="1" indent="0">
              <a:spcBef>
                <a:spcPts val="300"/>
              </a:spcBef>
              <a:buNone/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E1B8D"/>
                </a:solidFill>
              </a:rPr>
              <a:t>Principle 8: Single Accountable Managed Service </a:t>
            </a:r>
            <a:r>
              <a:rPr lang="en-US" sz="1400" b="1" dirty="0" smtClean="0">
                <a:solidFill>
                  <a:srgbClr val="0E1B8D"/>
                </a:solidFill>
              </a:rPr>
              <a:t>Provider: </a:t>
            </a:r>
            <a:r>
              <a:rPr lang="en-US" sz="1400" dirty="0" smtClean="0"/>
              <a:t>Network </a:t>
            </a:r>
            <a:r>
              <a:rPr lang="en-US" sz="1400" dirty="0"/>
              <a:t>must make use of multiple Network Service Providers and last mile carrier providers managed by a single </a:t>
            </a:r>
            <a:r>
              <a:rPr lang="en-US" sz="1400" dirty="0" err="1"/>
              <a:t>MSP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68983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 smtClean="0"/>
              <a:t>DHA Hybrid-IT Network Platform</a:t>
            </a:r>
            <a:endParaRPr lang="en-ZA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1335583" y="289405"/>
            <a:ext cx="84762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1608" y="604868"/>
            <a:ext cx="7378645" cy="4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33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C86CD-2E87-4135-B473-DF9A773A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49188"/>
            <a:ext cx="9720000" cy="480053"/>
          </a:xfrm>
        </p:spPr>
        <p:txBody>
          <a:bodyPr/>
          <a:lstStyle/>
          <a:p>
            <a:r>
              <a:rPr lang="en-US" sz="2400" dirty="0"/>
              <a:t>DHA High Availability WAN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19848" y="1345332"/>
            <a:ext cx="1016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448" y="1292945"/>
            <a:ext cx="1016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27472" y="932951"/>
            <a:ext cx="3540776" cy="439858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/>
              <a:t>Provided by SITA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0650" y="932951"/>
            <a:ext cx="3540776" cy="439858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/>
              <a:t>Industry Reference – SDN Architecture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7362" y="1652940"/>
            <a:ext cx="4304587" cy="2770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390" y="1489348"/>
            <a:ext cx="4426545" cy="30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083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D6AD91-7549-40CD-B22E-2DD3D3AA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DHA Uninterruptable Wireless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518" y="696280"/>
            <a:ext cx="8414493" cy="44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90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64A5A-9C75-4678-AA93-DEB39974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DHA Network Strategy Roadmap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3874" y="1201315"/>
            <a:ext cx="123218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2577021"/>
              </p:ext>
            </p:extLst>
          </p:nvPr>
        </p:nvGraphicFramePr>
        <p:xfrm>
          <a:off x="1301309" y="769268"/>
          <a:ext cx="7549382" cy="4320480"/>
        </p:xfrm>
        <a:graphic>
          <a:graphicData uri="http://schemas.openxmlformats.org/presentationml/2006/ole">
            <p:oleObj spid="_x0000_s12384" name="Visio" r:id="rId4" imgW="8724701" imgH="496044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09873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727" y="55377"/>
            <a:ext cx="9720000" cy="412401"/>
          </a:xfrm>
        </p:spPr>
        <p:txBody>
          <a:bodyPr/>
          <a:lstStyle/>
          <a:p>
            <a:r>
              <a:rPr lang="en-ZA" sz="2000" dirty="0" smtClean="0">
                <a:solidFill>
                  <a:schemeClr val="tx2"/>
                </a:solidFill>
              </a:rPr>
              <a:t>Assessment Highlights within the SITA and </a:t>
            </a:r>
            <a:r>
              <a:rPr lang="en-ZA" sz="2000" dirty="0" err="1" smtClean="0">
                <a:solidFill>
                  <a:schemeClr val="tx2"/>
                </a:solidFill>
              </a:rPr>
              <a:t>DHA</a:t>
            </a:r>
            <a:r>
              <a:rPr lang="en-ZA" sz="2000" dirty="0" smtClean="0">
                <a:solidFill>
                  <a:schemeClr val="tx2"/>
                </a:solidFill>
              </a:rPr>
              <a:t> landscape</a:t>
            </a:r>
            <a:endParaRPr lang="en-ZA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3576" y="1204918"/>
            <a:ext cx="453328" cy="732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9880" y="1287152"/>
            <a:ext cx="581187" cy="557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8272" y="1304587"/>
            <a:ext cx="596132" cy="5230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6024" y="1287152"/>
            <a:ext cx="581187" cy="557939"/>
          </a:xfrm>
          <a:prstGeom prst="rect">
            <a:avLst/>
          </a:prstGeom>
        </p:spPr>
      </p:pic>
      <p:cxnSp>
        <p:nvCxnSpPr>
          <p:cNvPr id="44" name="Straight Connector 43"/>
          <p:cNvCxnSpPr>
            <a:stCxn id="4" idx="3"/>
            <a:endCxn id="120" idx="1"/>
          </p:cNvCxnSpPr>
          <p:nvPr/>
        </p:nvCxnSpPr>
        <p:spPr>
          <a:xfrm flipV="1">
            <a:off x="1716904" y="1566121"/>
            <a:ext cx="390700" cy="518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3" idx="1"/>
            <a:endCxn id="8" idx="3"/>
          </p:cNvCxnSpPr>
          <p:nvPr/>
        </p:nvCxnSpPr>
        <p:spPr>
          <a:xfrm flipH="1">
            <a:off x="4581067" y="1566122"/>
            <a:ext cx="71495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3"/>
            <a:endCxn id="9" idx="1"/>
          </p:cNvCxnSpPr>
          <p:nvPr/>
        </p:nvCxnSpPr>
        <p:spPr>
          <a:xfrm flipV="1">
            <a:off x="5877211" y="1566121"/>
            <a:ext cx="1651061" cy="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8929" y="1940184"/>
            <a:ext cx="286342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DC CE Devices 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As-is and To-be Architecture</a:t>
            </a:r>
            <a:endParaRPr lang="en-ZA" sz="1200" dirty="0">
              <a:solidFill>
                <a:schemeClr val="tx2"/>
              </a:solidFill>
            </a:endParaRP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Edge </a:t>
            </a:r>
            <a:r>
              <a:rPr lang="en-ZA" sz="1200" dirty="0">
                <a:solidFill>
                  <a:schemeClr val="tx2"/>
                </a:solidFill>
              </a:rPr>
              <a:t>and Core </a:t>
            </a:r>
            <a:r>
              <a:rPr lang="en-ZA" sz="1200" dirty="0" smtClean="0">
                <a:solidFill>
                  <a:schemeClr val="tx2"/>
                </a:solidFill>
              </a:rPr>
              <a:t>Equipment BOM</a:t>
            </a:r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67832" y="1940184"/>
            <a:ext cx="288032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WAN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As-is and To-be Architecture </a:t>
            </a:r>
            <a:endParaRPr lang="en-ZA" sz="1200" dirty="0">
              <a:solidFill>
                <a:schemeClr val="tx2"/>
              </a:solidFill>
            </a:endParaRP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2"/>
                </a:solidFill>
              </a:rPr>
              <a:t>Link Sizing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08731" y="1940184"/>
            <a:ext cx="284511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As-is and To-be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2"/>
                </a:solidFill>
              </a:rPr>
              <a:t>LAN Refresh BOM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6384" y="1316481"/>
            <a:ext cx="520083" cy="499280"/>
          </a:xfrm>
          <a:prstGeom prst="rect">
            <a:avLst/>
          </a:prstGeom>
        </p:spPr>
      </p:pic>
      <p:cxnSp>
        <p:nvCxnSpPr>
          <p:cNvPr id="86" name="Straight Connector 85"/>
          <p:cNvCxnSpPr>
            <a:stCxn id="85" idx="1"/>
            <a:endCxn id="9" idx="3"/>
          </p:cNvCxnSpPr>
          <p:nvPr/>
        </p:nvCxnSpPr>
        <p:spPr>
          <a:xfrm flipH="1">
            <a:off x="8124404" y="1566121"/>
            <a:ext cx="41198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3543" y="423730"/>
            <a:ext cx="1214082" cy="804989"/>
          </a:xfrm>
          <a:prstGeom prst="rect">
            <a:avLst/>
          </a:prstGeom>
        </p:spPr>
      </p:pic>
      <p:sp>
        <p:nvSpPr>
          <p:cNvPr id="109" name="Left Brace 108"/>
          <p:cNvSpPr/>
          <p:nvPr/>
        </p:nvSpPr>
        <p:spPr>
          <a:xfrm rot="5400000" flipV="1">
            <a:off x="8138043" y="-261630"/>
            <a:ext cx="368507" cy="2827132"/>
          </a:xfrm>
          <a:prstGeom prst="leftBrace">
            <a:avLst>
              <a:gd name="adj1" fmla="val 0"/>
              <a:gd name="adj2" fmla="val 47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7604" y="1304587"/>
            <a:ext cx="596132" cy="523068"/>
          </a:xfrm>
          <a:prstGeom prst="rect">
            <a:avLst/>
          </a:prstGeom>
        </p:spPr>
      </p:pic>
      <p:cxnSp>
        <p:nvCxnSpPr>
          <p:cNvPr id="123" name="Straight Connector 122"/>
          <p:cNvCxnSpPr>
            <a:stCxn id="8" idx="1"/>
            <a:endCxn id="120" idx="3"/>
          </p:cNvCxnSpPr>
          <p:nvPr/>
        </p:nvCxnSpPr>
        <p:spPr>
          <a:xfrm flipH="1" flipV="1">
            <a:off x="2703736" y="1566121"/>
            <a:ext cx="1296144" cy="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19" y="523111"/>
            <a:ext cx="423221" cy="530705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 rot="5400000" flipV="1">
            <a:off x="3263800" y="-1828248"/>
            <a:ext cx="366061" cy="5950684"/>
          </a:xfrm>
          <a:prstGeom prst="leftBrace">
            <a:avLst>
              <a:gd name="adj1" fmla="val 0"/>
              <a:gd name="adj2" fmla="val 503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TextBox 38"/>
          <p:cNvSpPr txBox="1"/>
          <p:nvPr/>
        </p:nvSpPr>
        <p:spPr>
          <a:xfrm>
            <a:off x="564314" y="2685215"/>
            <a:ext cx="9176934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tx2"/>
                </a:solidFill>
              </a:rPr>
              <a:t>Assessment Highlights</a:t>
            </a:r>
          </a:p>
          <a:p>
            <a:pPr algn="ctr"/>
            <a:endParaRPr lang="en-ZA" sz="1200" b="1" dirty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Power</a:t>
            </a:r>
            <a:r>
              <a:rPr lang="en-ZA" sz="1200" dirty="0" smtClean="0">
                <a:solidFill>
                  <a:schemeClr val="tx2"/>
                </a:solidFill>
              </a:rPr>
              <a:t> and </a:t>
            </a:r>
            <a:r>
              <a:rPr lang="en-ZA" sz="1200" b="1" dirty="0" smtClean="0">
                <a:solidFill>
                  <a:schemeClr val="tx2"/>
                </a:solidFill>
              </a:rPr>
              <a:t>Environment</a:t>
            </a:r>
            <a:r>
              <a:rPr lang="en-ZA" sz="1200" dirty="0" smtClean="0">
                <a:solidFill>
                  <a:schemeClr val="tx2"/>
                </a:solidFill>
              </a:rPr>
              <a:t>: </a:t>
            </a:r>
            <a:r>
              <a:rPr lang="en-ZA" sz="1200" b="1" dirty="0" smtClean="0">
                <a:solidFill>
                  <a:schemeClr val="tx2"/>
                </a:solidFill>
              </a:rPr>
              <a:t>30%-50% of operational calls logged </a:t>
            </a:r>
            <a:r>
              <a:rPr lang="en-ZA" sz="1200" dirty="0" smtClean="0">
                <a:solidFill>
                  <a:schemeClr val="tx2"/>
                </a:solidFill>
              </a:rPr>
              <a:t>stem from </a:t>
            </a:r>
            <a:r>
              <a:rPr lang="en-ZA" sz="1200" b="1" dirty="0" smtClean="0">
                <a:solidFill>
                  <a:schemeClr val="tx2"/>
                </a:solidFill>
              </a:rPr>
              <a:t>power availability (Generator fuelling, UPS Configuration, Cabling);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LAN Refresh required: </a:t>
            </a:r>
            <a:r>
              <a:rPr lang="en-ZA" sz="1200" dirty="0" smtClean="0">
                <a:solidFill>
                  <a:schemeClr val="tx2"/>
                </a:solidFill>
              </a:rPr>
              <a:t>450 devices assessed, </a:t>
            </a:r>
            <a:r>
              <a:rPr lang="en-ZA" sz="1200" b="1" dirty="0" smtClean="0">
                <a:solidFill>
                  <a:schemeClr val="tx2"/>
                </a:solidFill>
              </a:rPr>
              <a:t>398 are totally obsolete;</a:t>
            </a:r>
            <a:endParaRPr lang="en-ZA" sz="1200" dirty="0" smtClean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WAN Refresh required: </a:t>
            </a:r>
            <a:r>
              <a:rPr lang="en-ZA" sz="1200" dirty="0" smtClean="0">
                <a:solidFill>
                  <a:schemeClr val="tx2"/>
                </a:solidFill>
              </a:rPr>
              <a:t>395 sites assessed, equipment at </a:t>
            </a:r>
            <a:r>
              <a:rPr lang="en-ZA" sz="1200" b="1" dirty="0" smtClean="0">
                <a:solidFill>
                  <a:schemeClr val="tx2"/>
                </a:solidFill>
              </a:rPr>
              <a:t>112 are totally obsolete;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Network </a:t>
            </a:r>
            <a:r>
              <a:rPr lang="en-ZA" sz="1200" b="1" dirty="0">
                <a:solidFill>
                  <a:schemeClr val="tx2"/>
                </a:solidFill>
              </a:rPr>
              <a:t>performance is acceptable </a:t>
            </a:r>
            <a:r>
              <a:rPr lang="en-ZA" sz="1200" dirty="0">
                <a:solidFill>
                  <a:schemeClr val="tx2"/>
                </a:solidFill>
              </a:rPr>
              <a:t>but </a:t>
            </a:r>
            <a:r>
              <a:rPr lang="en-ZA" sz="1200" b="1" dirty="0">
                <a:solidFill>
                  <a:schemeClr val="tx2"/>
                </a:solidFill>
              </a:rPr>
              <a:t>application</a:t>
            </a:r>
            <a:r>
              <a:rPr lang="en-ZA" sz="1200" dirty="0">
                <a:solidFill>
                  <a:schemeClr val="tx2"/>
                </a:solidFill>
              </a:rPr>
              <a:t> and </a:t>
            </a:r>
            <a:r>
              <a:rPr lang="en-ZA" sz="1200" b="1" dirty="0">
                <a:solidFill>
                  <a:schemeClr val="tx2"/>
                </a:solidFill>
              </a:rPr>
              <a:t>server</a:t>
            </a:r>
            <a:r>
              <a:rPr lang="en-ZA" sz="1200" dirty="0">
                <a:solidFill>
                  <a:schemeClr val="tx2"/>
                </a:solidFill>
              </a:rPr>
              <a:t> landscape </a:t>
            </a:r>
            <a:r>
              <a:rPr lang="en-ZA" sz="1200" dirty="0" smtClean="0">
                <a:solidFill>
                  <a:schemeClr val="tx2"/>
                </a:solidFill>
              </a:rPr>
              <a:t>is </a:t>
            </a:r>
            <a:r>
              <a:rPr lang="en-ZA" sz="1200" b="1" dirty="0">
                <a:solidFill>
                  <a:schemeClr val="tx2"/>
                </a:solidFill>
              </a:rPr>
              <a:t>impacting </a:t>
            </a:r>
            <a:r>
              <a:rPr lang="en-ZA" sz="1200" b="1" dirty="0" smtClean="0">
                <a:solidFill>
                  <a:schemeClr val="tx2"/>
                </a:solidFill>
              </a:rPr>
              <a:t>performance </a:t>
            </a:r>
            <a:r>
              <a:rPr lang="en-ZA" sz="1200" dirty="0" smtClean="0">
                <a:solidFill>
                  <a:schemeClr val="tx2"/>
                </a:solidFill>
              </a:rPr>
              <a:t>as some applications are not optimally architected </a:t>
            </a:r>
            <a:r>
              <a:rPr lang="en-ZA" sz="1200" b="1" dirty="0" smtClean="0">
                <a:solidFill>
                  <a:schemeClr val="tx2"/>
                </a:solidFill>
              </a:rPr>
              <a:t>(example: application hosted in separate Data Centre to Database);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NOC: Limited End to End Outcome  – </a:t>
            </a:r>
            <a:r>
              <a:rPr lang="en-ZA" sz="1200" dirty="0" smtClean="0">
                <a:solidFill>
                  <a:schemeClr val="tx2"/>
                </a:solidFill>
              </a:rPr>
              <a:t>Operational components require </a:t>
            </a:r>
            <a:r>
              <a:rPr lang="en-ZA" sz="1200" b="1" dirty="0" smtClean="0">
                <a:solidFill>
                  <a:schemeClr val="tx2"/>
                </a:solidFill>
              </a:rPr>
              <a:t>Hardware &amp; Software upgrades </a:t>
            </a:r>
            <a:r>
              <a:rPr lang="en-ZA" sz="1200" dirty="0" smtClean="0">
                <a:solidFill>
                  <a:schemeClr val="tx2"/>
                </a:solidFill>
              </a:rPr>
              <a:t>as well as </a:t>
            </a:r>
            <a:r>
              <a:rPr lang="en-ZA" sz="1200" b="1" dirty="0" smtClean="0">
                <a:solidFill>
                  <a:schemeClr val="tx2"/>
                </a:solidFill>
              </a:rPr>
              <a:t>Toolset Architecture Optimisation </a:t>
            </a:r>
            <a:r>
              <a:rPr lang="en-ZA" sz="1200" dirty="0" smtClean="0">
                <a:solidFill>
                  <a:schemeClr val="tx2"/>
                </a:solidFill>
              </a:rPr>
              <a:t>and operational augmentation for </a:t>
            </a:r>
            <a:r>
              <a:rPr lang="en-ZA" sz="1200" b="1" dirty="0" smtClean="0">
                <a:solidFill>
                  <a:schemeClr val="tx2"/>
                </a:solidFill>
              </a:rPr>
              <a:t>accelerated remediation;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Data Centre: </a:t>
            </a:r>
            <a:r>
              <a:rPr lang="en-ZA" sz="1200" dirty="0" smtClean="0">
                <a:solidFill>
                  <a:schemeClr val="tx2"/>
                </a:solidFill>
              </a:rPr>
              <a:t>Customer Edge and LAN devices are </a:t>
            </a:r>
            <a:r>
              <a:rPr lang="en-ZA" sz="1200" b="1" dirty="0" smtClean="0">
                <a:solidFill>
                  <a:schemeClr val="tx2"/>
                </a:solidFill>
              </a:rPr>
              <a:t>reaching End of Life </a:t>
            </a:r>
            <a:r>
              <a:rPr lang="en-ZA" sz="1200" dirty="0" smtClean="0">
                <a:solidFill>
                  <a:schemeClr val="tx2"/>
                </a:solidFill>
              </a:rPr>
              <a:t>and</a:t>
            </a:r>
            <a:r>
              <a:rPr lang="en-ZA" sz="1200" b="1" dirty="0" smtClean="0">
                <a:solidFill>
                  <a:schemeClr val="tx2"/>
                </a:solidFill>
              </a:rPr>
              <a:t> upgrades must align to target architecture;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Security</a:t>
            </a:r>
            <a:r>
              <a:rPr lang="en-ZA" sz="1200" dirty="0" smtClean="0">
                <a:solidFill>
                  <a:schemeClr val="tx2"/>
                </a:solidFill>
              </a:rPr>
              <a:t>: People, Process and Technology risks exist and need to be addressed with significant </a:t>
            </a:r>
            <a:r>
              <a:rPr lang="en-ZA" sz="1200" b="1" dirty="0" smtClean="0">
                <a:solidFill>
                  <a:schemeClr val="tx2"/>
                </a:solidFill>
              </a:rPr>
              <a:t>vulnerabilities and malicious attacks identified;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Data Centre: </a:t>
            </a:r>
            <a:r>
              <a:rPr lang="en-ZA" sz="1200" dirty="0" smtClean="0">
                <a:solidFill>
                  <a:schemeClr val="tx2"/>
                </a:solidFill>
              </a:rPr>
              <a:t>Storage hardware require </a:t>
            </a:r>
            <a:r>
              <a:rPr lang="en-ZA" sz="1200" b="1" dirty="0" smtClean="0">
                <a:solidFill>
                  <a:schemeClr val="tx2"/>
                </a:solidFill>
              </a:rPr>
              <a:t>lifecycle</a:t>
            </a:r>
            <a:r>
              <a:rPr lang="en-ZA" sz="1200" dirty="0" smtClean="0">
                <a:solidFill>
                  <a:schemeClr val="tx2"/>
                </a:solidFill>
              </a:rPr>
              <a:t> </a:t>
            </a:r>
            <a:r>
              <a:rPr lang="en-ZA" sz="1200" b="1" dirty="0" smtClean="0">
                <a:solidFill>
                  <a:schemeClr val="tx2"/>
                </a:solidFill>
              </a:rPr>
              <a:t>management</a:t>
            </a:r>
            <a:r>
              <a:rPr lang="en-ZA" sz="1200" dirty="0" smtClean="0">
                <a:solidFill>
                  <a:schemeClr val="tx2"/>
                </a:solidFill>
              </a:rPr>
              <a:t> and </a:t>
            </a:r>
            <a:r>
              <a:rPr lang="en-ZA" sz="1200" b="1" dirty="0" smtClean="0">
                <a:solidFill>
                  <a:schemeClr val="tx2"/>
                </a:solidFill>
              </a:rPr>
              <a:t>optimisation</a:t>
            </a:r>
            <a:r>
              <a:rPr lang="en-ZA" sz="1200" dirty="0" smtClean="0">
                <a:solidFill>
                  <a:schemeClr val="tx2"/>
                </a:solidFill>
              </a:rPr>
              <a:t> ;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Data Centre: Consolidation</a:t>
            </a:r>
            <a:r>
              <a:rPr lang="en-ZA" sz="1200" dirty="0" smtClean="0">
                <a:solidFill>
                  <a:schemeClr val="tx2"/>
                </a:solidFill>
              </a:rPr>
              <a:t> to be addressed with Application Landscape Optimisation as well as </a:t>
            </a:r>
            <a:r>
              <a:rPr lang="en-ZA" sz="1200" b="1" dirty="0" smtClean="0">
                <a:solidFill>
                  <a:schemeClr val="tx2"/>
                </a:solidFill>
              </a:rPr>
              <a:t>Business Continuity and Disaster Recovery; and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200" b="1" dirty="0" smtClean="0">
                <a:solidFill>
                  <a:schemeClr val="tx2"/>
                </a:solidFill>
              </a:rPr>
              <a:t>Service Delivery: Operational Framework </a:t>
            </a:r>
            <a:r>
              <a:rPr lang="en-ZA" sz="1200" dirty="0">
                <a:solidFill>
                  <a:schemeClr val="tx2"/>
                </a:solidFill>
              </a:rPr>
              <a:t>needs to be further </a:t>
            </a:r>
            <a:r>
              <a:rPr lang="en-ZA" sz="1200" dirty="0" smtClean="0">
                <a:solidFill>
                  <a:schemeClr val="tx2"/>
                </a:solidFill>
              </a:rPr>
              <a:t>matured in order to improve service delivery and first call resolution.</a:t>
            </a:r>
            <a:endParaRPr lang="en-ZA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6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854" y="1129308"/>
            <a:ext cx="5897254" cy="259228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Findings</a:t>
            </a:r>
            <a:br>
              <a:rPr lang="en-US" dirty="0" smtClean="0"/>
            </a:br>
            <a:endParaRPr lang="en-US" sz="1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60A8E-553C-49C0-B6E3-285CA3F87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6267" y="4657700"/>
            <a:ext cx="2072427" cy="50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DA9575-9AF9-458B-97CA-5FDFE9438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3776" y="4394162"/>
            <a:ext cx="2072426" cy="10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25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160" y="108632"/>
            <a:ext cx="9720000" cy="439858"/>
          </a:xfrm>
        </p:spPr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</a:rPr>
              <a:t>Site Environment Assessment - </a:t>
            </a:r>
            <a:r>
              <a:rPr lang="en-ZA" sz="2000" dirty="0">
                <a:solidFill>
                  <a:schemeClr val="tx2"/>
                </a:solidFill>
              </a:rPr>
              <a:t>Key Assessment Findings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27472" y="881875"/>
            <a:ext cx="9608528" cy="425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tx2"/>
                </a:solidFill>
              </a:rPr>
              <a:t>Conduct physical infrastructure assessment </a:t>
            </a:r>
            <a:r>
              <a:rPr lang="en-ZA" sz="1200" dirty="0" smtClean="0">
                <a:solidFill>
                  <a:schemeClr val="tx2"/>
                </a:solidFill>
              </a:rPr>
              <a:t>at 10 sites - </a:t>
            </a:r>
            <a:r>
              <a:rPr lang="en-ZA" sz="1200" dirty="0">
                <a:solidFill>
                  <a:schemeClr val="tx2"/>
                </a:solidFill>
              </a:rPr>
              <a:t>Generators, </a:t>
            </a:r>
            <a:r>
              <a:rPr lang="en-GB" sz="1200" dirty="0">
                <a:solidFill>
                  <a:schemeClr val="tx2"/>
                </a:solidFill>
              </a:rPr>
              <a:t>Server rooms</a:t>
            </a:r>
            <a:r>
              <a:rPr lang="en-GB" sz="1200" dirty="0" smtClean="0">
                <a:solidFill>
                  <a:schemeClr val="tx2"/>
                </a:solidFill>
              </a:rPr>
              <a:t>, Uninterruptable </a:t>
            </a:r>
            <a:r>
              <a:rPr lang="en-GB" sz="1200" dirty="0">
                <a:solidFill>
                  <a:schemeClr val="tx2"/>
                </a:solidFill>
              </a:rPr>
              <a:t>power supplies (UPS), Heating ventilation and air conditioning, Fire systems, Environmental monitoring, Racks, Power to the racks, Closed circuit television (CCTV), </a:t>
            </a:r>
            <a:r>
              <a:rPr lang="en-GB" sz="1200" dirty="0" smtClean="0">
                <a:solidFill>
                  <a:schemeClr val="tx2"/>
                </a:solidFill>
              </a:rPr>
              <a:t>physical Security and Structured cabling. </a:t>
            </a:r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59848" y="609342"/>
            <a:ext cx="688730" cy="439858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>
                <a:solidFill>
                  <a:schemeClr val="tx2"/>
                </a:solidFill>
              </a:rPr>
              <a:t>Scope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0511668"/>
              </p:ext>
            </p:extLst>
          </p:nvPr>
        </p:nvGraphicFramePr>
        <p:xfrm>
          <a:off x="327472" y="1382585"/>
          <a:ext cx="9608528" cy="4006762"/>
        </p:xfrm>
        <a:graphic>
          <a:graphicData uri="http://schemas.openxmlformats.org/drawingml/2006/table">
            <a:tbl>
              <a:tblPr/>
              <a:tblGrid>
                <a:gridCol w="2700465">
                  <a:extLst>
                    <a:ext uri="{9D8B030D-6E8A-4147-A177-3AD203B41FA5}">
                      <a16:colId xmlns="" xmlns:a16="http://schemas.microsoft.com/office/drawing/2014/main" val="3137287365"/>
                    </a:ext>
                  </a:extLst>
                </a:gridCol>
                <a:gridCol w="2335819">
                  <a:extLst>
                    <a:ext uri="{9D8B030D-6E8A-4147-A177-3AD203B41FA5}">
                      <a16:colId xmlns="" xmlns:a16="http://schemas.microsoft.com/office/drawing/2014/main" val="37871653"/>
                    </a:ext>
                  </a:extLst>
                </a:gridCol>
                <a:gridCol w="723993">
                  <a:extLst>
                    <a:ext uri="{9D8B030D-6E8A-4147-A177-3AD203B41FA5}">
                      <a16:colId xmlns="" xmlns:a16="http://schemas.microsoft.com/office/drawing/2014/main" val="2446109225"/>
                    </a:ext>
                  </a:extLst>
                </a:gridCol>
                <a:gridCol w="778416">
                  <a:extLst>
                    <a:ext uri="{9D8B030D-6E8A-4147-A177-3AD203B41FA5}">
                      <a16:colId xmlns="" xmlns:a16="http://schemas.microsoft.com/office/drawing/2014/main" val="3572090693"/>
                    </a:ext>
                  </a:extLst>
                </a:gridCol>
                <a:gridCol w="3069835">
                  <a:extLst>
                    <a:ext uri="{9D8B030D-6E8A-4147-A177-3AD203B41FA5}">
                      <a16:colId xmlns="" xmlns:a16="http://schemas.microsoft.com/office/drawing/2014/main" val="2201840925"/>
                    </a:ext>
                  </a:extLst>
                </a:gridCol>
              </a:tblGrid>
              <a:tr h="12463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Findings</a:t>
                      </a:r>
                    </a:p>
                  </a:txBody>
                  <a:tcPr marL="6132" marR="6132" marT="6132" marB="0">
                    <a:lnL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Recommendation</a:t>
                      </a:r>
                    </a:p>
                  </a:txBody>
                  <a:tcPr marL="6132" marR="6132" marT="6132" marB="0">
                    <a:lnL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Urgency</a:t>
                      </a:r>
                    </a:p>
                  </a:txBody>
                  <a:tcPr marL="6132" marR="6132" marT="6132" marB="0">
                    <a:lnL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Rectification</a:t>
                      </a:r>
                    </a:p>
                  </a:txBody>
                  <a:tcPr marL="6132" marR="6132" marT="6132" marB="0">
                    <a:lnL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Why is it required </a:t>
                      </a:r>
                    </a:p>
                  </a:txBody>
                  <a:tcPr marL="6132" marR="6132" marT="6132" marB="0">
                    <a:lnL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4566526"/>
                  </a:ext>
                </a:extLst>
              </a:tr>
              <a:tr h="48640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 of the 10 sites met the required levels of maturity in Power Management (UPS and Generator), Fire Suppression, Cable Management,  General Hygiene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Deployed Self Contained Racks which will result in "Server Room in a Box" with Fire Suppression, UPS, Power distribution and cooling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Standardisation of site environment elements and provision of missing elements.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0562506"/>
                  </a:ext>
                </a:extLst>
              </a:tr>
              <a:tr h="48640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 of the 10 sites  assessed met the required levels of maturity in Access Control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Installation of standardised access control systems managed centrally from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</a:t>
                      </a:r>
                      <a:r>
                        <a:rPr lang="en-ZA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There is no centralised view and management of access control across the Server Rooms. This is required to ensure only authorised personnel gain access to the facilities. 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665075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Generators are not configured to start up when mains outages occur.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Take action to ensure that the generators are put into the correct operation mode.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Generator does not activate when power goes down - Set to bypass mode - must be set to automatic start up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operation.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7062768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Fuel is not available for the generators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Restructure and renew the fuelling agreements to ensure that fuel is always available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ensure that there is sufficient fuel for the Generators to run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6810794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UPS not configured to take over when mains power fails. UPS inadequate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Upgrading the electrical infrastructure that includes the UPS units.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UPS power caters for the time lag before the generator is able to provide the required power requirements in the event of a mains failure.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806440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Domestic multiplugs were being used in the server rooms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Replace all </a:t>
                      </a:r>
                      <a:r>
                        <a:rPr lang="en-ZA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multiplugs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the racks with rack power distribution units (</a:t>
                      </a:r>
                      <a:r>
                        <a:rPr lang="en-ZA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PDUs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).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distribution units should be used instead of </a:t>
                      </a:r>
                      <a:r>
                        <a:rPr lang="en-ZA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multiplugs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protect the equipment being powered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903572"/>
                  </a:ext>
                </a:extLst>
              </a:tr>
              <a:tr h="24522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Cabling to be neatened and standardised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 cable standards and a maintenance process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Simplify, maintenance and support 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8540904"/>
                  </a:ext>
                </a:extLst>
              </a:tr>
              <a:tr h="24522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Server rooms were being used as storerooms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Clean up server rooms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Hygiene, fire risk, unauthorised access </a:t>
                      </a:r>
                    </a:p>
                  </a:txBody>
                  <a:tcPr marL="6132" marR="6132" marT="61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2003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021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00" y="157201"/>
            <a:ext cx="9720000" cy="439858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Cybersecurity Advisory Assessment - </a:t>
            </a:r>
            <a:r>
              <a:rPr lang="en-ZA" sz="2000" dirty="0">
                <a:solidFill>
                  <a:schemeClr val="tx2"/>
                </a:solidFill>
              </a:rPr>
              <a:t>Key Assessment </a:t>
            </a:r>
            <a:r>
              <a:rPr lang="en-ZA" sz="2000" dirty="0" smtClean="0">
                <a:solidFill>
                  <a:schemeClr val="tx2"/>
                </a:solidFill>
              </a:rPr>
              <a:t>Findings (1 of 2)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27472" y="881875"/>
            <a:ext cx="9608528" cy="425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tx2"/>
                </a:solidFill>
              </a:rPr>
              <a:t>The </a:t>
            </a:r>
            <a:r>
              <a:rPr lang="en-ZA" sz="1200" dirty="0" smtClean="0">
                <a:solidFill>
                  <a:schemeClr val="tx2"/>
                </a:solidFill>
              </a:rPr>
              <a:t>Cyber Security Advisory Assessment focussed on People, Process and Technology and Toolsets to determine the ‘as-is’ security posture; and recommended the future state. Where possible, specific security vulnerabilities were also identified</a:t>
            </a:r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15088" y="631864"/>
            <a:ext cx="688730" cy="250011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>
                <a:solidFill>
                  <a:schemeClr val="tx2"/>
                </a:solidFill>
              </a:rPr>
              <a:t>Scope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162141"/>
              </p:ext>
            </p:extLst>
          </p:nvPr>
        </p:nvGraphicFramePr>
        <p:xfrm>
          <a:off x="327472" y="1367705"/>
          <a:ext cx="9608529" cy="3721092"/>
        </p:xfrm>
        <a:graphic>
          <a:graphicData uri="http://schemas.openxmlformats.org/drawingml/2006/table">
            <a:tbl>
              <a:tblPr/>
              <a:tblGrid>
                <a:gridCol w="3127528">
                  <a:extLst>
                    <a:ext uri="{9D8B030D-6E8A-4147-A177-3AD203B41FA5}">
                      <a16:colId xmlns="" xmlns:a16="http://schemas.microsoft.com/office/drawing/2014/main" val="2569693007"/>
                    </a:ext>
                  </a:extLst>
                </a:gridCol>
                <a:gridCol w="1938355">
                  <a:extLst>
                    <a:ext uri="{9D8B030D-6E8A-4147-A177-3AD203B41FA5}">
                      <a16:colId xmlns="" xmlns:a16="http://schemas.microsoft.com/office/drawing/2014/main" val="1630460596"/>
                    </a:ext>
                  </a:extLst>
                </a:gridCol>
                <a:gridCol w="844314">
                  <a:extLst>
                    <a:ext uri="{9D8B030D-6E8A-4147-A177-3AD203B41FA5}">
                      <a16:colId xmlns="" xmlns:a16="http://schemas.microsoft.com/office/drawing/2014/main" val="691566276"/>
                    </a:ext>
                  </a:extLst>
                </a:gridCol>
                <a:gridCol w="975123">
                  <a:extLst>
                    <a:ext uri="{9D8B030D-6E8A-4147-A177-3AD203B41FA5}">
                      <a16:colId xmlns="" xmlns:a16="http://schemas.microsoft.com/office/drawing/2014/main" val="4238281025"/>
                    </a:ext>
                  </a:extLst>
                </a:gridCol>
                <a:gridCol w="2723209">
                  <a:extLst>
                    <a:ext uri="{9D8B030D-6E8A-4147-A177-3AD203B41FA5}">
                      <a16:colId xmlns="" xmlns:a16="http://schemas.microsoft.com/office/drawing/2014/main" val="2333009446"/>
                    </a:ext>
                  </a:extLst>
                </a:gridCol>
              </a:tblGrid>
              <a:tr h="11317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Findings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Recommendation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Urgency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Rectification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Why is it required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9678814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Security function relegated within the IT organisation without the required staffing, processes and systems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Dedicated resource to manage, review, update and execute the information security strategy.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Strategy is executed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8701175"/>
                  </a:ext>
                </a:extLst>
              </a:tr>
              <a:tr h="41497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Security function relegated within the IT organisation without the required staffing, processes and systems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Elevate the accountability and responsibility of the Information Security Function (ISS) to an Executive level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information security is managed across the entire orgnisation with C level accountability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4806188"/>
                  </a:ext>
                </a:extLst>
              </a:tr>
              <a:tr h="51871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Security function relegated within the IT organisation without the required staffing, processes and systems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Formalise an Information Security Management System (ISMS)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centrally managed framework for keeping an organisation's information safe. A set of policies, procedures, technical and physical controls to protect the confidentiality, availability and integrity of information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5877070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Security function relegated within the IT organisation without the required staffing, processes and systems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Define an Asset &amp; Data Classification policy 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organize data into categories to ensure they receive the respective protection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8580541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 vulnerabilities were identified requiring remediation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Identity and Access Management Project (Active Directory, Network Equipment)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Policies and technologies for ensuring that the  people in an enterprise have the appropriate access to technology resources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8302367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 vulnerabilities were identified requiring remediation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Patch Management and Vulnerability Management Project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Improve patch management compliance and reduce vulnerabilities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108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731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00" y="157201"/>
            <a:ext cx="9720000" cy="439858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Cybersecurity Advisory Assessment - </a:t>
            </a:r>
            <a:r>
              <a:rPr lang="en-ZA" sz="2000" dirty="0">
                <a:solidFill>
                  <a:schemeClr val="tx2"/>
                </a:solidFill>
              </a:rPr>
              <a:t>Key Assessment </a:t>
            </a:r>
            <a:r>
              <a:rPr lang="en-ZA" sz="2000" dirty="0" smtClean="0">
                <a:solidFill>
                  <a:schemeClr val="tx2"/>
                </a:solidFill>
              </a:rPr>
              <a:t>Findings (2 of 2)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27472" y="881875"/>
            <a:ext cx="9608528" cy="425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tx2"/>
                </a:solidFill>
              </a:rPr>
              <a:t>The </a:t>
            </a:r>
            <a:r>
              <a:rPr lang="en-ZA" sz="1200" dirty="0" smtClean="0">
                <a:solidFill>
                  <a:schemeClr val="tx2"/>
                </a:solidFill>
              </a:rPr>
              <a:t>Cyber Security Advisory Assessment focussed on People, Process and Technology and Toolsets to determine the ‘as-is’ security posture; and recommended the future state. Where possible, specific security vulnerabilities were also identified</a:t>
            </a:r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15088" y="631864"/>
            <a:ext cx="688730" cy="250011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>
                <a:solidFill>
                  <a:schemeClr val="tx2"/>
                </a:solidFill>
              </a:rPr>
              <a:t>Scope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798775"/>
              </p:ext>
            </p:extLst>
          </p:nvPr>
        </p:nvGraphicFramePr>
        <p:xfrm>
          <a:off x="327472" y="1367705"/>
          <a:ext cx="9608529" cy="3902880"/>
        </p:xfrm>
        <a:graphic>
          <a:graphicData uri="http://schemas.openxmlformats.org/drawingml/2006/table">
            <a:tbl>
              <a:tblPr/>
              <a:tblGrid>
                <a:gridCol w="3127528">
                  <a:extLst>
                    <a:ext uri="{9D8B030D-6E8A-4147-A177-3AD203B41FA5}">
                      <a16:colId xmlns="" xmlns:a16="http://schemas.microsoft.com/office/drawing/2014/main" val="2569693007"/>
                    </a:ext>
                  </a:extLst>
                </a:gridCol>
                <a:gridCol w="1938355">
                  <a:extLst>
                    <a:ext uri="{9D8B030D-6E8A-4147-A177-3AD203B41FA5}">
                      <a16:colId xmlns="" xmlns:a16="http://schemas.microsoft.com/office/drawing/2014/main" val="1630460596"/>
                    </a:ext>
                  </a:extLst>
                </a:gridCol>
                <a:gridCol w="844314">
                  <a:extLst>
                    <a:ext uri="{9D8B030D-6E8A-4147-A177-3AD203B41FA5}">
                      <a16:colId xmlns="" xmlns:a16="http://schemas.microsoft.com/office/drawing/2014/main" val="691566276"/>
                    </a:ext>
                  </a:extLst>
                </a:gridCol>
                <a:gridCol w="975123">
                  <a:extLst>
                    <a:ext uri="{9D8B030D-6E8A-4147-A177-3AD203B41FA5}">
                      <a16:colId xmlns="" xmlns:a16="http://schemas.microsoft.com/office/drawing/2014/main" val="4238281025"/>
                    </a:ext>
                  </a:extLst>
                </a:gridCol>
                <a:gridCol w="2723209">
                  <a:extLst>
                    <a:ext uri="{9D8B030D-6E8A-4147-A177-3AD203B41FA5}">
                      <a16:colId xmlns="" xmlns:a16="http://schemas.microsoft.com/office/drawing/2014/main" val="2333009446"/>
                    </a:ext>
                  </a:extLst>
                </a:gridCol>
              </a:tblGrid>
              <a:tr h="11317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Findings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Recommendation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Urgency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Rectification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Why is it required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9678814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 vulnerabilities were identified requiring remediation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 ABIS Vulnerability Assessment and Penetration Test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the security posture of ABIS is enhanced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1840766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Security function relegated within the IT organisation without the required staffing, processes and systems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Incident Management practices (tools, processes and people) must be defined 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6-18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security incidents are detected and remediated in a timely manner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3001546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Security function relegated within the IT organisation without the required staffing, processes and systems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Undertake a formalised security policy review and and update to allign with ISO 27001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6-12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Policy is aligned to best practice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2004180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 vulnerabilities were identified requiring remediation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and update/replace all systems which are no longer supported by the relevant vendor.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systems are a eligible for support and security patches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47545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 vulnerabilities were identified requiring remediation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Deployment of Full disk encryption.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12-24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sensitve data on endpoints is protected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659663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 vulnerabilities were identified requiring remediation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Minimum Baseline Security Standards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8 - 16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systems comply with a minimum set of security requirements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1735907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Hardware and software - end of life, does not conform to Uninterruptable Architecture requirements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Refresh Hardware - Firewall, Web Security, ISE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6-12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Aligns to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Uninterruptable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Architecture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374853"/>
                  </a:ext>
                </a:extLst>
              </a:tr>
              <a:tr h="20748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Hardware and software - end of life, does not conform to Uninterruptable Architecture requirements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Refresh software - Firewall, Web Security, ISE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6-12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Aligns to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Uninterruptable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Architecture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4475213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 is currently no Security Incident and Event Monitoring with associated Managed Services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a Security Operations Centre (SOC) with associated Managed Services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6-12 months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Enables pro-active posture to security threats and incidents </a:t>
                      </a:r>
                    </a:p>
                  </a:txBody>
                  <a:tcPr marL="4716" marR="4716" marT="4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185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88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88" y="170317"/>
            <a:ext cx="9720000" cy="439858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IT System Application Landscape Discovery - </a:t>
            </a:r>
            <a:r>
              <a:rPr lang="en-ZA" sz="2000" dirty="0">
                <a:solidFill>
                  <a:schemeClr val="tx2"/>
                </a:solidFill>
              </a:rPr>
              <a:t>Key Assessment Findings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27472" y="881875"/>
            <a:ext cx="9608528" cy="4314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tx2"/>
                </a:solidFill>
              </a:rPr>
              <a:t>The IT Systems Application Landscape Discovery, the results of which will provide; ‘As-is’ Insight and visualisation of the enterprise Server estate, the Applications running as well as the touch-points/integration between applications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15088" y="631864"/>
            <a:ext cx="688730" cy="439858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>
                <a:solidFill>
                  <a:schemeClr val="tx2"/>
                </a:solidFill>
              </a:rPr>
              <a:t>Scope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3986090"/>
              </p:ext>
            </p:extLst>
          </p:nvPr>
        </p:nvGraphicFramePr>
        <p:xfrm>
          <a:off x="315088" y="1343422"/>
          <a:ext cx="9608527" cy="3415914"/>
        </p:xfrm>
        <a:graphic>
          <a:graphicData uri="http://schemas.openxmlformats.org/drawingml/2006/table">
            <a:tbl>
              <a:tblPr/>
              <a:tblGrid>
                <a:gridCol w="2625345">
                  <a:extLst>
                    <a:ext uri="{9D8B030D-6E8A-4147-A177-3AD203B41FA5}">
                      <a16:colId xmlns="" xmlns:a16="http://schemas.microsoft.com/office/drawing/2014/main" val="3020508565"/>
                    </a:ext>
                  </a:extLst>
                </a:gridCol>
                <a:gridCol w="2470913">
                  <a:extLst>
                    <a:ext uri="{9D8B030D-6E8A-4147-A177-3AD203B41FA5}">
                      <a16:colId xmlns="" xmlns:a16="http://schemas.microsoft.com/office/drawing/2014/main" val="3448160509"/>
                    </a:ext>
                  </a:extLst>
                </a:gridCol>
                <a:gridCol w="849376">
                  <a:extLst>
                    <a:ext uri="{9D8B030D-6E8A-4147-A177-3AD203B41FA5}">
                      <a16:colId xmlns="" xmlns:a16="http://schemas.microsoft.com/office/drawing/2014/main" val="1360806033"/>
                    </a:ext>
                  </a:extLst>
                </a:gridCol>
                <a:gridCol w="772160">
                  <a:extLst>
                    <a:ext uri="{9D8B030D-6E8A-4147-A177-3AD203B41FA5}">
                      <a16:colId xmlns="" xmlns:a16="http://schemas.microsoft.com/office/drawing/2014/main" val="3185817211"/>
                    </a:ext>
                  </a:extLst>
                </a:gridCol>
                <a:gridCol w="2890733">
                  <a:extLst>
                    <a:ext uri="{9D8B030D-6E8A-4147-A177-3AD203B41FA5}">
                      <a16:colId xmlns="" xmlns:a16="http://schemas.microsoft.com/office/drawing/2014/main" val="3864928767"/>
                    </a:ext>
                  </a:extLst>
                </a:gridCol>
              </a:tblGrid>
              <a:tr h="104610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Findings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Recommendation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Urgency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Rectification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Why is it required 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7235495"/>
                  </a:ext>
                </a:extLst>
              </a:tr>
              <a:tr h="635614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Applications are vulnerable to attack – signs of malware was found on 15 servers.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Remediate security breaches and all possible malware vulnerabilities via Managed Services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Immediate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0-6 months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Improved application security in accelerated timeframe 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1557712"/>
                  </a:ext>
                </a:extLst>
              </a:tr>
              <a:tr h="406202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Application transactions connecting across different Database’s within different Data Centres (Database in one Data Centre and the application in another)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Consolidate Data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Medium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6-12 months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Simplify for easy of Management and Support, minimise application latency 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6410248"/>
                  </a:ext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Management tasks, such as updates, are performed on the transactional network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Create a management network for environment management tasks via Network Managed Services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Medium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6-12 months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Minimise impact on operations network traffic by leveraging Managed Services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0286539"/>
                  </a:ext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Applications need to be optimised to be network friendly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Engage with application owners to optimise applications to be network friendly 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Medium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6-12 months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Allows applications to be more tolerant of network latency and congestion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8067549"/>
                  </a:ext>
                </a:extLst>
              </a:tr>
              <a:tr h="406202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clear network segmentation between Production, Development and Test environments.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Implement a segmented network by splitting a network into subnetworks, each being a network segment, using Managed Services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Medium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6-12 months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Accelerate improvement of security, minimise impact on Production traffic using Managed Services</a:t>
                      </a:r>
                    </a:p>
                  </a:txBody>
                  <a:tcPr marL="7420" marR="7420" marT="7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465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20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735" y="157201"/>
            <a:ext cx="9720000" cy="439858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Network </a:t>
            </a:r>
            <a:r>
              <a:rPr lang="en-GB" sz="2000" dirty="0" smtClean="0">
                <a:solidFill>
                  <a:schemeClr val="tx2"/>
                </a:solidFill>
              </a:rPr>
              <a:t>Assessment </a:t>
            </a:r>
            <a:r>
              <a:rPr lang="en-GB" sz="2000" dirty="0">
                <a:solidFill>
                  <a:schemeClr val="tx2"/>
                </a:solidFill>
              </a:rPr>
              <a:t>- </a:t>
            </a:r>
            <a:r>
              <a:rPr lang="en-ZA" sz="2000" dirty="0">
                <a:solidFill>
                  <a:schemeClr val="tx2"/>
                </a:solidFill>
              </a:rPr>
              <a:t>Key Assessment and Findings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8B3CE48-7C1E-46F9-971A-4C8E1EF5D7BA}"/>
              </a:ext>
            </a:extLst>
          </p:cNvPr>
          <p:cNvSpPr/>
          <p:nvPr/>
        </p:nvSpPr>
        <p:spPr>
          <a:xfrm>
            <a:off x="308506" y="847070"/>
            <a:ext cx="9627494" cy="425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Network Assessment: Review </a:t>
            </a:r>
            <a:r>
              <a:rPr lang="en-GB" sz="1200" dirty="0">
                <a:solidFill>
                  <a:schemeClr val="tx2"/>
                </a:solidFill>
              </a:rPr>
              <a:t>and update Inventory, of network equipment and software licenses; and </a:t>
            </a:r>
            <a:r>
              <a:rPr lang="en-GB" sz="1200" dirty="0" smtClean="0">
                <a:solidFill>
                  <a:schemeClr val="tx2"/>
                </a:solidFill>
              </a:rPr>
              <a:t>make recommendations to enhance and improve the Network architecture and Service Delivery</a:t>
            </a:r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27472" y="597059"/>
            <a:ext cx="688730" cy="439858"/>
          </a:xfrm>
          <a:prstGeom prst="rect">
            <a:avLst/>
          </a:prstGeom>
          <a:noFill/>
          <a:ln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84662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E1B8D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ZA" sz="1400" dirty="0" smtClean="0">
                <a:solidFill>
                  <a:schemeClr val="tx2"/>
                </a:solidFill>
              </a:rPr>
              <a:t>Scope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152418"/>
              </p:ext>
            </p:extLst>
          </p:nvPr>
        </p:nvGraphicFramePr>
        <p:xfrm>
          <a:off x="327472" y="1345332"/>
          <a:ext cx="9608531" cy="3713862"/>
        </p:xfrm>
        <a:graphic>
          <a:graphicData uri="http://schemas.openxmlformats.org/drawingml/2006/table">
            <a:tbl>
              <a:tblPr/>
              <a:tblGrid>
                <a:gridCol w="2625346">
                  <a:extLst>
                    <a:ext uri="{9D8B030D-6E8A-4147-A177-3AD203B41FA5}">
                      <a16:colId xmlns="" xmlns:a16="http://schemas.microsoft.com/office/drawing/2014/main" val="3610230504"/>
                    </a:ext>
                  </a:extLst>
                </a:gridCol>
                <a:gridCol w="2548130">
                  <a:extLst>
                    <a:ext uri="{9D8B030D-6E8A-4147-A177-3AD203B41FA5}">
                      <a16:colId xmlns="" xmlns:a16="http://schemas.microsoft.com/office/drawing/2014/main" val="3828367999"/>
                    </a:ext>
                  </a:extLst>
                </a:gridCol>
                <a:gridCol w="772161">
                  <a:extLst>
                    <a:ext uri="{9D8B030D-6E8A-4147-A177-3AD203B41FA5}">
                      <a16:colId xmlns="" xmlns:a16="http://schemas.microsoft.com/office/drawing/2014/main" val="33057490"/>
                    </a:ext>
                  </a:extLst>
                </a:gridCol>
                <a:gridCol w="823115">
                  <a:extLst>
                    <a:ext uri="{9D8B030D-6E8A-4147-A177-3AD203B41FA5}">
                      <a16:colId xmlns="" xmlns:a16="http://schemas.microsoft.com/office/drawing/2014/main" val="1715341960"/>
                    </a:ext>
                  </a:extLst>
                </a:gridCol>
                <a:gridCol w="2839779">
                  <a:extLst>
                    <a:ext uri="{9D8B030D-6E8A-4147-A177-3AD203B41FA5}">
                      <a16:colId xmlns="" xmlns:a16="http://schemas.microsoft.com/office/drawing/2014/main" val="621659275"/>
                    </a:ext>
                  </a:extLst>
                </a:gridCol>
              </a:tblGrid>
              <a:tr h="13088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Findings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Recommendation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Urgency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Rectification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Why is it required 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3166256"/>
                  </a:ext>
                </a:extLst>
              </a:tr>
              <a:tr h="509396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 configurations not aligned to best practices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a configuration review in-line with best practice deployments and security objectives leveraging Managed Services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 months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devices are supportable, increase longevity of estate 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2161928"/>
                  </a:ext>
                </a:extLst>
              </a:tr>
              <a:tr h="25705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450 LAN devices assessed, 398 are obsolete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Refresh LAN devices through Managed Services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Remediate Security Vulnerabilities 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9755967"/>
                  </a:ext>
                </a:extLst>
              </a:tr>
              <a:tr h="25705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395 WAN devices assessed, 112 are obsolete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Refresh WAN devices through Managed Services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Ease of Management and Support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4883619"/>
                  </a:ext>
                </a:extLst>
              </a:tr>
              <a:tr h="25705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Security vulnerabilities identified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Remediate vulnerabilities on affected devices through Managed Services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Ease of Management and Support 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17269"/>
                  </a:ext>
                </a:extLst>
              </a:tr>
              <a:tr h="38322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Inconsistent software levels across devices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Upgrade IOS on all devices to maintain consistency through Managed Services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0-6 months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Provide immediate fit for purpose managed service environment - while stabilising the SITA NOC </a:t>
                      </a:r>
                    </a:p>
                  </a:txBody>
                  <a:tcPr marL="6837" marR="6837" marT="6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7628728"/>
                  </a:ext>
                </a:extLst>
              </a:tr>
              <a:tr h="25759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 architecture is not future-proof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Enable Software Defined Networking through Managed Services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0-36 months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Ensure devices are supportable, increase longevity of estate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2386832"/>
                  </a:ext>
                </a:extLst>
              </a:tr>
              <a:tr h="50993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NOC Hardware - under spec, end of life, Software - requires migration / upgrades, People - require training, Processes - need to be updated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Leverage Managed Service Platform provider services while stabilising SITA’s NOC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0-36 months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Aligns to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Uninterruptable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Architecture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961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241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TA Presentation 2017 v5.4b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T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ITA Presentation 2017 v5.4b" id="{C2F33307-E84A-4149-B8A1-EA59A5B57E34}" vid="{33882605-D628-4ACF-947F-CF8D0C43EECA}"/>
    </a:ext>
  </a:extLst>
</a:theme>
</file>

<file path=ppt/theme/theme2.xml><?xml version="1.0" encoding="utf-8"?>
<a:theme xmlns:a="http://schemas.openxmlformats.org/drawingml/2006/main" name="3_DD_master_page">
  <a:themeElements>
    <a:clrScheme name="Custom 28">
      <a:dk1>
        <a:srgbClr val="455565"/>
      </a:dk1>
      <a:lt1>
        <a:sysClr val="window" lastClr="FFFFFF"/>
      </a:lt1>
      <a:dk2>
        <a:srgbClr val="A2AAB2"/>
      </a:dk2>
      <a:lt2>
        <a:srgbClr val="656E71"/>
      </a:lt2>
      <a:accent1>
        <a:srgbClr val="69BE28"/>
      </a:accent1>
      <a:accent2>
        <a:srgbClr val="82DC3C"/>
      </a:accent2>
      <a:accent3>
        <a:srgbClr val="00B3A0"/>
      </a:accent3>
      <a:accent4>
        <a:srgbClr val="189BA9"/>
      </a:accent4>
      <a:accent5>
        <a:srgbClr val="437DB2"/>
      </a:accent5>
      <a:accent6>
        <a:srgbClr val="27AAE1"/>
      </a:accent6>
      <a:hlink>
        <a:srgbClr val="0784C1"/>
      </a:hlink>
      <a:folHlink>
        <a:srgbClr val="0784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  <a:effectLst/>
      </a:spPr>
      <a:bodyPr lIns="36000" tIns="36000" rIns="36000" bIns="36000" anchor="ctr"/>
      <a:lstStyle>
        <a:defPPr algn="ctr" fontAlgn="auto">
          <a:lnSpc>
            <a:spcPct val="110000"/>
          </a:lnSpc>
          <a:spcBef>
            <a:spcPts val="200"/>
          </a:spcBef>
          <a:spcAft>
            <a:spcPts val="2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PT Guidelines_26 02 2014_v4" id="{0BC10357-EC50-4911-A748-C21717FBD21B}" vid="{E9D06FB4-3EBD-4EE0-910D-62CBDA6F397E}"/>
    </a:ext>
  </a:extLst>
</a:theme>
</file>

<file path=ppt/theme/theme3.xml><?xml version="1.0" encoding="utf-8"?>
<a:theme xmlns:a="http://schemas.openxmlformats.org/drawingml/2006/main" name="DD_master_page">
  <a:themeElements>
    <a:clrScheme name="Custom 28">
      <a:dk1>
        <a:srgbClr val="455565"/>
      </a:dk1>
      <a:lt1>
        <a:sysClr val="window" lastClr="FFFFFF"/>
      </a:lt1>
      <a:dk2>
        <a:srgbClr val="A2AAB2"/>
      </a:dk2>
      <a:lt2>
        <a:srgbClr val="656E71"/>
      </a:lt2>
      <a:accent1>
        <a:srgbClr val="69BE28"/>
      </a:accent1>
      <a:accent2>
        <a:srgbClr val="82DC3C"/>
      </a:accent2>
      <a:accent3>
        <a:srgbClr val="00B3A0"/>
      </a:accent3>
      <a:accent4>
        <a:srgbClr val="189BA9"/>
      </a:accent4>
      <a:accent5>
        <a:srgbClr val="437DB2"/>
      </a:accent5>
      <a:accent6>
        <a:srgbClr val="27AAE1"/>
      </a:accent6>
      <a:hlink>
        <a:srgbClr val="0784C1"/>
      </a:hlink>
      <a:folHlink>
        <a:srgbClr val="0784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  <a:effectLst/>
      </a:spPr>
      <a:bodyPr lIns="36000" tIns="36000" rIns="36000" bIns="36000" anchor="ctr"/>
      <a:lstStyle>
        <a:defPPr algn="ctr" fontAlgn="auto">
          <a:lnSpc>
            <a:spcPct val="110000"/>
          </a:lnSpc>
          <a:spcBef>
            <a:spcPts val="200"/>
          </a:spcBef>
          <a:spcAft>
            <a:spcPts val="2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PT Guidelines_26 02 2014_v4" id="{0BC10357-EC50-4911-A748-C21717FBD21B}" vid="{E9D06FB4-3EBD-4EE0-910D-62CBDA6F397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SITA Presentation 2017 v5.4b</Template>
  <TotalTime>5191</TotalTime>
  <Words>3831</Words>
  <Application>Microsoft Office PowerPoint</Application>
  <PresentationFormat>Custom</PresentationFormat>
  <Paragraphs>550</Paragraphs>
  <Slides>26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SITA Presentation 2017 v5.4b</vt:lpstr>
      <vt:lpstr>3_DD_master_page</vt:lpstr>
      <vt:lpstr>DD_master_page</vt:lpstr>
      <vt:lpstr>Visio</vt:lpstr>
      <vt:lpstr>SITA | DHA  Improving End to End Service Availability and Performance  2018-08-14</vt:lpstr>
      <vt:lpstr>SITA are accelerating the modernization of Network Services to DHA </vt:lpstr>
      <vt:lpstr>Assessment Highlights within the SITA and DHA landscape</vt:lpstr>
      <vt:lpstr>  Findings </vt:lpstr>
      <vt:lpstr>Site Environment Assessment - Key Assessment Findings</vt:lpstr>
      <vt:lpstr>Cybersecurity Advisory Assessment - Key Assessment Findings (1 of 2)</vt:lpstr>
      <vt:lpstr>Cybersecurity Advisory Assessment - Key Assessment Findings (2 of 2)</vt:lpstr>
      <vt:lpstr>IT System Application Landscape Discovery - Key Assessment Findings</vt:lpstr>
      <vt:lpstr>Network Assessment - Key Assessment and Findings </vt:lpstr>
      <vt:lpstr>  Accelerated Approach </vt:lpstr>
      <vt:lpstr>Aligning the MOU and Solution Principles for a business outcome</vt:lpstr>
      <vt:lpstr>Leveraging Managed Services to accelerate Remediation and Service Delivery, as well as   use mature Transition back to business-as-usual</vt:lpstr>
      <vt:lpstr>Enabling SITA to support DHA’s modernisation programme</vt:lpstr>
      <vt:lpstr>Way Forward: Accelerating SITA Network Services and Remediation for DHA</vt:lpstr>
      <vt:lpstr>Operate &amp; Transform: LAN, WAN &amp; Security Services</vt:lpstr>
      <vt:lpstr>Thank You </vt:lpstr>
      <vt:lpstr>Department of Home Affairs (DHA) Uninterruptable Network Reference Architecture  </vt:lpstr>
      <vt:lpstr>Agenda</vt:lpstr>
      <vt:lpstr>Problem Statement</vt:lpstr>
      <vt:lpstr>DHA Business Drivers</vt:lpstr>
      <vt:lpstr>DHA Site operation categories</vt:lpstr>
      <vt:lpstr>Reference Architecture Principles</vt:lpstr>
      <vt:lpstr>DHA Hybrid-IT Network Platform</vt:lpstr>
      <vt:lpstr>DHA High Availability WAN</vt:lpstr>
      <vt:lpstr>DHA Uninterruptable Wireless Network</vt:lpstr>
      <vt:lpstr>DHA Network Strategy Roadmap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Sean Fitzgerald</dc:creator>
  <cp:keywords>Template Presentation</cp:keywords>
  <cp:lastModifiedBy>PUMZA</cp:lastModifiedBy>
  <cp:revision>155</cp:revision>
  <cp:lastPrinted>2017-11-08T08:36:52Z</cp:lastPrinted>
  <dcterms:created xsi:type="dcterms:W3CDTF">2018-01-29T08:08:37Z</dcterms:created>
  <dcterms:modified xsi:type="dcterms:W3CDTF">2018-08-20T08:14:24Z</dcterms:modified>
</cp:coreProperties>
</file>