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22"/>
  </p:notesMasterIdLst>
  <p:sldIdLst>
    <p:sldId id="332" r:id="rId2"/>
    <p:sldId id="334" r:id="rId3"/>
    <p:sldId id="347" r:id="rId4"/>
    <p:sldId id="350" r:id="rId5"/>
    <p:sldId id="370" r:id="rId6"/>
    <p:sldId id="392" r:id="rId7"/>
    <p:sldId id="399" r:id="rId8"/>
    <p:sldId id="400" r:id="rId9"/>
    <p:sldId id="401" r:id="rId10"/>
    <p:sldId id="402" r:id="rId11"/>
    <p:sldId id="403" r:id="rId12"/>
    <p:sldId id="404" r:id="rId13"/>
    <p:sldId id="405" r:id="rId14"/>
    <p:sldId id="379" r:id="rId15"/>
    <p:sldId id="382" r:id="rId16"/>
    <p:sldId id="388" r:id="rId17"/>
    <p:sldId id="389" r:id="rId18"/>
    <p:sldId id="390" r:id="rId19"/>
    <p:sldId id="406" r:id="rId20"/>
    <p:sldId id="35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5179"/>
  </p:normalViewPr>
  <p:slideViewPr>
    <p:cSldViewPr snapToGrid="0">
      <p:cViewPr varScale="1">
        <p:scale>
          <a:sx n="111" d="100"/>
          <a:sy n="111" d="100"/>
        </p:scale>
        <p:origin x="-498" y="-78"/>
      </p:cViewPr>
      <p:guideLst>
        <p:guide orient="horz" pos="2160"/>
        <p:guide pos="3840"/>
      </p:guideLst>
    </p:cSldViewPr>
  </p:slideViewPr>
  <p:notesTextViewPr>
    <p:cViewPr>
      <p:scale>
        <a:sx n="1" d="1"/>
        <a:sy n="1" d="1"/>
      </p:scale>
      <p:origin x="0" y="0"/>
    </p:cViewPr>
  </p:notesTextViewPr>
  <p:sorterViewPr>
    <p:cViewPr>
      <p:scale>
        <a:sx n="100" d="100"/>
        <a:sy n="100" d="100"/>
      </p:scale>
      <p:origin x="0" y="-23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F:\Documents%20and%20Settings\RCrawford\My%20Documents\Crawford%20files\Bird%20numbers\Marion\Penguins\Four%20penguin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lineChart>
        <c:grouping val="standard"/>
        <c:ser>
          <c:idx val="0"/>
          <c:order val="0"/>
          <c:tx>
            <c:v>Gentoo Penguin</c:v>
          </c:tx>
          <c:spPr>
            <a:ln>
              <a:solidFill>
                <a:schemeClr val="tx1"/>
              </a:solidFill>
            </a:ln>
          </c:spPr>
          <c:marker>
            <c:symbol val="diamond"/>
            <c:size val="5"/>
            <c:spPr>
              <a:solidFill>
                <a:sysClr val="windowText" lastClr="000000"/>
              </a:solidFill>
            </c:spPr>
          </c:marker>
          <c:trendline>
            <c:spPr>
              <a:ln>
                <a:solidFill>
                  <a:schemeClr val="tx1"/>
                </a:solidFill>
              </a:ln>
            </c:spPr>
            <c:trendlineType val="poly"/>
            <c:order val="3"/>
          </c:trendline>
          <c:cat>
            <c:strRef>
              <c:f>'Fig 4'!$B$3:$T$3</c:f>
              <c:strCache>
                <c:ptCount val="19"/>
                <c:pt idx="0">
                  <c:v>1994/95</c:v>
                </c:pt>
                <c:pt idx="1">
                  <c:v>1995/96</c:v>
                </c:pt>
                <c:pt idx="2">
                  <c:v>1996/97</c:v>
                </c:pt>
                <c:pt idx="3">
                  <c:v>1997/98</c:v>
                </c:pt>
                <c:pt idx="4">
                  <c:v>1998/99</c:v>
                </c:pt>
                <c:pt idx="5">
                  <c:v>1999/00</c:v>
                </c:pt>
                <c:pt idx="6">
                  <c:v>2000/01</c:v>
                </c:pt>
                <c:pt idx="7">
                  <c:v>2001/02</c:v>
                </c:pt>
                <c:pt idx="8">
                  <c:v>2002/03</c:v>
                </c:pt>
                <c:pt idx="9">
                  <c:v>2003/04</c:v>
                </c:pt>
                <c:pt idx="10">
                  <c:v>2004/05</c:v>
                </c:pt>
                <c:pt idx="11">
                  <c:v>2005/06</c:v>
                </c:pt>
                <c:pt idx="12">
                  <c:v>2006/07</c:v>
                </c:pt>
                <c:pt idx="13">
                  <c:v>2007/08</c:v>
                </c:pt>
                <c:pt idx="14">
                  <c:v>2008/09</c:v>
                </c:pt>
                <c:pt idx="15">
                  <c:v>2009/10</c:v>
                </c:pt>
                <c:pt idx="16">
                  <c:v>2010/11</c:v>
                </c:pt>
                <c:pt idx="17">
                  <c:v>2011/12</c:v>
                </c:pt>
                <c:pt idx="18">
                  <c:v>2012/13</c:v>
                </c:pt>
              </c:strCache>
            </c:strRef>
          </c:cat>
          <c:val>
            <c:numRef>
              <c:f>'Fig 4'!$B$4:$T$4</c:f>
              <c:numCache>
                <c:formatCode>General</c:formatCode>
                <c:ptCount val="19"/>
                <c:pt idx="0">
                  <c:v>1352</c:v>
                </c:pt>
                <c:pt idx="1">
                  <c:v>1355</c:v>
                </c:pt>
                <c:pt idx="2">
                  <c:v>1119</c:v>
                </c:pt>
                <c:pt idx="3">
                  <c:v>956</c:v>
                </c:pt>
                <c:pt idx="4">
                  <c:v>1023</c:v>
                </c:pt>
                <c:pt idx="5">
                  <c:v>848</c:v>
                </c:pt>
                <c:pt idx="6">
                  <c:v>801</c:v>
                </c:pt>
                <c:pt idx="7">
                  <c:v>844</c:v>
                </c:pt>
                <c:pt idx="8">
                  <c:v>806</c:v>
                </c:pt>
                <c:pt idx="9">
                  <c:v>764</c:v>
                </c:pt>
                <c:pt idx="10">
                  <c:v>836</c:v>
                </c:pt>
                <c:pt idx="11">
                  <c:v>703</c:v>
                </c:pt>
                <c:pt idx="12">
                  <c:v>938</c:v>
                </c:pt>
                <c:pt idx="13">
                  <c:v>896</c:v>
                </c:pt>
                <c:pt idx="14">
                  <c:v>1096</c:v>
                </c:pt>
                <c:pt idx="15">
                  <c:v>984</c:v>
                </c:pt>
                <c:pt idx="16">
                  <c:v>1134</c:v>
                </c:pt>
                <c:pt idx="17">
                  <c:v>935</c:v>
                </c:pt>
                <c:pt idx="18">
                  <c:v>556</c:v>
                </c:pt>
              </c:numCache>
            </c:numRef>
          </c:val>
        </c:ser>
        <c:ser>
          <c:idx val="1"/>
          <c:order val="1"/>
          <c:tx>
            <c:v>Crozet Shag</c:v>
          </c:tx>
          <c:spPr>
            <a:ln>
              <a:solidFill>
                <a:sysClr val="window" lastClr="FFFFFF">
                  <a:lumMod val="50000"/>
                </a:sysClr>
              </a:solidFill>
            </a:ln>
          </c:spPr>
          <c:marker>
            <c:symbol val="square"/>
            <c:size val="5"/>
            <c:spPr>
              <a:solidFill>
                <a:schemeClr val="bg1">
                  <a:lumMod val="50000"/>
                </a:schemeClr>
              </a:solidFill>
              <a:ln>
                <a:solidFill>
                  <a:sysClr val="window" lastClr="FFFFFF">
                    <a:lumMod val="50000"/>
                  </a:sysClr>
                </a:solidFill>
              </a:ln>
            </c:spPr>
          </c:marker>
          <c:trendline>
            <c:spPr>
              <a:ln>
                <a:solidFill>
                  <a:sysClr val="window" lastClr="FFFFFF">
                    <a:lumMod val="50000"/>
                  </a:sysClr>
                </a:solidFill>
              </a:ln>
            </c:spPr>
            <c:trendlineType val="poly"/>
            <c:order val="3"/>
          </c:trendline>
          <c:cat>
            <c:strRef>
              <c:f>'Fig 4'!$B$3:$T$3</c:f>
              <c:strCache>
                <c:ptCount val="19"/>
                <c:pt idx="0">
                  <c:v>1994/95</c:v>
                </c:pt>
                <c:pt idx="1">
                  <c:v>1995/96</c:v>
                </c:pt>
                <c:pt idx="2">
                  <c:v>1996/97</c:v>
                </c:pt>
                <c:pt idx="3">
                  <c:v>1997/98</c:v>
                </c:pt>
                <c:pt idx="4">
                  <c:v>1998/99</c:v>
                </c:pt>
                <c:pt idx="5">
                  <c:v>1999/00</c:v>
                </c:pt>
                <c:pt idx="6">
                  <c:v>2000/01</c:v>
                </c:pt>
                <c:pt idx="7">
                  <c:v>2001/02</c:v>
                </c:pt>
                <c:pt idx="8">
                  <c:v>2002/03</c:v>
                </c:pt>
                <c:pt idx="9">
                  <c:v>2003/04</c:v>
                </c:pt>
                <c:pt idx="10">
                  <c:v>2004/05</c:v>
                </c:pt>
                <c:pt idx="11">
                  <c:v>2005/06</c:v>
                </c:pt>
                <c:pt idx="12">
                  <c:v>2006/07</c:v>
                </c:pt>
                <c:pt idx="13">
                  <c:v>2007/08</c:v>
                </c:pt>
                <c:pt idx="14">
                  <c:v>2008/09</c:v>
                </c:pt>
                <c:pt idx="15">
                  <c:v>2009/10</c:v>
                </c:pt>
                <c:pt idx="16">
                  <c:v>2010/11</c:v>
                </c:pt>
                <c:pt idx="17">
                  <c:v>2011/12</c:v>
                </c:pt>
                <c:pt idx="18">
                  <c:v>2012/13</c:v>
                </c:pt>
              </c:strCache>
            </c:strRef>
          </c:cat>
          <c:val>
            <c:numRef>
              <c:f>'Fig 4'!$B$7:$T$7</c:f>
              <c:numCache>
                <c:formatCode>General</c:formatCode>
                <c:ptCount val="19"/>
                <c:pt idx="0">
                  <c:v>841</c:v>
                </c:pt>
                <c:pt idx="1">
                  <c:v>672</c:v>
                </c:pt>
                <c:pt idx="2">
                  <c:v>537</c:v>
                </c:pt>
                <c:pt idx="3">
                  <c:v>385</c:v>
                </c:pt>
                <c:pt idx="4">
                  <c:v>520</c:v>
                </c:pt>
                <c:pt idx="5">
                  <c:v>490</c:v>
                </c:pt>
                <c:pt idx="6">
                  <c:v>446</c:v>
                </c:pt>
                <c:pt idx="7">
                  <c:v>345</c:v>
                </c:pt>
                <c:pt idx="8">
                  <c:v>272</c:v>
                </c:pt>
                <c:pt idx="9">
                  <c:v>220</c:v>
                </c:pt>
                <c:pt idx="10">
                  <c:v>362</c:v>
                </c:pt>
                <c:pt idx="11">
                  <c:v>497</c:v>
                </c:pt>
                <c:pt idx="12">
                  <c:v>598</c:v>
                </c:pt>
                <c:pt idx="13">
                  <c:v>356</c:v>
                </c:pt>
                <c:pt idx="14">
                  <c:v>451</c:v>
                </c:pt>
                <c:pt idx="15">
                  <c:v>458</c:v>
                </c:pt>
                <c:pt idx="16">
                  <c:v>462</c:v>
                </c:pt>
                <c:pt idx="17">
                  <c:v>520</c:v>
                </c:pt>
                <c:pt idx="18">
                  <c:v>149</c:v>
                </c:pt>
              </c:numCache>
            </c:numRef>
          </c:val>
        </c:ser>
        <c:dLbls/>
        <c:marker val="1"/>
        <c:axId val="59838464"/>
        <c:axId val="59840000"/>
      </c:lineChart>
      <c:catAx>
        <c:axId val="59838464"/>
        <c:scaling>
          <c:orientation val="minMax"/>
        </c:scaling>
        <c:axPos val="b"/>
        <c:numFmt formatCode="General" sourceLinked="1"/>
        <c:tickLblPos val="nextTo"/>
        <c:txPr>
          <a:bodyPr rot="-5400000" vert="horz"/>
          <a:lstStyle/>
          <a:p>
            <a:pPr>
              <a:defRPr sz="1000" b="0" i="0" u="none" strike="noStrike" baseline="0">
                <a:solidFill>
                  <a:sysClr val="windowText" lastClr="000000"/>
                </a:solidFill>
                <a:latin typeface="Calibri"/>
                <a:ea typeface="Calibri"/>
                <a:cs typeface="Calibri"/>
              </a:defRPr>
            </a:pPr>
            <a:endParaRPr lang="en-US"/>
          </a:p>
        </c:txPr>
        <c:crossAx val="59840000"/>
        <c:crosses val="autoZero"/>
        <c:auto val="1"/>
        <c:lblAlgn val="ctr"/>
        <c:lblOffset val="100"/>
        <c:tickLblSkip val="2"/>
      </c:catAx>
      <c:valAx>
        <c:axId val="59840000"/>
        <c:scaling>
          <c:orientation val="minMax"/>
          <c:max val="1400"/>
          <c:min val="0"/>
        </c:scaling>
        <c:axPos val="l"/>
        <c:majorGridlines/>
        <c:title>
          <c:tx>
            <c:rich>
              <a:bodyPr/>
              <a:lstStyle/>
              <a:p>
                <a:pPr>
                  <a:defRPr sz="1200" b="1" i="0" u="none" strike="noStrike" baseline="0">
                    <a:solidFill>
                      <a:srgbClr val="000000"/>
                    </a:solidFill>
                    <a:latin typeface="Calibri"/>
                    <a:ea typeface="Calibri"/>
                    <a:cs typeface="Calibri"/>
                  </a:defRPr>
                </a:pPr>
                <a:r>
                  <a:rPr lang="en-US" sz="1200" dirty="0"/>
                  <a:t>Pairs</a:t>
                </a:r>
              </a:p>
            </c:rich>
          </c:tx>
          <c:layout/>
        </c:title>
        <c:numFmt formatCode="General" sourceLinked="1"/>
        <c:tickLblPos val="nextTo"/>
        <c:txPr>
          <a:bodyPr rot="0" vert="horz"/>
          <a:lstStyle/>
          <a:p>
            <a:pPr>
              <a:defRPr sz="1000" b="0" i="0" u="none" strike="noStrike" baseline="0">
                <a:solidFill>
                  <a:sysClr val="windowText" lastClr="000000"/>
                </a:solidFill>
                <a:latin typeface="Calibri"/>
                <a:ea typeface="Calibri"/>
                <a:cs typeface="Calibri"/>
              </a:defRPr>
            </a:pPr>
            <a:endParaRPr lang="en-US"/>
          </a:p>
        </c:txPr>
        <c:crossAx val="59838464"/>
        <c:crosses val="autoZero"/>
        <c:crossBetween val="between"/>
        <c:majorUnit val="200"/>
      </c:valAx>
      <c:spPr>
        <a:ln>
          <a:solidFill>
            <a:schemeClr val="tx1"/>
          </a:solidFill>
        </a:ln>
      </c:spPr>
    </c:plotArea>
    <c:legend>
      <c:legendPos val="b"/>
      <c:legendEntry>
        <c:idx val="2"/>
        <c:delete val="1"/>
      </c:legendEntry>
      <c:legendEntry>
        <c:idx val="3"/>
        <c:delete val="1"/>
      </c:legendEntry>
      <c:layout/>
      <c:txPr>
        <a:bodyPr/>
        <a:lstStyle/>
        <a:p>
          <a:pPr>
            <a:defRPr sz="1200"/>
          </a:pPr>
          <a:endParaRPr lang="en-US"/>
        </a:p>
      </c:txPr>
    </c:legend>
    <c:plotVisOnly val="1"/>
    <c:dispBlanksAs val="gap"/>
  </c:chart>
  <c:spPr>
    <a:ln>
      <a:solidFill>
        <a:schemeClr val="tx1"/>
      </a:solidFill>
    </a:ln>
  </c:spPr>
  <c:txPr>
    <a:bodyPr/>
    <a:lstStyle/>
    <a:p>
      <a:pPr>
        <a:defRPr sz="1000" b="0" i="0" u="none" strike="noStrike" baseline="0">
          <a:solidFill>
            <a:srgbClr val="000000"/>
          </a:solidFill>
          <a:latin typeface="Calibri"/>
          <a:ea typeface="Calibri"/>
          <a:cs typeface="Calibri"/>
        </a:defRPr>
      </a:pPr>
      <a:endParaRPr lang="en-US"/>
    </a:p>
  </c:txPr>
  <c:externalData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5A5DE-30FB-4674-9310-F8EEAF0B28DC}" type="doc">
      <dgm:prSet loTypeId="urn:microsoft.com/office/officeart/2005/8/layout/vList3#1" loCatId="list" qsTypeId="urn:microsoft.com/office/officeart/2005/8/quickstyle/3d7" qsCatId="3D" csTypeId="urn:microsoft.com/office/officeart/2005/8/colors/accent2_3" csCatId="accent2" phldr="1"/>
      <dgm:spPr/>
      <dgm:t>
        <a:bodyPr/>
        <a:lstStyle/>
        <a:p>
          <a:endParaRPr lang="en-ZA"/>
        </a:p>
      </dgm:t>
    </dgm:pt>
    <dgm:pt modelId="{70A2AC91-9597-411B-9C32-3AD817210483}">
      <dgm:prSet phldrT="[Text]"/>
      <dgm:spPr/>
      <dgm:t>
        <a:bodyPr/>
        <a:lstStyle/>
        <a:p>
          <a:r>
            <a:rPr lang="en-ZA" dirty="0" smtClean="0"/>
            <a:t>SANAP</a:t>
          </a:r>
        </a:p>
        <a:p>
          <a:r>
            <a:rPr lang="en-ZA" dirty="0" smtClean="0"/>
            <a:t>Southern Ocean, SANAE, Marion, Gough</a:t>
          </a:r>
          <a:endParaRPr lang="en-ZA" dirty="0"/>
        </a:p>
      </dgm:t>
    </dgm:pt>
    <dgm:pt modelId="{3359D127-BAFB-47A3-B5A5-8ADF8D4705B1}" type="parTrans" cxnId="{F4F308C2-7A86-4C7A-8E8C-1EC5932F340E}">
      <dgm:prSet/>
      <dgm:spPr/>
      <dgm:t>
        <a:bodyPr/>
        <a:lstStyle/>
        <a:p>
          <a:endParaRPr lang="en-ZA">
            <a:solidFill>
              <a:schemeClr val="accent4">
                <a:lumMod val="95000"/>
                <a:lumOff val="5000"/>
              </a:schemeClr>
            </a:solidFill>
          </a:endParaRPr>
        </a:p>
      </dgm:t>
    </dgm:pt>
    <dgm:pt modelId="{71C0049C-9351-42CE-84DB-6CFDB2595F7A}" type="sibTrans" cxnId="{F4F308C2-7A86-4C7A-8E8C-1EC5932F340E}">
      <dgm:prSet/>
      <dgm:spPr/>
      <dgm:t>
        <a:bodyPr/>
        <a:lstStyle/>
        <a:p>
          <a:endParaRPr lang="en-ZA">
            <a:solidFill>
              <a:schemeClr val="accent4">
                <a:lumMod val="95000"/>
                <a:lumOff val="5000"/>
              </a:schemeClr>
            </a:solidFill>
          </a:endParaRPr>
        </a:p>
      </dgm:t>
    </dgm:pt>
    <dgm:pt modelId="{A9AAFE9F-96DB-4228-8438-61F707DB71F3}">
      <dgm:prSet phldrT="[Text]"/>
      <dgm:spPr/>
      <dgm:t>
        <a:bodyPr/>
        <a:lstStyle/>
        <a:p>
          <a:r>
            <a:rPr lang="en-ZA" dirty="0" smtClean="0"/>
            <a:t>DEA: D:SOAS</a:t>
          </a:r>
        </a:p>
        <a:p>
          <a:r>
            <a:rPr lang="en-ZA" dirty="0" smtClean="0"/>
            <a:t>Logistics Support</a:t>
          </a:r>
          <a:endParaRPr lang="en-ZA" dirty="0"/>
        </a:p>
      </dgm:t>
    </dgm:pt>
    <dgm:pt modelId="{98E425E5-D629-49C8-9DED-21BEBAFBF4B4}" type="parTrans" cxnId="{1CACE766-8E35-43FB-8ED7-7E77F791971D}">
      <dgm:prSet/>
      <dgm:spPr/>
      <dgm:t>
        <a:bodyPr/>
        <a:lstStyle/>
        <a:p>
          <a:endParaRPr lang="en-ZA">
            <a:solidFill>
              <a:schemeClr val="accent4">
                <a:lumMod val="95000"/>
                <a:lumOff val="5000"/>
              </a:schemeClr>
            </a:solidFill>
          </a:endParaRPr>
        </a:p>
      </dgm:t>
    </dgm:pt>
    <dgm:pt modelId="{07A8A698-30AE-4868-A75C-C751CC838D17}" type="sibTrans" cxnId="{1CACE766-8E35-43FB-8ED7-7E77F791971D}">
      <dgm:prSet/>
      <dgm:spPr/>
      <dgm:t>
        <a:bodyPr/>
        <a:lstStyle/>
        <a:p>
          <a:endParaRPr lang="en-ZA">
            <a:solidFill>
              <a:schemeClr val="accent4">
                <a:lumMod val="95000"/>
                <a:lumOff val="5000"/>
              </a:schemeClr>
            </a:solidFill>
          </a:endParaRPr>
        </a:p>
      </dgm:t>
    </dgm:pt>
    <dgm:pt modelId="{6CEF698F-FDE1-4240-B467-FD7FABB62E32}">
      <dgm:prSet phldrT="[Text]"/>
      <dgm:spPr/>
      <dgm:t>
        <a:bodyPr/>
        <a:lstStyle/>
        <a:p>
          <a:r>
            <a:rPr lang="en-ZA" dirty="0" smtClean="0"/>
            <a:t>DST/NRF: Science Support</a:t>
          </a:r>
          <a:endParaRPr lang="en-ZA" dirty="0"/>
        </a:p>
      </dgm:t>
    </dgm:pt>
    <dgm:pt modelId="{39C2F2A5-88BC-4F34-8E0C-193E5F36FC76}" type="parTrans" cxnId="{9293C33E-5A4F-4775-B6C3-0DD75C548A2D}">
      <dgm:prSet/>
      <dgm:spPr/>
      <dgm:t>
        <a:bodyPr/>
        <a:lstStyle/>
        <a:p>
          <a:endParaRPr lang="en-ZA">
            <a:solidFill>
              <a:schemeClr val="accent4">
                <a:lumMod val="95000"/>
                <a:lumOff val="5000"/>
              </a:schemeClr>
            </a:solidFill>
          </a:endParaRPr>
        </a:p>
      </dgm:t>
    </dgm:pt>
    <dgm:pt modelId="{51FDB152-1A4E-4EB1-ACBA-E18A88F6A978}" type="sibTrans" cxnId="{9293C33E-5A4F-4775-B6C3-0DD75C548A2D}">
      <dgm:prSet/>
      <dgm:spPr/>
      <dgm:t>
        <a:bodyPr/>
        <a:lstStyle/>
        <a:p>
          <a:endParaRPr lang="en-ZA">
            <a:solidFill>
              <a:schemeClr val="accent4">
                <a:lumMod val="95000"/>
                <a:lumOff val="5000"/>
              </a:schemeClr>
            </a:solidFill>
          </a:endParaRPr>
        </a:p>
      </dgm:t>
    </dgm:pt>
    <dgm:pt modelId="{7369202F-4CDE-4AA8-B48D-517874FDDACB}">
      <dgm:prSet/>
      <dgm:spPr/>
      <dgm:t>
        <a:bodyPr/>
        <a:lstStyle/>
        <a:p>
          <a:r>
            <a:rPr lang="en-ZA" dirty="0" smtClean="0"/>
            <a:t>DPW: Infrastructure planning, deployment, maintenance</a:t>
          </a:r>
          <a:endParaRPr lang="en-ZA" dirty="0"/>
        </a:p>
      </dgm:t>
    </dgm:pt>
    <dgm:pt modelId="{28D39C55-5158-446D-90FD-5028A1FBD77C}" type="parTrans" cxnId="{24E596D6-C7A6-4E8F-A41B-2812114540C0}">
      <dgm:prSet/>
      <dgm:spPr/>
      <dgm:t>
        <a:bodyPr/>
        <a:lstStyle/>
        <a:p>
          <a:endParaRPr lang="en-ZA"/>
        </a:p>
      </dgm:t>
    </dgm:pt>
    <dgm:pt modelId="{093FB29D-275A-4656-8B40-E3BF442C5B70}" type="sibTrans" cxnId="{24E596D6-C7A6-4E8F-A41B-2812114540C0}">
      <dgm:prSet/>
      <dgm:spPr/>
      <dgm:t>
        <a:bodyPr/>
        <a:lstStyle/>
        <a:p>
          <a:endParaRPr lang="en-ZA"/>
        </a:p>
      </dgm:t>
    </dgm:pt>
    <dgm:pt modelId="{E24B66E1-3241-40F6-9C65-1F74FB6028F7}" type="pres">
      <dgm:prSet presAssocID="{2715A5DE-30FB-4674-9310-F8EEAF0B28DC}" presName="linearFlow" presStyleCnt="0">
        <dgm:presLayoutVars>
          <dgm:dir/>
          <dgm:resizeHandles val="exact"/>
        </dgm:presLayoutVars>
      </dgm:prSet>
      <dgm:spPr/>
      <dgm:t>
        <a:bodyPr/>
        <a:lstStyle/>
        <a:p>
          <a:endParaRPr lang="en-ZA"/>
        </a:p>
      </dgm:t>
    </dgm:pt>
    <dgm:pt modelId="{4954FB1B-416B-4870-B105-A1E2DDF323D4}" type="pres">
      <dgm:prSet presAssocID="{70A2AC91-9597-411B-9C32-3AD817210483}" presName="composite" presStyleCnt="0"/>
      <dgm:spPr/>
    </dgm:pt>
    <dgm:pt modelId="{5FF62A21-A2BA-48F3-AEF4-A8424545643C}" type="pres">
      <dgm:prSet presAssocID="{70A2AC91-9597-411B-9C32-3AD817210483}" presName="imgShp" presStyleLbl="fgImgPlace1" presStyleIdx="0" presStyleCnt="4"/>
      <dgm:spPr>
        <a:blipFill rotWithShape="1">
          <a:blip xmlns:r="http://schemas.openxmlformats.org/officeDocument/2006/relationships" r:embed="rId1"/>
          <a:stretch>
            <a:fillRect/>
          </a:stretch>
        </a:blipFill>
      </dgm:spPr>
      <dgm:t>
        <a:bodyPr/>
        <a:lstStyle/>
        <a:p>
          <a:endParaRPr lang="en-ZA"/>
        </a:p>
      </dgm:t>
    </dgm:pt>
    <dgm:pt modelId="{E3B7A526-543F-40BA-B4D5-897994334F4E}" type="pres">
      <dgm:prSet presAssocID="{70A2AC91-9597-411B-9C32-3AD817210483}" presName="txShp" presStyleLbl="node1" presStyleIdx="0" presStyleCnt="4">
        <dgm:presLayoutVars>
          <dgm:bulletEnabled val="1"/>
        </dgm:presLayoutVars>
      </dgm:prSet>
      <dgm:spPr/>
      <dgm:t>
        <a:bodyPr/>
        <a:lstStyle/>
        <a:p>
          <a:endParaRPr lang="en-ZA"/>
        </a:p>
      </dgm:t>
    </dgm:pt>
    <dgm:pt modelId="{71585BB2-9057-4691-8DDC-259258410DDA}" type="pres">
      <dgm:prSet presAssocID="{71C0049C-9351-42CE-84DB-6CFDB2595F7A}" presName="spacing" presStyleCnt="0"/>
      <dgm:spPr/>
    </dgm:pt>
    <dgm:pt modelId="{6DC4DD33-90BB-4362-9289-94051B00EBB4}" type="pres">
      <dgm:prSet presAssocID="{A9AAFE9F-96DB-4228-8438-61F707DB71F3}" presName="composite" presStyleCnt="0"/>
      <dgm:spPr/>
    </dgm:pt>
    <dgm:pt modelId="{71BA0BBE-08AF-4991-B9AB-9EAB1C78173C}" type="pres">
      <dgm:prSet presAssocID="{A9AAFE9F-96DB-4228-8438-61F707DB71F3}" presName="imgShp" presStyleLbl="fgImgPlace1" presStyleIdx="1" presStyleCnt="4"/>
      <dgm:spPr/>
    </dgm:pt>
    <dgm:pt modelId="{844214B9-4BCC-426E-A9CF-64E3B58EE622}" type="pres">
      <dgm:prSet presAssocID="{A9AAFE9F-96DB-4228-8438-61F707DB71F3}" presName="txShp" presStyleLbl="node1" presStyleIdx="1" presStyleCnt="4">
        <dgm:presLayoutVars>
          <dgm:bulletEnabled val="1"/>
        </dgm:presLayoutVars>
      </dgm:prSet>
      <dgm:spPr/>
      <dgm:t>
        <a:bodyPr/>
        <a:lstStyle/>
        <a:p>
          <a:endParaRPr lang="en-ZA"/>
        </a:p>
      </dgm:t>
    </dgm:pt>
    <dgm:pt modelId="{C0F46F48-9104-443D-93E6-282DDE128084}" type="pres">
      <dgm:prSet presAssocID="{07A8A698-30AE-4868-A75C-C751CC838D17}" presName="spacing" presStyleCnt="0"/>
      <dgm:spPr/>
    </dgm:pt>
    <dgm:pt modelId="{102847E6-62D2-43B6-BD9F-0D5F41E0AF8A}" type="pres">
      <dgm:prSet presAssocID="{6CEF698F-FDE1-4240-B467-FD7FABB62E32}" presName="composite" presStyleCnt="0"/>
      <dgm:spPr/>
    </dgm:pt>
    <dgm:pt modelId="{92D62387-0336-4EC4-A079-79540D37175F}" type="pres">
      <dgm:prSet presAssocID="{6CEF698F-FDE1-4240-B467-FD7FABB62E32}" presName="imgShp" presStyleLbl="fgImgPlace1" presStyleIdx="2" presStyleCnt="4"/>
      <dgm:spPr/>
    </dgm:pt>
    <dgm:pt modelId="{D20BA2FE-BF04-489F-B37D-F763D8BCB023}" type="pres">
      <dgm:prSet presAssocID="{6CEF698F-FDE1-4240-B467-FD7FABB62E32}" presName="txShp" presStyleLbl="node1" presStyleIdx="2" presStyleCnt="4">
        <dgm:presLayoutVars>
          <dgm:bulletEnabled val="1"/>
        </dgm:presLayoutVars>
      </dgm:prSet>
      <dgm:spPr/>
      <dgm:t>
        <a:bodyPr/>
        <a:lstStyle/>
        <a:p>
          <a:endParaRPr lang="en-ZA"/>
        </a:p>
      </dgm:t>
    </dgm:pt>
    <dgm:pt modelId="{48C1BBA3-6058-4FFB-AA03-8EF0BDE47C93}" type="pres">
      <dgm:prSet presAssocID="{51FDB152-1A4E-4EB1-ACBA-E18A88F6A978}" presName="spacing" presStyleCnt="0"/>
      <dgm:spPr/>
    </dgm:pt>
    <dgm:pt modelId="{6684DD9F-4830-4C37-845E-3DE83E8CC29C}" type="pres">
      <dgm:prSet presAssocID="{7369202F-4CDE-4AA8-B48D-517874FDDACB}" presName="composite" presStyleCnt="0"/>
      <dgm:spPr/>
    </dgm:pt>
    <dgm:pt modelId="{F6508993-2127-4D80-B5DD-BCB8ECC88AC1}" type="pres">
      <dgm:prSet presAssocID="{7369202F-4CDE-4AA8-B48D-517874FDDACB}" presName="imgShp" presStyleLbl="fgImgPlace1" presStyleIdx="3" presStyleCnt="4"/>
      <dgm:spPr/>
    </dgm:pt>
    <dgm:pt modelId="{7941C078-0124-4098-B5C1-671B508B3E9C}" type="pres">
      <dgm:prSet presAssocID="{7369202F-4CDE-4AA8-B48D-517874FDDACB}" presName="txShp" presStyleLbl="node1" presStyleIdx="3" presStyleCnt="4">
        <dgm:presLayoutVars>
          <dgm:bulletEnabled val="1"/>
        </dgm:presLayoutVars>
      </dgm:prSet>
      <dgm:spPr/>
      <dgm:t>
        <a:bodyPr/>
        <a:lstStyle/>
        <a:p>
          <a:endParaRPr lang="en-ZA"/>
        </a:p>
      </dgm:t>
    </dgm:pt>
  </dgm:ptLst>
  <dgm:cxnLst>
    <dgm:cxn modelId="{F4F308C2-7A86-4C7A-8E8C-1EC5932F340E}" srcId="{2715A5DE-30FB-4674-9310-F8EEAF0B28DC}" destId="{70A2AC91-9597-411B-9C32-3AD817210483}" srcOrd="0" destOrd="0" parTransId="{3359D127-BAFB-47A3-B5A5-8ADF8D4705B1}" sibTransId="{71C0049C-9351-42CE-84DB-6CFDB2595F7A}"/>
    <dgm:cxn modelId="{9293C33E-5A4F-4775-B6C3-0DD75C548A2D}" srcId="{2715A5DE-30FB-4674-9310-F8EEAF0B28DC}" destId="{6CEF698F-FDE1-4240-B467-FD7FABB62E32}" srcOrd="2" destOrd="0" parTransId="{39C2F2A5-88BC-4F34-8E0C-193E5F36FC76}" sibTransId="{51FDB152-1A4E-4EB1-ACBA-E18A88F6A978}"/>
    <dgm:cxn modelId="{4B3E7BFA-CB3B-41DB-910B-050CDC7B23DD}" type="presOf" srcId="{A9AAFE9F-96DB-4228-8438-61F707DB71F3}" destId="{844214B9-4BCC-426E-A9CF-64E3B58EE622}" srcOrd="0" destOrd="0" presId="urn:microsoft.com/office/officeart/2005/8/layout/vList3#1"/>
    <dgm:cxn modelId="{2EF736DD-6A97-4906-B4A3-1A6157EB74F5}" type="presOf" srcId="{70A2AC91-9597-411B-9C32-3AD817210483}" destId="{E3B7A526-543F-40BA-B4D5-897994334F4E}" srcOrd="0" destOrd="0" presId="urn:microsoft.com/office/officeart/2005/8/layout/vList3#1"/>
    <dgm:cxn modelId="{D99949D3-0038-4776-B609-5F628D7E5259}" type="presOf" srcId="{7369202F-4CDE-4AA8-B48D-517874FDDACB}" destId="{7941C078-0124-4098-B5C1-671B508B3E9C}" srcOrd="0" destOrd="0" presId="urn:microsoft.com/office/officeart/2005/8/layout/vList3#1"/>
    <dgm:cxn modelId="{F5A203EA-7F46-41D0-9362-4CE94FB7F8F2}" type="presOf" srcId="{2715A5DE-30FB-4674-9310-F8EEAF0B28DC}" destId="{E24B66E1-3241-40F6-9C65-1F74FB6028F7}" srcOrd="0" destOrd="0" presId="urn:microsoft.com/office/officeart/2005/8/layout/vList3#1"/>
    <dgm:cxn modelId="{1CACE766-8E35-43FB-8ED7-7E77F791971D}" srcId="{2715A5DE-30FB-4674-9310-F8EEAF0B28DC}" destId="{A9AAFE9F-96DB-4228-8438-61F707DB71F3}" srcOrd="1" destOrd="0" parTransId="{98E425E5-D629-49C8-9DED-21BEBAFBF4B4}" sibTransId="{07A8A698-30AE-4868-A75C-C751CC838D17}"/>
    <dgm:cxn modelId="{24E596D6-C7A6-4E8F-A41B-2812114540C0}" srcId="{2715A5DE-30FB-4674-9310-F8EEAF0B28DC}" destId="{7369202F-4CDE-4AA8-B48D-517874FDDACB}" srcOrd="3" destOrd="0" parTransId="{28D39C55-5158-446D-90FD-5028A1FBD77C}" sibTransId="{093FB29D-275A-4656-8B40-E3BF442C5B70}"/>
    <dgm:cxn modelId="{85922DB3-1A6E-41DC-84AC-CD88BE9541D0}" type="presOf" srcId="{6CEF698F-FDE1-4240-B467-FD7FABB62E32}" destId="{D20BA2FE-BF04-489F-B37D-F763D8BCB023}" srcOrd="0" destOrd="0" presId="urn:microsoft.com/office/officeart/2005/8/layout/vList3#1"/>
    <dgm:cxn modelId="{DF00C911-C0C2-4442-BD0A-624CC87785BB}" type="presParOf" srcId="{E24B66E1-3241-40F6-9C65-1F74FB6028F7}" destId="{4954FB1B-416B-4870-B105-A1E2DDF323D4}" srcOrd="0" destOrd="0" presId="urn:microsoft.com/office/officeart/2005/8/layout/vList3#1"/>
    <dgm:cxn modelId="{1D5A88D8-8D5E-4E41-8FEE-DC55E36FAF8E}" type="presParOf" srcId="{4954FB1B-416B-4870-B105-A1E2DDF323D4}" destId="{5FF62A21-A2BA-48F3-AEF4-A8424545643C}" srcOrd="0" destOrd="0" presId="urn:microsoft.com/office/officeart/2005/8/layout/vList3#1"/>
    <dgm:cxn modelId="{FB3A8363-3751-48D9-85CB-38816E478ABB}" type="presParOf" srcId="{4954FB1B-416B-4870-B105-A1E2DDF323D4}" destId="{E3B7A526-543F-40BA-B4D5-897994334F4E}" srcOrd="1" destOrd="0" presId="urn:microsoft.com/office/officeart/2005/8/layout/vList3#1"/>
    <dgm:cxn modelId="{566B05BC-A0C2-4C10-812B-488FF18875AF}" type="presParOf" srcId="{E24B66E1-3241-40F6-9C65-1F74FB6028F7}" destId="{71585BB2-9057-4691-8DDC-259258410DDA}" srcOrd="1" destOrd="0" presId="urn:microsoft.com/office/officeart/2005/8/layout/vList3#1"/>
    <dgm:cxn modelId="{94FE63B1-79D0-4235-8920-0EBC03C87110}" type="presParOf" srcId="{E24B66E1-3241-40F6-9C65-1F74FB6028F7}" destId="{6DC4DD33-90BB-4362-9289-94051B00EBB4}" srcOrd="2" destOrd="0" presId="urn:microsoft.com/office/officeart/2005/8/layout/vList3#1"/>
    <dgm:cxn modelId="{A3E027D7-7EF2-415A-BC4E-8C79B56DE455}" type="presParOf" srcId="{6DC4DD33-90BB-4362-9289-94051B00EBB4}" destId="{71BA0BBE-08AF-4991-B9AB-9EAB1C78173C}" srcOrd="0" destOrd="0" presId="urn:microsoft.com/office/officeart/2005/8/layout/vList3#1"/>
    <dgm:cxn modelId="{51E08A15-D3DE-497E-988D-E1C2279D4416}" type="presParOf" srcId="{6DC4DD33-90BB-4362-9289-94051B00EBB4}" destId="{844214B9-4BCC-426E-A9CF-64E3B58EE622}" srcOrd="1" destOrd="0" presId="urn:microsoft.com/office/officeart/2005/8/layout/vList3#1"/>
    <dgm:cxn modelId="{ABEC7A43-0E1A-4B2F-B903-CF555E01ADF0}" type="presParOf" srcId="{E24B66E1-3241-40F6-9C65-1F74FB6028F7}" destId="{C0F46F48-9104-443D-93E6-282DDE128084}" srcOrd="3" destOrd="0" presId="urn:microsoft.com/office/officeart/2005/8/layout/vList3#1"/>
    <dgm:cxn modelId="{1BA3C54E-D355-4407-80AD-4E8EA109B8C6}" type="presParOf" srcId="{E24B66E1-3241-40F6-9C65-1F74FB6028F7}" destId="{102847E6-62D2-43B6-BD9F-0D5F41E0AF8A}" srcOrd="4" destOrd="0" presId="urn:microsoft.com/office/officeart/2005/8/layout/vList3#1"/>
    <dgm:cxn modelId="{A0D61F0B-AF8D-4E23-8639-EA264FAB1322}" type="presParOf" srcId="{102847E6-62D2-43B6-BD9F-0D5F41E0AF8A}" destId="{92D62387-0336-4EC4-A079-79540D37175F}" srcOrd="0" destOrd="0" presId="urn:microsoft.com/office/officeart/2005/8/layout/vList3#1"/>
    <dgm:cxn modelId="{0133AF1E-B7C5-48B9-AE07-3D42B90BEE29}" type="presParOf" srcId="{102847E6-62D2-43B6-BD9F-0D5F41E0AF8A}" destId="{D20BA2FE-BF04-489F-B37D-F763D8BCB023}" srcOrd="1" destOrd="0" presId="urn:microsoft.com/office/officeart/2005/8/layout/vList3#1"/>
    <dgm:cxn modelId="{62F63793-D501-466B-9C54-C73035A19496}" type="presParOf" srcId="{E24B66E1-3241-40F6-9C65-1F74FB6028F7}" destId="{48C1BBA3-6058-4FFB-AA03-8EF0BDE47C93}" srcOrd="5" destOrd="0" presId="urn:microsoft.com/office/officeart/2005/8/layout/vList3#1"/>
    <dgm:cxn modelId="{604DBD31-05BE-4DFC-A0EC-1318E91CC1B6}" type="presParOf" srcId="{E24B66E1-3241-40F6-9C65-1F74FB6028F7}" destId="{6684DD9F-4830-4C37-845E-3DE83E8CC29C}" srcOrd="6" destOrd="0" presId="urn:microsoft.com/office/officeart/2005/8/layout/vList3#1"/>
    <dgm:cxn modelId="{28AAAD78-3200-44D7-A5B9-B9B57C25715B}" type="presParOf" srcId="{6684DD9F-4830-4C37-845E-3DE83E8CC29C}" destId="{F6508993-2127-4D80-B5DD-BCB8ECC88AC1}" srcOrd="0" destOrd="0" presId="urn:microsoft.com/office/officeart/2005/8/layout/vList3#1"/>
    <dgm:cxn modelId="{6AE997CA-89B6-42F2-92DF-2B2332D9B037}" type="presParOf" srcId="{6684DD9F-4830-4C37-845E-3DE83E8CC29C}" destId="{7941C078-0124-4098-B5C1-671B508B3E9C}"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7A526-543F-40BA-B4D5-897994334F4E}">
      <dsp:nvSpPr>
        <dsp:cNvPr id="0" name=""/>
        <dsp:cNvSpPr/>
      </dsp:nvSpPr>
      <dsp:spPr>
        <a:xfrm rot="10800000">
          <a:off x="2069033" y="377"/>
          <a:ext cx="7296912" cy="924356"/>
        </a:xfrm>
        <a:prstGeom prst="homePlate">
          <a:avLst/>
        </a:prstGeom>
        <a:solidFill>
          <a:schemeClr val="accent2">
            <a:shade val="8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7616" tIns="87630" rIns="163576" bIns="87630" numCol="1" spcCol="1270" anchor="ctr" anchorCtr="0">
          <a:noAutofit/>
        </a:bodyPr>
        <a:lstStyle/>
        <a:p>
          <a:pPr lvl="0" algn="ctr" defTabSz="1022350">
            <a:lnSpc>
              <a:spcPct val="90000"/>
            </a:lnSpc>
            <a:spcBef>
              <a:spcPct val="0"/>
            </a:spcBef>
            <a:spcAft>
              <a:spcPct val="35000"/>
            </a:spcAft>
          </a:pPr>
          <a:r>
            <a:rPr lang="en-ZA" sz="2300" kern="1200" dirty="0" smtClean="0"/>
            <a:t>SANAP</a:t>
          </a:r>
        </a:p>
        <a:p>
          <a:pPr lvl="0" algn="ctr" defTabSz="1022350">
            <a:lnSpc>
              <a:spcPct val="90000"/>
            </a:lnSpc>
            <a:spcBef>
              <a:spcPct val="0"/>
            </a:spcBef>
            <a:spcAft>
              <a:spcPct val="35000"/>
            </a:spcAft>
          </a:pPr>
          <a:r>
            <a:rPr lang="en-ZA" sz="2300" kern="1200" dirty="0" smtClean="0"/>
            <a:t>Southern Ocean, SANAE, Marion, Gough</a:t>
          </a:r>
          <a:endParaRPr lang="en-ZA" sz="2300" kern="1200" dirty="0"/>
        </a:p>
      </dsp:txBody>
      <dsp:txXfrm rot="10800000">
        <a:off x="2069033" y="377"/>
        <a:ext cx="7296912" cy="924356"/>
      </dsp:txXfrm>
    </dsp:sp>
    <dsp:sp modelId="{5FF62A21-A2BA-48F3-AEF4-A8424545643C}">
      <dsp:nvSpPr>
        <dsp:cNvPr id="0" name=""/>
        <dsp:cNvSpPr/>
      </dsp:nvSpPr>
      <dsp:spPr>
        <a:xfrm>
          <a:off x="1606854" y="377"/>
          <a:ext cx="924356" cy="924356"/>
        </a:xfrm>
        <a:prstGeom prst="ellipse">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844214B9-4BCC-426E-A9CF-64E3B58EE622}">
      <dsp:nvSpPr>
        <dsp:cNvPr id="0" name=""/>
        <dsp:cNvSpPr/>
      </dsp:nvSpPr>
      <dsp:spPr>
        <a:xfrm rot="10800000">
          <a:off x="2069033" y="1200661"/>
          <a:ext cx="7296912" cy="924356"/>
        </a:xfrm>
        <a:prstGeom prst="homePlate">
          <a:avLst/>
        </a:prstGeom>
        <a:solidFill>
          <a:schemeClr val="accent2">
            <a:shade val="80000"/>
            <a:hueOff val="0"/>
            <a:satOff val="-9340"/>
            <a:lumOff val="1058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7616" tIns="87630" rIns="163576" bIns="87630" numCol="1" spcCol="1270" anchor="ctr" anchorCtr="0">
          <a:noAutofit/>
        </a:bodyPr>
        <a:lstStyle/>
        <a:p>
          <a:pPr lvl="0" algn="ctr" defTabSz="1022350">
            <a:lnSpc>
              <a:spcPct val="90000"/>
            </a:lnSpc>
            <a:spcBef>
              <a:spcPct val="0"/>
            </a:spcBef>
            <a:spcAft>
              <a:spcPct val="35000"/>
            </a:spcAft>
          </a:pPr>
          <a:r>
            <a:rPr lang="en-ZA" sz="2300" kern="1200" dirty="0" smtClean="0"/>
            <a:t>DEA: D:SOAS</a:t>
          </a:r>
        </a:p>
        <a:p>
          <a:pPr lvl="0" algn="ctr" defTabSz="1022350">
            <a:lnSpc>
              <a:spcPct val="90000"/>
            </a:lnSpc>
            <a:spcBef>
              <a:spcPct val="0"/>
            </a:spcBef>
            <a:spcAft>
              <a:spcPct val="35000"/>
            </a:spcAft>
          </a:pPr>
          <a:r>
            <a:rPr lang="en-ZA" sz="2300" kern="1200" dirty="0" smtClean="0"/>
            <a:t>Logistics Support</a:t>
          </a:r>
          <a:endParaRPr lang="en-ZA" sz="2300" kern="1200" dirty="0"/>
        </a:p>
      </dsp:txBody>
      <dsp:txXfrm rot="10800000">
        <a:off x="2069033" y="1200661"/>
        <a:ext cx="7296912" cy="924356"/>
      </dsp:txXfrm>
    </dsp:sp>
    <dsp:sp modelId="{71BA0BBE-08AF-4991-B9AB-9EAB1C78173C}">
      <dsp:nvSpPr>
        <dsp:cNvPr id="0" name=""/>
        <dsp:cNvSpPr/>
      </dsp:nvSpPr>
      <dsp:spPr>
        <a:xfrm>
          <a:off x="1606854" y="1200661"/>
          <a:ext cx="924356" cy="924356"/>
        </a:xfrm>
        <a:prstGeom prst="ellipse">
          <a:avLst/>
        </a:prstGeom>
        <a:solidFill>
          <a:schemeClr val="accent2">
            <a:tint val="50000"/>
            <a:hueOff val="0"/>
            <a:satOff val="-691"/>
            <a:lumOff val="4486"/>
            <a:alphaOff val="0"/>
          </a:schemeClr>
        </a:solid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D20BA2FE-BF04-489F-B37D-F763D8BCB023}">
      <dsp:nvSpPr>
        <dsp:cNvPr id="0" name=""/>
        <dsp:cNvSpPr/>
      </dsp:nvSpPr>
      <dsp:spPr>
        <a:xfrm rot="10800000">
          <a:off x="2069033" y="2400945"/>
          <a:ext cx="7296912" cy="924356"/>
        </a:xfrm>
        <a:prstGeom prst="homePlate">
          <a:avLst/>
        </a:prstGeom>
        <a:solidFill>
          <a:schemeClr val="accent2">
            <a:shade val="80000"/>
            <a:hueOff val="0"/>
            <a:satOff val="-18679"/>
            <a:lumOff val="2116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7616" tIns="87630" rIns="163576" bIns="87630" numCol="1" spcCol="1270" anchor="ctr" anchorCtr="0">
          <a:noAutofit/>
        </a:bodyPr>
        <a:lstStyle/>
        <a:p>
          <a:pPr lvl="0" algn="ctr" defTabSz="1022350">
            <a:lnSpc>
              <a:spcPct val="90000"/>
            </a:lnSpc>
            <a:spcBef>
              <a:spcPct val="0"/>
            </a:spcBef>
            <a:spcAft>
              <a:spcPct val="35000"/>
            </a:spcAft>
          </a:pPr>
          <a:r>
            <a:rPr lang="en-ZA" sz="2300" kern="1200" dirty="0" smtClean="0"/>
            <a:t>DST/NRF: Science Support</a:t>
          </a:r>
          <a:endParaRPr lang="en-ZA" sz="2300" kern="1200" dirty="0"/>
        </a:p>
      </dsp:txBody>
      <dsp:txXfrm rot="10800000">
        <a:off x="2069033" y="2400945"/>
        <a:ext cx="7296912" cy="924356"/>
      </dsp:txXfrm>
    </dsp:sp>
    <dsp:sp modelId="{92D62387-0336-4EC4-A079-79540D37175F}">
      <dsp:nvSpPr>
        <dsp:cNvPr id="0" name=""/>
        <dsp:cNvSpPr/>
      </dsp:nvSpPr>
      <dsp:spPr>
        <a:xfrm>
          <a:off x="1606854" y="2400945"/>
          <a:ext cx="924356" cy="924356"/>
        </a:xfrm>
        <a:prstGeom prst="ellipse">
          <a:avLst/>
        </a:prstGeom>
        <a:solidFill>
          <a:schemeClr val="accent2">
            <a:tint val="50000"/>
            <a:hueOff val="0"/>
            <a:satOff val="-1381"/>
            <a:lumOff val="8971"/>
            <a:alphaOff val="0"/>
          </a:schemeClr>
        </a:solid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7941C078-0124-4098-B5C1-671B508B3E9C}">
      <dsp:nvSpPr>
        <dsp:cNvPr id="0" name=""/>
        <dsp:cNvSpPr/>
      </dsp:nvSpPr>
      <dsp:spPr>
        <a:xfrm rot="10800000">
          <a:off x="2069033" y="3601229"/>
          <a:ext cx="7296912" cy="924356"/>
        </a:xfrm>
        <a:prstGeom prst="homePlate">
          <a:avLst/>
        </a:prstGeom>
        <a:solidFill>
          <a:schemeClr val="accent2">
            <a:shade val="80000"/>
            <a:hueOff val="0"/>
            <a:satOff val="-28019"/>
            <a:lumOff val="3175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7616" tIns="87630" rIns="163576" bIns="87630" numCol="1" spcCol="1270" anchor="ctr" anchorCtr="0">
          <a:noAutofit/>
        </a:bodyPr>
        <a:lstStyle/>
        <a:p>
          <a:pPr lvl="0" algn="ctr" defTabSz="1022350">
            <a:lnSpc>
              <a:spcPct val="90000"/>
            </a:lnSpc>
            <a:spcBef>
              <a:spcPct val="0"/>
            </a:spcBef>
            <a:spcAft>
              <a:spcPct val="35000"/>
            </a:spcAft>
          </a:pPr>
          <a:r>
            <a:rPr lang="en-ZA" sz="2300" kern="1200" dirty="0" smtClean="0"/>
            <a:t>DPW: Infrastructure planning, deployment, maintenance</a:t>
          </a:r>
          <a:endParaRPr lang="en-ZA" sz="2300" kern="1200" dirty="0"/>
        </a:p>
      </dsp:txBody>
      <dsp:txXfrm rot="10800000">
        <a:off x="2069033" y="3601229"/>
        <a:ext cx="7296912" cy="924356"/>
      </dsp:txXfrm>
    </dsp:sp>
    <dsp:sp modelId="{F6508993-2127-4D80-B5DD-BCB8ECC88AC1}">
      <dsp:nvSpPr>
        <dsp:cNvPr id="0" name=""/>
        <dsp:cNvSpPr/>
      </dsp:nvSpPr>
      <dsp:spPr>
        <a:xfrm>
          <a:off x="1606854" y="3601229"/>
          <a:ext cx="924356" cy="924356"/>
        </a:xfrm>
        <a:prstGeom prst="ellipse">
          <a:avLst/>
        </a:prstGeom>
        <a:solidFill>
          <a:schemeClr val="accent2">
            <a:tint val="50000"/>
            <a:hueOff val="0"/>
            <a:satOff val="-2072"/>
            <a:lumOff val="13457"/>
            <a:alphaOff val="0"/>
          </a:schemeClr>
        </a:solid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D36BB-426E-4927-B196-4DC81760C718}" type="datetimeFigureOut">
              <a:rPr lang="en-US" smtClean="0"/>
              <a:pPr/>
              <a:t>8/16/2018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A23BD-98F9-4949-AFCE-46FDEF23AE28}" type="slidenum">
              <a:rPr lang="en-US" smtClean="0"/>
              <a:pPr/>
              <a:t>‹#›</a:t>
            </a:fld>
            <a:endParaRPr lang="en-US"/>
          </a:p>
        </p:txBody>
      </p:sp>
    </p:spTree>
    <p:extLst>
      <p:ext uri="{BB962C8B-B14F-4D97-AF65-F5344CB8AC3E}">
        <p14:creationId xmlns:p14="http://schemas.microsoft.com/office/powerpoint/2010/main" xmlns="" val="197766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Antarctic Circumpolar Current (ACC) lies between the Subantarctic Front (SAF) to the north and the Antarctic Polar Front (APF) to the south and exhibits substantial mesoscale variability in the vicinity of the Prince Edward Islands (Ansorge and Lutjeharms 2002). This is thought to influence local macro- and mesoscale oceanographic conditions: when the SAF lies far north of the islands there is water retention and algal bloom development between Marion Island and Prince Edward Island; in contrast when the SAF is close to the islands a strong flow-through system is established between the islands (Ansorge and Lutjeharms 2002, Allan et al. 2013). A decrease in δ</a:t>
            </a:r>
            <a:r>
              <a:rPr lang="en-GB" altLang="en-US" baseline="30000" smtClean="0"/>
              <a:t>13</a:t>
            </a:r>
            <a:r>
              <a:rPr lang="en-GB" altLang="en-US" smtClean="0"/>
              <a:t>C signatures of </a:t>
            </a:r>
            <a:r>
              <a:rPr lang="en-GB" altLang="en-US" i="1" smtClean="0"/>
              <a:t>N. marionis</a:t>
            </a:r>
            <a:r>
              <a:rPr lang="en-GB" altLang="en-US" smtClean="0"/>
              <a:t> at Marion Island between 1984 and 2009 may reflect a decrease in phytoplankton growth rates and hence primary production in the vicinity of the Prince Edward Islands over this period, indicating a possible southward shift in the position of the SAF position (Pakhomov et al. 2004, Allan et al. 2013). When there is a strong flow system past the islands, phytoplankton blooms do not have time to develop and less sedimentation of phytoplankton occurs around the islands (Perissinotto et al. 2000). Adult and sub-adult </a:t>
            </a:r>
            <a:r>
              <a:rPr lang="en-GB" altLang="en-US" i="1" smtClean="0"/>
              <a:t>N. marionis</a:t>
            </a:r>
            <a:r>
              <a:rPr lang="en-GB" altLang="en-US" smtClean="0"/>
              <a:t> feed predominantly on benthic animals that utilise phytoplankton that falls to the sea floor (Perissinotto and McQuaid 1990).</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046937-CC82-4E53-A744-CE6EF11A8F3F}" type="slidenum">
              <a:rPr lang="en-ZA" altLang="en-US" smtClean="0"/>
              <a:pPr eaLnBrk="1" hangingPunct="1">
                <a:spcBef>
                  <a:spcPct val="0"/>
                </a:spcBef>
              </a:pPr>
              <a:t>9</a:t>
            </a:fld>
            <a:endParaRPr lang="en-ZA" altLang="en-US" smtClean="0"/>
          </a:p>
        </p:txBody>
      </p:sp>
    </p:spTree>
    <p:extLst>
      <p:ext uri="{BB962C8B-B14F-4D97-AF65-F5344CB8AC3E}">
        <p14:creationId xmlns:p14="http://schemas.microsoft.com/office/powerpoint/2010/main" xmlns="" val="91719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Distribution of Japanese fishing</a:t>
            </a:r>
            <a:r>
              <a:rPr lang="en-US" baseline="0" dirty="0" smtClean="0"/>
              <a:t> effort for Southern blue tuna</a:t>
            </a:r>
            <a:endParaRPr lang="en-US" dirty="0"/>
          </a:p>
        </p:txBody>
      </p:sp>
      <p:sp>
        <p:nvSpPr>
          <p:cNvPr id="4" name="Slide Number Placeholder 3"/>
          <p:cNvSpPr>
            <a:spLocks noGrp="1"/>
          </p:cNvSpPr>
          <p:nvPr>
            <p:ph type="sldNum" sz="quarter" idx="10"/>
          </p:nvPr>
        </p:nvSpPr>
        <p:spPr/>
        <p:txBody>
          <a:bodyPr/>
          <a:lstStyle/>
          <a:p>
            <a:fld id="{C6AD2918-8AD4-4A37-86D6-BE686F157F24}" type="slidenum">
              <a:rPr lang="en-US" smtClean="0"/>
              <a:pPr/>
              <a:t>12</a:t>
            </a:fld>
            <a:endParaRPr lang="en-US"/>
          </a:p>
        </p:txBody>
      </p:sp>
    </p:spTree>
    <p:extLst>
      <p:ext uri="{BB962C8B-B14F-4D97-AF65-F5344CB8AC3E}">
        <p14:creationId xmlns:p14="http://schemas.microsoft.com/office/powerpoint/2010/main" xmlns="" val="2090871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320800" y="912814"/>
            <a:ext cx="5471584"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hasCustomPrompt="1"/>
          </p:nvPr>
        </p:nvSpPr>
        <p:spPr>
          <a:xfrm>
            <a:off x="914400" y="2130426"/>
            <a:ext cx="10363200" cy="1470025"/>
          </a:xfrm>
        </p:spPr>
        <p:txBody>
          <a:bodyPr/>
          <a:lstStyle>
            <a:lvl1pPr>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smtClean="0"/>
            </a:lvl1pPr>
          </a:lstStyle>
          <a:p>
            <a:fld id="{67765984-E664-4238-9874-D24DDE3D1569}" type="datetimeFigureOut">
              <a:rPr lang="en-US" smtClean="0"/>
              <a:pPr/>
              <a:t>8/16/2018</a:t>
            </a:fld>
            <a:endParaRPr lang="en-US"/>
          </a:p>
        </p:txBody>
      </p:sp>
      <p:sp>
        <p:nvSpPr>
          <p:cNvPr id="6" name="Rectangle 5"/>
          <p:cNvSpPr>
            <a:spLocks noGrp="1" noChangeArrowheads="1"/>
          </p:cNvSpPr>
          <p:nvPr>
            <p:ph type="ftr" sz="quarter" idx="11"/>
          </p:nvPr>
        </p:nvSpPr>
        <p:spPr/>
        <p:txBody>
          <a:bodyPr/>
          <a:lstStyle>
            <a:lvl1pPr>
              <a:defRPr smtClean="0"/>
            </a:lvl1pPr>
          </a:lstStyle>
          <a:p>
            <a:endParaRPr lang="en-US"/>
          </a:p>
        </p:txBody>
      </p:sp>
      <p:sp>
        <p:nvSpPr>
          <p:cNvPr id="7" name="Rectangle 6"/>
          <p:cNvSpPr>
            <a:spLocks noGrp="1" noChangeArrowheads="1"/>
          </p:cNvSpPr>
          <p:nvPr>
            <p:ph type="sldNum" sz="quarter" idx="12"/>
          </p:nvPr>
        </p:nvSpPr>
        <p:spPr/>
        <p:txBody>
          <a:bodyPr/>
          <a:lstStyle>
            <a:lvl1pPr>
              <a:defRPr smtClean="0"/>
            </a:lvl1pPr>
          </a:lstStyle>
          <a:p>
            <a:fld id="{21E4E621-0340-40D3-925A-CB4A6B9B9532}" type="slidenum">
              <a:rPr lang="en-US" smtClean="0"/>
              <a:pPr/>
              <a:t>‹#›</a:t>
            </a:fld>
            <a:endParaRPr lang="en-US" dirty="0"/>
          </a:p>
        </p:txBody>
      </p:sp>
      <p:pic>
        <p:nvPicPr>
          <p:cNvPr id="8" name="Picture 7"/>
          <p:cNvPicPr>
            <a:picLocks noChangeAspect="1"/>
          </p:cNvPicPr>
          <p:nvPr userDrawn="1"/>
        </p:nvPicPr>
        <p:blipFill>
          <a:blip r:embed="rId3" cstate="print"/>
          <a:stretch>
            <a:fillRect/>
          </a:stretch>
        </p:blipFill>
        <p:spPr>
          <a:xfrm>
            <a:off x="10160000" y="635154"/>
            <a:ext cx="1176057" cy="1495272"/>
          </a:xfrm>
          <a:prstGeom prst="rect">
            <a:avLst/>
          </a:prstGeom>
        </p:spPr>
      </p:pic>
    </p:spTree>
    <p:extLst>
      <p:ext uri="{BB962C8B-B14F-4D97-AF65-F5344CB8AC3E}">
        <p14:creationId xmlns:p14="http://schemas.microsoft.com/office/powerpoint/2010/main" xmlns="" val="276505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spTree>
    <p:extLst>
      <p:ext uri="{BB962C8B-B14F-4D97-AF65-F5344CB8AC3E}">
        <p14:creationId xmlns:p14="http://schemas.microsoft.com/office/powerpoint/2010/main" xmlns="" val="155263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spTree>
    <p:extLst>
      <p:ext uri="{BB962C8B-B14F-4D97-AF65-F5344CB8AC3E}">
        <p14:creationId xmlns:p14="http://schemas.microsoft.com/office/powerpoint/2010/main" xmlns="" val="58676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833157" y="6245225"/>
            <a:ext cx="2844800" cy="476250"/>
          </a:xfrm>
          <a:ln/>
        </p:spPr>
        <p:txBody>
          <a:bodyPr/>
          <a:lstStyle>
            <a:lvl1pPr>
              <a:defRPr/>
            </a:lvl1pPr>
          </a:lstStyle>
          <a:p>
            <a:fld id="{67765984-E664-4238-9874-D24DDE3D1569}" type="datetimeFigureOut">
              <a:rPr lang="en-US" smtClean="0"/>
              <a:pPr/>
              <a:t>8/16/2018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dirty="0"/>
          </a:p>
        </p:txBody>
      </p:sp>
    </p:spTree>
    <p:extLst>
      <p:ext uri="{BB962C8B-B14F-4D97-AF65-F5344CB8AC3E}">
        <p14:creationId xmlns:p14="http://schemas.microsoft.com/office/powerpoint/2010/main" xmlns="" val="301298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spTree>
    <p:extLst>
      <p:ext uri="{BB962C8B-B14F-4D97-AF65-F5344CB8AC3E}">
        <p14:creationId xmlns:p14="http://schemas.microsoft.com/office/powerpoint/2010/main" xmlns="" val="309513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spTree>
    <p:extLst>
      <p:ext uri="{BB962C8B-B14F-4D97-AF65-F5344CB8AC3E}">
        <p14:creationId xmlns:p14="http://schemas.microsoft.com/office/powerpoint/2010/main" xmlns="" val="56557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spTree>
    <p:extLst>
      <p:ext uri="{BB962C8B-B14F-4D97-AF65-F5344CB8AC3E}">
        <p14:creationId xmlns:p14="http://schemas.microsoft.com/office/powerpoint/2010/main" xmlns="" val="340514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pic>
        <p:nvPicPr>
          <p:cNvPr id="6" name="Picture 5"/>
          <p:cNvPicPr>
            <a:picLocks noChangeAspect="1"/>
          </p:cNvPicPr>
          <p:nvPr userDrawn="1"/>
        </p:nvPicPr>
        <p:blipFill>
          <a:blip r:embed="rId2" cstate="print"/>
          <a:stretch>
            <a:fillRect/>
          </a:stretch>
        </p:blipFill>
        <p:spPr>
          <a:xfrm>
            <a:off x="10728886" y="5636293"/>
            <a:ext cx="853514" cy="1085182"/>
          </a:xfrm>
          <a:prstGeom prst="rect">
            <a:avLst/>
          </a:prstGeom>
        </p:spPr>
      </p:pic>
    </p:spTree>
    <p:extLst>
      <p:ext uri="{BB962C8B-B14F-4D97-AF65-F5344CB8AC3E}">
        <p14:creationId xmlns:p14="http://schemas.microsoft.com/office/powerpoint/2010/main" xmlns="" val="27626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spTree>
    <p:extLst>
      <p:ext uri="{BB962C8B-B14F-4D97-AF65-F5344CB8AC3E}">
        <p14:creationId xmlns:p14="http://schemas.microsoft.com/office/powerpoint/2010/main" xmlns="" val="94167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spTree>
    <p:extLst>
      <p:ext uri="{BB962C8B-B14F-4D97-AF65-F5344CB8AC3E}">
        <p14:creationId xmlns:p14="http://schemas.microsoft.com/office/powerpoint/2010/main" xmlns="" val="268477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7765984-E664-4238-9874-D24DDE3D1569}" type="datetimeFigureOut">
              <a:rPr lang="en-US" smtClean="0"/>
              <a:pPr/>
              <a:t>8/16/2018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21E4E621-0340-40D3-925A-CB4A6B9B9532}" type="slidenum">
              <a:rPr lang="en-US" smtClean="0"/>
              <a:pPr/>
              <a:t>‹#›</a:t>
            </a:fld>
            <a:endParaRPr lang="en-US"/>
          </a:p>
        </p:txBody>
      </p:sp>
    </p:spTree>
    <p:extLst>
      <p:ext uri="{BB962C8B-B14F-4D97-AF65-F5344CB8AC3E}">
        <p14:creationId xmlns:p14="http://schemas.microsoft.com/office/powerpoint/2010/main" xmlns="" val="4043202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fld id="{67765984-E664-4238-9874-D24DDE3D1569}" type="datetimeFigureOut">
              <a:rPr lang="en-US" smtClean="0"/>
              <a:pPr/>
              <a:t>8/16/2018</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fld id="{21E4E621-0340-40D3-925A-CB4A6B9B9532}" type="slidenum">
              <a:rPr lang="en-US" smtClean="0"/>
              <a:pPr/>
              <a:t>‹#›</a:t>
            </a:fld>
            <a:endParaRPr lang="en-US"/>
          </a:p>
        </p:txBody>
      </p:sp>
      <p:pic>
        <p:nvPicPr>
          <p:cNvPr id="1031" name="Picture 7"/>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203200" y="6096000"/>
            <a:ext cx="2432051"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14" cstate="print"/>
          <a:stretch>
            <a:fillRect/>
          </a:stretch>
        </p:blipFill>
        <p:spPr>
          <a:xfrm>
            <a:off x="10728886" y="5636293"/>
            <a:ext cx="853514" cy="1085182"/>
          </a:xfrm>
          <a:prstGeom prst="rect">
            <a:avLst/>
          </a:prstGeom>
        </p:spPr>
      </p:pic>
    </p:spTree>
    <p:extLst>
      <p:ext uri="{BB962C8B-B14F-4D97-AF65-F5344CB8AC3E}">
        <p14:creationId xmlns:p14="http://schemas.microsoft.com/office/powerpoint/2010/main" xmlns="" val="182048705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233458"/>
            <a:ext cx="10363200" cy="1470025"/>
          </a:xfrm>
        </p:spPr>
        <p:txBody>
          <a:bodyPr>
            <a:normAutofit fontScale="90000"/>
          </a:bodyPr>
          <a:lstStyle/>
          <a:p>
            <a:r>
              <a:rPr lang="en-ZA" dirty="0"/>
              <a:t>South African </a:t>
            </a:r>
            <a:r>
              <a:rPr lang="en-ZA" dirty="0" smtClean="0"/>
              <a:t>National Antarctic Program</a:t>
            </a:r>
            <a:br>
              <a:rPr lang="en-ZA" dirty="0" smtClean="0"/>
            </a:br>
            <a:endParaRPr lang="en-ZA" dirty="0"/>
          </a:p>
        </p:txBody>
      </p:sp>
      <p:sp>
        <p:nvSpPr>
          <p:cNvPr id="2" name="Subtitle 1"/>
          <p:cNvSpPr>
            <a:spLocks noGrp="1"/>
          </p:cNvSpPr>
          <p:nvPr>
            <p:ph type="subTitle" idx="1"/>
          </p:nvPr>
        </p:nvSpPr>
        <p:spPr/>
        <p:txBody>
          <a:bodyPr/>
          <a:lstStyle/>
          <a:p>
            <a:r>
              <a:rPr lang="en-ZA" dirty="0" smtClean="0"/>
              <a:t>Follow Up on Marion </a:t>
            </a:r>
            <a:r>
              <a:rPr lang="en-ZA" dirty="0"/>
              <a:t>Island </a:t>
            </a:r>
            <a:r>
              <a:rPr lang="en-ZA" dirty="0" smtClean="0"/>
              <a:t>Challenges</a:t>
            </a:r>
          </a:p>
          <a:p>
            <a:r>
              <a:rPr lang="en-ZA" dirty="0" smtClean="0"/>
              <a:t>Presentation to Portfolio Committee</a:t>
            </a:r>
          </a:p>
          <a:p>
            <a:r>
              <a:rPr lang="en-ZA" smtClean="0"/>
              <a:t>14 August </a:t>
            </a:r>
            <a:r>
              <a:rPr lang="en-ZA" dirty="0" smtClean="0"/>
              <a:t>2018</a:t>
            </a:r>
            <a:endParaRPr lang="en-ZA" dirty="0"/>
          </a:p>
          <a:p>
            <a:endParaRPr lang="en-ZA" dirty="0"/>
          </a:p>
        </p:txBody>
      </p:sp>
    </p:spTree>
    <p:extLst>
      <p:ext uri="{BB962C8B-B14F-4D97-AF65-F5344CB8AC3E}">
        <p14:creationId xmlns:p14="http://schemas.microsoft.com/office/powerpoint/2010/main" xmlns="" val="27893952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524000" y="1"/>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latin typeface="+mj-lt"/>
              </a:rPr>
              <a:t>3. Contribute to Ecosystem-Based Management</a:t>
            </a:r>
          </a:p>
        </p:txBody>
      </p:sp>
      <p:pic>
        <p:nvPicPr>
          <p:cNvPr id="9219" name="image12.jpg" descr="map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8899" y="1296339"/>
            <a:ext cx="2686050" cy="269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image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1706" y="1296339"/>
            <a:ext cx="2676525"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image1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2375" y="1296339"/>
            <a:ext cx="2676525"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524000" y="591234"/>
            <a:ext cx="9144000" cy="923330"/>
          </a:xfrm>
          <a:prstGeom prst="rect">
            <a:avLst/>
          </a:prstGeom>
        </p:spPr>
        <p:txBody>
          <a:bodyPr wrap="square">
            <a:spAutoFit/>
          </a:bodyPr>
          <a:lstStyle/>
          <a:p>
            <a:pPr algn="ctr">
              <a:spcBef>
                <a:spcPct val="0"/>
              </a:spcBef>
            </a:pPr>
            <a:r>
              <a:rPr lang="en-US" altLang="en-US" dirty="0"/>
              <a:t>e.g.. Marine Spatial Planning – South Africa contributed data to the  </a:t>
            </a:r>
            <a:r>
              <a:rPr lang="uz-Cyrl-UZ" altLang="en-US" dirty="0"/>
              <a:t>Retrospective Analysis of Antarctic Tracking Data (RAATD)</a:t>
            </a:r>
            <a:r>
              <a:rPr lang="en-US" altLang="en-US" dirty="0"/>
              <a:t> of the Scientific Committee for Antarctic Research (RAADT)</a:t>
            </a:r>
            <a:endParaRPr lang="en-GB" altLang="en-US" dirty="0"/>
          </a:p>
        </p:txBody>
      </p:sp>
      <p:pic>
        <p:nvPicPr>
          <p:cNvPr id="1026" name="Picture 2" descr="D:\Scanned slides &amp; photos\Antarctica\Emperor Penguin\Emperor Penguin Atka Bukte Antarctica 2016 (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29000" y="3671455"/>
            <a:ext cx="5077162"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3689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1"/>
            <a:ext cx="9144000"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t>4. Understanding movements of highly-migratory, trans-boundary species and resultant threats</a:t>
            </a:r>
            <a:endParaRPr lang="en-GB" altLang="en-US" sz="2400" dirty="0"/>
          </a:p>
        </p:txBody>
      </p:sp>
      <p:pic>
        <p:nvPicPr>
          <p:cNvPr id="12291" name="Picture 3" descr="Sooty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828800"/>
            <a:ext cx="47498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3" descr="NC33male slide"/>
          <p:cNvPicPr>
            <a:picLocks noChangeAspect="1" noChangeArrowheads="1"/>
          </p:cNvPicPr>
          <p:nvPr/>
        </p:nvPicPr>
        <p:blipFill>
          <a:blip r:embed="rId3" cstate="print">
            <a:extLst>
              <a:ext uri="{28A0092B-C50C-407E-A947-70E740481C1C}">
                <a14:useLocalDpi xmlns:a14="http://schemas.microsoft.com/office/drawing/2010/main" xmlns="" val="0"/>
              </a:ext>
            </a:extLst>
          </a:blip>
          <a:srcRect l="20857" r="20886"/>
          <a:stretch>
            <a:fillRect/>
          </a:stretch>
        </p:blipFill>
        <p:spPr bwMode="auto">
          <a:xfrm>
            <a:off x="6108700" y="1828800"/>
            <a:ext cx="45593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524001" y="990600"/>
            <a:ext cx="9144000" cy="707886"/>
          </a:xfrm>
          <a:prstGeom prst="rect">
            <a:avLst/>
          </a:prstGeom>
        </p:spPr>
        <p:txBody>
          <a:bodyPr wrap="square">
            <a:spAutoFit/>
          </a:bodyPr>
          <a:lstStyle/>
          <a:p>
            <a:pPr algn="ctr">
              <a:spcBef>
                <a:spcPct val="0"/>
              </a:spcBef>
            </a:pPr>
            <a:r>
              <a:rPr lang="en-US" altLang="en-US" sz="2000" dirty="0"/>
              <a:t>E.g. Sooty Albatrosses from Marion Island and interactions with fishing fleets inflicting mortality</a:t>
            </a:r>
            <a:endParaRPr lang="en-GB" altLang="en-US" sz="2000" dirty="0"/>
          </a:p>
        </p:txBody>
      </p:sp>
    </p:spTree>
    <p:extLst>
      <p:ext uri="{BB962C8B-B14F-4D97-AF65-F5344CB8AC3E}">
        <p14:creationId xmlns:p14="http://schemas.microsoft.com/office/powerpoint/2010/main" xmlns="" val="1842508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5">
                    <a:lumMod val="75000"/>
                  </a:schemeClr>
                </a:solidFill>
              </a:rPr>
              <a:t/>
            </a:r>
            <a:br>
              <a:rPr lang="en-US" sz="3200" dirty="0">
                <a:solidFill>
                  <a:schemeClr val="accent5">
                    <a:lumMod val="75000"/>
                  </a:schemeClr>
                </a:solidFill>
              </a:rPr>
            </a:br>
            <a:endParaRPr lang="en-US" sz="3200" dirty="0">
              <a:solidFill>
                <a:schemeClr val="accent5">
                  <a:lumMod val="75000"/>
                </a:schemeClr>
              </a:solidFill>
            </a:endParaRPr>
          </a:p>
        </p:txBody>
      </p:sp>
      <p:pic>
        <p:nvPicPr>
          <p:cNvPr id="2054" name="Picture 6" descr="C:\Documents and Settings\Crawford\My Documents\Crawford files\Scanned slides &amp; photos\ACAP 2008\IMGP3797.JPG"/>
          <p:cNvPicPr>
            <a:picLocks noChangeAspect="1" noChangeArrowheads="1"/>
          </p:cNvPicPr>
          <p:nvPr/>
        </p:nvPicPr>
        <p:blipFill>
          <a:blip r:embed="rId3" cstate="print"/>
          <a:srcRect/>
          <a:stretch>
            <a:fillRect/>
          </a:stretch>
        </p:blipFill>
        <p:spPr bwMode="auto">
          <a:xfrm>
            <a:off x="420850" y="0"/>
            <a:ext cx="10696182" cy="7167372"/>
          </a:xfrm>
          <a:prstGeom prst="rect">
            <a:avLst/>
          </a:prstGeom>
          <a:noFill/>
        </p:spPr>
      </p:pic>
      <p:pic>
        <p:nvPicPr>
          <p:cNvPr id="12" name="Picture 4" descr="C:\Documents and Settings\Crawford\My Documents\Crawford files\Scanned slides &amp; photos\ACAP 2008\IMGP3765.JPG"/>
          <p:cNvPicPr>
            <a:picLocks noChangeAspect="1" noChangeArrowheads="1"/>
          </p:cNvPicPr>
          <p:nvPr/>
        </p:nvPicPr>
        <p:blipFill>
          <a:blip r:embed="rId4" cstate="print"/>
          <a:srcRect/>
          <a:stretch>
            <a:fillRect/>
          </a:stretch>
        </p:blipFill>
        <p:spPr bwMode="auto">
          <a:xfrm>
            <a:off x="1524000" y="4216400"/>
            <a:ext cx="3962400" cy="2641600"/>
          </a:xfrm>
          <a:prstGeom prst="rect">
            <a:avLst/>
          </a:prstGeom>
          <a:noFill/>
        </p:spPr>
      </p:pic>
      <p:pic>
        <p:nvPicPr>
          <p:cNvPr id="14" name="Picture 3" descr="C:\Documents and Settings\Crawford\My Documents\Crawford files\Scanned slides &amp; photos\ACAP 2008\IMGP3743.JPG"/>
          <p:cNvPicPr>
            <a:picLocks noGrp="1" noChangeAspect="1" noChangeArrowheads="1"/>
          </p:cNvPicPr>
          <p:nvPr>
            <p:ph idx="1"/>
          </p:nvPr>
        </p:nvPicPr>
        <p:blipFill>
          <a:blip r:embed="rId5" cstate="print"/>
          <a:srcRect/>
          <a:stretch>
            <a:fillRect/>
          </a:stretch>
        </p:blipFill>
        <p:spPr bwMode="auto">
          <a:xfrm>
            <a:off x="6629400" y="1"/>
            <a:ext cx="4038600" cy="2692400"/>
          </a:xfrm>
          <a:prstGeom prst="rect">
            <a:avLst/>
          </a:prstGeom>
          <a:noFill/>
        </p:spPr>
      </p:pic>
      <p:sp>
        <p:nvSpPr>
          <p:cNvPr id="3" name="Rectangle 2"/>
          <p:cNvSpPr/>
          <p:nvPr/>
        </p:nvSpPr>
        <p:spPr>
          <a:xfrm>
            <a:off x="609600" y="152401"/>
            <a:ext cx="5715000" cy="1200329"/>
          </a:xfrm>
          <a:prstGeom prst="rect">
            <a:avLst/>
          </a:prstGeom>
        </p:spPr>
        <p:txBody>
          <a:bodyPr wrap="square">
            <a:spAutoFit/>
          </a:bodyPr>
          <a:lstStyle/>
          <a:p>
            <a:r>
              <a:rPr lang="en-US" sz="2400" dirty="0">
                <a:solidFill>
                  <a:schemeClr val="bg1"/>
                </a:solidFill>
              </a:rPr>
              <a:t>5. Contribution to international agreements  to which South Africa is a party</a:t>
            </a:r>
            <a:endParaRPr lang="en-GB" sz="2400" dirty="0">
              <a:solidFill>
                <a:schemeClr val="bg1"/>
              </a:solidFill>
            </a:endParaRPr>
          </a:p>
        </p:txBody>
      </p:sp>
      <p:sp>
        <p:nvSpPr>
          <p:cNvPr id="4" name="Rectangle 3"/>
          <p:cNvSpPr/>
          <p:nvPr/>
        </p:nvSpPr>
        <p:spPr>
          <a:xfrm>
            <a:off x="7391400" y="6486298"/>
            <a:ext cx="2758256" cy="369332"/>
          </a:xfrm>
          <a:prstGeom prst="rect">
            <a:avLst/>
          </a:prstGeom>
        </p:spPr>
        <p:txBody>
          <a:bodyPr wrap="none">
            <a:spAutoFit/>
          </a:bodyPr>
          <a:lstStyle/>
          <a:p>
            <a:r>
              <a:rPr lang="en-US" dirty="0">
                <a:solidFill>
                  <a:schemeClr val="bg1"/>
                </a:solidFill>
              </a:rPr>
              <a:t>E.g. ACAP and CCAMLR</a:t>
            </a:r>
            <a:endParaRPr lang="en-GB" dirty="0">
              <a:solidFill>
                <a:schemeClr val="bg1"/>
              </a:solidFill>
            </a:endParaRPr>
          </a:p>
        </p:txBody>
      </p:sp>
    </p:spTree>
    <p:extLst>
      <p:ext uri="{BB962C8B-B14F-4D97-AF65-F5344CB8AC3E}">
        <p14:creationId xmlns:p14="http://schemas.microsoft.com/office/powerpoint/2010/main" xmlns="" val="321346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r>
              <a:rPr lang="en-US" sz="4000" dirty="0"/>
              <a:t>Logistical challenges </a:t>
            </a:r>
            <a:r>
              <a:rPr lang="en-US" sz="4000" dirty="0" smtClean="0"/>
              <a:t>experienced</a:t>
            </a:r>
          </a:p>
          <a:p>
            <a:pPr marL="0" indent="0" algn="ctr">
              <a:buNone/>
            </a:pPr>
            <a:r>
              <a:rPr lang="en-US" sz="4000" dirty="0" smtClean="0"/>
              <a:t>2017/18</a:t>
            </a:r>
            <a:endParaRPr lang="en-US" sz="4000" dirty="0"/>
          </a:p>
        </p:txBody>
      </p:sp>
    </p:spTree>
    <p:extLst>
      <p:ext uri="{BB962C8B-B14F-4D97-AF65-F5344CB8AC3E}">
        <p14:creationId xmlns:p14="http://schemas.microsoft.com/office/powerpoint/2010/main" xmlns="" val="151104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599" y="0"/>
            <a:ext cx="10972800" cy="1143000"/>
          </a:xfrm>
        </p:spPr>
        <p:txBody>
          <a:bodyPr/>
          <a:lstStyle/>
          <a:p>
            <a:r>
              <a:rPr lang="en-ZA" dirty="0" smtClean="0"/>
              <a:t>Generator problems </a:t>
            </a:r>
            <a:endParaRPr lang="en-ZA" dirty="0"/>
          </a:p>
        </p:txBody>
      </p:sp>
      <p:sp>
        <p:nvSpPr>
          <p:cNvPr id="10" name="Content Placeholder 9"/>
          <p:cNvSpPr>
            <a:spLocks noGrp="1"/>
          </p:cNvSpPr>
          <p:nvPr>
            <p:ph idx="1"/>
          </p:nvPr>
        </p:nvSpPr>
        <p:spPr>
          <a:xfrm>
            <a:off x="257906" y="1163467"/>
            <a:ext cx="11676185" cy="5694533"/>
          </a:xfrm>
        </p:spPr>
        <p:txBody>
          <a:bodyPr>
            <a:normAutofit/>
          </a:bodyPr>
          <a:lstStyle/>
          <a:p>
            <a:pPr lvl="0"/>
            <a:r>
              <a:rPr lang="en-ZA" sz="2400" dirty="0"/>
              <a:t>In December 2017, 2 generators </a:t>
            </a:r>
            <a:r>
              <a:rPr lang="en-ZA" sz="2400" dirty="0" smtClean="0"/>
              <a:t>were leaking </a:t>
            </a:r>
            <a:r>
              <a:rPr lang="en-ZA" sz="2400" dirty="0"/>
              <a:t>oil and team relied on 3</a:t>
            </a:r>
            <a:r>
              <a:rPr lang="en-ZA" sz="2400" baseline="30000" dirty="0"/>
              <a:t>rd</a:t>
            </a:r>
            <a:r>
              <a:rPr lang="en-ZA" sz="2400" dirty="0"/>
              <a:t> generator. Indian Vessel, Ivan </a:t>
            </a:r>
            <a:r>
              <a:rPr lang="en-ZA" sz="2400" dirty="0" err="1"/>
              <a:t>Pappanin</a:t>
            </a:r>
            <a:r>
              <a:rPr lang="en-ZA" sz="2400" dirty="0"/>
              <a:t> delivered oil to the </a:t>
            </a:r>
            <a:r>
              <a:rPr lang="en-ZA" sz="2400" dirty="0" smtClean="0"/>
              <a:t>island</a:t>
            </a:r>
          </a:p>
          <a:p>
            <a:pPr lvl="0"/>
            <a:r>
              <a:rPr lang="en-ZA" sz="2400" dirty="0" smtClean="0"/>
              <a:t>In </a:t>
            </a:r>
            <a:r>
              <a:rPr lang="en-ZA" sz="2400" dirty="0"/>
              <a:t>March 2018, mechanical failure on 3</a:t>
            </a:r>
            <a:r>
              <a:rPr lang="en-ZA" sz="2400" baseline="30000" dirty="0"/>
              <a:t>rd</a:t>
            </a:r>
            <a:r>
              <a:rPr lang="en-ZA" sz="2400" dirty="0"/>
              <a:t> generator, and the team relied on emergency generator until the arrival of the SA Agulhas II on the 11th April </a:t>
            </a:r>
            <a:r>
              <a:rPr lang="en-ZA" sz="2400" dirty="0" smtClean="0"/>
              <a:t>2018, when 2 generators were repaired.  </a:t>
            </a:r>
            <a:endParaRPr lang="en-US" sz="2400" dirty="0"/>
          </a:p>
          <a:p>
            <a:pPr lvl="0"/>
            <a:r>
              <a:rPr lang="en-ZA" sz="2400" dirty="0"/>
              <a:t>In preparing for the 2018 relief voyage, the Department of Public Works was intending to take two reconditioned engines to Marion Island. However </a:t>
            </a:r>
            <a:r>
              <a:rPr lang="en-ZA" sz="2400" dirty="0" smtClean="0"/>
              <a:t>only one engine </a:t>
            </a:r>
            <a:r>
              <a:rPr lang="en-ZA" sz="2400" dirty="0"/>
              <a:t>was </a:t>
            </a:r>
            <a:r>
              <a:rPr lang="en-ZA" sz="2400" dirty="0" smtClean="0"/>
              <a:t>ready </a:t>
            </a:r>
            <a:r>
              <a:rPr lang="en-ZA" sz="2400" dirty="0"/>
              <a:t>at the time of departure. </a:t>
            </a:r>
            <a:r>
              <a:rPr lang="en-ZA" sz="2400" dirty="0" smtClean="0"/>
              <a:t>The </a:t>
            </a:r>
            <a:r>
              <a:rPr lang="en-ZA" sz="2400" dirty="0"/>
              <a:t>DPW team </a:t>
            </a:r>
            <a:r>
              <a:rPr lang="en-ZA" sz="2400" dirty="0" smtClean="0"/>
              <a:t>had </a:t>
            </a:r>
            <a:r>
              <a:rPr lang="en-ZA" sz="2400" dirty="0"/>
              <a:t>to exchange parts on </a:t>
            </a:r>
            <a:r>
              <a:rPr lang="en-ZA" sz="2400" dirty="0" smtClean="0"/>
              <a:t>various </a:t>
            </a:r>
            <a:r>
              <a:rPr lang="en-ZA" sz="2400" dirty="0"/>
              <a:t>engines </a:t>
            </a:r>
            <a:r>
              <a:rPr lang="en-ZA" sz="2400" dirty="0" smtClean="0"/>
              <a:t>to </a:t>
            </a:r>
            <a:r>
              <a:rPr lang="en-ZA" sz="2400" dirty="0"/>
              <a:t>get 2 engines </a:t>
            </a:r>
            <a:r>
              <a:rPr lang="en-ZA" sz="2400" dirty="0" smtClean="0"/>
              <a:t>functioning on the Island.</a:t>
            </a:r>
          </a:p>
          <a:p>
            <a:pPr lvl="0"/>
            <a:r>
              <a:rPr lang="en-ZA" sz="2400" dirty="0" smtClean="0"/>
              <a:t>In an emergency voyage in May 2018, </a:t>
            </a:r>
            <a:r>
              <a:rPr lang="en-US" sz="2400" dirty="0" smtClean="0"/>
              <a:t>DPW </a:t>
            </a:r>
            <a:r>
              <a:rPr lang="en-US" sz="2400" dirty="0"/>
              <a:t>took two engines to Marion </a:t>
            </a:r>
            <a:r>
              <a:rPr lang="en-US" sz="2400" dirty="0" smtClean="0"/>
              <a:t>Island. Both </a:t>
            </a:r>
            <a:r>
              <a:rPr lang="en-US" sz="2400" dirty="0"/>
              <a:t>engines were successfully installed, commissioned and tested. </a:t>
            </a:r>
            <a:endParaRPr lang="en-ZA" sz="2400" dirty="0"/>
          </a:p>
        </p:txBody>
      </p:sp>
      <p:sp>
        <p:nvSpPr>
          <p:cNvPr id="5" name="Slide Number Placeholder 4"/>
          <p:cNvSpPr>
            <a:spLocks noGrp="1"/>
          </p:cNvSpPr>
          <p:nvPr>
            <p:ph type="sldNum" sz="quarter" idx="12"/>
          </p:nvPr>
        </p:nvSpPr>
        <p:spPr/>
        <p:txBody>
          <a:bodyPr/>
          <a:lstStyle/>
          <a:p>
            <a:pPr>
              <a:defRPr/>
            </a:pPr>
            <a:fld id="{52B341EB-CD29-41F3-808E-06F39A22BF5D}" type="slidenum">
              <a:rPr lang="en-US" altLang="en-US" smtClean="0"/>
              <a:pPr>
                <a:defRPr/>
              </a:pPr>
              <a:t>14</a:t>
            </a:fld>
            <a:endParaRPr lang="en-US" altLang="en-US"/>
          </a:p>
        </p:txBody>
      </p:sp>
    </p:spTree>
    <p:extLst>
      <p:ext uri="{BB962C8B-B14F-4D97-AF65-F5344CB8AC3E}">
        <p14:creationId xmlns:p14="http://schemas.microsoft.com/office/powerpoint/2010/main" xmlns="" val="864174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Other logistical challenges 2018</a:t>
            </a:r>
            <a:endParaRPr lang="en-ZA" dirty="0"/>
          </a:p>
        </p:txBody>
      </p:sp>
      <p:sp>
        <p:nvSpPr>
          <p:cNvPr id="10" name="Content Placeholder 9"/>
          <p:cNvSpPr>
            <a:spLocks noGrp="1"/>
          </p:cNvSpPr>
          <p:nvPr>
            <p:ph idx="1"/>
          </p:nvPr>
        </p:nvSpPr>
        <p:spPr>
          <a:xfrm>
            <a:off x="609599" y="1417638"/>
            <a:ext cx="11183007" cy="5440361"/>
          </a:xfrm>
        </p:spPr>
        <p:txBody>
          <a:bodyPr>
            <a:normAutofit/>
          </a:bodyPr>
          <a:lstStyle/>
          <a:p>
            <a:r>
              <a:rPr lang="en-ZA" sz="2800" b="1" dirty="0"/>
              <a:t>Engine </a:t>
            </a:r>
            <a:r>
              <a:rPr lang="en-ZA" sz="2800" b="1" dirty="0" smtClean="0"/>
              <a:t>oil - </a:t>
            </a:r>
            <a:r>
              <a:rPr lang="en-ZA" sz="2800" dirty="0" smtClean="0"/>
              <a:t>2017 </a:t>
            </a:r>
            <a:r>
              <a:rPr lang="en-ZA" sz="2800" dirty="0"/>
              <a:t>team </a:t>
            </a:r>
            <a:r>
              <a:rPr lang="en-ZA" sz="2800" dirty="0" smtClean="0"/>
              <a:t>had sufficient oil, however due to excessive oil leaks, oil supply ran low in Dec 2017; 960L new </a:t>
            </a:r>
            <a:r>
              <a:rPr lang="en-ZA" sz="2800" dirty="0"/>
              <a:t>oil </a:t>
            </a:r>
            <a:r>
              <a:rPr lang="en-ZA" sz="2800" dirty="0" smtClean="0"/>
              <a:t>delivered </a:t>
            </a:r>
            <a:r>
              <a:rPr lang="en-ZA" sz="2800" dirty="0"/>
              <a:t>to Marion </a:t>
            </a:r>
            <a:r>
              <a:rPr lang="en-ZA" sz="2800" dirty="0" smtClean="0"/>
              <a:t>with Indian vessel.</a:t>
            </a:r>
            <a:endParaRPr lang="en-ZA" sz="2800" dirty="0"/>
          </a:p>
          <a:p>
            <a:r>
              <a:rPr lang="en-ZA" sz="2800" b="1" dirty="0" smtClean="0"/>
              <a:t>Domestic </a:t>
            </a:r>
            <a:r>
              <a:rPr lang="en-ZA" sz="2800" b="1" dirty="0"/>
              <a:t>hot water </a:t>
            </a:r>
            <a:r>
              <a:rPr lang="en-ZA" sz="2800" b="1" dirty="0" smtClean="0"/>
              <a:t>geyser – </a:t>
            </a:r>
            <a:r>
              <a:rPr lang="en-ZA" sz="2800" dirty="0" smtClean="0"/>
              <a:t>at Main </a:t>
            </a:r>
            <a:r>
              <a:rPr lang="en-ZA" sz="2800" dirty="0"/>
              <a:t>base started leaking on 22 </a:t>
            </a:r>
            <a:r>
              <a:rPr lang="en-ZA" sz="2800" dirty="0" smtClean="0"/>
              <a:t>Feb 2018</a:t>
            </a:r>
            <a:r>
              <a:rPr lang="en-ZA" sz="2800" dirty="0"/>
              <a:t>. </a:t>
            </a:r>
            <a:r>
              <a:rPr lang="en-ZA" sz="2800" dirty="0" smtClean="0"/>
              <a:t>Temporarily </a:t>
            </a:r>
            <a:r>
              <a:rPr lang="en-ZA" sz="2800" dirty="0"/>
              <a:t>fixed within </a:t>
            </a:r>
            <a:r>
              <a:rPr lang="en-ZA" sz="2800" dirty="0" smtClean="0"/>
              <a:t>1</a:t>
            </a:r>
            <a:r>
              <a:rPr lang="en-ZA" sz="2800" baseline="30000" dirty="0" smtClean="0"/>
              <a:t>st</a:t>
            </a:r>
            <a:r>
              <a:rPr lang="en-ZA" sz="2800" dirty="0" smtClean="0"/>
              <a:t> week </a:t>
            </a:r>
            <a:r>
              <a:rPr lang="en-ZA" sz="2800" dirty="0"/>
              <a:t>of takeover and later replaced with </a:t>
            </a:r>
            <a:r>
              <a:rPr lang="en-ZA" sz="2800" dirty="0" smtClean="0"/>
              <a:t>new </a:t>
            </a:r>
            <a:r>
              <a:rPr lang="en-ZA" sz="2800" dirty="0"/>
              <a:t>geyser by </a:t>
            </a:r>
            <a:r>
              <a:rPr lang="en-ZA" sz="2800" dirty="0" smtClean="0"/>
              <a:t>DPW. There was no hot </a:t>
            </a:r>
            <a:r>
              <a:rPr lang="en-ZA" sz="2800" dirty="0"/>
              <a:t>water at </a:t>
            </a:r>
            <a:r>
              <a:rPr lang="en-ZA" sz="2800" dirty="0" smtClean="0"/>
              <a:t>main </a:t>
            </a:r>
            <a:r>
              <a:rPr lang="en-ZA" sz="2800" dirty="0"/>
              <a:t>base for the </a:t>
            </a:r>
            <a:r>
              <a:rPr lang="en-ZA" sz="2800" dirty="0" smtClean="0"/>
              <a:t>period the </a:t>
            </a:r>
            <a:r>
              <a:rPr lang="en-ZA" sz="2800" dirty="0"/>
              <a:t>geyser was faulty (three and a half weeks). </a:t>
            </a:r>
            <a:r>
              <a:rPr lang="en-ZA" sz="2800" dirty="0" smtClean="0"/>
              <a:t>The Emergency </a:t>
            </a:r>
            <a:r>
              <a:rPr lang="en-ZA" sz="2800" dirty="0"/>
              <a:t>base </a:t>
            </a:r>
            <a:r>
              <a:rPr lang="en-ZA" sz="2800" dirty="0" smtClean="0"/>
              <a:t>had hot water as it operates independently.</a:t>
            </a:r>
          </a:p>
          <a:p>
            <a:r>
              <a:rPr lang="en-ZA" sz="2800" b="1" dirty="0" smtClean="0"/>
              <a:t>Food item shortages</a:t>
            </a:r>
            <a:r>
              <a:rPr lang="en-ZA" sz="2800" dirty="0" smtClean="0"/>
              <a:t>: 2</a:t>
            </a:r>
            <a:r>
              <a:rPr lang="en-ZA" sz="2800" baseline="30000" dirty="0" smtClean="0"/>
              <a:t>nd</a:t>
            </a:r>
            <a:r>
              <a:rPr lang="en-ZA" sz="2800" dirty="0" smtClean="0"/>
              <a:t> consignment of food delivered to Marion with Indian vessel. </a:t>
            </a:r>
            <a:endParaRPr lang="en-ZA" sz="2800" dirty="0"/>
          </a:p>
        </p:txBody>
      </p:sp>
      <p:sp>
        <p:nvSpPr>
          <p:cNvPr id="4" name="Footer Placeholder 3"/>
          <p:cNvSpPr>
            <a:spLocks noGrp="1"/>
          </p:cNvSpPr>
          <p:nvPr>
            <p:ph type="ftr" sz="quarter" idx="11"/>
          </p:nvPr>
        </p:nvSpPr>
        <p:spPr/>
        <p:txBody>
          <a:bodyPr/>
          <a:lstStyle/>
          <a:p>
            <a:pPr>
              <a:defRPr/>
            </a:pPr>
            <a:r>
              <a:rPr lang="en-ZA" smtClean="0"/>
              <a:t>South African National Antarctic Program</a:t>
            </a:r>
            <a:endParaRPr lang="en-US"/>
          </a:p>
        </p:txBody>
      </p:sp>
      <p:sp>
        <p:nvSpPr>
          <p:cNvPr id="5" name="Slide Number Placeholder 4"/>
          <p:cNvSpPr>
            <a:spLocks noGrp="1"/>
          </p:cNvSpPr>
          <p:nvPr>
            <p:ph type="sldNum" sz="quarter" idx="12"/>
          </p:nvPr>
        </p:nvSpPr>
        <p:spPr/>
        <p:txBody>
          <a:bodyPr/>
          <a:lstStyle/>
          <a:p>
            <a:pPr>
              <a:defRPr/>
            </a:pPr>
            <a:fld id="{52B341EB-CD29-41F3-808E-06F39A22BF5D}" type="slidenum">
              <a:rPr lang="en-US" altLang="en-US" smtClean="0"/>
              <a:pPr>
                <a:defRPr/>
              </a:pPr>
              <a:t>15</a:t>
            </a:fld>
            <a:endParaRPr lang="en-US" altLang="en-US"/>
          </a:p>
        </p:txBody>
      </p:sp>
    </p:spTree>
    <p:extLst>
      <p:ext uri="{BB962C8B-B14F-4D97-AF65-F5344CB8AC3E}">
        <p14:creationId xmlns:p14="http://schemas.microsoft.com/office/powerpoint/2010/main" xmlns="" val="37350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Medical Evacuation: </a:t>
            </a:r>
            <a:br>
              <a:rPr lang="en-ZA" dirty="0" smtClean="0"/>
            </a:br>
            <a:r>
              <a:rPr lang="en-ZA" dirty="0" smtClean="0"/>
              <a:t>return from Marion May 2018</a:t>
            </a:r>
            <a:endParaRPr lang="en-ZA" dirty="0"/>
          </a:p>
        </p:txBody>
      </p:sp>
      <p:sp>
        <p:nvSpPr>
          <p:cNvPr id="10" name="Content Placeholder 9"/>
          <p:cNvSpPr>
            <a:spLocks noGrp="1"/>
          </p:cNvSpPr>
          <p:nvPr>
            <p:ph idx="1"/>
          </p:nvPr>
        </p:nvSpPr>
        <p:spPr/>
        <p:txBody>
          <a:bodyPr>
            <a:normAutofit fontScale="92500" lnSpcReduction="20000"/>
          </a:bodyPr>
          <a:lstStyle/>
          <a:p>
            <a:r>
              <a:rPr lang="en-ZA" sz="3000" dirty="0" smtClean="0"/>
              <a:t>Crew member on Agulhas </a:t>
            </a:r>
            <a:r>
              <a:rPr lang="en-ZA" sz="3000" dirty="0"/>
              <a:t>II </a:t>
            </a:r>
            <a:r>
              <a:rPr lang="en-ZA" sz="3000" dirty="0" smtClean="0"/>
              <a:t>fell ill </a:t>
            </a:r>
            <a:r>
              <a:rPr lang="en-ZA" sz="3000" dirty="0"/>
              <a:t>during the </a:t>
            </a:r>
            <a:r>
              <a:rPr lang="en-ZA" sz="3000" dirty="0" smtClean="0"/>
              <a:t>voyage and received treatment </a:t>
            </a:r>
            <a:r>
              <a:rPr lang="en-ZA" sz="3000" dirty="0"/>
              <a:t>from the </a:t>
            </a:r>
            <a:r>
              <a:rPr lang="en-ZA" sz="3000" dirty="0" err="1"/>
              <a:t>onboard</a:t>
            </a:r>
            <a:r>
              <a:rPr lang="en-ZA" sz="3000" dirty="0"/>
              <a:t> ship’s doctor. </a:t>
            </a:r>
            <a:endParaRPr lang="en-ZA" sz="3000" dirty="0" smtClean="0"/>
          </a:p>
          <a:p>
            <a:r>
              <a:rPr lang="en-ZA" sz="3000" dirty="0" smtClean="0"/>
              <a:t>The </a:t>
            </a:r>
            <a:r>
              <a:rPr lang="en-ZA" sz="3000" dirty="0"/>
              <a:t>vessel departed Marion Island on 3 May </a:t>
            </a:r>
            <a:r>
              <a:rPr lang="en-ZA" sz="3000" dirty="0" smtClean="0"/>
              <a:t>2018 intending to </a:t>
            </a:r>
            <a:r>
              <a:rPr lang="en-ZA" sz="3000" dirty="0"/>
              <a:t>perform some oceanographic sampling which </a:t>
            </a:r>
            <a:r>
              <a:rPr lang="en-ZA" sz="3000" dirty="0" smtClean="0"/>
              <a:t>added </a:t>
            </a:r>
            <a:r>
              <a:rPr lang="en-ZA" sz="3000" dirty="0"/>
              <a:t>two days to the return duration. </a:t>
            </a:r>
            <a:endParaRPr lang="en-ZA" sz="3000" dirty="0" smtClean="0"/>
          </a:p>
          <a:p>
            <a:r>
              <a:rPr lang="en-ZA" sz="3000" dirty="0" smtClean="0"/>
              <a:t>Patient </a:t>
            </a:r>
            <a:r>
              <a:rPr lang="en-ZA" sz="3000" dirty="0"/>
              <a:t>condition worsened and a medical evacuation was </a:t>
            </a:r>
            <a:r>
              <a:rPr lang="en-ZA" sz="3000" dirty="0" smtClean="0"/>
              <a:t>declared - All </a:t>
            </a:r>
            <a:r>
              <a:rPr lang="en-ZA" sz="3000" dirty="0"/>
              <a:t>research work </a:t>
            </a:r>
            <a:r>
              <a:rPr lang="en-ZA" sz="3000" dirty="0" smtClean="0"/>
              <a:t>was </a:t>
            </a:r>
            <a:r>
              <a:rPr lang="en-ZA" sz="3000" dirty="0"/>
              <a:t>cancelled and </a:t>
            </a:r>
            <a:r>
              <a:rPr lang="en-ZA" sz="3000" dirty="0" smtClean="0"/>
              <a:t>ship instructed to steam </a:t>
            </a:r>
            <a:r>
              <a:rPr lang="en-ZA" sz="3000" dirty="0"/>
              <a:t>to </a:t>
            </a:r>
            <a:r>
              <a:rPr lang="en-ZA" sz="3000" dirty="0" smtClean="0"/>
              <a:t>nearest </a:t>
            </a:r>
            <a:r>
              <a:rPr lang="en-ZA" sz="3000" dirty="0"/>
              <a:t>port. </a:t>
            </a:r>
            <a:endParaRPr lang="en-ZA" sz="3000" dirty="0" smtClean="0"/>
          </a:p>
          <a:p>
            <a:r>
              <a:rPr lang="en-ZA" sz="3000" dirty="0" smtClean="0"/>
              <a:t>Patient was flown off to Vincent </a:t>
            </a:r>
            <a:r>
              <a:rPr lang="en-ZA" sz="3000" dirty="0" err="1" smtClean="0"/>
              <a:t>Palotti</a:t>
            </a:r>
            <a:r>
              <a:rPr lang="en-ZA" sz="3000" dirty="0" smtClean="0"/>
              <a:t> when Vessel was in helicopter range. This happened on 6 </a:t>
            </a:r>
            <a:r>
              <a:rPr lang="en-ZA" sz="3000" dirty="0"/>
              <a:t>May </a:t>
            </a:r>
            <a:r>
              <a:rPr lang="en-ZA" sz="3000" dirty="0" smtClean="0"/>
              <a:t>2018. The vessel arrived in Port on 7 May 2018. </a:t>
            </a:r>
            <a:endParaRPr lang="en-ZA" sz="3000" dirty="0"/>
          </a:p>
          <a:p>
            <a:endParaRPr lang="en-ZA" sz="3000" dirty="0"/>
          </a:p>
          <a:p>
            <a:endParaRPr lang="en-ZA" dirty="0"/>
          </a:p>
          <a:p>
            <a:pPr marL="0" indent="0">
              <a:buNone/>
            </a:pPr>
            <a:endParaRPr lang="en-ZA" dirty="0"/>
          </a:p>
        </p:txBody>
      </p:sp>
      <p:sp>
        <p:nvSpPr>
          <p:cNvPr id="4" name="Footer Placeholder 3"/>
          <p:cNvSpPr>
            <a:spLocks noGrp="1"/>
          </p:cNvSpPr>
          <p:nvPr>
            <p:ph type="ftr" sz="quarter" idx="11"/>
          </p:nvPr>
        </p:nvSpPr>
        <p:spPr/>
        <p:txBody>
          <a:bodyPr/>
          <a:lstStyle/>
          <a:p>
            <a:pPr>
              <a:defRPr/>
            </a:pPr>
            <a:r>
              <a:rPr lang="en-ZA" smtClean="0"/>
              <a:t>South African National Antarctic Program</a:t>
            </a:r>
            <a:endParaRPr lang="en-US"/>
          </a:p>
        </p:txBody>
      </p:sp>
      <p:sp>
        <p:nvSpPr>
          <p:cNvPr id="5" name="Slide Number Placeholder 4"/>
          <p:cNvSpPr>
            <a:spLocks noGrp="1"/>
          </p:cNvSpPr>
          <p:nvPr>
            <p:ph type="sldNum" sz="quarter" idx="12"/>
          </p:nvPr>
        </p:nvSpPr>
        <p:spPr/>
        <p:txBody>
          <a:bodyPr/>
          <a:lstStyle/>
          <a:p>
            <a:pPr>
              <a:defRPr/>
            </a:pPr>
            <a:fld id="{52B341EB-CD29-41F3-808E-06F39A22BF5D}" type="slidenum">
              <a:rPr lang="en-US" altLang="en-US" smtClean="0"/>
              <a:pPr>
                <a:defRPr/>
              </a:pPr>
              <a:t>16</a:t>
            </a:fld>
            <a:endParaRPr lang="en-US" altLang="en-US"/>
          </a:p>
        </p:txBody>
      </p:sp>
    </p:spTree>
    <p:extLst>
      <p:ext uri="{BB962C8B-B14F-4D97-AF65-F5344CB8AC3E}">
        <p14:creationId xmlns:p14="http://schemas.microsoft.com/office/powerpoint/2010/main" xmlns="" val="254261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0"/>
            <a:ext cx="10972800" cy="1143000"/>
          </a:xfrm>
        </p:spPr>
        <p:txBody>
          <a:bodyPr/>
          <a:lstStyle/>
          <a:p>
            <a:r>
              <a:rPr lang="en-ZA" dirty="0" smtClean="0"/>
              <a:t>Steps taken to address concerns raised</a:t>
            </a:r>
            <a:endParaRPr lang="en-ZA" dirty="0"/>
          </a:p>
        </p:txBody>
      </p:sp>
      <p:sp>
        <p:nvSpPr>
          <p:cNvPr id="8" name="Content Placeholder 7"/>
          <p:cNvSpPr>
            <a:spLocks noGrp="1"/>
          </p:cNvSpPr>
          <p:nvPr>
            <p:ph idx="1"/>
          </p:nvPr>
        </p:nvSpPr>
        <p:spPr>
          <a:xfrm>
            <a:off x="609600" y="1270795"/>
            <a:ext cx="10972800" cy="5121274"/>
          </a:xfrm>
        </p:spPr>
        <p:txBody>
          <a:bodyPr>
            <a:normAutofit/>
          </a:bodyPr>
          <a:lstStyle/>
          <a:p>
            <a:r>
              <a:rPr lang="en-ZA" sz="2400" dirty="0" smtClean="0"/>
              <a:t>Meeting held with DST and NRF (March 2018) to discuss issues jointly and prepare a response to concerns raised by the science community</a:t>
            </a:r>
          </a:p>
          <a:p>
            <a:r>
              <a:rPr lang="en-ZA" sz="2400" dirty="0" smtClean="0"/>
              <a:t>Meetings held with DPW to request new generators and restoration of power systems</a:t>
            </a:r>
          </a:p>
          <a:p>
            <a:r>
              <a:rPr lang="en-ZA" sz="2400" dirty="0" smtClean="0"/>
              <a:t>Meetings held with Science Community  (March 2018) to articulate challenges and deliberate on possible contemplated solutions</a:t>
            </a:r>
          </a:p>
          <a:p>
            <a:r>
              <a:rPr lang="en-ZA" sz="2400" dirty="0" smtClean="0"/>
              <a:t>2017 Team returned from Marion on 7 May 2018</a:t>
            </a:r>
          </a:p>
          <a:p>
            <a:r>
              <a:rPr lang="en-ZA" sz="2400" dirty="0" smtClean="0"/>
              <a:t>Debriefing session with 2017 overwintering team members (May 2018)</a:t>
            </a:r>
          </a:p>
          <a:p>
            <a:r>
              <a:rPr lang="en-ZA" sz="2400" dirty="0"/>
              <a:t>Meeting with Group leaders of the 2018 takeover (May </a:t>
            </a:r>
            <a:r>
              <a:rPr lang="en-ZA" sz="2400" dirty="0" smtClean="0"/>
              <a:t>2018</a:t>
            </a:r>
            <a:r>
              <a:rPr lang="en-ZA" sz="2400" dirty="0"/>
              <a:t>) voyage to discuss takeover specific challenges</a:t>
            </a:r>
          </a:p>
          <a:p>
            <a:pPr marL="0" indent="0">
              <a:buNone/>
            </a:pPr>
            <a:endParaRPr lang="en-ZA" dirty="0"/>
          </a:p>
        </p:txBody>
      </p:sp>
      <p:sp>
        <p:nvSpPr>
          <p:cNvPr id="4" name="Footer Placeholder 3"/>
          <p:cNvSpPr>
            <a:spLocks noGrp="1"/>
          </p:cNvSpPr>
          <p:nvPr>
            <p:ph type="ftr" sz="quarter" idx="11"/>
          </p:nvPr>
        </p:nvSpPr>
        <p:spPr/>
        <p:txBody>
          <a:bodyPr/>
          <a:lstStyle/>
          <a:p>
            <a:pPr>
              <a:defRPr/>
            </a:pPr>
            <a:r>
              <a:rPr lang="en-ZA" smtClean="0"/>
              <a:t>South African National Antarctic Program</a:t>
            </a:r>
            <a:endParaRPr lang="en-US"/>
          </a:p>
        </p:txBody>
      </p:sp>
      <p:sp>
        <p:nvSpPr>
          <p:cNvPr id="5" name="Slide Number Placeholder 4"/>
          <p:cNvSpPr>
            <a:spLocks noGrp="1"/>
          </p:cNvSpPr>
          <p:nvPr>
            <p:ph type="sldNum" sz="quarter" idx="12"/>
          </p:nvPr>
        </p:nvSpPr>
        <p:spPr/>
        <p:txBody>
          <a:bodyPr/>
          <a:lstStyle/>
          <a:p>
            <a:pPr>
              <a:defRPr/>
            </a:pPr>
            <a:fld id="{52B341EB-CD29-41F3-808E-06F39A22BF5D}" type="slidenum">
              <a:rPr lang="en-US" altLang="en-US" smtClean="0"/>
              <a:pPr>
                <a:defRPr/>
              </a:pPr>
              <a:t>17</a:t>
            </a:fld>
            <a:endParaRPr lang="en-US" altLang="en-US"/>
          </a:p>
        </p:txBody>
      </p:sp>
    </p:spTree>
    <p:extLst>
      <p:ext uri="{BB962C8B-B14F-4D97-AF65-F5344CB8AC3E}">
        <p14:creationId xmlns:p14="http://schemas.microsoft.com/office/powerpoint/2010/main" xmlns="" val="1071177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49771"/>
            <a:ext cx="10972800" cy="1143000"/>
          </a:xfrm>
        </p:spPr>
        <p:txBody>
          <a:bodyPr/>
          <a:lstStyle/>
          <a:p>
            <a:r>
              <a:rPr lang="en-ZA" dirty="0" smtClean="0"/>
              <a:t>Specific issues raised by PCEA</a:t>
            </a:r>
            <a:endParaRPr lang="en-ZA" dirty="0"/>
          </a:p>
        </p:txBody>
      </p:sp>
      <p:sp>
        <p:nvSpPr>
          <p:cNvPr id="8" name="Content Placeholder 7"/>
          <p:cNvSpPr>
            <a:spLocks noGrp="1"/>
          </p:cNvSpPr>
          <p:nvPr>
            <p:ph idx="1"/>
          </p:nvPr>
        </p:nvSpPr>
        <p:spPr>
          <a:xfrm>
            <a:off x="609600" y="866620"/>
            <a:ext cx="10972800" cy="5728246"/>
          </a:xfrm>
        </p:spPr>
        <p:txBody>
          <a:bodyPr>
            <a:normAutofit fontScale="55000" lnSpcReduction="20000"/>
          </a:bodyPr>
          <a:lstStyle/>
          <a:p>
            <a:pPr>
              <a:lnSpc>
                <a:spcPct val="120000"/>
              </a:lnSpc>
            </a:pPr>
            <a:r>
              <a:rPr lang="en-ZA" b="1" dirty="0"/>
              <a:t>The leadership model</a:t>
            </a:r>
            <a:r>
              <a:rPr lang="en-ZA" dirty="0"/>
              <a:t> - on Marion had a Leader and Deputy. However in the current team, </a:t>
            </a:r>
            <a:r>
              <a:rPr lang="en-ZA" dirty="0" smtClean="0"/>
              <a:t>new approach has been adopted, namely an </a:t>
            </a:r>
            <a:r>
              <a:rPr lang="en-ZA" dirty="0"/>
              <a:t>“</a:t>
            </a:r>
            <a:r>
              <a:rPr lang="en-ZA" dirty="0" err="1"/>
              <a:t>exco</a:t>
            </a:r>
            <a:r>
              <a:rPr lang="en-ZA" dirty="0"/>
              <a:t>” type leadership comprising of a Leader and Deputy from the support staff and also a leader from the </a:t>
            </a:r>
            <a:r>
              <a:rPr lang="en-ZA" dirty="0" smtClean="0"/>
              <a:t>research </a:t>
            </a:r>
            <a:r>
              <a:rPr lang="en-ZA" dirty="0"/>
              <a:t>staff. </a:t>
            </a:r>
            <a:endParaRPr lang="en-ZA" dirty="0" smtClean="0"/>
          </a:p>
          <a:p>
            <a:pPr marL="0" indent="0">
              <a:lnSpc>
                <a:spcPct val="120000"/>
              </a:lnSpc>
              <a:buNone/>
            </a:pPr>
            <a:endParaRPr lang="en-ZA" b="1" dirty="0" smtClean="0"/>
          </a:p>
          <a:p>
            <a:pPr>
              <a:lnSpc>
                <a:spcPct val="120000"/>
              </a:lnSpc>
            </a:pPr>
            <a:r>
              <a:rPr lang="en-ZA" b="1" dirty="0" smtClean="0"/>
              <a:t>Dispute </a:t>
            </a:r>
            <a:r>
              <a:rPr lang="en-ZA" b="1" dirty="0"/>
              <a:t>Resolution</a:t>
            </a:r>
            <a:r>
              <a:rPr lang="en-ZA" dirty="0"/>
              <a:t>, the leaders will together manage team members and will have access to the Management in DEA. </a:t>
            </a:r>
            <a:endParaRPr lang="en-ZA" dirty="0" smtClean="0"/>
          </a:p>
          <a:p>
            <a:pPr marL="0" indent="0">
              <a:lnSpc>
                <a:spcPct val="120000"/>
              </a:lnSpc>
              <a:buNone/>
            </a:pPr>
            <a:endParaRPr lang="en-ZA" dirty="0"/>
          </a:p>
          <a:p>
            <a:pPr>
              <a:lnSpc>
                <a:spcPct val="120000"/>
              </a:lnSpc>
            </a:pPr>
            <a:r>
              <a:rPr lang="en-ZA" b="1" dirty="0" smtClean="0"/>
              <a:t>Code of conduct:  </a:t>
            </a:r>
            <a:r>
              <a:rPr lang="en-ZA" b="1" dirty="0"/>
              <a:t>G</a:t>
            </a:r>
            <a:r>
              <a:rPr lang="en-ZA" b="1" dirty="0" smtClean="0"/>
              <a:t>rievance and disciplinary procedures are applied in accordance with the Government prescripts. </a:t>
            </a:r>
            <a:r>
              <a:rPr lang="en-ZA" dirty="0"/>
              <a:t>E</a:t>
            </a:r>
            <a:r>
              <a:rPr lang="en-ZA" dirty="0" smtClean="0"/>
              <a:t>mployment </a:t>
            </a:r>
            <a:r>
              <a:rPr lang="en-ZA" dirty="0"/>
              <a:t>contract </a:t>
            </a:r>
            <a:r>
              <a:rPr lang="en-ZA" dirty="0" smtClean="0"/>
              <a:t>includes a clause that </a:t>
            </a:r>
            <a:r>
              <a:rPr lang="en-ZA" dirty="0"/>
              <a:t>a team member will be responsible for the cost of returning </a:t>
            </a:r>
            <a:r>
              <a:rPr lang="en-ZA" dirty="0" smtClean="0"/>
              <a:t>them </a:t>
            </a:r>
            <a:r>
              <a:rPr lang="en-ZA" dirty="0"/>
              <a:t>to the mainland for any reason other than Medical Evacuation. All team members have been informed of DEA policies and Public Service Code of Conducts during team </a:t>
            </a:r>
            <a:r>
              <a:rPr lang="en-ZA" dirty="0" smtClean="0"/>
              <a:t>training. </a:t>
            </a:r>
          </a:p>
          <a:p>
            <a:pPr marL="0" indent="0">
              <a:lnSpc>
                <a:spcPct val="120000"/>
              </a:lnSpc>
              <a:buNone/>
            </a:pPr>
            <a:endParaRPr lang="en-ZA" dirty="0"/>
          </a:p>
          <a:p>
            <a:pPr>
              <a:lnSpc>
                <a:spcPct val="120000"/>
              </a:lnSpc>
            </a:pPr>
            <a:r>
              <a:rPr lang="en-ZA" b="1" dirty="0"/>
              <a:t>Wellness</a:t>
            </a:r>
            <a:r>
              <a:rPr lang="en-ZA" dirty="0"/>
              <a:t> – A</a:t>
            </a:r>
            <a:r>
              <a:rPr lang="en-ZA" dirty="0" smtClean="0"/>
              <a:t>rrangement with DEA wellness program (</a:t>
            </a:r>
            <a:r>
              <a:rPr lang="en-ZA" dirty="0" err="1" smtClean="0"/>
              <a:t>Careways</a:t>
            </a:r>
            <a:r>
              <a:rPr lang="en-ZA" dirty="0" smtClean="0"/>
              <a:t>) </a:t>
            </a:r>
            <a:r>
              <a:rPr lang="en-ZA" dirty="0"/>
              <a:t>and any team member may at any time make contact with </a:t>
            </a:r>
            <a:r>
              <a:rPr lang="en-ZA" dirty="0" err="1"/>
              <a:t>Careways</a:t>
            </a:r>
            <a:r>
              <a:rPr lang="en-ZA" dirty="0"/>
              <a:t> </a:t>
            </a:r>
            <a:r>
              <a:rPr lang="en-ZA" dirty="0" smtClean="0"/>
              <a:t>for counselling support. Antarctic Medic (schooled in emergency medicine and trauma – similar to paramedic XX</a:t>
            </a:r>
            <a:r>
              <a:rPr lang="en-US" dirty="0" smtClean="0"/>
              <a:t>Some </a:t>
            </a:r>
            <a:r>
              <a:rPr lang="en-US" dirty="0"/>
              <a:t>programs have doctors that form part of the staff complement and checks on medical reports and medical supplies </a:t>
            </a:r>
            <a:r>
              <a:rPr lang="en-US" dirty="0" smtClean="0"/>
              <a:t>etc. </a:t>
            </a:r>
          </a:p>
        </p:txBody>
      </p:sp>
      <p:sp>
        <p:nvSpPr>
          <p:cNvPr id="5" name="Slide Number Placeholder 4"/>
          <p:cNvSpPr>
            <a:spLocks noGrp="1"/>
          </p:cNvSpPr>
          <p:nvPr>
            <p:ph type="sldNum" sz="quarter" idx="12"/>
          </p:nvPr>
        </p:nvSpPr>
        <p:spPr/>
        <p:txBody>
          <a:bodyPr/>
          <a:lstStyle/>
          <a:p>
            <a:pPr>
              <a:defRPr/>
            </a:pPr>
            <a:fld id="{52B341EB-CD29-41F3-808E-06F39A22BF5D}" type="slidenum">
              <a:rPr lang="en-US" altLang="en-US" smtClean="0"/>
              <a:pPr>
                <a:defRPr/>
              </a:pPr>
              <a:t>18</a:t>
            </a:fld>
            <a:endParaRPr lang="en-US" altLang="en-US"/>
          </a:p>
        </p:txBody>
      </p:sp>
    </p:spTree>
    <p:extLst>
      <p:ext uri="{BB962C8B-B14F-4D97-AF65-F5344CB8AC3E}">
        <p14:creationId xmlns:p14="http://schemas.microsoft.com/office/powerpoint/2010/main" xmlns="" val="1097475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0"/>
            <a:ext cx="10972800" cy="1143000"/>
          </a:xfrm>
        </p:spPr>
        <p:txBody>
          <a:bodyPr/>
          <a:lstStyle/>
          <a:p>
            <a:r>
              <a:rPr lang="en-ZA" dirty="0" smtClean="0"/>
              <a:t>Specific issues raised by PCEA</a:t>
            </a:r>
            <a:endParaRPr lang="en-ZA" dirty="0"/>
          </a:p>
        </p:txBody>
      </p:sp>
      <p:sp>
        <p:nvSpPr>
          <p:cNvPr id="8" name="Content Placeholder 7"/>
          <p:cNvSpPr>
            <a:spLocks noGrp="1"/>
          </p:cNvSpPr>
          <p:nvPr>
            <p:ph idx="1"/>
          </p:nvPr>
        </p:nvSpPr>
        <p:spPr>
          <a:xfrm>
            <a:off x="609600" y="1143000"/>
            <a:ext cx="10972800" cy="4983165"/>
          </a:xfrm>
        </p:spPr>
        <p:txBody>
          <a:bodyPr>
            <a:noAutofit/>
          </a:bodyPr>
          <a:lstStyle/>
          <a:p>
            <a:r>
              <a:rPr lang="en-ZA" sz="2000" b="1" dirty="0" smtClean="0"/>
              <a:t>Screening protocol</a:t>
            </a:r>
            <a:r>
              <a:rPr lang="en-ZA" sz="2000" dirty="0" smtClean="0"/>
              <a:t> - tightening </a:t>
            </a:r>
            <a:r>
              <a:rPr lang="en-ZA" sz="2000" dirty="0"/>
              <a:t>the screening </a:t>
            </a:r>
            <a:r>
              <a:rPr lang="en-ZA" sz="2000" dirty="0" smtClean="0"/>
              <a:t>process – DEA has an MOU with SA Military Health Services and in discussion to formulate appropriate psychometric testing.</a:t>
            </a:r>
          </a:p>
          <a:p>
            <a:pPr marL="0" indent="0">
              <a:buNone/>
            </a:pPr>
            <a:endParaRPr lang="en-ZA" sz="2000" dirty="0"/>
          </a:p>
          <a:p>
            <a:r>
              <a:rPr lang="en-ZA" sz="2000" b="1" dirty="0"/>
              <a:t>Salary scales -  </a:t>
            </a:r>
            <a:r>
              <a:rPr lang="en-ZA" sz="2000" dirty="0"/>
              <a:t>DEA currently job evaluating all expedition posts and in the process of increasing some of the salary levels and will continue to benchmark with other Antarctic Programs. On contract duration, consideration being given to extending the contracts to 18 months. </a:t>
            </a:r>
          </a:p>
          <a:p>
            <a:endParaRPr lang="en-ZA" sz="2000" b="1" dirty="0" smtClean="0"/>
          </a:p>
          <a:p>
            <a:r>
              <a:rPr lang="en-ZA" sz="2000" b="1" dirty="0" smtClean="0"/>
              <a:t>Food </a:t>
            </a:r>
            <a:r>
              <a:rPr lang="en-ZA" sz="2000" b="1" dirty="0"/>
              <a:t>management </a:t>
            </a:r>
            <a:r>
              <a:rPr lang="en-ZA" sz="2000" b="1" dirty="0" smtClean="0"/>
              <a:t>system</a:t>
            </a:r>
            <a:r>
              <a:rPr lang="en-ZA" sz="2000" dirty="0" smtClean="0"/>
              <a:t>: in the past, teams managed their own food supplies – however new diets (</a:t>
            </a:r>
            <a:r>
              <a:rPr lang="en-ZA" sz="2000" dirty="0" err="1" smtClean="0"/>
              <a:t>Banting</a:t>
            </a:r>
            <a:r>
              <a:rPr lang="en-ZA" sz="2000" dirty="0" smtClean="0"/>
              <a:t>, Low carb, etc.) result in uneven depletion of food stocks. To improve food management, DEA will include a Chef. </a:t>
            </a:r>
          </a:p>
          <a:p>
            <a:pPr marL="0" indent="0">
              <a:buNone/>
            </a:pPr>
            <a:endParaRPr lang="en-ZA" sz="2000" dirty="0" smtClean="0"/>
          </a:p>
          <a:p>
            <a:r>
              <a:rPr lang="en-ZA" sz="2000" b="1" dirty="0" smtClean="0"/>
              <a:t>Alcohol –</a:t>
            </a:r>
            <a:r>
              <a:rPr lang="en-ZA" sz="2000" dirty="0" smtClean="0"/>
              <a:t> Each person is limited to 100 </a:t>
            </a:r>
            <a:r>
              <a:rPr lang="en-ZA" sz="2000" dirty="0"/>
              <a:t>kg of </a:t>
            </a:r>
            <a:r>
              <a:rPr lang="en-ZA" sz="2000" dirty="0" smtClean="0"/>
              <a:t>cargo. Alcohol is allowed as part of this 100kg. Consideration being given to options for controlling amount of alcohol. </a:t>
            </a:r>
            <a:endParaRPr lang="en-ZA" sz="2000" dirty="0"/>
          </a:p>
        </p:txBody>
      </p:sp>
      <p:sp>
        <p:nvSpPr>
          <p:cNvPr id="4" name="Footer Placeholder 3"/>
          <p:cNvSpPr>
            <a:spLocks noGrp="1"/>
          </p:cNvSpPr>
          <p:nvPr>
            <p:ph type="ftr" sz="quarter" idx="11"/>
          </p:nvPr>
        </p:nvSpPr>
        <p:spPr/>
        <p:txBody>
          <a:bodyPr/>
          <a:lstStyle/>
          <a:p>
            <a:pPr>
              <a:defRPr/>
            </a:pPr>
            <a:r>
              <a:rPr lang="en-ZA" smtClean="0"/>
              <a:t>South African National Antarctic Program</a:t>
            </a:r>
            <a:endParaRPr lang="en-US"/>
          </a:p>
        </p:txBody>
      </p:sp>
      <p:sp>
        <p:nvSpPr>
          <p:cNvPr id="5" name="Slide Number Placeholder 4"/>
          <p:cNvSpPr>
            <a:spLocks noGrp="1"/>
          </p:cNvSpPr>
          <p:nvPr>
            <p:ph type="sldNum" sz="quarter" idx="12"/>
          </p:nvPr>
        </p:nvSpPr>
        <p:spPr/>
        <p:txBody>
          <a:bodyPr/>
          <a:lstStyle/>
          <a:p>
            <a:pPr>
              <a:defRPr/>
            </a:pPr>
            <a:fld id="{52B341EB-CD29-41F3-808E-06F39A22BF5D}" type="slidenum">
              <a:rPr lang="en-US" altLang="en-US" smtClean="0"/>
              <a:pPr>
                <a:defRPr/>
              </a:pPr>
              <a:t>19</a:t>
            </a:fld>
            <a:endParaRPr lang="en-US" altLang="en-US"/>
          </a:p>
        </p:txBody>
      </p:sp>
    </p:spTree>
    <p:extLst>
      <p:ext uri="{BB962C8B-B14F-4D97-AF65-F5344CB8AC3E}">
        <p14:creationId xmlns:p14="http://schemas.microsoft.com/office/powerpoint/2010/main" xmlns="" val="21599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South African National Antarctic Program</a:t>
            </a:r>
          </a:p>
        </p:txBody>
      </p:sp>
      <p:graphicFrame>
        <p:nvGraphicFramePr>
          <p:cNvPr id="27" name="Content Placeholder 26"/>
          <p:cNvGraphicFramePr>
            <a:graphicFrameLocks noGrp="1"/>
          </p:cNvGraphicFramePr>
          <p:nvPr>
            <p:ph idx="1"/>
            <p:extLst>
              <p:ext uri="{D42A27DB-BD31-4B8C-83A1-F6EECF244321}">
                <p14:modId xmlns:p14="http://schemas.microsoft.com/office/powerpoint/2010/main" xmlns="" val="328183521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393778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THANK YOU FOR YOUR </a:t>
            </a:r>
            <a:r>
              <a:rPr lang="en-ZA" dirty="0" smtClean="0"/>
              <a:t>ATTENTION</a:t>
            </a:r>
            <a:endParaRPr lang="en-ZA" dirty="0"/>
          </a:p>
        </p:txBody>
      </p:sp>
      <p:pic>
        <p:nvPicPr>
          <p:cNvPr id="6"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57050" y="2476221"/>
            <a:ext cx="8077900" cy="2773920"/>
          </a:xfrm>
          <a:noFill/>
        </p:spPr>
      </p:pic>
    </p:spTree>
    <p:extLst>
      <p:ext uri="{BB962C8B-B14F-4D97-AF65-F5344CB8AC3E}">
        <p14:creationId xmlns:p14="http://schemas.microsoft.com/office/powerpoint/2010/main" xmlns="" val="1877202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Research Base Locations</a:t>
            </a:r>
          </a:p>
        </p:txBody>
      </p:sp>
      <p:pic>
        <p:nvPicPr>
          <p:cNvPr id="8" name="Picture 2" descr="Southern_Ocean_01_DEA&amp;T"/>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2665927" y="1600200"/>
            <a:ext cx="6143222" cy="4525963"/>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95751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MARION ISLAND BASE</a:t>
            </a:r>
          </a:p>
        </p:txBody>
      </p:sp>
      <p:pic>
        <p:nvPicPr>
          <p:cNvPr id="7" name="Picture 7" descr="C:\Documents and Settings\JArnald\My Documents\My Pictures\Marion New Base\Arial Aug 07 (15).JPG"/>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609600" y="2152667"/>
            <a:ext cx="5384800" cy="3421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F:\New hanger.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bwMode="auto">
          <a:xfrm>
            <a:off x="6198754" y="1886830"/>
            <a:ext cx="5382491" cy="3952702"/>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00680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Research on Marion Island</a:t>
            </a:r>
            <a:endParaRPr lang="en-ZA" dirty="0"/>
          </a:p>
        </p:txBody>
      </p:sp>
      <p:sp>
        <p:nvSpPr>
          <p:cNvPr id="3" name="Content Placeholder 2"/>
          <p:cNvSpPr>
            <a:spLocks noGrp="1"/>
          </p:cNvSpPr>
          <p:nvPr>
            <p:ph idx="1"/>
          </p:nvPr>
        </p:nvSpPr>
        <p:spPr/>
        <p:txBody>
          <a:bodyPr>
            <a:normAutofit fontScale="85000" lnSpcReduction="20000"/>
          </a:bodyPr>
          <a:lstStyle/>
          <a:p>
            <a:pPr>
              <a:defRPr/>
            </a:pPr>
            <a:r>
              <a:rPr lang="en-ZA" dirty="0" smtClean="0"/>
              <a:t>Weather Observations – SAWS</a:t>
            </a:r>
          </a:p>
          <a:p>
            <a:pPr>
              <a:defRPr/>
            </a:pPr>
            <a:r>
              <a:rPr lang="en-ZA" dirty="0" smtClean="0"/>
              <a:t>Monitoring of Seabirds – DEA, UCT</a:t>
            </a:r>
          </a:p>
          <a:p>
            <a:pPr>
              <a:defRPr/>
            </a:pPr>
            <a:r>
              <a:rPr lang="en-ZA" dirty="0" smtClean="0"/>
              <a:t>Marine Mammals – UP</a:t>
            </a:r>
          </a:p>
          <a:p>
            <a:pPr>
              <a:defRPr/>
            </a:pPr>
            <a:r>
              <a:rPr lang="en-ZA" dirty="0" smtClean="0"/>
              <a:t>Marine Top Predators - NMMU</a:t>
            </a:r>
          </a:p>
          <a:p>
            <a:pPr>
              <a:defRPr/>
            </a:pPr>
            <a:r>
              <a:rPr lang="en-ZA" dirty="0" smtClean="0"/>
              <a:t>Botany – Stellenbosch &amp; UP</a:t>
            </a:r>
          </a:p>
          <a:p>
            <a:pPr>
              <a:defRPr/>
            </a:pPr>
            <a:r>
              <a:rPr lang="en-ZA" dirty="0" smtClean="0"/>
              <a:t>Space Weather – SANSA</a:t>
            </a:r>
          </a:p>
          <a:p>
            <a:pPr>
              <a:defRPr/>
            </a:pPr>
            <a:r>
              <a:rPr lang="en-ZA" dirty="0" smtClean="0"/>
              <a:t>Geomorphology – Rhodes</a:t>
            </a:r>
          </a:p>
          <a:p>
            <a:pPr>
              <a:defRPr/>
            </a:pPr>
            <a:r>
              <a:rPr lang="en-ZA" dirty="0" smtClean="0"/>
              <a:t>Fur Seals – PE Museum</a:t>
            </a:r>
          </a:p>
          <a:p>
            <a:pPr>
              <a:defRPr/>
            </a:pPr>
            <a:r>
              <a:rPr lang="en-ZA" dirty="0" smtClean="0"/>
              <a:t>Engineering – UKZN</a:t>
            </a:r>
            <a:endParaRPr lang="en-ZA" dirty="0"/>
          </a:p>
          <a:p>
            <a:pPr>
              <a:defRPr/>
            </a:pPr>
            <a:r>
              <a:rPr lang="en-ZA" dirty="0"/>
              <a:t>Produced more than 1000 Published Scientific Papers (2010) and more than 200 Post Grad degrees.</a:t>
            </a:r>
          </a:p>
          <a:p>
            <a:endParaRPr lang="en-ZA" dirty="0"/>
          </a:p>
        </p:txBody>
      </p:sp>
    </p:spTree>
    <p:extLst>
      <p:ext uri="{BB962C8B-B14F-4D97-AF65-F5344CB8AC3E}">
        <p14:creationId xmlns:p14="http://schemas.microsoft.com/office/powerpoint/2010/main" xmlns="" val="210605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Research on Marion Island 2</a:t>
            </a:r>
            <a:endParaRPr lang="en-US" dirty="0"/>
          </a:p>
        </p:txBody>
      </p:sp>
      <p:sp>
        <p:nvSpPr>
          <p:cNvPr id="3" name="Content Placeholder 2"/>
          <p:cNvSpPr>
            <a:spLocks noGrp="1"/>
          </p:cNvSpPr>
          <p:nvPr>
            <p:ph idx="1"/>
          </p:nvPr>
        </p:nvSpPr>
        <p:spPr>
          <a:xfrm>
            <a:off x="436098" y="1009357"/>
            <a:ext cx="11535508" cy="4525963"/>
          </a:xfrm>
        </p:spPr>
        <p:txBody>
          <a:bodyPr/>
          <a:lstStyle/>
          <a:p>
            <a:pPr lvl="0"/>
            <a:r>
              <a:rPr lang="en-ZA" sz="2400" dirty="0"/>
              <a:t>C</a:t>
            </a:r>
            <a:r>
              <a:rPr lang="en-ZA" sz="2400" dirty="0" smtClean="0"/>
              <a:t>ollecting </a:t>
            </a:r>
            <a:r>
              <a:rPr lang="en-ZA" sz="2400" dirty="0"/>
              <a:t>diet and blood samples from mammals and birds as well as soil and plant samples throughout the different seasons in the year.  </a:t>
            </a:r>
            <a:endParaRPr lang="en-ZA" sz="2400" dirty="0" smtClean="0"/>
          </a:p>
          <a:p>
            <a:pPr lvl="0"/>
            <a:r>
              <a:rPr lang="en-ZA" sz="2400" dirty="0" smtClean="0"/>
              <a:t>Census </a:t>
            </a:r>
            <a:r>
              <a:rPr lang="en-ZA" sz="2400" dirty="0"/>
              <a:t>of various bird species. </a:t>
            </a:r>
            <a:r>
              <a:rPr lang="en-ZA" sz="2400" dirty="0" smtClean="0"/>
              <a:t>Strong indications that in </a:t>
            </a:r>
            <a:r>
              <a:rPr lang="en-ZA" sz="2400" dirty="0"/>
              <a:t>addition to the impacts of climate change, bird populations are under attack from </a:t>
            </a:r>
            <a:r>
              <a:rPr lang="en-ZA" sz="2400" dirty="0" smtClean="0"/>
              <a:t>mice. Work underway towards a mouse eradication plan.  </a:t>
            </a:r>
            <a:endParaRPr lang="en-US" sz="2400" dirty="0"/>
          </a:p>
          <a:p>
            <a:r>
              <a:rPr lang="en-ZA" sz="2400" dirty="0" smtClean="0"/>
              <a:t>Marine mammal program: long term research and monitoring program, understanding </a:t>
            </a:r>
            <a:r>
              <a:rPr lang="en-ZA" sz="2400" dirty="0"/>
              <a:t>of top marine mammal predator ecology within the Southern Ocean region.  </a:t>
            </a:r>
            <a:endParaRPr lang="en-ZA" sz="2400" dirty="0" smtClean="0"/>
          </a:p>
          <a:p>
            <a:r>
              <a:rPr lang="en-ZA" sz="2400" dirty="0" smtClean="0"/>
              <a:t>This </a:t>
            </a:r>
            <a:r>
              <a:rPr lang="en-ZA" sz="2400" dirty="0"/>
              <a:t>integrates well with </a:t>
            </a:r>
            <a:r>
              <a:rPr lang="en-ZA" sz="2400" dirty="0" smtClean="0"/>
              <a:t>insights </a:t>
            </a:r>
            <a:r>
              <a:rPr lang="en-ZA" sz="2400" dirty="0"/>
              <a:t>gained from monitoring the feeding habits of </a:t>
            </a:r>
            <a:r>
              <a:rPr lang="en-ZA" sz="2400" dirty="0" smtClean="0"/>
              <a:t>seabirds, produces data on feeding areas, &amp;impacts (climate change, fishing </a:t>
            </a:r>
            <a:r>
              <a:rPr lang="en-ZA" sz="2400" dirty="0" err="1" smtClean="0"/>
              <a:t>etc</a:t>
            </a:r>
            <a:r>
              <a:rPr lang="en-ZA" sz="2400" dirty="0" smtClean="0"/>
              <a:t>)</a:t>
            </a:r>
            <a:r>
              <a:rPr lang="en-ZA" sz="2400" dirty="0"/>
              <a:t> </a:t>
            </a:r>
            <a:endParaRPr lang="en-US" sz="2400" dirty="0"/>
          </a:p>
          <a:p>
            <a:r>
              <a:rPr lang="en-ZA" sz="2400" dirty="0"/>
              <a:t>S</a:t>
            </a:r>
            <a:r>
              <a:rPr lang="en-ZA" sz="2400" dirty="0" smtClean="0"/>
              <a:t>hip-based </a:t>
            </a:r>
            <a:r>
              <a:rPr lang="en-ZA" sz="2400" dirty="0"/>
              <a:t>oceanographic </a:t>
            </a:r>
            <a:r>
              <a:rPr lang="en-ZA" sz="2400" dirty="0" smtClean="0"/>
              <a:t>research, resulting in a </a:t>
            </a:r>
            <a:r>
              <a:rPr lang="en-ZA" sz="2400" dirty="0"/>
              <a:t>variety of physical, chemical and biological properties of the ocean surface waters being analysed</a:t>
            </a:r>
            <a:r>
              <a:rPr lang="en-ZA" dirty="0"/>
              <a:t>. </a:t>
            </a:r>
            <a:endParaRPr lang="en-US" dirty="0"/>
          </a:p>
        </p:txBody>
      </p:sp>
    </p:spTree>
    <p:extLst>
      <p:ext uri="{BB962C8B-B14F-4D97-AF65-F5344CB8AC3E}">
        <p14:creationId xmlns:p14="http://schemas.microsoft.com/office/powerpoint/2010/main" xmlns="" val="188988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1143000"/>
          </a:xfrm>
        </p:spPr>
        <p:txBody>
          <a:bodyPr>
            <a:normAutofit/>
          </a:bodyPr>
          <a:lstStyle/>
          <a:p>
            <a:r>
              <a:rPr lang="en-US" sz="3200" dirty="0"/>
              <a:t>Value of DEA’s research on and monitoring of seabirds at South Africa’s Prince Edward Islands </a:t>
            </a:r>
            <a:endParaRPr lang="en-GB" sz="3200" dirty="0"/>
          </a:p>
        </p:txBody>
      </p:sp>
      <p:pic>
        <p:nvPicPr>
          <p:cNvPr id="4" name="Picture 4" descr="Prince Edward Island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7855" y="1364673"/>
            <a:ext cx="5166648"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5-Point Star 4"/>
          <p:cNvSpPr>
            <a:spLocks noChangeAspect="1"/>
          </p:cNvSpPr>
          <p:nvPr/>
        </p:nvSpPr>
        <p:spPr>
          <a:xfrm>
            <a:off x="5334000" y="2438400"/>
            <a:ext cx="182562" cy="18256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6" descr="F:\Documents and Settings\RCrawford\My Documents\Crawford files\Scanned slides &amp; photos\Prince Edward Islands\PEIs 1994\Albatross Light-mantled Marion 1994 1.jpg"/>
          <p:cNvPicPr>
            <a:picLocks noChangeAspect="1" noChangeArrowheads="1"/>
          </p:cNvPicPr>
          <p:nvPr/>
        </p:nvPicPr>
        <p:blipFill>
          <a:blip r:embed="rId3" cstate="print"/>
          <a:srcRect/>
          <a:stretch>
            <a:fillRect/>
          </a:stretch>
        </p:blipFill>
        <p:spPr bwMode="auto">
          <a:xfrm>
            <a:off x="7391400" y="1828801"/>
            <a:ext cx="3048000" cy="4912641"/>
          </a:xfrm>
          <a:prstGeom prst="rect">
            <a:avLst/>
          </a:prstGeom>
          <a:noFill/>
        </p:spPr>
      </p:pic>
    </p:spTree>
    <p:extLst>
      <p:ext uri="{BB962C8B-B14F-4D97-AF65-F5344CB8AC3E}">
        <p14:creationId xmlns:p14="http://schemas.microsoft.com/office/powerpoint/2010/main" xmlns="" val="7788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1524000" y="1"/>
            <a:ext cx="9144000" cy="461665"/>
          </a:xfrm>
          <a:prstGeom prst="rect">
            <a:avLst/>
          </a:prstGeom>
        </p:spPr>
        <p:txBody>
          <a:bodyPr>
            <a:spAutoFit/>
          </a:bodyPr>
          <a:lstStyle/>
          <a:p>
            <a:pPr algn="ctr">
              <a:defRPr/>
            </a:pPr>
            <a:r>
              <a:rPr lang="en-US" sz="2400" dirty="0">
                <a:latin typeface="+mj-lt"/>
              </a:rPr>
              <a:t>2. Monitor ecosystem change and health</a:t>
            </a:r>
            <a:endParaRPr lang="en-GB" sz="2400" dirty="0">
              <a:latin typeface="+mj-lt"/>
            </a:endParaRPr>
          </a:p>
        </p:txBody>
      </p:sp>
      <p:graphicFrame>
        <p:nvGraphicFramePr>
          <p:cNvPr id="16" name="Chart 15"/>
          <p:cNvGraphicFramePr>
            <a:graphicFrameLocks/>
          </p:cNvGraphicFramePr>
          <p:nvPr/>
        </p:nvGraphicFramePr>
        <p:xfrm>
          <a:off x="4007768" y="3372778"/>
          <a:ext cx="4648200" cy="2752725"/>
        </p:xfrm>
        <a:graphic>
          <a:graphicData uri="http://schemas.openxmlformats.org/drawingml/2006/chart">
            <c:chart xmlns:c="http://schemas.openxmlformats.org/drawingml/2006/chart" xmlns:r="http://schemas.openxmlformats.org/officeDocument/2006/relationships" r:id="rId3"/>
          </a:graphicData>
        </a:graphic>
      </p:graphicFrame>
      <p:sp>
        <p:nvSpPr>
          <p:cNvPr id="7172" name="Rectangle 16"/>
          <p:cNvSpPr>
            <a:spLocks noChangeArrowheads="1"/>
          </p:cNvSpPr>
          <p:nvPr/>
        </p:nvSpPr>
        <p:spPr bwMode="auto">
          <a:xfrm>
            <a:off x="1524001" y="620846"/>
            <a:ext cx="9176657"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GB" altLang="en-US" sz="2000" dirty="0"/>
              <a:t>E.g. Numbers of Crozet Shags (left) and Gentoo Penguins (right) breeding at Marion Island have shown congruent decreasing trends – both are benthic feeders eating similar prey. The congruent trends suggest possible ongoing change in the benthic marine environment that may be influenced by southward movement of the Sub-Antarctic Front.</a:t>
            </a:r>
          </a:p>
          <a:p>
            <a:pPr algn="ctr" eaLnBrk="1" hangingPunct="1">
              <a:spcBef>
                <a:spcPct val="0"/>
              </a:spcBef>
              <a:buNone/>
            </a:pPr>
            <a:endParaRPr lang="en-US" sz="1200" dirty="0"/>
          </a:p>
          <a:p>
            <a:pPr algn="ctr" eaLnBrk="1" hangingPunct="1">
              <a:spcBef>
                <a:spcPct val="0"/>
              </a:spcBef>
              <a:buNone/>
            </a:pPr>
            <a:r>
              <a:rPr lang="en-US" sz="1200" dirty="0"/>
              <a:t>Crawford RJM, Dyer BM, </a:t>
            </a:r>
            <a:r>
              <a:rPr lang="en-US" sz="1200" dirty="0" err="1"/>
              <a:t>Upfold</a:t>
            </a:r>
            <a:r>
              <a:rPr lang="en-US" sz="1200" dirty="0"/>
              <a:t> L, </a:t>
            </a:r>
            <a:r>
              <a:rPr lang="en-US" sz="1200" dirty="0" err="1"/>
              <a:t>Makhado</a:t>
            </a:r>
            <a:r>
              <a:rPr lang="en-US" sz="1200" dirty="0"/>
              <a:t> AB. 2014. Congruent, decreasing trends of Gentoo Penguins and Crozet Shags at sub-Antarctic Marion Island suggest food limitation through common environmental forcing. </a:t>
            </a:r>
            <a:r>
              <a:rPr lang="en-US" sz="1200" i="1" dirty="0"/>
              <a:t>African Journal of Marine Science</a:t>
            </a:r>
            <a:r>
              <a:rPr lang="en-US" sz="1200" dirty="0"/>
              <a:t> </a:t>
            </a:r>
            <a:r>
              <a:rPr lang="en-GB" sz="1200" dirty="0"/>
              <a:t>36: 225–231.</a:t>
            </a:r>
          </a:p>
        </p:txBody>
      </p:sp>
      <p:pic>
        <p:nvPicPr>
          <p:cNvPr id="7173" name="Picture 2" descr="F:\Documents and Settings\RCrawford\My Documents\Crawford files\Scanned slides &amp; photos\Oceanic islands\Prince Edward Islands\PEIs 2001\Shag Crozet Marion 2001 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0" y="3352800"/>
            <a:ext cx="2395538"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4" descr="F:\Documents and Settings\RCrawford\My Documents\Crawford files\Scanned slides &amp; photos\Oceanic islands\Prince Edward Islands\PEIs 2001\Penguin Gentoo PEIs 2001 1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13764" y="3352800"/>
            <a:ext cx="2154237"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7882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New_DEA_Presentation_template_1[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_SOAS Presentation 2016 Chaplains.pptx" id="{82FD57EB-6CAF-48CE-A475-75542D30B42B}" vid="{2118AC02-930F-4F98-B953-373AC7F8E5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DEA SANAP Template</Template>
  <TotalTime>1623</TotalTime>
  <Words>1459</Words>
  <Application>Microsoft Office PowerPoint</Application>
  <PresentationFormat>Custom</PresentationFormat>
  <Paragraphs>99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3_New_DEA_Presentation_template_1[1]</vt:lpstr>
      <vt:lpstr>South African National Antarctic Program </vt:lpstr>
      <vt:lpstr>South African National Antarctic Program</vt:lpstr>
      <vt:lpstr>Research Base Locations</vt:lpstr>
      <vt:lpstr>MARION ISLAND BASE</vt:lpstr>
      <vt:lpstr>Research on Marion Island</vt:lpstr>
      <vt:lpstr>Research on Marion Island 2</vt:lpstr>
      <vt:lpstr>Value of DEA’s research on and monitoring of seabirds at South Africa’s Prince Edward Islands </vt:lpstr>
      <vt:lpstr>Slide 8</vt:lpstr>
      <vt:lpstr>Slide 9</vt:lpstr>
      <vt:lpstr>Slide 10</vt:lpstr>
      <vt:lpstr>Slide 11</vt:lpstr>
      <vt:lpstr> </vt:lpstr>
      <vt:lpstr>Slide 13</vt:lpstr>
      <vt:lpstr>Generator problems </vt:lpstr>
      <vt:lpstr>Other logistical challenges 2018</vt:lpstr>
      <vt:lpstr>Medical Evacuation:  return from Marion May 2018</vt:lpstr>
      <vt:lpstr>Steps taken to address concerns raised</vt:lpstr>
      <vt:lpstr>Specific issues raised by PCEA</vt:lpstr>
      <vt:lpstr>Specific issues raised by PCEA</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Arnold</dc:creator>
  <cp:lastModifiedBy>PUMZA</cp:lastModifiedBy>
  <cp:revision>153</cp:revision>
  <dcterms:created xsi:type="dcterms:W3CDTF">2016-07-22T08:54:02Z</dcterms:created>
  <dcterms:modified xsi:type="dcterms:W3CDTF">2018-08-16T08:47:52Z</dcterms:modified>
</cp:coreProperties>
</file>