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5"/>
  </p:notesMasterIdLst>
  <p:sldIdLst>
    <p:sldId id="256" r:id="rId2"/>
    <p:sldId id="266" r:id="rId3"/>
    <p:sldId id="279" r:id="rId4"/>
    <p:sldId id="280" r:id="rId5"/>
    <p:sldId id="291" r:id="rId6"/>
    <p:sldId id="288" r:id="rId7"/>
    <p:sldId id="289" r:id="rId8"/>
    <p:sldId id="294" r:id="rId9"/>
    <p:sldId id="292" r:id="rId10"/>
    <p:sldId id="267" r:id="rId11"/>
    <p:sldId id="278" r:id="rId12"/>
    <p:sldId id="268" r:id="rId13"/>
    <p:sldId id="270" r:id="rId14"/>
    <p:sldId id="282" r:id="rId15"/>
    <p:sldId id="281" r:id="rId16"/>
    <p:sldId id="283" r:id="rId17"/>
    <p:sldId id="284" r:id="rId18"/>
    <p:sldId id="285" r:id="rId19"/>
    <p:sldId id="286" r:id="rId20"/>
    <p:sldId id="293" r:id="rId21"/>
    <p:sldId id="269" r:id="rId22"/>
    <p:sldId id="287"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65" d="100"/>
          <a:sy n="65" d="100"/>
        </p:scale>
        <p:origin x="153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7E290B-861F-407C-8416-E0095FB6C116}" type="datetimeFigureOut">
              <a:rPr lang="en-ZA" smtClean="0"/>
              <a:t>2018-08-07</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3FE39B-AF79-4AA5-8950-60B5AEBD3C2C}" type="slidenum">
              <a:rPr lang="en-ZA" smtClean="0"/>
              <a:t>‹#›</a:t>
            </a:fld>
            <a:endParaRPr lang="en-ZA" dirty="0"/>
          </a:p>
        </p:txBody>
      </p:sp>
    </p:spTree>
    <p:extLst>
      <p:ext uri="{BB962C8B-B14F-4D97-AF65-F5344CB8AC3E}">
        <p14:creationId xmlns:p14="http://schemas.microsoft.com/office/powerpoint/2010/main" val="111011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A3FE39B-AF79-4AA5-8950-60B5AEBD3C2C}" type="slidenum">
              <a:rPr lang="en-ZA" smtClean="0"/>
              <a:t>1</a:t>
            </a:fld>
            <a:endParaRPr lang="en-ZA" dirty="0"/>
          </a:p>
        </p:txBody>
      </p:sp>
    </p:spTree>
    <p:extLst>
      <p:ext uri="{BB962C8B-B14F-4D97-AF65-F5344CB8AC3E}">
        <p14:creationId xmlns:p14="http://schemas.microsoft.com/office/powerpoint/2010/main" val="388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A3FE39B-AF79-4AA5-8950-60B5AEBD3C2C}" type="slidenum">
              <a:rPr lang="en-ZA" smtClean="0"/>
              <a:t>6</a:t>
            </a:fld>
            <a:endParaRPr lang="en-ZA" dirty="0"/>
          </a:p>
        </p:txBody>
      </p:sp>
    </p:spTree>
    <p:extLst>
      <p:ext uri="{BB962C8B-B14F-4D97-AF65-F5344CB8AC3E}">
        <p14:creationId xmlns:p14="http://schemas.microsoft.com/office/powerpoint/2010/main" val="2777058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A3FE39B-AF79-4AA5-8950-60B5AEBD3C2C}" type="slidenum">
              <a:rPr lang="en-ZA" smtClean="0"/>
              <a:t>21</a:t>
            </a:fld>
            <a:endParaRPr lang="en-ZA" dirty="0"/>
          </a:p>
        </p:txBody>
      </p:sp>
    </p:spTree>
    <p:extLst>
      <p:ext uri="{BB962C8B-B14F-4D97-AF65-F5344CB8AC3E}">
        <p14:creationId xmlns:p14="http://schemas.microsoft.com/office/powerpoint/2010/main" val="2165975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448D6B-62AC-4AB9-A672-241378FEDE20}"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a:t>
            </a:fld>
            <a:endParaRPr lang="en-ZA"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5F142-C059-4F80-A7CF-DD2601B54D34}"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094B4B-1E93-4C92-8DAD-C10BA371AAD3}"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4E6E92D-57DB-43DE-85B6-2058FE082AEB}" type="datetime1">
              <a:rPr lang="en-ZA" smtClean="0"/>
              <a:t>2018-08-07</a:t>
            </a:fld>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Slide Number Placeholder 4"/>
          <p:cNvSpPr>
            <a:spLocks noGrp="1"/>
          </p:cNvSpPr>
          <p:nvPr>
            <p:ph type="sldNum" sz="quarter" idx="12"/>
          </p:nvPr>
        </p:nvSpPr>
        <p:spPr/>
        <p:txBody>
          <a:bodyPr/>
          <a:lstStyle/>
          <a:p>
            <a:fld id="{1893FB37-6633-4096-A4DD-F167D7EB3C89}" type="slidenum">
              <a:rPr lang="en-ZA" smtClean="0"/>
              <a:t>‹#›</a:t>
            </a:fld>
            <a:endParaRPr lang="en-ZA" dirty="0"/>
          </a:p>
        </p:txBody>
      </p:sp>
    </p:spTree>
    <p:extLst>
      <p:ext uri="{BB962C8B-B14F-4D97-AF65-F5344CB8AC3E}">
        <p14:creationId xmlns:p14="http://schemas.microsoft.com/office/powerpoint/2010/main" val="802929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49EEC23-EF25-4AE6-896B-B8BCD818F5A7}" type="datetime1">
              <a:rPr lang="en-ZA" smtClean="0"/>
              <a:t>2018-08-07</a:t>
            </a:fld>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Slide Number Placeholder 4"/>
          <p:cNvSpPr>
            <a:spLocks noGrp="1"/>
          </p:cNvSpPr>
          <p:nvPr>
            <p:ph type="sldNum" sz="quarter" idx="12"/>
          </p:nvPr>
        </p:nvSpPr>
        <p:spPr/>
        <p:txBody>
          <a:bodyPr/>
          <a:lstStyle/>
          <a:p>
            <a:fld id="{1893FB37-6633-4096-A4DD-F167D7EB3C89}" type="slidenum">
              <a:rPr lang="en-ZA" smtClean="0"/>
              <a:t>‹#›</a:t>
            </a:fld>
            <a:endParaRPr lang="en-ZA" dirty="0"/>
          </a:p>
        </p:txBody>
      </p:sp>
    </p:spTree>
    <p:extLst>
      <p:ext uri="{BB962C8B-B14F-4D97-AF65-F5344CB8AC3E}">
        <p14:creationId xmlns:p14="http://schemas.microsoft.com/office/powerpoint/2010/main" val="3371313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6E7B883-E420-48F9-8D34-56BA25F58D61}" type="datetime1">
              <a:rPr lang="en-ZA" smtClean="0"/>
              <a:t>2018-08-07</a:t>
            </a:fld>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Slide Number Placeholder 4"/>
          <p:cNvSpPr>
            <a:spLocks noGrp="1"/>
          </p:cNvSpPr>
          <p:nvPr>
            <p:ph type="sldNum" sz="quarter" idx="12"/>
          </p:nvPr>
        </p:nvSpPr>
        <p:spPr/>
        <p:txBody>
          <a:bodyPr/>
          <a:lstStyle/>
          <a:p>
            <a:fld id="{1893FB37-6633-4096-A4DD-F167D7EB3C89}" type="slidenum">
              <a:rPr lang="en-ZA" smtClean="0"/>
              <a:t>‹#›</a:t>
            </a:fld>
            <a:endParaRPr lang="en-ZA" dirty="0"/>
          </a:p>
        </p:txBody>
      </p:sp>
    </p:spTree>
    <p:extLst>
      <p:ext uri="{BB962C8B-B14F-4D97-AF65-F5344CB8AC3E}">
        <p14:creationId xmlns:p14="http://schemas.microsoft.com/office/powerpoint/2010/main" val="3165808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703A138-675C-4CE4-B469-B9C247E28C83}" type="datetime1">
              <a:rPr lang="en-ZA" smtClean="0"/>
              <a:t>2018-08-07</a:t>
            </a:fld>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Slide Number Placeholder 4"/>
          <p:cNvSpPr>
            <a:spLocks noGrp="1"/>
          </p:cNvSpPr>
          <p:nvPr>
            <p:ph type="sldNum" sz="quarter" idx="12"/>
          </p:nvPr>
        </p:nvSpPr>
        <p:spPr/>
        <p:txBody>
          <a:bodyPr/>
          <a:lstStyle/>
          <a:p>
            <a:fld id="{1893FB37-6633-4096-A4DD-F167D7EB3C89}" type="slidenum">
              <a:rPr lang="en-ZA" smtClean="0"/>
              <a:t>‹#›</a:t>
            </a:fld>
            <a:endParaRPr lang="en-ZA"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1880" y="2276872"/>
            <a:ext cx="2448272" cy="175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00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AB01B-BD74-4465-AB36-53F7FAF51461}"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a:t>
            </a:fld>
            <a:endParaRPr lang="en-ZA"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9BE36F-236A-4F0A-9AD1-9FA776437C8A}" type="datetime1">
              <a:rPr lang="en-ZA" smtClean="0"/>
              <a:t>2018-08-07</a:t>
            </a:fld>
            <a:endParaRPr lang="en-ZA" dirty="0"/>
          </a:p>
        </p:txBody>
      </p:sp>
      <p:sp>
        <p:nvSpPr>
          <p:cNvPr id="6" name="Footer Placeholder 5"/>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7" name="Slide Number Placeholder 6"/>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CE7C43-0720-475D-8452-DDB699D98CDE}" type="datetime1">
              <a:rPr lang="en-ZA" smtClean="0"/>
              <a:t>2018-08-07</a:t>
            </a:fld>
            <a:endParaRPr lang="en-ZA" dirty="0"/>
          </a:p>
        </p:txBody>
      </p:sp>
      <p:sp>
        <p:nvSpPr>
          <p:cNvPr id="8" name="Footer Placeholder 7"/>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9" name="Slide Number Placeholder 8"/>
          <p:cNvSpPr>
            <a:spLocks noGrp="1"/>
          </p:cNvSpPr>
          <p:nvPr>
            <p:ph type="sldNum" sz="quarter" idx="12"/>
          </p:nvPr>
        </p:nvSpPr>
        <p:spPr/>
        <p:txBody>
          <a:bodyPr/>
          <a:lstStyle/>
          <a:p>
            <a:fld id="{1893FB37-6633-4096-A4DD-F167D7EB3C89}" type="slidenum">
              <a:rPr lang="en-ZA" smtClean="0"/>
              <a:t>‹#›</a:t>
            </a:fld>
            <a:endParaRPr lang="en-ZA"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38E8C7-F255-472B-A622-F530D1BDE16A}" type="datetime1">
              <a:rPr lang="en-ZA" smtClean="0"/>
              <a:t>2018-08-07</a:t>
            </a:fld>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Slide Number Placeholder 4"/>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DAF54-DC5F-4EB5-A2DC-90C5BCC453AB}" type="datetime1">
              <a:rPr lang="en-ZA" smtClean="0"/>
              <a:t>2018-08-07</a:t>
            </a:fld>
            <a:endParaRPr lang="en-ZA" dirty="0"/>
          </a:p>
        </p:txBody>
      </p:sp>
      <p:sp>
        <p:nvSpPr>
          <p:cNvPr id="3" name="Footer Placeholder 2"/>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4" name="Slide Number Placeholder 3"/>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EE15A-0927-45E2-B910-91C260A37344}" type="datetime1">
              <a:rPr lang="en-ZA" smtClean="0"/>
              <a:t>2018-08-07</a:t>
            </a:fld>
            <a:endParaRPr lang="en-ZA" dirty="0"/>
          </a:p>
        </p:txBody>
      </p:sp>
      <p:sp>
        <p:nvSpPr>
          <p:cNvPr id="6" name="Footer Placeholder 5"/>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7" name="Slide Number Placeholder 6"/>
          <p:cNvSpPr>
            <a:spLocks noGrp="1"/>
          </p:cNvSpPr>
          <p:nvPr>
            <p:ph type="sldNum" sz="quarter" idx="12"/>
          </p:nvPr>
        </p:nvSpPr>
        <p:spPr/>
        <p:txBody>
          <a:bodyPr/>
          <a:lstStyle/>
          <a:p>
            <a:fld id="{1893FB37-6633-4096-A4DD-F167D7EB3C89}" type="slidenum">
              <a:rPr lang="en-ZA" smtClean="0"/>
              <a:t>‹#›</a:t>
            </a:fld>
            <a:endParaRPr lang="en-ZA"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6358D-2AB8-4A37-906C-BE052A6F34C9}" type="datetime1">
              <a:rPr lang="en-ZA" smtClean="0"/>
              <a:t>2018-08-07</a:t>
            </a:fld>
            <a:endParaRPr lang="en-ZA" dirty="0"/>
          </a:p>
        </p:txBody>
      </p:sp>
      <p:sp>
        <p:nvSpPr>
          <p:cNvPr id="6" name="Footer Placeholder 5"/>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7" name="Slide Number Placeholder 6"/>
          <p:cNvSpPr>
            <a:spLocks noGrp="1"/>
          </p:cNvSpPr>
          <p:nvPr>
            <p:ph type="sldNum" sz="quarter" idx="12"/>
          </p:nvPr>
        </p:nvSpPr>
        <p:spPr/>
        <p:txBody>
          <a:bodyPr/>
          <a:lstStyle/>
          <a:p>
            <a:fld id="{1893FB37-6633-4096-A4DD-F167D7EB3C89}" type="slidenum">
              <a:rPr lang="en-ZA" smtClean="0"/>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87E4B5B-BF8E-46E8-A09E-FC2477A7DF9F}" type="datetime1">
              <a:rPr lang="en-ZA" smtClean="0"/>
              <a:t>2018-08-07</a:t>
            </a:fld>
            <a:endParaRPr lang="en-ZA"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893FB37-6633-4096-A4DD-F167D7EB3C89}" type="slidenum">
              <a:rPr lang="en-ZA" smtClean="0"/>
              <a:t>‹#›</a:t>
            </a:fld>
            <a:endParaRPr lang="en-ZA"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660" r:id="rId12"/>
    <p:sldLayoutId id="2147483661" r:id="rId13"/>
    <p:sldLayoutId id="2147483662" r:id="rId14"/>
    <p:sldLayoutId id="2147483663" r:id="rId15"/>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mage001.jpg@01D2DE18.67F27510"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764704"/>
            <a:ext cx="7772400" cy="1470025"/>
          </a:xfrm>
        </p:spPr>
        <p:txBody>
          <a:bodyPr>
            <a:normAutofit/>
          </a:bodyPr>
          <a:lstStyle/>
          <a:p>
            <a:pPr algn="l"/>
            <a:r>
              <a:rPr lang="en-ZA" sz="2800" b="1" dirty="0" smtClean="0"/>
              <a:t>Presentation to portfolio committee of higher education and training</a:t>
            </a:r>
            <a:endParaRPr lang="en-ZA" sz="2800" b="1" dirty="0"/>
          </a:p>
        </p:txBody>
      </p:sp>
      <p:sp>
        <p:nvSpPr>
          <p:cNvPr id="3" name="Subtitle 2"/>
          <p:cNvSpPr>
            <a:spLocks noGrp="1"/>
          </p:cNvSpPr>
          <p:nvPr>
            <p:ph type="subTitle" idx="1"/>
          </p:nvPr>
        </p:nvSpPr>
        <p:spPr>
          <a:xfrm>
            <a:off x="1331640" y="4437112"/>
            <a:ext cx="6328792" cy="864096"/>
          </a:xfrm>
        </p:spPr>
        <p:txBody>
          <a:bodyPr>
            <a:normAutofit fontScale="70000" lnSpcReduction="20000"/>
          </a:bodyPr>
          <a:lstStyle/>
          <a:p>
            <a:r>
              <a:rPr lang="en-ZA" dirty="0" smtClean="0"/>
              <a:t>Presenter: H Ntlatleng</a:t>
            </a:r>
          </a:p>
          <a:p>
            <a:r>
              <a:rPr lang="en-ZA" dirty="0" smtClean="0"/>
              <a:t>President: SACPO</a:t>
            </a:r>
          </a:p>
          <a:p>
            <a:r>
              <a:rPr lang="en-ZA" dirty="0" smtClean="0"/>
              <a:t>Date: </a:t>
            </a:r>
            <a:r>
              <a:rPr lang="en-ZA" dirty="0" smtClean="0"/>
              <a:t>08 </a:t>
            </a:r>
            <a:r>
              <a:rPr lang="en-ZA" dirty="0" smtClean="0"/>
              <a:t>August 2018</a:t>
            </a:r>
            <a:endParaRPr lang="en-ZA" dirty="0"/>
          </a:p>
        </p:txBody>
      </p:sp>
      <p:pic>
        <p:nvPicPr>
          <p:cNvPr id="3074" name="Picture 12" descr="cid:image001.png@01D2F49E.F97DFF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2814637"/>
            <a:ext cx="1905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ZA" dirty="0" smtClean="0"/>
              <a:t>Presentation to Select Committee on Education and Recreation</a:t>
            </a:r>
            <a:endParaRPr lang="en-ZA" dirty="0"/>
          </a:p>
        </p:txBody>
      </p:sp>
      <p:sp>
        <p:nvSpPr>
          <p:cNvPr id="5" name="Date Placeholder 4"/>
          <p:cNvSpPr>
            <a:spLocks noGrp="1"/>
          </p:cNvSpPr>
          <p:nvPr>
            <p:ph type="dt" sz="half" idx="10"/>
          </p:nvPr>
        </p:nvSpPr>
        <p:spPr/>
        <p:txBody>
          <a:bodyPr/>
          <a:lstStyle/>
          <a:p>
            <a:fld id="{C173EB27-DD5E-4EEF-A8EC-FA8E79A28FCC}" type="datetime1">
              <a:rPr lang="en-ZA" smtClean="0"/>
              <a:t>2018-08-07</a:t>
            </a:fld>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a:t>
            </a:fld>
            <a:endParaRPr lang="en-ZA" dirty="0"/>
          </a:p>
        </p:txBody>
      </p:sp>
    </p:spTree>
    <p:extLst>
      <p:ext uri="{BB962C8B-B14F-4D97-AF65-F5344CB8AC3E}">
        <p14:creationId xmlns:p14="http://schemas.microsoft.com/office/powerpoint/2010/main" val="3721065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t>1. Challenges: Western Cape</a:t>
            </a:r>
            <a:endParaRPr lang="en-ZA" sz="2800" b="1" dirty="0"/>
          </a:p>
        </p:txBody>
      </p:sp>
      <p:sp>
        <p:nvSpPr>
          <p:cNvPr id="3" name="Content Placeholder 2"/>
          <p:cNvSpPr>
            <a:spLocks noGrp="1"/>
          </p:cNvSpPr>
          <p:nvPr>
            <p:ph idx="1"/>
          </p:nvPr>
        </p:nvSpPr>
        <p:spPr/>
        <p:txBody>
          <a:bodyPr>
            <a:normAutofit lnSpcReduction="10000"/>
          </a:bodyPr>
          <a:lstStyle/>
          <a:p>
            <a:r>
              <a:rPr lang="en-ZA" sz="2000" dirty="0" smtClean="0"/>
              <a:t>Centres are unable to keep track of certification of different levels e.g. </a:t>
            </a:r>
            <a:r>
              <a:rPr lang="en-ZA" sz="1600" i="1" dirty="0" smtClean="0"/>
              <a:t>students that have failed on numerous times and wrote during different exam cycles, </a:t>
            </a:r>
          </a:p>
          <a:p>
            <a:r>
              <a:rPr lang="en-ZA" sz="2000" dirty="0" smtClean="0"/>
              <a:t>Student on higher levels are still awaiting certification for the lower levels they completed. </a:t>
            </a:r>
          </a:p>
          <a:p>
            <a:r>
              <a:rPr lang="en-ZA" sz="2000" dirty="0" smtClean="0"/>
              <a:t>The certificates are printed by UMalusi on DHET requests, as a result colleges cant make direct requests</a:t>
            </a:r>
          </a:p>
          <a:p>
            <a:r>
              <a:rPr lang="en-ZA" sz="2000" dirty="0" smtClean="0"/>
              <a:t>It is a challenge to get feedback from DHET regarding outstanding certificates and diplomas</a:t>
            </a:r>
          </a:p>
          <a:p>
            <a:r>
              <a:rPr lang="en-ZA" sz="2000" dirty="0" smtClean="0"/>
              <a:t>Incorrect details on the certificates</a:t>
            </a:r>
          </a:p>
          <a:p>
            <a:r>
              <a:rPr lang="en-ZA" sz="2000" dirty="0" smtClean="0"/>
              <a:t>Students sometimes receive the higher level certificates before the one for the lower level</a:t>
            </a:r>
          </a:p>
          <a:p>
            <a:r>
              <a:rPr lang="en-ZA" sz="2000" dirty="0" smtClean="0"/>
              <a:t>Backlog from DHET in printing certificates</a:t>
            </a:r>
          </a:p>
          <a:p>
            <a:r>
              <a:rPr lang="en-ZA" sz="2000" dirty="0" smtClean="0"/>
              <a:t>DHET is sending subject certificates instead of Umalusi final certificates, thus resulting in students unhappiness as they can not use the subject certificate as a qualifications</a:t>
            </a:r>
          </a:p>
          <a:p>
            <a:endParaRPr lang="en-ZA" sz="2000" dirty="0" smtClean="0"/>
          </a:p>
          <a:p>
            <a:endParaRPr lang="en-ZA" sz="1600" dirty="0"/>
          </a:p>
          <a:p>
            <a:endParaRPr lang="en-ZA" sz="2000" dirty="0" smtClean="0"/>
          </a:p>
          <a:p>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Date Placeholder 4"/>
          <p:cNvSpPr>
            <a:spLocks noGrp="1"/>
          </p:cNvSpPr>
          <p:nvPr>
            <p:ph type="dt" sz="half" idx="10"/>
          </p:nvPr>
        </p:nvSpPr>
        <p:spPr/>
        <p:txBody>
          <a:bodyPr/>
          <a:lstStyle/>
          <a:p>
            <a:fld id="{FF5BF18D-226B-4CDC-AD47-8CF6B457DFB3}" type="datetime1">
              <a:rPr lang="en-ZA" smtClean="0"/>
              <a:t>2018-08-07</a:t>
            </a:fld>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10</a:t>
            </a:fld>
            <a:endParaRPr lang="en-ZA" dirty="0"/>
          </a:p>
        </p:txBody>
      </p:sp>
    </p:spTree>
    <p:extLst>
      <p:ext uri="{BB962C8B-B14F-4D97-AF65-F5344CB8AC3E}">
        <p14:creationId xmlns:p14="http://schemas.microsoft.com/office/powerpoint/2010/main" val="1032601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t>Challenges: </a:t>
            </a:r>
            <a:r>
              <a:rPr lang="en-ZA" sz="3200" b="1" dirty="0" smtClean="0"/>
              <a:t>Western Cape</a:t>
            </a:r>
            <a:endParaRPr lang="en-ZA" sz="3200" dirty="0"/>
          </a:p>
        </p:txBody>
      </p:sp>
      <p:sp>
        <p:nvSpPr>
          <p:cNvPr id="3" name="Content Placeholder 2"/>
          <p:cNvSpPr>
            <a:spLocks noGrp="1"/>
          </p:cNvSpPr>
          <p:nvPr>
            <p:ph idx="1"/>
          </p:nvPr>
        </p:nvSpPr>
        <p:spPr/>
        <p:txBody>
          <a:bodyPr/>
          <a:lstStyle/>
          <a:p>
            <a:r>
              <a:rPr lang="en-ZA" dirty="0" smtClean="0"/>
              <a:t>ETDP SETA has a backlog of certificates for all ETDP SETA accredited programmes</a:t>
            </a:r>
          </a:p>
          <a:p>
            <a:r>
              <a:rPr lang="en-ZA" dirty="0" smtClean="0"/>
              <a:t>Projects cannot be concluded as per planned timelines because student are not certified impacting on final tranche payments to colleges from funders</a:t>
            </a:r>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11</a:t>
            </a:fld>
            <a:endParaRPr lang="en-ZA" dirty="0"/>
          </a:p>
        </p:txBody>
      </p:sp>
    </p:spTree>
    <p:extLst>
      <p:ext uri="{BB962C8B-B14F-4D97-AF65-F5344CB8AC3E}">
        <p14:creationId xmlns:p14="http://schemas.microsoft.com/office/powerpoint/2010/main" val="272637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29600" cy="846584"/>
          </a:xfrm>
        </p:spPr>
        <p:txBody>
          <a:bodyPr>
            <a:normAutofit/>
          </a:bodyPr>
          <a:lstStyle/>
          <a:p>
            <a:r>
              <a:rPr lang="en-ZA" sz="2800" b="1" dirty="0" smtClean="0"/>
              <a:t>2. Challenges</a:t>
            </a:r>
            <a:r>
              <a:rPr lang="en-ZA" sz="2800" b="1" dirty="0"/>
              <a:t>: </a:t>
            </a:r>
            <a:r>
              <a:rPr lang="en-ZA" sz="2800" b="1" dirty="0" smtClean="0"/>
              <a:t>Eastern Cape</a:t>
            </a:r>
            <a:endParaRPr lang="en-ZA" sz="2800" b="1" dirty="0"/>
          </a:p>
        </p:txBody>
      </p:sp>
      <p:sp>
        <p:nvSpPr>
          <p:cNvPr id="3" name="Content Placeholder 2"/>
          <p:cNvSpPr>
            <a:spLocks noGrp="1"/>
          </p:cNvSpPr>
          <p:nvPr>
            <p:ph idx="1"/>
          </p:nvPr>
        </p:nvSpPr>
        <p:spPr>
          <a:xfrm>
            <a:off x="467544" y="1268760"/>
            <a:ext cx="8157592" cy="5236840"/>
          </a:xfrm>
        </p:spPr>
        <p:txBody>
          <a:bodyPr>
            <a:normAutofit/>
          </a:bodyPr>
          <a:lstStyle/>
          <a:p>
            <a:r>
              <a:rPr lang="en-ZA" dirty="0" smtClean="0"/>
              <a:t>Current year(s) students receive more attention than the old outstanding certificates</a:t>
            </a:r>
          </a:p>
          <a:p>
            <a:r>
              <a:rPr lang="en-ZA" dirty="0" smtClean="0"/>
              <a:t>No feedback on applications made</a:t>
            </a:r>
          </a:p>
          <a:p>
            <a:r>
              <a:rPr lang="en-ZA" dirty="0" smtClean="0"/>
              <a:t>Challenges with the issuing and applications not brought to the attention of the college</a:t>
            </a:r>
          </a:p>
          <a:p>
            <a:r>
              <a:rPr lang="en-ZA" dirty="0" smtClean="0"/>
              <a:t>Students have been waiting since 2010 for their NCV  Umalusi and Report 191 certificates</a:t>
            </a:r>
          </a:p>
          <a:p>
            <a:r>
              <a:rPr lang="en-ZA" dirty="0" smtClean="0"/>
              <a:t>One college submitted 167 diploma applications and only received 50</a:t>
            </a:r>
          </a:p>
          <a:p>
            <a:r>
              <a:rPr lang="en-ZA" dirty="0" smtClean="0"/>
              <a:t>Untraceable Diploma application and the host employer to assist applicant are no longer contactable</a:t>
            </a:r>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Date Placeholder 4"/>
          <p:cNvSpPr>
            <a:spLocks noGrp="1"/>
          </p:cNvSpPr>
          <p:nvPr>
            <p:ph type="dt" sz="half" idx="10"/>
          </p:nvPr>
        </p:nvSpPr>
        <p:spPr/>
        <p:txBody>
          <a:bodyPr/>
          <a:lstStyle/>
          <a:p>
            <a:fld id="{77160EA6-B6E6-4DD1-B583-3ABA01AE54A5}" type="datetime1">
              <a:rPr lang="en-ZA" smtClean="0"/>
              <a:t>2018-08-07</a:t>
            </a:fld>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12</a:t>
            </a:fld>
            <a:endParaRPr lang="en-ZA" dirty="0"/>
          </a:p>
        </p:txBody>
      </p:sp>
    </p:spTree>
    <p:extLst>
      <p:ext uri="{BB962C8B-B14F-4D97-AF65-F5344CB8AC3E}">
        <p14:creationId xmlns:p14="http://schemas.microsoft.com/office/powerpoint/2010/main" val="3421654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b="1" dirty="0"/>
              <a:t>Challenges: Eastern Cape</a:t>
            </a:r>
          </a:p>
        </p:txBody>
      </p:sp>
      <p:sp>
        <p:nvSpPr>
          <p:cNvPr id="3" name="Content Placeholder 2"/>
          <p:cNvSpPr>
            <a:spLocks noGrp="1"/>
          </p:cNvSpPr>
          <p:nvPr>
            <p:ph idx="1"/>
          </p:nvPr>
        </p:nvSpPr>
        <p:spPr/>
        <p:txBody>
          <a:bodyPr/>
          <a:lstStyle/>
          <a:p>
            <a:r>
              <a:rPr lang="en-ZA" dirty="0" smtClean="0"/>
              <a:t>Candidates who passed one NCV level or Nated level over 2 exam are battling to get their certificates</a:t>
            </a:r>
          </a:p>
          <a:p>
            <a:r>
              <a:rPr lang="en-ZA" dirty="0" smtClean="0"/>
              <a:t>Candidates with condones were not certificated</a:t>
            </a:r>
          </a:p>
          <a:p>
            <a:r>
              <a:rPr lang="en-ZA" dirty="0" smtClean="0"/>
              <a:t>Candidates who completed years ago without certificates were given confirmation letters instead of certificates</a:t>
            </a:r>
          </a:p>
          <a:p>
            <a:r>
              <a:rPr lang="en-ZA" dirty="0" smtClean="0"/>
              <a:t>Declined diplomas are not communicated to the colleges</a:t>
            </a:r>
          </a:p>
          <a:p>
            <a:r>
              <a:rPr lang="en-ZA" dirty="0" smtClean="0"/>
              <a:t>Applications for diplomas are kept for more than the specified </a:t>
            </a:r>
          </a:p>
          <a:p>
            <a:r>
              <a:rPr lang="en-ZA" dirty="0" smtClean="0"/>
              <a:t>Delivery of certificates to wrong centres/colleges and those college do not redirect them without redirecting to the relevant colleges or DHET</a:t>
            </a:r>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Date Placeholder 4"/>
          <p:cNvSpPr>
            <a:spLocks noGrp="1"/>
          </p:cNvSpPr>
          <p:nvPr>
            <p:ph type="dt" sz="half" idx="10"/>
          </p:nvPr>
        </p:nvSpPr>
        <p:spPr/>
        <p:txBody>
          <a:bodyPr/>
          <a:lstStyle/>
          <a:p>
            <a:fld id="{F0D02163-423F-4241-BF74-5990A5DAA20B}" type="datetime1">
              <a:rPr lang="en-ZA" smtClean="0"/>
              <a:t>2018-08-07</a:t>
            </a:fld>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13</a:t>
            </a:fld>
            <a:endParaRPr lang="en-ZA" dirty="0"/>
          </a:p>
        </p:txBody>
      </p:sp>
    </p:spTree>
    <p:extLst>
      <p:ext uri="{BB962C8B-B14F-4D97-AF65-F5344CB8AC3E}">
        <p14:creationId xmlns:p14="http://schemas.microsoft.com/office/powerpoint/2010/main" val="7775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3. Challenges: Gauteng</a:t>
            </a:r>
            <a:endParaRPr lang="en-ZA" sz="3200" b="1" dirty="0"/>
          </a:p>
        </p:txBody>
      </p:sp>
      <p:sp>
        <p:nvSpPr>
          <p:cNvPr id="3" name="Content Placeholder 2"/>
          <p:cNvSpPr>
            <a:spLocks noGrp="1"/>
          </p:cNvSpPr>
          <p:nvPr>
            <p:ph idx="1"/>
          </p:nvPr>
        </p:nvSpPr>
        <p:spPr/>
        <p:txBody>
          <a:bodyPr>
            <a:normAutofit fontScale="92500"/>
          </a:bodyPr>
          <a:lstStyle/>
          <a:p>
            <a:r>
              <a:rPr lang="en-ZA" dirty="0" smtClean="0"/>
              <a:t>Some colleges sighted that they have hardly received any NCV certificates, even those that specially applied for on demand due to them being needed for applying for internships (</a:t>
            </a:r>
            <a:r>
              <a:rPr lang="en-ZA" sz="1800" b="1" i="1" dirty="0" smtClean="0"/>
              <a:t>2013,14,15, 16,17</a:t>
            </a:r>
            <a:r>
              <a:rPr lang="en-ZA" dirty="0" smtClean="0"/>
              <a:t>)</a:t>
            </a:r>
          </a:p>
          <a:p>
            <a:r>
              <a:rPr lang="en-ZA" dirty="0" smtClean="0"/>
              <a:t>The number of certificates released for which the students qualify for is dismal</a:t>
            </a:r>
          </a:p>
          <a:p>
            <a:r>
              <a:rPr lang="en-ZA" dirty="0" smtClean="0"/>
              <a:t>A huge backlog dating to 2015 is still currently experienced</a:t>
            </a:r>
          </a:p>
          <a:p>
            <a:r>
              <a:rPr lang="en-ZA" dirty="0" smtClean="0"/>
              <a:t>There was an instance in 2017 where 206 applications were made for Engineering studies in one college and only 47 were issued. The 159 are still outstanding </a:t>
            </a:r>
          </a:p>
          <a:p>
            <a:r>
              <a:rPr lang="en-ZA" dirty="0"/>
              <a:t>Students who completed in 2009 have not yet received their certificates even though they passed within the same academic year</a:t>
            </a:r>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14</a:t>
            </a:fld>
            <a:endParaRPr lang="en-ZA" dirty="0"/>
          </a:p>
        </p:txBody>
      </p:sp>
    </p:spTree>
    <p:extLst>
      <p:ext uri="{BB962C8B-B14F-4D97-AF65-F5344CB8AC3E}">
        <p14:creationId xmlns:p14="http://schemas.microsoft.com/office/powerpoint/2010/main" val="2385958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2700" b="1" dirty="0" smtClean="0"/>
              <a:t/>
            </a:r>
            <a:br>
              <a:rPr lang="en-ZA" sz="2700" b="1" dirty="0" smtClean="0"/>
            </a:br>
            <a:r>
              <a:rPr lang="en-ZA" sz="2700" b="1" dirty="0" smtClean="0"/>
              <a:t>Student </a:t>
            </a:r>
            <a:r>
              <a:rPr lang="en-ZA" sz="2700" b="1" dirty="0"/>
              <a:t>protest gains momentum </a:t>
            </a:r>
            <a:r>
              <a:rPr lang="en-ZA" sz="2700" b="1" dirty="0" smtClean="0"/>
              <a:t>:</a:t>
            </a:r>
            <a:r>
              <a:rPr lang="en-ZA" sz="2700" dirty="0" smtClean="0"/>
              <a:t>Certificate </a:t>
            </a:r>
            <a:r>
              <a:rPr lang="en-ZA" sz="2700" dirty="0"/>
              <a:t>backlog leaves thousands in </a:t>
            </a:r>
            <a:r>
              <a:rPr lang="en-ZA" sz="2700" dirty="0" smtClean="0"/>
              <a:t>limbo, 2017</a:t>
            </a:r>
            <a:r>
              <a:rPr lang="en-ZA" dirty="0"/>
              <a:t/>
            </a:r>
            <a:br>
              <a:rPr lang="en-ZA" dirty="0"/>
            </a:br>
            <a:endParaRPr lang="en-ZA" dirty="0"/>
          </a:p>
        </p:txBody>
      </p:sp>
      <p:sp>
        <p:nvSpPr>
          <p:cNvPr id="3" name="Content Placeholder 2"/>
          <p:cNvSpPr>
            <a:spLocks noGrp="1"/>
          </p:cNvSpPr>
          <p:nvPr>
            <p:ph idx="1"/>
          </p:nvPr>
        </p:nvSpPr>
        <p:spPr/>
        <p:txBody>
          <a:bodyPr/>
          <a:lstStyle/>
          <a:p>
            <a:r>
              <a:rPr lang="en-ZA" sz="1800" dirty="0"/>
              <a:t>Police in riot gear prevent protesting students from entering Ekurhuleni West College in Gauteng during a nationwide shutdown of TVET </a:t>
            </a:r>
            <a:r>
              <a:rPr lang="en-ZA" sz="1800" dirty="0" smtClean="0"/>
              <a:t>colleges in 2017 . </a:t>
            </a:r>
            <a:r>
              <a:rPr lang="en-ZA" sz="1800" dirty="0"/>
              <a:t>Photo: Yonke </a:t>
            </a:r>
            <a:r>
              <a:rPr lang="en-ZA" sz="1800" dirty="0" smtClean="0"/>
              <a:t>Twani</a:t>
            </a:r>
          </a:p>
          <a:p>
            <a:endParaRPr lang="en-ZA" dirty="0" smtClean="0"/>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15</a:t>
            </a:fld>
            <a:endParaRPr lang="en-ZA" dirty="0"/>
          </a:p>
        </p:txBody>
      </p:sp>
      <p:pic>
        <p:nvPicPr>
          <p:cNvPr id="2050" name="Picture 2" descr="C:\Users\Neo\AppData\Local\Microsoft\Windows\Temporary Internet Files\Content.Outlook\G582FHI7\SAFETSA%20protest%20photo%20by%20Yonke%20Twan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527178"/>
            <a:ext cx="7272808" cy="3649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186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4. Challenges: Limpopo</a:t>
            </a:r>
            <a:endParaRPr lang="en-ZA" sz="3200" b="1" dirty="0"/>
          </a:p>
        </p:txBody>
      </p:sp>
      <p:sp>
        <p:nvSpPr>
          <p:cNvPr id="3" name="Content Placeholder 2"/>
          <p:cNvSpPr>
            <a:spLocks noGrp="1"/>
          </p:cNvSpPr>
          <p:nvPr>
            <p:ph idx="1"/>
          </p:nvPr>
        </p:nvSpPr>
        <p:spPr/>
        <p:txBody>
          <a:bodyPr/>
          <a:lstStyle/>
          <a:p>
            <a:r>
              <a:rPr lang="en-ZA" dirty="0" smtClean="0"/>
              <a:t>Processing of the application of the diploma certificates (2013 to 2017))</a:t>
            </a:r>
          </a:p>
          <a:p>
            <a:r>
              <a:rPr lang="en-ZA" dirty="0" smtClean="0"/>
              <a:t>Combining of programme subjects to obtain certification (from 2009-2016)</a:t>
            </a:r>
          </a:p>
          <a:p>
            <a:r>
              <a:rPr lang="en-ZA" dirty="0" smtClean="0"/>
              <a:t>Candidates who passed one NCV level or Nated level over 2 exam are still struggling to get their certificates (2016)</a:t>
            </a:r>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16</a:t>
            </a:fld>
            <a:endParaRPr lang="en-ZA" dirty="0"/>
          </a:p>
        </p:txBody>
      </p:sp>
    </p:spTree>
    <p:extLst>
      <p:ext uri="{BB962C8B-B14F-4D97-AF65-F5344CB8AC3E}">
        <p14:creationId xmlns:p14="http://schemas.microsoft.com/office/powerpoint/2010/main" val="1701703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5. Challenges</a:t>
            </a:r>
            <a:r>
              <a:rPr lang="en-ZA" sz="3200" b="1" dirty="0"/>
              <a:t>: </a:t>
            </a:r>
            <a:r>
              <a:rPr lang="en-ZA" sz="3200" b="1" dirty="0" smtClean="0"/>
              <a:t>Free State</a:t>
            </a:r>
            <a:endParaRPr lang="en-ZA" sz="3200" dirty="0"/>
          </a:p>
        </p:txBody>
      </p:sp>
      <p:sp>
        <p:nvSpPr>
          <p:cNvPr id="3" name="Content Placeholder 2"/>
          <p:cNvSpPr>
            <a:spLocks noGrp="1"/>
          </p:cNvSpPr>
          <p:nvPr>
            <p:ph idx="1"/>
          </p:nvPr>
        </p:nvSpPr>
        <p:spPr/>
        <p:txBody>
          <a:bodyPr>
            <a:normAutofit lnSpcReduction="10000"/>
          </a:bodyPr>
          <a:lstStyle/>
          <a:p>
            <a:r>
              <a:rPr lang="en-ZA" dirty="0" smtClean="0"/>
              <a:t>Report 191 Engineering and Business Studies: All students who did not complete the level in one trimester or semester were not certificated (2016-2017)</a:t>
            </a:r>
          </a:p>
          <a:p>
            <a:r>
              <a:rPr lang="en-ZA" dirty="0" smtClean="0"/>
              <a:t>Diploma Applications: Some colleges did not receive feedback about some of the applications that were sent in 2014-2016</a:t>
            </a:r>
          </a:p>
          <a:p>
            <a:r>
              <a:rPr lang="en-ZA" dirty="0" smtClean="0"/>
              <a:t>Report 191 Business Management: Students who were places in the finance department were never certificated</a:t>
            </a:r>
          </a:p>
          <a:p>
            <a:r>
              <a:rPr lang="en-ZA" dirty="0" smtClean="0"/>
              <a:t>Some students are still awaiting replacement certificates as the original ones are lost  (2014-2017)</a:t>
            </a:r>
          </a:p>
          <a:p>
            <a:r>
              <a:rPr lang="en-ZA" dirty="0" smtClean="0"/>
              <a:t>Some certificates are send back to DHET because of mistakes recorded and correct ones are never returned (2014-2017)</a:t>
            </a:r>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17</a:t>
            </a:fld>
            <a:endParaRPr lang="en-ZA" dirty="0"/>
          </a:p>
        </p:txBody>
      </p:sp>
    </p:spTree>
    <p:extLst>
      <p:ext uri="{BB962C8B-B14F-4D97-AF65-F5344CB8AC3E}">
        <p14:creationId xmlns:p14="http://schemas.microsoft.com/office/powerpoint/2010/main" val="4272833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t>Challenges: Free State</a:t>
            </a:r>
            <a:endParaRPr lang="en-ZA" sz="3200" dirty="0"/>
          </a:p>
        </p:txBody>
      </p:sp>
      <p:sp>
        <p:nvSpPr>
          <p:cNvPr id="3" name="Content Placeholder 2"/>
          <p:cNvSpPr>
            <a:spLocks noGrp="1"/>
          </p:cNvSpPr>
          <p:nvPr>
            <p:ph idx="1"/>
          </p:nvPr>
        </p:nvSpPr>
        <p:spPr/>
        <p:txBody>
          <a:bodyPr/>
          <a:lstStyle/>
          <a:p>
            <a:r>
              <a:rPr lang="en-ZA" dirty="0" smtClean="0"/>
              <a:t>Several NCV L4 certificates were not issued, some dating back to 2007</a:t>
            </a:r>
          </a:p>
          <a:p>
            <a:r>
              <a:rPr lang="en-ZA" dirty="0" smtClean="0"/>
              <a:t>Criteria for issues diploma is not consistently applied</a:t>
            </a:r>
          </a:p>
          <a:p>
            <a:r>
              <a:rPr lang="en-ZA" dirty="0" smtClean="0"/>
              <a:t>Some campuses did not receive their certificates from </a:t>
            </a:r>
          </a:p>
          <a:p>
            <a:r>
              <a:rPr lang="en-ZA" dirty="0" smtClean="0"/>
              <a:t>DHET for 2015 to 2017</a:t>
            </a:r>
          </a:p>
          <a:p>
            <a:r>
              <a:rPr lang="en-ZA" dirty="0" smtClean="0"/>
              <a:t>No progress report on outstanding diploma and certificates since 2011 until2017</a:t>
            </a:r>
          </a:p>
          <a:p>
            <a:r>
              <a:rPr lang="en-ZA" dirty="0" smtClean="0"/>
              <a:t>2011-2017 business students, engineering and NCV certificates not received</a:t>
            </a:r>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18</a:t>
            </a:fld>
            <a:endParaRPr lang="en-ZA" dirty="0"/>
          </a:p>
        </p:txBody>
      </p:sp>
    </p:spTree>
    <p:extLst>
      <p:ext uri="{BB962C8B-B14F-4D97-AF65-F5344CB8AC3E}">
        <p14:creationId xmlns:p14="http://schemas.microsoft.com/office/powerpoint/2010/main" val="1305394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6. Challenges</a:t>
            </a:r>
            <a:r>
              <a:rPr lang="en-ZA" sz="3200" b="1" dirty="0"/>
              <a:t>: </a:t>
            </a:r>
            <a:r>
              <a:rPr lang="en-ZA" sz="3200" b="1" dirty="0" smtClean="0"/>
              <a:t>Northern Cape</a:t>
            </a:r>
            <a:endParaRPr lang="en-ZA" sz="3200" dirty="0"/>
          </a:p>
        </p:txBody>
      </p:sp>
      <p:sp>
        <p:nvSpPr>
          <p:cNvPr id="3" name="Content Placeholder 2"/>
          <p:cNvSpPr>
            <a:spLocks noGrp="1"/>
          </p:cNvSpPr>
          <p:nvPr>
            <p:ph idx="1"/>
          </p:nvPr>
        </p:nvSpPr>
        <p:spPr/>
        <p:txBody>
          <a:bodyPr>
            <a:normAutofit lnSpcReduction="10000"/>
          </a:bodyPr>
          <a:lstStyle/>
          <a:p>
            <a:r>
              <a:rPr lang="en-ZA" dirty="0" smtClean="0"/>
              <a:t>Challenges are in terms of issuing of consolidate certificates (2016,2017)</a:t>
            </a:r>
          </a:p>
          <a:p>
            <a:endParaRPr lang="en-ZA" dirty="0" smtClean="0"/>
          </a:p>
          <a:p>
            <a:r>
              <a:rPr lang="en-ZA" dirty="0" smtClean="0"/>
              <a:t>Turnaround time in issuing the certificates is a problem. A student will complete in November and only gets issued a certificate in March (2015/16/17</a:t>
            </a:r>
          </a:p>
          <a:p>
            <a:endParaRPr lang="en-ZA" dirty="0" smtClean="0"/>
          </a:p>
          <a:p>
            <a:r>
              <a:rPr lang="en-ZA" dirty="0" smtClean="0"/>
              <a:t>Students who passed subjects in different examinations do not receive their certificates(2013-2017)</a:t>
            </a:r>
          </a:p>
          <a:p>
            <a:endParaRPr lang="en-ZA" dirty="0" smtClean="0"/>
          </a:p>
          <a:p>
            <a:r>
              <a:rPr lang="en-ZA" dirty="0" smtClean="0"/>
              <a:t>Subjects statements are printed instead of National Certificates where a student passes all subjects</a:t>
            </a:r>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19</a:t>
            </a:fld>
            <a:endParaRPr lang="en-ZA" dirty="0"/>
          </a:p>
        </p:txBody>
      </p:sp>
    </p:spTree>
    <p:extLst>
      <p:ext uri="{BB962C8B-B14F-4D97-AF65-F5344CB8AC3E}">
        <p14:creationId xmlns:p14="http://schemas.microsoft.com/office/powerpoint/2010/main" val="206333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t>TABLE OF CONTENT</a:t>
            </a:r>
            <a:endParaRPr lang="en-ZA" sz="2800" b="1" dirty="0"/>
          </a:p>
        </p:txBody>
      </p:sp>
      <p:sp>
        <p:nvSpPr>
          <p:cNvPr id="3" name="Content Placeholder 2"/>
          <p:cNvSpPr>
            <a:spLocks noGrp="1"/>
          </p:cNvSpPr>
          <p:nvPr>
            <p:ph idx="1"/>
          </p:nvPr>
        </p:nvSpPr>
        <p:spPr/>
        <p:txBody>
          <a:bodyPr/>
          <a:lstStyle/>
          <a:p>
            <a:pPr marL="0" indent="0">
              <a:buNone/>
            </a:pPr>
            <a:endParaRPr lang="en-ZA" dirty="0"/>
          </a:p>
          <a:p>
            <a:pPr marL="457200" indent="-457200">
              <a:buAutoNum type="arabicPeriod"/>
            </a:pPr>
            <a:r>
              <a:rPr lang="en-ZA" dirty="0" smtClean="0"/>
              <a:t>Introduction</a:t>
            </a:r>
          </a:p>
          <a:p>
            <a:pPr marL="457200" indent="-457200">
              <a:buAutoNum type="arabicPeriod"/>
            </a:pPr>
            <a:r>
              <a:rPr lang="en-ZA" dirty="0" smtClean="0"/>
              <a:t>Background</a:t>
            </a:r>
          </a:p>
          <a:p>
            <a:pPr marL="457200" indent="-457200">
              <a:buAutoNum type="arabicPeriod"/>
            </a:pPr>
            <a:r>
              <a:rPr lang="en-ZA" dirty="0" smtClean="0"/>
              <a:t>Challenges regarding the certification of TVET Students</a:t>
            </a:r>
          </a:p>
          <a:p>
            <a:pPr marL="457200" indent="-457200">
              <a:buAutoNum type="arabicPeriod"/>
            </a:pPr>
            <a:r>
              <a:rPr lang="en-ZA" dirty="0" smtClean="0"/>
              <a:t>Remedial actions</a:t>
            </a:r>
          </a:p>
          <a:p>
            <a:pPr marL="457200" indent="-457200">
              <a:buAutoNum type="arabicPeriod"/>
            </a:pPr>
            <a:r>
              <a:rPr lang="en-ZA" dirty="0" smtClean="0"/>
              <a:t>Recommendations</a:t>
            </a:r>
            <a:endParaRPr lang="en-ZA" dirty="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Date Placeholder 4"/>
          <p:cNvSpPr>
            <a:spLocks noGrp="1"/>
          </p:cNvSpPr>
          <p:nvPr>
            <p:ph type="dt" sz="half" idx="10"/>
          </p:nvPr>
        </p:nvSpPr>
        <p:spPr/>
        <p:txBody>
          <a:bodyPr/>
          <a:lstStyle/>
          <a:p>
            <a:fld id="{C3C7EE41-192A-4A69-A3D7-D0DFF48DABC1}" type="datetime1">
              <a:rPr lang="en-ZA" smtClean="0"/>
              <a:t>2018-08-07</a:t>
            </a:fld>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2</a:t>
            </a:fld>
            <a:endParaRPr lang="en-ZA" dirty="0"/>
          </a:p>
        </p:txBody>
      </p:sp>
    </p:spTree>
    <p:extLst>
      <p:ext uri="{BB962C8B-B14F-4D97-AF65-F5344CB8AC3E}">
        <p14:creationId xmlns:p14="http://schemas.microsoft.com/office/powerpoint/2010/main" val="3414453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7. </a:t>
            </a:r>
            <a:r>
              <a:rPr lang="en-ZA" sz="3200" b="1" dirty="0"/>
              <a:t>Challenges: </a:t>
            </a:r>
            <a:r>
              <a:rPr lang="en-ZA" sz="3200" b="1" dirty="0" smtClean="0"/>
              <a:t>KZN</a:t>
            </a:r>
            <a:endParaRPr lang="en-ZA" sz="3200" dirty="0"/>
          </a:p>
        </p:txBody>
      </p:sp>
      <p:sp>
        <p:nvSpPr>
          <p:cNvPr id="3" name="Content Placeholder 2"/>
          <p:cNvSpPr>
            <a:spLocks noGrp="1"/>
          </p:cNvSpPr>
          <p:nvPr>
            <p:ph idx="1"/>
          </p:nvPr>
        </p:nvSpPr>
        <p:spPr/>
        <p:txBody>
          <a:bodyPr>
            <a:normAutofit/>
          </a:bodyPr>
          <a:lstStyle/>
          <a:p>
            <a:r>
              <a:rPr lang="en-ZA" sz="1800" dirty="0" smtClean="0"/>
              <a:t>In the period of 2014-2016, a college in KZN received a total of 160 diplomas out of 1210 total  applications made</a:t>
            </a:r>
          </a:p>
          <a:p>
            <a:r>
              <a:rPr lang="en-ZA" sz="1800" dirty="0" smtClean="0"/>
              <a:t>However in 2017, there were improvements in the diploma application processes and a number of diplomas were approved as received</a:t>
            </a:r>
          </a:p>
          <a:p>
            <a:r>
              <a:rPr lang="en-ZA" sz="1800" b="1" dirty="0" smtClean="0"/>
              <a:t>Report 191 Business Studies Certificate: </a:t>
            </a:r>
            <a:r>
              <a:rPr lang="en-ZA" sz="1800" dirty="0" smtClean="0"/>
              <a:t>N4-N6 Business studies certificates for all students who completed in one examination seating are received accordingly, however, students who complete a level in different examination seating have to apply for a certificate and  due to processes not being streamline there are notable delays</a:t>
            </a:r>
          </a:p>
          <a:p>
            <a:r>
              <a:rPr lang="en-ZA" sz="1800" b="1" dirty="0" smtClean="0"/>
              <a:t>Report 191 Engineering Studies: </a:t>
            </a:r>
            <a:r>
              <a:rPr lang="en-ZA" sz="1800" dirty="0" smtClean="0"/>
              <a:t>There were major delays from 2016, only N1, N2 and N4 certificates were received and N3 N5,N6 were not forthcoming for 3 trimesters. Furthermore, no Engineering certificates were received in 2017 due to an alleged technical system breakdown at SITA</a:t>
            </a:r>
            <a:endParaRPr lang="en-ZA" sz="1800"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20</a:t>
            </a:fld>
            <a:endParaRPr lang="en-ZA" dirty="0"/>
          </a:p>
        </p:txBody>
      </p:sp>
    </p:spTree>
    <p:extLst>
      <p:ext uri="{BB962C8B-B14F-4D97-AF65-F5344CB8AC3E}">
        <p14:creationId xmlns:p14="http://schemas.microsoft.com/office/powerpoint/2010/main" val="1052808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t>Remedial actions </a:t>
            </a:r>
            <a:r>
              <a:rPr lang="en-ZA" sz="3200" b="1" dirty="0" smtClean="0"/>
              <a:t>undertaken by Colleges</a:t>
            </a:r>
            <a:endParaRPr lang="en-ZA" sz="3200" b="1" dirty="0"/>
          </a:p>
        </p:txBody>
      </p:sp>
      <p:sp>
        <p:nvSpPr>
          <p:cNvPr id="3" name="Content Placeholder 2"/>
          <p:cNvSpPr>
            <a:spLocks noGrp="1"/>
          </p:cNvSpPr>
          <p:nvPr>
            <p:ph idx="1"/>
          </p:nvPr>
        </p:nvSpPr>
        <p:spPr/>
        <p:txBody>
          <a:bodyPr/>
          <a:lstStyle/>
          <a:p>
            <a:pPr lvl="0"/>
            <a:r>
              <a:rPr lang="en-ZA" dirty="0" smtClean="0"/>
              <a:t>Regular follow-ups with DHET undertaken</a:t>
            </a:r>
          </a:p>
          <a:p>
            <a:pPr lvl="0"/>
            <a:r>
              <a:rPr lang="en-ZA" dirty="0" smtClean="0"/>
              <a:t>Established a central exam office to deal with queries</a:t>
            </a:r>
          </a:p>
          <a:p>
            <a:pPr lvl="0"/>
            <a:r>
              <a:rPr lang="en-ZA" dirty="0" smtClean="0"/>
              <a:t>Applications are tracked through a central database kept at the college (CT)</a:t>
            </a:r>
          </a:p>
          <a:p>
            <a:pPr lvl="0"/>
            <a:r>
              <a:rPr lang="en-ZA" dirty="0" smtClean="0"/>
              <a:t>Students are requested by the college to re-apply if no response was received within 6 months</a:t>
            </a:r>
          </a:p>
          <a:p>
            <a:pPr lvl="0"/>
            <a:r>
              <a:rPr lang="en-ZA" dirty="0" smtClean="0"/>
              <a:t>Applicants are advised to find another host employer and redo the training</a:t>
            </a:r>
          </a:p>
          <a:p>
            <a:pPr lvl="0"/>
            <a:endParaRPr lang="en-ZA" dirty="0" smtClean="0"/>
          </a:p>
        </p:txBody>
      </p:sp>
      <p:sp>
        <p:nvSpPr>
          <p:cNvPr id="4" name="Footer Placeholder 3"/>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5" name="Date Placeholder 4"/>
          <p:cNvSpPr>
            <a:spLocks noGrp="1"/>
          </p:cNvSpPr>
          <p:nvPr>
            <p:ph type="dt" sz="half" idx="10"/>
          </p:nvPr>
        </p:nvSpPr>
        <p:spPr/>
        <p:txBody>
          <a:bodyPr/>
          <a:lstStyle/>
          <a:p>
            <a:fld id="{DAB83079-B251-45FC-8B76-7D4F04A70E83}" type="datetime1">
              <a:rPr lang="en-ZA" smtClean="0"/>
              <a:t>2018-08-07</a:t>
            </a:fld>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21</a:t>
            </a:fld>
            <a:endParaRPr lang="en-ZA" dirty="0"/>
          </a:p>
        </p:txBody>
      </p:sp>
    </p:spTree>
    <p:extLst>
      <p:ext uri="{BB962C8B-B14F-4D97-AF65-F5344CB8AC3E}">
        <p14:creationId xmlns:p14="http://schemas.microsoft.com/office/powerpoint/2010/main" val="2477991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Recommendations</a:t>
            </a:r>
            <a:endParaRPr lang="en-ZA" sz="3200" b="1" dirty="0"/>
          </a:p>
        </p:txBody>
      </p:sp>
      <p:sp>
        <p:nvSpPr>
          <p:cNvPr id="3" name="Content Placeholder 2"/>
          <p:cNvSpPr>
            <a:spLocks noGrp="1"/>
          </p:cNvSpPr>
          <p:nvPr>
            <p:ph idx="1"/>
          </p:nvPr>
        </p:nvSpPr>
        <p:spPr/>
        <p:txBody>
          <a:bodyPr>
            <a:normAutofit lnSpcReduction="10000"/>
          </a:bodyPr>
          <a:lstStyle/>
          <a:p>
            <a:r>
              <a:rPr lang="en-ZA" sz="2000" dirty="0" smtClean="0"/>
              <a:t>DHET to provide colleges with a dedicated personnel that will communicate regularly with management at colleges</a:t>
            </a:r>
          </a:p>
          <a:p>
            <a:endParaRPr lang="en-ZA" sz="2000" dirty="0"/>
          </a:p>
          <a:p>
            <a:r>
              <a:rPr lang="en-ZA" sz="2000" dirty="0" smtClean="0"/>
              <a:t>Regular training and workshops to empower and educate TVET college management to support students when submitting their diploma applications is required</a:t>
            </a:r>
          </a:p>
          <a:p>
            <a:endParaRPr lang="en-ZA" sz="2000" dirty="0" smtClean="0"/>
          </a:p>
          <a:p>
            <a:r>
              <a:rPr lang="en-ZA" sz="2000" dirty="0" smtClean="0"/>
              <a:t>Task team to be established dealing with all Backlogs</a:t>
            </a:r>
          </a:p>
          <a:p>
            <a:endParaRPr lang="en-ZA" sz="2000" dirty="0" smtClean="0"/>
          </a:p>
          <a:p>
            <a:r>
              <a:rPr lang="en-ZA" sz="2000" dirty="0" smtClean="0"/>
              <a:t>Colleges to have accurate and up to date records of all certificates received against students who are eligible for certification at all times</a:t>
            </a:r>
          </a:p>
          <a:p>
            <a:endParaRPr lang="en-ZA" sz="2000" dirty="0" smtClean="0"/>
          </a:p>
          <a:p>
            <a:r>
              <a:rPr lang="en-ZA" sz="2000" dirty="0" smtClean="0"/>
              <a:t>Adequately capacitate the DHET Directorate: National Examinations and Assessment to be able to be responsive to the issues of certification and examinations in the TVET Sector</a:t>
            </a:r>
            <a:endParaRPr lang="en-ZA" sz="2000"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22</a:t>
            </a:fld>
            <a:endParaRPr lang="en-ZA" dirty="0"/>
          </a:p>
        </p:txBody>
      </p:sp>
    </p:spTree>
    <p:extLst>
      <p:ext uri="{BB962C8B-B14F-4D97-AF65-F5344CB8AC3E}">
        <p14:creationId xmlns:p14="http://schemas.microsoft.com/office/powerpoint/2010/main" val="1882010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ZA" sz="5400" dirty="0" smtClean="0"/>
              <a:t>           </a:t>
            </a:r>
          </a:p>
          <a:p>
            <a:endParaRPr lang="en-ZA" sz="5400" dirty="0"/>
          </a:p>
          <a:p>
            <a:pPr marL="274320" lvl="1" indent="0" algn="ctr">
              <a:buNone/>
            </a:pPr>
            <a:r>
              <a:rPr lang="en-ZA" sz="5000" dirty="0" smtClean="0"/>
              <a:t>Thank you</a:t>
            </a:r>
            <a:endParaRPr lang="en-ZA" sz="5000"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2" name="Date Placeholder 1"/>
          <p:cNvSpPr>
            <a:spLocks noGrp="1"/>
          </p:cNvSpPr>
          <p:nvPr>
            <p:ph type="dt" sz="half" idx="10"/>
          </p:nvPr>
        </p:nvSpPr>
        <p:spPr/>
        <p:txBody>
          <a:bodyPr/>
          <a:lstStyle/>
          <a:p>
            <a:fld id="{757E1AED-C6B0-4E14-AE5E-B8E3CCFB8227}" type="datetime1">
              <a:rPr lang="en-ZA" smtClean="0"/>
              <a:t>2018-08-07</a:t>
            </a:fld>
            <a:endParaRPr lang="en-ZA" dirty="0"/>
          </a:p>
        </p:txBody>
      </p:sp>
      <p:sp>
        <p:nvSpPr>
          <p:cNvPr id="4" name="Slide Number Placeholder 3"/>
          <p:cNvSpPr>
            <a:spLocks noGrp="1"/>
          </p:cNvSpPr>
          <p:nvPr>
            <p:ph type="sldNum" sz="quarter" idx="12"/>
          </p:nvPr>
        </p:nvSpPr>
        <p:spPr/>
        <p:txBody>
          <a:bodyPr/>
          <a:lstStyle/>
          <a:p>
            <a:fld id="{1893FB37-6633-4096-A4DD-F167D7EB3C89}" type="slidenum">
              <a:rPr lang="en-ZA" smtClean="0"/>
              <a:t>23</a:t>
            </a:fld>
            <a:endParaRPr lang="en-ZA" dirty="0"/>
          </a:p>
        </p:txBody>
      </p:sp>
    </p:spTree>
    <p:extLst>
      <p:ext uri="{BB962C8B-B14F-4D97-AF65-F5344CB8AC3E}">
        <p14:creationId xmlns:p14="http://schemas.microsoft.com/office/powerpoint/2010/main" val="2748934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0" y="5229200"/>
            <a:ext cx="8229600" cy="990600"/>
          </a:xfrm>
        </p:spPr>
        <p:txBody>
          <a:bodyPr>
            <a:normAutofit/>
          </a:bodyPr>
          <a:lstStyle/>
          <a:p>
            <a:r>
              <a:rPr lang="en-ZA" sz="1800" b="1" i="1" dirty="0" smtClean="0">
                <a:solidFill>
                  <a:schemeClr val="tx1"/>
                </a:solidFill>
              </a:rPr>
              <a:t>Students </a:t>
            </a:r>
            <a:r>
              <a:rPr lang="en-ZA" sz="1800" b="1" i="1" dirty="0">
                <a:solidFill>
                  <a:schemeClr val="tx1"/>
                </a:solidFill>
              </a:rPr>
              <a:t>at King Sabata Dalindyebo college in Elliotdale marched because of delayed exam results. Archive photo: Nombulelo </a:t>
            </a:r>
            <a:r>
              <a:rPr lang="en-ZA" sz="1800" b="1" i="1" dirty="0" err="1">
                <a:solidFill>
                  <a:schemeClr val="tx1"/>
                </a:solidFill>
              </a:rPr>
              <a:t>Damba</a:t>
            </a:r>
            <a:r>
              <a:rPr lang="en-ZA" sz="1800" b="1" i="1" dirty="0">
                <a:solidFill>
                  <a:schemeClr val="tx1"/>
                </a:solidFill>
              </a:rPr>
              <a:t>-Hendrik </a:t>
            </a:r>
          </a:p>
        </p:txBody>
      </p:sp>
      <p:sp>
        <p:nvSpPr>
          <p:cNvPr id="3" name="Content Placeholder 2"/>
          <p:cNvSpPr>
            <a:spLocks noGrp="1"/>
          </p:cNvSpPr>
          <p:nvPr>
            <p:ph idx="1"/>
          </p:nvPr>
        </p:nvSpPr>
        <p:spPr>
          <a:xfrm>
            <a:off x="32115" y="332656"/>
            <a:ext cx="8229600" cy="4876800"/>
          </a:xfrm>
        </p:spPr>
        <p:txBody>
          <a:bodyPr>
            <a:normAutofit/>
          </a:bodyPr>
          <a:lstStyle/>
          <a:p>
            <a:r>
              <a:rPr lang="en-ZA" sz="3200" b="1" dirty="0" smtClean="0"/>
              <a:t>Student Protests: 2016</a:t>
            </a:r>
            <a:endParaRPr lang="en-ZA" sz="3200" b="1"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3</a:t>
            </a:fld>
            <a:endParaRPr lang="en-ZA" dirty="0"/>
          </a:p>
        </p:txBody>
      </p:sp>
      <p:pic>
        <p:nvPicPr>
          <p:cNvPr id="1026" name="Picture 2" descr="C:\Users\Neo\AppData\Local\Microsoft\Windows\Temporary Internet Files\Content.Outlook\G582FHI7\Elliotdale-NombuleloDamba-20160309%201%20of%201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1990725"/>
            <a:ext cx="6477000"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263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Introduction</a:t>
            </a:r>
            <a:endParaRPr lang="en-ZA" sz="3200" b="1" dirty="0"/>
          </a:p>
        </p:txBody>
      </p:sp>
      <p:sp>
        <p:nvSpPr>
          <p:cNvPr id="3" name="Content Placeholder 2"/>
          <p:cNvSpPr>
            <a:spLocks noGrp="1"/>
          </p:cNvSpPr>
          <p:nvPr>
            <p:ph idx="1"/>
          </p:nvPr>
        </p:nvSpPr>
        <p:spPr/>
        <p:txBody>
          <a:bodyPr>
            <a:normAutofit/>
          </a:bodyPr>
          <a:lstStyle/>
          <a:p>
            <a:r>
              <a:rPr lang="en-ZA" sz="1900" dirty="0" smtClean="0"/>
              <a:t>The protests by </a:t>
            </a:r>
            <a:r>
              <a:rPr lang="en-ZA" sz="1900" dirty="0"/>
              <a:t>students from Technical and Vocational Education and Training (TVET) Colleges are the result of long years of neglect of these colleges which have always played second fiddle to the universities</a:t>
            </a:r>
            <a:r>
              <a:rPr lang="en-ZA" sz="1900" dirty="0" smtClean="0"/>
              <a:t>.</a:t>
            </a:r>
          </a:p>
          <a:p>
            <a:endParaRPr lang="en-ZA" sz="1900" dirty="0"/>
          </a:p>
          <a:p>
            <a:r>
              <a:rPr lang="en-ZA" sz="1900" dirty="0" smtClean="0"/>
              <a:t>The White Paper sites some of the challenges experienced in the TVET sector: </a:t>
            </a:r>
            <a:r>
              <a:rPr lang="en-ZA" sz="1900" dirty="0"/>
              <a:t>poor governance and management, unqualified and underqualified lecturers, lack of adequate infrastructure and funding, poor programme differentiation and inadequate support for students</a:t>
            </a:r>
            <a:r>
              <a:rPr lang="en-ZA" sz="1900" dirty="0" smtClean="0"/>
              <a:t>.</a:t>
            </a:r>
          </a:p>
          <a:p>
            <a:endParaRPr lang="en-ZA" sz="1900" dirty="0"/>
          </a:p>
          <a:p>
            <a:r>
              <a:rPr lang="en-ZA" sz="1900" dirty="0"/>
              <a:t>There is general agreement in TVET circles that the establishment of the Department of Higher Education and Training (DHET) has helped refocus and reposition the colleges. </a:t>
            </a:r>
            <a:r>
              <a:rPr lang="en-ZA" sz="1900" dirty="0" smtClean="0"/>
              <a:t>However many </a:t>
            </a:r>
            <a:r>
              <a:rPr lang="en-ZA" sz="1900" dirty="0"/>
              <a:t>unresolved issues still affect the image and standing of TVETs in the eyes of the public.</a:t>
            </a:r>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4</a:t>
            </a:fld>
            <a:endParaRPr lang="en-ZA" dirty="0"/>
          </a:p>
        </p:txBody>
      </p:sp>
    </p:spTree>
    <p:extLst>
      <p:ext uri="{BB962C8B-B14F-4D97-AF65-F5344CB8AC3E}">
        <p14:creationId xmlns:p14="http://schemas.microsoft.com/office/powerpoint/2010/main" val="1118722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ZA"/>
          </a:p>
        </p:txBody>
      </p:sp>
      <p:sp>
        <p:nvSpPr>
          <p:cNvPr id="7" name="Content Placeholder 6"/>
          <p:cNvSpPr>
            <a:spLocks noGrp="1"/>
          </p:cNvSpPr>
          <p:nvPr>
            <p:ph idx="1"/>
          </p:nvPr>
        </p:nvSpPr>
        <p:spPr/>
        <p:txBody>
          <a:bodyPr>
            <a:normAutofit fontScale="55000" lnSpcReduction="20000"/>
          </a:bodyPr>
          <a:lstStyle/>
          <a:p>
            <a:pPr algn="ctr"/>
            <a:r>
              <a:rPr lang="en-ZA" b="1" dirty="0"/>
              <a:t>MEDIA STATEMENT</a:t>
            </a:r>
            <a:endParaRPr lang="en-ZA" dirty="0"/>
          </a:p>
          <a:p>
            <a:pPr algn="ctr"/>
            <a:r>
              <a:rPr lang="en-ZA" b="1" dirty="0"/>
              <a:t>Multitudes of TVET college certificates have been cleared and ready for collection</a:t>
            </a:r>
            <a:endParaRPr lang="en-ZA" dirty="0"/>
          </a:p>
          <a:p>
            <a:r>
              <a:rPr lang="en-ZA" dirty="0"/>
              <a:t>The Department of Higher Education and Training (DHET) has been working tirelessly in collaboration with college management, the State Information and Technology Authority (SITA) and the quality assurer UMALUSI in a massive mop up project to clear outstanding NC (V) certificates for Technical and Vocational Education and Training (TVET) Colleges going as far back as 2007. </a:t>
            </a:r>
          </a:p>
          <a:p>
            <a:r>
              <a:rPr lang="en-ZA" dirty="0"/>
              <a:t>Since last year, the Department has managed to process and release large volumes of pending NC (V) certificates on a weekly basis to colleges. So far over 250 000 certificates have been administered and cleared by UMALUSI. </a:t>
            </a:r>
          </a:p>
          <a:p>
            <a:r>
              <a:rPr lang="en-ZA" dirty="0"/>
              <a:t>Furthermore, all the November 2016 TVET college examination results have been certified in accordance with national policy requirements for the issuing of certificates within three months of the publication of results. These exclude additional certificates that are still pending due to procedural irregularities such as data capturing errors and authentication of identity numbers and other personal information.</a:t>
            </a:r>
          </a:p>
          <a:p>
            <a:r>
              <a:rPr lang="en-ZA" dirty="0"/>
              <a:t>All the backlog and current certificates have since been dispatched and distributed to individual TVET colleges. </a:t>
            </a:r>
          </a:p>
          <a:p>
            <a:r>
              <a:rPr lang="en-ZA" dirty="0"/>
              <a:t>Students are advised to approach their colleges to verify the availability of their certificates and, if not available, to immediately lodge queries with college management. </a:t>
            </a:r>
          </a:p>
          <a:p>
            <a:r>
              <a:rPr lang="en-ZA" dirty="0"/>
              <a:t>Colleges are expected to immediately report queries on certificates directly to the Department for further investigation where after affected students will be notified by their respective colleges on the outcome of their queries. </a:t>
            </a:r>
          </a:p>
          <a:p>
            <a:r>
              <a:rPr lang="en-ZA" dirty="0"/>
              <a:t>Meanwhile the Department has made substantial progress in a parallel project initiated to accelerate the issuing of outstanding National N Diplomas and it is expected that all applications received up until 31 March 2017 will be finalised no later than the </a:t>
            </a:r>
            <a:r>
              <a:rPr lang="en-ZA" b="1" dirty="0"/>
              <a:t>end of July 2017</a:t>
            </a:r>
          </a:p>
        </p:txBody>
      </p:sp>
      <p:sp>
        <p:nvSpPr>
          <p:cNvPr id="2" name="Date Placeholder 1"/>
          <p:cNvSpPr>
            <a:spLocks noGrp="1"/>
          </p:cNvSpPr>
          <p:nvPr>
            <p:ph type="dt" sz="half" idx="10"/>
          </p:nvPr>
        </p:nvSpPr>
        <p:spPr/>
        <p:txBody>
          <a:bodyPr/>
          <a:lstStyle/>
          <a:p>
            <a:fld id="{3E0DAF54-DC5F-4EB5-A2DC-90C5BCC453AB}" type="datetime1">
              <a:rPr lang="en-ZA" smtClean="0"/>
              <a:t>2018-08-07</a:t>
            </a:fld>
            <a:endParaRPr lang="en-ZA" dirty="0"/>
          </a:p>
        </p:txBody>
      </p:sp>
      <p:sp>
        <p:nvSpPr>
          <p:cNvPr id="3" name="Footer Placeholder 2"/>
          <p:cNvSpPr>
            <a:spLocks noGrp="1"/>
          </p:cNvSpPr>
          <p:nvPr>
            <p:ph type="ftr" sz="quarter" idx="11"/>
          </p:nvPr>
        </p:nvSpPr>
        <p:spPr/>
        <p:txBody>
          <a:bodyPr/>
          <a:lstStyle/>
          <a:p>
            <a:r>
              <a:rPr lang="en-ZA" smtClean="0"/>
              <a:t>Presentation to Portfolio Committee on Higher Education and training</a:t>
            </a:r>
            <a:endParaRPr lang="en-ZA" dirty="0"/>
          </a:p>
        </p:txBody>
      </p:sp>
      <p:sp>
        <p:nvSpPr>
          <p:cNvPr id="4" name="Slide Number Placeholder 3"/>
          <p:cNvSpPr>
            <a:spLocks noGrp="1"/>
          </p:cNvSpPr>
          <p:nvPr>
            <p:ph type="sldNum" sz="quarter" idx="12"/>
          </p:nvPr>
        </p:nvSpPr>
        <p:spPr/>
        <p:txBody>
          <a:bodyPr/>
          <a:lstStyle/>
          <a:p>
            <a:fld id="{1893FB37-6633-4096-A4DD-F167D7EB3C89}" type="slidenum">
              <a:rPr lang="en-ZA" smtClean="0"/>
              <a:t>5</a:t>
            </a:fld>
            <a:endParaRPr lang="en-ZA" dirty="0"/>
          </a:p>
        </p:txBody>
      </p:sp>
      <p:pic>
        <p:nvPicPr>
          <p:cNvPr id="8" name="Picture 7" descr="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Description: cid:image001.jpg@01D1E282.057EFF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8327" y="476672"/>
            <a:ext cx="8712969" cy="1008112"/>
          </a:xfrm>
          <a:prstGeom prst="rect">
            <a:avLst/>
          </a:prstGeom>
          <a:noFill/>
          <a:ln>
            <a:noFill/>
          </a:ln>
        </p:spPr>
      </p:pic>
    </p:spTree>
    <p:extLst>
      <p:ext uri="{BB962C8B-B14F-4D97-AF65-F5344CB8AC3E}">
        <p14:creationId xmlns:p14="http://schemas.microsoft.com/office/powerpoint/2010/main" val="186533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Introduction</a:t>
            </a:r>
            <a:endParaRPr lang="en-ZA" sz="3200" b="1" dirty="0"/>
          </a:p>
        </p:txBody>
      </p:sp>
      <p:sp>
        <p:nvSpPr>
          <p:cNvPr id="3" name="Content Placeholder 2"/>
          <p:cNvSpPr>
            <a:spLocks noGrp="1"/>
          </p:cNvSpPr>
          <p:nvPr>
            <p:ph idx="1"/>
          </p:nvPr>
        </p:nvSpPr>
        <p:spPr/>
        <p:txBody>
          <a:bodyPr>
            <a:normAutofit lnSpcReduction="10000"/>
          </a:bodyPr>
          <a:lstStyle/>
          <a:p>
            <a:r>
              <a:rPr lang="en-ZA" sz="1900" dirty="0" smtClean="0"/>
              <a:t>The presentation seeks to give a general overview of all challenges experienced per province</a:t>
            </a:r>
          </a:p>
          <a:p>
            <a:r>
              <a:rPr lang="en-ZA" sz="1900" dirty="0" smtClean="0"/>
              <a:t>Most challenges are similar in different colleges and different provinces</a:t>
            </a:r>
          </a:p>
          <a:p>
            <a:r>
              <a:rPr lang="en-ZA" sz="1900" dirty="0" smtClean="0"/>
              <a:t>The inputs were provided by 7 provinces but are representative of all nine provinces</a:t>
            </a:r>
            <a:endParaRPr lang="en-ZA" sz="1900" dirty="0"/>
          </a:p>
          <a:p>
            <a:r>
              <a:rPr lang="en-ZA" sz="1900" dirty="0" smtClean="0"/>
              <a:t>The colleges that participated are</a:t>
            </a:r>
          </a:p>
          <a:p>
            <a:pPr lvl="1"/>
            <a:r>
              <a:rPr lang="en-ZA" sz="1800" b="1" dirty="0" smtClean="0"/>
              <a:t>WC: </a:t>
            </a:r>
            <a:r>
              <a:rPr lang="en-ZA" sz="1800" dirty="0" smtClean="0"/>
              <a:t>South Cape College, College of Cape Town, Boland College, false bay</a:t>
            </a:r>
          </a:p>
          <a:p>
            <a:pPr lvl="1"/>
            <a:r>
              <a:rPr lang="en-ZA" sz="1800" b="1" dirty="0" smtClean="0"/>
              <a:t>NW: </a:t>
            </a:r>
            <a:r>
              <a:rPr lang="en-ZA" sz="1800" dirty="0" err="1" smtClean="0"/>
              <a:t>Taletso</a:t>
            </a:r>
            <a:r>
              <a:rPr lang="en-ZA" sz="1800" dirty="0" smtClean="0"/>
              <a:t> TVET ( submitted a number of outstanding certificates)</a:t>
            </a:r>
          </a:p>
          <a:p>
            <a:pPr lvl="1"/>
            <a:r>
              <a:rPr lang="en-ZA" sz="1800" b="1" dirty="0" smtClean="0"/>
              <a:t>NC</a:t>
            </a:r>
            <a:r>
              <a:rPr lang="en-ZA" sz="1800" dirty="0" smtClean="0"/>
              <a:t>: Northern Cape Rural</a:t>
            </a:r>
          </a:p>
          <a:p>
            <a:pPr lvl="1"/>
            <a:r>
              <a:rPr lang="en-ZA" sz="1800" b="1" dirty="0" smtClean="0"/>
              <a:t>EC</a:t>
            </a:r>
            <a:r>
              <a:rPr lang="en-ZA" sz="1800" dirty="0" smtClean="0"/>
              <a:t>: Port Elizabeth College, Buffalo City</a:t>
            </a:r>
          </a:p>
          <a:p>
            <a:pPr lvl="1"/>
            <a:r>
              <a:rPr lang="en-ZA" sz="1800" b="1" dirty="0" smtClean="0"/>
              <a:t>FS: </a:t>
            </a:r>
            <a:r>
              <a:rPr lang="en-ZA" sz="1800" dirty="0" smtClean="0"/>
              <a:t>Motheo, Maluti, Goldfields, Flavius Mareka</a:t>
            </a:r>
          </a:p>
          <a:p>
            <a:pPr lvl="1"/>
            <a:r>
              <a:rPr lang="en-ZA" sz="1800" b="1" dirty="0" smtClean="0"/>
              <a:t>LP</a:t>
            </a:r>
            <a:r>
              <a:rPr lang="en-ZA" sz="1800" dirty="0" smtClean="0"/>
              <a:t>: Capricorn, Waterberg</a:t>
            </a:r>
          </a:p>
          <a:p>
            <a:pPr lvl="1"/>
            <a:r>
              <a:rPr lang="en-ZA" sz="1800" b="1" dirty="0" smtClean="0"/>
              <a:t>GP</a:t>
            </a:r>
            <a:r>
              <a:rPr lang="en-ZA" sz="1800" dirty="0" smtClean="0"/>
              <a:t>: Tshwane South, Sedibeng, Ekurhuleni </a:t>
            </a:r>
            <a:r>
              <a:rPr lang="en-ZA" sz="1800" smtClean="0"/>
              <a:t>West College</a:t>
            </a:r>
            <a:endParaRPr lang="en-ZA" sz="1800" dirty="0" smtClean="0"/>
          </a:p>
          <a:p>
            <a:pPr lvl="1"/>
            <a:r>
              <a:rPr lang="en-ZA" sz="1800" b="1" dirty="0" smtClean="0"/>
              <a:t>KZN: </a:t>
            </a:r>
            <a:r>
              <a:rPr lang="en-ZA" sz="1800" dirty="0" err="1" smtClean="0"/>
              <a:t>Majuba</a:t>
            </a:r>
            <a:endParaRPr lang="en-ZA" sz="1800" b="1" dirty="0" smtClean="0"/>
          </a:p>
          <a:p>
            <a:pPr lvl="1"/>
            <a:endParaRPr lang="en-ZA" dirty="0" smtClean="0"/>
          </a:p>
          <a:p>
            <a:pPr lvl="1"/>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6</a:t>
            </a:fld>
            <a:endParaRPr lang="en-ZA" dirty="0"/>
          </a:p>
        </p:txBody>
      </p:sp>
    </p:spTree>
    <p:extLst>
      <p:ext uri="{BB962C8B-B14F-4D97-AF65-F5344CB8AC3E}">
        <p14:creationId xmlns:p14="http://schemas.microsoft.com/office/powerpoint/2010/main" val="358231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Background</a:t>
            </a:r>
            <a:endParaRPr lang="en-ZA" sz="3200" b="1" dirty="0"/>
          </a:p>
        </p:txBody>
      </p:sp>
      <p:sp>
        <p:nvSpPr>
          <p:cNvPr id="3" name="Content Placeholder 2"/>
          <p:cNvSpPr>
            <a:spLocks noGrp="1"/>
          </p:cNvSpPr>
          <p:nvPr>
            <p:ph idx="1"/>
          </p:nvPr>
        </p:nvSpPr>
        <p:spPr>
          <a:xfrm>
            <a:off x="457200" y="1268760"/>
            <a:ext cx="8229600" cy="5208240"/>
          </a:xfrm>
        </p:spPr>
        <p:txBody>
          <a:bodyPr>
            <a:normAutofit/>
          </a:bodyPr>
          <a:lstStyle/>
          <a:p>
            <a:r>
              <a:rPr lang="en-ZA" sz="2000" dirty="0" smtClean="0"/>
              <a:t>For the past two years Colleges across the country were battling to get responses from DHET with regards to diploma applications</a:t>
            </a:r>
          </a:p>
          <a:p>
            <a:endParaRPr lang="en-ZA" sz="2000" dirty="0"/>
          </a:p>
          <a:p>
            <a:r>
              <a:rPr lang="en-ZA" sz="2000" dirty="0" smtClean="0"/>
              <a:t>Towards the end of 2016, colleges were given a verbal instruction to hold all diploma applications till further notice, during  that time the national office was in a process of overhauling the screening process and had a backlog of approximately 160 000 diploma applications</a:t>
            </a:r>
          </a:p>
          <a:p>
            <a:endParaRPr lang="en-ZA" sz="2000" dirty="0" smtClean="0"/>
          </a:p>
          <a:p>
            <a:r>
              <a:rPr lang="en-ZA" sz="2000" dirty="0" err="1" smtClean="0"/>
              <a:t>Umalusi</a:t>
            </a:r>
            <a:r>
              <a:rPr lang="en-ZA" sz="2000" dirty="0" smtClean="0"/>
              <a:t> and SITA have been at loggerheads over the crisis of backlogged certifications since the introduction of NC(V)</a:t>
            </a:r>
          </a:p>
          <a:p>
            <a:endParaRPr lang="en-ZA" sz="2000" dirty="0" smtClean="0"/>
          </a:p>
          <a:p>
            <a:r>
              <a:rPr lang="en-ZA" sz="2000" dirty="0" smtClean="0"/>
              <a:t>Seemingly, the new certification requirements were possibly not properly programmed into the SITA system to ensure systematic certification processes</a:t>
            </a:r>
          </a:p>
          <a:p>
            <a:endParaRPr lang="en-ZA" sz="2000" dirty="0" smtClean="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dirty="0"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7</a:t>
            </a:fld>
            <a:endParaRPr lang="en-ZA" dirty="0"/>
          </a:p>
        </p:txBody>
      </p:sp>
    </p:spTree>
    <p:extLst>
      <p:ext uri="{BB962C8B-B14F-4D97-AF65-F5344CB8AC3E}">
        <p14:creationId xmlns:p14="http://schemas.microsoft.com/office/powerpoint/2010/main" val="2482561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Background</a:t>
            </a:r>
            <a:endParaRPr lang="en-ZA" dirty="0"/>
          </a:p>
        </p:txBody>
      </p:sp>
      <p:sp>
        <p:nvSpPr>
          <p:cNvPr id="3" name="Content Placeholder 2"/>
          <p:cNvSpPr>
            <a:spLocks noGrp="1"/>
          </p:cNvSpPr>
          <p:nvPr>
            <p:ph idx="1"/>
          </p:nvPr>
        </p:nvSpPr>
        <p:spPr>
          <a:xfrm>
            <a:off x="251520" y="1600200"/>
            <a:ext cx="8568952" cy="4876800"/>
          </a:xfrm>
        </p:spPr>
        <p:txBody>
          <a:bodyPr>
            <a:normAutofit fontScale="77500" lnSpcReduction="20000"/>
          </a:bodyPr>
          <a:lstStyle/>
          <a:p>
            <a:r>
              <a:rPr lang="en-ZA" dirty="0"/>
              <a:t>The Directorate: National Examinations and Assessments appears to be severely understaffed and is currently not able to adequately cope with the demands of certification and examination administration</a:t>
            </a:r>
          </a:p>
          <a:p>
            <a:endParaRPr lang="en-ZA" dirty="0"/>
          </a:p>
          <a:p>
            <a:r>
              <a:rPr lang="en-ZA" dirty="0"/>
              <a:t>On the 22</a:t>
            </a:r>
            <a:r>
              <a:rPr lang="en-ZA" baseline="30000" dirty="0"/>
              <a:t>nd</a:t>
            </a:r>
            <a:r>
              <a:rPr lang="en-ZA" dirty="0"/>
              <a:t> of May 2018, the colleges received communication from  the Resulting and Certification unit (DHET), indicating that they are busy concluding 2014/04,2016,11 and 2918/08 certificates and colleges were requested to submit consolidated schedules for all candidates affected. It further stated that 2017 certificates will follow in due </a:t>
            </a:r>
            <a:r>
              <a:rPr lang="en-ZA" dirty="0" smtClean="0"/>
              <a:t>course</a:t>
            </a:r>
          </a:p>
          <a:p>
            <a:endParaRPr lang="en-ZA" dirty="0" smtClean="0"/>
          </a:p>
          <a:p>
            <a:r>
              <a:rPr lang="en-ZA" dirty="0" smtClean="0"/>
              <a:t>From the first cohorts of students who completed NCV qualifications in 2009, certificates were not created and issued to candidates</a:t>
            </a:r>
          </a:p>
          <a:p>
            <a:r>
              <a:rPr lang="en-ZA" dirty="0" smtClean="0"/>
              <a:t>DHET reported that they were still in a process of procuring printing system</a:t>
            </a:r>
          </a:p>
          <a:p>
            <a:pPr marL="0" indent="0">
              <a:buNone/>
            </a:pPr>
            <a:endParaRPr lang="en-ZA" dirty="0" smtClean="0"/>
          </a:p>
          <a:p>
            <a:r>
              <a:rPr lang="en-ZA" dirty="0" smtClean="0"/>
              <a:t>In 2014, the colleges received communication that the DHET was ready to create certificate and  schedules of qualifying students had to be submitted, to date, certificates are coming in batches to examination centres</a:t>
            </a:r>
            <a:endParaRPr lang="en-ZA" dirty="0"/>
          </a:p>
          <a:p>
            <a:endParaRPr lang="en-ZA"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8</a:t>
            </a:fld>
            <a:endParaRPr lang="en-ZA" dirty="0"/>
          </a:p>
        </p:txBody>
      </p:sp>
    </p:spTree>
    <p:extLst>
      <p:ext uri="{BB962C8B-B14F-4D97-AF65-F5344CB8AC3E}">
        <p14:creationId xmlns:p14="http://schemas.microsoft.com/office/powerpoint/2010/main" val="1737217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2636912"/>
            <a:ext cx="8229600" cy="990600"/>
          </a:xfrm>
        </p:spPr>
        <p:txBody>
          <a:bodyPr>
            <a:normAutofit/>
          </a:bodyPr>
          <a:lstStyle/>
          <a:p>
            <a:r>
              <a:rPr lang="en-ZA" sz="3200" b="1" dirty="0" smtClean="0"/>
              <a:t>Challenges per Province</a:t>
            </a:r>
            <a:endParaRPr lang="en-ZA" sz="3200" b="1" dirty="0"/>
          </a:p>
        </p:txBody>
      </p:sp>
      <p:sp>
        <p:nvSpPr>
          <p:cNvPr id="4" name="Date Placeholder 3"/>
          <p:cNvSpPr>
            <a:spLocks noGrp="1"/>
          </p:cNvSpPr>
          <p:nvPr>
            <p:ph type="dt" sz="half" idx="10"/>
          </p:nvPr>
        </p:nvSpPr>
        <p:spPr/>
        <p:txBody>
          <a:bodyPr/>
          <a:lstStyle/>
          <a:p>
            <a:fld id="{5DFBEE66-51E3-4000-8488-878C09A922FF}" type="datetime1">
              <a:rPr lang="en-ZA" smtClean="0"/>
              <a:t>2018-08-07</a:t>
            </a:fld>
            <a:endParaRPr lang="en-ZA" dirty="0"/>
          </a:p>
        </p:txBody>
      </p:sp>
      <p:sp>
        <p:nvSpPr>
          <p:cNvPr id="5" name="Footer Placeholder 4"/>
          <p:cNvSpPr>
            <a:spLocks noGrp="1"/>
          </p:cNvSpPr>
          <p:nvPr>
            <p:ph type="ftr" sz="quarter" idx="11"/>
          </p:nvPr>
        </p:nvSpPr>
        <p:spPr/>
        <p:txBody>
          <a:bodyPr/>
          <a:lstStyle/>
          <a:p>
            <a:r>
              <a:rPr lang="en-ZA" smtClean="0"/>
              <a:t>Presentation to Portfolio Committee on Higher Education and training</a:t>
            </a:r>
            <a:endParaRPr lang="en-ZA" dirty="0"/>
          </a:p>
        </p:txBody>
      </p:sp>
      <p:sp>
        <p:nvSpPr>
          <p:cNvPr id="6" name="Slide Number Placeholder 5"/>
          <p:cNvSpPr>
            <a:spLocks noGrp="1"/>
          </p:cNvSpPr>
          <p:nvPr>
            <p:ph type="sldNum" sz="quarter" idx="12"/>
          </p:nvPr>
        </p:nvSpPr>
        <p:spPr/>
        <p:txBody>
          <a:bodyPr/>
          <a:lstStyle/>
          <a:p>
            <a:fld id="{1893FB37-6633-4096-A4DD-F167D7EB3C89}" type="slidenum">
              <a:rPr lang="en-ZA" smtClean="0"/>
              <a:t>9</a:t>
            </a:fld>
            <a:endParaRPr lang="en-ZA" dirty="0"/>
          </a:p>
        </p:txBody>
      </p:sp>
    </p:spTree>
    <p:extLst>
      <p:ext uri="{BB962C8B-B14F-4D97-AF65-F5344CB8AC3E}">
        <p14:creationId xmlns:p14="http://schemas.microsoft.com/office/powerpoint/2010/main" val="3983296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7294</TotalTime>
  <Words>1986</Words>
  <Application>Microsoft Office PowerPoint</Application>
  <PresentationFormat>On-screen Show (4:3)</PresentationFormat>
  <Paragraphs>216</Paragraphs>
  <Slides>23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Clarity</vt:lpstr>
      <vt:lpstr>Presentation to portfolio committee of higher education and training</vt:lpstr>
      <vt:lpstr>TABLE OF CONTENT</vt:lpstr>
      <vt:lpstr>Students at King Sabata Dalindyebo college in Elliotdale marched because of delayed exam results. Archive photo: Nombulelo Damba-Hendrik </vt:lpstr>
      <vt:lpstr>Introduction</vt:lpstr>
      <vt:lpstr>PowerPoint Presentation</vt:lpstr>
      <vt:lpstr>Introduction</vt:lpstr>
      <vt:lpstr>Background</vt:lpstr>
      <vt:lpstr>Background</vt:lpstr>
      <vt:lpstr>Challenges per Province</vt:lpstr>
      <vt:lpstr>1. Challenges: Western Cape</vt:lpstr>
      <vt:lpstr>Challenges: Western Cape</vt:lpstr>
      <vt:lpstr>2. Challenges: Eastern Cape</vt:lpstr>
      <vt:lpstr>Challenges: Eastern Cape</vt:lpstr>
      <vt:lpstr>3. Challenges: Gauteng</vt:lpstr>
      <vt:lpstr> Student protest gains momentum :Certificate backlog leaves thousands in limbo, 2017 </vt:lpstr>
      <vt:lpstr>4. Challenges: Limpopo</vt:lpstr>
      <vt:lpstr>5. Challenges: Free State</vt:lpstr>
      <vt:lpstr>Challenges: Free State</vt:lpstr>
      <vt:lpstr>6. Challenges: Northern Cape</vt:lpstr>
      <vt:lpstr>7. Challenges: KZN</vt:lpstr>
      <vt:lpstr>Remedial actions undertaken by Colleges</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the  Rules and Guidelines for the administration and Management of the TVET College Bursary Scheme</dc:title>
  <dc:creator>Neo</dc:creator>
  <cp:lastModifiedBy>Noluthando Skaka</cp:lastModifiedBy>
  <cp:revision>83</cp:revision>
  <dcterms:created xsi:type="dcterms:W3CDTF">2017-07-04T10:34:09Z</dcterms:created>
  <dcterms:modified xsi:type="dcterms:W3CDTF">2018-08-07T12:01:38Z</dcterms:modified>
</cp:coreProperties>
</file>