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1" r:id="rId3"/>
    <p:sldId id="259" r:id="rId4"/>
    <p:sldId id="277" r:id="rId5"/>
    <p:sldId id="265" r:id="rId6"/>
    <p:sldId id="284" r:id="rId7"/>
    <p:sldId id="270" r:id="rId8"/>
    <p:sldId id="283" r:id="rId9"/>
    <p:sldId id="271" r:id="rId10"/>
    <p:sldId id="276" r:id="rId11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257" autoAdjust="0"/>
  </p:normalViewPr>
  <p:slideViewPr>
    <p:cSldViewPr>
      <p:cViewPr>
        <p:scale>
          <a:sx n="68" d="100"/>
          <a:sy n="68" d="100"/>
        </p:scale>
        <p:origin x="-2652" y="-9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5E74AE-D1BA-405B-AE2A-FC4D07F9EA39}" type="datetimeFigureOut">
              <a:rPr lang="en-ZA" smtClean="0"/>
              <a:pPr/>
              <a:t>2018/08/08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5BA8EA-7C9D-4C60-9890-64AFEDE77E3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9603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DLR Powerpoint Presentation.jpg"/>
          <p:cNvPicPr>
            <a:picLocks noChangeAspect="1"/>
          </p:cNvPicPr>
          <p:nvPr userDrawn="1"/>
        </p:nvPicPr>
        <p:blipFill rotWithShape="1">
          <a:blip r:embed="rId2" cstate="print"/>
          <a:srcRect b="20133"/>
          <a:stretch/>
        </p:blipFill>
        <p:spPr>
          <a:xfrm>
            <a:off x="-6470" y="0"/>
            <a:ext cx="9912470" cy="5733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295400"/>
            <a:ext cx="84201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051174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440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398903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997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038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114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62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906000" cy="131368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365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3944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B2BDD-6ED8-4D1A-924B-691C8BB62CC9}" type="datetimeFigureOut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0"/>
          <a:stretch/>
        </p:blipFill>
        <p:spPr>
          <a:xfrm>
            <a:off x="0" y="5544312"/>
            <a:ext cx="9906000" cy="131368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2938F2-5168-4B3A-8FCA-5A188010D12C}" type="slidenum">
              <a:rPr lang="en-US" sz="1200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447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3600" b="1" dirty="0" smtClean="0">
                <a:solidFill>
                  <a:schemeClr val="tx1"/>
                </a:solidFill>
              </a:rPr>
              <a:t>COMMUNAL PROPERTY ASSOCIATIONS AMENDMENT BILL</a:t>
            </a:r>
            <a:br>
              <a:rPr lang="en-ZA" sz="3600" b="1" dirty="0" smtClean="0">
                <a:solidFill>
                  <a:schemeClr val="tx1"/>
                </a:solidFill>
              </a:rPr>
            </a:br>
            <a:r>
              <a:rPr lang="en-ZA" sz="3600" b="1" dirty="0" smtClean="0">
                <a:solidFill>
                  <a:schemeClr val="tx1"/>
                </a:solidFill>
              </a:rPr>
              <a:t>(</a:t>
            </a:r>
            <a:r>
              <a:rPr lang="en-ZA" sz="2800" b="1" dirty="0" smtClean="0">
                <a:solidFill>
                  <a:schemeClr val="tx1"/>
                </a:solidFill>
              </a:rPr>
              <a:t>As amended by the Portfolio Committee)</a:t>
            </a:r>
            <a:br>
              <a:rPr lang="en-ZA" sz="2800" b="1" dirty="0" smtClean="0">
                <a:solidFill>
                  <a:schemeClr val="tx1"/>
                </a:solidFill>
              </a:rPr>
            </a:br>
            <a:r>
              <a:rPr lang="en-ZA" sz="3600" b="1" dirty="0" smtClean="0">
                <a:solidFill>
                  <a:schemeClr val="tx1"/>
                </a:solidFill>
              </a:rPr>
              <a:t> </a:t>
            </a:r>
            <a:endParaRPr lang="en-ZA" sz="3600" b="1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85900" y="3051174"/>
            <a:ext cx="7124700" cy="2663826"/>
          </a:xfrm>
        </p:spPr>
        <p:txBody>
          <a:bodyPr>
            <a:noAutofit/>
          </a:bodyPr>
          <a:lstStyle/>
          <a:p>
            <a:r>
              <a:rPr lang="en-ZA" b="1" dirty="0" smtClean="0"/>
              <a:t>Presentation to the Select  Committee on Land and Mineral Resources</a:t>
            </a:r>
          </a:p>
          <a:p>
            <a:r>
              <a:rPr lang="en-ZA" b="1" dirty="0"/>
              <a:t>7 August 2018</a:t>
            </a:r>
          </a:p>
          <a:p>
            <a:endParaRPr lang="en-ZA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289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915400" cy="1143000"/>
          </a:xfrm>
        </p:spPr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xmlns="" val="36810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52400"/>
            <a:ext cx="8915400" cy="83820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BACKGROUND</a:t>
            </a:r>
            <a:endParaRPr lang="en-ZA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762000"/>
            <a:ext cx="9372600" cy="49530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en-ZA" sz="2200" dirty="0" smtClean="0"/>
          </a:p>
          <a:p>
            <a:pPr algn="just">
              <a:spcBef>
                <a:spcPts val="0"/>
              </a:spcBef>
            </a:pPr>
            <a:r>
              <a:rPr lang="en-ZA" sz="2200" dirty="0" smtClean="0"/>
              <a:t>The Communal Property Associations Amendment Bill, 2017, seeks to amend the Communal Property Associations Act, 1996 (Act No. 28 of 1996).</a:t>
            </a:r>
          </a:p>
          <a:p>
            <a:pPr algn="just">
              <a:spcBef>
                <a:spcPts val="0"/>
              </a:spcBef>
            </a:pPr>
            <a:r>
              <a:rPr lang="en-ZA" sz="2200" dirty="0" smtClean="0"/>
              <a:t>Act No. 28 of 1996 regulates communal property associations (CPAs). CPAs are legal entities established to hold land on behalf of beneficiary communities  </a:t>
            </a:r>
          </a:p>
          <a:p>
            <a:pPr algn="just">
              <a:spcBef>
                <a:spcPts val="0"/>
              </a:spcBef>
            </a:pPr>
            <a:r>
              <a:rPr lang="en-ZA" sz="2200" dirty="0" smtClean="0"/>
              <a:t>Since the promulgation of the Communal Property Associations Act, about</a:t>
            </a:r>
            <a:r>
              <a:rPr lang="en-ZA" sz="2200" dirty="0" smtClean="0">
                <a:solidFill>
                  <a:srgbClr val="FF0000"/>
                </a:solidFill>
              </a:rPr>
              <a:t> </a:t>
            </a:r>
            <a:r>
              <a:rPr lang="en-ZA" sz="2200" b="1" dirty="0" smtClean="0"/>
              <a:t>1 502 </a:t>
            </a:r>
            <a:r>
              <a:rPr lang="en-ZA" sz="2200" dirty="0" smtClean="0"/>
              <a:t>CPAs have been registered.</a:t>
            </a:r>
          </a:p>
          <a:p>
            <a:pPr algn="just">
              <a:spcBef>
                <a:spcPts val="0"/>
              </a:spcBef>
            </a:pPr>
            <a:r>
              <a:rPr lang="en-ZA" sz="2200" dirty="0" smtClean="0"/>
              <a:t>The overwhelming majority of CPAs are facing operational as well as compliance challenges.</a:t>
            </a:r>
          </a:p>
          <a:p>
            <a:pPr algn="just">
              <a:spcBef>
                <a:spcPts val="0"/>
              </a:spcBef>
            </a:pPr>
            <a:r>
              <a:rPr lang="en-ZA" sz="2200" dirty="0" smtClean="0"/>
              <a:t>Despite interventions by the Department over the years, challenges continue to plague CPAs.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xmlns="" val="697891783"/>
      </p:ext>
    </p:extLst>
  </p:cSld>
  <p:clrMapOvr>
    <a:masterClrMapping/>
  </p:clrMapOvr>
  <p:transition spd="slow" advTm="2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dirty="0" smtClean="0"/>
              <a:t>CHALLENGES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1"/>
            <a:ext cx="8915400" cy="437004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en-ZA" sz="2200" b="1" dirty="0" smtClean="0"/>
              <a:t>The extent of State intervention in the affairs of CPAs</a:t>
            </a:r>
            <a:endParaRPr lang="en-ZA" sz="2200" dirty="0" smtClean="0"/>
          </a:p>
          <a:p>
            <a:pPr lvl="1" algn="just">
              <a:spcBef>
                <a:spcPts val="0"/>
              </a:spcBef>
            </a:pPr>
            <a:r>
              <a:rPr lang="en-US" sz="2200" dirty="0" smtClean="0"/>
              <a:t>Communities own the land</a:t>
            </a:r>
          </a:p>
          <a:p>
            <a:pPr lvl="1" algn="just">
              <a:spcBef>
                <a:spcPts val="0"/>
              </a:spcBef>
            </a:pPr>
            <a:r>
              <a:rPr lang="en-US" sz="2200" dirty="0" smtClean="0"/>
              <a:t>Authority of State to intervene in affairs relating to privately owned land</a:t>
            </a:r>
            <a:endParaRPr lang="en-US" sz="2200" dirty="0"/>
          </a:p>
          <a:p>
            <a:pPr algn="just">
              <a:spcBef>
                <a:spcPts val="0"/>
              </a:spcBef>
            </a:pPr>
            <a:r>
              <a:rPr lang="en-ZA" sz="2200" b="1" dirty="0" smtClean="0"/>
              <a:t>Governance issues in CPAs</a:t>
            </a:r>
          </a:p>
          <a:p>
            <a:pPr lvl="1" algn="just">
              <a:spcBef>
                <a:spcPts val="0"/>
              </a:spcBef>
            </a:pPr>
            <a:r>
              <a:rPr lang="en-US" sz="2200" dirty="0" smtClean="0"/>
              <a:t>Tenure of office</a:t>
            </a:r>
          </a:p>
          <a:p>
            <a:pPr lvl="1" algn="just">
              <a:spcBef>
                <a:spcPts val="0"/>
              </a:spcBef>
            </a:pPr>
            <a:r>
              <a:rPr lang="en-US" sz="2200" dirty="0" smtClean="0"/>
              <a:t>Non-compliance</a:t>
            </a:r>
          </a:p>
          <a:p>
            <a:pPr lvl="1" algn="just">
              <a:spcBef>
                <a:spcPts val="0"/>
              </a:spcBef>
            </a:pPr>
            <a:r>
              <a:rPr lang="en-US" sz="2200" dirty="0" smtClean="0"/>
              <a:t>Self interest </a:t>
            </a:r>
            <a:endParaRPr lang="en-ZA" sz="2200" dirty="0" smtClean="0"/>
          </a:p>
          <a:p>
            <a:pPr algn="just">
              <a:spcBef>
                <a:spcPts val="0"/>
              </a:spcBef>
            </a:pPr>
            <a:r>
              <a:rPr lang="en-ZA" sz="2200" b="1" dirty="0" smtClean="0"/>
              <a:t>Disposal of CPA properties (especially land)</a:t>
            </a:r>
          </a:p>
          <a:p>
            <a:pPr lvl="1" algn="just">
              <a:spcBef>
                <a:spcPts val="0"/>
              </a:spcBef>
            </a:pPr>
            <a:r>
              <a:rPr lang="en-US" sz="2200" dirty="0" smtClean="0"/>
              <a:t>Requisite majority</a:t>
            </a:r>
          </a:p>
          <a:p>
            <a:pPr lvl="1" algn="just">
              <a:spcBef>
                <a:spcPts val="0"/>
              </a:spcBef>
            </a:pPr>
            <a:r>
              <a:rPr lang="en-US" sz="2200" dirty="0" smtClean="0"/>
              <a:t>Minister’s right of first refusal</a:t>
            </a:r>
            <a:endParaRPr lang="en-ZA" sz="2200" dirty="0" smtClean="0"/>
          </a:p>
          <a:p>
            <a:pPr algn="just">
              <a:spcBef>
                <a:spcPts val="0"/>
              </a:spcBef>
            </a:pPr>
            <a:r>
              <a:rPr lang="en-ZA" sz="2200" b="1" dirty="0" smtClean="0"/>
              <a:t>Oversight and monitoring</a:t>
            </a:r>
          </a:p>
          <a:p>
            <a:pPr lvl="1" algn="just">
              <a:spcBef>
                <a:spcPts val="0"/>
              </a:spcBef>
            </a:pPr>
            <a:r>
              <a:rPr lang="en-US" sz="2200" dirty="0" smtClean="0"/>
              <a:t>Reporting</a:t>
            </a:r>
          </a:p>
          <a:p>
            <a:pPr lvl="1" algn="just">
              <a:spcBef>
                <a:spcPts val="0"/>
              </a:spcBef>
            </a:pPr>
            <a:r>
              <a:rPr lang="en-US" sz="2200" dirty="0" smtClean="0"/>
              <a:t>Offences</a:t>
            </a:r>
            <a:endParaRPr lang="en-ZA" sz="2200" dirty="0"/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18495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/>
              <a:t/>
            </a:r>
            <a:br>
              <a:rPr lang="en-ZA" sz="3600" b="1" dirty="0"/>
            </a:br>
            <a:r>
              <a:rPr lang="en-ZA" sz="4000" b="1" dirty="0" smtClean="0"/>
              <a:t>OBJECTIVES</a:t>
            </a:r>
            <a:r>
              <a:rPr lang="en-ZA" sz="3600" b="1" dirty="0" smtClean="0"/>
              <a:t> OF THE BILL</a:t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/>
              <a:t/>
            </a:r>
            <a:br>
              <a:rPr lang="en-ZA" sz="3600" b="1" dirty="0"/>
            </a:b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1"/>
            <a:ext cx="9448800" cy="467484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2200" dirty="0" smtClean="0"/>
              <a:t>Establishment of the CPA Office within the Department</a:t>
            </a:r>
          </a:p>
          <a:p>
            <a:pPr algn="just">
              <a:spcBef>
                <a:spcPts val="0"/>
              </a:spcBef>
            </a:pPr>
            <a:endParaRPr lang="en-US" sz="2200" dirty="0" smtClean="0"/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Creation of the post of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Registrar in the CPA Office</a:t>
            </a:r>
          </a:p>
          <a:p>
            <a:pPr algn="just">
              <a:spcBef>
                <a:spcPts val="0"/>
              </a:spcBef>
            </a:pPr>
            <a:endParaRPr lang="en-US" sz="2200" dirty="0"/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Provides for the </a:t>
            </a:r>
            <a:r>
              <a:rPr lang="en-US" sz="2200" dirty="0"/>
              <a:t>functions of the </a:t>
            </a:r>
            <a:r>
              <a:rPr lang="en-US" sz="2200" dirty="0" smtClean="0"/>
              <a:t>Registrar (CPA Office)</a:t>
            </a:r>
          </a:p>
          <a:p>
            <a:pPr algn="just">
              <a:spcBef>
                <a:spcPts val="0"/>
              </a:spcBef>
            </a:pPr>
            <a:endParaRPr lang="en-US" sz="2200" dirty="0"/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Provides for checks and balances relating to disposal of CPA land</a:t>
            </a:r>
          </a:p>
          <a:p>
            <a:pPr algn="just">
              <a:spcBef>
                <a:spcPts val="0"/>
              </a:spcBef>
            </a:pPr>
            <a:endParaRPr lang="en-US" sz="2200" dirty="0"/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Strengthen provisions relating to dispute resolution</a:t>
            </a:r>
          </a:p>
          <a:p>
            <a:pPr algn="just">
              <a:spcBef>
                <a:spcPts val="0"/>
              </a:spcBef>
            </a:pPr>
            <a:endParaRPr lang="en-US" sz="2200" dirty="0"/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Strengthen offences to ensure compliance</a:t>
            </a:r>
          </a:p>
          <a:p>
            <a:pPr algn="just">
              <a:spcBef>
                <a:spcPts val="0"/>
              </a:spcBef>
            </a:pPr>
            <a:endParaRPr lang="en-US" sz="2200" dirty="0"/>
          </a:p>
          <a:p>
            <a:pPr algn="just">
              <a:spcBef>
                <a:spcPts val="0"/>
              </a:spcBef>
            </a:pPr>
            <a:r>
              <a:rPr lang="en-US" sz="2200" dirty="0" smtClean="0"/>
              <a:t>Strengthen reporting mechanisms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xmlns="" val="347865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4"/>
            <a:ext cx="8915400" cy="114300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PROPOSED AMENDMENTS (1) 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9525000" cy="4876799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endParaRPr lang="en-US" sz="3000" dirty="0" smtClean="0"/>
          </a:p>
          <a:p>
            <a:pPr algn="just">
              <a:spcBef>
                <a:spcPts val="0"/>
              </a:spcBef>
            </a:pPr>
            <a:r>
              <a:rPr lang="en-US" sz="2900" b="1" dirty="0" smtClean="0"/>
              <a:t>Definitions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900" dirty="0" smtClean="0"/>
              <a:t>CPA office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900" dirty="0" smtClean="0"/>
              <a:t>Registrar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endParaRPr lang="en-US" sz="2900" dirty="0"/>
          </a:p>
          <a:p>
            <a:pPr algn="just">
              <a:spcBef>
                <a:spcPts val="0"/>
              </a:spcBef>
            </a:pPr>
            <a:r>
              <a:rPr lang="en-US" sz="2900" b="1" dirty="0" smtClean="0"/>
              <a:t>Application of Act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900" dirty="0" smtClean="0"/>
              <a:t>Community whose land was restituted by any competent court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900" dirty="0" smtClean="0"/>
              <a:t>The decision to establish a CPA must be a community’s decision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endParaRPr lang="en-US" sz="2900" dirty="0"/>
          </a:p>
          <a:p>
            <a:pPr algn="just">
              <a:spcBef>
                <a:spcPts val="0"/>
              </a:spcBef>
            </a:pPr>
            <a:r>
              <a:rPr lang="en-US" sz="2900" b="1" dirty="0" smtClean="0"/>
              <a:t>Registration of property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900" dirty="0" smtClean="0"/>
              <a:t>Property to be duly registered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900" dirty="0" smtClean="0"/>
              <a:t>General plans to be prepared and duly approved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endParaRPr lang="en-US" sz="2900" dirty="0"/>
          </a:p>
          <a:p>
            <a:pPr algn="just">
              <a:spcBef>
                <a:spcPts val="0"/>
              </a:spcBef>
            </a:pPr>
            <a:r>
              <a:rPr lang="en-US" sz="2900" b="1" dirty="0" smtClean="0"/>
              <a:t>Establishment of CPA Office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900" dirty="0" smtClean="0"/>
              <a:t>Office established within Department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900" dirty="0" smtClean="0"/>
              <a:t>Office headed by Registrar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900" dirty="0" smtClean="0"/>
              <a:t>Registrar appointed by the Minister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457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4"/>
            <a:ext cx="8915400" cy="114300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PROPOSED AMENDMENTS (2) 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9525000" cy="4876799"/>
          </a:xfrm>
        </p:spPr>
        <p:txBody>
          <a:bodyPr>
            <a:normAutofit/>
          </a:bodyPr>
          <a:lstStyle/>
          <a:p>
            <a:pPr lvl="1" algn="just">
              <a:spcBef>
                <a:spcPts val="0"/>
              </a:spcBef>
              <a:buFontTx/>
              <a:buChar char="-"/>
            </a:pPr>
            <a:endParaRPr lang="en-US" sz="2600" dirty="0"/>
          </a:p>
          <a:p>
            <a:pPr algn="just">
              <a:spcBef>
                <a:spcPts val="0"/>
              </a:spcBef>
            </a:pPr>
            <a:r>
              <a:rPr lang="en-US" sz="2200" b="1" dirty="0" smtClean="0"/>
              <a:t>Functions of the Registrar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Head of CPA Office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Registration of CPAs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Monitoring functions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Governance functions </a:t>
            </a:r>
          </a:p>
        </p:txBody>
      </p:sp>
    </p:spTree>
    <p:extLst>
      <p:ext uri="{BB962C8B-B14F-4D97-AF65-F5344CB8AC3E}">
        <p14:creationId xmlns:p14="http://schemas.microsoft.com/office/powerpoint/2010/main" xmlns="" val="203795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446"/>
            <a:ext cx="8915400" cy="114300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PROPOSED AMENDMENTS</a:t>
            </a:r>
            <a:r>
              <a:rPr lang="en-ZA" sz="3600" b="1" dirty="0" smtClean="0">
                <a:solidFill>
                  <a:prstClr val="black"/>
                </a:solidFill>
              </a:rPr>
              <a:t> (3) 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9448800" cy="444624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 </a:t>
            </a:r>
            <a:r>
              <a:rPr lang="en-US" sz="2200" dirty="0" smtClean="0"/>
              <a:t>A CPA acts on behalf of a beneficiary community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 A CPA constitution must be </a:t>
            </a:r>
            <a:r>
              <a:rPr lang="en-US" sz="2200" dirty="0"/>
              <a:t>adopted by </a:t>
            </a:r>
            <a:r>
              <a:rPr lang="en-US" sz="2200" dirty="0" smtClean="0"/>
              <a:t>60% </a:t>
            </a:r>
            <a:r>
              <a:rPr lang="en-US" sz="2200" dirty="0"/>
              <a:t>of  beneficiary community </a:t>
            </a:r>
            <a:r>
              <a:rPr lang="en-US" sz="2200" dirty="0" smtClean="0"/>
              <a:t>members</a:t>
            </a:r>
            <a:endParaRPr lang="en-US" sz="22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A decision to </a:t>
            </a:r>
            <a:r>
              <a:rPr lang="en-US" sz="2200" i="1" dirty="0" smtClean="0"/>
              <a:t>amend the Constitution </a:t>
            </a:r>
            <a:r>
              <a:rPr lang="en-US" sz="2200" dirty="0" smtClean="0"/>
              <a:t>of the CPA or </a:t>
            </a:r>
            <a:r>
              <a:rPr lang="en-US" sz="2200" i="1" dirty="0" smtClean="0"/>
              <a:t>dispose of land </a:t>
            </a:r>
            <a:r>
              <a:rPr lang="en-US" sz="2200" dirty="0" smtClean="0"/>
              <a:t>held by the CPA must be approved by 60% of beneficiary community members</a:t>
            </a:r>
            <a:endParaRPr lang="en-US" sz="22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When disposing of CPA land, such land must first be offered for sale to the Minister (to purchase for further redistribution).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The Registrar appoints a person experienced in dispute resolution to assist CPA communities in resolving disputes.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3964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525000" cy="1143000"/>
          </a:xfrm>
        </p:spPr>
        <p:txBody>
          <a:bodyPr>
            <a:normAutofit/>
          </a:bodyPr>
          <a:lstStyle/>
          <a:p>
            <a:r>
              <a:rPr lang="en-ZA" sz="3600" b="1" dirty="0"/>
              <a:t>PROPOSED AMENDMENTS</a:t>
            </a:r>
            <a:r>
              <a:rPr lang="en-ZA" sz="3600" b="1" dirty="0">
                <a:solidFill>
                  <a:prstClr val="black"/>
                </a:solidFill>
              </a:rPr>
              <a:t> </a:t>
            </a:r>
            <a:r>
              <a:rPr lang="en-ZA" sz="3600" b="1" dirty="0" smtClean="0">
                <a:solidFill>
                  <a:prstClr val="black"/>
                </a:solidFill>
              </a:rPr>
              <a:t>(4) 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9182100" cy="444624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n-US" sz="29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/>
              <a:t>The Registrar may dissolve a CPA management structure (committee) or dismiss its member and require the CPA to elect a new committee or member.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3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/>
              <a:t>The Registrar may appoint an interim committee pending the election of a new committee.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3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/>
              <a:t>Disposal of movable property of CPAs may occur with the approval of a simple majority of members.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31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3100" dirty="0" smtClean="0"/>
              <a:t>The affairs of a CPA placed under administration may be run by the Registrar as directed by the Court or the Minister.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n-US" sz="33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3995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915400" cy="1143000"/>
          </a:xfrm>
        </p:spPr>
        <p:txBody>
          <a:bodyPr>
            <a:normAutofit/>
          </a:bodyPr>
          <a:lstStyle/>
          <a:p>
            <a:r>
              <a:rPr lang="en-ZA" sz="3200" dirty="0"/>
              <a:t> </a:t>
            </a:r>
            <a:r>
              <a:rPr lang="en-ZA" sz="3600" b="1" dirty="0" smtClean="0"/>
              <a:t>PROPOSED AMENDMENTS (5) 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9525000" cy="4751041"/>
          </a:xfrm>
        </p:spPr>
        <p:txBody>
          <a:bodyPr>
            <a:normAutofit/>
          </a:bodyPr>
          <a:lstStyle/>
          <a:p>
            <a:pPr marL="457200" lvl="1" indent="-457200" algn="just">
              <a:spcBef>
                <a:spcPts val="0"/>
              </a:spcBef>
              <a:buFontTx/>
              <a:buChar char="-"/>
            </a:pPr>
            <a:endParaRPr lang="en-US" sz="2200" dirty="0" smtClean="0"/>
          </a:p>
          <a:p>
            <a:pPr marL="457200" lvl="1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/>
              <a:t>Offences</a:t>
            </a:r>
          </a:p>
          <a:p>
            <a:pPr marL="857250" lvl="2" indent="-457200" algn="just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Contravening provisions of Constitution relating to financial matter</a:t>
            </a:r>
          </a:p>
          <a:p>
            <a:pPr marL="857250" lvl="2" indent="-457200" algn="just">
              <a:spcBef>
                <a:spcPts val="0"/>
              </a:spcBef>
              <a:buFontTx/>
              <a:buChar char="-"/>
            </a:pPr>
            <a:endParaRPr lang="en-US" sz="2200" dirty="0" smtClean="0"/>
          </a:p>
          <a:p>
            <a:pPr marL="857250" lvl="2" indent="-457200" algn="just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Destruction of documents</a:t>
            </a:r>
          </a:p>
          <a:p>
            <a:pPr marL="857250" lvl="2" indent="-457200" algn="just">
              <a:spcBef>
                <a:spcPts val="0"/>
              </a:spcBef>
              <a:buFontTx/>
              <a:buChar char="-"/>
            </a:pPr>
            <a:endParaRPr lang="en-US" sz="2200" dirty="0" smtClean="0"/>
          </a:p>
          <a:p>
            <a:pPr marL="857250" lvl="2" indent="-457200" algn="just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Interfering with the work of a dispute resolution person</a:t>
            </a:r>
          </a:p>
          <a:p>
            <a:pPr marL="857250" lvl="2" indent="-457200" algn="just">
              <a:spcBef>
                <a:spcPts val="0"/>
              </a:spcBef>
              <a:buFontTx/>
              <a:buChar char="-"/>
            </a:pPr>
            <a:endParaRPr lang="en-US" sz="2200" dirty="0" smtClean="0"/>
          </a:p>
          <a:p>
            <a:pPr marL="457200" lvl="1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/>
              <a:t>Reporting</a:t>
            </a:r>
          </a:p>
          <a:p>
            <a:pPr marL="857250" lvl="2" indent="-457200" algn="just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The Registrar prepares annual report and submits to Minister</a:t>
            </a:r>
          </a:p>
          <a:p>
            <a:pPr marL="857250" lvl="2" indent="-457200" algn="just">
              <a:spcBef>
                <a:spcPts val="0"/>
              </a:spcBef>
              <a:buFontTx/>
              <a:buChar char="-"/>
            </a:pPr>
            <a:r>
              <a:rPr lang="en-US" sz="2200" dirty="0" smtClean="0"/>
              <a:t>Minister submits report to Parliament.</a:t>
            </a:r>
          </a:p>
          <a:p>
            <a:pPr marL="857250" lvl="2" indent="-457200" algn="just">
              <a:spcBef>
                <a:spcPts val="0"/>
              </a:spcBef>
              <a:buFontTx/>
              <a:buChar char="-"/>
            </a:pPr>
            <a:endParaRPr lang="en-US" dirty="0"/>
          </a:p>
          <a:p>
            <a:pPr marL="182563" lvl="1" indent="0" algn="just">
              <a:buNone/>
            </a:pPr>
            <a:endParaRPr lang="en-ZA" sz="2600" dirty="0"/>
          </a:p>
          <a:p>
            <a:endParaRPr lang="en-ZA" sz="9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7265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DLR Powerpoint Template 2015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DRDLR Powerpoint Template 201506</Template>
  <TotalTime>2255</TotalTime>
  <Words>545</Words>
  <Application>Microsoft Office PowerPoint</Application>
  <PresentationFormat>A4 Paper (210x297 mm)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DRDLR Powerpoint Template 201506</vt:lpstr>
      <vt:lpstr>COMMUNAL PROPERTY ASSOCIATIONS AMENDMENT BILL (As amended by the Portfolio Committee)  </vt:lpstr>
      <vt:lpstr>BACKGROUND</vt:lpstr>
      <vt:lpstr>CHALLENGES</vt:lpstr>
      <vt:lpstr>  OBJECTIVES OF THE BILL   </vt:lpstr>
      <vt:lpstr>PROPOSED AMENDMENTS (1) </vt:lpstr>
      <vt:lpstr>PROPOSED AMENDMENTS (2) </vt:lpstr>
      <vt:lpstr>PROPOSED AMENDMENTS (3) </vt:lpstr>
      <vt:lpstr>PROPOSED AMENDMENTS (4) </vt:lpstr>
      <vt:lpstr> PROPOSED AMENDMENTS (5)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XXX</dc:title>
  <dc:creator>TMhlongo</dc:creator>
  <cp:lastModifiedBy>PUMZA</cp:lastModifiedBy>
  <cp:revision>121</cp:revision>
  <cp:lastPrinted>2018-08-01T12:16:07Z</cp:lastPrinted>
  <dcterms:created xsi:type="dcterms:W3CDTF">2015-06-02T11:23:14Z</dcterms:created>
  <dcterms:modified xsi:type="dcterms:W3CDTF">2018-08-08T08:23:39Z</dcterms:modified>
</cp:coreProperties>
</file>