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1"/>
  </p:sldMasterIdLst>
  <p:notesMasterIdLst>
    <p:notesMasterId r:id="rId50"/>
  </p:notesMasterIdLst>
  <p:handoutMasterIdLst>
    <p:handoutMasterId r:id="rId51"/>
  </p:handoutMasterIdLst>
  <p:sldIdLst>
    <p:sldId id="737" r:id="rId2"/>
    <p:sldId id="738" r:id="rId3"/>
    <p:sldId id="739" r:id="rId4"/>
    <p:sldId id="740" r:id="rId5"/>
    <p:sldId id="735" r:id="rId6"/>
    <p:sldId id="713" r:id="rId7"/>
    <p:sldId id="715" r:id="rId8"/>
    <p:sldId id="693" r:id="rId9"/>
    <p:sldId id="716" r:id="rId10"/>
    <p:sldId id="717" r:id="rId11"/>
    <p:sldId id="718" r:id="rId12"/>
    <p:sldId id="719" r:id="rId13"/>
    <p:sldId id="720" r:id="rId14"/>
    <p:sldId id="721" r:id="rId15"/>
    <p:sldId id="722" r:id="rId16"/>
    <p:sldId id="723" r:id="rId17"/>
    <p:sldId id="724" r:id="rId18"/>
    <p:sldId id="728" r:id="rId19"/>
    <p:sldId id="729" r:id="rId20"/>
    <p:sldId id="730" r:id="rId21"/>
    <p:sldId id="741" r:id="rId22"/>
    <p:sldId id="742" r:id="rId23"/>
    <p:sldId id="743" r:id="rId24"/>
    <p:sldId id="744" r:id="rId25"/>
    <p:sldId id="745" r:id="rId26"/>
    <p:sldId id="746" r:id="rId27"/>
    <p:sldId id="659" r:id="rId28"/>
    <p:sldId id="675" r:id="rId29"/>
    <p:sldId id="672" r:id="rId30"/>
    <p:sldId id="662" r:id="rId31"/>
    <p:sldId id="663" r:id="rId32"/>
    <p:sldId id="664" r:id="rId33"/>
    <p:sldId id="665" r:id="rId34"/>
    <p:sldId id="666" r:id="rId35"/>
    <p:sldId id="731" r:id="rId36"/>
    <p:sldId id="733" r:id="rId37"/>
    <p:sldId id="732" r:id="rId38"/>
    <p:sldId id="734" r:id="rId39"/>
    <p:sldId id="667" r:id="rId40"/>
    <p:sldId id="611" r:id="rId41"/>
    <p:sldId id="656" r:id="rId42"/>
    <p:sldId id="688" r:id="rId43"/>
    <p:sldId id="736" r:id="rId44"/>
    <p:sldId id="691" r:id="rId45"/>
    <p:sldId id="689" r:id="rId46"/>
    <p:sldId id="747" r:id="rId47"/>
    <p:sldId id="685" r:id="rId48"/>
    <p:sldId id="454" r:id="rId49"/>
  </p:sldIdLst>
  <p:sldSz cx="9144000" cy="6858000" type="screen4x3"/>
  <p:notesSz cx="6645275" cy="9775825"/>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nancial Governance Office Manager" initials="FGOM" lastIdx="5" clrIdx="0">
    <p:extLst/>
  </p:cmAuthor>
  <p:cmAuthor id="2" name="Pakiso Lebone" initials="P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339933"/>
    <a:srgbClr val="FFFFFF"/>
    <a:srgbClr val="5185C3"/>
    <a:srgbClr val="336600"/>
    <a:srgbClr val="003300"/>
    <a:srgbClr val="008000"/>
    <a:srgbClr val="FFFFCC"/>
    <a:srgbClr val="FAFDD3"/>
    <a:srgbClr val="ABF3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4" autoAdjust="0"/>
    <p:restoredTop sz="94084" autoAdjust="0"/>
  </p:normalViewPr>
  <p:slideViewPr>
    <p:cSldViewPr>
      <p:cViewPr>
        <p:scale>
          <a:sx n="81" d="100"/>
          <a:sy n="81" d="100"/>
        </p:scale>
        <p:origin x="-2484"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8E628-C0E6-4CB7-A0E9-297DA8728928}" type="doc">
      <dgm:prSet loTypeId="urn:microsoft.com/office/officeart/2005/8/layout/hierarchy2" loCatId="hierarchy" qsTypeId="urn:microsoft.com/office/officeart/2005/8/quickstyle/simple4" qsCatId="simple" csTypeId="urn:microsoft.com/office/officeart/2005/8/colors/accent6_1" csCatId="accent6" phldr="1"/>
      <dgm:spPr/>
      <dgm:t>
        <a:bodyPr/>
        <a:lstStyle/>
        <a:p>
          <a:endParaRPr lang="en-ZA"/>
        </a:p>
      </dgm:t>
    </dgm:pt>
    <dgm:pt modelId="{8188A6C6-1D14-4DA3-A299-AD5AABAADFCA}">
      <dgm:prSet phldrT="[Text]" custT="1"/>
      <dgm:spPr>
        <a:solidFill>
          <a:schemeClr val="accent6">
            <a:lumMod val="20000"/>
            <a:lumOff val="80000"/>
          </a:schemeClr>
        </a:solidFill>
        <a:ln>
          <a:solidFill>
            <a:schemeClr val="tx1"/>
          </a:solidFill>
        </a:ln>
      </dgm:spPr>
      <dgm:t>
        <a:bodyPr/>
        <a:lstStyle/>
        <a:p>
          <a:r>
            <a:rPr lang="en-ZA" sz="2400" b="0" dirty="0">
              <a:solidFill>
                <a:srgbClr val="FF0000"/>
              </a:solidFill>
              <a:latin typeface="Britannic Bold" panose="020B0903060703020204" pitchFamily="34" charset="0"/>
            </a:rPr>
            <a:t>Free State Vision 2030</a:t>
          </a:r>
        </a:p>
        <a:p>
          <a:r>
            <a:rPr lang="en-ZA" sz="1600" b="0" dirty="0">
              <a:latin typeface="Britannic Bold" panose="020B0903060703020204" pitchFamily="34" charset="0"/>
            </a:rPr>
            <a:t>By 2030, the Free State shall have a resilient, thriving and competitive economy that is inclusive with immense prospects for human development formation anchored on the principles of unity, dignity, diversity, equality and prosperity for all</a:t>
          </a:r>
          <a:r>
            <a:rPr lang="en-ZA" sz="1600" dirty="0">
              <a:latin typeface="Britannic Bold" panose="020B0903060703020204" pitchFamily="34" charset="0"/>
            </a:rPr>
            <a:t>.   </a:t>
          </a:r>
        </a:p>
      </dgm:t>
    </dgm:pt>
    <dgm:pt modelId="{678A2D62-B7C4-425E-BEC6-D4DE8C0B5002}" type="parTrans" cxnId="{84CDBD92-0F77-4B48-B459-0C92D15B9261}">
      <dgm:prSet/>
      <dgm:spPr/>
      <dgm:t>
        <a:bodyPr/>
        <a:lstStyle/>
        <a:p>
          <a:endParaRPr lang="en-ZA">
            <a:latin typeface="Britannic Bold" panose="020B0903060703020204" pitchFamily="34" charset="0"/>
          </a:endParaRPr>
        </a:p>
      </dgm:t>
    </dgm:pt>
    <dgm:pt modelId="{5BBEE4B6-F776-41E1-9BDB-094E006AF808}" type="sibTrans" cxnId="{84CDBD92-0F77-4B48-B459-0C92D15B9261}">
      <dgm:prSet/>
      <dgm:spPr/>
      <dgm:t>
        <a:bodyPr/>
        <a:lstStyle/>
        <a:p>
          <a:endParaRPr lang="en-ZA">
            <a:latin typeface="Britannic Bold" panose="020B0903060703020204" pitchFamily="34" charset="0"/>
          </a:endParaRPr>
        </a:p>
      </dgm:t>
    </dgm:pt>
    <dgm:pt modelId="{C501AB57-56D1-413C-A559-A20FA9C82602}">
      <dgm:prSet phldrT="[Text]" custT="1"/>
      <dgm:spPr>
        <a:gradFill rotWithShape="0">
          <a:gsLst>
            <a:gs pos="0">
              <a:schemeClr val="accent6">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1"/>
          </a:solidFill>
        </a:ln>
      </dgm:spPr>
      <dgm:t>
        <a:bodyPr/>
        <a:lstStyle/>
        <a:p>
          <a:r>
            <a:rPr lang="en-GB" sz="1600" dirty="0" smtClean="0">
              <a:latin typeface="Britannic Bold" panose="020B0903060703020204" pitchFamily="34" charset="0"/>
            </a:rPr>
            <a:t>Inclusive economic growth and sustainable job creation</a:t>
          </a:r>
          <a:endParaRPr lang="en-ZA" sz="1600" dirty="0">
            <a:latin typeface="Britannic Bold" panose="020B0903060703020204" pitchFamily="34" charset="0"/>
          </a:endParaRPr>
        </a:p>
      </dgm:t>
    </dgm:pt>
    <dgm:pt modelId="{70C8BC92-0872-4CFC-867E-66C4DBF5D099}" type="parTrans" cxnId="{04B15F72-B65B-42C6-BB6E-23E796195305}">
      <dgm:prSet/>
      <dgm:spPr/>
      <dgm:t>
        <a:bodyPr/>
        <a:lstStyle/>
        <a:p>
          <a:endParaRPr lang="en-ZA" dirty="0">
            <a:latin typeface="Britannic Bold" panose="020B0903060703020204" pitchFamily="34" charset="0"/>
          </a:endParaRPr>
        </a:p>
      </dgm:t>
    </dgm:pt>
    <dgm:pt modelId="{870948F2-720C-4ACD-B97D-424AA8AC4C9D}" type="sibTrans" cxnId="{04B15F72-B65B-42C6-BB6E-23E796195305}">
      <dgm:prSet/>
      <dgm:spPr/>
      <dgm:t>
        <a:bodyPr/>
        <a:lstStyle/>
        <a:p>
          <a:endParaRPr lang="en-ZA">
            <a:latin typeface="Britannic Bold" panose="020B0903060703020204" pitchFamily="34" charset="0"/>
          </a:endParaRPr>
        </a:p>
      </dgm:t>
    </dgm:pt>
    <dgm:pt modelId="{99CFFB8B-E5FD-48FF-B9B6-FDCBDA4C2AFE}">
      <dgm:prSet phldrT="[Text]" custT="1"/>
      <dgm:spPr>
        <a:gradFill rotWithShape="0">
          <a:gsLst>
            <a:gs pos="0">
              <a:schemeClr val="accent6">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1"/>
          </a:solidFill>
        </a:ln>
      </dgm:spPr>
      <dgm:t>
        <a:bodyPr/>
        <a:lstStyle/>
        <a:p>
          <a:r>
            <a:rPr lang="en-ZA" sz="1600" dirty="0">
              <a:latin typeface="Britannic Bold" panose="020B0903060703020204" pitchFamily="34" charset="0"/>
            </a:rPr>
            <a:t>Education, Innovation and Skills </a:t>
          </a:r>
          <a:r>
            <a:rPr lang="en-ZA" sz="1600" dirty="0" smtClean="0">
              <a:latin typeface="Britannic Bold" panose="020B0903060703020204" pitchFamily="34" charset="0"/>
            </a:rPr>
            <a:t>Development</a:t>
          </a:r>
          <a:endParaRPr lang="en-ZA" sz="1600" dirty="0">
            <a:latin typeface="Britannic Bold" panose="020B0903060703020204" pitchFamily="34" charset="0"/>
          </a:endParaRPr>
        </a:p>
      </dgm:t>
    </dgm:pt>
    <dgm:pt modelId="{EA3AF1F7-CF7A-4145-B6BE-8902A4EFF41D}" type="parTrans" cxnId="{6E939FF7-9041-4EEC-9C8B-E8F03C52E9BD}">
      <dgm:prSet/>
      <dgm:spPr/>
      <dgm:t>
        <a:bodyPr/>
        <a:lstStyle/>
        <a:p>
          <a:endParaRPr lang="en-ZA" dirty="0">
            <a:latin typeface="Britannic Bold" panose="020B0903060703020204" pitchFamily="34" charset="0"/>
          </a:endParaRPr>
        </a:p>
      </dgm:t>
    </dgm:pt>
    <dgm:pt modelId="{F0395481-D524-4AFE-ACE2-1D772DE4629E}" type="sibTrans" cxnId="{6E939FF7-9041-4EEC-9C8B-E8F03C52E9BD}">
      <dgm:prSet/>
      <dgm:spPr/>
      <dgm:t>
        <a:bodyPr/>
        <a:lstStyle/>
        <a:p>
          <a:endParaRPr lang="en-ZA">
            <a:latin typeface="Britannic Bold" panose="020B0903060703020204" pitchFamily="34" charset="0"/>
          </a:endParaRPr>
        </a:p>
      </dgm:t>
    </dgm:pt>
    <dgm:pt modelId="{5EE4CED2-B7FD-4672-B010-B712F5D81F82}">
      <dgm:prSet phldrT="[Text]" custT="1"/>
      <dgm:spPr>
        <a:gradFill rotWithShape="0">
          <a:gsLst>
            <a:gs pos="0">
              <a:schemeClr val="accent6">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1"/>
          </a:solidFill>
        </a:ln>
      </dgm:spPr>
      <dgm:t>
        <a:bodyPr/>
        <a:lstStyle/>
        <a:p>
          <a:r>
            <a:rPr lang="en-ZA" sz="1600" dirty="0">
              <a:latin typeface="Britannic Bold" panose="020B0903060703020204" pitchFamily="34" charset="0"/>
            </a:rPr>
            <a:t>Sustainable Rural Development  </a:t>
          </a:r>
        </a:p>
      </dgm:t>
    </dgm:pt>
    <dgm:pt modelId="{D25ADA49-7E11-4893-AF1A-9996388269B1}" type="parTrans" cxnId="{9BFB193A-691A-4D8A-A048-A83477EF5C6E}">
      <dgm:prSet/>
      <dgm:spPr/>
      <dgm:t>
        <a:bodyPr/>
        <a:lstStyle/>
        <a:p>
          <a:endParaRPr lang="en-ZA" dirty="0">
            <a:latin typeface="Britannic Bold" panose="020B0903060703020204" pitchFamily="34" charset="0"/>
          </a:endParaRPr>
        </a:p>
      </dgm:t>
    </dgm:pt>
    <dgm:pt modelId="{95678902-9B49-4F38-A54F-91D51B089224}" type="sibTrans" cxnId="{9BFB193A-691A-4D8A-A048-A83477EF5C6E}">
      <dgm:prSet/>
      <dgm:spPr/>
      <dgm:t>
        <a:bodyPr/>
        <a:lstStyle/>
        <a:p>
          <a:endParaRPr lang="en-ZA">
            <a:latin typeface="Britannic Bold" panose="020B0903060703020204" pitchFamily="34" charset="0"/>
          </a:endParaRPr>
        </a:p>
      </dgm:t>
    </dgm:pt>
    <dgm:pt modelId="{18DA1953-C1B0-4D19-9A24-9F47A05B40F5}">
      <dgm:prSet custT="1"/>
      <dgm:spPr>
        <a:gradFill rotWithShape="0">
          <a:gsLst>
            <a:gs pos="0">
              <a:schemeClr val="accent6">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1"/>
          </a:solidFill>
        </a:ln>
      </dgm:spPr>
      <dgm:t>
        <a:bodyPr/>
        <a:lstStyle/>
        <a:p>
          <a:r>
            <a:rPr lang="en-ZA" sz="1600" dirty="0">
              <a:latin typeface="Britannic Bold" panose="020B0903060703020204" pitchFamily="34" charset="0"/>
            </a:rPr>
            <a:t>Improved Quality of Life</a:t>
          </a:r>
        </a:p>
      </dgm:t>
    </dgm:pt>
    <dgm:pt modelId="{39CD0535-9B0B-49C5-85D1-C39E2B5198C8}" type="parTrans" cxnId="{621EB2ED-E63A-4010-B413-884CE0315370}">
      <dgm:prSet/>
      <dgm:spPr/>
      <dgm:t>
        <a:bodyPr/>
        <a:lstStyle/>
        <a:p>
          <a:endParaRPr lang="en-ZA" dirty="0">
            <a:latin typeface="Britannic Bold" panose="020B0903060703020204" pitchFamily="34" charset="0"/>
          </a:endParaRPr>
        </a:p>
      </dgm:t>
    </dgm:pt>
    <dgm:pt modelId="{CD6D04BC-9066-43D1-B48A-26E892EC2C2B}" type="sibTrans" cxnId="{621EB2ED-E63A-4010-B413-884CE0315370}">
      <dgm:prSet/>
      <dgm:spPr/>
      <dgm:t>
        <a:bodyPr/>
        <a:lstStyle/>
        <a:p>
          <a:endParaRPr lang="en-ZA">
            <a:latin typeface="Britannic Bold" panose="020B0903060703020204" pitchFamily="34" charset="0"/>
          </a:endParaRPr>
        </a:p>
      </dgm:t>
    </dgm:pt>
    <dgm:pt modelId="{25535208-3D59-4B4D-9ECA-4AD8E68F7AD9}">
      <dgm:prSet custT="1"/>
      <dgm:spPr>
        <a:gradFill rotWithShape="0">
          <a:gsLst>
            <a:gs pos="0">
              <a:schemeClr val="accent6">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1"/>
          </a:solidFill>
        </a:ln>
      </dgm:spPr>
      <dgm:t>
        <a:bodyPr/>
        <a:lstStyle/>
        <a:p>
          <a:r>
            <a:rPr lang="en-ZA" sz="1600" dirty="0">
              <a:latin typeface="Britannic Bold" panose="020B0903060703020204" pitchFamily="34" charset="0"/>
            </a:rPr>
            <a:t>Build Social Cohesion </a:t>
          </a:r>
        </a:p>
      </dgm:t>
    </dgm:pt>
    <dgm:pt modelId="{69452219-4731-4740-A787-7E5E43296AB3}" type="parTrans" cxnId="{1FDFD50F-BF9E-48A5-A281-380C48D55CEB}">
      <dgm:prSet/>
      <dgm:spPr/>
      <dgm:t>
        <a:bodyPr/>
        <a:lstStyle/>
        <a:p>
          <a:endParaRPr lang="en-ZA" dirty="0">
            <a:latin typeface="Britannic Bold" panose="020B0903060703020204" pitchFamily="34" charset="0"/>
          </a:endParaRPr>
        </a:p>
      </dgm:t>
    </dgm:pt>
    <dgm:pt modelId="{E78BCE73-0FC4-493D-9531-BF023591D96A}" type="sibTrans" cxnId="{1FDFD50F-BF9E-48A5-A281-380C48D55CEB}">
      <dgm:prSet/>
      <dgm:spPr/>
      <dgm:t>
        <a:bodyPr/>
        <a:lstStyle/>
        <a:p>
          <a:endParaRPr lang="en-ZA">
            <a:latin typeface="Britannic Bold" panose="020B0903060703020204" pitchFamily="34" charset="0"/>
          </a:endParaRPr>
        </a:p>
      </dgm:t>
    </dgm:pt>
    <dgm:pt modelId="{0B35D104-85D2-4E2C-943A-CF404983C03D}">
      <dgm:prSet custT="1"/>
      <dgm:spPr>
        <a:gradFill rotWithShape="0">
          <a:gsLst>
            <a:gs pos="0">
              <a:schemeClr val="accent6">
                <a:lumMod val="20000"/>
                <a:lumOff val="8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1"/>
          </a:solidFill>
        </a:ln>
      </dgm:spPr>
      <dgm:t>
        <a:bodyPr/>
        <a:lstStyle/>
        <a:p>
          <a:r>
            <a:rPr lang="en-ZA" sz="1600" dirty="0" smtClean="0">
              <a:latin typeface="Britannic Bold" panose="020B0903060703020204" pitchFamily="34" charset="0"/>
            </a:rPr>
            <a:t>Good Governance </a:t>
          </a:r>
          <a:endParaRPr lang="en-ZA" sz="1600" dirty="0">
            <a:latin typeface="Britannic Bold" panose="020B0903060703020204" pitchFamily="34" charset="0"/>
          </a:endParaRPr>
        </a:p>
      </dgm:t>
    </dgm:pt>
    <dgm:pt modelId="{8697D02F-1090-4D06-A3A6-F2BEB32CB57D}" type="parTrans" cxnId="{6A2C286F-11FC-483A-9A75-9130CFED34DC}">
      <dgm:prSet/>
      <dgm:spPr/>
      <dgm:t>
        <a:bodyPr/>
        <a:lstStyle/>
        <a:p>
          <a:endParaRPr lang="en-ZA" dirty="0">
            <a:latin typeface="Britannic Bold" panose="020B0903060703020204" pitchFamily="34" charset="0"/>
          </a:endParaRPr>
        </a:p>
      </dgm:t>
    </dgm:pt>
    <dgm:pt modelId="{689977AE-C042-4707-A0B0-BFD227944ADF}" type="sibTrans" cxnId="{6A2C286F-11FC-483A-9A75-9130CFED34DC}">
      <dgm:prSet/>
      <dgm:spPr/>
      <dgm:t>
        <a:bodyPr/>
        <a:lstStyle/>
        <a:p>
          <a:endParaRPr lang="en-ZA">
            <a:latin typeface="Britannic Bold" panose="020B0903060703020204" pitchFamily="34" charset="0"/>
          </a:endParaRPr>
        </a:p>
      </dgm:t>
    </dgm:pt>
    <dgm:pt modelId="{B4CAAE13-9B70-4887-9D7B-04D8D37905E7}" type="pres">
      <dgm:prSet presAssocID="{25F8E628-C0E6-4CB7-A0E9-297DA8728928}" presName="diagram" presStyleCnt="0">
        <dgm:presLayoutVars>
          <dgm:chPref val="1"/>
          <dgm:dir/>
          <dgm:animOne val="branch"/>
          <dgm:animLvl val="lvl"/>
          <dgm:resizeHandles val="exact"/>
        </dgm:presLayoutVars>
      </dgm:prSet>
      <dgm:spPr/>
      <dgm:t>
        <a:bodyPr/>
        <a:lstStyle/>
        <a:p>
          <a:endParaRPr lang="en-ZA"/>
        </a:p>
      </dgm:t>
    </dgm:pt>
    <dgm:pt modelId="{68F44A9D-B412-4511-A989-87D17962B5DF}" type="pres">
      <dgm:prSet presAssocID="{8188A6C6-1D14-4DA3-A299-AD5AABAADFCA}" presName="root1" presStyleCnt="0"/>
      <dgm:spPr/>
    </dgm:pt>
    <dgm:pt modelId="{4B1D98FA-7956-41C0-980A-A538894AF06A}" type="pres">
      <dgm:prSet presAssocID="{8188A6C6-1D14-4DA3-A299-AD5AABAADFCA}" presName="LevelOneTextNode" presStyleLbl="node0" presStyleIdx="0" presStyleCnt="1" custScaleX="421390" custScaleY="274405" custLinFactNeighborX="-72354" custLinFactNeighborY="-17510">
        <dgm:presLayoutVars>
          <dgm:chPref val="3"/>
        </dgm:presLayoutVars>
      </dgm:prSet>
      <dgm:spPr/>
      <dgm:t>
        <a:bodyPr/>
        <a:lstStyle/>
        <a:p>
          <a:endParaRPr lang="en-ZA"/>
        </a:p>
      </dgm:t>
    </dgm:pt>
    <dgm:pt modelId="{7AC30677-BE0A-4A17-8B8A-8030A53C62B6}" type="pres">
      <dgm:prSet presAssocID="{8188A6C6-1D14-4DA3-A299-AD5AABAADFCA}" presName="level2hierChild" presStyleCnt="0"/>
      <dgm:spPr/>
    </dgm:pt>
    <dgm:pt modelId="{CE00315D-CB32-4853-BF3D-91271D95DDB2}" type="pres">
      <dgm:prSet presAssocID="{70C8BC92-0872-4CFC-867E-66C4DBF5D099}" presName="conn2-1" presStyleLbl="parChTrans1D2" presStyleIdx="0" presStyleCnt="6"/>
      <dgm:spPr/>
      <dgm:t>
        <a:bodyPr/>
        <a:lstStyle/>
        <a:p>
          <a:endParaRPr lang="en-ZA"/>
        </a:p>
      </dgm:t>
    </dgm:pt>
    <dgm:pt modelId="{91FD5AA1-9C61-4221-A3C0-7F781CE281D0}" type="pres">
      <dgm:prSet presAssocID="{70C8BC92-0872-4CFC-867E-66C4DBF5D099}" presName="connTx" presStyleLbl="parChTrans1D2" presStyleIdx="0" presStyleCnt="6"/>
      <dgm:spPr/>
      <dgm:t>
        <a:bodyPr/>
        <a:lstStyle/>
        <a:p>
          <a:endParaRPr lang="en-ZA"/>
        </a:p>
      </dgm:t>
    </dgm:pt>
    <dgm:pt modelId="{6DA688DD-A12A-4240-B21C-9CAE261DE4F2}" type="pres">
      <dgm:prSet presAssocID="{C501AB57-56D1-413C-A559-A20FA9C82602}" presName="root2" presStyleCnt="0"/>
      <dgm:spPr/>
    </dgm:pt>
    <dgm:pt modelId="{F1ABAD4A-4574-48B2-94CE-3EB56702EBD2}" type="pres">
      <dgm:prSet presAssocID="{C501AB57-56D1-413C-A559-A20FA9C82602}" presName="LevelTwoTextNode" presStyleLbl="node2" presStyleIdx="0" presStyleCnt="6" custScaleX="235296" custScaleY="83487">
        <dgm:presLayoutVars>
          <dgm:chPref val="3"/>
        </dgm:presLayoutVars>
      </dgm:prSet>
      <dgm:spPr/>
      <dgm:t>
        <a:bodyPr/>
        <a:lstStyle/>
        <a:p>
          <a:endParaRPr lang="en-ZA"/>
        </a:p>
      </dgm:t>
    </dgm:pt>
    <dgm:pt modelId="{B3586DE8-C9FA-4A72-9D19-A8E26F521521}" type="pres">
      <dgm:prSet presAssocID="{C501AB57-56D1-413C-A559-A20FA9C82602}" presName="level3hierChild" presStyleCnt="0"/>
      <dgm:spPr/>
    </dgm:pt>
    <dgm:pt modelId="{88EB005A-B888-42FF-86E3-63E442C1A786}" type="pres">
      <dgm:prSet presAssocID="{EA3AF1F7-CF7A-4145-B6BE-8902A4EFF41D}" presName="conn2-1" presStyleLbl="parChTrans1D2" presStyleIdx="1" presStyleCnt="6"/>
      <dgm:spPr/>
      <dgm:t>
        <a:bodyPr/>
        <a:lstStyle/>
        <a:p>
          <a:endParaRPr lang="en-ZA"/>
        </a:p>
      </dgm:t>
    </dgm:pt>
    <dgm:pt modelId="{7D5DDACB-10E2-49CF-B106-E0C6B960B263}" type="pres">
      <dgm:prSet presAssocID="{EA3AF1F7-CF7A-4145-B6BE-8902A4EFF41D}" presName="connTx" presStyleLbl="parChTrans1D2" presStyleIdx="1" presStyleCnt="6"/>
      <dgm:spPr/>
      <dgm:t>
        <a:bodyPr/>
        <a:lstStyle/>
        <a:p>
          <a:endParaRPr lang="en-ZA"/>
        </a:p>
      </dgm:t>
    </dgm:pt>
    <dgm:pt modelId="{9A2DA6D1-8B7A-4B68-A406-DDEAEBF5DE79}" type="pres">
      <dgm:prSet presAssocID="{99CFFB8B-E5FD-48FF-B9B6-FDCBDA4C2AFE}" presName="root2" presStyleCnt="0"/>
      <dgm:spPr/>
    </dgm:pt>
    <dgm:pt modelId="{989FDFD9-1C6F-4F5A-A2DB-10D34260AB36}" type="pres">
      <dgm:prSet presAssocID="{99CFFB8B-E5FD-48FF-B9B6-FDCBDA4C2AFE}" presName="LevelTwoTextNode" presStyleLbl="node2" presStyleIdx="1" presStyleCnt="6" custScaleX="234663" custScaleY="88299">
        <dgm:presLayoutVars>
          <dgm:chPref val="3"/>
        </dgm:presLayoutVars>
      </dgm:prSet>
      <dgm:spPr/>
      <dgm:t>
        <a:bodyPr/>
        <a:lstStyle/>
        <a:p>
          <a:endParaRPr lang="en-ZA"/>
        </a:p>
      </dgm:t>
    </dgm:pt>
    <dgm:pt modelId="{9CE38990-E915-4CEA-81E4-1204CF5D2405}" type="pres">
      <dgm:prSet presAssocID="{99CFFB8B-E5FD-48FF-B9B6-FDCBDA4C2AFE}" presName="level3hierChild" presStyleCnt="0"/>
      <dgm:spPr/>
    </dgm:pt>
    <dgm:pt modelId="{4FF4B471-C22C-4B3F-AB5E-B695888438B6}" type="pres">
      <dgm:prSet presAssocID="{39CD0535-9B0B-49C5-85D1-C39E2B5198C8}" presName="conn2-1" presStyleLbl="parChTrans1D2" presStyleIdx="2" presStyleCnt="6"/>
      <dgm:spPr/>
      <dgm:t>
        <a:bodyPr/>
        <a:lstStyle/>
        <a:p>
          <a:endParaRPr lang="en-ZA"/>
        </a:p>
      </dgm:t>
    </dgm:pt>
    <dgm:pt modelId="{0520491C-47BB-45A7-BA76-1D6E796B6A2E}" type="pres">
      <dgm:prSet presAssocID="{39CD0535-9B0B-49C5-85D1-C39E2B5198C8}" presName="connTx" presStyleLbl="parChTrans1D2" presStyleIdx="2" presStyleCnt="6"/>
      <dgm:spPr/>
      <dgm:t>
        <a:bodyPr/>
        <a:lstStyle/>
        <a:p>
          <a:endParaRPr lang="en-ZA"/>
        </a:p>
      </dgm:t>
    </dgm:pt>
    <dgm:pt modelId="{A7CE2412-62B2-4ABD-99C5-5E16C5FE85BC}" type="pres">
      <dgm:prSet presAssocID="{18DA1953-C1B0-4D19-9A24-9F47A05B40F5}" presName="root2" presStyleCnt="0"/>
      <dgm:spPr/>
    </dgm:pt>
    <dgm:pt modelId="{DBC487C6-B5DB-4DF5-859D-3C25188A8115}" type="pres">
      <dgm:prSet presAssocID="{18DA1953-C1B0-4D19-9A24-9F47A05B40F5}" presName="LevelTwoTextNode" presStyleLbl="node2" presStyleIdx="2" presStyleCnt="6" custScaleX="236188" custScaleY="62891">
        <dgm:presLayoutVars>
          <dgm:chPref val="3"/>
        </dgm:presLayoutVars>
      </dgm:prSet>
      <dgm:spPr/>
      <dgm:t>
        <a:bodyPr/>
        <a:lstStyle/>
        <a:p>
          <a:endParaRPr lang="en-ZA"/>
        </a:p>
      </dgm:t>
    </dgm:pt>
    <dgm:pt modelId="{B216908C-E751-409F-824F-C5A23C1AF612}" type="pres">
      <dgm:prSet presAssocID="{18DA1953-C1B0-4D19-9A24-9F47A05B40F5}" presName="level3hierChild" presStyleCnt="0"/>
      <dgm:spPr/>
    </dgm:pt>
    <dgm:pt modelId="{DA37AA8D-EBE4-41B9-97A7-B3678B20B4CD}" type="pres">
      <dgm:prSet presAssocID="{D25ADA49-7E11-4893-AF1A-9996388269B1}" presName="conn2-1" presStyleLbl="parChTrans1D2" presStyleIdx="3" presStyleCnt="6"/>
      <dgm:spPr/>
      <dgm:t>
        <a:bodyPr/>
        <a:lstStyle/>
        <a:p>
          <a:endParaRPr lang="en-ZA"/>
        </a:p>
      </dgm:t>
    </dgm:pt>
    <dgm:pt modelId="{C61DA8EE-CCAE-4D07-99BA-15D0A2465273}" type="pres">
      <dgm:prSet presAssocID="{D25ADA49-7E11-4893-AF1A-9996388269B1}" presName="connTx" presStyleLbl="parChTrans1D2" presStyleIdx="3" presStyleCnt="6"/>
      <dgm:spPr/>
      <dgm:t>
        <a:bodyPr/>
        <a:lstStyle/>
        <a:p>
          <a:endParaRPr lang="en-ZA"/>
        </a:p>
      </dgm:t>
    </dgm:pt>
    <dgm:pt modelId="{AFF9D211-6F26-4BF1-BD47-A47612B64DC6}" type="pres">
      <dgm:prSet presAssocID="{5EE4CED2-B7FD-4672-B010-B712F5D81F82}" presName="root2" presStyleCnt="0"/>
      <dgm:spPr/>
    </dgm:pt>
    <dgm:pt modelId="{5CECED75-CC50-407C-A0C3-713C01B5B0B1}" type="pres">
      <dgm:prSet presAssocID="{5EE4CED2-B7FD-4672-B010-B712F5D81F82}" presName="LevelTwoTextNode" presStyleLbl="node2" presStyleIdx="3" presStyleCnt="6" custScaleX="237659" custScaleY="73923">
        <dgm:presLayoutVars>
          <dgm:chPref val="3"/>
        </dgm:presLayoutVars>
      </dgm:prSet>
      <dgm:spPr/>
      <dgm:t>
        <a:bodyPr/>
        <a:lstStyle/>
        <a:p>
          <a:endParaRPr lang="en-ZA"/>
        </a:p>
      </dgm:t>
    </dgm:pt>
    <dgm:pt modelId="{7DD50C24-D037-4CC3-9D99-CC1959BA6829}" type="pres">
      <dgm:prSet presAssocID="{5EE4CED2-B7FD-4672-B010-B712F5D81F82}" presName="level3hierChild" presStyleCnt="0"/>
      <dgm:spPr/>
    </dgm:pt>
    <dgm:pt modelId="{808E3137-B8B8-44B5-B223-7EAC7E96C0D0}" type="pres">
      <dgm:prSet presAssocID="{69452219-4731-4740-A787-7E5E43296AB3}" presName="conn2-1" presStyleLbl="parChTrans1D2" presStyleIdx="4" presStyleCnt="6"/>
      <dgm:spPr/>
      <dgm:t>
        <a:bodyPr/>
        <a:lstStyle/>
        <a:p>
          <a:endParaRPr lang="en-ZA"/>
        </a:p>
      </dgm:t>
    </dgm:pt>
    <dgm:pt modelId="{32558123-37EF-48CB-8951-4E1DB0EDB4C5}" type="pres">
      <dgm:prSet presAssocID="{69452219-4731-4740-A787-7E5E43296AB3}" presName="connTx" presStyleLbl="parChTrans1D2" presStyleIdx="4" presStyleCnt="6"/>
      <dgm:spPr/>
      <dgm:t>
        <a:bodyPr/>
        <a:lstStyle/>
        <a:p>
          <a:endParaRPr lang="en-ZA"/>
        </a:p>
      </dgm:t>
    </dgm:pt>
    <dgm:pt modelId="{3F99D793-02A6-415B-A315-50917CDB0A75}" type="pres">
      <dgm:prSet presAssocID="{25535208-3D59-4B4D-9ECA-4AD8E68F7AD9}" presName="root2" presStyleCnt="0"/>
      <dgm:spPr/>
    </dgm:pt>
    <dgm:pt modelId="{9CB0A5F7-CE9E-4648-864D-92E255DA5848}" type="pres">
      <dgm:prSet presAssocID="{25535208-3D59-4B4D-9ECA-4AD8E68F7AD9}" presName="LevelTwoTextNode" presStyleLbl="node2" presStyleIdx="4" presStyleCnt="6" custScaleX="234546" custScaleY="69003" custLinFactNeighborX="3495">
        <dgm:presLayoutVars>
          <dgm:chPref val="3"/>
        </dgm:presLayoutVars>
      </dgm:prSet>
      <dgm:spPr/>
      <dgm:t>
        <a:bodyPr/>
        <a:lstStyle/>
        <a:p>
          <a:endParaRPr lang="en-ZA"/>
        </a:p>
      </dgm:t>
    </dgm:pt>
    <dgm:pt modelId="{F1A0D614-A60C-4EB8-8ACA-3A060C9F2842}" type="pres">
      <dgm:prSet presAssocID="{25535208-3D59-4B4D-9ECA-4AD8E68F7AD9}" presName="level3hierChild" presStyleCnt="0"/>
      <dgm:spPr/>
    </dgm:pt>
    <dgm:pt modelId="{9114FA84-09D5-4104-BEEF-BAF91F6D2269}" type="pres">
      <dgm:prSet presAssocID="{8697D02F-1090-4D06-A3A6-F2BEB32CB57D}" presName="conn2-1" presStyleLbl="parChTrans1D2" presStyleIdx="5" presStyleCnt="6"/>
      <dgm:spPr/>
      <dgm:t>
        <a:bodyPr/>
        <a:lstStyle/>
        <a:p>
          <a:endParaRPr lang="en-ZA"/>
        </a:p>
      </dgm:t>
    </dgm:pt>
    <dgm:pt modelId="{6B496D7A-77F0-4297-BFB3-595DA9E9BE9F}" type="pres">
      <dgm:prSet presAssocID="{8697D02F-1090-4D06-A3A6-F2BEB32CB57D}" presName="connTx" presStyleLbl="parChTrans1D2" presStyleIdx="5" presStyleCnt="6"/>
      <dgm:spPr/>
      <dgm:t>
        <a:bodyPr/>
        <a:lstStyle/>
        <a:p>
          <a:endParaRPr lang="en-ZA"/>
        </a:p>
      </dgm:t>
    </dgm:pt>
    <dgm:pt modelId="{1EDF776A-BD57-4F8D-92B4-FA2D54C14643}" type="pres">
      <dgm:prSet presAssocID="{0B35D104-85D2-4E2C-943A-CF404983C03D}" presName="root2" presStyleCnt="0"/>
      <dgm:spPr/>
    </dgm:pt>
    <dgm:pt modelId="{F3DD9DD4-9BD3-4C9F-B2D4-8B265ACAAE0E}" type="pres">
      <dgm:prSet presAssocID="{0B35D104-85D2-4E2C-943A-CF404983C03D}" presName="LevelTwoTextNode" presStyleLbl="node2" presStyleIdx="5" presStyleCnt="6" custScaleX="234691" custScaleY="69003" custLinFactNeighborX="3495">
        <dgm:presLayoutVars>
          <dgm:chPref val="3"/>
        </dgm:presLayoutVars>
      </dgm:prSet>
      <dgm:spPr/>
      <dgm:t>
        <a:bodyPr/>
        <a:lstStyle/>
        <a:p>
          <a:endParaRPr lang="en-ZA"/>
        </a:p>
      </dgm:t>
    </dgm:pt>
    <dgm:pt modelId="{013A7F4D-47CC-40F4-80E3-E0EE54EF61E3}" type="pres">
      <dgm:prSet presAssocID="{0B35D104-85D2-4E2C-943A-CF404983C03D}" presName="level3hierChild" presStyleCnt="0"/>
      <dgm:spPr/>
    </dgm:pt>
  </dgm:ptLst>
  <dgm:cxnLst>
    <dgm:cxn modelId="{A8CECD84-55EA-4B40-AA8B-681C264571F3}" type="presOf" srcId="{EA3AF1F7-CF7A-4145-B6BE-8902A4EFF41D}" destId="{88EB005A-B888-42FF-86E3-63E442C1A786}" srcOrd="0" destOrd="0" presId="urn:microsoft.com/office/officeart/2005/8/layout/hierarchy2"/>
    <dgm:cxn modelId="{4CEAA3BE-EDA6-468E-BF35-1C43FC7ADB60}" type="presOf" srcId="{39CD0535-9B0B-49C5-85D1-C39E2B5198C8}" destId="{4FF4B471-C22C-4B3F-AB5E-B695888438B6}" srcOrd="0" destOrd="0" presId="urn:microsoft.com/office/officeart/2005/8/layout/hierarchy2"/>
    <dgm:cxn modelId="{50428CDB-4D96-48FC-A9E7-D955CA7BD489}" type="presOf" srcId="{18DA1953-C1B0-4D19-9A24-9F47A05B40F5}" destId="{DBC487C6-B5DB-4DF5-859D-3C25188A8115}" srcOrd="0" destOrd="0" presId="urn:microsoft.com/office/officeart/2005/8/layout/hierarchy2"/>
    <dgm:cxn modelId="{9BFB193A-691A-4D8A-A048-A83477EF5C6E}" srcId="{8188A6C6-1D14-4DA3-A299-AD5AABAADFCA}" destId="{5EE4CED2-B7FD-4672-B010-B712F5D81F82}" srcOrd="3" destOrd="0" parTransId="{D25ADA49-7E11-4893-AF1A-9996388269B1}" sibTransId="{95678902-9B49-4F38-A54F-91D51B089224}"/>
    <dgm:cxn modelId="{1C34B7AE-32DA-4C94-801F-7DC97880FB1E}" type="presOf" srcId="{8188A6C6-1D14-4DA3-A299-AD5AABAADFCA}" destId="{4B1D98FA-7956-41C0-980A-A538894AF06A}" srcOrd="0" destOrd="0" presId="urn:microsoft.com/office/officeart/2005/8/layout/hierarchy2"/>
    <dgm:cxn modelId="{FEBDD8E9-9852-4EF3-8AA7-B52C4E56821B}" type="presOf" srcId="{5EE4CED2-B7FD-4672-B010-B712F5D81F82}" destId="{5CECED75-CC50-407C-A0C3-713C01B5B0B1}" srcOrd="0" destOrd="0" presId="urn:microsoft.com/office/officeart/2005/8/layout/hierarchy2"/>
    <dgm:cxn modelId="{A5EB15ED-8EF3-430F-B263-74DE8D4532A7}" type="presOf" srcId="{8697D02F-1090-4D06-A3A6-F2BEB32CB57D}" destId="{6B496D7A-77F0-4297-BFB3-595DA9E9BE9F}" srcOrd="1" destOrd="0" presId="urn:microsoft.com/office/officeart/2005/8/layout/hierarchy2"/>
    <dgm:cxn modelId="{2E3348E2-BCDB-4CD0-94E5-E126DF02AB56}" type="presOf" srcId="{D25ADA49-7E11-4893-AF1A-9996388269B1}" destId="{DA37AA8D-EBE4-41B9-97A7-B3678B20B4CD}" srcOrd="0" destOrd="0" presId="urn:microsoft.com/office/officeart/2005/8/layout/hierarchy2"/>
    <dgm:cxn modelId="{1FAE7824-C718-4EC3-94F4-9074B20B3FE4}" type="presOf" srcId="{99CFFB8B-E5FD-48FF-B9B6-FDCBDA4C2AFE}" destId="{989FDFD9-1C6F-4F5A-A2DB-10D34260AB36}" srcOrd="0" destOrd="0" presId="urn:microsoft.com/office/officeart/2005/8/layout/hierarchy2"/>
    <dgm:cxn modelId="{F5327555-ADF7-4D7F-9A54-B875F0FAD524}" type="presOf" srcId="{25F8E628-C0E6-4CB7-A0E9-297DA8728928}" destId="{B4CAAE13-9B70-4887-9D7B-04D8D37905E7}" srcOrd="0" destOrd="0" presId="urn:microsoft.com/office/officeart/2005/8/layout/hierarchy2"/>
    <dgm:cxn modelId="{A8105DA3-3227-4187-B3D4-6FAB04973D9C}" type="presOf" srcId="{0B35D104-85D2-4E2C-943A-CF404983C03D}" destId="{F3DD9DD4-9BD3-4C9F-B2D4-8B265ACAAE0E}" srcOrd="0" destOrd="0" presId="urn:microsoft.com/office/officeart/2005/8/layout/hierarchy2"/>
    <dgm:cxn modelId="{DB682C20-ECAB-41D0-99DE-E292DFCAFA97}" type="presOf" srcId="{69452219-4731-4740-A787-7E5E43296AB3}" destId="{808E3137-B8B8-44B5-B223-7EAC7E96C0D0}" srcOrd="0" destOrd="0" presId="urn:microsoft.com/office/officeart/2005/8/layout/hierarchy2"/>
    <dgm:cxn modelId="{04B15F72-B65B-42C6-BB6E-23E796195305}" srcId="{8188A6C6-1D14-4DA3-A299-AD5AABAADFCA}" destId="{C501AB57-56D1-413C-A559-A20FA9C82602}" srcOrd="0" destOrd="0" parTransId="{70C8BC92-0872-4CFC-867E-66C4DBF5D099}" sibTransId="{870948F2-720C-4ACD-B97D-424AA8AC4C9D}"/>
    <dgm:cxn modelId="{854E9E84-9B77-4309-A308-D69888898853}" type="presOf" srcId="{69452219-4731-4740-A787-7E5E43296AB3}" destId="{32558123-37EF-48CB-8951-4E1DB0EDB4C5}" srcOrd="1" destOrd="0" presId="urn:microsoft.com/office/officeart/2005/8/layout/hierarchy2"/>
    <dgm:cxn modelId="{4A0416B3-BD78-42B7-A402-FF59B8B13B19}" type="presOf" srcId="{C501AB57-56D1-413C-A559-A20FA9C82602}" destId="{F1ABAD4A-4574-48B2-94CE-3EB56702EBD2}" srcOrd="0" destOrd="0" presId="urn:microsoft.com/office/officeart/2005/8/layout/hierarchy2"/>
    <dgm:cxn modelId="{6A2C286F-11FC-483A-9A75-9130CFED34DC}" srcId="{8188A6C6-1D14-4DA3-A299-AD5AABAADFCA}" destId="{0B35D104-85D2-4E2C-943A-CF404983C03D}" srcOrd="5" destOrd="0" parTransId="{8697D02F-1090-4D06-A3A6-F2BEB32CB57D}" sibTransId="{689977AE-C042-4707-A0B0-BFD227944ADF}"/>
    <dgm:cxn modelId="{2AD879FD-4926-4C4A-BFCA-7D62C8A5EB03}" type="presOf" srcId="{EA3AF1F7-CF7A-4145-B6BE-8902A4EFF41D}" destId="{7D5DDACB-10E2-49CF-B106-E0C6B960B263}" srcOrd="1" destOrd="0" presId="urn:microsoft.com/office/officeart/2005/8/layout/hierarchy2"/>
    <dgm:cxn modelId="{A7BA1CB7-85AF-4B4F-89D2-B0D2519F9DB8}" type="presOf" srcId="{8697D02F-1090-4D06-A3A6-F2BEB32CB57D}" destId="{9114FA84-09D5-4104-BEEF-BAF91F6D2269}" srcOrd="0" destOrd="0" presId="urn:microsoft.com/office/officeart/2005/8/layout/hierarchy2"/>
    <dgm:cxn modelId="{84CDBD92-0F77-4B48-B459-0C92D15B9261}" srcId="{25F8E628-C0E6-4CB7-A0E9-297DA8728928}" destId="{8188A6C6-1D14-4DA3-A299-AD5AABAADFCA}" srcOrd="0" destOrd="0" parTransId="{678A2D62-B7C4-425E-BEC6-D4DE8C0B5002}" sibTransId="{5BBEE4B6-F776-41E1-9BDB-094E006AF808}"/>
    <dgm:cxn modelId="{BC8459B6-AA07-4F5F-A1A8-DFAAEE8D491B}" type="presOf" srcId="{D25ADA49-7E11-4893-AF1A-9996388269B1}" destId="{C61DA8EE-CCAE-4D07-99BA-15D0A2465273}" srcOrd="1" destOrd="0" presId="urn:microsoft.com/office/officeart/2005/8/layout/hierarchy2"/>
    <dgm:cxn modelId="{3BAC7DBE-3C1C-42A1-8764-42945AAF7EC8}" type="presOf" srcId="{70C8BC92-0872-4CFC-867E-66C4DBF5D099}" destId="{91FD5AA1-9C61-4221-A3C0-7F781CE281D0}" srcOrd="1" destOrd="0" presId="urn:microsoft.com/office/officeart/2005/8/layout/hierarchy2"/>
    <dgm:cxn modelId="{1FDFD50F-BF9E-48A5-A281-380C48D55CEB}" srcId="{8188A6C6-1D14-4DA3-A299-AD5AABAADFCA}" destId="{25535208-3D59-4B4D-9ECA-4AD8E68F7AD9}" srcOrd="4" destOrd="0" parTransId="{69452219-4731-4740-A787-7E5E43296AB3}" sibTransId="{E78BCE73-0FC4-493D-9531-BF023591D96A}"/>
    <dgm:cxn modelId="{1AC813B3-4C53-49D6-A86D-06F82BD44A28}" type="presOf" srcId="{70C8BC92-0872-4CFC-867E-66C4DBF5D099}" destId="{CE00315D-CB32-4853-BF3D-91271D95DDB2}" srcOrd="0" destOrd="0" presId="urn:microsoft.com/office/officeart/2005/8/layout/hierarchy2"/>
    <dgm:cxn modelId="{B1F40F5A-7E91-4985-828B-64CFC6FFDB52}" type="presOf" srcId="{25535208-3D59-4B4D-9ECA-4AD8E68F7AD9}" destId="{9CB0A5F7-CE9E-4648-864D-92E255DA5848}" srcOrd="0" destOrd="0" presId="urn:microsoft.com/office/officeart/2005/8/layout/hierarchy2"/>
    <dgm:cxn modelId="{B1AB74BE-E943-4F09-AC62-487FE47B3D54}" type="presOf" srcId="{39CD0535-9B0B-49C5-85D1-C39E2B5198C8}" destId="{0520491C-47BB-45A7-BA76-1D6E796B6A2E}" srcOrd="1" destOrd="0" presId="urn:microsoft.com/office/officeart/2005/8/layout/hierarchy2"/>
    <dgm:cxn modelId="{621EB2ED-E63A-4010-B413-884CE0315370}" srcId="{8188A6C6-1D14-4DA3-A299-AD5AABAADFCA}" destId="{18DA1953-C1B0-4D19-9A24-9F47A05B40F5}" srcOrd="2" destOrd="0" parTransId="{39CD0535-9B0B-49C5-85D1-C39E2B5198C8}" sibTransId="{CD6D04BC-9066-43D1-B48A-26E892EC2C2B}"/>
    <dgm:cxn modelId="{6E939FF7-9041-4EEC-9C8B-E8F03C52E9BD}" srcId="{8188A6C6-1D14-4DA3-A299-AD5AABAADFCA}" destId="{99CFFB8B-E5FD-48FF-B9B6-FDCBDA4C2AFE}" srcOrd="1" destOrd="0" parTransId="{EA3AF1F7-CF7A-4145-B6BE-8902A4EFF41D}" sibTransId="{F0395481-D524-4AFE-ACE2-1D772DE4629E}"/>
    <dgm:cxn modelId="{B56AC406-3820-4AA0-8E92-C7C254F4C738}" type="presParOf" srcId="{B4CAAE13-9B70-4887-9D7B-04D8D37905E7}" destId="{68F44A9D-B412-4511-A989-87D17962B5DF}" srcOrd="0" destOrd="0" presId="urn:microsoft.com/office/officeart/2005/8/layout/hierarchy2"/>
    <dgm:cxn modelId="{080C9EBE-88F5-40A4-9B73-768FD916003C}" type="presParOf" srcId="{68F44A9D-B412-4511-A989-87D17962B5DF}" destId="{4B1D98FA-7956-41C0-980A-A538894AF06A}" srcOrd="0" destOrd="0" presId="urn:microsoft.com/office/officeart/2005/8/layout/hierarchy2"/>
    <dgm:cxn modelId="{F2A14AC9-5236-4DB6-B753-338ECF09AE1D}" type="presParOf" srcId="{68F44A9D-B412-4511-A989-87D17962B5DF}" destId="{7AC30677-BE0A-4A17-8B8A-8030A53C62B6}" srcOrd="1" destOrd="0" presId="urn:microsoft.com/office/officeart/2005/8/layout/hierarchy2"/>
    <dgm:cxn modelId="{89CB0451-BFBC-4059-B314-17DF1F5F6A7D}" type="presParOf" srcId="{7AC30677-BE0A-4A17-8B8A-8030A53C62B6}" destId="{CE00315D-CB32-4853-BF3D-91271D95DDB2}" srcOrd="0" destOrd="0" presId="urn:microsoft.com/office/officeart/2005/8/layout/hierarchy2"/>
    <dgm:cxn modelId="{69B688EF-75E0-425F-B968-38DB86484DC6}" type="presParOf" srcId="{CE00315D-CB32-4853-BF3D-91271D95DDB2}" destId="{91FD5AA1-9C61-4221-A3C0-7F781CE281D0}" srcOrd="0" destOrd="0" presId="urn:microsoft.com/office/officeart/2005/8/layout/hierarchy2"/>
    <dgm:cxn modelId="{3A36E544-753B-474D-BAB8-E1869EB093A5}" type="presParOf" srcId="{7AC30677-BE0A-4A17-8B8A-8030A53C62B6}" destId="{6DA688DD-A12A-4240-B21C-9CAE261DE4F2}" srcOrd="1" destOrd="0" presId="urn:microsoft.com/office/officeart/2005/8/layout/hierarchy2"/>
    <dgm:cxn modelId="{0DF181D2-D280-4EB1-B7B9-6BB35CA253DB}" type="presParOf" srcId="{6DA688DD-A12A-4240-B21C-9CAE261DE4F2}" destId="{F1ABAD4A-4574-48B2-94CE-3EB56702EBD2}" srcOrd="0" destOrd="0" presId="urn:microsoft.com/office/officeart/2005/8/layout/hierarchy2"/>
    <dgm:cxn modelId="{7CF84839-DCD3-4C78-9A81-4D04B5388DFE}" type="presParOf" srcId="{6DA688DD-A12A-4240-B21C-9CAE261DE4F2}" destId="{B3586DE8-C9FA-4A72-9D19-A8E26F521521}" srcOrd="1" destOrd="0" presId="urn:microsoft.com/office/officeart/2005/8/layout/hierarchy2"/>
    <dgm:cxn modelId="{D0603053-0AF1-4220-94B8-D4DEB6E3F158}" type="presParOf" srcId="{7AC30677-BE0A-4A17-8B8A-8030A53C62B6}" destId="{88EB005A-B888-42FF-86E3-63E442C1A786}" srcOrd="2" destOrd="0" presId="urn:microsoft.com/office/officeart/2005/8/layout/hierarchy2"/>
    <dgm:cxn modelId="{8DD78713-A7B9-48EA-9706-74CE64722E9C}" type="presParOf" srcId="{88EB005A-B888-42FF-86E3-63E442C1A786}" destId="{7D5DDACB-10E2-49CF-B106-E0C6B960B263}" srcOrd="0" destOrd="0" presId="urn:microsoft.com/office/officeart/2005/8/layout/hierarchy2"/>
    <dgm:cxn modelId="{BF9617E5-D32F-438C-818E-18A454EB1ACA}" type="presParOf" srcId="{7AC30677-BE0A-4A17-8B8A-8030A53C62B6}" destId="{9A2DA6D1-8B7A-4B68-A406-DDEAEBF5DE79}" srcOrd="3" destOrd="0" presId="urn:microsoft.com/office/officeart/2005/8/layout/hierarchy2"/>
    <dgm:cxn modelId="{8AEFBCA6-B3F8-4934-8165-C1ACDC652205}" type="presParOf" srcId="{9A2DA6D1-8B7A-4B68-A406-DDEAEBF5DE79}" destId="{989FDFD9-1C6F-4F5A-A2DB-10D34260AB36}" srcOrd="0" destOrd="0" presId="urn:microsoft.com/office/officeart/2005/8/layout/hierarchy2"/>
    <dgm:cxn modelId="{2C77AD77-34FE-4A9D-B6D0-B2417EF0CA3E}" type="presParOf" srcId="{9A2DA6D1-8B7A-4B68-A406-DDEAEBF5DE79}" destId="{9CE38990-E915-4CEA-81E4-1204CF5D2405}" srcOrd="1" destOrd="0" presId="urn:microsoft.com/office/officeart/2005/8/layout/hierarchy2"/>
    <dgm:cxn modelId="{75F5323A-10D1-40E6-A160-FDF288772E49}" type="presParOf" srcId="{7AC30677-BE0A-4A17-8B8A-8030A53C62B6}" destId="{4FF4B471-C22C-4B3F-AB5E-B695888438B6}" srcOrd="4" destOrd="0" presId="urn:microsoft.com/office/officeart/2005/8/layout/hierarchy2"/>
    <dgm:cxn modelId="{F9D71831-579B-4DE0-AEDD-9A5B0028E1C2}" type="presParOf" srcId="{4FF4B471-C22C-4B3F-AB5E-B695888438B6}" destId="{0520491C-47BB-45A7-BA76-1D6E796B6A2E}" srcOrd="0" destOrd="0" presId="urn:microsoft.com/office/officeart/2005/8/layout/hierarchy2"/>
    <dgm:cxn modelId="{1B208543-B5AA-4B54-97EF-EEFB5E3BD8F7}" type="presParOf" srcId="{7AC30677-BE0A-4A17-8B8A-8030A53C62B6}" destId="{A7CE2412-62B2-4ABD-99C5-5E16C5FE85BC}" srcOrd="5" destOrd="0" presId="urn:microsoft.com/office/officeart/2005/8/layout/hierarchy2"/>
    <dgm:cxn modelId="{E03E4676-62EA-4299-A218-360C219508E1}" type="presParOf" srcId="{A7CE2412-62B2-4ABD-99C5-5E16C5FE85BC}" destId="{DBC487C6-B5DB-4DF5-859D-3C25188A8115}" srcOrd="0" destOrd="0" presId="urn:microsoft.com/office/officeart/2005/8/layout/hierarchy2"/>
    <dgm:cxn modelId="{46BA0304-A381-47A9-BAB4-E0D12C62ECA0}" type="presParOf" srcId="{A7CE2412-62B2-4ABD-99C5-5E16C5FE85BC}" destId="{B216908C-E751-409F-824F-C5A23C1AF612}" srcOrd="1" destOrd="0" presId="urn:microsoft.com/office/officeart/2005/8/layout/hierarchy2"/>
    <dgm:cxn modelId="{A74FB7FF-3D1E-47F8-BACE-56FA85BE5EB3}" type="presParOf" srcId="{7AC30677-BE0A-4A17-8B8A-8030A53C62B6}" destId="{DA37AA8D-EBE4-41B9-97A7-B3678B20B4CD}" srcOrd="6" destOrd="0" presId="urn:microsoft.com/office/officeart/2005/8/layout/hierarchy2"/>
    <dgm:cxn modelId="{5F7E6C9E-AAD8-4623-8211-68FD708D10AB}" type="presParOf" srcId="{DA37AA8D-EBE4-41B9-97A7-B3678B20B4CD}" destId="{C61DA8EE-CCAE-4D07-99BA-15D0A2465273}" srcOrd="0" destOrd="0" presId="urn:microsoft.com/office/officeart/2005/8/layout/hierarchy2"/>
    <dgm:cxn modelId="{14DFBD53-EE02-4472-B691-19B62DAD2C53}" type="presParOf" srcId="{7AC30677-BE0A-4A17-8B8A-8030A53C62B6}" destId="{AFF9D211-6F26-4BF1-BD47-A47612B64DC6}" srcOrd="7" destOrd="0" presId="urn:microsoft.com/office/officeart/2005/8/layout/hierarchy2"/>
    <dgm:cxn modelId="{6BD3ABAB-3C95-4477-B2AE-7E41B6905EEB}" type="presParOf" srcId="{AFF9D211-6F26-4BF1-BD47-A47612B64DC6}" destId="{5CECED75-CC50-407C-A0C3-713C01B5B0B1}" srcOrd="0" destOrd="0" presId="urn:microsoft.com/office/officeart/2005/8/layout/hierarchy2"/>
    <dgm:cxn modelId="{E1F2BFBB-A513-4325-894B-C72CB3CA895A}" type="presParOf" srcId="{AFF9D211-6F26-4BF1-BD47-A47612B64DC6}" destId="{7DD50C24-D037-4CC3-9D99-CC1959BA6829}" srcOrd="1" destOrd="0" presId="urn:microsoft.com/office/officeart/2005/8/layout/hierarchy2"/>
    <dgm:cxn modelId="{BFFF2E7F-6539-4A1D-BF80-D4983E1EE846}" type="presParOf" srcId="{7AC30677-BE0A-4A17-8B8A-8030A53C62B6}" destId="{808E3137-B8B8-44B5-B223-7EAC7E96C0D0}" srcOrd="8" destOrd="0" presId="urn:microsoft.com/office/officeart/2005/8/layout/hierarchy2"/>
    <dgm:cxn modelId="{8FA31609-88DD-4FB8-8AA6-1A272D7BCF25}" type="presParOf" srcId="{808E3137-B8B8-44B5-B223-7EAC7E96C0D0}" destId="{32558123-37EF-48CB-8951-4E1DB0EDB4C5}" srcOrd="0" destOrd="0" presId="urn:microsoft.com/office/officeart/2005/8/layout/hierarchy2"/>
    <dgm:cxn modelId="{86CBAC44-4F1F-4F38-AEAD-0A9E849ED8A3}" type="presParOf" srcId="{7AC30677-BE0A-4A17-8B8A-8030A53C62B6}" destId="{3F99D793-02A6-415B-A315-50917CDB0A75}" srcOrd="9" destOrd="0" presId="urn:microsoft.com/office/officeart/2005/8/layout/hierarchy2"/>
    <dgm:cxn modelId="{65EA20F0-C35C-4B4A-909D-014C8B66BBE5}" type="presParOf" srcId="{3F99D793-02A6-415B-A315-50917CDB0A75}" destId="{9CB0A5F7-CE9E-4648-864D-92E255DA5848}" srcOrd="0" destOrd="0" presId="urn:microsoft.com/office/officeart/2005/8/layout/hierarchy2"/>
    <dgm:cxn modelId="{352F4D45-08E7-45B6-86E6-AAD3658BE1D8}" type="presParOf" srcId="{3F99D793-02A6-415B-A315-50917CDB0A75}" destId="{F1A0D614-A60C-4EB8-8ACA-3A060C9F2842}" srcOrd="1" destOrd="0" presId="urn:microsoft.com/office/officeart/2005/8/layout/hierarchy2"/>
    <dgm:cxn modelId="{0687AA4C-8889-453F-9BC9-8D78C93307BF}" type="presParOf" srcId="{7AC30677-BE0A-4A17-8B8A-8030A53C62B6}" destId="{9114FA84-09D5-4104-BEEF-BAF91F6D2269}" srcOrd="10" destOrd="0" presId="urn:microsoft.com/office/officeart/2005/8/layout/hierarchy2"/>
    <dgm:cxn modelId="{4DBD62EE-00EE-4628-99BD-41C37920A548}" type="presParOf" srcId="{9114FA84-09D5-4104-BEEF-BAF91F6D2269}" destId="{6B496D7A-77F0-4297-BFB3-595DA9E9BE9F}" srcOrd="0" destOrd="0" presId="urn:microsoft.com/office/officeart/2005/8/layout/hierarchy2"/>
    <dgm:cxn modelId="{B006327F-DD35-4BA3-AB0D-55510CD600AD}" type="presParOf" srcId="{7AC30677-BE0A-4A17-8B8A-8030A53C62B6}" destId="{1EDF776A-BD57-4F8D-92B4-FA2D54C14643}" srcOrd="11" destOrd="0" presId="urn:microsoft.com/office/officeart/2005/8/layout/hierarchy2"/>
    <dgm:cxn modelId="{F1670F71-8CF2-4EE3-8B63-DD8D5CFA5B86}" type="presParOf" srcId="{1EDF776A-BD57-4F8D-92B4-FA2D54C14643}" destId="{F3DD9DD4-9BD3-4C9F-B2D4-8B265ACAAE0E}" srcOrd="0" destOrd="0" presId="urn:microsoft.com/office/officeart/2005/8/layout/hierarchy2"/>
    <dgm:cxn modelId="{07DF8757-BE9C-4150-82D3-F8CB43410B7F}" type="presParOf" srcId="{1EDF776A-BD57-4F8D-92B4-FA2D54C14643}" destId="{013A7F4D-47CC-40F4-80E3-E0EE54EF61E3}" srcOrd="1" destOrd="0" presId="urn:microsoft.com/office/officeart/2005/8/layout/hierarchy2"/>
  </dgm:cxnLst>
  <dgm:bg>
    <a:solidFill>
      <a:schemeClr val="bg1"/>
    </a:solidFill>
  </dgm:bg>
  <dgm:whole>
    <a:ln>
      <a:solidFill>
        <a:srgbClr val="339933"/>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8F76B-9185-4BB1-B37E-82540420A741}" type="doc">
      <dgm:prSet loTypeId="urn:microsoft.com/office/officeart/2005/8/layout/cycle4#1" loCatId="matrix" qsTypeId="urn:microsoft.com/office/officeart/2005/8/quickstyle/simple3" qsCatId="simple" csTypeId="urn:microsoft.com/office/officeart/2005/8/colors/accent1_2" csCatId="accent1" phldr="1"/>
      <dgm:spPr/>
      <dgm:t>
        <a:bodyPr/>
        <a:lstStyle/>
        <a:p>
          <a:endParaRPr lang="en-ZA"/>
        </a:p>
      </dgm:t>
    </dgm:pt>
    <dgm:pt modelId="{84BFE000-8097-4E22-B653-6E07C7D24CC7}">
      <dgm:prSet phldrT="[Text]" custT="1"/>
      <dgm:spPr/>
      <dgm:t>
        <a:bodyPr/>
        <a:lstStyle/>
        <a:p>
          <a:r>
            <a:rPr lang="en-ZA" sz="1050" b="1" dirty="0" smtClean="0">
              <a:solidFill>
                <a:srgbClr val="FF0000"/>
              </a:solidFill>
            </a:rPr>
            <a:t>Over-expenditure due to:                                            Education spent R10.3 billion (101.4%) of R10.2 billion</a:t>
          </a:r>
        </a:p>
        <a:p>
          <a:r>
            <a:rPr lang="en-ZA" sz="1050" b="1" dirty="0" smtClean="0">
              <a:solidFill>
                <a:srgbClr val="FF0000"/>
              </a:solidFill>
            </a:rPr>
            <a:t>Health spent R6.3 billion  (100.5%) of R6.2 billion</a:t>
          </a:r>
        </a:p>
        <a:p>
          <a:r>
            <a:rPr lang="en-ZA" sz="1050" b="1" dirty="0" smtClean="0">
              <a:solidFill>
                <a:srgbClr val="FF0000"/>
              </a:solidFill>
            </a:rPr>
            <a:t>PRT spent R773.3 million (106.2%) of R728.5 million</a:t>
          </a:r>
          <a:endParaRPr lang="en-ZA" sz="1050" b="1" dirty="0">
            <a:solidFill>
              <a:srgbClr val="FF0000"/>
            </a:solidFill>
          </a:endParaRPr>
        </a:p>
      </dgm:t>
    </dgm:pt>
    <dgm:pt modelId="{12698C4F-1F46-4B84-B816-1AC9A8CD9333}" type="parTrans" cxnId="{97D380F3-1115-4F6D-B1CC-2D663F9FCD57}">
      <dgm:prSet/>
      <dgm:spPr/>
      <dgm:t>
        <a:bodyPr/>
        <a:lstStyle/>
        <a:p>
          <a:endParaRPr lang="en-ZA"/>
        </a:p>
      </dgm:t>
    </dgm:pt>
    <dgm:pt modelId="{13F672A3-51B1-4716-94BA-7AB9678327BA}" type="sibTrans" cxnId="{97D380F3-1115-4F6D-B1CC-2D663F9FCD57}">
      <dgm:prSet/>
      <dgm:spPr/>
      <dgm:t>
        <a:bodyPr/>
        <a:lstStyle/>
        <a:p>
          <a:endParaRPr lang="en-ZA"/>
        </a:p>
      </dgm:t>
    </dgm:pt>
    <dgm:pt modelId="{0CDBE689-6E34-49D5-AE1C-8022F4632F08}">
      <dgm:prSet phldrT="[Text]" custT="1"/>
      <dgm:spPr>
        <a:solidFill>
          <a:schemeClr val="bg1">
            <a:lumMod val="85000"/>
          </a:schemeClr>
        </a:solidFill>
      </dgm:spPr>
      <dgm:t>
        <a:bodyPr/>
        <a:lstStyle/>
        <a:p>
          <a:r>
            <a:rPr lang="en-ZA" sz="1100" b="1" dirty="0" smtClean="0">
              <a:solidFill>
                <a:srgbClr val="FF0000"/>
              </a:solidFill>
            </a:rPr>
            <a:t>Compensation of employees</a:t>
          </a:r>
          <a:r>
            <a:rPr lang="en-ZA" sz="1100" dirty="0" smtClean="0">
              <a:solidFill>
                <a:srgbClr val="FF0000"/>
              </a:solidFill>
            </a:rPr>
            <a:t>:</a:t>
          </a:r>
          <a:endParaRPr lang="en-ZA" sz="700" dirty="0">
            <a:solidFill>
              <a:srgbClr val="FF0000"/>
            </a:solidFill>
          </a:endParaRPr>
        </a:p>
      </dgm:t>
    </dgm:pt>
    <dgm:pt modelId="{E0B2D652-CACA-477A-B38D-2ED35BC72FE4}" type="parTrans" cxnId="{FFC146D0-A296-476F-B4C4-B88F59DCE94F}">
      <dgm:prSet/>
      <dgm:spPr/>
      <dgm:t>
        <a:bodyPr/>
        <a:lstStyle/>
        <a:p>
          <a:endParaRPr lang="en-ZA"/>
        </a:p>
      </dgm:t>
    </dgm:pt>
    <dgm:pt modelId="{FFD7B155-39C5-4450-810C-9A08AFF4FD39}" type="sibTrans" cxnId="{FFC146D0-A296-476F-B4C4-B88F59DCE94F}">
      <dgm:prSet/>
      <dgm:spPr/>
      <dgm:t>
        <a:bodyPr/>
        <a:lstStyle/>
        <a:p>
          <a:endParaRPr lang="en-ZA"/>
        </a:p>
      </dgm:t>
    </dgm:pt>
    <dgm:pt modelId="{34E28EC2-D18D-4F13-B37E-BFACAC035389}">
      <dgm:prSet phldrT="[Text]" custT="1"/>
      <dgm:spPr/>
      <dgm:t>
        <a:bodyPr/>
        <a:lstStyle/>
        <a:p>
          <a:r>
            <a:rPr lang="en-ZA" sz="1100" b="1" dirty="0" smtClean="0"/>
            <a:t>Health budget R2.5 billion and spent R2.6 billion or 103.7% Pressure on Medicines, NHLS,  EMS </a:t>
          </a:r>
        </a:p>
        <a:p>
          <a:endParaRPr lang="en-ZA" sz="1000" dirty="0"/>
        </a:p>
      </dgm:t>
    </dgm:pt>
    <dgm:pt modelId="{D7D9FEC3-ECE1-48E1-A95D-75F3AA90A724}" type="parTrans" cxnId="{51425056-6FEE-4BD9-AEC3-49B767701001}">
      <dgm:prSet/>
      <dgm:spPr/>
      <dgm:t>
        <a:bodyPr/>
        <a:lstStyle/>
        <a:p>
          <a:endParaRPr lang="en-ZA"/>
        </a:p>
      </dgm:t>
    </dgm:pt>
    <dgm:pt modelId="{BC025351-2CDA-432D-B5E1-D34BB5E05A32}" type="sibTrans" cxnId="{51425056-6FEE-4BD9-AEC3-49B767701001}">
      <dgm:prSet/>
      <dgm:spPr/>
      <dgm:t>
        <a:bodyPr/>
        <a:lstStyle/>
        <a:p>
          <a:endParaRPr lang="en-ZA"/>
        </a:p>
      </dgm:t>
    </dgm:pt>
    <dgm:pt modelId="{009056E5-EC36-4E02-A6E0-9500284C4BDB}">
      <dgm:prSet phldrT="[Text]" custT="1"/>
      <dgm:spPr>
        <a:solidFill>
          <a:schemeClr val="bg1">
            <a:lumMod val="85000"/>
          </a:schemeClr>
        </a:solidFill>
      </dgm:spPr>
      <dgm:t>
        <a:bodyPr/>
        <a:lstStyle/>
        <a:p>
          <a:r>
            <a:rPr lang="en-ZA" sz="1100" b="1" dirty="0" smtClean="0">
              <a:solidFill>
                <a:schemeClr val="tx1"/>
              </a:solidFill>
            </a:rPr>
            <a:t>Goods &amp; Services: </a:t>
          </a:r>
          <a:endParaRPr lang="en-ZA" sz="1100" dirty="0">
            <a:solidFill>
              <a:schemeClr val="tx1"/>
            </a:solidFill>
          </a:endParaRPr>
        </a:p>
      </dgm:t>
    </dgm:pt>
    <dgm:pt modelId="{8C1A83C0-41D3-4FF8-8C7B-6CC96792CC61}" type="parTrans" cxnId="{DE71DB17-2267-447C-87F3-47FBA0B64502}">
      <dgm:prSet/>
      <dgm:spPr/>
      <dgm:t>
        <a:bodyPr/>
        <a:lstStyle/>
        <a:p>
          <a:endParaRPr lang="en-ZA"/>
        </a:p>
      </dgm:t>
    </dgm:pt>
    <dgm:pt modelId="{F4E154EC-D883-48C0-B479-DD1A674993F4}" type="sibTrans" cxnId="{DE71DB17-2267-447C-87F3-47FBA0B64502}">
      <dgm:prSet/>
      <dgm:spPr/>
      <dgm:t>
        <a:bodyPr/>
        <a:lstStyle/>
        <a:p>
          <a:endParaRPr lang="en-ZA"/>
        </a:p>
      </dgm:t>
    </dgm:pt>
    <dgm:pt modelId="{7D0D3A8E-B228-4004-BF8D-FC95E214B1BC}">
      <dgm:prSet phldrT="[Text]" custT="1"/>
      <dgm:spPr/>
      <dgm:t>
        <a:bodyPr/>
        <a:lstStyle/>
        <a:p>
          <a:r>
            <a:rPr lang="en-ZA" sz="1100" b="1" dirty="0" smtClean="0"/>
            <a:t>Spending on Buildings &amp; Other Fixed Structure @ 91.4% (R1.8 billion ) of a R1.9 billion </a:t>
          </a:r>
          <a:endParaRPr lang="en-ZA" sz="1100" b="1" dirty="0"/>
        </a:p>
      </dgm:t>
    </dgm:pt>
    <dgm:pt modelId="{E4B736EA-AE81-40F1-BBEF-EDF08B76CB4C}" type="parTrans" cxnId="{D09E9DE7-5182-4DC8-92C6-49A89E091B37}">
      <dgm:prSet/>
      <dgm:spPr/>
      <dgm:t>
        <a:bodyPr/>
        <a:lstStyle/>
        <a:p>
          <a:endParaRPr lang="en-ZA"/>
        </a:p>
      </dgm:t>
    </dgm:pt>
    <dgm:pt modelId="{984E0289-F139-45E5-82C8-68A26C928075}" type="sibTrans" cxnId="{D09E9DE7-5182-4DC8-92C6-49A89E091B37}">
      <dgm:prSet/>
      <dgm:spPr/>
      <dgm:t>
        <a:bodyPr/>
        <a:lstStyle/>
        <a:p>
          <a:endParaRPr lang="en-ZA"/>
        </a:p>
      </dgm:t>
    </dgm:pt>
    <dgm:pt modelId="{9023774E-A98A-4177-9AC0-74132046E8CE}">
      <dgm:prSet phldrT="[Text]" custT="1"/>
      <dgm:spPr>
        <a:solidFill>
          <a:schemeClr val="bg1">
            <a:lumMod val="85000"/>
          </a:schemeClr>
        </a:solidFill>
      </dgm:spPr>
      <dgm:t>
        <a:bodyPr/>
        <a:lstStyle/>
        <a:p>
          <a:r>
            <a:rPr lang="en-ZA" sz="1100" b="1" dirty="0" smtClean="0"/>
            <a:t>Capital Expenditure</a:t>
          </a:r>
          <a:endParaRPr lang="en-ZA" sz="1100" dirty="0"/>
        </a:p>
      </dgm:t>
    </dgm:pt>
    <dgm:pt modelId="{8E661D8D-BB65-48CB-8B85-9C6B6D86361C}" type="parTrans" cxnId="{EB1E44AD-DB41-4D92-BC95-AAF0564C6472}">
      <dgm:prSet/>
      <dgm:spPr/>
      <dgm:t>
        <a:bodyPr/>
        <a:lstStyle/>
        <a:p>
          <a:endParaRPr lang="en-ZA"/>
        </a:p>
      </dgm:t>
    </dgm:pt>
    <dgm:pt modelId="{D2F9E62C-650C-4AA2-B898-CA3F927879C2}" type="sibTrans" cxnId="{EB1E44AD-DB41-4D92-BC95-AAF0564C6472}">
      <dgm:prSet/>
      <dgm:spPr/>
      <dgm:t>
        <a:bodyPr/>
        <a:lstStyle/>
        <a:p>
          <a:endParaRPr lang="en-ZA"/>
        </a:p>
      </dgm:t>
    </dgm:pt>
    <dgm:pt modelId="{E3489C31-C35E-4C0D-8861-594611B8073D}">
      <dgm:prSet phldrT="[Text]" custT="1"/>
      <dgm:spPr/>
      <dgm:t>
        <a:bodyPr/>
        <a:lstStyle/>
        <a:p>
          <a:endParaRPr lang="en-ZA" sz="800" dirty="0" smtClean="0"/>
        </a:p>
        <a:p>
          <a:endParaRPr lang="en-ZA" sz="800" dirty="0" smtClean="0"/>
        </a:p>
        <a:p>
          <a:endParaRPr lang="en-ZA" sz="1100" dirty="0" smtClean="0"/>
        </a:p>
        <a:p>
          <a:r>
            <a:rPr lang="en-ZA" sz="1100" b="1" dirty="0" smtClean="0"/>
            <a:t>NPI expenditure @ 94.3% (R1.7 billion) of R1.8 billion</a:t>
          </a:r>
        </a:p>
        <a:p>
          <a:r>
            <a:rPr lang="en-ZA" sz="1100" b="1" dirty="0" smtClean="0"/>
            <a:t>Households expenditure @ 96.6% (R1.6 billion) of R1.656 billion </a:t>
          </a:r>
        </a:p>
        <a:p>
          <a:r>
            <a:rPr lang="en-ZA" sz="1100" b="1" dirty="0" smtClean="0"/>
            <a:t>Health over spent by 8.1%</a:t>
          </a:r>
        </a:p>
        <a:p>
          <a:r>
            <a:rPr lang="en-ZA" sz="1100" b="1" dirty="0" smtClean="0"/>
            <a:t>DESTEA over by 1.4%</a:t>
          </a:r>
        </a:p>
        <a:p>
          <a:r>
            <a:rPr lang="en-ZA" sz="1100" b="1" dirty="0" smtClean="0"/>
            <a:t>PRT over by 1.4%</a:t>
          </a:r>
          <a:endParaRPr lang="en-ZA" sz="1100" b="1" dirty="0"/>
        </a:p>
      </dgm:t>
    </dgm:pt>
    <dgm:pt modelId="{0D6FB88C-4B86-4062-9E4D-A28420BBAB89}" type="parTrans" cxnId="{15D2E777-4D38-4540-AECC-3E503B3C4CD4}">
      <dgm:prSet/>
      <dgm:spPr/>
      <dgm:t>
        <a:bodyPr/>
        <a:lstStyle/>
        <a:p>
          <a:endParaRPr lang="en-ZA"/>
        </a:p>
      </dgm:t>
    </dgm:pt>
    <dgm:pt modelId="{A651D877-97BD-464C-BDAE-1089A27B80B8}" type="sibTrans" cxnId="{15D2E777-4D38-4540-AECC-3E503B3C4CD4}">
      <dgm:prSet/>
      <dgm:spPr/>
      <dgm:t>
        <a:bodyPr/>
        <a:lstStyle/>
        <a:p>
          <a:endParaRPr lang="en-ZA"/>
        </a:p>
      </dgm:t>
    </dgm:pt>
    <dgm:pt modelId="{63F6D73D-87CA-4DCB-9BE8-EB8D1388F55C}">
      <dgm:prSet phldrT="[Text]" custT="1"/>
      <dgm:spPr>
        <a:solidFill>
          <a:schemeClr val="bg1">
            <a:lumMod val="85000"/>
          </a:schemeClr>
        </a:solidFill>
      </dgm:spPr>
      <dgm:t>
        <a:bodyPr/>
        <a:lstStyle/>
        <a:p>
          <a:r>
            <a:rPr lang="en-ZA" sz="1100" b="1" dirty="0" smtClean="0"/>
            <a:t>Transfers &amp; Subsidies</a:t>
          </a:r>
          <a:endParaRPr lang="en-ZA" sz="1100" dirty="0"/>
        </a:p>
      </dgm:t>
    </dgm:pt>
    <dgm:pt modelId="{E68C2B30-A11D-4ECC-816A-09962B9CFFE2}" type="parTrans" cxnId="{D6BB80DD-14CE-4DCD-9811-CBD0C43EB45A}">
      <dgm:prSet/>
      <dgm:spPr/>
      <dgm:t>
        <a:bodyPr/>
        <a:lstStyle/>
        <a:p>
          <a:endParaRPr lang="en-ZA"/>
        </a:p>
      </dgm:t>
    </dgm:pt>
    <dgm:pt modelId="{868DA84F-2C9A-4DAA-BE61-DD9AD80049D4}" type="sibTrans" cxnId="{D6BB80DD-14CE-4DCD-9811-CBD0C43EB45A}">
      <dgm:prSet/>
      <dgm:spPr/>
      <dgm:t>
        <a:bodyPr/>
        <a:lstStyle/>
        <a:p>
          <a:endParaRPr lang="en-ZA"/>
        </a:p>
      </dgm:t>
    </dgm:pt>
    <dgm:pt modelId="{4BB18C3A-07E7-4E8E-966A-64243F8F285D}">
      <dgm:prSet phldrT="[Text]"/>
      <dgm:spPr>
        <a:solidFill>
          <a:schemeClr val="bg1">
            <a:lumMod val="85000"/>
          </a:schemeClr>
        </a:solidFill>
      </dgm:spPr>
      <dgm:t>
        <a:bodyPr/>
        <a:lstStyle/>
        <a:p>
          <a:endParaRPr lang="en-ZA" sz="700" dirty="0"/>
        </a:p>
      </dgm:t>
    </dgm:pt>
    <dgm:pt modelId="{9DC749D5-241D-40C3-8677-6A4A4AFCA92E}" type="parTrans" cxnId="{2FCF4DAC-CBAE-4D9F-A690-1316F1DA2842}">
      <dgm:prSet/>
      <dgm:spPr/>
      <dgm:t>
        <a:bodyPr/>
        <a:lstStyle/>
        <a:p>
          <a:endParaRPr lang="en-ZA"/>
        </a:p>
      </dgm:t>
    </dgm:pt>
    <dgm:pt modelId="{A30D763E-A6D4-4891-9290-DE328E20BBDC}" type="sibTrans" cxnId="{2FCF4DAC-CBAE-4D9F-A690-1316F1DA2842}">
      <dgm:prSet/>
      <dgm:spPr/>
      <dgm:t>
        <a:bodyPr/>
        <a:lstStyle/>
        <a:p>
          <a:endParaRPr lang="en-ZA"/>
        </a:p>
      </dgm:t>
    </dgm:pt>
    <dgm:pt modelId="{9408A594-1658-46EE-AA9C-918FAAC10D26}">
      <dgm:prSet phldrT="[Text]" custT="1"/>
      <dgm:spPr>
        <a:solidFill>
          <a:schemeClr val="bg1">
            <a:lumMod val="85000"/>
          </a:schemeClr>
        </a:solidFill>
      </dgm:spPr>
      <dgm:t>
        <a:bodyPr/>
        <a:lstStyle/>
        <a:p>
          <a:r>
            <a:rPr lang="en-ZA" sz="1100" dirty="0" smtClean="0">
              <a:solidFill>
                <a:schemeClr val="tx1"/>
              </a:solidFill>
            </a:rPr>
            <a:t>LTSM</a:t>
          </a:r>
          <a:endParaRPr lang="en-ZA" sz="1100" dirty="0">
            <a:solidFill>
              <a:schemeClr val="tx1"/>
            </a:solidFill>
          </a:endParaRPr>
        </a:p>
      </dgm:t>
    </dgm:pt>
    <dgm:pt modelId="{7CC56B83-FB9A-4F43-8678-6E28181FF6F4}" type="parTrans" cxnId="{099434F1-CBD8-4CFD-9A8E-600BDA8C02AE}">
      <dgm:prSet/>
      <dgm:spPr/>
      <dgm:t>
        <a:bodyPr/>
        <a:lstStyle/>
        <a:p>
          <a:endParaRPr lang="en-ZA"/>
        </a:p>
      </dgm:t>
    </dgm:pt>
    <dgm:pt modelId="{E8C8C2C3-DFB3-4484-87D0-D10F664D05EA}" type="sibTrans" cxnId="{099434F1-CBD8-4CFD-9A8E-600BDA8C02AE}">
      <dgm:prSet/>
      <dgm:spPr/>
      <dgm:t>
        <a:bodyPr/>
        <a:lstStyle/>
        <a:p>
          <a:endParaRPr lang="en-ZA"/>
        </a:p>
      </dgm:t>
    </dgm:pt>
    <dgm:pt modelId="{796B62A4-C6AF-4A20-88D2-E1724AB9612E}">
      <dgm:prSet phldrT="[Text]" custT="1"/>
      <dgm:spPr>
        <a:solidFill>
          <a:schemeClr val="bg1">
            <a:lumMod val="85000"/>
          </a:schemeClr>
        </a:solidFill>
      </dgm:spPr>
      <dgm:t>
        <a:bodyPr/>
        <a:lstStyle/>
        <a:p>
          <a:r>
            <a:rPr lang="en-ZA" sz="1100" dirty="0" smtClean="0">
              <a:solidFill>
                <a:schemeClr val="tx1"/>
              </a:solidFill>
            </a:rPr>
            <a:t>Municipal services </a:t>
          </a:r>
          <a:endParaRPr lang="en-ZA" sz="1100" dirty="0">
            <a:solidFill>
              <a:schemeClr val="tx1"/>
            </a:solidFill>
          </a:endParaRPr>
        </a:p>
      </dgm:t>
    </dgm:pt>
    <dgm:pt modelId="{64A3EF33-088E-4680-A6EE-99D453504FDB}" type="parTrans" cxnId="{4AE0E168-E031-46E2-9F4D-52CFA57C4BAA}">
      <dgm:prSet/>
      <dgm:spPr/>
      <dgm:t>
        <a:bodyPr/>
        <a:lstStyle/>
        <a:p>
          <a:endParaRPr lang="en-ZA"/>
        </a:p>
      </dgm:t>
    </dgm:pt>
    <dgm:pt modelId="{CF6F3C11-A10A-4BD3-B699-A74233C56BB7}" type="sibTrans" cxnId="{4AE0E168-E031-46E2-9F4D-52CFA57C4BAA}">
      <dgm:prSet/>
      <dgm:spPr/>
      <dgm:t>
        <a:bodyPr/>
        <a:lstStyle/>
        <a:p>
          <a:endParaRPr lang="en-ZA"/>
        </a:p>
      </dgm:t>
    </dgm:pt>
    <dgm:pt modelId="{41F51B03-8B18-4C7E-8D59-D76BE6F6B1D9}">
      <dgm:prSet phldrT="[Text]" custT="1"/>
      <dgm:spPr>
        <a:solidFill>
          <a:schemeClr val="bg1">
            <a:lumMod val="85000"/>
          </a:schemeClr>
        </a:solidFill>
      </dgm:spPr>
      <dgm:t>
        <a:bodyPr/>
        <a:lstStyle/>
        <a:p>
          <a:r>
            <a:rPr lang="en-ZA" sz="1100" dirty="0" smtClean="0">
              <a:solidFill>
                <a:schemeClr val="tx1"/>
              </a:solidFill>
            </a:rPr>
            <a:t>NHLS</a:t>
          </a:r>
          <a:endParaRPr lang="en-ZA" sz="1100" dirty="0">
            <a:solidFill>
              <a:schemeClr val="tx1"/>
            </a:solidFill>
          </a:endParaRPr>
        </a:p>
      </dgm:t>
    </dgm:pt>
    <dgm:pt modelId="{F54D5F05-DF8C-4A75-893D-160DDA60E453}" type="parTrans" cxnId="{BFC9A9FB-FA8F-440A-AB23-7CC50F5BC4D9}">
      <dgm:prSet/>
      <dgm:spPr/>
      <dgm:t>
        <a:bodyPr/>
        <a:lstStyle/>
        <a:p>
          <a:endParaRPr lang="en-ZA"/>
        </a:p>
      </dgm:t>
    </dgm:pt>
    <dgm:pt modelId="{38BBB968-7E2E-4783-AEE4-2056480CCB40}" type="sibTrans" cxnId="{BFC9A9FB-FA8F-440A-AB23-7CC50F5BC4D9}">
      <dgm:prSet/>
      <dgm:spPr/>
      <dgm:t>
        <a:bodyPr/>
        <a:lstStyle/>
        <a:p>
          <a:endParaRPr lang="en-ZA"/>
        </a:p>
      </dgm:t>
    </dgm:pt>
    <dgm:pt modelId="{85EE847B-F98D-4635-A0C8-A28AD0EFCC55}">
      <dgm:prSet phldrT="[Text]"/>
      <dgm:spPr>
        <a:solidFill>
          <a:schemeClr val="bg1">
            <a:lumMod val="85000"/>
          </a:schemeClr>
        </a:solidFill>
      </dgm:spPr>
      <dgm:t>
        <a:bodyPr/>
        <a:lstStyle/>
        <a:p>
          <a:endParaRPr lang="en-ZA" sz="700" dirty="0"/>
        </a:p>
      </dgm:t>
    </dgm:pt>
    <dgm:pt modelId="{222805CD-0121-4C34-939C-AB95C1226C66}" type="parTrans" cxnId="{642B26B7-BA5E-41CD-9E10-58B0A361B4BE}">
      <dgm:prSet/>
      <dgm:spPr/>
      <dgm:t>
        <a:bodyPr/>
        <a:lstStyle/>
        <a:p>
          <a:endParaRPr lang="en-ZA"/>
        </a:p>
      </dgm:t>
    </dgm:pt>
    <dgm:pt modelId="{EDFFF96C-0A25-488F-8EEA-ECF2A0334760}" type="sibTrans" cxnId="{642B26B7-BA5E-41CD-9E10-58B0A361B4BE}">
      <dgm:prSet/>
      <dgm:spPr/>
      <dgm:t>
        <a:bodyPr/>
        <a:lstStyle/>
        <a:p>
          <a:endParaRPr lang="en-ZA"/>
        </a:p>
      </dgm:t>
    </dgm:pt>
    <dgm:pt modelId="{20296178-317B-44AB-ABDC-696682204128}">
      <dgm:prSet custT="1"/>
      <dgm:spPr>
        <a:solidFill>
          <a:schemeClr val="bg1">
            <a:lumMod val="85000"/>
          </a:schemeClr>
        </a:solidFill>
      </dgm:spPr>
      <dgm:t>
        <a:bodyPr/>
        <a:lstStyle/>
        <a:p>
          <a:r>
            <a:rPr lang="en-ZA" sz="1100" b="1" dirty="0" smtClean="0"/>
            <a:t>Transfers to schools </a:t>
          </a:r>
        </a:p>
      </dgm:t>
    </dgm:pt>
    <dgm:pt modelId="{F1ECA0B9-E665-4F05-8DBF-0AD352851413}" type="parTrans" cxnId="{95C64F33-266B-485C-B60C-9251877805D0}">
      <dgm:prSet/>
      <dgm:spPr/>
      <dgm:t>
        <a:bodyPr/>
        <a:lstStyle/>
        <a:p>
          <a:endParaRPr lang="en-ZA"/>
        </a:p>
      </dgm:t>
    </dgm:pt>
    <dgm:pt modelId="{21E0548A-0256-4C2E-86AD-2854606A5E55}" type="sibTrans" cxnId="{95C64F33-266B-485C-B60C-9251877805D0}">
      <dgm:prSet/>
      <dgm:spPr/>
      <dgm:t>
        <a:bodyPr/>
        <a:lstStyle/>
        <a:p>
          <a:endParaRPr lang="en-ZA"/>
        </a:p>
      </dgm:t>
    </dgm:pt>
    <dgm:pt modelId="{DB7C43D5-7926-4A1B-B497-41A0523A4523}">
      <dgm:prSet custT="1"/>
      <dgm:spPr>
        <a:solidFill>
          <a:schemeClr val="bg1">
            <a:lumMod val="85000"/>
          </a:schemeClr>
        </a:solidFill>
      </dgm:spPr>
      <dgm:t>
        <a:bodyPr/>
        <a:lstStyle/>
        <a:p>
          <a:r>
            <a:rPr lang="en-ZA" sz="1100" b="1" dirty="0" smtClean="0"/>
            <a:t>NGOs</a:t>
          </a:r>
        </a:p>
      </dgm:t>
    </dgm:pt>
    <dgm:pt modelId="{3E8FE260-D6B8-4249-AEAF-2D6828C3227B}" type="parTrans" cxnId="{4AFC3685-CAA8-4BA1-8A6E-5C5274D71558}">
      <dgm:prSet/>
      <dgm:spPr/>
      <dgm:t>
        <a:bodyPr/>
        <a:lstStyle/>
        <a:p>
          <a:endParaRPr lang="en-ZA"/>
        </a:p>
      </dgm:t>
    </dgm:pt>
    <dgm:pt modelId="{406570E4-FCE5-4D3A-B05D-1A638F827AC3}" type="sibTrans" cxnId="{4AFC3685-CAA8-4BA1-8A6E-5C5274D71558}">
      <dgm:prSet/>
      <dgm:spPr/>
      <dgm:t>
        <a:bodyPr/>
        <a:lstStyle/>
        <a:p>
          <a:endParaRPr lang="en-ZA"/>
        </a:p>
      </dgm:t>
    </dgm:pt>
    <dgm:pt modelId="{7F972042-C172-4540-A71C-40378E464860}">
      <dgm:prSet custT="1"/>
      <dgm:spPr>
        <a:solidFill>
          <a:schemeClr val="bg1">
            <a:lumMod val="85000"/>
          </a:schemeClr>
        </a:solidFill>
      </dgm:spPr>
      <dgm:t>
        <a:bodyPr/>
        <a:lstStyle/>
        <a:p>
          <a:r>
            <a:rPr lang="en-ZA" sz="1100" b="1" dirty="0" smtClean="0"/>
            <a:t>Rates </a:t>
          </a:r>
          <a:r>
            <a:rPr lang="en-ZA" sz="1100" b="1" smtClean="0"/>
            <a:t>and taxes </a:t>
          </a:r>
          <a:endParaRPr lang="en-ZA" sz="1100" b="1" dirty="0" smtClean="0"/>
        </a:p>
      </dgm:t>
    </dgm:pt>
    <dgm:pt modelId="{CD0778ED-8793-44AC-8E87-F71406A2C4A0}" type="parTrans" cxnId="{F57E2FD2-80EA-4B01-B7C2-929BD9D5123A}">
      <dgm:prSet/>
      <dgm:spPr/>
      <dgm:t>
        <a:bodyPr/>
        <a:lstStyle/>
        <a:p>
          <a:endParaRPr lang="en-ZA"/>
        </a:p>
      </dgm:t>
    </dgm:pt>
    <dgm:pt modelId="{23351993-2FCA-4B28-8B81-C54B15229229}" type="sibTrans" cxnId="{F57E2FD2-80EA-4B01-B7C2-929BD9D5123A}">
      <dgm:prSet/>
      <dgm:spPr/>
      <dgm:t>
        <a:bodyPr/>
        <a:lstStyle/>
        <a:p>
          <a:endParaRPr lang="en-ZA"/>
        </a:p>
      </dgm:t>
    </dgm:pt>
    <dgm:pt modelId="{0BC15F8C-FBE3-4509-9E74-2E46C1937044}">
      <dgm:prSet custT="1"/>
      <dgm:spPr>
        <a:solidFill>
          <a:schemeClr val="bg1">
            <a:lumMod val="85000"/>
          </a:schemeClr>
        </a:solidFill>
      </dgm:spPr>
      <dgm:t>
        <a:bodyPr/>
        <a:lstStyle/>
        <a:p>
          <a:r>
            <a:rPr lang="en-ZA" sz="1100" dirty="0" smtClean="0"/>
            <a:t>Infrastructure </a:t>
          </a:r>
          <a:endParaRPr lang="en-ZA" sz="1100" dirty="0"/>
        </a:p>
      </dgm:t>
    </dgm:pt>
    <dgm:pt modelId="{1C6F482B-EADC-47C3-9794-DA213ABBA5D9}" type="parTrans" cxnId="{CF9BC358-9C1A-42C9-8A8E-176CFDFC5CD2}">
      <dgm:prSet/>
      <dgm:spPr/>
      <dgm:t>
        <a:bodyPr/>
        <a:lstStyle/>
        <a:p>
          <a:endParaRPr lang="en-ZA"/>
        </a:p>
      </dgm:t>
    </dgm:pt>
    <dgm:pt modelId="{2ED1E36F-B87E-47C5-BE27-6DD2BB5D3935}" type="sibTrans" cxnId="{CF9BC358-9C1A-42C9-8A8E-176CFDFC5CD2}">
      <dgm:prSet/>
      <dgm:spPr/>
      <dgm:t>
        <a:bodyPr/>
        <a:lstStyle/>
        <a:p>
          <a:endParaRPr lang="en-ZA"/>
        </a:p>
      </dgm:t>
    </dgm:pt>
    <dgm:pt modelId="{A4D2EE53-3A11-4B79-AE11-6041F5457FBE}">
      <dgm:prSet custT="1"/>
      <dgm:spPr>
        <a:solidFill>
          <a:schemeClr val="bg1">
            <a:lumMod val="85000"/>
          </a:schemeClr>
        </a:solidFill>
      </dgm:spPr>
      <dgm:t>
        <a:bodyPr/>
        <a:lstStyle/>
        <a:p>
          <a:r>
            <a:rPr lang="en-ZA" sz="1100" dirty="0" smtClean="0"/>
            <a:t>Machinery and equipment </a:t>
          </a:r>
          <a:endParaRPr lang="en-ZA" sz="1100" dirty="0"/>
        </a:p>
      </dgm:t>
    </dgm:pt>
    <dgm:pt modelId="{FF379D90-95CB-49C3-856D-88EB0438344F}" type="parTrans" cxnId="{D5C60BF0-2695-4366-94A5-AC689AF12726}">
      <dgm:prSet/>
      <dgm:spPr/>
      <dgm:t>
        <a:bodyPr/>
        <a:lstStyle/>
        <a:p>
          <a:endParaRPr lang="en-ZA"/>
        </a:p>
      </dgm:t>
    </dgm:pt>
    <dgm:pt modelId="{FAEB7ED5-FA25-4ADF-85B5-09FF409C0CCA}" type="sibTrans" cxnId="{D5C60BF0-2695-4366-94A5-AC689AF12726}">
      <dgm:prSet/>
      <dgm:spPr/>
      <dgm:t>
        <a:bodyPr/>
        <a:lstStyle/>
        <a:p>
          <a:endParaRPr lang="en-ZA"/>
        </a:p>
      </dgm:t>
    </dgm:pt>
    <dgm:pt modelId="{8DAF890D-F402-4553-A8D4-F72387180DD1}">
      <dgm:prSet phldrT="[Text]" custT="1"/>
      <dgm:spPr>
        <a:solidFill>
          <a:schemeClr val="bg1">
            <a:lumMod val="85000"/>
          </a:schemeClr>
        </a:solidFill>
      </dgm:spPr>
      <dgm:t>
        <a:bodyPr/>
        <a:lstStyle/>
        <a:p>
          <a:r>
            <a:rPr lang="en-ZA" sz="1100" dirty="0" smtClean="0">
              <a:solidFill>
                <a:schemeClr val="tx1"/>
              </a:solidFill>
            </a:rPr>
            <a:t>Budget of R6.056 billion and preliminary outcome of R5.991 billion (98.9 %)</a:t>
          </a:r>
          <a:endParaRPr lang="en-ZA" sz="1100" dirty="0">
            <a:solidFill>
              <a:schemeClr val="tx1"/>
            </a:solidFill>
          </a:endParaRPr>
        </a:p>
      </dgm:t>
    </dgm:pt>
    <dgm:pt modelId="{CE783157-7BBE-406F-AA9F-6A72E2748EF8}" type="parTrans" cxnId="{F98CA030-3528-4A83-B89D-30EA8BFDBFE3}">
      <dgm:prSet/>
      <dgm:spPr/>
      <dgm:t>
        <a:bodyPr/>
        <a:lstStyle/>
        <a:p>
          <a:endParaRPr lang="en-ZA"/>
        </a:p>
      </dgm:t>
    </dgm:pt>
    <dgm:pt modelId="{7D4C25FC-C303-4D5E-BA7F-A4DE73A25E61}" type="sibTrans" cxnId="{F98CA030-3528-4A83-B89D-30EA8BFDBFE3}">
      <dgm:prSet/>
      <dgm:spPr/>
      <dgm:t>
        <a:bodyPr/>
        <a:lstStyle/>
        <a:p>
          <a:endParaRPr lang="en-ZA"/>
        </a:p>
      </dgm:t>
    </dgm:pt>
    <dgm:pt modelId="{1367ED12-482B-4552-B01F-EBB95E618F6B}">
      <dgm:prSet custT="1"/>
      <dgm:spPr>
        <a:solidFill>
          <a:schemeClr val="bg1">
            <a:lumMod val="85000"/>
          </a:schemeClr>
        </a:solidFill>
      </dgm:spPr>
      <dgm:t>
        <a:bodyPr/>
        <a:lstStyle/>
        <a:p>
          <a:r>
            <a:rPr lang="en-ZA" sz="1100" dirty="0" smtClean="0">
              <a:solidFill>
                <a:srgbClr val="FF0000"/>
              </a:solidFill>
            </a:rPr>
            <a:t> Budget of R19.9 billion with a preliminary outcome of R20.1 billion or 100.9 % .                                            </a:t>
          </a:r>
        </a:p>
      </dgm:t>
    </dgm:pt>
    <dgm:pt modelId="{E2539A18-5385-475F-A758-A7A0D78586CD}" type="parTrans" cxnId="{C640310F-CE52-452C-8071-32A565091C36}">
      <dgm:prSet/>
      <dgm:spPr/>
      <dgm:t>
        <a:bodyPr/>
        <a:lstStyle/>
        <a:p>
          <a:endParaRPr lang="en-ZA"/>
        </a:p>
      </dgm:t>
    </dgm:pt>
    <dgm:pt modelId="{A6B76FFE-3EB2-43BF-8B06-23EC4D430790}" type="sibTrans" cxnId="{C640310F-CE52-452C-8071-32A565091C36}">
      <dgm:prSet/>
      <dgm:spPr/>
      <dgm:t>
        <a:bodyPr/>
        <a:lstStyle/>
        <a:p>
          <a:endParaRPr lang="en-ZA"/>
        </a:p>
      </dgm:t>
    </dgm:pt>
    <dgm:pt modelId="{193E1B8C-B2C5-4302-AA0B-F1F2909B28B8}">
      <dgm:prSet/>
      <dgm:spPr/>
      <dgm:t>
        <a:bodyPr/>
        <a:lstStyle/>
        <a:p>
          <a:endParaRPr lang="en-US"/>
        </a:p>
      </dgm:t>
    </dgm:pt>
    <dgm:pt modelId="{6EFC6FF4-C7FC-404C-ACBE-D24BC9918827}" type="parTrans" cxnId="{A78D9F40-CA42-43DE-A4D0-40DF2F9CA7E0}">
      <dgm:prSet/>
      <dgm:spPr/>
      <dgm:t>
        <a:bodyPr/>
        <a:lstStyle/>
        <a:p>
          <a:endParaRPr lang="en-ZA"/>
        </a:p>
      </dgm:t>
    </dgm:pt>
    <dgm:pt modelId="{0F3ADE3B-FEB8-4900-A60A-E6DB21788C5E}" type="sibTrans" cxnId="{A78D9F40-CA42-43DE-A4D0-40DF2F9CA7E0}">
      <dgm:prSet/>
      <dgm:spPr/>
      <dgm:t>
        <a:bodyPr/>
        <a:lstStyle/>
        <a:p>
          <a:endParaRPr lang="en-ZA"/>
        </a:p>
      </dgm:t>
    </dgm:pt>
    <dgm:pt modelId="{7B93627E-CBEA-4F78-8CF7-666D51667479}">
      <dgm:prSet/>
      <dgm:spPr/>
      <dgm:t>
        <a:bodyPr/>
        <a:lstStyle/>
        <a:p>
          <a:endParaRPr lang="en-ZA" dirty="0"/>
        </a:p>
      </dgm:t>
    </dgm:pt>
    <dgm:pt modelId="{0CF3DF29-E4BE-4C61-B575-D6B7D55FB5AC}" type="parTrans" cxnId="{CC308CD6-C9B3-4F88-AF0C-1C62C035B945}">
      <dgm:prSet/>
      <dgm:spPr/>
      <dgm:t>
        <a:bodyPr/>
        <a:lstStyle/>
        <a:p>
          <a:endParaRPr lang="en-ZA"/>
        </a:p>
      </dgm:t>
    </dgm:pt>
    <dgm:pt modelId="{6EF8E1D8-A334-4DD0-8409-05E9BBEED5C6}" type="sibTrans" cxnId="{CC308CD6-C9B3-4F88-AF0C-1C62C035B945}">
      <dgm:prSet/>
      <dgm:spPr/>
      <dgm:t>
        <a:bodyPr/>
        <a:lstStyle/>
        <a:p>
          <a:endParaRPr lang="en-ZA"/>
        </a:p>
      </dgm:t>
    </dgm:pt>
    <dgm:pt modelId="{BAB37C21-07FF-4B1B-92CD-019AC625A732}">
      <dgm:prSet phldrT="[Text]"/>
      <dgm:spPr/>
      <dgm:t>
        <a:bodyPr/>
        <a:lstStyle/>
        <a:p>
          <a:endParaRPr lang="en-US"/>
        </a:p>
      </dgm:t>
    </dgm:pt>
    <dgm:pt modelId="{1A4216AE-E286-42CD-99AB-C50CD1B1B6BC}" type="parTrans" cxnId="{BDAEFDE7-2B35-4650-B0C2-6E6929950CD1}">
      <dgm:prSet/>
      <dgm:spPr/>
      <dgm:t>
        <a:bodyPr/>
        <a:lstStyle/>
        <a:p>
          <a:endParaRPr lang="en-ZA"/>
        </a:p>
      </dgm:t>
    </dgm:pt>
    <dgm:pt modelId="{39014D5A-C0E0-435B-B237-3C91FF2835C6}" type="sibTrans" cxnId="{BDAEFDE7-2B35-4650-B0C2-6E6929950CD1}">
      <dgm:prSet/>
      <dgm:spPr/>
      <dgm:t>
        <a:bodyPr/>
        <a:lstStyle/>
        <a:p>
          <a:endParaRPr lang="en-ZA"/>
        </a:p>
      </dgm:t>
    </dgm:pt>
    <dgm:pt modelId="{7794E116-C17B-47B8-AB29-EC0760EA417C}">
      <dgm:prSet phldrT="[Text]" custT="1"/>
      <dgm:spPr>
        <a:solidFill>
          <a:schemeClr val="bg1">
            <a:lumMod val="85000"/>
          </a:schemeClr>
        </a:solidFill>
      </dgm:spPr>
      <dgm:t>
        <a:bodyPr/>
        <a:lstStyle/>
        <a:p>
          <a:r>
            <a:rPr lang="en-ZA" sz="1100" dirty="0" smtClean="0">
              <a:solidFill>
                <a:schemeClr val="tx1"/>
              </a:solidFill>
            </a:rPr>
            <a:t>Medicine</a:t>
          </a:r>
          <a:endParaRPr lang="en-ZA" sz="1100" dirty="0">
            <a:solidFill>
              <a:schemeClr val="tx1"/>
            </a:solidFill>
          </a:endParaRPr>
        </a:p>
      </dgm:t>
    </dgm:pt>
    <dgm:pt modelId="{24D29495-C38B-4267-BDEF-10A353F127CC}" type="parTrans" cxnId="{9C38C866-8602-4C6E-8921-83D02D1087F9}">
      <dgm:prSet/>
      <dgm:spPr/>
      <dgm:t>
        <a:bodyPr/>
        <a:lstStyle/>
        <a:p>
          <a:endParaRPr lang="en-US"/>
        </a:p>
      </dgm:t>
    </dgm:pt>
    <dgm:pt modelId="{77DE5422-5B50-49A3-8183-E93F525D6EDA}" type="sibTrans" cxnId="{9C38C866-8602-4C6E-8921-83D02D1087F9}">
      <dgm:prSet/>
      <dgm:spPr/>
      <dgm:t>
        <a:bodyPr/>
        <a:lstStyle/>
        <a:p>
          <a:endParaRPr lang="en-US"/>
        </a:p>
      </dgm:t>
    </dgm:pt>
    <dgm:pt modelId="{3AC16CD7-731D-45B2-8208-60C13C236422}">
      <dgm:prSet phldrT="[Text]" custT="1"/>
      <dgm:spPr>
        <a:solidFill>
          <a:schemeClr val="bg1">
            <a:lumMod val="85000"/>
          </a:schemeClr>
        </a:solidFill>
      </dgm:spPr>
      <dgm:t>
        <a:bodyPr/>
        <a:lstStyle/>
        <a:p>
          <a:r>
            <a:rPr lang="en-ZA" sz="1100" dirty="0" smtClean="0">
              <a:solidFill>
                <a:schemeClr val="tx1"/>
              </a:solidFill>
            </a:rPr>
            <a:t>EMS </a:t>
          </a:r>
          <a:endParaRPr lang="en-ZA" sz="1100" dirty="0">
            <a:solidFill>
              <a:schemeClr val="tx1"/>
            </a:solidFill>
          </a:endParaRPr>
        </a:p>
      </dgm:t>
    </dgm:pt>
    <dgm:pt modelId="{6DE18BD6-7B17-4D55-82D7-E0157E2F4A7E}" type="parTrans" cxnId="{D26AF8AB-D947-4835-8505-D34C7222CE1C}">
      <dgm:prSet/>
      <dgm:spPr/>
      <dgm:t>
        <a:bodyPr/>
        <a:lstStyle/>
        <a:p>
          <a:endParaRPr lang="en-US"/>
        </a:p>
      </dgm:t>
    </dgm:pt>
    <dgm:pt modelId="{A87EFBBA-B943-4F1E-9448-E839A270575E}" type="sibTrans" cxnId="{D26AF8AB-D947-4835-8505-D34C7222CE1C}">
      <dgm:prSet/>
      <dgm:spPr/>
      <dgm:t>
        <a:bodyPr/>
        <a:lstStyle/>
        <a:p>
          <a:endParaRPr lang="en-US"/>
        </a:p>
      </dgm:t>
    </dgm:pt>
    <dgm:pt modelId="{F32EF8F8-2596-41BE-BEC7-ACFC867618C5}">
      <dgm:prSet phldrT="[Text]" custT="1"/>
      <dgm:spPr>
        <a:solidFill>
          <a:schemeClr val="bg1">
            <a:lumMod val="85000"/>
          </a:schemeClr>
        </a:solidFill>
      </dgm:spPr>
      <dgm:t>
        <a:bodyPr/>
        <a:lstStyle/>
        <a:p>
          <a:r>
            <a:rPr lang="en-ZA" sz="1200" b="1" dirty="0" smtClean="0"/>
            <a:t>Budget of R2.4 billion and preliminary outcome of R2.1 billion (89.9%)         </a:t>
          </a:r>
          <a:endParaRPr lang="en-ZA" sz="1200" dirty="0"/>
        </a:p>
      </dgm:t>
    </dgm:pt>
    <dgm:pt modelId="{F1B1378E-ADDB-41C2-B175-1D75FC93C0B2}" type="parTrans" cxnId="{0D461E50-3218-4548-849D-B1A328F40F04}">
      <dgm:prSet/>
      <dgm:spPr/>
      <dgm:t>
        <a:bodyPr/>
        <a:lstStyle/>
        <a:p>
          <a:endParaRPr lang="en-ZA"/>
        </a:p>
      </dgm:t>
    </dgm:pt>
    <dgm:pt modelId="{6702E6B3-69EF-4834-AC21-C9A6247F1E57}" type="sibTrans" cxnId="{0D461E50-3218-4548-849D-B1A328F40F04}">
      <dgm:prSet/>
      <dgm:spPr/>
      <dgm:t>
        <a:bodyPr/>
        <a:lstStyle/>
        <a:p>
          <a:endParaRPr lang="en-ZA"/>
        </a:p>
      </dgm:t>
    </dgm:pt>
    <dgm:pt modelId="{B027458D-1B2E-4B52-B54F-BFF7811501D4}">
      <dgm:prSet custT="1"/>
      <dgm:spPr>
        <a:solidFill>
          <a:schemeClr val="bg1">
            <a:lumMod val="85000"/>
          </a:schemeClr>
        </a:solidFill>
      </dgm:spPr>
      <dgm:t>
        <a:bodyPr/>
        <a:lstStyle/>
        <a:p>
          <a:endParaRPr lang="en-ZA" sz="1100" dirty="0"/>
        </a:p>
      </dgm:t>
    </dgm:pt>
    <dgm:pt modelId="{9D8A5B7F-626B-4E23-B2CF-C77EF88417AF}" type="parTrans" cxnId="{0A0A4B6A-55D6-48DA-8B6B-B7A452C651C9}">
      <dgm:prSet/>
      <dgm:spPr/>
      <dgm:t>
        <a:bodyPr/>
        <a:lstStyle/>
        <a:p>
          <a:endParaRPr lang="en-ZA"/>
        </a:p>
      </dgm:t>
    </dgm:pt>
    <dgm:pt modelId="{CCD6B48E-FB20-4EBE-B599-DEDF85BCDA94}" type="sibTrans" cxnId="{0A0A4B6A-55D6-48DA-8B6B-B7A452C651C9}">
      <dgm:prSet/>
      <dgm:spPr/>
      <dgm:t>
        <a:bodyPr/>
        <a:lstStyle/>
        <a:p>
          <a:endParaRPr lang="en-ZA"/>
        </a:p>
      </dgm:t>
    </dgm:pt>
    <dgm:pt modelId="{1052F736-8590-47E8-B586-E0DB4B3B3BC2}">
      <dgm:prSet custT="1"/>
      <dgm:spPr>
        <a:solidFill>
          <a:schemeClr val="bg1">
            <a:lumMod val="85000"/>
          </a:schemeClr>
        </a:solidFill>
      </dgm:spPr>
      <dgm:t>
        <a:bodyPr/>
        <a:lstStyle/>
        <a:p>
          <a:r>
            <a:rPr lang="en-ZA" sz="1100" dirty="0" smtClean="0"/>
            <a:t>Budget of R4.7 billion  and preliminary outcome of R4.6 billion (97.0%)</a:t>
          </a:r>
          <a:endParaRPr lang="en-ZA" sz="1100" b="1" dirty="0" smtClean="0"/>
        </a:p>
      </dgm:t>
    </dgm:pt>
    <dgm:pt modelId="{73B5ABC8-C308-4509-95CF-D5DBD4EB4651}" type="sibTrans" cxnId="{3BFEF60A-8DB5-4D4D-9B53-4DB3746DF0CA}">
      <dgm:prSet/>
      <dgm:spPr/>
      <dgm:t>
        <a:bodyPr/>
        <a:lstStyle/>
        <a:p>
          <a:endParaRPr lang="en-ZA"/>
        </a:p>
      </dgm:t>
    </dgm:pt>
    <dgm:pt modelId="{577F3D54-A513-4B24-B958-F79114C4479C}" type="parTrans" cxnId="{3BFEF60A-8DB5-4D4D-9B53-4DB3746DF0CA}">
      <dgm:prSet/>
      <dgm:spPr/>
      <dgm:t>
        <a:bodyPr/>
        <a:lstStyle/>
        <a:p>
          <a:endParaRPr lang="en-ZA"/>
        </a:p>
      </dgm:t>
    </dgm:pt>
    <dgm:pt modelId="{FF6749E0-7B28-4289-8CE2-A3EEAAB95FAA}" type="pres">
      <dgm:prSet presAssocID="{CA68F76B-9185-4BB1-B37E-82540420A741}" presName="cycleMatrixDiagram" presStyleCnt="0">
        <dgm:presLayoutVars>
          <dgm:chMax val="1"/>
          <dgm:dir/>
          <dgm:animLvl val="lvl"/>
          <dgm:resizeHandles val="exact"/>
        </dgm:presLayoutVars>
      </dgm:prSet>
      <dgm:spPr/>
      <dgm:t>
        <a:bodyPr/>
        <a:lstStyle/>
        <a:p>
          <a:endParaRPr lang="en-US"/>
        </a:p>
      </dgm:t>
    </dgm:pt>
    <dgm:pt modelId="{A5B1ACD6-A588-4BAA-BA0B-27E228E2208C}" type="pres">
      <dgm:prSet presAssocID="{CA68F76B-9185-4BB1-B37E-82540420A741}" presName="children" presStyleCnt="0"/>
      <dgm:spPr/>
    </dgm:pt>
    <dgm:pt modelId="{4C9194B7-DFC6-4156-9CD5-CA7C48A66648}" type="pres">
      <dgm:prSet presAssocID="{CA68F76B-9185-4BB1-B37E-82540420A741}" presName="child1group" presStyleCnt="0"/>
      <dgm:spPr/>
    </dgm:pt>
    <dgm:pt modelId="{1BB56F19-FA5D-46AE-8739-695C7D674B1B}" type="pres">
      <dgm:prSet presAssocID="{CA68F76B-9185-4BB1-B37E-82540420A741}" presName="child1" presStyleLbl="bgAcc1" presStyleIdx="0" presStyleCnt="4" custLinFactNeighborX="-27174" custLinFactNeighborY="0"/>
      <dgm:spPr/>
      <dgm:t>
        <a:bodyPr/>
        <a:lstStyle/>
        <a:p>
          <a:endParaRPr lang="en-ZA"/>
        </a:p>
      </dgm:t>
    </dgm:pt>
    <dgm:pt modelId="{33B94AF6-146C-4B1E-A48C-73FAEC9B4DD8}" type="pres">
      <dgm:prSet presAssocID="{CA68F76B-9185-4BB1-B37E-82540420A741}" presName="child1Text" presStyleLbl="bgAcc1" presStyleIdx="0" presStyleCnt="4">
        <dgm:presLayoutVars>
          <dgm:bulletEnabled val="1"/>
        </dgm:presLayoutVars>
      </dgm:prSet>
      <dgm:spPr/>
      <dgm:t>
        <a:bodyPr/>
        <a:lstStyle/>
        <a:p>
          <a:endParaRPr lang="en-ZA"/>
        </a:p>
      </dgm:t>
    </dgm:pt>
    <dgm:pt modelId="{097F3397-E057-43B0-99E5-46B351EF02D6}" type="pres">
      <dgm:prSet presAssocID="{CA68F76B-9185-4BB1-B37E-82540420A741}" presName="child2group" presStyleCnt="0"/>
      <dgm:spPr/>
    </dgm:pt>
    <dgm:pt modelId="{723107C6-0428-4770-BB35-B3AA79F345BF}" type="pres">
      <dgm:prSet presAssocID="{CA68F76B-9185-4BB1-B37E-82540420A741}" presName="child2" presStyleLbl="bgAcc1" presStyleIdx="1" presStyleCnt="4" custLinFactNeighborX="29715" custLinFactNeighborY="4581"/>
      <dgm:spPr/>
      <dgm:t>
        <a:bodyPr/>
        <a:lstStyle/>
        <a:p>
          <a:endParaRPr lang="en-ZA"/>
        </a:p>
      </dgm:t>
    </dgm:pt>
    <dgm:pt modelId="{72FEAC52-D09F-4E99-A10A-64045EF42292}" type="pres">
      <dgm:prSet presAssocID="{CA68F76B-9185-4BB1-B37E-82540420A741}" presName="child2Text" presStyleLbl="bgAcc1" presStyleIdx="1" presStyleCnt="4">
        <dgm:presLayoutVars>
          <dgm:bulletEnabled val="1"/>
        </dgm:presLayoutVars>
      </dgm:prSet>
      <dgm:spPr/>
      <dgm:t>
        <a:bodyPr/>
        <a:lstStyle/>
        <a:p>
          <a:endParaRPr lang="en-ZA"/>
        </a:p>
      </dgm:t>
    </dgm:pt>
    <dgm:pt modelId="{5D92F64D-08A4-4504-BA37-8BC330710200}" type="pres">
      <dgm:prSet presAssocID="{CA68F76B-9185-4BB1-B37E-82540420A741}" presName="child3group" presStyleCnt="0"/>
      <dgm:spPr/>
    </dgm:pt>
    <dgm:pt modelId="{AB690F62-CF5D-4410-B23A-0FDD473C3557}" type="pres">
      <dgm:prSet presAssocID="{CA68F76B-9185-4BB1-B37E-82540420A741}" presName="child3" presStyleLbl="bgAcc1" presStyleIdx="2" presStyleCnt="4" custScaleX="108607" custLinFactNeighborX="33610" custLinFactNeighborY="-3404"/>
      <dgm:spPr/>
      <dgm:t>
        <a:bodyPr/>
        <a:lstStyle/>
        <a:p>
          <a:endParaRPr lang="en-ZA"/>
        </a:p>
      </dgm:t>
    </dgm:pt>
    <dgm:pt modelId="{AE955D65-25CE-46B1-9406-2EE497FDFDCF}" type="pres">
      <dgm:prSet presAssocID="{CA68F76B-9185-4BB1-B37E-82540420A741}" presName="child3Text" presStyleLbl="bgAcc1" presStyleIdx="2" presStyleCnt="4">
        <dgm:presLayoutVars>
          <dgm:bulletEnabled val="1"/>
        </dgm:presLayoutVars>
      </dgm:prSet>
      <dgm:spPr/>
      <dgm:t>
        <a:bodyPr/>
        <a:lstStyle/>
        <a:p>
          <a:endParaRPr lang="en-ZA"/>
        </a:p>
      </dgm:t>
    </dgm:pt>
    <dgm:pt modelId="{08DBC92A-38E0-4E7E-B7B5-9BA45847D931}" type="pres">
      <dgm:prSet presAssocID="{CA68F76B-9185-4BB1-B37E-82540420A741}" presName="child4group" presStyleCnt="0"/>
      <dgm:spPr/>
    </dgm:pt>
    <dgm:pt modelId="{55A38BA0-779B-446D-AE32-7E6568220FFB}" type="pres">
      <dgm:prSet presAssocID="{CA68F76B-9185-4BB1-B37E-82540420A741}" presName="child4" presStyleLbl="bgAcc1" presStyleIdx="3" presStyleCnt="4" custScaleY="101734" custLinFactNeighborX="-32664" custLinFactNeighborY="-1782"/>
      <dgm:spPr/>
      <dgm:t>
        <a:bodyPr/>
        <a:lstStyle/>
        <a:p>
          <a:endParaRPr lang="en-ZA"/>
        </a:p>
      </dgm:t>
    </dgm:pt>
    <dgm:pt modelId="{1FC38681-8EE6-48F9-BC79-5BCB8651D423}" type="pres">
      <dgm:prSet presAssocID="{CA68F76B-9185-4BB1-B37E-82540420A741}" presName="child4Text" presStyleLbl="bgAcc1" presStyleIdx="3" presStyleCnt="4">
        <dgm:presLayoutVars>
          <dgm:bulletEnabled val="1"/>
        </dgm:presLayoutVars>
      </dgm:prSet>
      <dgm:spPr/>
      <dgm:t>
        <a:bodyPr/>
        <a:lstStyle/>
        <a:p>
          <a:endParaRPr lang="en-ZA"/>
        </a:p>
      </dgm:t>
    </dgm:pt>
    <dgm:pt modelId="{A8B3F114-665D-4BB5-896E-22F47164E3BE}" type="pres">
      <dgm:prSet presAssocID="{CA68F76B-9185-4BB1-B37E-82540420A741}" presName="childPlaceholder" presStyleCnt="0"/>
      <dgm:spPr/>
    </dgm:pt>
    <dgm:pt modelId="{C16B8D91-CAFD-406A-8736-C430EDB96926}" type="pres">
      <dgm:prSet presAssocID="{CA68F76B-9185-4BB1-B37E-82540420A741}" presName="circle" presStyleCnt="0"/>
      <dgm:spPr/>
    </dgm:pt>
    <dgm:pt modelId="{CAC6C403-8349-4A88-A419-AC3CFACC8317}" type="pres">
      <dgm:prSet presAssocID="{CA68F76B-9185-4BB1-B37E-82540420A741}" presName="quadrant1" presStyleLbl="node1" presStyleIdx="0" presStyleCnt="4" custLinFactNeighborX="-7923" custLinFactNeighborY="-6598">
        <dgm:presLayoutVars>
          <dgm:chMax val="1"/>
          <dgm:bulletEnabled val="1"/>
        </dgm:presLayoutVars>
      </dgm:prSet>
      <dgm:spPr/>
      <dgm:t>
        <a:bodyPr/>
        <a:lstStyle/>
        <a:p>
          <a:endParaRPr lang="en-ZA"/>
        </a:p>
      </dgm:t>
    </dgm:pt>
    <dgm:pt modelId="{95E2AABA-23E6-4764-B1EB-F68219002258}" type="pres">
      <dgm:prSet presAssocID="{CA68F76B-9185-4BB1-B37E-82540420A741}" presName="quadrant2" presStyleLbl="node1" presStyleIdx="1" presStyleCnt="4" custLinFactNeighborX="12925" custLinFactNeighborY="-6393">
        <dgm:presLayoutVars>
          <dgm:chMax val="1"/>
          <dgm:bulletEnabled val="1"/>
        </dgm:presLayoutVars>
      </dgm:prSet>
      <dgm:spPr/>
      <dgm:t>
        <a:bodyPr/>
        <a:lstStyle/>
        <a:p>
          <a:endParaRPr lang="en-ZA"/>
        </a:p>
      </dgm:t>
    </dgm:pt>
    <dgm:pt modelId="{AA453955-7018-483D-BF79-D6C6F6063B57}" type="pres">
      <dgm:prSet presAssocID="{CA68F76B-9185-4BB1-B37E-82540420A741}" presName="quadrant3" presStyleLbl="node1" presStyleIdx="2" presStyleCnt="4" custScaleY="113541" custLinFactNeighborX="12925" custLinFactNeighborY="10861">
        <dgm:presLayoutVars>
          <dgm:chMax val="1"/>
          <dgm:bulletEnabled val="1"/>
        </dgm:presLayoutVars>
      </dgm:prSet>
      <dgm:spPr/>
      <dgm:t>
        <a:bodyPr/>
        <a:lstStyle/>
        <a:p>
          <a:endParaRPr lang="en-ZA"/>
        </a:p>
      </dgm:t>
    </dgm:pt>
    <dgm:pt modelId="{FE19ABFC-498E-4B3C-829A-42666764477B}" type="pres">
      <dgm:prSet presAssocID="{CA68F76B-9185-4BB1-B37E-82540420A741}" presName="quadrant4" presStyleLbl="node1" presStyleIdx="3" presStyleCnt="4" custScaleX="109893" custScaleY="113541" custLinFactNeighborX="-7715" custLinFactNeighborY="10861">
        <dgm:presLayoutVars>
          <dgm:chMax val="1"/>
          <dgm:bulletEnabled val="1"/>
        </dgm:presLayoutVars>
      </dgm:prSet>
      <dgm:spPr/>
      <dgm:t>
        <a:bodyPr/>
        <a:lstStyle/>
        <a:p>
          <a:endParaRPr lang="en-ZA"/>
        </a:p>
      </dgm:t>
    </dgm:pt>
    <dgm:pt modelId="{1878DC60-394C-4158-B28E-16CEDCE449AA}" type="pres">
      <dgm:prSet presAssocID="{CA68F76B-9185-4BB1-B37E-82540420A741}" presName="quadrantPlaceholder" presStyleCnt="0"/>
      <dgm:spPr/>
    </dgm:pt>
    <dgm:pt modelId="{8B4AB6EB-0EA6-4681-B690-C02967992393}" type="pres">
      <dgm:prSet presAssocID="{CA68F76B-9185-4BB1-B37E-82540420A741}" presName="center1" presStyleLbl="fgShp" presStyleIdx="0" presStyleCnt="2"/>
      <dgm:spPr/>
    </dgm:pt>
    <dgm:pt modelId="{1FA58CB7-7685-4C87-9B8D-21E99398FF1F}" type="pres">
      <dgm:prSet presAssocID="{CA68F76B-9185-4BB1-B37E-82540420A741}" presName="center2" presStyleLbl="fgShp" presStyleIdx="1" presStyleCnt="2"/>
      <dgm:spPr/>
    </dgm:pt>
  </dgm:ptLst>
  <dgm:cxnLst>
    <dgm:cxn modelId="{EB1E44AD-DB41-4D92-BC95-AAF0564C6472}" srcId="{F32EF8F8-2596-41BE-BEC7-ACFC867618C5}" destId="{9023774E-A98A-4177-9AC0-74132046E8CE}" srcOrd="0" destOrd="0" parTransId="{8E661D8D-BB65-48CB-8B85-9C6B6D86361C}" sibTransId="{D2F9E62C-650C-4AA2-B898-CA3F927879C2}"/>
    <dgm:cxn modelId="{A78D9F40-CA42-43DE-A4D0-40DF2F9CA7E0}" srcId="{CA68F76B-9185-4BB1-B37E-82540420A741}" destId="{193E1B8C-B2C5-4302-AA0B-F1F2909B28B8}" srcOrd="4" destOrd="0" parTransId="{6EFC6FF4-C7FC-404C-ACBE-D24BC9918827}" sibTransId="{0F3ADE3B-FEB8-4900-A60A-E6DB21788C5E}"/>
    <dgm:cxn modelId="{0D461E50-3218-4548-849D-B1A328F40F04}" srcId="{7D0D3A8E-B228-4004-BF8D-FC95E214B1BC}" destId="{F32EF8F8-2596-41BE-BEC7-ACFC867618C5}" srcOrd="0" destOrd="0" parTransId="{F1B1378E-ADDB-41C2-B175-1D75FC93C0B2}" sibTransId="{6702E6B3-69EF-4834-AC21-C9A6247F1E57}"/>
    <dgm:cxn modelId="{0A0A4B6A-55D6-48DA-8B6B-B7A452C651C9}" srcId="{7D0D3A8E-B228-4004-BF8D-FC95E214B1BC}" destId="{B027458D-1B2E-4B52-B54F-BFF7811501D4}" srcOrd="1" destOrd="0" parTransId="{9D8A5B7F-626B-4E23-B2CF-C77EF88417AF}" sibTransId="{CCD6B48E-FB20-4EBE-B599-DEDF85BCDA94}"/>
    <dgm:cxn modelId="{C9CE4CDD-33E5-4E5C-9982-472A8CE1B01E}" type="presOf" srcId="{0CDBE689-6E34-49D5-AE1C-8022F4632F08}" destId="{1BB56F19-FA5D-46AE-8739-695C7D674B1B}" srcOrd="0" destOrd="0" presId="urn:microsoft.com/office/officeart/2005/8/layout/cycle4#1"/>
    <dgm:cxn modelId="{AAA47569-A22C-43FB-B618-B298434AB2FA}" type="presOf" srcId="{3AC16CD7-731D-45B2-8208-60C13C236422}" destId="{72FEAC52-D09F-4E99-A10A-64045EF42292}" srcOrd="1" destOrd="5" presId="urn:microsoft.com/office/officeart/2005/8/layout/cycle4#1"/>
    <dgm:cxn modelId="{8ED3D5E6-FE37-4C4D-A907-5621FC0737A2}" type="presOf" srcId="{1052F736-8590-47E8-B586-E0DB4B3B3BC2}" destId="{55A38BA0-779B-446D-AE32-7E6568220FFB}" srcOrd="0" destOrd="4" presId="urn:microsoft.com/office/officeart/2005/8/layout/cycle4#1"/>
    <dgm:cxn modelId="{6B579148-F1B9-4CA2-8543-47434011DC33}" type="presOf" srcId="{7794E116-C17B-47B8-AB29-EC0760EA417C}" destId="{72FEAC52-D09F-4E99-A10A-64045EF42292}" srcOrd="1" destOrd="4" presId="urn:microsoft.com/office/officeart/2005/8/layout/cycle4#1"/>
    <dgm:cxn modelId="{7BEB1919-EBD3-4410-ACA4-4C7C5A22F0ED}" type="presOf" srcId="{A4D2EE53-3A11-4B79-AE11-6041F5457FBE}" destId="{AE955D65-25CE-46B1-9406-2EE497FDFDCF}" srcOrd="1" destOrd="3" presId="urn:microsoft.com/office/officeart/2005/8/layout/cycle4#1"/>
    <dgm:cxn modelId="{5646F314-6C92-4418-AAD2-5D37A43CA770}" type="presOf" srcId="{009056E5-EC36-4E02-A6E0-9500284C4BDB}" destId="{72FEAC52-D09F-4E99-A10A-64045EF42292}" srcOrd="1" destOrd="0" presId="urn:microsoft.com/office/officeart/2005/8/layout/cycle4#1"/>
    <dgm:cxn modelId="{BD57F8DD-BFCD-4D74-B07D-976045C7AE0A}" type="presOf" srcId="{A4D2EE53-3A11-4B79-AE11-6041F5457FBE}" destId="{AB690F62-CF5D-4410-B23A-0FDD473C3557}" srcOrd="0" destOrd="3" presId="urn:microsoft.com/office/officeart/2005/8/layout/cycle4#1"/>
    <dgm:cxn modelId="{642B26B7-BA5E-41CD-9E10-58B0A361B4BE}" srcId="{8DAF890D-F402-4553-A8D4-F72387180DD1}" destId="{85EE847B-F98D-4635-A0C8-A28AD0EFCC55}" srcOrd="0" destOrd="0" parTransId="{222805CD-0121-4C34-939C-AB95C1226C66}" sibTransId="{EDFFF96C-0A25-488F-8EEA-ECF2A0334760}"/>
    <dgm:cxn modelId="{099434F1-CBD8-4CFD-9A8E-600BDA8C02AE}" srcId="{009056E5-EC36-4E02-A6E0-9500284C4BDB}" destId="{9408A594-1658-46EE-AA9C-918FAAC10D26}" srcOrd="0" destOrd="0" parTransId="{7CC56B83-FB9A-4F43-8678-6E28181FF6F4}" sibTransId="{E8C8C2C3-DFB3-4484-87D0-D10F664D05EA}"/>
    <dgm:cxn modelId="{03F68560-FA8B-4434-BA16-F72F58D77A57}" type="presOf" srcId="{20296178-317B-44AB-ABDC-696682204128}" destId="{1FC38681-8EE6-48F9-BC79-5BCB8651D423}" srcOrd="1" destOrd="1" presId="urn:microsoft.com/office/officeart/2005/8/layout/cycle4#1"/>
    <dgm:cxn modelId="{89A14EF5-ED5C-4308-A93E-86BD7AE9BFBE}" type="presOf" srcId="{9023774E-A98A-4177-9AC0-74132046E8CE}" destId="{AE955D65-25CE-46B1-9406-2EE497FDFDCF}" srcOrd="1" destOrd="1" presId="urn:microsoft.com/office/officeart/2005/8/layout/cycle4#1"/>
    <dgm:cxn modelId="{CB3EA4FE-80FA-40E9-84CE-1A7CDF8CB0E0}" type="presOf" srcId="{7794E116-C17B-47B8-AB29-EC0760EA417C}" destId="{723107C6-0428-4770-BB35-B3AA79F345BF}" srcOrd="0" destOrd="4" presId="urn:microsoft.com/office/officeart/2005/8/layout/cycle4#1"/>
    <dgm:cxn modelId="{2FCF4DAC-CBAE-4D9F-A690-1316F1DA2842}" srcId="{84BFE000-8097-4E22-B653-6E07C7D24CC7}" destId="{4BB18C3A-07E7-4E8E-966A-64243F8F285D}" srcOrd="2" destOrd="0" parTransId="{9DC749D5-241D-40C3-8677-6A4A4AFCA92E}" sibTransId="{A30D763E-A6D4-4891-9290-DE328E20BBDC}"/>
    <dgm:cxn modelId="{F808BF90-901B-4AAE-B0A7-C4F8687145D4}" type="presOf" srcId="{F32EF8F8-2596-41BE-BEC7-ACFC867618C5}" destId="{AB690F62-CF5D-4410-B23A-0FDD473C3557}" srcOrd="0" destOrd="0" presId="urn:microsoft.com/office/officeart/2005/8/layout/cycle4#1"/>
    <dgm:cxn modelId="{F89BDEF8-E6B3-49BB-8F7B-8DBC760E727D}" type="presOf" srcId="{0BC15F8C-FBE3-4509-9E74-2E46C1937044}" destId="{AB690F62-CF5D-4410-B23A-0FDD473C3557}" srcOrd="0" destOrd="2" presId="urn:microsoft.com/office/officeart/2005/8/layout/cycle4#1"/>
    <dgm:cxn modelId="{DAD3261E-320D-4DAA-8847-E948CBB7042E}" type="presOf" srcId="{4BB18C3A-07E7-4E8E-966A-64243F8F285D}" destId="{33B94AF6-146C-4B1E-A48C-73FAEC9B4DD8}" srcOrd="1" destOrd="2" presId="urn:microsoft.com/office/officeart/2005/8/layout/cycle4#1"/>
    <dgm:cxn modelId="{F8C383B2-6BFB-4EAD-81CB-583A17BEA8AF}" type="presOf" srcId="{8DAF890D-F402-4553-A8D4-F72387180DD1}" destId="{72FEAC52-D09F-4E99-A10A-64045EF42292}" srcOrd="1" destOrd="6" presId="urn:microsoft.com/office/officeart/2005/8/layout/cycle4#1"/>
    <dgm:cxn modelId="{F57E2FD2-80EA-4B01-B7C2-929BD9D5123A}" srcId="{63F6D73D-87CA-4DCB-9BE8-EB8D1388F55C}" destId="{7F972042-C172-4540-A71C-40378E464860}" srcOrd="2" destOrd="0" parTransId="{CD0778ED-8793-44AC-8E87-F71406A2C4A0}" sibTransId="{23351993-2FCA-4B28-8B81-C54B15229229}"/>
    <dgm:cxn modelId="{BFC9A9FB-FA8F-440A-AB23-7CC50F5BC4D9}" srcId="{009056E5-EC36-4E02-A6E0-9500284C4BDB}" destId="{41F51B03-8B18-4C7E-8D59-D76BE6F6B1D9}" srcOrd="2" destOrd="0" parTransId="{F54D5F05-DF8C-4A75-893D-160DDA60E453}" sibTransId="{38BBB968-7E2E-4783-AEE4-2056480CCB40}"/>
    <dgm:cxn modelId="{D26AF8AB-D947-4835-8505-D34C7222CE1C}" srcId="{009056E5-EC36-4E02-A6E0-9500284C4BDB}" destId="{3AC16CD7-731D-45B2-8208-60C13C236422}" srcOrd="4" destOrd="0" parTransId="{6DE18BD6-7B17-4D55-82D7-E0157E2F4A7E}" sibTransId="{A87EFBBA-B943-4F1E-9448-E839A270575E}"/>
    <dgm:cxn modelId="{6D0F35C2-91A3-4A53-AB7C-F3B1425E49F2}" type="presOf" srcId="{DB7C43D5-7926-4A1B-B497-41A0523A4523}" destId="{1FC38681-8EE6-48F9-BC79-5BCB8651D423}" srcOrd="1" destOrd="2" presId="urn:microsoft.com/office/officeart/2005/8/layout/cycle4#1"/>
    <dgm:cxn modelId="{852A419B-DF37-466A-ABC3-6CAFE4F9D8FD}" type="presOf" srcId="{009056E5-EC36-4E02-A6E0-9500284C4BDB}" destId="{723107C6-0428-4770-BB35-B3AA79F345BF}" srcOrd="0" destOrd="0" presId="urn:microsoft.com/office/officeart/2005/8/layout/cycle4#1"/>
    <dgm:cxn modelId="{2F13A03B-B943-4229-87D5-512992AD5C5C}" type="presOf" srcId="{63F6D73D-87CA-4DCB-9BE8-EB8D1388F55C}" destId="{55A38BA0-779B-446D-AE32-7E6568220FFB}" srcOrd="0" destOrd="0" presId="urn:microsoft.com/office/officeart/2005/8/layout/cycle4#1"/>
    <dgm:cxn modelId="{CF9BC358-9C1A-42C9-8A8E-176CFDFC5CD2}" srcId="{F32EF8F8-2596-41BE-BEC7-ACFC867618C5}" destId="{0BC15F8C-FBE3-4509-9E74-2E46C1937044}" srcOrd="1" destOrd="0" parTransId="{1C6F482B-EADC-47C3-9794-DA213ABBA5D9}" sibTransId="{2ED1E36F-B87E-47C5-BE27-6DD2BB5D3935}"/>
    <dgm:cxn modelId="{B52C6771-65D5-403B-B5D3-EA6AF56D12CF}" type="presOf" srcId="{3AC16CD7-731D-45B2-8208-60C13C236422}" destId="{723107C6-0428-4770-BB35-B3AA79F345BF}" srcOrd="0" destOrd="5" presId="urn:microsoft.com/office/officeart/2005/8/layout/cycle4#1"/>
    <dgm:cxn modelId="{97D380F3-1115-4F6D-B1CC-2D663F9FCD57}" srcId="{CA68F76B-9185-4BB1-B37E-82540420A741}" destId="{84BFE000-8097-4E22-B653-6E07C7D24CC7}" srcOrd="0" destOrd="0" parTransId="{12698C4F-1F46-4B84-B816-1AC9A8CD9333}" sibTransId="{13F672A3-51B1-4716-94BA-7AB9678327BA}"/>
    <dgm:cxn modelId="{BDAEFDE7-2B35-4650-B0C2-6E6929950CD1}" srcId="{CA68F76B-9185-4BB1-B37E-82540420A741}" destId="{BAB37C21-07FF-4B1B-92CD-019AC625A732}" srcOrd="6" destOrd="0" parTransId="{1A4216AE-E286-42CD-99AB-C50CD1B1B6BC}" sibTransId="{39014D5A-C0E0-435B-B237-3C91FF2835C6}"/>
    <dgm:cxn modelId="{CF2AD6F8-59E2-4CEE-B9EB-AEAB841E70BC}" type="presOf" srcId="{B027458D-1B2E-4B52-B54F-BFF7811501D4}" destId="{AB690F62-CF5D-4410-B23A-0FDD473C3557}" srcOrd="0" destOrd="4" presId="urn:microsoft.com/office/officeart/2005/8/layout/cycle4#1"/>
    <dgm:cxn modelId="{A49B5DC5-692E-47BC-BED0-16306C446FA5}" type="presOf" srcId="{41F51B03-8B18-4C7E-8D59-D76BE6F6B1D9}" destId="{72FEAC52-D09F-4E99-A10A-64045EF42292}" srcOrd="1" destOrd="3" presId="urn:microsoft.com/office/officeart/2005/8/layout/cycle4#1"/>
    <dgm:cxn modelId="{62F80391-B0BC-42BD-BD51-0DE38E29CFCF}" type="presOf" srcId="{796B62A4-C6AF-4A20-88D2-E1724AB9612E}" destId="{723107C6-0428-4770-BB35-B3AA79F345BF}" srcOrd="0" destOrd="2" presId="urn:microsoft.com/office/officeart/2005/8/layout/cycle4#1"/>
    <dgm:cxn modelId="{EAFE7492-F5A3-455D-AD7C-22EC5371CD62}" type="presOf" srcId="{796B62A4-C6AF-4A20-88D2-E1724AB9612E}" destId="{72FEAC52-D09F-4E99-A10A-64045EF42292}" srcOrd="1" destOrd="2" presId="urn:microsoft.com/office/officeart/2005/8/layout/cycle4#1"/>
    <dgm:cxn modelId="{E8D6ECEB-3B4A-4D4D-B553-27700BC1D69E}" type="presOf" srcId="{0CDBE689-6E34-49D5-AE1C-8022F4632F08}" destId="{33B94AF6-146C-4B1E-A48C-73FAEC9B4DD8}" srcOrd="1" destOrd="0" presId="urn:microsoft.com/office/officeart/2005/8/layout/cycle4#1"/>
    <dgm:cxn modelId="{92DD5DB4-DE34-46DF-8A71-25ABB1A7232C}" type="presOf" srcId="{1367ED12-482B-4552-B01F-EBB95E618F6B}" destId="{1BB56F19-FA5D-46AE-8739-695C7D674B1B}" srcOrd="0" destOrd="1" presId="urn:microsoft.com/office/officeart/2005/8/layout/cycle4#1"/>
    <dgm:cxn modelId="{30AF1C58-AE2F-4CDF-8A9B-81F8FF5C2440}" type="presOf" srcId="{9023774E-A98A-4177-9AC0-74132046E8CE}" destId="{AB690F62-CF5D-4410-B23A-0FDD473C3557}" srcOrd="0" destOrd="1" presId="urn:microsoft.com/office/officeart/2005/8/layout/cycle4#1"/>
    <dgm:cxn modelId="{FFC146D0-A296-476F-B4C4-B88F59DCE94F}" srcId="{84BFE000-8097-4E22-B653-6E07C7D24CC7}" destId="{0CDBE689-6E34-49D5-AE1C-8022F4632F08}" srcOrd="0" destOrd="0" parTransId="{E0B2D652-CACA-477A-B38D-2ED35BC72FE4}" sibTransId="{FFD7B155-39C5-4450-810C-9A08AFF4FD39}"/>
    <dgm:cxn modelId="{3BFEF60A-8DB5-4D4D-9B53-4DB3746DF0CA}" srcId="{63F6D73D-87CA-4DCB-9BE8-EB8D1388F55C}" destId="{1052F736-8590-47E8-B586-E0DB4B3B3BC2}" srcOrd="3" destOrd="0" parTransId="{577F3D54-A513-4B24-B958-F79114C4479C}" sibTransId="{73B5ABC8-C308-4509-95CF-D5DBD4EB4651}"/>
    <dgm:cxn modelId="{ED907983-5588-4154-8826-4D310781ECD1}" type="presOf" srcId="{DB7C43D5-7926-4A1B-B497-41A0523A4523}" destId="{55A38BA0-779B-446D-AE32-7E6568220FFB}" srcOrd="0" destOrd="2" presId="urn:microsoft.com/office/officeart/2005/8/layout/cycle4#1"/>
    <dgm:cxn modelId="{07255304-28FB-422E-BBD2-2A9B698D759D}" type="presOf" srcId="{7D0D3A8E-B228-4004-BF8D-FC95E214B1BC}" destId="{AA453955-7018-483D-BF79-D6C6F6063B57}" srcOrd="0" destOrd="0" presId="urn:microsoft.com/office/officeart/2005/8/layout/cycle4#1"/>
    <dgm:cxn modelId="{9AF2314F-CE5E-4336-BAB6-1E63E733B0AE}" type="presOf" srcId="{F32EF8F8-2596-41BE-BEC7-ACFC867618C5}" destId="{AE955D65-25CE-46B1-9406-2EE497FDFDCF}" srcOrd="1" destOrd="0" presId="urn:microsoft.com/office/officeart/2005/8/layout/cycle4#1"/>
    <dgm:cxn modelId="{131D7EEA-4954-43D9-9871-D7682C5C10F2}" type="presOf" srcId="{63F6D73D-87CA-4DCB-9BE8-EB8D1388F55C}" destId="{1FC38681-8EE6-48F9-BC79-5BCB8651D423}" srcOrd="1" destOrd="0" presId="urn:microsoft.com/office/officeart/2005/8/layout/cycle4#1"/>
    <dgm:cxn modelId="{51425056-6FEE-4BD9-AEC3-49B767701001}" srcId="{CA68F76B-9185-4BB1-B37E-82540420A741}" destId="{34E28EC2-D18D-4F13-B37E-BFACAC035389}" srcOrd="1" destOrd="0" parTransId="{D7D9FEC3-ECE1-48E1-A95D-75F3AA90A724}" sibTransId="{BC025351-2CDA-432D-B5E1-D34BB5E05A32}"/>
    <dgm:cxn modelId="{C640310F-CE52-452C-8071-32A565091C36}" srcId="{84BFE000-8097-4E22-B653-6E07C7D24CC7}" destId="{1367ED12-482B-4552-B01F-EBB95E618F6B}" srcOrd="1" destOrd="0" parTransId="{E2539A18-5385-475F-A758-A7A0D78586CD}" sibTransId="{A6B76FFE-3EB2-43BF-8B06-23EC4D430790}"/>
    <dgm:cxn modelId="{D09E9DE7-5182-4DC8-92C6-49A89E091B37}" srcId="{CA68F76B-9185-4BB1-B37E-82540420A741}" destId="{7D0D3A8E-B228-4004-BF8D-FC95E214B1BC}" srcOrd="2" destOrd="0" parTransId="{E4B736EA-AE81-40F1-BBEF-EDF08B76CB4C}" sibTransId="{984E0289-F139-45E5-82C8-68A26C928075}"/>
    <dgm:cxn modelId="{E99B774B-6B0E-479F-A605-7CC39FE2A8A7}" type="presOf" srcId="{4BB18C3A-07E7-4E8E-966A-64243F8F285D}" destId="{1BB56F19-FA5D-46AE-8739-695C7D674B1B}" srcOrd="0" destOrd="2" presId="urn:microsoft.com/office/officeart/2005/8/layout/cycle4#1"/>
    <dgm:cxn modelId="{D5C60BF0-2695-4366-94A5-AC689AF12726}" srcId="{F32EF8F8-2596-41BE-BEC7-ACFC867618C5}" destId="{A4D2EE53-3A11-4B79-AE11-6041F5457FBE}" srcOrd="2" destOrd="0" parTransId="{FF379D90-95CB-49C3-856D-88EB0438344F}" sibTransId="{FAEB7ED5-FA25-4ADF-85B5-09FF409C0CCA}"/>
    <dgm:cxn modelId="{F98CA030-3528-4A83-B89D-30EA8BFDBFE3}" srcId="{34E28EC2-D18D-4F13-B37E-BFACAC035389}" destId="{8DAF890D-F402-4553-A8D4-F72387180DD1}" srcOrd="1" destOrd="0" parTransId="{CE783157-7BBE-406F-AA9F-6A72E2748EF8}" sibTransId="{7D4C25FC-C303-4D5E-BA7F-A4DE73A25E61}"/>
    <dgm:cxn modelId="{D02F958F-81D1-41CB-B88C-BC61D9BAEB94}" type="presOf" srcId="{7F972042-C172-4540-A71C-40378E464860}" destId="{1FC38681-8EE6-48F9-BC79-5BCB8651D423}" srcOrd="1" destOrd="3" presId="urn:microsoft.com/office/officeart/2005/8/layout/cycle4#1"/>
    <dgm:cxn modelId="{9C38C866-8602-4C6E-8921-83D02D1087F9}" srcId="{009056E5-EC36-4E02-A6E0-9500284C4BDB}" destId="{7794E116-C17B-47B8-AB29-EC0760EA417C}" srcOrd="3" destOrd="0" parTransId="{24D29495-C38B-4267-BDEF-10A353F127CC}" sibTransId="{77DE5422-5B50-49A3-8183-E93F525D6EDA}"/>
    <dgm:cxn modelId="{6401EBDB-E27D-460A-87CB-8D8AADA9AA27}" type="presOf" srcId="{CA68F76B-9185-4BB1-B37E-82540420A741}" destId="{FF6749E0-7B28-4289-8CE2-A3EEAAB95FAA}" srcOrd="0" destOrd="0" presId="urn:microsoft.com/office/officeart/2005/8/layout/cycle4#1"/>
    <dgm:cxn modelId="{DE71DB17-2267-447C-87F3-47FBA0B64502}" srcId="{34E28EC2-D18D-4F13-B37E-BFACAC035389}" destId="{009056E5-EC36-4E02-A6E0-9500284C4BDB}" srcOrd="0" destOrd="0" parTransId="{8C1A83C0-41D3-4FF8-8C7B-6CC96792CC61}" sibTransId="{F4E154EC-D883-48C0-B479-DD1A674993F4}"/>
    <dgm:cxn modelId="{38B800A0-7351-4131-81FC-1286677F548F}" type="presOf" srcId="{9408A594-1658-46EE-AA9C-918FAAC10D26}" destId="{723107C6-0428-4770-BB35-B3AA79F345BF}" srcOrd="0" destOrd="1" presId="urn:microsoft.com/office/officeart/2005/8/layout/cycle4#1"/>
    <dgm:cxn modelId="{AE2AF7F7-BDDC-40BF-9EF8-A6C41CBEFB99}" type="presOf" srcId="{1367ED12-482B-4552-B01F-EBB95E618F6B}" destId="{33B94AF6-146C-4B1E-A48C-73FAEC9B4DD8}" srcOrd="1" destOrd="1" presId="urn:microsoft.com/office/officeart/2005/8/layout/cycle4#1"/>
    <dgm:cxn modelId="{D302908D-8240-4DD3-817E-BD81FDBCB617}" type="presOf" srcId="{85EE847B-F98D-4635-A0C8-A28AD0EFCC55}" destId="{723107C6-0428-4770-BB35-B3AA79F345BF}" srcOrd="0" destOrd="7" presId="urn:microsoft.com/office/officeart/2005/8/layout/cycle4#1"/>
    <dgm:cxn modelId="{D5539A21-816B-449E-A52D-3FDE5720AC68}" type="presOf" srcId="{34E28EC2-D18D-4F13-B37E-BFACAC035389}" destId="{95E2AABA-23E6-4764-B1EB-F68219002258}" srcOrd="0" destOrd="0" presId="urn:microsoft.com/office/officeart/2005/8/layout/cycle4#1"/>
    <dgm:cxn modelId="{15D2E777-4D38-4540-AECC-3E503B3C4CD4}" srcId="{CA68F76B-9185-4BB1-B37E-82540420A741}" destId="{E3489C31-C35E-4C0D-8861-594611B8073D}" srcOrd="3" destOrd="0" parTransId="{0D6FB88C-4B86-4062-9E4D-A28420BBAB89}" sibTransId="{A651D877-97BD-464C-BDAE-1089A27B80B8}"/>
    <dgm:cxn modelId="{027EA98B-19FA-489B-934C-D1E990D1B329}" type="presOf" srcId="{8DAF890D-F402-4553-A8D4-F72387180DD1}" destId="{723107C6-0428-4770-BB35-B3AA79F345BF}" srcOrd="0" destOrd="6" presId="urn:microsoft.com/office/officeart/2005/8/layout/cycle4#1"/>
    <dgm:cxn modelId="{4AFC3685-CAA8-4BA1-8A6E-5C5274D71558}" srcId="{63F6D73D-87CA-4DCB-9BE8-EB8D1388F55C}" destId="{DB7C43D5-7926-4A1B-B497-41A0523A4523}" srcOrd="1" destOrd="0" parTransId="{3E8FE260-D6B8-4249-AEAF-2D6828C3227B}" sibTransId="{406570E4-FCE5-4D3A-B05D-1A638F827AC3}"/>
    <dgm:cxn modelId="{6DEB2662-1DB5-42ED-994C-29AFAFBC9A67}" type="presOf" srcId="{0BC15F8C-FBE3-4509-9E74-2E46C1937044}" destId="{AE955D65-25CE-46B1-9406-2EE497FDFDCF}" srcOrd="1" destOrd="2" presId="urn:microsoft.com/office/officeart/2005/8/layout/cycle4#1"/>
    <dgm:cxn modelId="{B2FF6C45-EB0C-43DD-B865-D42FDE35895D}" type="presOf" srcId="{7F972042-C172-4540-A71C-40378E464860}" destId="{55A38BA0-779B-446D-AE32-7E6568220FFB}" srcOrd="0" destOrd="3" presId="urn:microsoft.com/office/officeart/2005/8/layout/cycle4#1"/>
    <dgm:cxn modelId="{9A29D1D2-C4AC-475E-BAAC-87BEBC1B01F8}" type="presOf" srcId="{9408A594-1658-46EE-AA9C-918FAAC10D26}" destId="{72FEAC52-D09F-4E99-A10A-64045EF42292}" srcOrd="1" destOrd="1" presId="urn:microsoft.com/office/officeart/2005/8/layout/cycle4#1"/>
    <dgm:cxn modelId="{D6BB80DD-14CE-4DCD-9811-CBD0C43EB45A}" srcId="{E3489C31-C35E-4C0D-8861-594611B8073D}" destId="{63F6D73D-87CA-4DCB-9BE8-EB8D1388F55C}" srcOrd="0" destOrd="0" parTransId="{E68C2B30-A11D-4ECC-816A-09962B9CFFE2}" sibTransId="{868DA84F-2C9A-4DAA-BE61-DD9AD80049D4}"/>
    <dgm:cxn modelId="{EB23DE93-17BD-4F46-902F-8F6EF71F5FF8}" type="presOf" srcId="{84BFE000-8097-4E22-B653-6E07C7D24CC7}" destId="{CAC6C403-8349-4A88-A419-AC3CFACC8317}" srcOrd="0" destOrd="0" presId="urn:microsoft.com/office/officeart/2005/8/layout/cycle4#1"/>
    <dgm:cxn modelId="{CC308CD6-C9B3-4F88-AF0C-1C62C035B945}" srcId="{CA68F76B-9185-4BB1-B37E-82540420A741}" destId="{7B93627E-CBEA-4F78-8CF7-666D51667479}" srcOrd="5" destOrd="0" parTransId="{0CF3DF29-E4BE-4C61-B575-D6B7D55FB5AC}" sibTransId="{6EF8E1D8-A334-4DD0-8409-05E9BBEED5C6}"/>
    <dgm:cxn modelId="{95C64F33-266B-485C-B60C-9251877805D0}" srcId="{63F6D73D-87CA-4DCB-9BE8-EB8D1388F55C}" destId="{20296178-317B-44AB-ABDC-696682204128}" srcOrd="0" destOrd="0" parTransId="{F1ECA0B9-E665-4F05-8DBF-0AD352851413}" sibTransId="{21E0548A-0256-4C2E-86AD-2854606A5E55}"/>
    <dgm:cxn modelId="{2CB765D6-A606-4518-96A5-F9C75F08E99E}" type="presOf" srcId="{1052F736-8590-47E8-B586-E0DB4B3B3BC2}" destId="{1FC38681-8EE6-48F9-BC79-5BCB8651D423}" srcOrd="1" destOrd="4" presId="urn:microsoft.com/office/officeart/2005/8/layout/cycle4#1"/>
    <dgm:cxn modelId="{6844B363-8AE9-425B-9FBE-278794859583}" type="presOf" srcId="{E3489C31-C35E-4C0D-8861-594611B8073D}" destId="{FE19ABFC-498E-4B3C-829A-42666764477B}" srcOrd="0" destOrd="0" presId="urn:microsoft.com/office/officeart/2005/8/layout/cycle4#1"/>
    <dgm:cxn modelId="{8337E1E1-15B5-4227-9036-9F7459784A25}" type="presOf" srcId="{85EE847B-F98D-4635-A0C8-A28AD0EFCC55}" destId="{72FEAC52-D09F-4E99-A10A-64045EF42292}" srcOrd="1" destOrd="7" presId="urn:microsoft.com/office/officeart/2005/8/layout/cycle4#1"/>
    <dgm:cxn modelId="{5A0E120B-5584-40C6-A3B6-304A9B2E6EEF}" type="presOf" srcId="{20296178-317B-44AB-ABDC-696682204128}" destId="{55A38BA0-779B-446D-AE32-7E6568220FFB}" srcOrd="0" destOrd="1" presId="urn:microsoft.com/office/officeart/2005/8/layout/cycle4#1"/>
    <dgm:cxn modelId="{4AE0E168-E031-46E2-9F4D-52CFA57C4BAA}" srcId="{009056E5-EC36-4E02-A6E0-9500284C4BDB}" destId="{796B62A4-C6AF-4A20-88D2-E1724AB9612E}" srcOrd="1" destOrd="0" parTransId="{64A3EF33-088E-4680-A6EE-99D453504FDB}" sibTransId="{CF6F3C11-A10A-4BD3-B699-A74233C56BB7}"/>
    <dgm:cxn modelId="{724B3F99-D605-4856-A0B6-82AF36C6012C}" type="presOf" srcId="{41F51B03-8B18-4C7E-8D59-D76BE6F6B1D9}" destId="{723107C6-0428-4770-BB35-B3AA79F345BF}" srcOrd="0" destOrd="3" presId="urn:microsoft.com/office/officeart/2005/8/layout/cycle4#1"/>
    <dgm:cxn modelId="{4F2F0634-63DC-4422-865C-94109A11E74B}" type="presOf" srcId="{B027458D-1B2E-4B52-B54F-BFF7811501D4}" destId="{AE955D65-25CE-46B1-9406-2EE497FDFDCF}" srcOrd="1" destOrd="4" presId="urn:microsoft.com/office/officeart/2005/8/layout/cycle4#1"/>
    <dgm:cxn modelId="{417D5D53-0CAE-47C4-A42A-DD3B9E4AC0AB}" type="presParOf" srcId="{FF6749E0-7B28-4289-8CE2-A3EEAAB95FAA}" destId="{A5B1ACD6-A588-4BAA-BA0B-27E228E2208C}" srcOrd="0" destOrd="0" presId="urn:microsoft.com/office/officeart/2005/8/layout/cycle4#1"/>
    <dgm:cxn modelId="{BBA2DC2B-C6CD-4616-94D3-F9595289D652}" type="presParOf" srcId="{A5B1ACD6-A588-4BAA-BA0B-27E228E2208C}" destId="{4C9194B7-DFC6-4156-9CD5-CA7C48A66648}" srcOrd="0" destOrd="0" presId="urn:microsoft.com/office/officeart/2005/8/layout/cycle4#1"/>
    <dgm:cxn modelId="{D698CA42-4DF7-4D8E-98EE-E3519B1FD264}" type="presParOf" srcId="{4C9194B7-DFC6-4156-9CD5-CA7C48A66648}" destId="{1BB56F19-FA5D-46AE-8739-695C7D674B1B}" srcOrd="0" destOrd="0" presId="urn:microsoft.com/office/officeart/2005/8/layout/cycle4#1"/>
    <dgm:cxn modelId="{D55E6F80-016E-4985-86F6-FD1E1C7F344A}" type="presParOf" srcId="{4C9194B7-DFC6-4156-9CD5-CA7C48A66648}" destId="{33B94AF6-146C-4B1E-A48C-73FAEC9B4DD8}" srcOrd="1" destOrd="0" presId="urn:microsoft.com/office/officeart/2005/8/layout/cycle4#1"/>
    <dgm:cxn modelId="{F6944792-83BF-47E5-8500-A0B361860A83}" type="presParOf" srcId="{A5B1ACD6-A588-4BAA-BA0B-27E228E2208C}" destId="{097F3397-E057-43B0-99E5-46B351EF02D6}" srcOrd="1" destOrd="0" presId="urn:microsoft.com/office/officeart/2005/8/layout/cycle4#1"/>
    <dgm:cxn modelId="{81DEDEE1-39FD-4325-AFB8-D1ADA0E8B38C}" type="presParOf" srcId="{097F3397-E057-43B0-99E5-46B351EF02D6}" destId="{723107C6-0428-4770-BB35-B3AA79F345BF}" srcOrd="0" destOrd="0" presId="urn:microsoft.com/office/officeart/2005/8/layout/cycle4#1"/>
    <dgm:cxn modelId="{51DA783E-A114-4C1E-88E3-973D5165315B}" type="presParOf" srcId="{097F3397-E057-43B0-99E5-46B351EF02D6}" destId="{72FEAC52-D09F-4E99-A10A-64045EF42292}" srcOrd="1" destOrd="0" presId="urn:microsoft.com/office/officeart/2005/8/layout/cycle4#1"/>
    <dgm:cxn modelId="{B13569DA-24AA-4206-8F32-D913E5B07E06}" type="presParOf" srcId="{A5B1ACD6-A588-4BAA-BA0B-27E228E2208C}" destId="{5D92F64D-08A4-4504-BA37-8BC330710200}" srcOrd="2" destOrd="0" presId="urn:microsoft.com/office/officeart/2005/8/layout/cycle4#1"/>
    <dgm:cxn modelId="{0B1D7B13-2E79-4A4A-989E-331757AFDF36}" type="presParOf" srcId="{5D92F64D-08A4-4504-BA37-8BC330710200}" destId="{AB690F62-CF5D-4410-B23A-0FDD473C3557}" srcOrd="0" destOrd="0" presId="urn:microsoft.com/office/officeart/2005/8/layout/cycle4#1"/>
    <dgm:cxn modelId="{3C6C760A-D8A1-4813-B385-2C8365257E1B}" type="presParOf" srcId="{5D92F64D-08A4-4504-BA37-8BC330710200}" destId="{AE955D65-25CE-46B1-9406-2EE497FDFDCF}" srcOrd="1" destOrd="0" presId="urn:microsoft.com/office/officeart/2005/8/layout/cycle4#1"/>
    <dgm:cxn modelId="{CA600DE2-C2C3-4937-8602-9605B20C0074}" type="presParOf" srcId="{A5B1ACD6-A588-4BAA-BA0B-27E228E2208C}" destId="{08DBC92A-38E0-4E7E-B7B5-9BA45847D931}" srcOrd="3" destOrd="0" presId="urn:microsoft.com/office/officeart/2005/8/layout/cycle4#1"/>
    <dgm:cxn modelId="{D6BACC10-BF32-440D-9CF1-E47BD4FC6741}" type="presParOf" srcId="{08DBC92A-38E0-4E7E-B7B5-9BA45847D931}" destId="{55A38BA0-779B-446D-AE32-7E6568220FFB}" srcOrd="0" destOrd="0" presId="urn:microsoft.com/office/officeart/2005/8/layout/cycle4#1"/>
    <dgm:cxn modelId="{83BFBEC6-B20F-468E-BD7C-08F9D0CD84E1}" type="presParOf" srcId="{08DBC92A-38E0-4E7E-B7B5-9BA45847D931}" destId="{1FC38681-8EE6-48F9-BC79-5BCB8651D423}" srcOrd="1" destOrd="0" presId="urn:microsoft.com/office/officeart/2005/8/layout/cycle4#1"/>
    <dgm:cxn modelId="{987313FC-A33C-4914-8670-0421C5718F42}" type="presParOf" srcId="{A5B1ACD6-A588-4BAA-BA0B-27E228E2208C}" destId="{A8B3F114-665D-4BB5-896E-22F47164E3BE}" srcOrd="4" destOrd="0" presId="urn:microsoft.com/office/officeart/2005/8/layout/cycle4#1"/>
    <dgm:cxn modelId="{15649FDF-7A50-403B-8EE8-25F8D214171F}" type="presParOf" srcId="{FF6749E0-7B28-4289-8CE2-A3EEAAB95FAA}" destId="{C16B8D91-CAFD-406A-8736-C430EDB96926}" srcOrd="1" destOrd="0" presId="urn:microsoft.com/office/officeart/2005/8/layout/cycle4#1"/>
    <dgm:cxn modelId="{194C8AAE-6DFB-4089-B508-072BA571C5B4}" type="presParOf" srcId="{C16B8D91-CAFD-406A-8736-C430EDB96926}" destId="{CAC6C403-8349-4A88-A419-AC3CFACC8317}" srcOrd="0" destOrd="0" presId="urn:microsoft.com/office/officeart/2005/8/layout/cycle4#1"/>
    <dgm:cxn modelId="{AAEE4A0B-67C7-4253-9A14-19678375C74B}" type="presParOf" srcId="{C16B8D91-CAFD-406A-8736-C430EDB96926}" destId="{95E2AABA-23E6-4764-B1EB-F68219002258}" srcOrd="1" destOrd="0" presId="urn:microsoft.com/office/officeart/2005/8/layout/cycle4#1"/>
    <dgm:cxn modelId="{DC5FBA20-A9E1-447F-ABC2-1722F72FD726}" type="presParOf" srcId="{C16B8D91-CAFD-406A-8736-C430EDB96926}" destId="{AA453955-7018-483D-BF79-D6C6F6063B57}" srcOrd="2" destOrd="0" presId="urn:microsoft.com/office/officeart/2005/8/layout/cycle4#1"/>
    <dgm:cxn modelId="{75AAFFEC-55D8-418F-B15D-8A49BD0ED667}" type="presParOf" srcId="{C16B8D91-CAFD-406A-8736-C430EDB96926}" destId="{FE19ABFC-498E-4B3C-829A-42666764477B}" srcOrd="3" destOrd="0" presId="urn:microsoft.com/office/officeart/2005/8/layout/cycle4#1"/>
    <dgm:cxn modelId="{2EBA77A9-5E64-40D0-B92E-D16F704CFB68}" type="presParOf" srcId="{C16B8D91-CAFD-406A-8736-C430EDB96926}" destId="{1878DC60-394C-4158-B28E-16CEDCE449AA}" srcOrd="4" destOrd="0" presId="urn:microsoft.com/office/officeart/2005/8/layout/cycle4#1"/>
    <dgm:cxn modelId="{5A351628-D07E-42F1-AB02-190D2642EE79}" type="presParOf" srcId="{FF6749E0-7B28-4289-8CE2-A3EEAAB95FAA}" destId="{8B4AB6EB-0EA6-4681-B690-C02967992393}" srcOrd="2" destOrd="0" presId="urn:microsoft.com/office/officeart/2005/8/layout/cycle4#1"/>
    <dgm:cxn modelId="{4B5FC565-2025-4984-AA4C-1775437ADBCC}" type="presParOf" srcId="{FF6749E0-7B28-4289-8CE2-A3EEAAB95FAA}" destId="{1FA58CB7-7685-4C87-9B8D-21E99398FF1F}" srcOrd="3" destOrd="0" presId="urn:microsoft.com/office/officeart/2005/8/layout/cycle4#1"/>
  </dgm:cxnLst>
  <dgm:bg>
    <a:solidFill>
      <a:schemeClr val="bg1"/>
    </a:solidFill>
  </dgm:bg>
  <dgm:whole>
    <a:ln>
      <a:solidFill>
        <a:schemeClr val="bg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880344" cy="489261"/>
          </a:xfrm>
          <a:prstGeom prst="rect">
            <a:avLst/>
          </a:prstGeom>
        </p:spPr>
        <p:txBody>
          <a:bodyPr vert="horz" lIns="87155" tIns="43577" rIns="87155" bIns="43577" rtlCol="0"/>
          <a:lstStyle>
            <a:lvl1pPr algn="l">
              <a:defRPr sz="1100"/>
            </a:lvl1pPr>
          </a:lstStyle>
          <a:p>
            <a:pPr>
              <a:defRPr/>
            </a:pPr>
            <a:endParaRPr lang="en-GB"/>
          </a:p>
        </p:txBody>
      </p:sp>
      <p:sp>
        <p:nvSpPr>
          <p:cNvPr id="3" name="Date Placeholder 2"/>
          <p:cNvSpPr>
            <a:spLocks noGrp="1"/>
          </p:cNvSpPr>
          <p:nvPr>
            <p:ph type="dt" sz="quarter" idx="1"/>
          </p:nvPr>
        </p:nvSpPr>
        <p:spPr>
          <a:xfrm>
            <a:off x="3763384" y="1"/>
            <a:ext cx="2880344" cy="489261"/>
          </a:xfrm>
          <a:prstGeom prst="rect">
            <a:avLst/>
          </a:prstGeom>
        </p:spPr>
        <p:txBody>
          <a:bodyPr vert="horz" lIns="87155" tIns="43577" rIns="87155" bIns="43577" rtlCol="0"/>
          <a:lstStyle>
            <a:lvl1pPr algn="r">
              <a:defRPr sz="1100" smtClean="0"/>
            </a:lvl1pPr>
          </a:lstStyle>
          <a:p>
            <a:pPr>
              <a:defRPr/>
            </a:pPr>
            <a:fld id="{876BCCA8-0BB5-4F93-898F-6A3ED549E0A9}" type="datetimeFigureOut">
              <a:rPr lang="en-GB"/>
              <a:pPr>
                <a:defRPr/>
              </a:pPr>
              <a:t>25/06/2018</a:t>
            </a:fld>
            <a:endParaRPr lang="en-GB"/>
          </a:p>
        </p:txBody>
      </p:sp>
      <p:sp>
        <p:nvSpPr>
          <p:cNvPr id="4" name="Footer Placeholder 3"/>
          <p:cNvSpPr>
            <a:spLocks noGrp="1"/>
          </p:cNvSpPr>
          <p:nvPr>
            <p:ph type="ftr" sz="quarter" idx="2"/>
          </p:nvPr>
        </p:nvSpPr>
        <p:spPr>
          <a:xfrm>
            <a:off x="4" y="9285002"/>
            <a:ext cx="2880344" cy="489261"/>
          </a:xfrm>
          <a:prstGeom prst="rect">
            <a:avLst/>
          </a:prstGeom>
        </p:spPr>
        <p:txBody>
          <a:bodyPr vert="horz" lIns="87155" tIns="43577" rIns="87155" bIns="43577" rtlCol="0" anchor="b"/>
          <a:lstStyle>
            <a:lvl1pPr algn="l">
              <a:defRPr sz="1100"/>
            </a:lvl1pPr>
          </a:lstStyle>
          <a:p>
            <a:pPr>
              <a:defRPr/>
            </a:pPr>
            <a:endParaRPr lang="en-GB"/>
          </a:p>
        </p:txBody>
      </p:sp>
      <p:sp>
        <p:nvSpPr>
          <p:cNvPr id="5" name="Slide Number Placeholder 4"/>
          <p:cNvSpPr>
            <a:spLocks noGrp="1"/>
          </p:cNvSpPr>
          <p:nvPr>
            <p:ph type="sldNum" sz="quarter" idx="3"/>
          </p:nvPr>
        </p:nvSpPr>
        <p:spPr>
          <a:xfrm>
            <a:off x="3763384" y="9285002"/>
            <a:ext cx="2880344" cy="489261"/>
          </a:xfrm>
          <a:prstGeom prst="rect">
            <a:avLst/>
          </a:prstGeom>
        </p:spPr>
        <p:txBody>
          <a:bodyPr vert="horz" lIns="87155" tIns="43577" rIns="87155" bIns="43577" rtlCol="0" anchor="b"/>
          <a:lstStyle>
            <a:lvl1pPr algn="r">
              <a:defRPr sz="1100" smtClean="0"/>
            </a:lvl1pPr>
          </a:lstStyle>
          <a:p>
            <a:pPr>
              <a:defRPr/>
            </a:pPr>
            <a:fld id="{C9CE7879-DFD3-49C2-949E-EA47B511E1A2}" type="slidenum">
              <a:rPr lang="en-GB"/>
              <a:pPr>
                <a:defRPr/>
              </a:pPr>
              <a:t>‹#›</a:t>
            </a:fld>
            <a:endParaRPr lang="en-GB"/>
          </a:p>
        </p:txBody>
      </p:sp>
    </p:spTree>
    <p:extLst>
      <p:ext uri="{BB962C8B-B14F-4D97-AF65-F5344CB8AC3E}">
        <p14:creationId xmlns:p14="http://schemas.microsoft.com/office/powerpoint/2010/main" xmlns="" val="2338250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4" y="1"/>
            <a:ext cx="2880344" cy="489261"/>
          </a:xfrm>
          <a:prstGeom prst="rect">
            <a:avLst/>
          </a:prstGeom>
          <a:noFill/>
          <a:ln w="9525">
            <a:noFill/>
            <a:miter lim="800000"/>
            <a:headEnd/>
            <a:tailEnd/>
          </a:ln>
        </p:spPr>
        <p:txBody>
          <a:bodyPr vert="horz" wrap="square" lIns="88811" tIns="44407" rIns="88811" bIns="44407" numCol="1" anchor="t" anchorCtr="0" compatLnSpc="1">
            <a:prstTxWarp prst="textNoShape">
              <a:avLst/>
            </a:prstTxWarp>
          </a:bodyPr>
          <a:lstStyle>
            <a:lvl1pPr eaLnBrk="0" hangingPunct="0">
              <a:defRPr sz="1100">
                <a:ea typeface="ＭＳ Ｐゴシック" pitchFamily="1" charset="-128"/>
                <a:cs typeface="+mn-cs"/>
              </a:defRPr>
            </a:lvl1pPr>
          </a:lstStyle>
          <a:p>
            <a:pPr>
              <a:defRPr/>
            </a:pPr>
            <a:endParaRPr lang="en-US"/>
          </a:p>
        </p:txBody>
      </p:sp>
      <p:sp>
        <p:nvSpPr>
          <p:cNvPr id="1027" name="Rectangle 3"/>
          <p:cNvSpPr>
            <a:spLocks noGrp="1" noChangeArrowheads="1"/>
          </p:cNvSpPr>
          <p:nvPr>
            <p:ph type="dt" idx="1"/>
          </p:nvPr>
        </p:nvSpPr>
        <p:spPr bwMode="auto">
          <a:xfrm>
            <a:off x="3764933" y="1"/>
            <a:ext cx="2880344" cy="489261"/>
          </a:xfrm>
          <a:prstGeom prst="rect">
            <a:avLst/>
          </a:prstGeom>
          <a:noFill/>
          <a:ln w="9525">
            <a:noFill/>
            <a:miter lim="800000"/>
            <a:headEnd/>
            <a:tailEnd/>
          </a:ln>
        </p:spPr>
        <p:txBody>
          <a:bodyPr vert="horz" wrap="square" lIns="88811" tIns="44407" rIns="88811" bIns="44407" numCol="1" anchor="t" anchorCtr="0" compatLnSpc="1">
            <a:prstTxWarp prst="textNoShape">
              <a:avLst/>
            </a:prstTxWarp>
          </a:bodyPr>
          <a:lstStyle>
            <a:lvl1pPr algn="r" eaLnBrk="0" hangingPunct="0">
              <a:defRPr sz="1100">
                <a:ea typeface="ＭＳ Ｐゴシック" pitchFamily="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881063" y="735013"/>
            <a:ext cx="4884737" cy="36639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886143" y="4644068"/>
            <a:ext cx="4872994" cy="4398652"/>
          </a:xfrm>
          <a:prstGeom prst="rect">
            <a:avLst/>
          </a:prstGeom>
          <a:noFill/>
          <a:ln w="9525">
            <a:noFill/>
            <a:miter lim="800000"/>
            <a:headEnd/>
            <a:tailEnd/>
          </a:ln>
        </p:spPr>
        <p:txBody>
          <a:bodyPr vert="horz" wrap="square" lIns="88811" tIns="44407" rIns="88811" bIns="444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4" y="9286570"/>
            <a:ext cx="2880344" cy="489256"/>
          </a:xfrm>
          <a:prstGeom prst="rect">
            <a:avLst/>
          </a:prstGeom>
          <a:noFill/>
          <a:ln w="9525">
            <a:noFill/>
            <a:miter lim="800000"/>
            <a:headEnd/>
            <a:tailEnd/>
          </a:ln>
        </p:spPr>
        <p:txBody>
          <a:bodyPr vert="horz" wrap="square" lIns="88811" tIns="44407" rIns="88811" bIns="44407" numCol="1" anchor="b" anchorCtr="0" compatLnSpc="1">
            <a:prstTxWarp prst="textNoShape">
              <a:avLst/>
            </a:prstTxWarp>
          </a:bodyPr>
          <a:lstStyle>
            <a:lvl1pPr eaLnBrk="0" hangingPunct="0">
              <a:defRPr sz="1100">
                <a:ea typeface="ＭＳ Ｐゴシック" pitchFamily="1" charset="-128"/>
                <a:cs typeface="+mn-cs"/>
              </a:defRPr>
            </a:lvl1pPr>
          </a:lstStyle>
          <a:p>
            <a:pPr>
              <a:defRPr/>
            </a:pPr>
            <a:endParaRPr lang="en-US"/>
          </a:p>
        </p:txBody>
      </p:sp>
      <p:sp>
        <p:nvSpPr>
          <p:cNvPr id="1031" name="Rectangle 7"/>
          <p:cNvSpPr>
            <a:spLocks noGrp="1" noChangeArrowheads="1"/>
          </p:cNvSpPr>
          <p:nvPr>
            <p:ph type="sldNum" sz="quarter" idx="5"/>
          </p:nvPr>
        </p:nvSpPr>
        <p:spPr bwMode="auto">
          <a:xfrm>
            <a:off x="3764933" y="9286570"/>
            <a:ext cx="2880344" cy="489256"/>
          </a:xfrm>
          <a:prstGeom prst="rect">
            <a:avLst/>
          </a:prstGeom>
          <a:noFill/>
          <a:ln w="9525">
            <a:noFill/>
            <a:miter lim="800000"/>
            <a:headEnd/>
            <a:tailEnd/>
          </a:ln>
        </p:spPr>
        <p:txBody>
          <a:bodyPr vert="horz" wrap="square" lIns="88811" tIns="44407" rIns="88811" bIns="44407" numCol="1" anchor="b" anchorCtr="0" compatLnSpc="1">
            <a:prstTxWarp prst="textNoShape">
              <a:avLst/>
            </a:prstTxWarp>
          </a:bodyPr>
          <a:lstStyle>
            <a:lvl1pPr algn="r" eaLnBrk="0" hangingPunct="0">
              <a:defRPr sz="1100">
                <a:ea typeface="ＭＳ Ｐゴシック" pitchFamily="1" charset="-128"/>
                <a:cs typeface="+mn-cs"/>
              </a:defRPr>
            </a:lvl1pPr>
          </a:lstStyle>
          <a:p>
            <a:pPr>
              <a:defRPr/>
            </a:pPr>
            <a:fld id="{0641CCD3-0421-402F-A379-90BD01B49A71}" type="slidenum">
              <a:rPr lang="en-US"/>
              <a:pPr>
                <a:defRPr/>
              </a:pPr>
              <a:t>‹#›</a:t>
            </a:fld>
            <a:endParaRPr lang="en-US"/>
          </a:p>
        </p:txBody>
      </p:sp>
    </p:spTree>
    <p:extLst>
      <p:ext uri="{BB962C8B-B14F-4D97-AF65-F5344CB8AC3E}">
        <p14:creationId xmlns:p14="http://schemas.microsoft.com/office/powerpoint/2010/main" xmlns="" val="36448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xmlns="" val="159435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xmlns="" val="266709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xmlns="" val="267115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total, 15 studies were initiated since 2013/14, of which 14 (i.e. 93.3% were completed). Only study rolled-over from 2015/16 was on State of LED in Free State. In addition, FS Treasury quarterly publishes Analysis of Provincial Labour Market Trends and annually publishes the Provincial Economic Review and Outlook (PERO) as well as the District Economic Profiles (DERO). </a:t>
            </a:r>
            <a:endParaRPr lang="en-US" dirty="0"/>
          </a:p>
        </p:txBody>
      </p:sp>
      <p:sp>
        <p:nvSpPr>
          <p:cNvPr id="4" name="Slide Number Placeholder 3"/>
          <p:cNvSpPr>
            <a:spLocks noGrp="1"/>
          </p:cNvSpPr>
          <p:nvPr>
            <p:ph type="sldNum" sz="quarter" idx="10"/>
          </p:nvPr>
        </p:nvSpPr>
        <p:spPr/>
        <p:txBody>
          <a:bodyPr/>
          <a:lstStyle/>
          <a:p>
            <a:pPr>
              <a:defRPr/>
            </a:pPr>
            <a:fld id="{B9F466FC-4F9A-4835-8FD2-D421058FFBE3}" type="slidenum">
              <a:rPr lang="en-US" smtClean="0"/>
              <a:pPr>
                <a:defRPr/>
              </a:pPr>
              <a:t>18</a:t>
            </a:fld>
            <a:endParaRPr lang="en-US" dirty="0"/>
          </a:p>
        </p:txBody>
      </p:sp>
    </p:spTree>
    <p:extLst>
      <p:ext uri="{BB962C8B-B14F-4D97-AF65-F5344CB8AC3E}">
        <p14:creationId xmlns:p14="http://schemas.microsoft.com/office/powerpoint/2010/main" xmlns="" val="78192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xmlns="" val="210285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a:buChar char="•"/>
            </a:pPr>
            <a:r>
              <a:rPr lang="en-ZA" sz="1400" dirty="0" smtClean="0"/>
              <a:t>Although it does not impact directly on socio-economic</a:t>
            </a:r>
            <a:r>
              <a:rPr lang="en-ZA" sz="1400" baseline="0" dirty="0" smtClean="0"/>
              <a:t> transformation, </a:t>
            </a:r>
            <a:r>
              <a:rPr lang="en-ZA" sz="1400" dirty="0" smtClean="0"/>
              <a:t>Provincial</a:t>
            </a:r>
            <a:r>
              <a:rPr lang="en-ZA" sz="1400" baseline="0" dirty="0" smtClean="0"/>
              <a:t> Treasury has done a number of studies of which the findings could be used to improve the impact of our programmes on the socio-economic transformatio in the province.  The slide highlights some of the findings and recommendations that have been made.</a:t>
            </a:r>
          </a:p>
          <a:p>
            <a:pPr marL="285750" indent="-285750">
              <a:buFont typeface="Arial"/>
              <a:buChar char="•"/>
            </a:pPr>
            <a:r>
              <a:rPr lang="en-ZA" sz="1400" baseline="0" dirty="0" smtClean="0"/>
              <a:t>Improvement in local procurement i.t.o.  </a:t>
            </a:r>
            <a:r>
              <a:rPr lang="en-ZA" sz="1400" baseline="0" smtClean="0"/>
              <a:t>Targeted procurement through suppliers from the province</a:t>
            </a:r>
          </a:p>
          <a:p>
            <a:pPr marL="285750" indent="-285750">
              <a:buFont typeface="Arial"/>
              <a:buChar char="•"/>
            </a:pPr>
            <a:endParaRPr lang="en-ZA" sz="1400" baseline="0" dirty="0" smtClean="0"/>
          </a:p>
          <a:p>
            <a:endParaRPr lang="en-ZA" sz="1400"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90C889-BB7F-407A-9C29-60D8C5800BB1}" type="slidenum">
              <a:rPr lang="en-US" smtClean="0"/>
              <a:pPr/>
              <a:t>20</a:t>
            </a:fld>
            <a:endParaRPr lang="en-US" smtClean="0"/>
          </a:p>
        </p:txBody>
      </p:sp>
    </p:spTree>
    <p:extLst>
      <p:ext uri="{BB962C8B-B14F-4D97-AF65-F5344CB8AC3E}">
        <p14:creationId xmlns:p14="http://schemas.microsoft.com/office/powerpoint/2010/main" xmlns="" val="399163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xmlns="" val="277035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22</a:t>
            </a:fld>
            <a:endParaRPr lang="en-US"/>
          </a:p>
        </p:txBody>
      </p:sp>
    </p:spTree>
    <p:extLst>
      <p:ext uri="{BB962C8B-B14F-4D97-AF65-F5344CB8AC3E}">
        <p14:creationId xmlns:p14="http://schemas.microsoft.com/office/powerpoint/2010/main" xmlns="" val="136904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23</a:t>
            </a:fld>
            <a:endParaRPr lang="en-US"/>
          </a:p>
        </p:txBody>
      </p:sp>
    </p:spTree>
    <p:extLst>
      <p:ext uri="{BB962C8B-B14F-4D97-AF65-F5344CB8AC3E}">
        <p14:creationId xmlns:p14="http://schemas.microsoft.com/office/powerpoint/2010/main" xmlns="" val="1251042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24</a:t>
            </a:fld>
            <a:endParaRPr lang="en-US"/>
          </a:p>
        </p:txBody>
      </p:sp>
    </p:spTree>
    <p:extLst>
      <p:ext uri="{BB962C8B-B14F-4D97-AF65-F5344CB8AC3E}">
        <p14:creationId xmlns:p14="http://schemas.microsoft.com/office/powerpoint/2010/main" xmlns="" val="24333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ate Placeholder 3"/>
          <p:cNvSpPr>
            <a:spLocks noGrp="1"/>
          </p:cNvSpPr>
          <p:nvPr>
            <p:ph type="dt" sz="quarter" idx="1"/>
          </p:nvPr>
        </p:nvSpPr>
        <p:spPr/>
        <p:txBody>
          <a:bodyPr/>
          <a:lstStyle/>
          <a:p>
            <a:pPr>
              <a:defRPr/>
            </a:pPr>
            <a:fld id="{AE908D5F-C4ED-4952-A2A5-494D5E930790}" type="datetime1">
              <a:rPr lang="en-US" smtClean="0"/>
              <a:pPr>
                <a:defRPr/>
              </a:pPr>
              <a:t>6/25/2018</a:t>
            </a:fld>
            <a:endParaRPr lang="en-US"/>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1685" indent="-285264">
              <a:defRPr>
                <a:solidFill>
                  <a:schemeClr val="tx1"/>
                </a:solidFill>
                <a:latin typeface="Tahoma" panose="020B0604030504040204" pitchFamily="34" charset="0"/>
                <a:cs typeface="Arial" panose="020B0604020202020204" pitchFamily="34" charset="0"/>
              </a:defRPr>
            </a:lvl2pPr>
            <a:lvl3pPr marL="1141054" indent="-228210">
              <a:defRPr>
                <a:solidFill>
                  <a:schemeClr val="tx1"/>
                </a:solidFill>
                <a:latin typeface="Tahoma" panose="020B0604030504040204" pitchFamily="34" charset="0"/>
                <a:cs typeface="Arial" panose="020B0604020202020204" pitchFamily="34" charset="0"/>
              </a:defRPr>
            </a:lvl3pPr>
            <a:lvl4pPr marL="1597476" indent="-228210">
              <a:defRPr>
                <a:solidFill>
                  <a:schemeClr val="tx1"/>
                </a:solidFill>
                <a:latin typeface="Tahoma" panose="020B0604030504040204" pitchFamily="34" charset="0"/>
                <a:cs typeface="Arial" panose="020B0604020202020204" pitchFamily="34" charset="0"/>
              </a:defRPr>
            </a:lvl4pPr>
            <a:lvl5pPr marL="2053897" indent="-228210">
              <a:defRPr>
                <a:solidFill>
                  <a:schemeClr val="tx1"/>
                </a:solidFill>
                <a:latin typeface="Tahoma" panose="020B0604030504040204" pitchFamily="34" charset="0"/>
                <a:cs typeface="Arial" panose="020B0604020202020204" pitchFamily="34" charset="0"/>
              </a:defRPr>
            </a:lvl5pPr>
            <a:lvl6pPr marL="2510320"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66742"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3163"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79585"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0AAA5CA-43E4-4FC1-81B2-45EE10EA8CDF}" type="slidenum">
              <a:rPr lang="en-US" altLang="en-US" smtClean="0"/>
              <a:pPr/>
              <a:t>25</a:t>
            </a:fld>
            <a:endParaRPr lang="en-US" altLang="en-US" smtClean="0"/>
          </a:p>
        </p:txBody>
      </p:sp>
    </p:spTree>
    <p:extLst>
      <p:ext uri="{BB962C8B-B14F-4D97-AF65-F5344CB8AC3E}">
        <p14:creationId xmlns:p14="http://schemas.microsoft.com/office/powerpoint/2010/main" xmlns="" val="22249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xmlns="" val="786562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ate Placeholder 3"/>
          <p:cNvSpPr>
            <a:spLocks noGrp="1"/>
          </p:cNvSpPr>
          <p:nvPr>
            <p:ph type="dt" sz="quarter" idx="1"/>
          </p:nvPr>
        </p:nvSpPr>
        <p:spPr/>
        <p:txBody>
          <a:bodyPr/>
          <a:lstStyle/>
          <a:p>
            <a:pPr>
              <a:defRPr/>
            </a:pPr>
            <a:fld id="{AE908D5F-C4ED-4952-A2A5-494D5E930790}" type="datetime1">
              <a:rPr lang="en-US" smtClean="0"/>
              <a:pPr>
                <a:defRPr/>
              </a:pPr>
              <a:t>6/25/2018</a:t>
            </a:fld>
            <a:endParaRPr lang="en-US"/>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1685" indent="-285264">
              <a:defRPr>
                <a:solidFill>
                  <a:schemeClr val="tx1"/>
                </a:solidFill>
                <a:latin typeface="Tahoma" panose="020B0604030504040204" pitchFamily="34" charset="0"/>
                <a:cs typeface="Arial" panose="020B0604020202020204" pitchFamily="34" charset="0"/>
              </a:defRPr>
            </a:lvl2pPr>
            <a:lvl3pPr marL="1141054" indent="-228210">
              <a:defRPr>
                <a:solidFill>
                  <a:schemeClr val="tx1"/>
                </a:solidFill>
                <a:latin typeface="Tahoma" panose="020B0604030504040204" pitchFamily="34" charset="0"/>
                <a:cs typeface="Arial" panose="020B0604020202020204" pitchFamily="34" charset="0"/>
              </a:defRPr>
            </a:lvl3pPr>
            <a:lvl4pPr marL="1597476" indent="-228210">
              <a:defRPr>
                <a:solidFill>
                  <a:schemeClr val="tx1"/>
                </a:solidFill>
                <a:latin typeface="Tahoma" panose="020B0604030504040204" pitchFamily="34" charset="0"/>
                <a:cs typeface="Arial" panose="020B0604020202020204" pitchFamily="34" charset="0"/>
              </a:defRPr>
            </a:lvl4pPr>
            <a:lvl5pPr marL="2053897" indent="-228210">
              <a:defRPr>
                <a:solidFill>
                  <a:schemeClr val="tx1"/>
                </a:solidFill>
                <a:latin typeface="Tahoma" panose="020B0604030504040204" pitchFamily="34" charset="0"/>
                <a:cs typeface="Arial" panose="020B0604020202020204" pitchFamily="34" charset="0"/>
              </a:defRPr>
            </a:lvl5pPr>
            <a:lvl6pPr marL="2510320"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66742"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3163"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79585" indent="-22821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0AAA5CA-43E4-4FC1-81B2-45EE10EA8CDF}" type="slidenum">
              <a:rPr lang="en-US" altLang="en-US" smtClean="0"/>
              <a:pPr/>
              <a:t>26</a:t>
            </a:fld>
            <a:endParaRPr lang="en-US" altLang="en-US" smtClean="0"/>
          </a:p>
        </p:txBody>
      </p:sp>
    </p:spTree>
    <p:extLst>
      <p:ext uri="{BB962C8B-B14F-4D97-AF65-F5344CB8AC3E}">
        <p14:creationId xmlns:p14="http://schemas.microsoft.com/office/powerpoint/2010/main" xmlns="" val="343260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xmlns="" val="1525689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latin typeface="Arial Narrow" panose="020B0606020202030204" pitchFamily="34" charset="0"/>
              </a:rPr>
              <a:t>Education:</a:t>
            </a:r>
          </a:p>
          <a:p>
            <a:r>
              <a:rPr lang="en-ZA" sz="1200" dirty="0" smtClean="0">
                <a:latin typeface="Arial Narrow" panose="020B0606020202030204" pitchFamily="34" charset="0"/>
              </a:rPr>
              <a:t>The Department has</a:t>
            </a:r>
            <a:r>
              <a:rPr lang="en-ZA" sz="1200" baseline="0" dirty="0" smtClean="0">
                <a:latin typeface="Arial Narrow" panose="020B0606020202030204" pitchFamily="34" charset="0"/>
              </a:rPr>
              <a:t> overspent o</a:t>
            </a:r>
            <a:r>
              <a:rPr lang="en-ZA" sz="1200" dirty="0" smtClean="0">
                <a:latin typeface="Arial Narrow" panose="020B0606020202030204" pitchFamily="34" charset="0"/>
              </a:rPr>
              <a:t>n Compensation of Employees due to insufficient budget allocation in 2017/18 financial year.</a:t>
            </a:r>
          </a:p>
          <a:p>
            <a:endParaRPr lang="en-ZA" sz="1200" dirty="0" smtClean="0">
              <a:latin typeface="Arial Narrow" panose="020B0606020202030204" pitchFamily="34" charset="0"/>
            </a:endParaRPr>
          </a:p>
          <a:p>
            <a:r>
              <a:rPr lang="en-ZA" sz="1200" dirty="0" smtClean="0">
                <a:latin typeface="Arial Narrow" panose="020B0606020202030204" pitchFamily="34" charset="0"/>
              </a:rPr>
              <a:t>Health:</a:t>
            </a:r>
          </a:p>
          <a:p>
            <a:r>
              <a:rPr lang="en-US" sz="1200" dirty="0" smtClean="0">
                <a:latin typeface="Arial Narrow" panose="020B0606020202030204" pitchFamily="34" charset="0"/>
              </a:rPr>
              <a:t>The department has overspent</a:t>
            </a:r>
            <a:r>
              <a:rPr lang="en-US" sz="1200" baseline="0" dirty="0" smtClean="0">
                <a:latin typeface="Arial Narrow" panose="020B0606020202030204" pitchFamily="34" charset="0"/>
              </a:rPr>
              <a:t> mainly on G&amp;S on items such as </a:t>
            </a:r>
            <a:r>
              <a:rPr lang="en-US" sz="1200" kern="1200" dirty="0" smtClean="0">
                <a:solidFill>
                  <a:schemeClr val="tx1"/>
                </a:solidFill>
                <a:effectLst/>
                <a:latin typeface="Arial" charset="0"/>
                <a:ea typeface="ＭＳ Ｐゴシック" pitchFamily="1" charset="-128"/>
                <a:cs typeface="ＭＳ Ｐゴシック"/>
              </a:rPr>
              <a:t>inter facility patient transport, medicine and medico legal claims</a:t>
            </a:r>
          </a:p>
          <a:p>
            <a:endParaRPr lang="en-ZA" sz="1200" dirty="0" smtClean="0">
              <a:latin typeface="Arial Narrow" panose="020B0606020202030204" pitchFamily="34" charset="0"/>
            </a:endParaRPr>
          </a:p>
          <a:p>
            <a:r>
              <a:rPr lang="en-ZA" sz="1200" dirty="0" smtClean="0">
                <a:latin typeface="Arial Narrow" panose="020B0606020202030204" pitchFamily="34" charset="0"/>
              </a:rPr>
              <a:t>PRT:</a:t>
            </a:r>
          </a:p>
          <a:p>
            <a:r>
              <a:rPr lang="en-US" sz="1200" kern="1200" dirty="0" smtClean="0">
                <a:solidFill>
                  <a:schemeClr val="tx1"/>
                </a:solidFill>
                <a:effectLst/>
                <a:latin typeface="Arial" charset="0"/>
                <a:ea typeface="ＭＳ Ｐゴシック" pitchFamily="1" charset="-128"/>
                <a:cs typeface="ＭＳ Ｐゴシック"/>
              </a:rPr>
              <a:t>The department has overspent</a:t>
            </a:r>
            <a:r>
              <a:rPr lang="en-US" sz="1200" kern="1200" baseline="0" dirty="0" smtClean="0">
                <a:solidFill>
                  <a:schemeClr val="tx1"/>
                </a:solidFill>
                <a:effectLst/>
                <a:latin typeface="Arial" charset="0"/>
                <a:ea typeface="ＭＳ Ｐゴシック" pitchFamily="1" charset="-128"/>
                <a:cs typeface="ＭＳ Ｐゴシック"/>
              </a:rPr>
              <a:t> m</a:t>
            </a:r>
            <a:r>
              <a:rPr lang="en-US" sz="1200" kern="1200" dirty="0" smtClean="0">
                <a:solidFill>
                  <a:schemeClr val="tx1"/>
                </a:solidFill>
                <a:effectLst/>
                <a:latin typeface="Arial" charset="0"/>
                <a:ea typeface="ＭＳ Ｐゴシック" pitchFamily="1" charset="-128"/>
                <a:cs typeface="ＭＳ Ｐゴシック"/>
              </a:rPr>
              <a:t>ainly on Compensation of Employees due to limited funding</a:t>
            </a:r>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28</a:t>
            </a:fld>
            <a:endParaRPr lang="en-US"/>
          </a:p>
        </p:txBody>
      </p:sp>
    </p:spTree>
    <p:extLst>
      <p:ext uri="{BB962C8B-B14F-4D97-AF65-F5344CB8AC3E}">
        <p14:creationId xmlns:p14="http://schemas.microsoft.com/office/powerpoint/2010/main" xmlns="" val="255387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smtClean="0">
                <a:latin typeface="Arial Narrow" panose="020B0606020202030204" pitchFamily="34" charset="0"/>
              </a:rPr>
              <a:t>Education:</a:t>
            </a:r>
          </a:p>
          <a:p>
            <a:r>
              <a:rPr lang="en-ZA" sz="1200" dirty="0" smtClean="0">
                <a:latin typeface="Arial Narrow" panose="020B0606020202030204" pitchFamily="34" charset="0"/>
              </a:rPr>
              <a:t>The Department has</a:t>
            </a:r>
            <a:r>
              <a:rPr lang="en-ZA" sz="1200" baseline="0" dirty="0" smtClean="0">
                <a:latin typeface="Arial Narrow" panose="020B0606020202030204" pitchFamily="34" charset="0"/>
              </a:rPr>
              <a:t> overspent o</a:t>
            </a:r>
            <a:r>
              <a:rPr lang="en-ZA" sz="1200" dirty="0" smtClean="0">
                <a:latin typeface="Arial Narrow" panose="020B0606020202030204" pitchFamily="34" charset="0"/>
              </a:rPr>
              <a:t>n Compensation of Employees due to insufficient budget allocation in 2017/18 financial year.</a:t>
            </a:r>
          </a:p>
          <a:p>
            <a:endParaRPr lang="en-ZA" sz="1200" dirty="0" smtClean="0">
              <a:latin typeface="Arial Narrow" panose="020B0606020202030204" pitchFamily="34" charset="0"/>
            </a:endParaRPr>
          </a:p>
          <a:p>
            <a:r>
              <a:rPr lang="en-ZA" sz="1200" dirty="0" smtClean="0">
                <a:latin typeface="Arial Narrow" panose="020B0606020202030204" pitchFamily="34" charset="0"/>
              </a:rPr>
              <a:t>Health:</a:t>
            </a:r>
          </a:p>
          <a:p>
            <a:r>
              <a:rPr lang="en-US" sz="1200" dirty="0" smtClean="0">
                <a:latin typeface="Arial Narrow" panose="020B0606020202030204" pitchFamily="34" charset="0"/>
              </a:rPr>
              <a:t>The department has overspent</a:t>
            </a:r>
            <a:r>
              <a:rPr lang="en-US" sz="1200" baseline="0" dirty="0" smtClean="0">
                <a:latin typeface="Arial Narrow" panose="020B0606020202030204" pitchFamily="34" charset="0"/>
              </a:rPr>
              <a:t> mainly on G&amp;S on items such as </a:t>
            </a:r>
            <a:r>
              <a:rPr lang="en-US" sz="1200" kern="1200" dirty="0" smtClean="0">
                <a:solidFill>
                  <a:schemeClr val="tx1"/>
                </a:solidFill>
                <a:effectLst/>
                <a:latin typeface="Arial" charset="0"/>
                <a:ea typeface="ＭＳ Ｐゴシック" pitchFamily="1" charset="-128"/>
                <a:cs typeface="ＭＳ Ｐゴシック"/>
              </a:rPr>
              <a:t>inter facility patient transport, medicine and medico legal claims</a:t>
            </a:r>
          </a:p>
          <a:p>
            <a:endParaRPr lang="en-ZA" sz="1200" dirty="0" smtClean="0">
              <a:latin typeface="Arial Narrow" panose="020B0606020202030204" pitchFamily="34" charset="0"/>
            </a:endParaRPr>
          </a:p>
          <a:p>
            <a:r>
              <a:rPr lang="en-ZA" sz="1200" dirty="0" smtClean="0">
                <a:latin typeface="Arial Narrow" panose="020B0606020202030204" pitchFamily="34" charset="0"/>
              </a:rPr>
              <a:t>PRT:</a:t>
            </a:r>
          </a:p>
          <a:p>
            <a:r>
              <a:rPr lang="en-US" sz="1200" kern="1200" dirty="0" smtClean="0">
                <a:solidFill>
                  <a:schemeClr val="tx1"/>
                </a:solidFill>
                <a:effectLst/>
                <a:latin typeface="Arial" charset="0"/>
                <a:ea typeface="ＭＳ Ｐゴシック" pitchFamily="1" charset="-128"/>
                <a:cs typeface="ＭＳ Ｐゴシック"/>
              </a:rPr>
              <a:t>The department has overspent</a:t>
            </a:r>
            <a:r>
              <a:rPr lang="en-US" sz="1200" kern="1200" baseline="0" dirty="0" smtClean="0">
                <a:solidFill>
                  <a:schemeClr val="tx1"/>
                </a:solidFill>
                <a:effectLst/>
                <a:latin typeface="Arial" charset="0"/>
                <a:ea typeface="ＭＳ Ｐゴシック" pitchFamily="1" charset="-128"/>
                <a:cs typeface="ＭＳ Ｐゴシック"/>
              </a:rPr>
              <a:t> m</a:t>
            </a:r>
            <a:r>
              <a:rPr lang="en-US" sz="1200" kern="1200" dirty="0" smtClean="0">
                <a:solidFill>
                  <a:schemeClr val="tx1"/>
                </a:solidFill>
                <a:effectLst/>
                <a:latin typeface="Arial" charset="0"/>
                <a:ea typeface="ＭＳ Ｐゴシック" pitchFamily="1" charset="-128"/>
                <a:cs typeface="ＭＳ Ｐゴシック"/>
              </a:rPr>
              <a:t>ainly on Compensation of Employees due to limited funding</a:t>
            </a:r>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29</a:t>
            </a:fld>
            <a:endParaRPr lang="en-US"/>
          </a:p>
        </p:txBody>
      </p:sp>
    </p:spTree>
    <p:extLst>
      <p:ext uri="{BB962C8B-B14F-4D97-AF65-F5344CB8AC3E}">
        <p14:creationId xmlns:p14="http://schemas.microsoft.com/office/powerpoint/2010/main" xmlns="" val="106529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30</a:t>
            </a:fld>
            <a:endParaRPr lang="en-US"/>
          </a:p>
        </p:txBody>
      </p:sp>
    </p:spTree>
    <p:extLst>
      <p:ext uri="{BB962C8B-B14F-4D97-AF65-F5344CB8AC3E}">
        <p14:creationId xmlns:p14="http://schemas.microsoft.com/office/powerpoint/2010/main" xmlns="" val="4281638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31</a:t>
            </a:fld>
            <a:endParaRPr lang="en-US"/>
          </a:p>
        </p:txBody>
      </p:sp>
    </p:spTree>
    <p:extLst>
      <p:ext uri="{BB962C8B-B14F-4D97-AF65-F5344CB8AC3E}">
        <p14:creationId xmlns:p14="http://schemas.microsoft.com/office/powerpoint/2010/main" xmlns="" val="4248393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32</a:t>
            </a:fld>
            <a:endParaRPr lang="en-US"/>
          </a:p>
        </p:txBody>
      </p:sp>
    </p:spTree>
    <p:extLst>
      <p:ext uri="{BB962C8B-B14F-4D97-AF65-F5344CB8AC3E}">
        <p14:creationId xmlns:p14="http://schemas.microsoft.com/office/powerpoint/2010/main" xmlns="" val="2432407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33</a:t>
            </a:fld>
            <a:endParaRPr lang="en-US"/>
          </a:p>
        </p:txBody>
      </p:sp>
    </p:spTree>
    <p:extLst>
      <p:ext uri="{BB962C8B-B14F-4D97-AF65-F5344CB8AC3E}">
        <p14:creationId xmlns:p14="http://schemas.microsoft.com/office/powerpoint/2010/main" xmlns="" val="61826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34</a:t>
            </a:fld>
            <a:endParaRPr lang="en-US"/>
          </a:p>
        </p:txBody>
      </p:sp>
    </p:spTree>
    <p:extLst>
      <p:ext uri="{BB962C8B-B14F-4D97-AF65-F5344CB8AC3E}">
        <p14:creationId xmlns:p14="http://schemas.microsoft.com/office/powerpoint/2010/main" xmlns="" val="304669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35</a:t>
            </a:fld>
            <a:endParaRPr lang="en-US"/>
          </a:p>
        </p:txBody>
      </p:sp>
    </p:spTree>
    <p:extLst>
      <p:ext uri="{BB962C8B-B14F-4D97-AF65-F5344CB8AC3E}">
        <p14:creationId xmlns:p14="http://schemas.microsoft.com/office/powerpoint/2010/main" xmlns="" val="83317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xmlns="" val="3650320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36</a:t>
            </a:fld>
            <a:endParaRPr lang="en-US"/>
          </a:p>
        </p:txBody>
      </p:sp>
    </p:spTree>
    <p:extLst>
      <p:ext uri="{BB962C8B-B14F-4D97-AF65-F5344CB8AC3E}">
        <p14:creationId xmlns:p14="http://schemas.microsoft.com/office/powerpoint/2010/main" xmlns="" val="15695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37</a:t>
            </a:fld>
            <a:endParaRPr lang="en-US"/>
          </a:p>
        </p:txBody>
      </p:sp>
    </p:spTree>
    <p:extLst>
      <p:ext uri="{BB962C8B-B14F-4D97-AF65-F5344CB8AC3E}">
        <p14:creationId xmlns:p14="http://schemas.microsoft.com/office/powerpoint/2010/main" xmlns="" val="243320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38</a:t>
            </a:fld>
            <a:endParaRPr lang="en-US"/>
          </a:p>
        </p:txBody>
      </p:sp>
    </p:spTree>
    <p:extLst>
      <p:ext uri="{BB962C8B-B14F-4D97-AF65-F5344CB8AC3E}">
        <p14:creationId xmlns:p14="http://schemas.microsoft.com/office/powerpoint/2010/main" xmlns="" val="3154517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Health</a:t>
            </a:r>
            <a:r>
              <a:rPr lang="en-US" dirty="0" smtClean="0"/>
              <a:t>: </a:t>
            </a:r>
            <a:r>
              <a:rPr lang="en-ZA" sz="1200" kern="1200" dirty="0" smtClean="0">
                <a:solidFill>
                  <a:schemeClr val="tx1"/>
                </a:solidFill>
                <a:effectLst/>
                <a:latin typeface="Arial" charset="0"/>
                <a:ea typeface="ＭＳ Ｐゴシック" pitchFamily="1" charset="-128"/>
              </a:rPr>
              <a:t>A</a:t>
            </a:r>
            <a:r>
              <a:rPr lang="en-ZA" sz="1200" kern="1200" dirty="0" smtClean="0">
                <a:solidFill>
                  <a:schemeClr val="tx1"/>
                </a:solidFill>
                <a:effectLst/>
                <a:latin typeface="Arial" charset="0"/>
                <a:ea typeface="ＭＳ Ｐゴシック" pitchFamily="1" charset="-128"/>
                <a:cs typeface="ＭＳ Ｐゴシック"/>
              </a:rPr>
              <a:t>dvertised posts that have not yet been filled and faulty</a:t>
            </a:r>
            <a:r>
              <a:rPr lang="en-ZA" sz="1200" kern="1200" baseline="0" dirty="0" smtClean="0">
                <a:solidFill>
                  <a:schemeClr val="tx1"/>
                </a:solidFill>
                <a:effectLst/>
                <a:latin typeface="Arial" charset="0"/>
                <a:ea typeface="ＭＳ Ｐゴシック" pitchFamily="1" charset="-128"/>
                <a:cs typeface="ＭＳ Ｐゴシック"/>
              </a:rPr>
              <a:t> invoices provided by suppliers which delay payments made</a:t>
            </a:r>
            <a:r>
              <a:rPr lang="en-ZA" sz="1200" kern="1200" dirty="0" smtClean="0">
                <a:solidFill>
                  <a:schemeClr val="tx1"/>
                </a:solidFill>
                <a:effectLst/>
                <a:latin typeface="Arial" charset="0"/>
                <a:ea typeface="ＭＳ Ｐゴシック" pitchFamily="1" charset="-128"/>
                <a:cs typeface="ＭＳ Ｐゴシック"/>
              </a:rPr>
              <a:t>.</a:t>
            </a:r>
          </a:p>
          <a:p>
            <a:endParaRPr lang="en-ZA" sz="1200" kern="1200" dirty="0" smtClean="0">
              <a:solidFill>
                <a:schemeClr val="tx1"/>
              </a:solidFill>
              <a:effectLst/>
              <a:latin typeface="Arial" charset="0"/>
              <a:ea typeface="ＭＳ Ｐゴシック" pitchFamily="1" charset="-128"/>
              <a:cs typeface="ＭＳ Ｐゴシック"/>
            </a:endParaRPr>
          </a:p>
          <a:p>
            <a:r>
              <a:rPr lang="en-US" b="1" dirty="0" err="1" smtClean="0"/>
              <a:t>Soc</a:t>
            </a:r>
            <a:r>
              <a:rPr lang="en-US" b="1" dirty="0" smtClean="0"/>
              <a:t> Dev</a:t>
            </a:r>
            <a:r>
              <a:rPr lang="en-US" dirty="0" smtClean="0"/>
              <a:t>: </a:t>
            </a:r>
            <a:r>
              <a:rPr lang="en-US" sz="1200" kern="1200" dirty="0" smtClean="0">
                <a:solidFill>
                  <a:schemeClr val="tx1"/>
                </a:solidFill>
                <a:effectLst/>
                <a:latin typeface="Arial" charset="0"/>
                <a:ea typeface="ＭＳ Ｐゴシック" pitchFamily="1" charset="-128"/>
              </a:rPr>
              <a:t>Initial cash flow issues by the contractor delayed</a:t>
            </a:r>
            <a:r>
              <a:rPr lang="en-US" sz="1200" kern="1200" baseline="0" dirty="0" smtClean="0">
                <a:solidFill>
                  <a:schemeClr val="tx1"/>
                </a:solidFill>
                <a:effectLst/>
                <a:latin typeface="Arial" charset="0"/>
                <a:ea typeface="ＭＳ Ｐゴシック" pitchFamily="1" charset="-128"/>
              </a:rPr>
              <a:t> progress which </a:t>
            </a:r>
            <a:r>
              <a:rPr lang="en-US" sz="1200" kern="1200" dirty="0" smtClean="0">
                <a:solidFill>
                  <a:schemeClr val="tx1"/>
                </a:solidFill>
                <a:effectLst/>
                <a:latin typeface="Arial" charset="0"/>
                <a:ea typeface="ＭＳ Ｐゴシック" pitchFamily="1" charset="-128"/>
              </a:rPr>
              <a:t>improved at the end of year</a:t>
            </a:r>
            <a:r>
              <a:rPr lang="en-US" sz="1200" kern="1200" dirty="0" smtClean="0">
                <a:solidFill>
                  <a:schemeClr val="tx1"/>
                </a:solidFill>
                <a:effectLst/>
                <a:latin typeface="Arial" charset="0"/>
                <a:ea typeface="ＭＳ Ｐゴシック" pitchFamily="1" charset="-128"/>
                <a:cs typeface="ＭＳ Ｐゴシック"/>
              </a:rPr>
              <a:t>.</a:t>
            </a:r>
          </a:p>
          <a:p>
            <a:endParaRPr lang="en-US" sz="1200" kern="1200" dirty="0" smtClean="0">
              <a:solidFill>
                <a:schemeClr val="tx1"/>
              </a:solidFill>
              <a:effectLst/>
              <a:latin typeface="Arial" charset="0"/>
              <a:ea typeface="ＭＳ Ｐゴシック" pitchFamily="1"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charset="0"/>
                <a:ea typeface="ＭＳ Ｐゴシック" pitchFamily="1" charset="-128"/>
                <a:cs typeface="ＭＳ Ｐゴシック"/>
              </a:rPr>
              <a:t>Agric</a:t>
            </a:r>
            <a:r>
              <a:rPr lang="en-US" sz="1200" b="1" kern="1200" dirty="0" smtClean="0">
                <a:solidFill>
                  <a:schemeClr val="tx1"/>
                </a:solidFill>
                <a:effectLst/>
                <a:latin typeface="Arial" charset="0"/>
                <a:ea typeface="ＭＳ Ｐゴシック" pitchFamily="1" charset="-128"/>
                <a:cs typeface="ＭＳ Ｐゴシック"/>
              </a:rPr>
              <a:t> &amp; RD</a:t>
            </a:r>
            <a:r>
              <a:rPr lang="en-US" sz="1200" b="1" kern="1200" baseline="0" dirty="0" smtClean="0">
                <a:solidFill>
                  <a:schemeClr val="tx1"/>
                </a:solidFill>
                <a:effectLst/>
                <a:latin typeface="Arial" charset="0"/>
                <a:ea typeface="ＭＳ Ｐゴシック" pitchFamily="1" charset="-128"/>
                <a:cs typeface="ＭＳ Ｐゴシック"/>
              </a:rPr>
              <a:t>: </a:t>
            </a:r>
            <a:r>
              <a:rPr lang="en-US" sz="1200" b="0" kern="1200" baseline="0" dirty="0" smtClean="0">
                <a:solidFill>
                  <a:schemeClr val="tx1"/>
                </a:solidFill>
                <a:effectLst/>
                <a:latin typeface="Arial" charset="0"/>
                <a:ea typeface="ＭＳ Ｐゴシック" pitchFamily="1" charset="-128"/>
                <a:cs typeface="ＭＳ Ｐゴシック"/>
              </a:rPr>
              <a:t> Underspending d</a:t>
            </a:r>
            <a:r>
              <a:rPr lang="en-US" sz="1200" kern="1200" dirty="0" smtClean="0">
                <a:solidFill>
                  <a:schemeClr val="tx1"/>
                </a:solidFill>
                <a:effectLst/>
                <a:latin typeface="Arial" charset="0"/>
                <a:ea typeface="ＭＳ Ｐゴシック" pitchFamily="1" charset="-128"/>
                <a:cs typeface="ＭＳ Ｐゴシック"/>
              </a:rPr>
              <a:t>ue to the </a:t>
            </a:r>
            <a:r>
              <a:rPr lang="en-US" sz="1200" kern="1200" dirty="0" err="1" smtClean="0">
                <a:solidFill>
                  <a:schemeClr val="tx1"/>
                </a:solidFill>
                <a:effectLst/>
                <a:latin typeface="Arial" charset="0"/>
                <a:ea typeface="ＭＳ Ｐゴシック" pitchFamily="1" charset="-128"/>
                <a:cs typeface="ＭＳ Ｐゴシック"/>
              </a:rPr>
              <a:t>Mohoma</a:t>
            </a:r>
            <a:r>
              <a:rPr lang="en-US" sz="1200" kern="1200" dirty="0" smtClean="0">
                <a:solidFill>
                  <a:schemeClr val="tx1"/>
                </a:solidFill>
                <a:effectLst/>
                <a:latin typeface="Arial" charset="0"/>
                <a:ea typeface="ＭＳ Ｐゴシック" pitchFamily="1" charset="-128"/>
                <a:cs typeface="ＭＳ Ｐゴシック"/>
              </a:rPr>
              <a:t> </a:t>
            </a:r>
            <a:r>
              <a:rPr lang="en-US" sz="1200" kern="1200" dirty="0" err="1" smtClean="0">
                <a:solidFill>
                  <a:schemeClr val="tx1"/>
                </a:solidFill>
                <a:effectLst/>
                <a:latin typeface="Arial" charset="0"/>
                <a:ea typeface="ＭＳ Ｐゴシック" pitchFamily="1" charset="-128"/>
                <a:cs typeface="ＭＳ Ｐゴシック"/>
              </a:rPr>
              <a:t>Mobung</a:t>
            </a:r>
            <a:r>
              <a:rPr lang="en-US" sz="1200" kern="1200" dirty="0" smtClean="0">
                <a:solidFill>
                  <a:schemeClr val="tx1"/>
                </a:solidFill>
                <a:effectLst/>
                <a:latin typeface="Arial" charset="0"/>
                <a:ea typeface="ＭＳ Ｐゴシック" pitchFamily="1" charset="-128"/>
                <a:cs typeface="ＭＳ Ｐゴシック"/>
              </a:rPr>
              <a:t> project that was deferred to the new financial year due to the late approval  DESTEA the of EIA (approved on 29/03/2018).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schemeClr val="tx1"/>
              </a:solidFill>
              <a:effectLst/>
              <a:latin typeface="Arial" charset="0"/>
              <a:ea typeface="ＭＳ Ｐゴシック" pitchFamily="1" charset="-128"/>
              <a:cs typeface="ＭＳ Ｐゴシック"/>
            </a:endParaRPr>
          </a:p>
          <a:p>
            <a:r>
              <a:rPr lang="en-US" sz="1200" b="1" kern="1200" dirty="0" smtClean="0">
                <a:solidFill>
                  <a:schemeClr val="tx1"/>
                </a:solidFill>
                <a:effectLst/>
                <a:latin typeface="Arial" charset="0"/>
                <a:ea typeface="ＭＳ Ｐゴシック" pitchFamily="1" charset="-128"/>
              </a:rPr>
              <a:t>SACR</a:t>
            </a:r>
            <a:r>
              <a:rPr lang="en-US" sz="1200" kern="1200" dirty="0" smtClean="0">
                <a:solidFill>
                  <a:schemeClr val="tx1"/>
                </a:solidFill>
                <a:effectLst/>
                <a:latin typeface="Arial" charset="0"/>
                <a:ea typeface="ＭＳ Ｐゴシック" pitchFamily="1" charset="-128"/>
              </a:rPr>
              <a:t>: </a:t>
            </a:r>
            <a:r>
              <a:rPr lang="en-US" sz="1200" kern="1200" dirty="0" smtClean="0">
                <a:solidFill>
                  <a:schemeClr val="tx1"/>
                </a:solidFill>
                <a:effectLst/>
                <a:latin typeface="Arial" charset="0"/>
                <a:ea typeface="ＭＳ Ｐゴシック" pitchFamily="1" charset="-128"/>
                <a:cs typeface="ＭＳ Ｐゴシック"/>
              </a:rPr>
              <a:t>The under spending is as a result of the National Training Center which was subject to a legal opinion following the findings of AGSA. </a:t>
            </a:r>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39</a:t>
            </a:fld>
            <a:endParaRPr lang="en-US"/>
          </a:p>
        </p:txBody>
      </p:sp>
    </p:spTree>
    <p:extLst>
      <p:ext uri="{BB962C8B-B14F-4D97-AF65-F5344CB8AC3E}">
        <p14:creationId xmlns:p14="http://schemas.microsoft.com/office/powerpoint/2010/main" xmlns="" val="2226560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40</a:t>
            </a:fld>
            <a:endParaRPr lang="en-US"/>
          </a:p>
        </p:txBody>
      </p:sp>
    </p:spTree>
    <p:extLst>
      <p:ext uri="{BB962C8B-B14F-4D97-AF65-F5344CB8AC3E}">
        <p14:creationId xmlns:p14="http://schemas.microsoft.com/office/powerpoint/2010/main" xmlns="" val="1521233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pPr>
                <a:defRPr/>
              </a:pPr>
              <a:t>41</a:t>
            </a:fld>
            <a:endParaRPr lang="en-US"/>
          </a:p>
        </p:txBody>
      </p:sp>
    </p:spTree>
    <p:extLst>
      <p:ext uri="{BB962C8B-B14F-4D97-AF65-F5344CB8AC3E}">
        <p14:creationId xmlns:p14="http://schemas.microsoft.com/office/powerpoint/2010/main" xmlns="" val="127444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xmlns="" val="857542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43</a:t>
            </a:fld>
            <a:endParaRPr lang="en-US" altLang="en-US">
              <a:solidFill>
                <a:prstClr val="black"/>
              </a:solidFill>
            </a:endParaRPr>
          </a:p>
        </p:txBody>
      </p:sp>
    </p:spTree>
    <p:extLst>
      <p:ext uri="{BB962C8B-B14F-4D97-AF65-F5344CB8AC3E}">
        <p14:creationId xmlns:p14="http://schemas.microsoft.com/office/powerpoint/2010/main" xmlns="" val="2802694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44</a:t>
            </a:fld>
            <a:endParaRPr lang="en-US" altLang="en-US">
              <a:solidFill>
                <a:prstClr val="black"/>
              </a:solidFill>
            </a:endParaRPr>
          </a:p>
        </p:txBody>
      </p:sp>
    </p:spTree>
    <p:extLst>
      <p:ext uri="{BB962C8B-B14F-4D97-AF65-F5344CB8AC3E}">
        <p14:creationId xmlns:p14="http://schemas.microsoft.com/office/powerpoint/2010/main" xmlns="" val="3482010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45</a:t>
            </a:fld>
            <a:endParaRPr lang="en-US" altLang="en-US">
              <a:solidFill>
                <a:prstClr val="black"/>
              </a:solidFill>
            </a:endParaRPr>
          </a:p>
        </p:txBody>
      </p:sp>
    </p:spTree>
    <p:extLst>
      <p:ext uri="{BB962C8B-B14F-4D97-AF65-F5344CB8AC3E}">
        <p14:creationId xmlns:p14="http://schemas.microsoft.com/office/powerpoint/2010/main" xmlns="" val="344941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1325069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46</a:t>
            </a:fld>
            <a:endParaRPr lang="en-US" altLang="en-US">
              <a:solidFill>
                <a:prstClr val="black"/>
              </a:solidFill>
            </a:endParaRPr>
          </a:p>
        </p:txBody>
      </p:sp>
    </p:spTree>
    <p:extLst>
      <p:ext uri="{BB962C8B-B14F-4D97-AF65-F5344CB8AC3E}">
        <p14:creationId xmlns:p14="http://schemas.microsoft.com/office/powerpoint/2010/main" xmlns="" val="2224598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4538" indent="-285750">
              <a:defRPr>
                <a:solidFill>
                  <a:schemeClr val="tx1"/>
                </a:solidFill>
                <a:latin typeface="Tahoma" panose="020B0604030504040204" pitchFamily="34" charset="0"/>
                <a:cs typeface="Arial" panose="020B0604020202020204" pitchFamily="34" charset="0"/>
              </a:defRPr>
            </a:lvl2pPr>
            <a:lvl3pPr marL="1146175" indent="-228600">
              <a:defRPr>
                <a:solidFill>
                  <a:schemeClr val="tx1"/>
                </a:solidFill>
                <a:latin typeface="Tahoma" panose="020B0604030504040204" pitchFamily="34" charset="0"/>
                <a:cs typeface="Arial" panose="020B0604020202020204" pitchFamily="34" charset="0"/>
              </a:defRPr>
            </a:lvl3pPr>
            <a:lvl4pPr marL="1604963" indent="-228600">
              <a:defRPr>
                <a:solidFill>
                  <a:schemeClr val="tx1"/>
                </a:solidFill>
                <a:latin typeface="Tahoma" panose="020B0604030504040204" pitchFamily="34" charset="0"/>
                <a:cs typeface="Arial" panose="020B0604020202020204" pitchFamily="34" charset="0"/>
              </a:defRPr>
            </a:lvl4pPr>
            <a:lvl5pPr marL="2063750" indent="-228600">
              <a:defRPr>
                <a:solidFill>
                  <a:schemeClr val="tx1"/>
                </a:solidFill>
                <a:latin typeface="Tahoma" panose="020B0604030504040204" pitchFamily="34" charset="0"/>
                <a:cs typeface="Arial" panose="020B0604020202020204" pitchFamily="34" charset="0"/>
              </a:defRPr>
            </a:lvl5pPr>
            <a:lvl6pPr marL="252095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815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3535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9255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C788AA1-6132-48F5-BE5B-C5A95C12C130}" type="slidenum">
              <a:rPr lang="en-US" altLang="en-US">
                <a:solidFill>
                  <a:prstClr val="black"/>
                </a:solidFill>
              </a:rPr>
              <a:pPr/>
              <a:t>47</a:t>
            </a:fld>
            <a:endParaRPr lang="en-US" altLang="en-US">
              <a:solidFill>
                <a:prstClr val="black"/>
              </a:solidFill>
            </a:endParaRPr>
          </a:p>
        </p:txBody>
      </p:sp>
    </p:spTree>
    <p:extLst>
      <p:ext uri="{BB962C8B-B14F-4D97-AF65-F5344CB8AC3E}">
        <p14:creationId xmlns:p14="http://schemas.microsoft.com/office/powerpoint/2010/main" xmlns="" val="4047447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0498" indent="-284808">
              <a:defRPr>
                <a:solidFill>
                  <a:schemeClr val="tx1"/>
                </a:solidFill>
                <a:latin typeface="Arial" panose="020B0604020202020204" pitchFamily="34" charset="0"/>
              </a:defRPr>
            </a:lvl2pPr>
            <a:lvl3pPr marL="1139228" indent="-227846">
              <a:defRPr>
                <a:solidFill>
                  <a:schemeClr val="tx1"/>
                </a:solidFill>
                <a:latin typeface="Arial" panose="020B0604020202020204" pitchFamily="34" charset="0"/>
              </a:defRPr>
            </a:lvl3pPr>
            <a:lvl4pPr marL="1594921" indent="-227846">
              <a:defRPr>
                <a:solidFill>
                  <a:schemeClr val="tx1"/>
                </a:solidFill>
                <a:latin typeface="Arial" panose="020B0604020202020204" pitchFamily="34" charset="0"/>
              </a:defRPr>
            </a:lvl4pPr>
            <a:lvl5pPr marL="2050611" indent="-227846">
              <a:defRPr>
                <a:solidFill>
                  <a:schemeClr val="tx1"/>
                </a:solidFill>
                <a:latin typeface="Arial" panose="020B0604020202020204" pitchFamily="34" charset="0"/>
              </a:defRPr>
            </a:lvl5pPr>
            <a:lvl6pPr marL="2506303" indent="-227846" eaLnBrk="0" fontAlgn="base" hangingPunct="0">
              <a:spcBef>
                <a:spcPct val="0"/>
              </a:spcBef>
              <a:spcAft>
                <a:spcPct val="0"/>
              </a:spcAft>
              <a:defRPr>
                <a:solidFill>
                  <a:schemeClr val="tx1"/>
                </a:solidFill>
                <a:latin typeface="Arial" panose="020B0604020202020204" pitchFamily="34" charset="0"/>
              </a:defRPr>
            </a:lvl6pPr>
            <a:lvl7pPr marL="2961994" indent="-227846" eaLnBrk="0" fontAlgn="base" hangingPunct="0">
              <a:spcBef>
                <a:spcPct val="0"/>
              </a:spcBef>
              <a:spcAft>
                <a:spcPct val="0"/>
              </a:spcAft>
              <a:defRPr>
                <a:solidFill>
                  <a:schemeClr val="tx1"/>
                </a:solidFill>
                <a:latin typeface="Arial" panose="020B0604020202020204" pitchFamily="34" charset="0"/>
              </a:defRPr>
            </a:lvl7pPr>
            <a:lvl8pPr marL="3417686" indent="-227846" eaLnBrk="0" fontAlgn="base" hangingPunct="0">
              <a:spcBef>
                <a:spcPct val="0"/>
              </a:spcBef>
              <a:spcAft>
                <a:spcPct val="0"/>
              </a:spcAft>
              <a:defRPr>
                <a:solidFill>
                  <a:schemeClr val="tx1"/>
                </a:solidFill>
                <a:latin typeface="Arial" panose="020B0604020202020204" pitchFamily="34" charset="0"/>
              </a:defRPr>
            </a:lvl8pPr>
            <a:lvl9pPr marL="3873378" indent="-227846" eaLnBrk="0" fontAlgn="base" hangingPunct="0">
              <a:spcBef>
                <a:spcPct val="0"/>
              </a:spcBef>
              <a:spcAft>
                <a:spcPct val="0"/>
              </a:spcAft>
              <a:defRPr>
                <a:solidFill>
                  <a:schemeClr val="tx1"/>
                </a:solidFill>
                <a:latin typeface="Arial" panose="020B0604020202020204" pitchFamily="34" charset="0"/>
              </a:defRPr>
            </a:lvl9pPr>
          </a:lstStyle>
          <a:p>
            <a:fld id="{1B19B188-EAE0-4EC9-BA88-530B2CF48F85}" type="slidenum">
              <a:rPr lang="en-US" altLang="en-US"/>
              <a:pPr/>
              <a:t>48</a:t>
            </a:fld>
            <a:endParaRPr lang="en-US" altLang="en-US"/>
          </a:p>
        </p:txBody>
      </p:sp>
    </p:spTree>
    <p:extLst>
      <p:ext uri="{BB962C8B-B14F-4D97-AF65-F5344CB8AC3E}">
        <p14:creationId xmlns:p14="http://schemas.microsoft.com/office/powerpoint/2010/main" xmlns="" val="360907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xmlns="" val="715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1CCD3-0421-402F-A379-90BD01B49A7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425123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a:buFont typeface="Arial" pitchFamily="34" charset="0"/>
              <a:buNone/>
              <a:defRPr/>
            </a:pPr>
            <a:endParaRPr lang="en-US" b="1"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333" indent="-281644">
              <a:defRPr>
                <a:solidFill>
                  <a:schemeClr val="tx1"/>
                </a:solidFill>
                <a:latin typeface="Arial" panose="020B0604020202020204" pitchFamily="34" charset="0"/>
              </a:defRPr>
            </a:lvl2pPr>
            <a:lvl3pPr marL="1134483" indent="-224681">
              <a:defRPr>
                <a:solidFill>
                  <a:schemeClr val="tx1"/>
                </a:solidFill>
                <a:latin typeface="Arial" panose="020B0604020202020204" pitchFamily="34" charset="0"/>
              </a:defRPr>
            </a:lvl3pPr>
            <a:lvl4pPr marL="1590174" indent="-224681">
              <a:defRPr>
                <a:solidFill>
                  <a:schemeClr val="tx1"/>
                </a:solidFill>
                <a:latin typeface="Arial" panose="020B0604020202020204" pitchFamily="34" charset="0"/>
              </a:defRPr>
            </a:lvl4pPr>
            <a:lvl5pPr marL="2044283" indent="-224681">
              <a:defRPr>
                <a:solidFill>
                  <a:schemeClr val="tx1"/>
                </a:solidFill>
                <a:latin typeface="Arial" panose="020B0604020202020204" pitchFamily="34" charset="0"/>
              </a:defRPr>
            </a:lvl5pPr>
            <a:lvl6pPr marL="2499974" indent="-224681" eaLnBrk="0" fontAlgn="base" hangingPunct="0">
              <a:spcBef>
                <a:spcPct val="0"/>
              </a:spcBef>
              <a:spcAft>
                <a:spcPct val="0"/>
              </a:spcAft>
              <a:defRPr>
                <a:solidFill>
                  <a:schemeClr val="tx1"/>
                </a:solidFill>
                <a:latin typeface="Arial" panose="020B0604020202020204" pitchFamily="34" charset="0"/>
              </a:defRPr>
            </a:lvl6pPr>
            <a:lvl7pPr marL="2955665" indent="-224681" eaLnBrk="0" fontAlgn="base" hangingPunct="0">
              <a:spcBef>
                <a:spcPct val="0"/>
              </a:spcBef>
              <a:spcAft>
                <a:spcPct val="0"/>
              </a:spcAft>
              <a:defRPr>
                <a:solidFill>
                  <a:schemeClr val="tx1"/>
                </a:solidFill>
                <a:latin typeface="Arial" panose="020B0604020202020204" pitchFamily="34" charset="0"/>
              </a:defRPr>
            </a:lvl7pPr>
            <a:lvl8pPr marL="3411358" indent="-224681" eaLnBrk="0" fontAlgn="base" hangingPunct="0">
              <a:spcBef>
                <a:spcPct val="0"/>
              </a:spcBef>
              <a:spcAft>
                <a:spcPct val="0"/>
              </a:spcAft>
              <a:defRPr>
                <a:solidFill>
                  <a:schemeClr val="tx1"/>
                </a:solidFill>
                <a:latin typeface="Arial" panose="020B0604020202020204" pitchFamily="34" charset="0"/>
              </a:defRPr>
            </a:lvl8pPr>
            <a:lvl9pPr marL="3867048" indent="-224681" eaLnBrk="0" fontAlgn="base" hangingPunct="0">
              <a:spcBef>
                <a:spcPct val="0"/>
              </a:spcBef>
              <a:spcAft>
                <a:spcPct val="0"/>
              </a:spcAft>
              <a:defRPr>
                <a:solidFill>
                  <a:schemeClr val="tx1"/>
                </a:solidFill>
                <a:latin typeface="Arial" panose="020B0604020202020204" pitchFamily="34" charset="0"/>
              </a:defRPr>
            </a:lvl9pPr>
          </a:lstStyle>
          <a:p>
            <a:fld id="{3B0F5092-1260-421C-8B67-3F32E9335415}" type="slidenum">
              <a:rPr lang="en-US" altLang="en-US" smtClean="0"/>
              <a:pPr/>
              <a:t>8</a:t>
            </a:fld>
            <a:endParaRPr lang="en-US" altLang="en-US" smtClean="0"/>
          </a:p>
        </p:txBody>
      </p:sp>
    </p:spTree>
    <p:extLst>
      <p:ext uri="{BB962C8B-B14F-4D97-AF65-F5344CB8AC3E}">
        <p14:creationId xmlns:p14="http://schemas.microsoft.com/office/powerpoint/2010/main" xmlns="" val="37577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E0262-3E20-4B65-8AA1-75237A8692EF}" type="slidenum">
              <a:rPr lang="en-US" altLang="en-US" smtClean="0"/>
              <a:pPr/>
              <a:t>13</a:t>
            </a:fld>
            <a:endParaRPr lang="en-US" altLang="en-US" smtClean="0"/>
          </a:p>
        </p:txBody>
      </p:sp>
    </p:spTree>
    <p:extLst>
      <p:ext uri="{BB962C8B-B14F-4D97-AF65-F5344CB8AC3E}">
        <p14:creationId xmlns:p14="http://schemas.microsoft.com/office/powerpoint/2010/main" xmlns="" val="151178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4B52F-883E-416C-84C5-6C5A12662A19}"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xmlns="" val="382937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41F50D-0FB5-486E-9853-63EBA8777E72}" type="datetime1">
              <a:rPr lang="en-US" smtClean="0"/>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BE9FAC5-DCBB-4892-B25C-581EC93C4B08}"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316042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AB883C-4C3F-42C4-A3EE-14001BCE14C6}" type="datetime1">
              <a:rPr lang="en-US" smtClean="0"/>
              <a:pPr>
                <a:defRPr/>
              </a:pPr>
              <a:t>6/25/2018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4E173D1-33D1-4D0D-B34A-B4F4EC1A8604}"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413946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8D9360-8ABC-40BC-842D-2946949520AD}" type="datetime1">
              <a:rPr lang="en-US" smtClean="0"/>
              <a:pPr>
                <a:defRPr/>
              </a:pPr>
              <a:t>6/25/2018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60B6798-B4FB-4D47-98F1-7066D3B81F11}"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78365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D7073A-428B-444F-B483-753AF12F367C}" type="datetime1">
              <a:rPr lang="en-US" smtClean="0"/>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E6CD3C6-5E23-4037-9F17-15A7163C9989}"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2665040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5692C4-EA35-4257-B8E0-9B9E5F2DEB6A}" type="datetime1">
              <a:rPr lang="en-US" smtClean="0"/>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53756E0-D843-4554-A583-661C6356AA5D}"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254302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09AD5D-8475-4AA4-BDE8-9C0681873A95}" type="datetime1">
              <a:rPr lang="en-US" smtClean="0"/>
              <a:pPr>
                <a:defRPr/>
              </a:pPr>
              <a:t>6/25/2018</a:t>
            </a:fld>
            <a:endParaRPr lang="en-US"/>
          </a:p>
        </p:txBody>
      </p:sp>
    </p:spTree>
    <p:extLst>
      <p:ext uri="{BB962C8B-B14F-4D97-AF65-F5344CB8AC3E}">
        <p14:creationId xmlns:p14="http://schemas.microsoft.com/office/powerpoint/2010/main" xmlns="" val="74607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E47CE-9B01-468D-A34A-8712123472D5}" type="datetime1">
              <a:rPr lang="en-US" smtClean="0"/>
              <a:pPr>
                <a:defRPr/>
              </a:pPr>
              <a:t>6/25/2018</a:t>
            </a:fld>
            <a:endParaRPr lang="en-US"/>
          </a:p>
        </p:txBody>
      </p:sp>
    </p:spTree>
    <p:extLst>
      <p:ext uri="{BB962C8B-B14F-4D97-AF65-F5344CB8AC3E}">
        <p14:creationId xmlns:p14="http://schemas.microsoft.com/office/powerpoint/2010/main" xmlns="" val="294780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81000" y="6172200"/>
            <a:ext cx="2133600" cy="365125"/>
          </a:xfrm>
        </p:spPr>
        <p:txBody>
          <a:bodyPr/>
          <a:lstStyle>
            <a:lvl1pPr>
              <a:defRPr/>
            </a:lvl1pPr>
          </a:lstStyle>
          <a:p>
            <a:pPr>
              <a:defRPr/>
            </a:pPr>
            <a:fld id="{E90C0DE1-427F-43FB-9D1F-26F7A78DE770}" type="datetime1">
              <a:rPr lang="en-US" smtClean="0"/>
              <a:pPr>
                <a:defRPr/>
              </a:pPr>
              <a:t>6/25/2018</a:t>
            </a:fld>
            <a:endParaRPr lang="en-US"/>
          </a:p>
        </p:txBody>
      </p:sp>
    </p:spTree>
    <p:extLst>
      <p:ext uri="{BB962C8B-B14F-4D97-AF65-F5344CB8AC3E}">
        <p14:creationId xmlns:p14="http://schemas.microsoft.com/office/powerpoint/2010/main" xmlns="" val="294805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C54622-F0CF-482F-A917-C26B6C4CE067}" type="datetime1">
              <a:rPr lang="en-US" smtClean="0"/>
              <a:pPr>
                <a:defRPr/>
              </a:pPr>
              <a:t>6/25/2018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B7881A3-D753-46DD-95CE-1D1EDDD05D23}"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266858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D0FFB2-31ED-4CFB-979E-2DA1AE8079D1}" type="datetime1">
              <a:rPr lang="en-US" smtClean="0"/>
              <a:pPr>
                <a:defRPr/>
              </a:pPr>
              <a:t>6/25/2018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27A472E-72BA-4C83-ABFA-A4429851D01F}"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125335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F82B47-C89F-4BE2-9F97-785985E53ED2}" type="datetime1">
              <a:rPr lang="en-US" smtClean="0"/>
              <a:pPr>
                <a:defRPr/>
              </a:pPr>
              <a:t>6/25/2018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F188BD6-803B-4E59-9AC3-07930C47FCCE}"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182389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B3300C-5D03-497D-A0D6-BAC50A179C45}" type="datetime1">
              <a:rPr lang="en-US" smtClean="0"/>
              <a:pPr>
                <a:defRPr/>
              </a:pPr>
              <a:t>6/25/2018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1F9EB3F-F906-48CC-8119-5749AFB89491}"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398856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47D2EE-78F1-4265-8847-D390859C8F35}" type="datetime1">
              <a:rPr lang="en-US" smtClean="0"/>
              <a:pPr>
                <a:defRPr/>
              </a:pPr>
              <a:t>6/25/2018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sz="180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7866821-F498-4C1A-B3A6-EA548E2D6DDE}" type="slidenum">
              <a:rPr lang="en-US" altLang="en-US" sz="1800">
                <a:latin typeface="Arial" panose="020B0604020202020204" pitchFamily="34" charset="0"/>
              </a:rPr>
              <a:pPr>
                <a:defRPr/>
              </a:pPr>
              <a:t>‹#›</a:t>
            </a:fld>
            <a:endParaRPr lang="en-US" altLang="en-US" sz="1800">
              <a:latin typeface="Arial" panose="020B0604020202020204" pitchFamily="34" charset="0"/>
            </a:endParaRPr>
          </a:p>
        </p:txBody>
      </p:sp>
    </p:spTree>
    <p:extLst>
      <p:ext uri="{BB962C8B-B14F-4D97-AF65-F5344CB8AC3E}">
        <p14:creationId xmlns:p14="http://schemas.microsoft.com/office/powerpoint/2010/main" xmlns="" val="392699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E52AF9E-0F55-4901-BD22-A513A1194A24}" type="datetime1">
              <a:rPr lang="en-US" smtClean="0"/>
              <a:pPr>
                <a:defRPr/>
              </a:pPr>
              <a:t>6/25/2018</a:t>
            </a:fld>
            <a:endParaRPr lang="en-US"/>
          </a:p>
        </p:txBody>
      </p:sp>
    </p:spTree>
    <p:extLst>
      <p:ext uri="{BB962C8B-B14F-4D97-AF65-F5344CB8AC3E}">
        <p14:creationId xmlns:p14="http://schemas.microsoft.com/office/powerpoint/2010/main" xmlns="" val="25483524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file:///C:\Users\82647836\AppData\Local\Microsoft\Windows\Temporary%20Internet%20Files\Content.Outlook\XMYKKCZD\Pre%20Audited%20IYM%20Tables%20Mar%202018.xlsx!Depts!R3C2:R25C1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file:///\\hubble\users\82647836\2018-2019\AdHoc\IYM%20Tables%20Pre%20-%20Audit%20201718.xlsx!Personnel!R2C2:R20C15"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package" Target="../embeddings/Microsoft_Office_Excel_Worksheet3.xls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file:///\\hubble\users\82647836\2018-2019\AdHoc\IYM%20Tables%20Pre%20-%20Audit%20201718.xlsx!Transfers%20and%20Subsidies!R2C1:R20C24"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file:///\\hubble\users\82647836\2018-2019\AdHoc\IYM%20Tables%20Pre%20-%20Audit%20201718.xlsx!Grants%20exp%20(2)!R3C3:R26C14"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file:///\\hubble\users\82647836\2018-2019\AdHoc\IYM%20Tables%20Pre%20-%20Audit%20201718.xlsx!Grants%20exp%20(2)!R27C3:R54C1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package" Target="../embeddings/Microsoft_Office_Excel_Worksheet4.xlsx"/></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package" Target="../embeddings/Microsoft_Office_Excel_Worksheet5.xls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package" Target="../embeddings/Microsoft_Office_Excel_Worksheet6.xls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power1 copy.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ctrTitle"/>
          </p:nvPr>
        </p:nvSpPr>
        <p:spPr>
          <a:xfrm>
            <a:off x="0" y="116632"/>
            <a:ext cx="9144000" cy="648072"/>
          </a:xfrm>
        </p:spPr>
        <p:txBody>
          <a:bodyPr/>
          <a:lstStyle/>
          <a:p>
            <a:pPr eaLnBrk="1" hangingPunct="1">
              <a:defRPr/>
            </a:pPr>
            <a:r>
              <a:rPr lang="en-US" altLang="en-US" sz="2800" b="1" dirty="0" smtClean="0">
                <a:solidFill>
                  <a:srgbClr val="006600"/>
                </a:solidFill>
                <a:latin typeface="Arial Black" panose="020B0A04020102020204" pitchFamily="34" charset="0"/>
              </a:rPr>
              <a:t>2017/18</a:t>
            </a:r>
            <a:r>
              <a:rPr lang="en-US" altLang="en-US" sz="2800" b="1" dirty="0" smtClean="0">
                <a:latin typeface="Arial Black" panose="020B0A04020102020204" pitchFamily="34" charset="0"/>
              </a:rPr>
              <a:t/>
            </a:r>
            <a:br>
              <a:rPr lang="en-US" altLang="en-US" sz="2800" b="1" dirty="0" smtClean="0">
                <a:latin typeface="Arial Black" panose="020B0A04020102020204" pitchFamily="34" charset="0"/>
              </a:rPr>
            </a:br>
            <a:r>
              <a:rPr lang="en-US" altLang="en-US" sz="2800" b="1" dirty="0" smtClean="0">
                <a:solidFill>
                  <a:srgbClr val="006600"/>
                </a:solidFill>
                <a:latin typeface="Arial Black" panose="020B0A04020102020204" pitchFamily="34" charset="0"/>
              </a:rPr>
              <a:t>PRELIMINARY BUDGET OUTCOMES</a:t>
            </a:r>
            <a:endParaRPr lang="en-US" altLang="en-US" sz="2800" dirty="0" smtClean="0">
              <a:latin typeface="Arial Black" panose="020B0A04020102020204" pitchFamily="34" charset="0"/>
            </a:endParaRPr>
          </a:p>
        </p:txBody>
      </p:sp>
      <p:sp>
        <p:nvSpPr>
          <p:cNvPr id="5" name="Text Box 5"/>
          <p:cNvSpPr txBox="1">
            <a:spLocks noChangeArrowheads="1"/>
          </p:cNvSpPr>
          <p:nvPr/>
        </p:nvSpPr>
        <p:spPr bwMode="auto">
          <a:xfrm>
            <a:off x="0" y="5029200"/>
            <a:ext cx="4679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b="1" i="1">
              <a:latin typeface="Times New Roman" panose="02020603050405020304" pitchFamily="18" charset="0"/>
            </a:endParaRPr>
          </a:p>
        </p:txBody>
      </p:sp>
      <p:sp>
        <p:nvSpPr>
          <p:cNvPr id="4" name="Rounded Rectangle 3"/>
          <p:cNvSpPr/>
          <p:nvPr/>
        </p:nvSpPr>
        <p:spPr>
          <a:xfrm>
            <a:off x="7086600" y="4953000"/>
            <a:ext cx="1905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000" dirty="0" smtClean="0"/>
              <a:t>22 </a:t>
            </a:r>
            <a:r>
              <a:rPr lang="en-ZA" sz="2000" dirty="0"/>
              <a:t>JUNE 2018</a:t>
            </a:r>
          </a:p>
        </p:txBody>
      </p:sp>
    </p:spTree>
    <p:extLst>
      <p:ext uri="{BB962C8B-B14F-4D97-AF65-F5344CB8AC3E}">
        <p14:creationId xmlns:p14="http://schemas.microsoft.com/office/powerpoint/2010/main" xmlns="" val="3086097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800" dirty="0">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B10E7F3-F5CE-4DB7-89E0-AD1F51184795}" type="slidenum">
              <a:rPr lang="en-US" altLang="en-US" sz="1800">
                <a:latin typeface="Arial" charset="0"/>
              </a:rPr>
              <a:pPr algn="r" eaLnBrk="1" hangingPunct="1">
                <a:spcBef>
                  <a:spcPct val="0"/>
                </a:spcBef>
                <a:buFontTx/>
                <a:buNone/>
              </a:pPr>
              <a:t>10</a:t>
            </a:fld>
            <a:endParaRPr lang="en-US" altLang="en-US" sz="1800" dirty="0">
              <a:latin typeface="Arial" charset="0"/>
            </a:endParaRPr>
          </a:p>
        </p:txBody>
      </p:sp>
      <p:sp>
        <p:nvSpPr>
          <p:cNvPr id="8" name="Title 1"/>
          <p:cNvSpPr>
            <a:spLocks noGrp="1"/>
          </p:cNvSpPr>
          <p:nvPr>
            <p:ph type="title"/>
          </p:nvPr>
        </p:nvSpPr>
        <p:spPr>
          <a:xfrm>
            <a:off x="36491" y="0"/>
            <a:ext cx="9074749" cy="500485"/>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smtClean="0">
                <a:solidFill>
                  <a:srgbClr val="006600"/>
                </a:solidFill>
                <a:latin typeface="Arial Black" pitchFamily="34" charset="0"/>
                <a:ea typeface="+mn-ea"/>
                <a:cs typeface="Arial" charset="0"/>
              </a:rPr>
              <a:t>FREE STATE ECONOMY IN CONTEXT</a:t>
            </a:r>
            <a:endParaRPr lang="en-ZA" sz="2800" b="1" dirty="0">
              <a:solidFill>
                <a:srgbClr val="006600"/>
              </a:solidFill>
              <a:latin typeface="Arial Black" pitchFamily="34" charset="0"/>
              <a:ea typeface="+mn-ea"/>
              <a:cs typeface="Arial" charset="0"/>
            </a:endParaRPr>
          </a:p>
        </p:txBody>
      </p:sp>
      <p:pic>
        <p:nvPicPr>
          <p:cNvPr id="2" name="Picture 1"/>
          <p:cNvPicPr>
            <a:picLocks noChangeAspect="1"/>
          </p:cNvPicPr>
          <p:nvPr/>
        </p:nvPicPr>
        <p:blipFill>
          <a:blip r:embed="rId2" cstate="print"/>
          <a:stretch>
            <a:fillRect/>
          </a:stretch>
        </p:blipFill>
        <p:spPr>
          <a:xfrm>
            <a:off x="1331640" y="620688"/>
            <a:ext cx="6845994" cy="4926928"/>
          </a:xfrm>
          <a:prstGeom prst="rect">
            <a:avLst/>
          </a:prstGeom>
        </p:spPr>
      </p:pic>
    </p:spTree>
    <p:extLst>
      <p:ext uri="{BB962C8B-B14F-4D97-AF65-F5344CB8AC3E}">
        <p14:creationId xmlns:p14="http://schemas.microsoft.com/office/powerpoint/2010/main" xmlns="" val="8448876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84976" cy="4824536"/>
          </a:xfrm>
          <a:solidFill>
            <a:schemeClr val="bg1"/>
          </a:solidFill>
          <a:ln>
            <a:solidFill>
              <a:srgbClr val="339933"/>
            </a:solidFill>
          </a:ln>
        </p:spPr>
        <p:txBody>
          <a:bodyPr/>
          <a:lstStyle/>
          <a:p>
            <a:pPr>
              <a:spcBef>
                <a:spcPts val="600"/>
              </a:spcBef>
              <a:spcAft>
                <a:spcPts val="600"/>
              </a:spcAft>
            </a:pPr>
            <a:r>
              <a:rPr lang="en-ZA" sz="1800" b="1" dirty="0" smtClean="0"/>
              <a:t>2</a:t>
            </a:r>
            <a:r>
              <a:rPr lang="en-ZA" sz="1800" b="1" baseline="30000" dirty="0" smtClean="0"/>
              <a:t>nd</a:t>
            </a:r>
            <a:r>
              <a:rPr lang="en-ZA" sz="1800" b="1" dirty="0" smtClean="0"/>
              <a:t> smallest population, mainly due:</a:t>
            </a:r>
          </a:p>
          <a:p>
            <a:pPr lvl="1">
              <a:spcBef>
                <a:spcPts val="600"/>
              </a:spcBef>
              <a:spcAft>
                <a:spcPts val="0"/>
              </a:spcAft>
              <a:buFont typeface="Wingdings" panose="05000000000000000000" pitchFamily="2" charset="2"/>
              <a:buChar char="ü"/>
            </a:pPr>
            <a:r>
              <a:rPr lang="en-ZA" sz="1800" dirty="0" smtClean="0"/>
              <a:t>Low fertility rates</a:t>
            </a:r>
          </a:p>
          <a:p>
            <a:pPr lvl="1">
              <a:spcBef>
                <a:spcPts val="600"/>
              </a:spcBef>
              <a:spcAft>
                <a:spcPts val="0"/>
              </a:spcAft>
              <a:buFont typeface="Wingdings" panose="05000000000000000000" pitchFamily="2" charset="2"/>
              <a:buChar char="ü"/>
            </a:pPr>
            <a:r>
              <a:rPr lang="en-ZA" sz="1800" dirty="0" smtClean="0"/>
              <a:t>Out-migration</a:t>
            </a:r>
          </a:p>
          <a:p>
            <a:pPr marL="457200" lvl="1" indent="0">
              <a:spcBef>
                <a:spcPts val="600"/>
              </a:spcBef>
              <a:spcAft>
                <a:spcPts val="0"/>
              </a:spcAft>
              <a:buNone/>
            </a:pPr>
            <a:endParaRPr lang="en-ZA" sz="800" dirty="0" smtClean="0"/>
          </a:p>
          <a:p>
            <a:pPr>
              <a:spcBef>
                <a:spcPts val="600"/>
              </a:spcBef>
              <a:spcAft>
                <a:spcPts val="600"/>
              </a:spcAft>
            </a:pPr>
            <a:r>
              <a:rPr lang="en-ZA" sz="1800" b="1" dirty="0" smtClean="0"/>
              <a:t>5</a:t>
            </a:r>
            <a:r>
              <a:rPr lang="en-ZA" sz="1800" b="1" baseline="30000" dirty="0" smtClean="0"/>
              <a:t>th</a:t>
            </a:r>
            <a:r>
              <a:rPr lang="en-ZA" sz="1800" b="1" dirty="0" smtClean="0"/>
              <a:t> lowest headcount poverty rate</a:t>
            </a:r>
          </a:p>
          <a:p>
            <a:pPr marL="0" indent="0">
              <a:spcBef>
                <a:spcPts val="600"/>
              </a:spcBef>
              <a:spcAft>
                <a:spcPts val="600"/>
              </a:spcAft>
              <a:buNone/>
            </a:pPr>
            <a:endParaRPr lang="en-ZA" sz="800" b="1" dirty="0" smtClean="0"/>
          </a:p>
          <a:p>
            <a:pPr>
              <a:spcBef>
                <a:spcPts val="600"/>
              </a:spcBef>
              <a:spcAft>
                <a:spcPts val="600"/>
              </a:spcAft>
            </a:pPr>
            <a:r>
              <a:rPr lang="en-ZA" sz="1800" b="1" dirty="0" smtClean="0"/>
              <a:t>2</a:t>
            </a:r>
            <a:r>
              <a:rPr lang="en-ZA" sz="1800" b="1" baseline="30000" dirty="0" smtClean="0"/>
              <a:t>nd</a:t>
            </a:r>
            <a:r>
              <a:rPr lang="en-ZA" sz="1800" b="1" dirty="0" smtClean="0"/>
              <a:t> smallest economy, underlined by:</a:t>
            </a:r>
          </a:p>
          <a:p>
            <a:pPr lvl="1">
              <a:spcBef>
                <a:spcPts val="600"/>
              </a:spcBef>
              <a:spcAft>
                <a:spcPts val="0"/>
              </a:spcAft>
            </a:pPr>
            <a:r>
              <a:rPr lang="en-ZA" sz="1800" dirty="0" smtClean="0"/>
              <a:t>Lacklustre growth performance overall</a:t>
            </a:r>
          </a:p>
          <a:p>
            <a:pPr lvl="1">
              <a:spcBef>
                <a:spcPts val="600"/>
              </a:spcBef>
              <a:spcAft>
                <a:spcPts val="0"/>
              </a:spcAft>
            </a:pPr>
            <a:r>
              <a:rPr lang="en-ZA" sz="1800" dirty="0" smtClean="0"/>
              <a:t>Largely undiversified economy with high reliance on government sector</a:t>
            </a:r>
          </a:p>
          <a:p>
            <a:pPr marL="457200" lvl="1" indent="0">
              <a:spcBef>
                <a:spcPts val="600"/>
              </a:spcBef>
              <a:spcAft>
                <a:spcPts val="0"/>
              </a:spcAft>
              <a:buNone/>
            </a:pPr>
            <a:endParaRPr lang="en-ZA" sz="800" dirty="0" smtClean="0"/>
          </a:p>
          <a:p>
            <a:pPr>
              <a:spcBef>
                <a:spcPts val="600"/>
              </a:spcBef>
              <a:spcAft>
                <a:spcPts val="600"/>
              </a:spcAft>
            </a:pPr>
            <a:r>
              <a:rPr lang="en-ZA" sz="1800" b="1" dirty="0" smtClean="0"/>
              <a:t>High unemployment, mainly due to:</a:t>
            </a:r>
          </a:p>
          <a:p>
            <a:pPr lvl="1">
              <a:spcBef>
                <a:spcPts val="600"/>
              </a:spcBef>
              <a:spcAft>
                <a:spcPts val="0"/>
              </a:spcAft>
            </a:pPr>
            <a:r>
              <a:rPr lang="en-ZA" sz="1800" dirty="0" smtClean="0"/>
              <a:t>High and rising participation rate</a:t>
            </a:r>
          </a:p>
          <a:p>
            <a:pPr lvl="1">
              <a:spcBef>
                <a:spcPts val="600"/>
              </a:spcBef>
              <a:spcAft>
                <a:spcPts val="0"/>
              </a:spcAft>
            </a:pPr>
            <a:r>
              <a:rPr lang="en-ZA" sz="1800" dirty="0" smtClean="0"/>
              <a:t>Low absorption rate</a:t>
            </a:r>
          </a:p>
          <a:p>
            <a:pPr lvl="1">
              <a:spcBef>
                <a:spcPts val="600"/>
              </a:spcBef>
              <a:spcAft>
                <a:spcPts val="0"/>
              </a:spcAft>
            </a:pPr>
            <a:r>
              <a:rPr lang="en-ZA" sz="1800" dirty="0" smtClean="0"/>
              <a:t>Concentration of employment in few sectors</a:t>
            </a:r>
          </a:p>
          <a:p>
            <a:pPr lvl="1">
              <a:spcBef>
                <a:spcPts val="600"/>
              </a:spcBef>
              <a:spcAft>
                <a:spcPts val="600"/>
              </a:spcAft>
            </a:pPr>
            <a:endParaRPr lang="en-ZA" sz="1800" dirty="0" smtClean="0"/>
          </a:p>
          <a:p>
            <a:pPr lvl="1">
              <a:spcBef>
                <a:spcPts val="600"/>
              </a:spcBef>
              <a:spcAft>
                <a:spcPts val="600"/>
              </a:spcAft>
            </a:pPr>
            <a:endParaRPr lang="en-ZA" sz="1800" dirty="0" smtClean="0"/>
          </a:p>
          <a:p>
            <a:pPr>
              <a:spcBef>
                <a:spcPts val="600"/>
              </a:spcBef>
              <a:spcAft>
                <a:spcPts val="600"/>
              </a:spcAft>
            </a:pPr>
            <a:endParaRPr lang="en-ZA" sz="1800" dirty="0" smtClean="0"/>
          </a:p>
          <a:p>
            <a:pPr lvl="1">
              <a:spcBef>
                <a:spcPts val="600"/>
              </a:spcBef>
              <a:spcAft>
                <a:spcPts val="600"/>
              </a:spcAft>
            </a:pPr>
            <a:endParaRPr lang="en-ZA" sz="1800" dirty="0" smtClean="0"/>
          </a:p>
          <a:p>
            <a:pPr lvl="1">
              <a:spcBef>
                <a:spcPts val="600"/>
              </a:spcBef>
              <a:spcAft>
                <a:spcPts val="600"/>
              </a:spcAft>
            </a:pPr>
            <a:endParaRPr lang="en-ZA" sz="1800" dirty="0" smtClean="0"/>
          </a:p>
          <a:p>
            <a:pPr lvl="1">
              <a:spcBef>
                <a:spcPts val="600"/>
              </a:spcBef>
              <a:spcAft>
                <a:spcPts val="600"/>
              </a:spcAft>
            </a:pPr>
            <a:endParaRPr lang="en-ZA" sz="1800" dirty="0" smtClean="0"/>
          </a:p>
          <a:p>
            <a:pPr>
              <a:spcBef>
                <a:spcPts val="600"/>
              </a:spcBef>
              <a:spcAft>
                <a:spcPts val="600"/>
              </a:spcAft>
            </a:pPr>
            <a:endParaRPr lang="en-ZA" sz="1800" dirty="0" smtClean="0"/>
          </a:p>
          <a:p>
            <a:pPr>
              <a:spcBef>
                <a:spcPts val="600"/>
              </a:spcBef>
              <a:spcAft>
                <a:spcPts val="600"/>
              </a:spcAft>
            </a:pPr>
            <a:endParaRPr lang="en-ZA" sz="1800" dirty="0" smtClean="0"/>
          </a:p>
          <a:p>
            <a:pPr>
              <a:spcBef>
                <a:spcPts val="600"/>
              </a:spcBef>
              <a:spcAft>
                <a:spcPts val="600"/>
              </a:spcAft>
            </a:pPr>
            <a:endParaRPr lang="en-ZA" sz="1800" dirty="0" smtClean="0"/>
          </a:p>
          <a:p>
            <a:pPr>
              <a:spcBef>
                <a:spcPts val="600"/>
              </a:spcBef>
              <a:spcAft>
                <a:spcPts val="600"/>
              </a:spcAft>
            </a:pPr>
            <a:endParaRPr lang="en-ZA" sz="1800" dirty="0"/>
          </a:p>
        </p:txBody>
      </p:sp>
      <p:sp>
        <p:nvSpPr>
          <p:cNvPr id="4" name="Title 1"/>
          <p:cNvSpPr>
            <a:spLocks noGrp="1"/>
          </p:cNvSpPr>
          <p:nvPr>
            <p:ph type="title"/>
          </p:nvPr>
        </p:nvSpPr>
        <p:spPr>
          <a:xfrm>
            <a:off x="36491" y="0"/>
            <a:ext cx="9074749" cy="500485"/>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000" b="1" dirty="0" smtClean="0">
                <a:solidFill>
                  <a:srgbClr val="006600"/>
                </a:solidFill>
                <a:latin typeface="Arial Black" pitchFamily="34" charset="0"/>
                <a:ea typeface="+mn-ea"/>
                <a:cs typeface="Arial" charset="0"/>
              </a:rPr>
              <a:t>SALIENT SOCIO-ECONOMIC-FEATURES OF THE FREE STATE</a:t>
            </a:r>
            <a:endParaRPr lang="en-ZA" sz="2000" b="1" dirty="0">
              <a:solidFill>
                <a:srgbClr val="006600"/>
              </a:solidFill>
              <a:latin typeface="Arial Black" pitchFamily="34" charset="0"/>
              <a:ea typeface="+mn-ea"/>
              <a:cs typeface="Arial" charset="0"/>
            </a:endParaRPr>
          </a:p>
        </p:txBody>
      </p:sp>
      <p:sp>
        <p:nvSpPr>
          <p:cNvPr id="5"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dirty="0" smtClean="0">
                <a:latin typeface="Arial" charset="0"/>
              </a:rPr>
              <a:t>11</a:t>
            </a:r>
            <a:endParaRPr lang="en-US" altLang="en-US" sz="1800" dirty="0">
              <a:latin typeface="Arial" charset="0"/>
            </a:endParaRPr>
          </a:p>
        </p:txBody>
      </p:sp>
    </p:spTree>
    <p:extLst>
      <p:ext uri="{BB962C8B-B14F-4D97-AF65-F5344CB8AC3E}">
        <p14:creationId xmlns:p14="http://schemas.microsoft.com/office/powerpoint/2010/main" xmlns="" val="280615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84976" cy="4824536"/>
          </a:xfrm>
          <a:solidFill>
            <a:schemeClr val="bg1"/>
          </a:solidFill>
          <a:ln>
            <a:solidFill>
              <a:srgbClr val="339933"/>
            </a:solidFill>
          </a:ln>
        </p:spPr>
        <p:txBody>
          <a:bodyPr/>
          <a:lstStyle/>
          <a:p>
            <a:pPr>
              <a:spcBef>
                <a:spcPts val="600"/>
              </a:spcBef>
              <a:spcAft>
                <a:spcPts val="600"/>
              </a:spcAft>
            </a:pPr>
            <a:r>
              <a:rPr lang="en-ZA" sz="1800" b="1" dirty="0" smtClean="0"/>
              <a:t>Reverse out-migration</a:t>
            </a:r>
          </a:p>
          <a:p>
            <a:pPr lvl="1">
              <a:spcBef>
                <a:spcPts val="600"/>
              </a:spcBef>
              <a:spcAft>
                <a:spcPts val="600"/>
              </a:spcAft>
              <a:buFont typeface="Wingdings" panose="05000000000000000000" pitchFamily="2" charset="2"/>
              <a:buChar char="ü"/>
            </a:pPr>
            <a:r>
              <a:rPr lang="en-ZA" sz="1800" dirty="0" smtClean="0"/>
              <a:t>Use our strengths to change the perceptions on the province</a:t>
            </a:r>
          </a:p>
          <a:p>
            <a:pPr marL="457200" lvl="1" indent="0">
              <a:spcBef>
                <a:spcPts val="600"/>
              </a:spcBef>
              <a:spcAft>
                <a:spcPts val="600"/>
              </a:spcAft>
              <a:buNone/>
            </a:pPr>
            <a:endParaRPr lang="en-ZA" sz="400" dirty="0" smtClean="0"/>
          </a:p>
          <a:p>
            <a:pPr>
              <a:spcBef>
                <a:spcPts val="600"/>
              </a:spcBef>
              <a:spcAft>
                <a:spcPts val="600"/>
              </a:spcAft>
            </a:pPr>
            <a:r>
              <a:rPr lang="en-ZA" sz="1800" b="1" dirty="0" smtClean="0"/>
              <a:t>Accelerate growth through transformation and inclusivity:</a:t>
            </a:r>
          </a:p>
          <a:p>
            <a:pPr lvl="1">
              <a:spcBef>
                <a:spcPts val="600"/>
              </a:spcBef>
              <a:spcAft>
                <a:spcPts val="0"/>
              </a:spcAft>
            </a:pPr>
            <a:r>
              <a:rPr lang="en-ZA" sz="1800" dirty="0" smtClean="0"/>
              <a:t>Implementation of SIPs projects</a:t>
            </a:r>
          </a:p>
          <a:p>
            <a:pPr lvl="1">
              <a:spcBef>
                <a:spcPts val="600"/>
              </a:spcBef>
              <a:spcAft>
                <a:spcPts val="0"/>
              </a:spcAft>
            </a:pPr>
            <a:r>
              <a:rPr lang="en-ZA" sz="1800" dirty="0" smtClean="0"/>
              <a:t>Strengthen linkage between general government spending and the provincial economy</a:t>
            </a:r>
          </a:p>
          <a:p>
            <a:pPr lvl="1">
              <a:spcBef>
                <a:spcPts val="600"/>
              </a:spcBef>
              <a:spcAft>
                <a:spcPts val="0"/>
              </a:spcAft>
            </a:pPr>
            <a:r>
              <a:rPr lang="en-ZA" sz="1800" dirty="0" smtClean="0"/>
              <a:t>Strengthen and capacitate LED Units in municipalities and enhance their role</a:t>
            </a:r>
          </a:p>
          <a:p>
            <a:pPr lvl="1">
              <a:spcBef>
                <a:spcPts val="600"/>
              </a:spcBef>
              <a:spcAft>
                <a:spcPts val="0"/>
              </a:spcAft>
            </a:pPr>
            <a:r>
              <a:rPr lang="en-ZA" sz="1800" dirty="0"/>
              <a:t>Gender mainstreaming (GRB Project</a:t>
            </a:r>
            <a:r>
              <a:rPr lang="en-ZA" sz="1800" dirty="0" smtClean="0"/>
              <a:t>)</a:t>
            </a:r>
          </a:p>
          <a:p>
            <a:pPr marL="457200" lvl="1" indent="0">
              <a:spcBef>
                <a:spcPts val="600"/>
              </a:spcBef>
              <a:spcAft>
                <a:spcPts val="600"/>
              </a:spcAft>
              <a:buNone/>
            </a:pPr>
            <a:endParaRPr lang="en-ZA" sz="400" dirty="0" smtClean="0"/>
          </a:p>
          <a:p>
            <a:pPr>
              <a:spcBef>
                <a:spcPts val="600"/>
              </a:spcBef>
              <a:spcAft>
                <a:spcPts val="600"/>
              </a:spcAft>
            </a:pPr>
            <a:r>
              <a:rPr lang="en-ZA" sz="1800" b="1" dirty="0" smtClean="0"/>
              <a:t>Enhance job creation and employability of the labour force</a:t>
            </a:r>
          </a:p>
          <a:p>
            <a:pPr lvl="1">
              <a:spcBef>
                <a:spcPts val="600"/>
              </a:spcBef>
              <a:spcAft>
                <a:spcPts val="0"/>
              </a:spcAft>
            </a:pPr>
            <a:r>
              <a:rPr lang="en-ZA" sz="1800" dirty="0" smtClean="0"/>
              <a:t>Labour-intensive public works</a:t>
            </a:r>
          </a:p>
          <a:p>
            <a:pPr lvl="1">
              <a:spcBef>
                <a:spcPts val="600"/>
              </a:spcBef>
              <a:spcAft>
                <a:spcPts val="0"/>
              </a:spcAft>
            </a:pPr>
            <a:r>
              <a:rPr lang="en-ZA" sz="1800" dirty="0" smtClean="0"/>
              <a:t>Education, training and skills development</a:t>
            </a:r>
          </a:p>
          <a:p>
            <a:pPr lvl="1">
              <a:spcBef>
                <a:spcPts val="600"/>
              </a:spcBef>
              <a:spcAft>
                <a:spcPts val="0"/>
              </a:spcAft>
            </a:pPr>
            <a:r>
              <a:rPr lang="en-ZA" sz="1800" dirty="0" smtClean="0"/>
              <a:t>Quality of life issues</a:t>
            </a:r>
          </a:p>
          <a:p>
            <a:pPr>
              <a:spcBef>
                <a:spcPts val="600"/>
              </a:spcBef>
              <a:spcAft>
                <a:spcPts val="600"/>
              </a:spcAft>
            </a:pPr>
            <a:endParaRPr lang="en-ZA" sz="1800" dirty="0" smtClean="0"/>
          </a:p>
          <a:p>
            <a:pPr lvl="1">
              <a:spcBef>
                <a:spcPts val="600"/>
              </a:spcBef>
              <a:spcAft>
                <a:spcPts val="600"/>
              </a:spcAft>
            </a:pPr>
            <a:endParaRPr lang="en-ZA" sz="1800" dirty="0" smtClean="0"/>
          </a:p>
          <a:p>
            <a:pPr lvl="1">
              <a:spcBef>
                <a:spcPts val="600"/>
              </a:spcBef>
              <a:spcAft>
                <a:spcPts val="600"/>
              </a:spcAft>
            </a:pPr>
            <a:endParaRPr lang="en-ZA" sz="1800" dirty="0" smtClean="0"/>
          </a:p>
          <a:p>
            <a:pPr lvl="1">
              <a:spcBef>
                <a:spcPts val="600"/>
              </a:spcBef>
              <a:spcAft>
                <a:spcPts val="600"/>
              </a:spcAft>
            </a:pPr>
            <a:endParaRPr lang="en-ZA" sz="1800" dirty="0" smtClean="0"/>
          </a:p>
          <a:p>
            <a:pPr>
              <a:spcBef>
                <a:spcPts val="600"/>
              </a:spcBef>
              <a:spcAft>
                <a:spcPts val="600"/>
              </a:spcAft>
            </a:pPr>
            <a:endParaRPr lang="en-ZA" sz="1800" dirty="0" smtClean="0"/>
          </a:p>
          <a:p>
            <a:pPr>
              <a:spcBef>
                <a:spcPts val="600"/>
              </a:spcBef>
              <a:spcAft>
                <a:spcPts val="600"/>
              </a:spcAft>
            </a:pPr>
            <a:endParaRPr lang="en-ZA" sz="1800" dirty="0" smtClean="0"/>
          </a:p>
          <a:p>
            <a:pPr>
              <a:spcBef>
                <a:spcPts val="600"/>
              </a:spcBef>
              <a:spcAft>
                <a:spcPts val="600"/>
              </a:spcAft>
            </a:pPr>
            <a:endParaRPr lang="en-ZA" sz="1800" dirty="0" smtClean="0"/>
          </a:p>
          <a:p>
            <a:pPr>
              <a:spcBef>
                <a:spcPts val="600"/>
              </a:spcBef>
              <a:spcAft>
                <a:spcPts val="600"/>
              </a:spcAft>
            </a:pPr>
            <a:endParaRPr lang="en-ZA" sz="1800" dirty="0"/>
          </a:p>
        </p:txBody>
      </p:sp>
      <p:sp>
        <p:nvSpPr>
          <p:cNvPr id="4" name="Title 1"/>
          <p:cNvSpPr>
            <a:spLocks noGrp="1"/>
          </p:cNvSpPr>
          <p:nvPr>
            <p:ph type="title"/>
          </p:nvPr>
        </p:nvSpPr>
        <p:spPr>
          <a:xfrm>
            <a:off x="36491" y="0"/>
            <a:ext cx="9074749" cy="500485"/>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000" b="1" dirty="0" smtClean="0">
                <a:solidFill>
                  <a:srgbClr val="006600"/>
                </a:solidFill>
                <a:latin typeface="Arial Black" pitchFamily="34" charset="0"/>
                <a:ea typeface="+mn-ea"/>
                <a:cs typeface="Arial" charset="0"/>
              </a:rPr>
              <a:t>EFFORTS TO ADDRESS THE SOCIO-ECONOMIC-FEATURES</a:t>
            </a:r>
            <a:endParaRPr lang="en-ZA" sz="2000" b="1" dirty="0">
              <a:solidFill>
                <a:srgbClr val="006600"/>
              </a:solidFill>
              <a:latin typeface="Arial Black" pitchFamily="34" charset="0"/>
              <a:ea typeface="+mn-ea"/>
              <a:cs typeface="Arial" charset="0"/>
            </a:endParaRPr>
          </a:p>
        </p:txBody>
      </p:sp>
      <p:sp>
        <p:nvSpPr>
          <p:cNvPr id="5"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dirty="0" smtClean="0">
                <a:latin typeface="Arial" charset="0"/>
              </a:rPr>
              <a:t>12</a:t>
            </a:r>
            <a:endParaRPr lang="en-US" altLang="en-US" sz="1800" dirty="0">
              <a:latin typeface="Arial" charset="0"/>
            </a:endParaRPr>
          </a:p>
        </p:txBody>
      </p:sp>
    </p:spTree>
    <p:extLst>
      <p:ext uri="{BB962C8B-B14F-4D97-AF65-F5344CB8AC3E}">
        <p14:creationId xmlns:p14="http://schemas.microsoft.com/office/powerpoint/2010/main" xmlns="" val="306674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461607278"/>
              </p:ext>
            </p:extLst>
          </p:nvPr>
        </p:nvGraphicFramePr>
        <p:xfrm>
          <a:off x="179512" y="761076"/>
          <a:ext cx="8735888" cy="461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quarter" idx="10"/>
          </p:nvPr>
        </p:nvSpPr>
        <p:spPr/>
        <p:txBody>
          <a:bodyPr/>
          <a:lstStyle/>
          <a:p>
            <a:pPr>
              <a:defRPr/>
            </a:pPr>
            <a:fld id="{620373EE-DECF-4623-AE38-830AABEDEBD0}" type="datetime3">
              <a:rPr lang="en-US"/>
              <a:pPr>
                <a:defRPr/>
              </a:pPr>
              <a:t>25 June 2018</a:t>
            </a:fld>
            <a:endParaRPr lang="en-US"/>
          </a:p>
        </p:txBody>
      </p:sp>
      <p:sp>
        <p:nvSpPr>
          <p:cNvPr id="28677" name="TextBox 4"/>
          <p:cNvSpPr txBox="1">
            <a:spLocks noChangeArrowheads="1"/>
          </p:cNvSpPr>
          <p:nvPr/>
        </p:nvSpPr>
        <p:spPr bwMode="auto">
          <a:xfrm>
            <a:off x="8603193" y="6488113"/>
            <a:ext cx="457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smtClean="0">
                <a:latin typeface="Arial" panose="020B0604020202020204" pitchFamily="34" charset="0"/>
              </a:rPr>
              <a:t>13</a:t>
            </a:r>
            <a:endParaRPr lang="en-US" altLang="en-US" sz="1800" dirty="0">
              <a:latin typeface="Arial" panose="020B0604020202020204" pitchFamily="34" charset="0"/>
            </a:endParaRPr>
          </a:p>
        </p:txBody>
      </p:sp>
      <p:sp>
        <p:nvSpPr>
          <p:cNvPr id="7" name="Title 1"/>
          <p:cNvSpPr txBox="1">
            <a:spLocks/>
          </p:cNvSpPr>
          <p:nvPr/>
        </p:nvSpPr>
        <p:spPr bwMode="auto">
          <a:xfrm>
            <a:off x="44452" y="76200"/>
            <a:ext cx="8994618" cy="414200"/>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anose="020B0604020202020204" pitchFamily="34" charset="0"/>
              <a:buNone/>
              <a:defRPr sz="2800" b="1">
                <a:solidFill>
                  <a:srgbClr val="006600"/>
                </a:solidFill>
                <a:latin typeface="Arial Black" pitchFamily="34" charset="0"/>
                <a:ea typeface="+mn-ea"/>
                <a:cs typeface="Arial" charset="0"/>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dirty="0"/>
              <a:t>OVERVIEW OF THE FREE STATE PGDS</a:t>
            </a:r>
          </a:p>
        </p:txBody>
      </p:sp>
    </p:spTree>
    <p:extLst>
      <p:ext uri="{BB962C8B-B14F-4D97-AF65-F5344CB8AC3E}">
        <p14:creationId xmlns:p14="http://schemas.microsoft.com/office/powerpoint/2010/main" xmlns="" val="4153537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34"/>
            <a:ext cx="9144000" cy="521946"/>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US" sz="2800" b="1" dirty="0">
                <a:solidFill>
                  <a:srgbClr val="006600"/>
                </a:solidFill>
                <a:latin typeface="Arial Black" pitchFamily="34" charset="0"/>
                <a:ea typeface="+mn-ea"/>
                <a:cs typeface="Arial" charset="0"/>
              </a:rPr>
              <a:t>FSGDS—PILLARS &amp; DRIVERS </a:t>
            </a:r>
          </a:p>
        </p:txBody>
      </p:sp>
      <p:graphicFrame>
        <p:nvGraphicFramePr>
          <p:cNvPr id="3" name="Content Placeholder 2"/>
          <p:cNvGraphicFramePr>
            <a:graphicFrameLocks noGrp="1"/>
          </p:cNvGraphicFramePr>
          <p:nvPr>
            <p:ph idx="1"/>
            <p:extLst/>
          </p:nvPr>
        </p:nvGraphicFramePr>
        <p:xfrm>
          <a:off x="1" y="692697"/>
          <a:ext cx="9144000" cy="4817007"/>
        </p:xfrm>
        <a:graphic>
          <a:graphicData uri="http://schemas.openxmlformats.org/drawingml/2006/table">
            <a:tbl>
              <a:tblPr firstRow="1" firstCol="1" bandRow="1"/>
              <a:tblGrid>
                <a:gridCol w="1871762"/>
                <a:gridCol w="1476103"/>
                <a:gridCol w="1921559"/>
                <a:gridCol w="1293192"/>
                <a:gridCol w="1165892"/>
                <a:gridCol w="1415492"/>
              </a:tblGrid>
              <a:tr h="942881">
                <a:tc>
                  <a:txBody>
                    <a:bodyPr/>
                    <a:lstStyle/>
                    <a:p>
                      <a:pPr algn="ctr">
                        <a:lnSpc>
                          <a:spcPct val="100000"/>
                        </a:lnSpc>
                        <a:spcAft>
                          <a:spcPts val="0"/>
                        </a:spcAft>
                      </a:pPr>
                      <a:r>
                        <a:rPr lang="en-GB" sz="1200" b="1" dirty="0" smtClean="0">
                          <a:solidFill>
                            <a:schemeClr val="tx1"/>
                          </a:solidFill>
                          <a:effectLst/>
                          <a:latin typeface="Century Gothic" panose="020B0502020202020204" pitchFamily="34" charset="0"/>
                          <a:ea typeface="Times New Roman"/>
                          <a:cs typeface="Times New Roman"/>
                        </a:rPr>
                        <a:t>PILLAR 1: INCLUSIVE ECONOMIC GROWTH AND SUSTAINABLE JOB CREATION</a:t>
                      </a:r>
                      <a:endParaRPr lang="en-ZA" sz="1200" b="1" dirty="0">
                        <a:solidFill>
                          <a:schemeClr val="tx1"/>
                        </a:solidFill>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PILLAR 2: EDUCATION, INNOVATION AND SKILLS DEVELOPMENT</a:t>
                      </a:r>
                      <a:endParaRPr lang="en-ZA" sz="1200" b="1" dirty="0">
                        <a:solidFill>
                          <a:schemeClr val="tx1"/>
                        </a:solidFill>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PILLAR 3: IMPROVED QUALITY OF LIFE</a:t>
                      </a:r>
                      <a:endParaRPr lang="en-ZA" sz="1200" b="1" dirty="0" smtClean="0">
                        <a:solidFill>
                          <a:schemeClr val="tx1"/>
                        </a:solidFill>
                        <a:effectLst/>
                        <a:latin typeface="Century Gothic" panose="020B0502020202020204" pitchFamily="34" charset="0"/>
                        <a:ea typeface="Times New Roman"/>
                        <a:cs typeface="Times New Roman"/>
                      </a:endParaRPr>
                    </a:p>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 </a:t>
                      </a:r>
                      <a:endParaRPr lang="en-ZA" sz="1200" b="1" dirty="0">
                        <a:solidFill>
                          <a:schemeClr val="tx1"/>
                        </a:solidFill>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PILLAR 4: SUSTAINABLE RURAL DEVELOPMENT </a:t>
                      </a:r>
                      <a:endParaRPr lang="en-ZA" sz="1200" b="1" dirty="0">
                        <a:solidFill>
                          <a:schemeClr val="tx1"/>
                        </a:solidFill>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PILLAR 5: BUILD SOCIAL COHESION</a:t>
                      </a:r>
                      <a:endParaRPr lang="en-ZA" sz="1200" b="1" dirty="0" smtClean="0">
                        <a:solidFill>
                          <a:schemeClr val="tx1"/>
                        </a:solidFill>
                        <a:effectLst/>
                        <a:latin typeface="Century Gothic" panose="020B0502020202020204" pitchFamily="34" charset="0"/>
                        <a:ea typeface="Times New Roman"/>
                        <a:cs typeface="Times New Roman"/>
                      </a:endParaRPr>
                    </a:p>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 </a:t>
                      </a:r>
                      <a:endParaRPr lang="en-ZA" sz="1200" b="1" dirty="0">
                        <a:solidFill>
                          <a:schemeClr val="tx1"/>
                        </a:solidFill>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1000"/>
                        </a:spcAft>
                      </a:pPr>
                      <a:r>
                        <a:rPr lang="en-GB" sz="1200" b="1" dirty="0" smtClean="0">
                          <a:solidFill>
                            <a:schemeClr val="tx1"/>
                          </a:solidFill>
                          <a:effectLst/>
                          <a:latin typeface="Century Gothic" panose="020B0502020202020204" pitchFamily="34" charset="0"/>
                          <a:ea typeface="Times New Roman"/>
                          <a:cs typeface="Times New Roman"/>
                        </a:rPr>
                        <a:t>PILLAR 6: GOOD GOVERNANCE</a:t>
                      </a:r>
                      <a:endParaRPr lang="en-ZA" sz="1200" b="1" dirty="0">
                        <a:solidFill>
                          <a:schemeClr val="tx1"/>
                        </a:solidFill>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59019">
                <a:tc>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1: </a:t>
                      </a:r>
                      <a:r>
                        <a:rPr lang="en-GB" sz="1050" kern="1200" dirty="0" smtClean="0">
                          <a:solidFill>
                            <a:schemeClr val="tx1"/>
                          </a:solidFill>
                          <a:effectLst/>
                          <a:latin typeface="Century Gothic" panose="020B0502020202020204" pitchFamily="34" charset="0"/>
                          <a:ea typeface="+mn-ea"/>
                          <a:cs typeface="+mn-cs"/>
                        </a:rPr>
                        <a:t>Diversify and expand agricultural development and food security</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8">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6: Ensure an appropriate skills base for growth and development</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7: </a:t>
                      </a:r>
                      <a:r>
                        <a:rPr lang="en-GB" sz="1050" dirty="0" smtClean="0">
                          <a:effectLst/>
                          <a:latin typeface="Century Gothic" panose="020B0502020202020204" pitchFamily="34" charset="0"/>
                          <a:ea typeface="Times New Roman"/>
                          <a:cs typeface="Times New Roman"/>
                        </a:rPr>
                        <a:t>Curb </a:t>
                      </a:r>
                      <a:r>
                        <a:rPr lang="en-GB" sz="1050" dirty="0">
                          <a:effectLst/>
                          <a:latin typeface="Century Gothic" panose="020B0502020202020204" pitchFamily="34" charset="0"/>
                          <a:ea typeface="Times New Roman"/>
                          <a:cs typeface="Times New Roman"/>
                        </a:rPr>
                        <a:t>crime and streamline criminal justice performance</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8">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13: </a:t>
                      </a:r>
                      <a:r>
                        <a:rPr lang="en-GB" sz="1050" dirty="0" smtClean="0">
                          <a:effectLst/>
                          <a:latin typeface="Century Gothic" panose="020B0502020202020204" pitchFamily="34" charset="0"/>
                          <a:ea typeface="Times New Roman"/>
                          <a:cs typeface="Times New Roman"/>
                        </a:rPr>
                        <a:t>Mainstream </a:t>
                      </a:r>
                      <a:r>
                        <a:rPr lang="en-GB" sz="1050" dirty="0">
                          <a:effectLst/>
                          <a:latin typeface="Century Gothic" panose="020B0502020202020204" pitchFamily="34" charset="0"/>
                          <a:ea typeface="Times New Roman"/>
                          <a:cs typeface="Times New Roman"/>
                        </a:rPr>
                        <a:t>rural development into growth and development planning</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8">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14: Maximise arts, culture, sports and recreation opportunities and prospects for all communities</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8">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a:t>
                      </a:r>
                      <a:r>
                        <a:rPr lang="en-GB" sz="1050" dirty="0" smtClean="0">
                          <a:effectLst/>
                          <a:latin typeface="Century Gothic" panose="020B0502020202020204" pitchFamily="34" charset="0"/>
                          <a:ea typeface="Times New Roman"/>
                          <a:cs typeface="Times New Roman"/>
                        </a:rPr>
                        <a:t>15:</a:t>
                      </a:r>
                      <a:r>
                        <a:rPr lang="en-ZA" sz="1050" dirty="0" smtClean="0">
                          <a:effectLst/>
                          <a:latin typeface="Century Gothic" panose="020B0502020202020204" pitchFamily="34" charset="0"/>
                          <a:ea typeface="Times New Roman"/>
                          <a:cs typeface="Times New Roman"/>
                        </a:rPr>
                        <a:t>Foster </a:t>
                      </a:r>
                      <a:r>
                        <a:rPr lang="en-ZA" sz="1050" dirty="0">
                          <a:effectLst/>
                          <a:latin typeface="Century Gothic" panose="020B0502020202020204" pitchFamily="34" charset="0"/>
                          <a:ea typeface="Times New Roman"/>
                          <a:cs typeface="Times New Roman"/>
                        </a:rPr>
                        <a:t>good governance to create a conducive climate for growth and development</a:t>
                      </a:r>
                    </a:p>
                    <a:p>
                      <a:pPr algn="ctr">
                        <a:lnSpc>
                          <a:spcPct val="115000"/>
                        </a:lnSpc>
                        <a:spcAft>
                          <a:spcPts val="1000"/>
                        </a:spcAft>
                      </a:pPr>
                      <a:r>
                        <a:rPr lang="en-GB" sz="1050" dirty="0">
                          <a:effectLst/>
                          <a:latin typeface="Century Gothic" panose="020B0502020202020204" pitchFamily="34" charset="0"/>
                          <a:ea typeface="Times New Roman"/>
                          <a:cs typeface="Times New Roman"/>
                        </a:rPr>
                        <a:t> </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9264">
                <a:tc rowSpan="2">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2: Minimise the impact of the declining mining sector and ensure that existing mining potential is harnessed</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8: </a:t>
                      </a:r>
                      <a:r>
                        <a:rPr lang="en-GB" sz="1050" dirty="0" smtClean="0">
                          <a:effectLst/>
                          <a:latin typeface="Century Gothic" panose="020B0502020202020204" pitchFamily="34" charset="0"/>
                          <a:ea typeface="Times New Roman"/>
                          <a:cs typeface="Times New Roman"/>
                        </a:rPr>
                        <a:t>Expand </a:t>
                      </a:r>
                      <a:r>
                        <a:rPr lang="en-GB" sz="1050" dirty="0">
                          <a:effectLst/>
                          <a:latin typeface="Century Gothic" panose="020B0502020202020204" pitchFamily="34" charset="0"/>
                          <a:ea typeface="Times New Roman"/>
                          <a:cs typeface="Times New Roman"/>
                        </a:rPr>
                        <a:t>and maintain basic and road infrastructure</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379510">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9: Build sustainable human settlements</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569264">
                <a:tc>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3: Expand and diversify manufacturing opportunities</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rowSpan="2">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10: Provide and improve adequate health care for citizens</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79031">
                <a:tc rowSpan="2">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4: Capitalise on transport and distribution opportunities</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490233">
                <a:tc vMerge="1">
                  <a:txBody>
                    <a:bodyPr/>
                    <a:lstStyle/>
                    <a:p>
                      <a:endParaRPr lang="en-ZA"/>
                    </a:p>
                  </a:txBody>
                  <a:tcPr/>
                </a:tc>
                <a:tc vMerge="1">
                  <a:txBody>
                    <a:bodyPr/>
                    <a:lstStyle/>
                    <a:p>
                      <a:endParaRPr lang="en-ZA"/>
                    </a:p>
                  </a:txBody>
                  <a:tcPr/>
                </a:tc>
                <a:tc rowSpan="2">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11: Ensure social development and social security services for all </a:t>
                      </a:r>
                      <a:r>
                        <a:rPr lang="en-GB" sz="1050" dirty="0" smtClean="0">
                          <a:effectLst/>
                          <a:latin typeface="Century Gothic" panose="020B0502020202020204" pitchFamily="34" charset="0"/>
                          <a:ea typeface="Times New Roman"/>
                          <a:cs typeface="Times New Roman"/>
                        </a:rPr>
                        <a:t>citizens</a:t>
                      </a:r>
                      <a:r>
                        <a:rPr lang="en-GB" sz="1050" dirty="0">
                          <a:effectLst/>
                          <a:latin typeface="Century Gothic" panose="020B0502020202020204" pitchFamily="34" charset="0"/>
                          <a:ea typeface="Times New Roman"/>
                          <a:cs typeface="Times New Roman"/>
                        </a:rPr>
                        <a:t> </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r>
              <a:tr h="268786">
                <a:tc rowSpan="2">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5: Harness and increase tourism potential and opportunities</a:t>
                      </a:r>
                      <a:endParaRPr lang="en-ZA" sz="1050" dirty="0">
                        <a:effectLst/>
                        <a:latin typeface="Century Gothic" panose="020B0502020202020204" pitchFamily="34" charset="0"/>
                        <a:ea typeface="Times New Roman"/>
                        <a:cs typeface="Times New Roman"/>
                      </a:endParaRPr>
                    </a:p>
                    <a:p>
                      <a:pPr algn="ctr">
                        <a:lnSpc>
                          <a:spcPct val="115000"/>
                        </a:lnSpc>
                        <a:spcAft>
                          <a:spcPts val="1000"/>
                        </a:spcAft>
                      </a:pPr>
                      <a:r>
                        <a:rPr lang="en-GB" sz="1050" dirty="0">
                          <a:effectLst/>
                          <a:latin typeface="Century Gothic" panose="020B0502020202020204" pitchFamily="34" charset="0"/>
                          <a:ea typeface="Times New Roman"/>
                          <a:cs typeface="Times New Roman"/>
                        </a:rPr>
                        <a:t> </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r>
              <a:tr h="759019">
                <a:tc vMerge="1">
                  <a:txBody>
                    <a:bodyPr/>
                    <a:lstStyle/>
                    <a:p>
                      <a:pPr>
                        <a:lnSpc>
                          <a:spcPct val="115000"/>
                        </a:lnSpc>
                        <a:spcAft>
                          <a:spcPts val="1000"/>
                        </a:spcAft>
                      </a:pPr>
                      <a:endParaRPr lang="en-ZA" sz="1400">
                        <a:effectLst/>
                        <a:latin typeface="Calibri"/>
                        <a:ea typeface="Times New Roman"/>
                        <a:cs typeface="Times New Roman"/>
                      </a:endParaRPr>
                    </a:p>
                  </a:txBody>
                  <a:tcPr marL="49549" marR="4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ct val="115000"/>
                        </a:lnSpc>
                        <a:spcAft>
                          <a:spcPts val="1000"/>
                        </a:spcAft>
                      </a:pPr>
                      <a:r>
                        <a:rPr lang="en-GB" sz="1050" dirty="0">
                          <a:effectLst/>
                          <a:latin typeface="Century Gothic" panose="020B0502020202020204" pitchFamily="34" charset="0"/>
                          <a:ea typeface="Times New Roman"/>
                          <a:cs typeface="Times New Roman"/>
                        </a:rPr>
                        <a:t>Driver  12: Integrate environmental concerns into growth and development planning</a:t>
                      </a:r>
                      <a:endParaRPr lang="en-ZA" sz="1050" dirty="0">
                        <a:effectLst/>
                        <a:latin typeface="Century Gothic" panose="020B0502020202020204" pitchFamily="34" charset="0"/>
                        <a:ea typeface="Times New Roman"/>
                        <a:cs typeface="Times New Roman"/>
                      </a:endParaRPr>
                    </a:p>
                  </a:txBody>
                  <a:tcPr marL="49547" marR="49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ZA"/>
                    </a:p>
                  </a:txBody>
                  <a:tcPr/>
                </a:tc>
                <a:tc vMerge="1">
                  <a:txBody>
                    <a:bodyPr/>
                    <a:lstStyle/>
                    <a:p>
                      <a:endParaRPr lang="en-ZA"/>
                    </a:p>
                  </a:txBody>
                  <a:tcPr/>
                </a:tc>
                <a:tc vMerge="1">
                  <a:txBody>
                    <a:bodyPr/>
                    <a:lstStyle/>
                    <a:p>
                      <a:endParaRPr lang="en-ZA"/>
                    </a:p>
                  </a:txBody>
                  <a:tcPr/>
                </a:tc>
              </a:tr>
            </a:tbl>
          </a:graphicData>
        </a:graphic>
      </p:graphicFrame>
      <p:sp>
        <p:nvSpPr>
          <p:cNvPr id="52227"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B10E7F3-F5CE-4DB7-89E0-AD1F51184795}" type="slidenum">
              <a:rPr lang="en-US" altLang="en-US" sz="1800">
                <a:latin typeface="Arial" charset="0"/>
              </a:rPr>
              <a:pPr algn="r" eaLnBrk="1" hangingPunct="1">
                <a:spcBef>
                  <a:spcPct val="0"/>
                </a:spcBef>
                <a:buFontTx/>
                <a:buNone/>
              </a:pPr>
              <a:t>14</a:t>
            </a:fld>
            <a:endParaRPr lang="en-US" altLang="en-US" sz="1800" dirty="0">
              <a:latin typeface="Arial" charset="0"/>
            </a:endParaRPr>
          </a:p>
        </p:txBody>
      </p:sp>
    </p:spTree>
    <p:extLst>
      <p:ext uri="{BB962C8B-B14F-4D97-AF65-F5344CB8AC3E}">
        <p14:creationId xmlns:p14="http://schemas.microsoft.com/office/powerpoint/2010/main" xmlns="" val="24748972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15</a:t>
            </a:fld>
            <a:endParaRPr lang="en-US" altLang="en-US" sz="1800" dirty="0">
              <a:solidFill>
                <a:prstClr val="black"/>
              </a:solidFill>
              <a:latin typeface="Arial" charset="0"/>
            </a:endParaRPr>
          </a:p>
        </p:txBody>
      </p:sp>
      <p:sp>
        <p:nvSpPr>
          <p:cNvPr id="7" name="Content Placeholder 2"/>
          <p:cNvSpPr>
            <a:spLocks noGrp="1"/>
          </p:cNvSpPr>
          <p:nvPr>
            <p:ph idx="1"/>
          </p:nvPr>
        </p:nvSpPr>
        <p:spPr>
          <a:xfrm>
            <a:off x="44452" y="506275"/>
            <a:ext cx="8994618" cy="5038253"/>
          </a:xfrm>
          <a:solidFill>
            <a:schemeClr val="bg1"/>
          </a:solidFill>
          <a:ln>
            <a:solidFill>
              <a:srgbClr val="339933"/>
            </a:solidFill>
          </a:ln>
        </p:spPr>
        <p:txBody>
          <a:bodyPr>
            <a:normAutofit/>
          </a:bodyPr>
          <a:lstStyle/>
          <a:p>
            <a:pPr>
              <a:buFont typeface="Arial" panose="020B0604020202020204" pitchFamily="34" charset="0"/>
              <a:buChar char="•"/>
            </a:pPr>
            <a:r>
              <a:rPr lang="en-ZA" sz="1800" dirty="0" smtClean="0">
                <a:solidFill>
                  <a:schemeClr val="tx2"/>
                </a:solidFill>
                <a:latin typeface="+mj-lt"/>
                <a:ea typeface="Times New Roman"/>
                <a:cs typeface="Times New Roman"/>
              </a:rPr>
              <a:t>Agri-park </a:t>
            </a:r>
            <a:r>
              <a:rPr lang="en-ZA" sz="1800" dirty="0">
                <a:solidFill>
                  <a:schemeClr val="tx2"/>
                </a:solidFill>
                <a:latin typeface="+mj-lt"/>
                <a:ea typeface="Times New Roman"/>
                <a:cs typeface="Times New Roman"/>
              </a:rPr>
              <a:t>in </a:t>
            </a:r>
            <a:r>
              <a:rPr lang="en-ZA" sz="1800" dirty="0" smtClean="0">
                <a:solidFill>
                  <a:schemeClr val="tx2"/>
                </a:solidFill>
                <a:latin typeface="+mj-lt"/>
                <a:ea typeface="Times New Roman"/>
                <a:cs typeface="Times New Roman"/>
              </a:rPr>
              <a:t>Parys </a:t>
            </a:r>
            <a:r>
              <a:rPr lang="en-ZA" sz="1800" dirty="0">
                <a:solidFill>
                  <a:schemeClr val="tx2"/>
                </a:solidFill>
                <a:latin typeface="+mj-lt"/>
                <a:ea typeface="Times New Roman"/>
                <a:cs typeface="Times New Roman"/>
              </a:rPr>
              <a:t>which presents opportunities </a:t>
            </a:r>
            <a:r>
              <a:rPr lang="en-ZA" sz="1800" dirty="0" smtClean="0">
                <a:solidFill>
                  <a:schemeClr val="tx2"/>
                </a:solidFill>
                <a:latin typeface="+mj-lt"/>
                <a:ea typeface="Times New Roman"/>
                <a:cs typeface="Times New Roman"/>
              </a:rPr>
              <a:t>in agro-processing </a:t>
            </a:r>
            <a:r>
              <a:rPr lang="en-ZA" sz="1800" dirty="0">
                <a:solidFill>
                  <a:schemeClr val="tx2"/>
                </a:solidFill>
                <a:latin typeface="+mj-lt"/>
                <a:ea typeface="Times New Roman"/>
                <a:cs typeface="Times New Roman"/>
              </a:rPr>
              <a:t>which includes manufacturing of chips, sunflower oil, peanut butter and </a:t>
            </a:r>
            <a:r>
              <a:rPr lang="en-ZA" sz="1800" dirty="0" smtClean="0">
                <a:solidFill>
                  <a:schemeClr val="tx2"/>
                </a:solidFill>
                <a:latin typeface="+mj-lt"/>
                <a:ea typeface="Times New Roman"/>
                <a:cs typeface="Times New Roman"/>
              </a:rPr>
              <a:t>biofuels, marketing, training and extension services.</a:t>
            </a:r>
          </a:p>
          <a:p>
            <a:r>
              <a:rPr lang="en-ZA" sz="1800" dirty="0" smtClean="0">
                <a:solidFill>
                  <a:schemeClr val="tx2"/>
                </a:solidFill>
                <a:latin typeface="+mj-lt"/>
                <a:ea typeface="Times New Roman"/>
                <a:cs typeface="Times New Roman"/>
              </a:rPr>
              <a:t>Bituminous </a:t>
            </a:r>
            <a:r>
              <a:rPr lang="en-ZA" sz="1800" dirty="0">
                <a:solidFill>
                  <a:schemeClr val="tx2"/>
                </a:solidFill>
                <a:latin typeface="+mj-lt"/>
                <a:ea typeface="Times New Roman"/>
                <a:cs typeface="Times New Roman"/>
              </a:rPr>
              <a:t>coal is mined and converted to petrochemicals at Sasolburg</a:t>
            </a:r>
            <a:r>
              <a:rPr lang="en-ZA" sz="1800" dirty="0" smtClean="0">
                <a:solidFill>
                  <a:schemeClr val="tx2"/>
                </a:solidFill>
                <a:latin typeface="+mj-lt"/>
                <a:ea typeface="Times New Roman"/>
                <a:cs typeface="Times New Roman"/>
              </a:rPr>
              <a:t>.</a:t>
            </a:r>
          </a:p>
          <a:p>
            <a:r>
              <a:rPr lang="en-ZA" sz="1800" dirty="0" smtClean="0">
                <a:solidFill>
                  <a:schemeClr val="tx2"/>
                </a:solidFill>
                <a:latin typeface="+mj-lt"/>
                <a:ea typeface="Times New Roman"/>
                <a:cs typeface="Times New Roman"/>
              </a:rPr>
              <a:t>Discovery of coal in </a:t>
            </a:r>
            <a:r>
              <a:rPr lang="en-ZA" sz="1800" dirty="0" err="1" smtClean="0">
                <a:solidFill>
                  <a:schemeClr val="tx2"/>
                </a:solidFill>
                <a:latin typeface="+mj-lt"/>
                <a:ea typeface="Times New Roman"/>
                <a:cs typeface="Times New Roman"/>
              </a:rPr>
              <a:t>Hennenman</a:t>
            </a:r>
            <a:r>
              <a:rPr lang="en-ZA" sz="1800" dirty="0">
                <a:solidFill>
                  <a:schemeClr val="tx2"/>
                </a:solidFill>
                <a:latin typeface="+mj-lt"/>
                <a:ea typeface="Times New Roman"/>
                <a:cs typeface="Times New Roman"/>
              </a:rPr>
              <a:t>.</a:t>
            </a:r>
          </a:p>
          <a:p>
            <a:r>
              <a:rPr lang="en-ZA" sz="1800" dirty="0" smtClean="0">
                <a:solidFill>
                  <a:schemeClr val="tx2"/>
                </a:solidFill>
                <a:latin typeface="+mj-lt"/>
                <a:ea typeface="Times New Roman"/>
                <a:cs typeface="Times New Roman"/>
              </a:rPr>
              <a:t>Industrial </a:t>
            </a:r>
            <a:r>
              <a:rPr lang="en-ZA" sz="1800" dirty="0">
                <a:solidFill>
                  <a:schemeClr val="tx2"/>
                </a:solidFill>
                <a:latin typeface="+mj-lt"/>
                <a:ea typeface="Times New Roman"/>
                <a:cs typeface="Times New Roman"/>
              </a:rPr>
              <a:t>Parks: Botshabelo, East End, </a:t>
            </a:r>
            <a:r>
              <a:rPr lang="en-ZA" sz="1800" dirty="0" err="1" smtClean="0">
                <a:solidFill>
                  <a:schemeClr val="tx2"/>
                </a:solidFill>
                <a:latin typeface="+mj-lt"/>
                <a:ea typeface="Times New Roman"/>
                <a:cs typeface="Times New Roman"/>
              </a:rPr>
              <a:t>Bloemdustria</a:t>
            </a:r>
            <a:r>
              <a:rPr lang="en-ZA" sz="1800" dirty="0" smtClean="0">
                <a:solidFill>
                  <a:schemeClr val="tx2"/>
                </a:solidFill>
                <a:latin typeface="+mj-lt"/>
                <a:ea typeface="Times New Roman"/>
                <a:cs typeface="Times New Roman"/>
              </a:rPr>
              <a:t>, Hamilton, MAP-SEZ.</a:t>
            </a:r>
            <a:r>
              <a:rPr lang="en-ZA" sz="1800" dirty="0">
                <a:solidFill>
                  <a:schemeClr val="tx2"/>
                </a:solidFill>
                <a:latin typeface="+mj-lt"/>
                <a:ea typeface="Times New Roman"/>
                <a:cs typeface="Times New Roman"/>
              </a:rPr>
              <a:t> </a:t>
            </a:r>
          </a:p>
          <a:p>
            <a:r>
              <a:rPr lang="en-ZA" sz="1800" dirty="0">
                <a:solidFill>
                  <a:schemeClr val="tx2"/>
                </a:solidFill>
                <a:latin typeface="+mj-lt"/>
                <a:ea typeface="Times New Roman"/>
                <a:cs typeface="Times New Roman"/>
              </a:rPr>
              <a:t>Partnership with </a:t>
            </a:r>
            <a:r>
              <a:rPr lang="en-ZA" sz="1800" dirty="0" smtClean="0">
                <a:solidFill>
                  <a:schemeClr val="tx2"/>
                </a:solidFill>
                <a:latin typeface="+mj-lt"/>
                <a:ea typeface="Times New Roman"/>
                <a:cs typeface="Times New Roman"/>
              </a:rPr>
              <a:t>CUT </a:t>
            </a:r>
            <a:r>
              <a:rPr lang="en-ZA" sz="1800" dirty="0" err="1" smtClean="0">
                <a:solidFill>
                  <a:schemeClr val="tx2"/>
                </a:solidFill>
                <a:latin typeface="+mj-lt"/>
                <a:ea typeface="Times New Roman"/>
                <a:cs typeface="Times New Roman"/>
              </a:rPr>
              <a:t>wrt</a:t>
            </a:r>
            <a:r>
              <a:rPr lang="en-ZA" sz="1800" dirty="0" smtClean="0">
                <a:solidFill>
                  <a:schemeClr val="tx2"/>
                </a:solidFill>
                <a:latin typeface="+mj-lt"/>
                <a:ea typeface="Times New Roman"/>
                <a:cs typeface="Times New Roman"/>
              </a:rPr>
              <a:t>. development of  </a:t>
            </a:r>
            <a:r>
              <a:rPr lang="en-ZA" sz="1800" dirty="0">
                <a:solidFill>
                  <a:schemeClr val="tx2"/>
                </a:solidFill>
                <a:latin typeface="+mj-lt"/>
                <a:ea typeface="Times New Roman"/>
                <a:cs typeface="Times New Roman"/>
              </a:rPr>
              <a:t>prototypes for manufacturing of </a:t>
            </a:r>
            <a:r>
              <a:rPr lang="en-ZA" sz="1800" dirty="0" smtClean="0">
                <a:solidFill>
                  <a:schemeClr val="tx2"/>
                </a:solidFill>
                <a:latin typeface="+mj-lt"/>
                <a:ea typeface="Times New Roman"/>
                <a:cs typeface="Times New Roman"/>
              </a:rPr>
              <a:t>equipment.</a:t>
            </a:r>
          </a:p>
          <a:p>
            <a:r>
              <a:rPr lang="en-ZA" sz="1800" dirty="0" smtClean="0">
                <a:solidFill>
                  <a:schemeClr val="tx2"/>
                </a:solidFill>
                <a:latin typeface="+mj-lt"/>
                <a:ea typeface="Times New Roman"/>
                <a:cs typeface="Times New Roman"/>
              </a:rPr>
              <a:t>Attraction and facilitation of investments, e.g. R120 million mixed facility in Warden.</a:t>
            </a:r>
          </a:p>
          <a:p>
            <a:r>
              <a:rPr lang="en-ZA" sz="1800" dirty="0" err="1" smtClean="0">
                <a:solidFill>
                  <a:schemeClr val="tx2"/>
                </a:solidFill>
                <a:latin typeface="+mj-lt"/>
                <a:ea typeface="Times New Roman"/>
                <a:cs typeface="Times New Roman"/>
              </a:rPr>
              <a:t>Ghariep</a:t>
            </a:r>
            <a:r>
              <a:rPr lang="en-ZA" sz="1800" dirty="0" smtClean="0">
                <a:solidFill>
                  <a:schemeClr val="tx2"/>
                </a:solidFill>
                <a:latin typeface="+mj-lt"/>
                <a:ea typeface="Times New Roman"/>
                <a:cs typeface="Times New Roman"/>
              </a:rPr>
              <a:t> Fish Hatchery already operational. </a:t>
            </a:r>
          </a:p>
          <a:p>
            <a:r>
              <a:rPr lang="en-US" sz="1800" dirty="0">
                <a:solidFill>
                  <a:schemeClr val="tx2"/>
                </a:solidFill>
                <a:latin typeface="+mj-lt"/>
                <a:ea typeface="Times New Roman"/>
                <a:cs typeface="Times New Roman"/>
              </a:rPr>
              <a:t>Transportation of goods: Upgrading of strategic roads such as portion of N1 between Kroonstad and </a:t>
            </a:r>
            <a:r>
              <a:rPr lang="en-US" sz="1800" dirty="0" err="1">
                <a:solidFill>
                  <a:schemeClr val="tx2"/>
                </a:solidFill>
                <a:latin typeface="+mj-lt"/>
                <a:ea typeface="Times New Roman"/>
                <a:cs typeface="Times New Roman"/>
              </a:rPr>
              <a:t>Vensterburg</a:t>
            </a:r>
            <a:r>
              <a:rPr lang="en-US" sz="1800" dirty="0">
                <a:solidFill>
                  <a:schemeClr val="tx2"/>
                </a:solidFill>
                <a:latin typeface="+mj-lt"/>
                <a:ea typeface="Times New Roman"/>
                <a:cs typeface="Times New Roman"/>
              </a:rPr>
              <a:t> (connection point to North West) and N8 between Botshabelo and Thaba Nchu. </a:t>
            </a:r>
            <a:endParaRPr lang="en-US" sz="1800" dirty="0" smtClean="0">
              <a:solidFill>
                <a:schemeClr val="tx2"/>
              </a:solidFill>
              <a:latin typeface="+mj-lt"/>
              <a:ea typeface="Times New Roman"/>
              <a:cs typeface="Times New Roman"/>
            </a:endParaRPr>
          </a:p>
          <a:p>
            <a:r>
              <a:rPr lang="en-US" sz="1800" dirty="0" smtClean="0">
                <a:solidFill>
                  <a:schemeClr val="tx2"/>
                </a:solidFill>
                <a:latin typeface="+mj-lt"/>
                <a:ea typeface="Times New Roman"/>
                <a:cs typeface="Times New Roman"/>
              </a:rPr>
              <a:t>Feasibility </a:t>
            </a:r>
            <a:r>
              <a:rPr lang="en-US" sz="1800" dirty="0">
                <a:solidFill>
                  <a:schemeClr val="tx2"/>
                </a:solidFill>
                <a:latin typeface="+mj-lt"/>
                <a:ea typeface="Times New Roman"/>
                <a:cs typeface="Times New Roman"/>
              </a:rPr>
              <a:t>study completed for Harrismith Logistic </a:t>
            </a:r>
            <a:r>
              <a:rPr lang="en-US" sz="1800" dirty="0" smtClean="0">
                <a:solidFill>
                  <a:schemeClr val="tx2"/>
                </a:solidFill>
                <a:latin typeface="+mj-lt"/>
                <a:ea typeface="Times New Roman"/>
                <a:cs typeface="Times New Roman"/>
              </a:rPr>
              <a:t>Hub.</a:t>
            </a:r>
          </a:p>
          <a:p>
            <a:r>
              <a:rPr lang="en-US" sz="1800" dirty="0" smtClean="0">
                <a:solidFill>
                  <a:schemeClr val="tx2"/>
                </a:solidFill>
                <a:latin typeface="+mj-lt"/>
                <a:ea typeface="Times New Roman"/>
                <a:cs typeface="Times New Roman"/>
              </a:rPr>
              <a:t>N8 Corridor development continues to attract investment—New </a:t>
            </a:r>
            <a:r>
              <a:rPr lang="en-US" sz="1800" dirty="0" err="1" smtClean="0">
                <a:solidFill>
                  <a:schemeClr val="tx2"/>
                </a:solidFill>
                <a:latin typeface="+mj-lt"/>
                <a:ea typeface="Times New Roman"/>
                <a:cs typeface="Times New Roman"/>
              </a:rPr>
              <a:t>Busamed</a:t>
            </a:r>
            <a:r>
              <a:rPr lang="en-US" sz="1800" dirty="0" smtClean="0">
                <a:solidFill>
                  <a:schemeClr val="tx2"/>
                </a:solidFill>
                <a:latin typeface="+mj-lt"/>
                <a:ea typeface="Times New Roman"/>
                <a:cs typeface="Times New Roman"/>
              </a:rPr>
              <a:t> hospital already operational and construction of residential properties continues.</a:t>
            </a:r>
            <a:endParaRPr lang="en-ZA" sz="1800" dirty="0">
              <a:solidFill>
                <a:schemeClr val="tx2"/>
              </a:solidFill>
              <a:latin typeface="+mj-lt"/>
              <a:ea typeface="Times New Roman"/>
              <a:cs typeface="Times New Roman"/>
            </a:endParaRPr>
          </a:p>
          <a:p>
            <a:pPr marL="0" indent="0" algn="ctr">
              <a:lnSpc>
                <a:spcPct val="115000"/>
              </a:lnSpc>
              <a:spcAft>
                <a:spcPts val="1000"/>
              </a:spcAft>
              <a:buNone/>
            </a:pPr>
            <a:endParaRPr lang="en-ZA" sz="1400" dirty="0">
              <a:latin typeface="+mj-lt"/>
              <a:ea typeface="Times New Roman"/>
              <a:cs typeface="Times New Roman"/>
            </a:endParaRPr>
          </a:p>
          <a:p>
            <a:pPr marL="0" indent="0" algn="just">
              <a:buNone/>
            </a:pPr>
            <a:endParaRPr lang="en-ZA" sz="1400" dirty="0">
              <a:latin typeface="+mj-lt"/>
              <a:ea typeface="Times New Roman"/>
              <a:cs typeface="Times New Roman"/>
            </a:endParaRPr>
          </a:p>
          <a:p>
            <a:pPr algn="just"/>
            <a:endParaRPr lang="en-ZA" sz="1400" dirty="0" smtClean="0">
              <a:latin typeface="+mj-lt"/>
              <a:ea typeface="Times New Roman"/>
              <a:cs typeface="Times New Roman"/>
            </a:endParaRPr>
          </a:p>
          <a:p>
            <a:pPr algn="just"/>
            <a:endParaRPr lang="en-US" sz="3300" dirty="0" smtClean="0">
              <a:latin typeface="+mj-lt"/>
            </a:endParaRPr>
          </a:p>
        </p:txBody>
      </p:sp>
      <p:sp>
        <p:nvSpPr>
          <p:cNvPr id="9" name="Title 1"/>
          <p:cNvSpPr>
            <a:spLocks noGrp="1"/>
          </p:cNvSpPr>
          <p:nvPr>
            <p:ph type="title"/>
          </p:nvPr>
        </p:nvSpPr>
        <p:spPr>
          <a:xfrm>
            <a:off x="44452" y="76200"/>
            <a:ext cx="8994618" cy="414200"/>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US" sz="2800" b="1" dirty="0">
                <a:solidFill>
                  <a:srgbClr val="006600"/>
                </a:solidFill>
                <a:latin typeface="Arial Black" pitchFamily="34" charset="0"/>
                <a:ea typeface="+mn-ea"/>
                <a:cs typeface="Arial" charset="0"/>
              </a:rPr>
              <a:t>PROGRESS ON PGDS</a:t>
            </a:r>
          </a:p>
        </p:txBody>
      </p:sp>
    </p:spTree>
    <p:extLst>
      <p:ext uri="{BB962C8B-B14F-4D97-AF65-F5344CB8AC3E}">
        <p14:creationId xmlns:p14="http://schemas.microsoft.com/office/powerpoint/2010/main" xmlns="" val="24590762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16</a:t>
            </a:fld>
            <a:endParaRPr lang="en-US" altLang="en-US" sz="1800" dirty="0">
              <a:solidFill>
                <a:prstClr val="black"/>
              </a:solidFill>
              <a:latin typeface="Arial" charset="0"/>
            </a:endParaRPr>
          </a:p>
        </p:txBody>
      </p:sp>
      <p:sp>
        <p:nvSpPr>
          <p:cNvPr id="7" name="Content Placeholder 2"/>
          <p:cNvSpPr>
            <a:spLocks noGrp="1"/>
          </p:cNvSpPr>
          <p:nvPr>
            <p:ph idx="1"/>
          </p:nvPr>
        </p:nvSpPr>
        <p:spPr>
          <a:xfrm>
            <a:off x="0" y="757807"/>
            <a:ext cx="9144000" cy="4759425"/>
          </a:xfrm>
          <a:solidFill>
            <a:schemeClr val="bg1"/>
          </a:solidFill>
          <a:ln>
            <a:solidFill>
              <a:srgbClr val="339933"/>
            </a:solidFill>
          </a:ln>
        </p:spPr>
        <p:txBody>
          <a:bodyPr>
            <a:normAutofit/>
          </a:bodyPr>
          <a:lstStyle/>
          <a:p>
            <a:pPr algn="just"/>
            <a:r>
              <a:rPr lang="en-GB" sz="2000" dirty="0" smtClean="0">
                <a:solidFill>
                  <a:schemeClr val="tx2"/>
                </a:solidFill>
                <a:latin typeface="Calibri" panose="020F0502020204030204" pitchFamily="34" charset="0"/>
                <a:ea typeface="Times New Roman"/>
                <a:cs typeface="Times New Roman"/>
              </a:rPr>
              <a:t>Maluti-a-Phofung SEZ with an investment pipeline of R2.6 billion was officially launched - </a:t>
            </a:r>
            <a:r>
              <a:rPr lang="en-US" sz="2000" dirty="0" smtClean="0">
                <a:solidFill>
                  <a:schemeClr val="tx2"/>
                </a:solidFill>
                <a:latin typeface="Calibri" panose="020F0502020204030204" pitchFamily="34" charset="0"/>
                <a:ea typeface="Times New Roman"/>
                <a:cs typeface="Times New Roman"/>
              </a:rPr>
              <a:t>it </a:t>
            </a:r>
            <a:r>
              <a:rPr lang="en-US" sz="2000" dirty="0">
                <a:solidFill>
                  <a:schemeClr val="tx2"/>
                </a:solidFill>
                <a:latin typeface="Calibri" panose="020F0502020204030204" pitchFamily="34" charset="0"/>
                <a:ea typeface="Times New Roman"/>
                <a:cs typeface="Times New Roman"/>
              </a:rPr>
              <a:t>will initially be a logistics hub between Durban and Johannesburg, relieving some of the pressure on Durban’s port by offering alternative storage, staging and packaging </a:t>
            </a:r>
            <a:r>
              <a:rPr lang="en-US" sz="2000" dirty="0" smtClean="0">
                <a:solidFill>
                  <a:schemeClr val="tx2"/>
                </a:solidFill>
                <a:latin typeface="Calibri" panose="020F0502020204030204" pitchFamily="34" charset="0"/>
                <a:ea typeface="Times New Roman"/>
                <a:cs typeface="Times New Roman"/>
              </a:rPr>
              <a:t>services, and later on it will prioritize </a:t>
            </a:r>
            <a:r>
              <a:rPr lang="en-US" sz="2000" dirty="0">
                <a:solidFill>
                  <a:schemeClr val="tx2"/>
                </a:solidFill>
                <a:latin typeface="Calibri" panose="020F0502020204030204" pitchFamily="34" charset="0"/>
                <a:ea typeface="Times New Roman"/>
                <a:cs typeface="Times New Roman"/>
              </a:rPr>
              <a:t>the development of automotive, agro-processing, textiles, information technology, pharmaceuticals and general processing businesses.</a:t>
            </a:r>
          </a:p>
          <a:p>
            <a:pPr algn="just"/>
            <a:r>
              <a:rPr lang="en-GB" sz="2000" dirty="0" smtClean="0">
                <a:solidFill>
                  <a:schemeClr val="tx2"/>
                </a:solidFill>
                <a:latin typeface="Calibri" panose="020F0502020204030204" pitchFamily="34" charset="0"/>
                <a:ea typeface="Times New Roman"/>
                <a:cs typeface="Times New Roman"/>
              </a:rPr>
              <a:t>Partnerships with health sector—such as PPP at Pelonomi and Universitas Hosp. </a:t>
            </a:r>
          </a:p>
          <a:p>
            <a:pPr algn="just"/>
            <a:r>
              <a:rPr lang="en-GB" sz="2000" dirty="0" smtClean="0">
                <a:solidFill>
                  <a:schemeClr val="tx2"/>
                </a:solidFill>
                <a:latin typeface="Calibri" panose="020F0502020204030204" pitchFamily="34" charset="0"/>
                <a:ea typeface="Times New Roman"/>
                <a:cs typeface="Times New Roman"/>
              </a:rPr>
              <a:t>New Provincial Tourism Strategy with 5 tourism routes has been adopted and in implementation is already underway.</a:t>
            </a:r>
            <a:endParaRPr lang="en-GB" sz="2000" b="1" dirty="0">
              <a:latin typeface="Calibri" panose="020F0502020204030204" pitchFamily="34" charset="0"/>
              <a:ea typeface="Times New Roman"/>
              <a:cs typeface="Times New Roman"/>
            </a:endParaRPr>
          </a:p>
          <a:p>
            <a:pPr marL="285750" lvl="1" algn="just">
              <a:buFont typeface="Arial" panose="020B0604020202020204" pitchFamily="34" charset="0"/>
              <a:buChar char="•"/>
            </a:pPr>
            <a:r>
              <a:rPr lang="en-US" sz="2000" dirty="0" smtClean="0">
                <a:solidFill>
                  <a:schemeClr val="tx2"/>
                </a:solidFill>
                <a:latin typeface="Calibri" panose="020F0502020204030204" pitchFamily="34" charset="0"/>
                <a:ea typeface="Times New Roman"/>
                <a:cs typeface="Times New Roman"/>
              </a:rPr>
              <a:t>Skills </a:t>
            </a:r>
            <a:r>
              <a:rPr lang="en-US" sz="2000" dirty="0">
                <a:solidFill>
                  <a:schemeClr val="tx2"/>
                </a:solidFill>
                <a:latin typeface="Calibri" panose="020F0502020204030204" pitchFamily="34" charset="0"/>
                <a:ea typeface="Times New Roman"/>
                <a:cs typeface="Times New Roman"/>
              </a:rPr>
              <a:t>development – that is supported through the provincial Bursary Programme</a:t>
            </a:r>
            <a:r>
              <a:rPr lang="en-US" sz="2000" dirty="0" smtClean="0">
                <a:solidFill>
                  <a:schemeClr val="tx2"/>
                </a:solidFill>
                <a:latin typeface="Calibri" panose="020F0502020204030204" pitchFamily="34" charset="0"/>
                <a:ea typeface="Times New Roman"/>
                <a:cs typeface="Times New Roman"/>
              </a:rPr>
              <a:t>.</a:t>
            </a:r>
          </a:p>
          <a:p>
            <a:pPr marL="285750" lvl="1" algn="just">
              <a:buFont typeface="Arial" panose="020B0604020202020204" pitchFamily="34" charset="0"/>
              <a:buChar char="•"/>
            </a:pPr>
            <a:r>
              <a:rPr lang="en-US" sz="2000" dirty="0">
                <a:solidFill>
                  <a:schemeClr val="tx2"/>
                </a:solidFill>
                <a:latin typeface="Calibri" panose="020F0502020204030204" pitchFamily="34" charset="0"/>
                <a:ea typeface="Times New Roman"/>
                <a:cs typeface="Times New Roman"/>
              </a:rPr>
              <a:t>Implemented crime prevention strategy 2014 which is a blue print for crime fighting in the province. </a:t>
            </a:r>
            <a:endParaRPr lang="en-US" sz="2000" dirty="0" smtClean="0">
              <a:solidFill>
                <a:schemeClr val="tx2"/>
              </a:solidFill>
              <a:latin typeface="Calibri" panose="020F0502020204030204" pitchFamily="34" charset="0"/>
              <a:ea typeface="Times New Roman"/>
              <a:cs typeface="Times New Roman"/>
            </a:endParaRPr>
          </a:p>
          <a:p>
            <a:pPr marL="0" indent="0" algn="just">
              <a:buNone/>
            </a:pPr>
            <a:endParaRPr lang="en-ZA" sz="1400" dirty="0">
              <a:solidFill>
                <a:schemeClr val="tx2"/>
              </a:solidFill>
              <a:latin typeface="Calibri" panose="020F0502020204030204" pitchFamily="34" charset="0"/>
              <a:ea typeface="Times New Roman"/>
              <a:cs typeface="Times New Roman"/>
            </a:endParaRPr>
          </a:p>
          <a:p>
            <a:pPr marL="0" indent="0" algn="ctr">
              <a:lnSpc>
                <a:spcPct val="115000"/>
              </a:lnSpc>
              <a:spcAft>
                <a:spcPts val="1000"/>
              </a:spcAft>
              <a:buNone/>
            </a:pPr>
            <a:endParaRPr lang="en-ZA" sz="1400" dirty="0">
              <a:latin typeface="Calibri" panose="020F0502020204030204" pitchFamily="34" charset="0"/>
              <a:ea typeface="Times New Roman"/>
              <a:cs typeface="Times New Roman"/>
            </a:endParaRPr>
          </a:p>
          <a:p>
            <a:pPr marL="0" indent="0" algn="just">
              <a:buNone/>
            </a:pPr>
            <a:endParaRPr lang="en-ZA" sz="1400" dirty="0">
              <a:latin typeface="Calibri" panose="020F0502020204030204" pitchFamily="34" charset="0"/>
              <a:ea typeface="Times New Roman"/>
              <a:cs typeface="Times New Roman"/>
            </a:endParaRPr>
          </a:p>
          <a:p>
            <a:pPr algn="just"/>
            <a:endParaRPr lang="en-ZA" sz="1400" dirty="0" smtClean="0">
              <a:latin typeface="Calibri" panose="020F0502020204030204" pitchFamily="34" charset="0"/>
              <a:ea typeface="Times New Roman"/>
              <a:cs typeface="Times New Roman"/>
            </a:endParaRPr>
          </a:p>
          <a:p>
            <a:pPr algn="just"/>
            <a:endParaRPr lang="en-US" sz="3300" dirty="0" smtClean="0">
              <a:latin typeface="Calibri" panose="020F0502020204030204" pitchFamily="34" charset="0"/>
            </a:endParaRPr>
          </a:p>
        </p:txBody>
      </p:sp>
      <p:sp>
        <p:nvSpPr>
          <p:cNvPr id="9" name="Title 1"/>
          <p:cNvSpPr>
            <a:spLocks noGrp="1"/>
          </p:cNvSpPr>
          <p:nvPr>
            <p:ph type="title"/>
          </p:nvPr>
        </p:nvSpPr>
        <p:spPr>
          <a:xfrm>
            <a:off x="44452" y="76199"/>
            <a:ext cx="8994618" cy="593725"/>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US" sz="2800" b="1" dirty="0">
                <a:solidFill>
                  <a:srgbClr val="006600"/>
                </a:solidFill>
                <a:latin typeface="Arial Black" pitchFamily="34" charset="0"/>
                <a:ea typeface="+mn-ea"/>
                <a:cs typeface="Arial" charset="0"/>
              </a:rPr>
              <a:t>PROGRESS ON PGDS  (cont.…)</a:t>
            </a:r>
          </a:p>
        </p:txBody>
      </p:sp>
    </p:spTree>
    <p:extLst>
      <p:ext uri="{BB962C8B-B14F-4D97-AF65-F5344CB8AC3E}">
        <p14:creationId xmlns:p14="http://schemas.microsoft.com/office/powerpoint/2010/main" xmlns="" val="10448926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17</a:t>
            </a:fld>
            <a:endParaRPr lang="en-US" altLang="en-US" sz="1800" dirty="0">
              <a:solidFill>
                <a:prstClr val="black"/>
              </a:solidFill>
              <a:latin typeface="Arial" charset="0"/>
            </a:endParaRPr>
          </a:p>
        </p:txBody>
      </p:sp>
      <p:sp>
        <p:nvSpPr>
          <p:cNvPr id="7" name="Content Placeholder 2"/>
          <p:cNvSpPr>
            <a:spLocks noGrp="1"/>
          </p:cNvSpPr>
          <p:nvPr>
            <p:ph idx="1"/>
          </p:nvPr>
        </p:nvSpPr>
        <p:spPr>
          <a:xfrm>
            <a:off x="0" y="744487"/>
            <a:ext cx="9144000" cy="4759425"/>
          </a:xfrm>
          <a:solidFill>
            <a:schemeClr val="bg1"/>
          </a:solidFill>
          <a:ln>
            <a:solidFill>
              <a:srgbClr val="339933"/>
            </a:solidFill>
          </a:ln>
        </p:spPr>
        <p:txBody>
          <a:bodyPr>
            <a:normAutofit lnSpcReduction="10000"/>
          </a:bodyPr>
          <a:lstStyle/>
          <a:p>
            <a:pPr algn="just"/>
            <a:r>
              <a:rPr lang="en-GB" sz="1800" dirty="0" smtClean="0">
                <a:solidFill>
                  <a:schemeClr val="tx2"/>
                </a:solidFill>
                <a:latin typeface="Calibri" panose="020F0502020204030204" pitchFamily="34" charset="0"/>
                <a:ea typeface="Times New Roman"/>
                <a:cs typeface="Times New Roman"/>
              </a:rPr>
              <a:t>Anti gangsterism campaigns—Form of moral regeneration (schools, sport against crime, seminars, public educations, meeting with ex-gangsters). </a:t>
            </a:r>
            <a:endParaRPr lang="en-GB" sz="1400" dirty="0" smtClean="0">
              <a:solidFill>
                <a:schemeClr val="tx2"/>
              </a:solidFill>
              <a:latin typeface="Calibri" panose="020F0502020204030204" pitchFamily="34" charset="0"/>
              <a:ea typeface="Times New Roman"/>
              <a:cs typeface="Times New Roman"/>
            </a:endParaRPr>
          </a:p>
          <a:p>
            <a:pPr algn="just"/>
            <a:r>
              <a:rPr lang="en-GB" sz="1800" dirty="0" smtClean="0">
                <a:solidFill>
                  <a:schemeClr val="tx2"/>
                </a:solidFill>
                <a:latin typeface="Calibri" panose="020F0502020204030204" pitchFamily="34" charset="0"/>
                <a:ea typeface="Times New Roman"/>
                <a:cs typeface="Times New Roman"/>
              </a:rPr>
              <a:t>Rehabilitation and maintenance of 6 730 km surfaced roads and continuous demand driven re-graveling and blading of 22 000 km of gravel roads.</a:t>
            </a:r>
          </a:p>
          <a:p>
            <a:pPr algn="just"/>
            <a:r>
              <a:rPr lang="en-GB" sz="1800" dirty="0" smtClean="0">
                <a:solidFill>
                  <a:schemeClr val="tx2"/>
                </a:solidFill>
                <a:latin typeface="Calibri" panose="020F0502020204030204" pitchFamily="34" charset="0"/>
                <a:ea typeface="Times New Roman"/>
                <a:cs typeface="Times New Roman"/>
              </a:rPr>
              <a:t>Vrede/Memel, Vredefort/Parys, Harrismith/</a:t>
            </a:r>
            <a:r>
              <a:rPr lang="en-GB" sz="1800" dirty="0" err="1" smtClean="0">
                <a:solidFill>
                  <a:schemeClr val="tx2"/>
                </a:solidFill>
                <a:latin typeface="Calibri" panose="020F0502020204030204" pitchFamily="34" charset="0"/>
                <a:ea typeface="Times New Roman"/>
                <a:cs typeface="Times New Roman"/>
              </a:rPr>
              <a:t>Oliviershoek</a:t>
            </a:r>
            <a:r>
              <a:rPr lang="en-GB" sz="1800" dirty="0" smtClean="0">
                <a:solidFill>
                  <a:schemeClr val="tx2"/>
                </a:solidFill>
                <a:latin typeface="Calibri" panose="020F0502020204030204" pitchFamily="34" charset="0"/>
                <a:ea typeface="Times New Roman"/>
                <a:cs typeface="Times New Roman"/>
              </a:rPr>
              <a:t>, Kroonstad through route, Harrismith internal road phase 1, Tumahole Phase 2, </a:t>
            </a:r>
            <a:r>
              <a:rPr lang="en-ZA" sz="1800" dirty="0" err="1" smtClean="0">
                <a:solidFill>
                  <a:schemeClr val="tx2"/>
                </a:solidFill>
                <a:latin typeface="Calibri" panose="020F0502020204030204" pitchFamily="34" charset="0"/>
                <a:ea typeface="Times New Roman"/>
                <a:cs typeface="Times New Roman"/>
              </a:rPr>
              <a:t>Monontsha</a:t>
            </a:r>
            <a:r>
              <a:rPr lang="en-ZA" sz="1800" dirty="0" smtClean="0">
                <a:solidFill>
                  <a:schemeClr val="tx2"/>
                </a:solidFill>
                <a:latin typeface="Calibri" panose="020F0502020204030204" pitchFamily="34" charset="0"/>
                <a:ea typeface="Times New Roman"/>
                <a:cs typeface="Times New Roman"/>
              </a:rPr>
              <a:t> border post—Some of the projects completed. </a:t>
            </a:r>
          </a:p>
          <a:p>
            <a:pPr algn="just"/>
            <a:r>
              <a:rPr lang="en-US" sz="1800" dirty="0" smtClean="0">
                <a:solidFill>
                  <a:schemeClr val="tx2"/>
                </a:solidFill>
                <a:latin typeface="Calibri" panose="020F0502020204030204" pitchFamily="34" charset="0"/>
                <a:ea typeface="Times New Roman"/>
                <a:cs typeface="Times New Roman"/>
              </a:rPr>
              <a:t>Catalyst </a:t>
            </a:r>
            <a:r>
              <a:rPr lang="en-US" sz="1800" dirty="0">
                <a:solidFill>
                  <a:schemeClr val="tx2"/>
                </a:solidFill>
                <a:latin typeface="Calibri" panose="020F0502020204030204" pitchFamily="34" charset="0"/>
                <a:ea typeface="Times New Roman"/>
                <a:cs typeface="Times New Roman"/>
              </a:rPr>
              <a:t>projects in Human </a:t>
            </a:r>
            <a:r>
              <a:rPr lang="en-US" sz="1800" dirty="0" smtClean="0">
                <a:solidFill>
                  <a:schemeClr val="tx2"/>
                </a:solidFill>
                <a:latin typeface="Calibri" panose="020F0502020204030204" pitchFamily="34" charset="0"/>
                <a:ea typeface="Times New Roman"/>
                <a:cs typeface="Times New Roman"/>
              </a:rPr>
              <a:t>Settlements.</a:t>
            </a:r>
          </a:p>
          <a:p>
            <a:pPr algn="just"/>
            <a:r>
              <a:rPr lang="en-US" sz="1800" dirty="0">
                <a:solidFill>
                  <a:schemeClr val="tx2"/>
                </a:solidFill>
                <a:latin typeface="Calibri" panose="020F0502020204030204" pitchFamily="34" charset="0"/>
                <a:ea typeface="Times New Roman"/>
                <a:cs typeface="Times New Roman"/>
              </a:rPr>
              <a:t>Exploring opportunities related to the green economy, e.g. </a:t>
            </a:r>
            <a:r>
              <a:rPr lang="en-US" sz="1800" dirty="0" err="1">
                <a:solidFill>
                  <a:schemeClr val="tx2"/>
                </a:solidFill>
                <a:latin typeface="Calibri" panose="020F0502020204030204" pitchFamily="34" charset="0"/>
                <a:ea typeface="Times New Roman"/>
                <a:cs typeface="Times New Roman"/>
              </a:rPr>
              <a:t>Dealesville</a:t>
            </a:r>
            <a:r>
              <a:rPr lang="en-US" sz="1800" dirty="0">
                <a:solidFill>
                  <a:schemeClr val="tx2"/>
                </a:solidFill>
                <a:latin typeface="Calibri" panose="020F0502020204030204" pitchFamily="34" charset="0"/>
                <a:ea typeface="Times New Roman"/>
                <a:cs typeface="Times New Roman"/>
              </a:rPr>
              <a:t> &amp; </a:t>
            </a:r>
            <a:r>
              <a:rPr lang="en-US" sz="1800" dirty="0" err="1">
                <a:solidFill>
                  <a:schemeClr val="tx2"/>
                </a:solidFill>
                <a:latin typeface="Calibri" panose="020F0502020204030204" pitchFamily="34" charset="0"/>
                <a:ea typeface="Times New Roman"/>
                <a:cs typeface="Times New Roman"/>
              </a:rPr>
              <a:t>Bethulie</a:t>
            </a:r>
            <a:r>
              <a:rPr lang="en-US" sz="1800" dirty="0">
                <a:solidFill>
                  <a:schemeClr val="tx2"/>
                </a:solidFill>
                <a:latin typeface="Calibri" panose="020F0502020204030204" pitchFamily="34" charset="0"/>
                <a:ea typeface="Times New Roman"/>
                <a:cs typeface="Times New Roman"/>
              </a:rPr>
              <a:t> Solar Parks; Biofuels in </a:t>
            </a:r>
            <a:r>
              <a:rPr lang="en-US" sz="1800" dirty="0" smtClean="0">
                <a:solidFill>
                  <a:schemeClr val="tx2"/>
                </a:solidFill>
                <a:latin typeface="Calibri" panose="020F0502020204030204" pitchFamily="34" charset="0"/>
                <a:ea typeface="Times New Roman"/>
                <a:cs typeface="Times New Roman"/>
              </a:rPr>
              <a:t>Bothaville</a:t>
            </a:r>
            <a:r>
              <a:rPr lang="en-US" sz="1800" dirty="0">
                <a:solidFill>
                  <a:schemeClr val="tx2"/>
                </a:solidFill>
                <a:latin typeface="Calibri" panose="020F0502020204030204" pitchFamily="34" charset="0"/>
                <a:ea typeface="Times New Roman"/>
                <a:cs typeface="Times New Roman"/>
              </a:rPr>
              <a:t>.</a:t>
            </a:r>
          </a:p>
          <a:p>
            <a:pPr algn="just"/>
            <a:r>
              <a:rPr lang="en-US" sz="1800" dirty="0">
                <a:solidFill>
                  <a:schemeClr val="tx2"/>
                </a:solidFill>
                <a:latin typeface="Calibri" panose="020F0502020204030204" pitchFamily="34" charset="0"/>
                <a:ea typeface="Times New Roman"/>
                <a:cs typeface="Times New Roman"/>
              </a:rPr>
              <a:t>Several opportunities created, e.g. MACUFE, Flower Festival, International Powerboat </a:t>
            </a:r>
            <a:r>
              <a:rPr lang="en-US" sz="1800" dirty="0" smtClean="0">
                <a:solidFill>
                  <a:schemeClr val="tx2"/>
                </a:solidFill>
                <a:latin typeface="Calibri" panose="020F0502020204030204" pitchFamily="34" charset="0"/>
                <a:ea typeface="Times New Roman"/>
                <a:cs typeface="Times New Roman"/>
              </a:rPr>
              <a:t>Competition.</a:t>
            </a:r>
          </a:p>
          <a:p>
            <a:pPr algn="just"/>
            <a:r>
              <a:rPr lang="en-US" sz="1800" dirty="0" smtClean="0">
                <a:solidFill>
                  <a:schemeClr val="tx2"/>
                </a:solidFill>
                <a:latin typeface="Calibri" panose="020F0502020204030204" pitchFamily="34" charset="0"/>
                <a:ea typeface="Times New Roman"/>
                <a:cs typeface="Times New Roman"/>
              </a:rPr>
              <a:t>Addressing Fraud and Corruption through, amongst others, institutionalization of Fraud Awareness Week + Training + Conference.</a:t>
            </a:r>
          </a:p>
          <a:p>
            <a:pPr algn="just"/>
            <a:r>
              <a:rPr lang="en-US" sz="1800" dirty="0" smtClean="0">
                <a:solidFill>
                  <a:schemeClr val="tx2"/>
                </a:solidFill>
                <a:latin typeface="Calibri" panose="020F0502020204030204" pitchFamily="34" charset="0"/>
                <a:ea typeface="Times New Roman"/>
                <a:cs typeface="Times New Roman"/>
              </a:rPr>
              <a:t>There are governance structures such as audit committees in municipalities and provincial departments.</a:t>
            </a:r>
            <a:endParaRPr lang="en-US" sz="1800" dirty="0">
              <a:solidFill>
                <a:schemeClr val="tx2"/>
              </a:solidFill>
              <a:latin typeface="Calibri" panose="020F0502020204030204" pitchFamily="34" charset="0"/>
              <a:ea typeface="Times New Roman"/>
              <a:cs typeface="Times New Roman"/>
            </a:endParaRPr>
          </a:p>
          <a:p>
            <a:pPr algn="just"/>
            <a:endParaRPr lang="en-US" sz="1800" dirty="0">
              <a:solidFill>
                <a:schemeClr val="tx2"/>
              </a:solidFill>
              <a:latin typeface="Calibri" panose="020F0502020204030204" pitchFamily="34" charset="0"/>
              <a:ea typeface="Times New Roman"/>
              <a:cs typeface="Times New Roman"/>
            </a:endParaRPr>
          </a:p>
          <a:p>
            <a:pPr algn="just"/>
            <a:endParaRPr lang="en-ZA" sz="1800" dirty="0">
              <a:solidFill>
                <a:schemeClr val="tx2"/>
              </a:solidFill>
              <a:latin typeface="Calibri" panose="020F0502020204030204" pitchFamily="34" charset="0"/>
              <a:ea typeface="Times New Roman"/>
              <a:cs typeface="Times New Roman"/>
            </a:endParaRPr>
          </a:p>
          <a:p>
            <a:pPr algn="just"/>
            <a:endParaRPr lang="en-ZA" sz="1400" dirty="0">
              <a:latin typeface="Calibri" panose="020F0502020204030204" pitchFamily="34" charset="0"/>
              <a:ea typeface="Times New Roman"/>
              <a:cs typeface="Times New Roman"/>
            </a:endParaRPr>
          </a:p>
          <a:p>
            <a:pPr algn="just"/>
            <a:endParaRPr lang="en-ZA" sz="1400" dirty="0">
              <a:latin typeface="Calibri" panose="020F0502020204030204" pitchFamily="34" charset="0"/>
              <a:ea typeface="Times New Roman"/>
              <a:cs typeface="Times New Roman"/>
            </a:endParaRPr>
          </a:p>
          <a:p>
            <a:pPr marL="0" indent="0" algn="ctr">
              <a:lnSpc>
                <a:spcPct val="115000"/>
              </a:lnSpc>
              <a:spcAft>
                <a:spcPts val="1000"/>
              </a:spcAft>
              <a:buNone/>
            </a:pPr>
            <a:endParaRPr lang="en-ZA" sz="1400" dirty="0">
              <a:latin typeface="Calibri" panose="020F0502020204030204" pitchFamily="34" charset="0"/>
              <a:ea typeface="Times New Roman"/>
              <a:cs typeface="Times New Roman"/>
            </a:endParaRPr>
          </a:p>
          <a:p>
            <a:pPr marL="0" indent="0" algn="just">
              <a:buNone/>
            </a:pPr>
            <a:endParaRPr lang="en-ZA" sz="1400" dirty="0">
              <a:latin typeface="Calibri" panose="020F0502020204030204" pitchFamily="34" charset="0"/>
              <a:ea typeface="Times New Roman"/>
              <a:cs typeface="Times New Roman"/>
            </a:endParaRPr>
          </a:p>
          <a:p>
            <a:pPr algn="just"/>
            <a:endParaRPr lang="en-ZA" sz="1400" dirty="0" smtClean="0">
              <a:latin typeface="Calibri" panose="020F0502020204030204" pitchFamily="34" charset="0"/>
              <a:ea typeface="Times New Roman"/>
              <a:cs typeface="Times New Roman"/>
            </a:endParaRPr>
          </a:p>
          <a:p>
            <a:pPr algn="just"/>
            <a:endParaRPr lang="en-US" sz="3300" dirty="0" smtClean="0">
              <a:latin typeface="Calibri" panose="020F0502020204030204" pitchFamily="34" charset="0"/>
            </a:endParaRPr>
          </a:p>
        </p:txBody>
      </p:sp>
      <p:sp>
        <p:nvSpPr>
          <p:cNvPr id="9" name="Title 1"/>
          <p:cNvSpPr>
            <a:spLocks noGrp="1"/>
          </p:cNvSpPr>
          <p:nvPr>
            <p:ph type="title"/>
          </p:nvPr>
        </p:nvSpPr>
        <p:spPr>
          <a:xfrm>
            <a:off x="44452" y="76199"/>
            <a:ext cx="8994618" cy="593725"/>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US" sz="2800" b="1" dirty="0">
                <a:solidFill>
                  <a:srgbClr val="006600"/>
                </a:solidFill>
                <a:latin typeface="Arial Black" pitchFamily="34" charset="0"/>
                <a:ea typeface="+mn-ea"/>
                <a:cs typeface="Arial" charset="0"/>
              </a:rPr>
              <a:t>PROGRESS ON PGDS (</a:t>
            </a:r>
            <a:r>
              <a:rPr lang="en-US" sz="2800" b="1" dirty="0" err="1">
                <a:solidFill>
                  <a:srgbClr val="006600"/>
                </a:solidFill>
                <a:latin typeface="Arial Black" pitchFamily="34" charset="0"/>
                <a:ea typeface="+mn-ea"/>
                <a:cs typeface="Arial" charset="0"/>
              </a:rPr>
              <a:t>cont</a:t>
            </a:r>
            <a:r>
              <a:rPr lang="en-US" sz="2800" b="1" dirty="0">
                <a:solidFill>
                  <a:srgbClr val="006600"/>
                </a:solidFill>
                <a:latin typeface="Arial Black" pitchFamily="34" charset="0"/>
                <a:ea typeface="+mn-ea"/>
                <a:cs typeface="Arial" charset="0"/>
              </a:rPr>
              <a:t>….)</a:t>
            </a:r>
          </a:p>
        </p:txBody>
      </p:sp>
    </p:spTree>
    <p:extLst>
      <p:ext uri="{BB962C8B-B14F-4D97-AF65-F5344CB8AC3E}">
        <p14:creationId xmlns:p14="http://schemas.microsoft.com/office/powerpoint/2010/main" xmlns="" val="29024047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0" y="764705"/>
          <a:ext cx="9073006" cy="4771090"/>
        </p:xfrm>
        <a:graphic>
          <a:graphicData uri="http://schemas.openxmlformats.org/drawingml/2006/table">
            <a:tbl>
              <a:tblPr/>
              <a:tblGrid>
                <a:gridCol w="1498294"/>
                <a:gridCol w="1206960"/>
                <a:gridCol w="1248578"/>
                <a:gridCol w="5119174"/>
              </a:tblGrid>
              <a:tr h="720628">
                <a:tc>
                  <a:txBody>
                    <a:bodyPr/>
                    <a:lstStyle/>
                    <a:p>
                      <a:pPr algn="ctr" fontAlgn="ctr"/>
                      <a:r>
                        <a:rPr lang="en-US" sz="1200" b="1" i="0" u="none" strike="noStrike" dirty="0">
                          <a:solidFill>
                            <a:srgbClr val="000000"/>
                          </a:solidFill>
                          <a:effectLst/>
                          <a:latin typeface="+mj-lt"/>
                        </a:rPr>
                        <a:t>Year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smtClean="0">
                          <a:solidFill>
                            <a:srgbClr val="000000"/>
                          </a:solidFill>
                          <a:effectLst/>
                          <a:latin typeface="+mj-lt"/>
                        </a:rPr>
                        <a:t>No. of Studies</a:t>
                      </a:r>
                      <a:r>
                        <a:rPr lang="en-US" sz="1200" b="1" i="0" u="none" strike="noStrike" baseline="0" dirty="0" smtClean="0">
                          <a:solidFill>
                            <a:srgbClr val="000000"/>
                          </a:solidFill>
                          <a:effectLst/>
                          <a:latin typeface="+mj-lt"/>
                        </a:rPr>
                        <a:t> undertaken by PT Staff</a:t>
                      </a:r>
                      <a:endParaRPr lang="en-US" sz="12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smtClean="0">
                          <a:solidFill>
                            <a:srgbClr val="000000"/>
                          </a:solidFill>
                          <a:effectLst/>
                          <a:latin typeface="+mj-lt"/>
                        </a:rPr>
                        <a:t>No.</a:t>
                      </a:r>
                      <a:r>
                        <a:rPr lang="en-US" sz="1200" b="1" i="0" u="none" strike="noStrike" baseline="0" dirty="0" smtClean="0">
                          <a:solidFill>
                            <a:srgbClr val="000000"/>
                          </a:solidFill>
                          <a:effectLst/>
                          <a:latin typeface="+mj-lt"/>
                        </a:rPr>
                        <a:t> of Studies O</a:t>
                      </a:r>
                      <a:r>
                        <a:rPr lang="en-US" sz="1200" b="1" i="0" u="none" strike="noStrike" dirty="0" smtClean="0">
                          <a:solidFill>
                            <a:srgbClr val="000000"/>
                          </a:solidFill>
                          <a:effectLst/>
                          <a:latin typeface="+mj-lt"/>
                        </a:rPr>
                        <a:t>utsourced</a:t>
                      </a:r>
                      <a:endParaRPr lang="en-US" sz="12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a:solidFill>
                            <a:srgbClr val="000000"/>
                          </a:solidFill>
                          <a:effectLst/>
                          <a:latin typeface="+mj-lt"/>
                        </a:rPr>
                        <a:t>Focus Areas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647523">
                <a:tc>
                  <a:txBody>
                    <a:bodyPr/>
                    <a:lstStyle/>
                    <a:p>
                      <a:pPr algn="ctr" fontAlgn="ctr"/>
                      <a:r>
                        <a:rPr lang="en-US" sz="1200" b="1" i="0" u="none" strike="noStrike" dirty="0">
                          <a:solidFill>
                            <a:srgbClr val="000000"/>
                          </a:solidFill>
                          <a:effectLst/>
                          <a:latin typeface="+mj-lt"/>
                        </a:rPr>
                        <a:t>2013/14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marL="171450" indent="-171450" algn="just" fontAlgn="b">
                        <a:buFont typeface="Arial" panose="020B0604020202020204" pitchFamily="34" charset="0"/>
                        <a:buChar char="•"/>
                      </a:pPr>
                      <a:r>
                        <a:rPr lang="en-US" sz="1200" b="0" i="0" u="none" strike="noStrike" dirty="0">
                          <a:solidFill>
                            <a:srgbClr val="000000"/>
                          </a:solidFill>
                          <a:effectLst/>
                          <a:latin typeface="+mj-lt"/>
                        </a:rPr>
                        <a:t>Quality of Education;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Effectiveness </a:t>
                      </a:r>
                      <a:r>
                        <a:rPr lang="en-US" sz="1200" b="0" i="0" u="none" strike="noStrike" dirty="0">
                          <a:solidFill>
                            <a:srgbClr val="000000"/>
                          </a:solidFill>
                          <a:effectLst/>
                          <a:latin typeface="+mj-lt"/>
                        </a:rPr>
                        <a:t>of Treasury;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Public </a:t>
                      </a:r>
                      <a:r>
                        <a:rPr lang="en-US" sz="1200" b="0" i="0" u="none" strike="noStrike" dirty="0">
                          <a:solidFill>
                            <a:srgbClr val="000000"/>
                          </a:solidFill>
                          <a:effectLst/>
                          <a:latin typeface="+mj-lt"/>
                        </a:rPr>
                        <a:t>School Infrastructure;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Impact </a:t>
                      </a:r>
                      <a:r>
                        <a:rPr lang="en-US" sz="1200" b="0" i="0" u="none" strike="noStrike" dirty="0">
                          <a:solidFill>
                            <a:srgbClr val="000000"/>
                          </a:solidFill>
                          <a:effectLst/>
                          <a:latin typeface="+mj-lt"/>
                        </a:rPr>
                        <a:t>of EPWP</a:t>
                      </a:r>
                    </a:p>
                    <a:p>
                      <a:pPr marL="171450" indent="-171450" algn="just" fontAlgn="b">
                        <a:buFont typeface="Arial" panose="020B0604020202020204" pitchFamily="34" charset="0"/>
                        <a:buChar char="•"/>
                      </a:pPr>
                      <a:r>
                        <a:rPr lang="en-US" sz="1200" b="0" i="0" u="none" strike="noStrike" dirty="0">
                          <a:solidFill>
                            <a:srgbClr val="000000"/>
                          </a:solidFill>
                          <a:effectLst/>
                          <a:latin typeface="+mj-lt"/>
                        </a:rPr>
                        <a:t>Provincial Resorts;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Fiscal </a:t>
                      </a:r>
                      <a:r>
                        <a:rPr lang="en-US" sz="1200" b="0" i="0" u="none" strike="noStrike" dirty="0">
                          <a:solidFill>
                            <a:srgbClr val="000000"/>
                          </a:solidFill>
                          <a:effectLst/>
                          <a:latin typeface="+mj-lt"/>
                        </a:rPr>
                        <a:t>Multiplier Effects;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Government </a:t>
                      </a:r>
                      <a:r>
                        <a:rPr lang="en-US" sz="1200" b="0" i="0" u="none" strike="noStrike" dirty="0">
                          <a:solidFill>
                            <a:srgbClr val="000000"/>
                          </a:solidFill>
                          <a:effectLst/>
                          <a:latin typeface="+mj-lt"/>
                        </a:rPr>
                        <a:t>Expenditure Patters;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Impact </a:t>
                      </a:r>
                      <a:r>
                        <a:rPr lang="en-US" sz="1200" b="0" i="0" u="none" strike="noStrike" dirty="0">
                          <a:solidFill>
                            <a:srgbClr val="000000"/>
                          </a:solidFill>
                          <a:effectLst/>
                          <a:latin typeface="+mj-lt"/>
                        </a:rPr>
                        <a:t>of </a:t>
                      </a:r>
                      <a:r>
                        <a:rPr lang="en-US" sz="1200" b="0" i="0" u="none" strike="noStrike" dirty="0" smtClean="0">
                          <a:solidFill>
                            <a:srgbClr val="000000"/>
                          </a:solidFill>
                          <a:effectLst/>
                          <a:latin typeface="+mj-lt"/>
                        </a:rPr>
                        <a:t>Infrastructure</a:t>
                      </a:r>
                    </a:p>
                    <a:p>
                      <a:pPr marL="171450" indent="-171450" algn="just" fontAlgn="b">
                        <a:buFont typeface="Arial" panose="020B0604020202020204" pitchFamily="34" charset="0"/>
                        <a:buChar char="•"/>
                      </a:pPr>
                      <a:r>
                        <a:rPr lang="en-US" sz="1200" b="0" i="0" u="none" strike="noStrike" dirty="0">
                          <a:solidFill>
                            <a:srgbClr val="000000"/>
                          </a:solidFill>
                          <a:effectLst/>
                          <a:latin typeface="+mj-lt"/>
                        </a:rPr>
                        <a:t>Impact of EPWP;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State </a:t>
                      </a:r>
                      <a:r>
                        <a:rPr lang="en-US" sz="1200" b="0" i="0" u="none" strike="noStrike" dirty="0">
                          <a:solidFill>
                            <a:srgbClr val="000000"/>
                          </a:solidFill>
                          <a:effectLst/>
                          <a:latin typeface="+mj-lt"/>
                        </a:rPr>
                        <a:t>of LED in FS;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Poverty </a:t>
                      </a:r>
                      <a:r>
                        <a:rPr lang="en-US" sz="1200" b="0" i="0" u="none" strike="noStrike" dirty="0">
                          <a:solidFill>
                            <a:srgbClr val="000000"/>
                          </a:solidFill>
                          <a:effectLst/>
                          <a:latin typeface="+mj-lt"/>
                        </a:rPr>
                        <a:t>and Inequality;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Economic </a:t>
                      </a:r>
                      <a:r>
                        <a:rPr lang="en-US" sz="1200" b="0" i="0" u="none" strike="noStrike" dirty="0">
                          <a:solidFill>
                            <a:srgbClr val="000000"/>
                          </a:solidFill>
                          <a:effectLst/>
                          <a:latin typeface="+mj-lt"/>
                        </a:rPr>
                        <a:t>Transformation and Skills Development;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MACUFE </a:t>
                      </a:r>
                      <a:r>
                        <a:rPr lang="en-US" sz="1200" b="0" i="0" u="none" strike="noStrike" dirty="0">
                          <a:solidFill>
                            <a:srgbClr val="000000"/>
                          </a:solidFill>
                          <a:effectLst/>
                          <a:latin typeface="+mj-lt"/>
                        </a:rPr>
                        <a:t>2015*; </a:t>
                      </a:r>
                      <a:endParaRPr lang="en-US" sz="1200" b="0" i="0" u="none" strike="noStrike" dirty="0" smtClean="0">
                        <a:solidFill>
                          <a:srgbClr val="000000"/>
                        </a:solidFill>
                        <a:effectLst/>
                        <a:latin typeface="+mj-lt"/>
                      </a:endParaRPr>
                    </a:p>
                    <a:p>
                      <a:pPr marL="171450" indent="-171450" algn="just" fontAlgn="b">
                        <a:buFont typeface="Arial" panose="020B0604020202020204" pitchFamily="34" charset="0"/>
                        <a:buChar char="•"/>
                      </a:pPr>
                      <a:r>
                        <a:rPr lang="en-US" sz="1200" b="0" i="0" u="none" strike="noStrike" dirty="0" smtClean="0">
                          <a:solidFill>
                            <a:srgbClr val="000000"/>
                          </a:solidFill>
                          <a:effectLst/>
                          <a:latin typeface="+mj-lt"/>
                        </a:rPr>
                        <a:t>Municipal </a:t>
                      </a:r>
                      <a:r>
                        <a:rPr lang="en-US" sz="1200" b="0" i="0" u="none" strike="noStrike" dirty="0">
                          <a:solidFill>
                            <a:srgbClr val="000000"/>
                          </a:solidFill>
                          <a:effectLst/>
                          <a:latin typeface="+mj-lt"/>
                        </a:rPr>
                        <a:t>Resorts*</a:t>
                      </a:r>
                    </a:p>
                    <a:p>
                      <a:pPr marL="171450" lvl="1" indent="-171450" algn="just">
                        <a:buFont typeface="Arial" panose="020B0604020202020204" pitchFamily="34" charset="0"/>
                        <a:buChar char="•"/>
                      </a:pPr>
                      <a:r>
                        <a:rPr lang="en-US" sz="1200" b="0" i="0" u="none" strike="noStrike" kern="1200" dirty="0" smtClean="0">
                          <a:solidFill>
                            <a:srgbClr val="000000"/>
                          </a:solidFill>
                          <a:effectLst/>
                          <a:latin typeface="+mj-lt"/>
                          <a:ea typeface="+mn-ea"/>
                          <a:cs typeface="+mn-cs"/>
                        </a:rPr>
                        <a:t>Nexus between government spending and economic growth;</a:t>
                      </a:r>
                      <a:r>
                        <a:rPr lang="en-US" sz="1200" b="0" i="0" u="none" strike="noStrike" kern="1200" baseline="0" dirty="0" smtClean="0">
                          <a:solidFill>
                            <a:srgbClr val="000000"/>
                          </a:solidFill>
                          <a:effectLst/>
                          <a:latin typeface="+mj-lt"/>
                          <a:ea typeface="+mn-ea"/>
                          <a:cs typeface="+mn-cs"/>
                        </a:rPr>
                        <a:t> </a:t>
                      </a:r>
                    </a:p>
                    <a:p>
                      <a:pPr marL="171450" lvl="1" indent="-171450" algn="just">
                        <a:buFont typeface="Arial" panose="020B0604020202020204" pitchFamily="34" charset="0"/>
                        <a:buChar char="•"/>
                      </a:pPr>
                      <a:r>
                        <a:rPr lang="en-US" sz="1200" b="0" i="0" u="none" strike="noStrike" kern="1200" dirty="0" smtClean="0">
                          <a:solidFill>
                            <a:srgbClr val="000000"/>
                          </a:solidFill>
                          <a:effectLst/>
                          <a:latin typeface="+mj-lt"/>
                          <a:ea typeface="+mn-ea"/>
                          <a:cs typeface="+mn-cs"/>
                        </a:rPr>
                        <a:t>Youth Unemployment;</a:t>
                      </a:r>
                    </a:p>
                    <a:p>
                      <a:pPr marL="171450" lvl="1" indent="-171450" algn="just">
                        <a:buFont typeface="Arial" panose="020B0604020202020204" pitchFamily="34" charset="0"/>
                        <a:buChar char="•"/>
                      </a:pPr>
                      <a:r>
                        <a:rPr lang="en-US" sz="1200" b="0" i="0" u="none" strike="noStrike" kern="1200" dirty="0" smtClean="0">
                          <a:solidFill>
                            <a:srgbClr val="000000"/>
                          </a:solidFill>
                          <a:effectLst/>
                          <a:latin typeface="+mj-lt"/>
                          <a:ea typeface="+mn-ea"/>
                          <a:cs typeface="+mn-cs"/>
                        </a:rPr>
                        <a:t>Local Economic Development – Xhariep as Case Study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8866">
                <a:tc>
                  <a:txBody>
                    <a:bodyPr/>
                    <a:lstStyle/>
                    <a:p>
                      <a:pPr algn="ctr" fontAlgn="ctr"/>
                      <a:r>
                        <a:rPr lang="en-US" sz="1200" b="1" i="0" u="none" strike="noStrike" dirty="0">
                          <a:solidFill>
                            <a:srgbClr val="000000"/>
                          </a:solidFill>
                          <a:effectLst/>
                          <a:latin typeface="+mj-lt"/>
                        </a:rPr>
                        <a:t>2014/15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just" fontAlgn="b"/>
                      <a:endParaRPr lang="en-US" sz="1200" b="0" i="0" u="none" strike="noStrike" dirty="0" smtClean="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14001">
                <a:tc>
                  <a:txBody>
                    <a:bodyPr/>
                    <a:lstStyle/>
                    <a:p>
                      <a:pPr algn="ctr" fontAlgn="ctr"/>
                      <a:r>
                        <a:rPr lang="en-US" sz="1200" b="1" i="0" u="none" strike="noStrike" dirty="0">
                          <a:solidFill>
                            <a:srgbClr val="000000"/>
                          </a:solidFill>
                          <a:effectLst/>
                          <a:latin typeface="+mj-lt"/>
                        </a:rPr>
                        <a:t>2015/16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just" fontAlgn="b"/>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7373">
                <a:tc>
                  <a:txBody>
                    <a:bodyPr/>
                    <a:lstStyle/>
                    <a:p>
                      <a:pPr algn="ctr" fontAlgn="ctr"/>
                      <a:r>
                        <a:rPr lang="en-US" sz="1200" b="1" i="0" u="none" strike="noStrike" dirty="0" smtClean="0">
                          <a:solidFill>
                            <a:srgbClr val="000000"/>
                          </a:solidFill>
                          <a:effectLst/>
                          <a:latin typeface="+mj-lt"/>
                        </a:rPr>
                        <a:t>2016/17</a:t>
                      </a:r>
                      <a:endParaRPr lang="en-US" sz="1200" b="1" i="0"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rgbClr val="000000"/>
                          </a:solidFill>
                          <a:effectLst/>
                          <a:latin typeface="+mj-lt"/>
                        </a:rPr>
                        <a:t>3</a:t>
                      </a:r>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rgbClr val="000000"/>
                          </a:solidFill>
                          <a:effectLst/>
                          <a:latin typeface="+mj-lt"/>
                        </a:rPr>
                        <a:t>0</a:t>
                      </a:r>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just" fontAlgn="b"/>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4056">
                <a:tc>
                  <a:txBody>
                    <a:bodyPr/>
                    <a:lstStyle/>
                    <a:p>
                      <a:pPr algn="ctr" fontAlgn="ctr"/>
                      <a:r>
                        <a:rPr lang="en-US" sz="1200" b="1" i="0" u="none" strike="noStrike" dirty="0" smtClean="0">
                          <a:solidFill>
                            <a:srgbClr val="000000"/>
                          </a:solidFill>
                          <a:effectLst/>
                          <a:latin typeface="+mj-lt"/>
                        </a:rPr>
                        <a:t>2017/18</a:t>
                      </a:r>
                      <a:endParaRPr lang="en-US" sz="1200" b="1" i="0"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rgbClr val="000000"/>
                          </a:solidFill>
                          <a:effectLst/>
                          <a:latin typeface="+mj-lt"/>
                        </a:rPr>
                        <a:t>3</a:t>
                      </a:r>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rgbClr val="000000"/>
                          </a:solidFill>
                          <a:effectLst/>
                          <a:latin typeface="+mj-lt"/>
                        </a:rPr>
                        <a:t>0</a:t>
                      </a:r>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lgn="just" fontAlgn="b"/>
                      <a:endParaRPr lang="en-US" sz="12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0313">
                <a:tc>
                  <a:txBody>
                    <a:bodyPr/>
                    <a:lstStyle/>
                    <a:p>
                      <a:pPr algn="ctr" fontAlgn="b"/>
                      <a:r>
                        <a:rPr lang="en-US" sz="1200" b="1" i="0" u="none" strike="noStrike" dirty="0">
                          <a:solidFill>
                            <a:srgbClr val="000000"/>
                          </a:solidFill>
                          <a:effectLst/>
                          <a:latin typeface="+mj-lt"/>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smtClean="0">
                          <a:solidFill>
                            <a:srgbClr val="000000"/>
                          </a:solidFill>
                          <a:effectLst/>
                          <a:latin typeface="+mj-lt"/>
                        </a:rPr>
                        <a:t>19</a:t>
                      </a:r>
                      <a:endParaRPr lang="en-US" sz="12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effectLst/>
                          <a:latin typeface="+mj-lt"/>
                        </a:rPr>
                        <a:t>* Denotes Outsourced Studies</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78330">
                <a:tc>
                  <a:txBody>
                    <a:bodyPr/>
                    <a:lstStyle/>
                    <a:p>
                      <a:pPr algn="ctr" fontAlgn="b"/>
                      <a:r>
                        <a:rPr lang="en-US" sz="1200" b="1" i="0" u="none" strike="noStrike" dirty="0">
                          <a:solidFill>
                            <a:srgbClr val="000000"/>
                          </a:solidFill>
                          <a:effectLst/>
                          <a:latin typeface="+mj-lt"/>
                        </a:rPr>
                        <a:t>% Distribution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smtClean="0">
                          <a:solidFill>
                            <a:srgbClr val="000000"/>
                          </a:solidFill>
                          <a:effectLst/>
                          <a:latin typeface="+mj-lt"/>
                        </a:rPr>
                        <a:t>95%</a:t>
                      </a:r>
                      <a:endParaRPr lang="en-US" sz="12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smtClean="0">
                          <a:solidFill>
                            <a:srgbClr val="000000"/>
                          </a:solidFill>
                          <a:effectLst/>
                          <a:latin typeface="+mj-lt"/>
                        </a:rPr>
                        <a:t>5%</a:t>
                      </a:r>
                      <a:endParaRPr lang="en-US" sz="12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200" b="0" i="0" u="none" strike="noStrike" dirty="0">
                        <a:solidFill>
                          <a:srgbClr val="000000"/>
                        </a:solidFill>
                        <a:effectLst/>
                        <a:latin typeface="+mj-lt"/>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7" name="Title 1"/>
          <p:cNvSpPr txBox="1">
            <a:spLocks/>
          </p:cNvSpPr>
          <p:nvPr/>
        </p:nvSpPr>
        <p:spPr bwMode="auto">
          <a:xfrm>
            <a:off x="107504" y="0"/>
            <a:ext cx="8928992" cy="685800"/>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anose="020B0604020202020204" pitchFamily="34" charset="0"/>
              <a:buNone/>
              <a:defRPr sz="2800" b="1">
                <a:solidFill>
                  <a:srgbClr val="006600"/>
                </a:solidFill>
                <a:latin typeface="Arial Black" pitchFamily="34" charset="0"/>
                <a:ea typeface="+mn-ea"/>
                <a:cs typeface="Arial" charset="0"/>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ZA" dirty="0"/>
              <a:t>EVIDENCE-BASED RESOURCE ALLOCATION</a:t>
            </a:r>
          </a:p>
        </p:txBody>
      </p:sp>
      <p:sp>
        <p:nvSpPr>
          <p:cNvPr id="4"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dirty="0" smtClean="0">
                <a:latin typeface="Arial" charset="0"/>
              </a:rPr>
              <a:t>18</a:t>
            </a:r>
            <a:endParaRPr lang="en-US" altLang="en-US" sz="1800" dirty="0">
              <a:latin typeface="Arial" charset="0"/>
            </a:endParaRPr>
          </a:p>
        </p:txBody>
      </p:sp>
    </p:spTree>
    <p:extLst>
      <p:ext uri="{BB962C8B-B14F-4D97-AF65-F5344CB8AC3E}">
        <p14:creationId xmlns:p14="http://schemas.microsoft.com/office/powerpoint/2010/main" xmlns="" val="3203987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19</a:t>
            </a:fld>
            <a:endParaRPr lang="en-US" altLang="en-US" sz="1800" dirty="0">
              <a:solidFill>
                <a:prstClr val="black"/>
              </a:solidFill>
              <a:latin typeface="Arial" charset="0"/>
            </a:endParaRPr>
          </a:p>
        </p:txBody>
      </p:sp>
      <p:sp>
        <p:nvSpPr>
          <p:cNvPr id="7" name="Content Placeholder 2"/>
          <p:cNvSpPr>
            <a:spLocks noGrp="1"/>
          </p:cNvSpPr>
          <p:nvPr>
            <p:ph idx="1"/>
          </p:nvPr>
        </p:nvSpPr>
        <p:spPr>
          <a:xfrm>
            <a:off x="44452" y="625474"/>
            <a:ext cx="8994618" cy="4891757"/>
          </a:xfrm>
          <a:solidFill>
            <a:schemeClr val="bg1"/>
          </a:solidFill>
          <a:ln>
            <a:solidFill>
              <a:srgbClr val="339933"/>
            </a:solidFill>
          </a:ln>
        </p:spPr>
        <p:txBody>
          <a:bodyPr>
            <a:noAutofit/>
          </a:bodyPr>
          <a:lstStyle/>
          <a:p>
            <a:pPr algn="just"/>
            <a:endParaRPr lang="en-US" sz="2000" b="1" dirty="0" smtClean="0"/>
          </a:p>
          <a:p>
            <a:pPr algn="just"/>
            <a:r>
              <a:rPr lang="en-US" sz="2000" b="1" dirty="0" smtClean="0"/>
              <a:t>Annual </a:t>
            </a:r>
            <a:r>
              <a:rPr lang="en-US" sz="2000" b="1" dirty="0"/>
              <a:t>Provincial Treasury Research </a:t>
            </a:r>
            <a:r>
              <a:rPr lang="en-US" sz="2000" b="1" dirty="0" smtClean="0"/>
              <a:t>Colloquium</a:t>
            </a:r>
          </a:p>
          <a:p>
            <a:pPr lvl="1" algn="just"/>
            <a:r>
              <a:rPr lang="en-US" sz="2000" dirty="0" smtClean="0"/>
              <a:t>2.5 days</a:t>
            </a:r>
          </a:p>
          <a:p>
            <a:pPr lvl="1" algn="just"/>
            <a:r>
              <a:rPr lang="en-US" sz="2000" dirty="0" smtClean="0"/>
              <a:t>12 guest speakers</a:t>
            </a:r>
          </a:p>
          <a:p>
            <a:pPr lvl="1" algn="just"/>
            <a:r>
              <a:rPr lang="en-US" sz="2000" dirty="0" smtClean="0"/>
              <a:t>32 research papers on 4 out of the 6 pillars of the FSGDS, of which 10 were from PhD and M-students</a:t>
            </a:r>
          </a:p>
          <a:p>
            <a:pPr lvl="1" algn="just"/>
            <a:r>
              <a:rPr lang="en-US" sz="2000" dirty="0" smtClean="0"/>
              <a:t>6 strategic partnerships, of which 2 are from the private sector</a:t>
            </a:r>
          </a:p>
          <a:p>
            <a:pPr marL="0" indent="0" algn="just">
              <a:buNone/>
            </a:pPr>
            <a:endParaRPr lang="en-US" sz="2000" b="1" dirty="0"/>
          </a:p>
          <a:p>
            <a:pPr algn="just"/>
            <a:r>
              <a:rPr lang="en-US" sz="2000" b="1" dirty="0" smtClean="0"/>
              <a:t>Research for 2018/19</a:t>
            </a:r>
          </a:p>
          <a:p>
            <a:pPr lvl="1" algn="just"/>
            <a:r>
              <a:rPr lang="en-US" sz="2000" dirty="0" smtClean="0"/>
              <a:t>Gender Responsive Budgeting in the Free State</a:t>
            </a:r>
          </a:p>
          <a:p>
            <a:pPr lvl="1" algn="just"/>
            <a:r>
              <a:rPr lang="en-US" sz="2000" dirty="0" smtClean="0"/>
              <a:t>Development Policy Implementation Failures and their impact on the Free State</a:t>
            </a:r>
          </a:p>
        </p:txBody>
      </p:sp>
      <p:sp>
        <p:nvSpPr>
          <p:cNvPr id="9" name="Title 1"/>
          <p:cNvSpPr>
            <a:spLocks noGrp="1"/>
          </p:cNvSpPr>
          <p:nvPr>
            <p:ph type="title"/>
          </p:nvPr>
        </p:nvSpPr>
        <p:spPr>
          <a:xfrm>
            <a:off x="44452" y="76199"/>
            <a:ext cx="8994618" cy="533401"/>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US" sz="2800" b="1" dirty="0">
                <a:solidFill>
                  <a:srgbClr val="006600"/>
                </a:solidFill>
                <a:latin typeface="Arial Black" pitchFamily="34" charset="0"/>
                <a:ea typeface="+mn-ea"/>
                <a:cs typeface="Arial" charset="0"/>
              </a:rPr>
              <a:t>EVIDENCE-BASED POLICY MAKING</a:t>
            </a:r>
          </a:p>
        </p:txBody>
      </p:sp>
    </p:spTree>
    <p:extLst>
      <p:ext uri="{BB962C8B-B14F-4D97-AF65-F5344CB8AC3E}">
        <p14:creationId xmlns:p14="http://schemas.microsoft.com/office/powerpoint/2010/main" xmlns="" val="1268229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548680"/>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PRESENTATION LAYOUT  </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14339" name="Content Placeholder 2"/>
          <p:cNvSpPr>
            <a:spLocks noGrp="1"/>
          </p:cNvSpPr>
          <p:nvPr>
            <p:ph idx="1"/>
          </p:nvPr>
        </p:nvSpPr>
        <p:spPr>
          <a:xfrm>
            <a:off x="-4818" y="692696"/>
            <a:ext cx="9148818" cy="4176464"/>
          </a:xfrm>
          <a:solidFill>
            <a:schemeClr val="bg1"/>
          </a:solidFill>
          <a:ln>
            <a:solidFill>
              <a:srgbClr val="339933"/>
            </a:solidFill>
          </a:ln>
        </p:spPr>
        <p:txBody>
          <a:bodyPr>
            <a:noAutofit/>
          </a:bodyPr>
          <a:lstStyle/>
          <a:p>
            <a:pPr algn="just">
              <a:defRPr/>
            </a:pPr>
            <a:r>
              <a:rPr lang="en-US" sz="2400" dirty="0" smtClean="0">
                <a:solidFill>
                  <a:schemeClr val="tx2">
                    <a:lumMod val="75000"/>
                  </a:schemeClr>
                </a:solidFill>
                <a:latin typeface="Arial Body "/>
              </a:rPr>
              <a:t>Response to the recommendations of the Committee (2016/17 report)</a:t>
            </a:r>
          </a:p>
          <a:p>
            <a:pPr algn="just">
              <a:defRPr/>
            </a:pPr>
            <a:r>
              <a:rPr lang="en-US" sz="2400" dirty="0" smtClean="0">
                <a:solidFill>
                  <a:schemeClr val="tx2">
                    <a:lumMod val="75000"/>
                  </a:schemeClr>
                </a:solidFill>
                <a:latin typeface="Arial Body "/>
              </a:rPr>
              <a:t>Provincial economic growth and PGDS</a:t>
            </a:r>
          </a:p>
          <a:p>
            <a:pPr algn="just">
              <a:defRPr/>
            </a:pPr>
            <a:r>
              <a:rPr lang="en-US" sz="2400" dirty="0">
                <a:solidFill>
                  <a:schemeClr val="tx2">
                    <a:lumMod val="75000"/>
                  </a:schemeClr>
                </a:solidFill>
                <a:latin typeface="Arial Body "/>
              </a:rPr>
              <a:t>Summary of revenue performance</a:t>
            </a:r>
          </a:p>
          <a:p>
            <a:pPr algn="just">
              <a:defRPr/>
            </a:pPr>
            <a:r>
              <a:rPr lang="en-US" sz="2400" dirty="0" smtClean="0">
                <a:solidFill>
                  <a:schemeClr val="tx2">
                    <a:lumMod val="75000"/>
                  </a:schemeClr>
                </a:solidFill>
                <a:latin typeface="Arial Body "/>
              </a:rPr>
              <a:t>Summary </a:t>
            </a:r>
            <a:r>
              <a:rPr lang="en-US" sz="2400" dirty="0">
                <a:solidFill>
                  <a:schemeClr val="tx2">
                    <a:lumMod val="75000"/>
                  </a:schemeClr>
                </a:solidFill>
                <a:latin typeface="Arial Body "/>
              </a:rPr>
              <a:t>of </a:t>
            </a:r>
            <a:r>
              <a:rPr lang="en-US" sz="2400" dirty="0" smtClean="0">
                <a:solidFill>
                  <a:schemeClr val="tx2">
                    <a:lumMod val="75000"/>
                  </a:schemeClr>
                </a:solidFill>
                <a:latin typeface="Arial Body "/>
              </a:rPr>
              <a:t>expenditure outcome </a:t>
            </a:r>
            <a:endParaRPr lang="en-US" sz="2400" dirty="0">
              <a:solidFill>
                <a:schemeClr val="tx2">
                  <a:lumMod val="75000"/>
                </a:schemeClr>
              </a:solidFill>
              <a:latin typeface="Arial Body "/>
            </a:endParaRPr>
          </a:p>
          <a:p>
            <a:pPr algn="just">
              <a:defRPr/>
            </a:pPr>
            <a:r>
              <a:rPr lang="en-US" sz="2400" dirty="0" smtClean="0">
                <a:solidFill>
                  <a:schemeClr val="tx2">
                    <a:lumMod val="75000"/>
                  </a:schemeClr>
                </a:solidFill>
                <a:latin typeface="Arial Body "/>
              </a:rPr>
              <a:t>2017/18 </a:t>
            </a:r>
            <a:r>
              <a:rPr lang="en-US" sz="2400" dirty="0">
                <a:solidFill>
                  <a:schemeClr val="tx2">
                    <a:lumMod val="75000"/>
                  </a:schemeClr>
                </a:solidFill>
                <a:latin typeface="Arial Body "/>
              </a:rPr>
              <a:t>p</a:t>
            </a:r>
            <a:r>
              <a:rPr lang="en-US" sz="2400" dirty="0" smtClean="0">
                <a:solidFill>
                  <a:schemeClr val="tx2">
                    <a:lumMod val="75000"/>
                  </a:schemeClr>
                </a:solidFill>
                <a:latin typeface="Arial Body "/>
              </a:rPr>
              <a:t>rovincial </a:t>
            </a:r>
            <a:r>
              <a:rPr lang="en-US" sz="2400" dirty="0">
                <a:solidFill>
                  <a:schemeClr val="tx2">
                    <a:lumMod val="75000"/>
                  </a:schemeClr>
                </a:solidFill>
                <a:latin typeface="Arial Body "/>
              </a:rPr>
              <a:t>c</a:t>
            </a:r>
            <a:r>
              <a:rPr lang="en-US" sz="2400" dirty="0" smtClean="0">
                <a:solidFill>
                  <a:schemeClr val="tx2">
                    <a:lumMod val="75000"/>
                  </a:schemeClr>
                </a:solidFill>
                <a:latin typeface="Arial Body "/>
              </a:rPr>
              <a:t>ash </a:t>
            </a:r>
            <a:r>
              <a:rPr lang="en-US" sz="2400" dirty="0">
                <a:solidFill>
                  <a:schemeClr val="tx2">
                    <a:lumMod val="75000"/>
                  </a:schemeClr>
                </a:solidFill>
                <a:latin typeface="Arial Body "/>
              </a:rPr>
              <a:t>p</a:t>
            </a:r>
            <a:r>
              <a:rPr lang="en-US" sz="2400" dirty="0" smtClean="0">
                <a:solidFill>
                  <a:schemeClr val="tx2">
                    <a:lumMod val="75000"/>
                  </a:schemeClr>
                </a:solidFill>
                <a:latin typeface="Arial Body "/>
              </a:rPr>
              <a:t>osition </a:t>
            </a:r>
          </a:p>
          <a:p>
            <a:pPr algn="just">
              <a:defRPr/>
            </a:pPr>
            <a:r>
              <a:rPr lang="en-US" sz="2400" dirty="0" smtClean="0">
                <a:solidFill>
                  <a:schemeClr val="tx2">
                    <a:lumMod val="75000"/>
                  </a:schemeClr>
                </a:solidFill>
                <a:latin typeface="Arial Body "/>
              </a:rPr>
              <a:t>Accruals </a:t>
            </a:r>
            <a:r>
              <a:rPr lang="en-US" sz="2400" smtClean="0">
                <a:solidFill>
                  <a:schemeClr val="tx2">
                    <a:lumMod val="75000"/>
                  </a:schemeClr>
                </a:solidFill>
                <a:latin typeface="Arial Body "/>
              </a:rPr>
              <a:t>and payables</a:t>
            </a:r>
            <a:endParaRPr lang="en-US" sz="2400" dirty="0" smtClean="0">
              <a:solidFill>
                <a:schemeClr val="tx2">
                  <a:lumMod val="75000"/>
                </a:schemeClr>
              </a:solidFill>
              <a:latin typeface="Arial Body "/>
            </a:endParaRPr>
          </a:p>
          <a:p>
            <a:pPr algn="just">
              <a:defRPr/>
            </a:pPr>
            <a:r>
              <a:rPr lang="en-US" sz="2400" dirty="0" smtClean="0">
                <a:solidFill>
                  <a:schemeClr val="tx2">
                    <a:lumMod val="75000"/>
                  </a:schemeClr>
                </a:solidFill>
                <a:latin typeface="Arial Body "/>
              </a:rPr>
              <a:t>Recommendations</a:t>
            </a:r>
          </a:p>
          <a:p>
            <a:pPr algn="just">
              <a:defRPr/>
            </a:pPr>
            <a:endParaRPr lang="en-US" sz="2400" i="1" dirty="0" smtClean="0">
              <a:solidFill>
                <a:schemeClr val="tx2">
                  <a:lumMod val="75000"/>
                </a:schemeClr>
              </a:solidFill>
              <a:latin typeface="Arial Body "/>
            </a:endParaRPr>
          </a:p>
          <a:p>
            <a:pPr marL="0" indent="0" algn="just">
              <a:buNone/>
              <a:defRPr/>
            </a:pPr>
            <a:endParaRPr lang="en-US" sz="2800" dirty="0">
              <a:latin typeface="Arial Body "/>
            </a:endParaRPr>
          </a:p>
          <a:p>
            <a:pPr algn="just">
              <a:defRPr/>
            </a:pPr>
            <a:endParaRPr lang="en-US" sz="2800" dirty="0">
              <a:latin typeface="Arial Body "/>
            </a:endParaRPr>
          </a:p>
          <a:p>
            <a:pPr algn="just">
              <a:defRPr/>
            </a:pPr>
            <a:endParaRPr lang="en-US" sz="2800" dirty="0" smtClean="0">
              <a:latin typeface="Arial Body "/>
            </a:endParaRPr>
          </a:p>
          <a:p>
            <a:pPr marL="273050" indent="-273050" algn="just">
              <a:defRPr/>
            </a:pPr>
            <a:endParaRPr lang="en-US" sz="1900" dirty="0" smtClean="0">
              <a:latin typeface="Arial Body "/>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2</a:t>
            </a:fld>
            <a:endParaRPr lang="en-US" altLang="en-US" dirty="0">
              <a:solidFill>
                <a:prstClr val="black"/>
              </a:solidFill>
            </a:endParaRPr>
          </a:p>
        </p:txBody>
      </p:sp>
    </p:spTree>
    <p:extLst>
      <p:ext uri="{BB962C8B-B14F-4D97-AF65-F5344CB8AC3E}">
        <p14:creationId xmlns:p14="http://schemas.microsoft.com/office/powerpoint/2010/main" xmlns="" val="3386022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075509734"/>
              </p:ext>
            </p:extLst>
          </p:nvPr>
        </p:nvGraphicFramePr>
        <p:xfrm>
          <a:off x="35496" y="425007"/>
          <a:ext cx="9108504" cy="6100337"/>
        </p:xfrm>
        <a:graphic>
          <a:graphicData uri="http://schemas.openxmlformats.org/drawingml/2006/table">
            <a:tbl>
              <a:tblPr firstRow="1" bandRow="1">
                <a:tableStyleId>{5C22544A-7EE6-4342-B048-85BDC9FD1C3A}</a:tableStyleId>
              </a:tblPr>
              <a:tblGrid>
                <a:gridCol w="4554252"/>
                <a:gridCol w="4554252"/>
              </a:tblGrid>
              <a:tr h="399010">
                <a:tc>
                  <a:txBody>
                    <a:bodyPr/>
                    <a:lstStyle/>
                    <a:p>
                      <a:pPr algn="ctr"/>
                      <a:r>
                        <a:rPr lang="en-US" sz="1600" dirty="0" smtClean="0">
                          <a:solidFill>
                            <a:schemeClr val="tx1"/>
                          </a:solidFill>
                        </a:rPr>
                        <a:t>Some Key Research Findings on the Free State</a:t>
                      </a:r>
                      <a:endParaRPr lang="en-US" sz="1600" dirty="0">
                        <a:solidFill>
                          <a:schemeClr val="tx1"/>
                        </a:solidFill>
                      </a:endParaRPr>
                    </a:p>
                  </a:txBody>
                  <a:tcPr>
                    <a:solidFill>
                      <a:srgbClr val="FFFFFF"/>
                    </a:solidFill>
                  </a:tcPr>
                </a:tc>
                <a:tc>
                  <a:txBody>
                    <a:bodyPr/>
                    <a:lstStyle/>
                    <a:p>
                      <a:pPr algn="ctr"/>
                      <a:r>
                        <a:rPr lang="en-US" sz="1600" dirty="0" smtClean="0">
                          <a:solidFill>
                            <a:schemeClr val="tx1"/>
                          </a:solidFill>
                        </a:rPr>
                        <a:t>Some Key Recommendations</a:t>
                      </a:r>
                      <a:endParaRPr lang="en-US" sz="1600" dirty="0">
                        <a:solidFill>
                          <a:schemeClr val="tx1"/>
                        </a:solidFill>
                      </a:endParaRPr>
                    </a:p>
                  </a:txBody>
                  <a:tcPr>
                    <a:solidFill>
                      <a:srgbClr val="FFFFFF"/>
                    </a:solidFill>
                  </a:tcPr>
                </a:tc>
              </a:tr>
              <a:tr h="5701327">
                <a:tc>
                  <a:txBody>
                    <a:bodyPr/>
                    <a:lstStyle/>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Poverty rates in the province have declined (using all three poverty lines) </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Poverty severity is substantially higher in rural areas</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Inequality has declined over the years, but still remains high</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Confirmation of structural change in the composition of the provincial economy, both in terms of output and employment</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High levels of unemployment amongst the less educated in particular and Africans in general</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Provincial labour force dominated by semi-skilled and unskilled </a:t>
                      </a:r>
                      <a:r>
                        <a:rPr lang="en-US" sz="12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labourers</a:t>
                      </a: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underpinned by racial dynamics</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Skills profile</a:t>
                      </a:r>
                      <a:r>
                        <a:rPr lang="en-US" sz="1200" b="1"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of current labour force does not support both the current and future economic trajectory of the province.</a:t>
                      </a:r>
                    </a:p>
                    <a:p>
                      <a:pPr marL="228600" indent="-228600" algn="just">
                        <a:lnSpc>
                          <a:spcPct val="150000"/>
                        </a:lnSpc>
                        <a:spcBef>
                          <a:spcPts val="0"/>
                        </a:spcBef>
                        <a:buFont typeface="Wingdings" panose="05000000000000000000" pitchFamily="2" charset="2"/>
                        <a:buChar char="q"/>
                      </a:pPr>
                      <a:r>
                        <a:rPr lang="en-US" sz="1200" b="1"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Youth unemployment too high and key in entrenching cycle of poverty</a:t>
                      </a:r>
                    </a:p>
                    <a:p>
                      <a:pPr marL="228600" indent="-228600" algn="just">
                        <a:lnSpc>
                          <a:spcPct val="150000"/>
                        </a:lnSpc>
                        <a:spcBef>
                          <a:spcPts val="0"/>
                        </a:spcBef>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Missing link between government spending and economic growth</a:t>
                      </a:r>
                    </a:p>
                    <a:p>
                      <a:pPr marL="228600" indent="-228600" algn="just">
                        <a:lnSpc>
                          <a:spcPct val="150000"/>
                        </a:lnSpc>
                        <a:spcBef>
                          <a:spcPts val="0"/>
                        </a:spcBef>
                        <a:buFont typeface="Wingdings" panose="05000000000000000000" pitchFamily="2" charset="2"/>
                        <a:buChar char="q"/>
                      </a:pPr>
                      <a:endParaRPr lang="en-US" sz="12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solidFill>
                      <a:srgbClr val="FFFFFF"/>
                    </a:solidFill>
                  </a:tcPr>
                </a:tc>
                <a:tc>
                  <a:txBody>
                    <a:bodyPr/>
                    <a:lstStyle/>
                    <a:p>
                      <a:pPr marL="339725" indent="-285750" algn="just">
                        <a:lnSpc>
                          <a:spcPct val="150000"/>
                        </a:lnSpc>
                        <a:spcBef>
                          <a:spcPts val="400"/>
                        </a:spcBef>
                        <a:spcAft>
                          <a:spcPts val="400"/>
                        </a:spcAft>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Deliberate, conscious and sustained fiscal interventions to be directed towards small towns and rural areas in the province</a:t>
                      </a:r>
                    </a:p>
                    <a:p>
                      <a:pPr marL="339725" indent="-285750" algn="just">
                        <a:lnSpc>
                          <a:spcPct val="150000"/>
                        </a:lnSpc>
                        <a:spcBef>
                          <a:spcPts val="400"/>
                        </a:spcBef>
                        <a:spcAft>
                          <a:spcPts val="400"/>
                        </a:spcAft>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Revive and expand manufacturing to give the provincial economy a productive base to support the tertiary sector (and reduce reliance on government)</a:t>
                      </a:r>
                    </a:p>
                    <a:p>
                      <a:pPr marL="339725" indent="-285750" algn="just">
                        <a:lnSpc>
                          <a:spcPct val="150000"/>
                        </a:lnSpc>
                        <a:spcBef>
                          <a:spcPts val="400"/>
                        </a:spcBef>
                        <a:spcAft>
                          <a:spcPts val="400"/>
                        </a:spcAft>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Develop a comprehensive skills development strategy/plan (and align the provincial bursary </a:t>
                      </a:r>
                      <a:r>
                        <a:rPr lang="en-US" sz="12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programme</a:t>
                      </a:r>
                      <a:r>
                        <a:rPr lang="en-US" sz="1200" b="1"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therewith)</a:t>
                      </a:r>
                    </a:p>
                    <a:p>
                      <a:pPr marL="339725" indent="-285750" algn="just">
                        <a:lnSpc>
                          <a:spcPct val="150000"/>
                        </a:lnSpc>
                        <a:spcBef>
                          <a:spcPts val="400"/>
                        </a:spcBef>
                        <a:spcAft>
                          <a:spcPts val="400"/>
                        </a:spcAft>
                        <a:buFont typeface="Wingdings" panose="05000000000000000000" pitchFamily="2" charset="2"/>
                        <a:buChar char="q"/>
                      </a:pPr>
                      <a:r>
                        <a:rPr lang="en-US" sz="1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Review the province’s EPWP design and implementation mechanisms to address</a:t>
                      </a:r>
                      <a:r>
                        <a:rPr lang="en-US" sz="1200" b="1"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skills development and creation of decent jobs.</a:t>
                      </a:r>
                    </a:p>
                    <a:p>
                      <a:pPr marL="339725" indent="-285750" algn="just">
                        <a:lnSpc>
                          <a:spcPct val="150000"/>
                        </a:lnSpc>
                        <a:spcBef>
                          <a:spcPts val="400"/>
                        </a:spcBef>
                        <a:spcAft>
                          <a:spcPts val="400"/>
                        </a:spcAft>
                        <a:buFont typeface="Wingdings" panose="05000000000000000000" pitchFamily="2" charset="2"/>
                        <a:buChar char="q"/>
                      </a:pPr>
                      <a:r>
                        <a:rPr lang="en-US" sz="1200" b="1" baseline="0" dirty="0" smtClean="0">
                          <a:solidFill>
                            <a:schemeClr val="tx1"/>
                          </a:solidFill>
                          <a:latin typeface="Segoe UI" panose="020B0502040204020203" pitchFamily="34" charset="0"/>
                          <a:cs typeface="Segoe UI" panose="020B0502040204020203" pitchFamily="34" charset="0"/>
                        </a:rPr>
                        <a:t>Youth Entrepreneurship Development </a:t>
                      </a:r>
                      <a:r>
                        <a:rPr lang="en-US" sz="1200" b="1" baseline="0" dirty="0" err="1" smtClean="0">
                          <a:solidFill>
                            <a:schemeClr val="tx1"/>
                          </a:solidFill>
                          <a:latin typeface="Segoe UI" panose="020B0502040204020203" pitchFamily="34" charset="0"/>
                          <a:cs typeface="Segoe UI" panose="020B0502040204020203" pitchFamily="34" charset="0"/>
                        </a:rPr>
                        <a:t>Programmes</a:t>
                      </a:r>
                      <a:endParaRPr lang="en-US" sz="1200" b="1" baseline="0" dirty="0" smtClean="0">
                        <a:solidFill>
                          <a:schemeClr val="tx1"/>
                        </a:solidFill>
                        <a:latin typeface="Segoe UI" panose="020B0502040204020203" pitchFamily="34" charset="0"/>
                        <a:cs typeface="Segoe UI" panose="020B0502040204020203" pitchFamily="34" charset="0"/>
                      </a:endParaRPr>
                    </a:p>
                    <a:p>
                      <a:pPr marL="339725" indent="-285750" algn="just">
                        <a:lnSpc>
                          <a:spcPct val="150000"/>
                        </a:lnSpc>
                        <a:spcBef>
                          <a:spcPts val="400"/>
                        </a:spcBef>
                        <a:spcAft>
                          <a:spcPts val="400"/>
                        </a:spcAft>
                        <a:buFont typeface="Wingdings" panose="05000000000000000000" pitchFamily="2" charset="2"/>
                        <a:buChar char="q"/>
                      </a:pPr>
                      <a:r>
                        <a:rPr lang="en-US" sz="1200" b="1" baseline="0" dirty="0" smtClean="0">
                          <a:solidFill>
                            <a:schemeClr val="tx1"/>
                          </a:solidFill>
                          <a:latin typeface="Segoe UI" panose="020B0502040204020203" pitchFamily="34" charset="0"/>
                          <a:cs typeface="Segoe UI" panose="020B0502040204020203" pitchFamily="34" charset="0"/>
                        </a:rPr>
                        <a:t>Need to review budget structure of the province </a:t>
                      </a:r>
                      <a:endParaRPr lang="en-US" sz="1200" b="1" dirty="0">
                        <a:solidFill>
                          <a:schemeClr val="tx1"/>
                        </a:solidFill>
                      </a:endParaRPr>
                    </a:p>
                  </a:txBody>
                  <a:tcPr>
                    <a:solidFill>
                      <a:srgbClr val="FFFFFF"/>
                    </a:solidFill>
                  </a:tcPr>
                </a:tc>
              </a:tr>
            </a:tbl>
          </a:graphicData>
        </a:graphic>
      </p:graphicFrame>
      <p:sp>
        <p:nvSpPr>
          <p:cNvPr id="4" name="Title 1"/>
          <p:cNvSpPr txBox="1">
            <a:spLocks/>
          </p:cNvSpPr>
          <p:nvPr/>
        </p:nvSpPr>
        <p:spPr bwMode="auto">
          <a:xfrm>
            <a:off x="0" y="0"/>
            <a:ext cx="9108504" cy="404664"/>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anose="020B0604020202020204" pitchFamily="34" charset="0"/>
              <a:buNone/>
              <a:defRPr sz="2800" b="1">
                <a:solidFill>
                  <a:srgbClr val="006600"/>
                </a:solidFill>
                <a:latin typeface="Arial Black" pitchFamily="34" charset="0"/>
                <a:ea typeface="+mn-ea"/>
                <a:cs typeface="Arial" charset="0"/>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ZA" dirty="0"/>
              <a:t>EVIDENCE-BASED RESOURCE ALLOCATION</a:t>
            </a:r>
          </a:p>
        </p:txBody>
      </p:sp>
      <p:sp>
        <p:nvSpPr>
          <p:cNvPr id="5"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dirty="0" smtClean="0">
                <a:latin typeface="Arial" charset="0"/>
              </a:rPr>
              <a:t>20</a:t>
            </a:r>
            <a:endParaRPr lang="en-US" altLang="en-US" sz="1800" dirty="0">
              <a:latin typeface="Arial" charset="0"/>
            </a:endParaRPr>
          </a:p>
        </p:txBody>
      </p:sp>
    </p:spTree>
    <p:extLst>
      <p:ext uri="{BB962C8B-B14F-4D97-AF65-F5344CB8AC3E}">
        <p14:creationId xmlns:p14="http://schemas.microsoft.com/office/powerpoint/2010/main" xmlns="" val="9104737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348880"/>
            <a:ext cx="9134926" cy="648072"/>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SUMMARY OF PROVINCIAL REVENUE COLLECTION</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21</a:t>
            </a:fld>
            <a:endParaRPr lang="en-US" altLang="en-US" dirty="0">
              <a:solidFill>
                <a:prstClr val="black"/>
              </a:solidFill>
            </a:endParaRPr>
          </a:p>
        </p:txBody>
      </p:sp>
    </p:spTree>
    <p:extLst>
      <p:ext uri="{BB962C8B-B14F-4D97-AF65-F5344CB8AC3E}">
        <p14:creationId xmlns:p14="http://schemas.microsoft.com/office/powerpoint/2010/main" xmlns="" val="423110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875"/>
            <a:ext cx="9144000" cy="492547"/>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ZA" alt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PROVINCIAL REVENUE COLLECTION</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21507" name="Content Placeholder 2"/>
          <p:cNvSpPr>
            <a:spLocks noGrp="1"/>
          </p:cNvSpPr>
          <p:nvPr>
            <p:ph idx="1"/>
          </p:nvPr>
        </p:nvSpPr>
        <p:spPr>
          <a:xfrm>
            <a:off x="11113" y="795338"/>
            <a:ext cx="9163050" cy="4721894"/>
          </a:xfrm>
        </p:spPr>
        <p:txBody>
          <a:bodyPr/>
          <a:lstStyle/>
          <a:p>
            <a:pPr marL="0" indent="0">
              <a:buNone/>
              <a:tabLst>
                <a:tab pos="358775" algn="l"/>
              </a:tabLst>
              <a:defRPr/>
            </a:pPr>
            <a:endParaRPr lang="en-US" sz="2600" dirty="0"/>
          </a:p>
          <a:p>
            <a:pPr marL="358775" indent="-358775">
              <a:buFont typeface="+mj-lt"/>
              <a:buAutoNum type="arabicPeriod" startAt="2"/>
              <a:tabLst>
                <a:tab pos="358775" algn="l"/>
              </a:tabLst>
              <a:defRPr/>
            </a:pPr>
            <a:endParaRPr lang="en-ZA" sz="2600" dirty="0"/>
          </a:p>
          <a:p>
            <a:pPr marL="0" indent="0">
              <a:buFont typeface="Arial" panose="020B0604020202020204" pitchFamily="34" charset="0"/>
              <a:buNone/>
              <a:defRPr/>
            </a:pPr>
            <a:endParaRPr lang="en-US" sz="2600" dirty="0" smtClean="0"/>
          </a:p>
        </p:txBody>
      </p:sp>
      <p:sp>
        <p:nvSpPr>
          <p:cNvPr id="5" name="Slide Number Placeholder 1"/>
          <p:cNvSpPr txBox="1">
            <a:spLocks/>
          </p:cNvSpPr>
          <p:nvPr/>
        </p:nvSpPr>
        <p:spPr bwMode="auto">
          <a:xfrm>
            <a:off x="6804248"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dirty="0" smtClean="0">
                <a:latin typeface="Arial" panose="020B0604020202020204" pitchFamily="34" charset="0"/>
                <a:cs typeface="Arial" panose="020B0604020202020204" pitchFamily="34" charset="0"/>
              </a:rPr>
              <a:t>22</a:t>
            </a:r>
            <a:endParaRPr lang="en-US" altLang="en-US" sz="180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nvPr>
        </p:nvGraphicFramePr>
        <p:xfrm>
          <a:off x="0" y="476250"/>
          <a:ext cx="9144000" cy="4608934"/>
        </p:xfrm>
        <a:graphic>
          <a:graphicData uri="http://schemas.openxmlformats.org/presentationml/2006/ole">
            <p:oleObj spid="_x0000_s139281" name="Worksheet" r:id="rId4" imgW="7029530" imgH="3552866" progId="Excel.Sheet.12">
              <p:embed/>
            </p:oleObj>
          </a:graphicData>
        </a:graphic>
      </p:graphicFrame>
      <p:sp>
        <p:nvSpPr>
          <p:cNvPr id="2" name="Rectangle 1"/>
          <p:cNvSpPr/>
          <p:nvPr/>
        </p:nvSpPr>
        <p:spPr>
          <a:xfrm>
            <a:off x="11113" y="5085184"/>
            <a:ext cx="5641007"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smtClean="0"/>
              <a:t>Health received R30 million from Lesotho end of March 2018. Could not be included due to time constraint.</a:t>
            </a:r>
            <a:endParaRPr lang="en-US" sz="1600" b="1" dirty="0"/>
          </a:p>
        </p:txBody>
      </p:sp>
    </p:spTree>
    <p:extLst>
      <p:ext uri="{BB962C8B-B14F-4D97-AF65-F5344CB8AC3E}">
        <p14:creationId xmlns:p14="http://schemas.microsoft.com/office/powerpoint/2010/main" xmlns="" val="3859257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875"/>
            <a:ext cx="9144000" cy="492302"/>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ZA" alt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 </a:t>
            </a:r>
            <a:r>
              <a:rPr lang="en-ZA" alt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ECONOMIC CLASSIFICATION</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21507" name="Content Placeholder 2"/>
          <p:cNvSpPr>
            <a:spLocks noGrp="1"/>
          </p:cNvSpPr>
          <p:nvPr>
            <p:ph idx="1"/>
          </p:nvPr>
        </p:nvSpPr>
        <p:spPr>
          <a:xfrm>
            <a:off x="11113" y="795338"/>
            <a:ext cx="9163050" cy="4721894"/>
          </a:xfrm>
        </p:spPr>
        <p:txBody>
          <a:bodyPr/>
          <a:lstStyle/>
          <a:p>
            <a:pPr marL="0" indent="0">
              <a:buNone/>
              <a:tabLst>
                <a:tab pos="358775" algn="l"/>
              </a:tabLst>
              <a:defRPr/>
            </a:pPr>
            <a:endParaRPr lang="en-US" sz="2600" dirty="0"/>
          </a:p>
          <a:p>
            <a:pPr marL="358775" indent="-358775">
              <a:buFont typeface="+mj-lt"/>
              <a:buAutoNum type="arabicPeriod" startAt="2"/>
              <a:tabLst>
                <a:tab pos="358775" algn="l"/>
              </a:tabLst>
              <a:defRPr/>
            </a:pPr>
            <a:endParaRPr lang="en-ZA" sz="2600" dirty="0"/>
          </a:p>
          <a:p>
            <a:pPr marL="0" indent="0">
              <a:buFont typeface="Arial" panose="020B0604020202020204" pitchFamily="34" charset="0"/>
              <a:buNone/>
              <a:defRPr/>
            </a:pPr>
            <a:endParaRPr lang="en-US" sz="2600" dirty="0" smtClean="0"/>
          </a:p>
        </p:txBody>
      </p:sp>
      <p:sp>
        <p:nvSpPr>
          <p:cNvPr id="5" name="Slide Number Placeholder 1"/>
          <p:cNvSpPr txBox="1">
            <a:spLocks/>
          </p:cNvSpPr>
          <p:nvPr/>
        </p:nvSpPr>
        <p:spPr bwMode="auto">
          <a:xfrm>
            <a:off x="8604448" y="6492875"/>
            <a:ext cx="44239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dirty="0" smtClean="0">
                <a:latin typeface="Arial" panose="020B0604020202020204" pitchFamily="34" charset="0"/>
                <a:cs typeface="Arial" panose="020B0604020202020204" pitchFamily="34" charset="0"/>
              </a:rPr>
              <a:t>23</a:t>
            </a:r>
            <a:endParaRPr lang="en-US" altLang="en-US" sz="180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35496" y="476673"/>
          <a:ext cx="9108504" cy="5040313"/>
        </p:xfrm>
        <a:graphic>
          <a:graphicData uri="http://schemas.openxmlformats.org/presentationml/2006/ole">
            <p:oleObj spid="_x0000_s140305" name="Worksheet" r:id="rId4" imgW="7239004" imgH="3524253" progId="Excel.Sheet.12">
              <p:embed/>
            </p:oleObj>
          </a:graphicData>
        </a:graphic>
      </p:graphicFrame>
    </p:spTree>
    <p:extLst>
      <p:ext uri="{BB962C8B-B14F-4D97-AF65-F5344CB8AC3E}">
        <p14:creationId xmlns:p14="http://schemas.microsoft.com/office/powerpoint/2010/main" xmlns="" val="3304329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875"/>
            <a:ext cx="9144000" cy="492547"/>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ZA" alt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REVENUE TRENDS</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21507" name="Content Placeholder 2"/>
          <p:cNvSpPr>
            <a:spLocks noGrp="1"/>
          </p:cNvSpPr>
          <p:nvPr>
            <p:ph idx="1"/>
          </p:nvPr>
        </p:nvSpPr>
        <p:spPr>
          <a:xfrm>
            <a:off x="11113" y="795338"/>
            <a:ext cx="9163050" cy="4721894"/>
          </a:xfrm>
        </p:spPr>
        <p:txBody>
          <a:bodyPr/>
          <a:lstStyle/>
          <a:p>
            <a:pPr marL="0" indent="0">
              <a:buNone/>
              <a:tabLst>
                <a:tab pos="358775" algn="l"/>
              </a:tabLst>
              <a:defRPr/>
            </a:pPr>
            <a:endParaRPr lang="en-US" sz="2600" dirty="0"/>
          </a:p>
          <a:p>
            <a:pPr marL="358775" indent="-358775">
              <a:buFont typeface="+mj-lt"/>
              <a:buAutoNum type="arabicPeriod" startAt="2"/>
              <a:tabLst>
                <a:tab pos="358775" algn="l"/>
              </a:tabLst>
              <a:defRPr/>
            </a:pPr>
            <a:endParaRPr lang="en-ZA" sz="2600" dirty="0"/>
          </a:p>
          <a:p>
            <a:pPr marL="0" indent="0">
              <a:buFont typeface="Arial" panose="020B0604020202020204" pitchFamily="34" charset="0"/>
              <a:buNone/>
              <a:defRPr/>
            </a:pPr>
            <a:endParaRPr lang="en-US" sz="2600" dirty="0" smtClean="0"/>
          </a:p>
        </p:txBody>
      </p:sp>
      <p:sp>
        <p:nvSpPr>
          <p:cNvPr id="5" name="Slide Number Placeholder 1"/>
          <p:cNvSpPr txBox="1">
            <a:spLocks/>
          </p:cNvSpPr>
          <p:nvPr/>
        </p:nvSpPr>
        <p:spPr bwMode="auto">
          <a:xfrm>
            <a:off x="8604448" y="6492875"/>
            <a:ext cx="44239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dirty="0" smtClean="0">
                <a:latin typeface="Arial" panose="020B0604020202020204" pitchFamily="34" charset="0"/>
                <a:cs typeface="Arial" panose="020B0604020202020204" pitchFamily="34" charset="0"/>
              </a:rPr>
              <a:t>24</a:t>
            </a:r>
            <a:endParaRPr lang="en-US"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11113" y="476672"/>
            <a:ext cx="9132887" cy="5040560"/>
          </a:xfrm>
          <a:prstGeom prst="rect">
            <a:avLst/>
          </a:prstGeom>
        </p:spPr>
      </p:pic>
    </p:spTree>
    <p:extLst>
      <p:ext uri="{BB962C8B-B14F-4D97-AF65-F5344CB8AC3E}">
        <p14:creationId xmlns:p14="http://schemas.microsoft.com/office/powerpoint/2010/main" xmlns="" val="146881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476672"/>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en-US"/>
            </a:defPPr>
            <a:lvl1pPr algn="ctr" eaLnBrk="0" hangingPunct="0">
              <a:buFont typeface="Arial" panose="020B0604020202020204" pitchFamily="34" charset="0"/>
              <a:buNone/>
              <a:defRPr sz="2800" b="1">
                <a:solidFill>
                  <a:srgbClr val="006600"/>
                </a:solidFill>
                <a:effectLst>
                  <a:outerShdw blurRad="38100" dist="38100" dir="2700000" algn="tl">
                    <a:srgbClr val="000000">
                      <a:alpha val="43137"/>
                    </a:srgbClr>
                  </a:outerShdw>
                </a:effectLst>
                <a:latin typeface="Arial Black" pitchFamily="34" charset="0"/>
                <a:ea typeface="+mn-ea"/>
                <a:cs typeface="Arial" charset="0"/>
              </a:defRPr>
            </a:lvl1pPr>
            <a:lvl2pPr marL="742950" indent="-285750" eaLnBrk="0" hangingPunct="0">
              <a:spcBef>
                <a:spcPct val="20000"/>
              </a:spcBef>
              <a:buFont typeface="Arial" panose="020B0604020202020204" pitchFamily="34" charset="0"/>
              <a:buChar char="–"/>
              <a:defRPr sz="2800">
                <a:latin typeface="Calibri" panose="020F0502020204030204" pitchFamily="34" charset="0"/>
                <a:ea typeface="+mn-ea"/>
                <a:cs typeface="Arial" charset="0"/>
              </a:defRPr>
            </a:lvl2pPr>
            <a:lvl3pPr marL="1143000" indent="-228600" eaLnBrk="0" hangingPunct="0">
              <a:spcBef>
                <a:spcPct val="20000"/>
              </a:spcBef>
              <a:buFont typeface="Arial" panose="020B0604020202020204" pitchFamily="34" charset="0"/>
              <a:buChar char="•"/>
              <a:defRPr>
                <a:latin typeface="Calibri" panose="020F0502020204030204" pitchFamily="34" charset="0"/>
                <a:ea typeface="+mn-ea"/>
                <a:cs typeface="Arial" charset="0"/>
              </a:defRPr>
            </a:lvl3pPr>
            <a:lvl4pPr marL="1600200" indent="-228600" eaLnBrk="0" hangingPunct="0">
              <a:spcBef>
                <a:spcPct val="20000"/>
              </a:spcBef>
              <a:buFont typeface="Arial" panose="020B0604020202020204" pitchFamily="34" charset="0"/>
              <a:buChar char="–"/>
              <a:defRPr sz="2000">
                <a:latin typeface="Calibri" panose="020F0502020204030204" pitchFamily="34" charset="0"/>
                <a:ea typeface="+mn-ea"/>
                <a:cs typeface="Arial" charset="0"/>
              </a:defRPr>
            </a:lvl4pPr>
            <a:lvl5pPr marL="2057400" indent="-228600" eaLnBrk="0" hangingPunct="0">
              <a:spcBef>
                <a:spcPct val="20000"/>
              </a:spcBef>
              <a:buFont typeface="Arial" panose="020B0604020202020204" pitchFamily="34" charset="0"/>
              <a:buChar char="»"/>
              <a:defRPr sz="2000">
                <a:latin typeface="Calibri" panose="020F0502020204030204" pitchFamily="34" charset="0"/>
                <a:ea typeface="+mn-ea"/>
                <a:cs typeface="Arial"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9pPr>
          </a:lstStyle>
          <a:p>
            <a:r>
              <a:rPr lang="en-US" sz="2400" dirty="0" smtClean="0"/>
              <a:t>MAIN CHALLENGES ON REVENUE</a:t>
            </a:r>
            <a:endParaRPr lang="en-ZW" dirty="0"/>
          </a:p>
        </p:txBody>
      </p:sp>
      <p:sp>
        <p:nvSpPr>
          <p:cNvPr id="7" name="Content Placeholder 4"/>
          <p:cNvSpPr txBox="1">
            <a:spLocks/>
          </p:cNvSpPr>
          <p:nvPr/>
        </p:nvSpPr>
        <p:spPr bwMode="auto">
          <a:xfrm>
            <a:off x="0" y="836712"/>
            <a:ext cx="9144000" cy="3096344"/>
          </a:xfrm>
          <a:prstGeom prst="rect">
            <a:avLst/>
          </a:prstGeom>
          <a:solidFill>
            <a:schemeClr val="bg1"/>
          </a:solidFill>
          <a:ln>
            <a:solidFill>
              <a:schemeClr val="accent3">
                <a:lumMod val="50000"/>
              </a:schemeClr>
            </a:solidFill>
          </a:ln>
        </p:spPr>
        <p:txBody>
          <a:bodyPr/>
          <a:lstStyle/>
          <a:p>
            <a:pPr marL="361950" lvl="1" indent="-361950" algn="just">
              <a:spcBef>
                <a:spcPct val="20000"/>
              </a:spcBef>
              <a:buFont typeface="Arial" pitchFamily="34" charset="0"/>
              <a:buChar char="•"/>
              <a:defRPr/>
            </a:pPr>
            <a:r>
              <a:rPr lang="en-ZW" sz="2200" dirty="0" smtClean="0">
                <a:latin typeface="+mn-lt"/>
                <a:cs typeface="+mn-cs"/>
              </a:rPr>
              <a:t>Services (outstanding patients’ fees) provided to Lesotho Ministry of Health—flow of payments unpredictable.</a:t>
            </a:r>
          </a:p>
          <a:p>
            <a:pPr marL="361950" lvl="1" indent="-361950" algn="just">
              <a:spcBef>
                <a:spcPct val="20000"/>
              </a:spcBef>
              <a:buFont typeface="Arial" pitchFamily="34" charset="0"/>
              <a:buChar char="•"/>
              <a:defRPr/>
            </a:pPr>
            <a:r>
              <a:rPr lang="en-ZW" sz="2200" dirty="0" smtClean="0">
                <a:latin typeface="+mn-lt"/>
                <a:cs typeface="+mn-cs"/>
              </a:rPr>
              <a:t>Recovery of patients’ fees not satisfactory—mainly due to lack of effective systems (e.g. IT</a:t>
            </a:r>
            <a:r>
              <a:rPr lang="en-ZW" sz="2200" dirty="0">
                <a:latin typeface="+mn-lt"/>
                <a:cs typeface="+mn-cs"/>
              </a:rPr>
              <a:t> </a:t>
            </a:r>
            <a:r>
              <a:rPr lang="en-ZW" sz="2200" dirty="0" smtClean="0">
                <a:latin typeface="+mn-lt"/>
                <a:cs typeface="+mn-cs"/>
              </a:rPr>
              <a:t>and HR) and socio-economic conditions of patients.</a:t>
            </a:r>
          </a:p>
          <a:p>
            <a:pPr marL="361950" lvl="1" indent="-361950" algn="just">
              <a:spcBef>
                <a:spcPct val="20000"/>
              </a:spcBef>
              <a:buFont typeface="Arial" pitchFamily="34" charset="0"/>
              <a:buChar char="•"/>
              <a:defRPr/>
            </a:pPr>
            <a:r>
              <a:rPr lang="en-ZW" sz="2200" dirty="0" smtClean="0">
                <a:latin typeface="+mn-lt"/>
                <a:cs typeface="+mn-cs"/>
              </a:rPr>
              <a:t>Budget constraints of entities such as RAF do impact on revenue expected by the province.</a:t>
            </a:r>
          </a:p>
          <a:p>
            <a:pPr marL="361950" lvl="1" indent="-361950" algn="just">
              <a:spcBef>
                <a:spcPct val="20000"/>
              </a:spcBef>
              <a:buFont typeface="Arial" pitchFamily="34" charset="0"/>
              <a:buChar char="•"/>
              <a:defRPr/>
            </a:pPr>
            <a:endParaRPr lang="en-ZW" sz="2200" dirty="0" smtClean="0">
              <a:latin typeface="+mn-lt"/>
              <a:cs typeface="+mn-cs"/>
            </a:endParaRPr>
          </a:p>
          <a:p>
            <a:pPr marL="0" lvl="1" algn="just">
              <a:spcBef>
                <a:spcPct val="20000"/>
              </a:spcBef>
              <a:defRPr/>
            </a:pPr>
            <a:r>
              <a:rPr lang="en-ZW" sz="2200" dirty="0" smtClean="0">
                <a:latin typeface="+mn-lt"/>
                <a:cs typeface="+mn-cs"/>
              </a:rPr>
              <a:t> </a:t>
            </a:r>
            <a:endParaRPr lang="en-ZW" sz="2400" dirty="0">
              <a:latin typeface="Bookman Old Style" pitchFamily="18" charset="0"/>
              <a:cs typeface="+mn-cs"/>
            </a:endParaRPr>
          </a:p>
          <a:p>
            <a:pPr marL="361950" lvl="1" indent="-361950" algn="just">
              <a:spcBef>
                <a:spcPct val="20000"/>
              </a:spcBef>
              <a:buFont typeface="Arial" pitchFamily="34" charset="0"/>
              <a:buChar char="•"/>
              <a:defRPr/>
            </a:pPr>
            <a:endParaRPr lang="en-ZW" sz="2400" dirty="0">
              <a:latin typeface="Bookman Old Style" pitchFamily="18" charset="0"/>
              <a:cs typeface="+mn-cs"/>
            </a:endParaRPr>
          </a:p>
          <a:p>
            <a:pPr marL="0" lvl="1" algn="just">
              <a:spcBef>
                <a:spcPct val="20000"/>
              </a:spcBef>
              <a:defRPr/>
            </a:pPr>
            <a:endParaRPr lang="en-ZW" sz="2400" dirty="0">
              <a:latin typeface="Bookman Old Style" pitchFamily="18" charset="0"/>
              <a:cs typeface="+mn-cs"/>
            </a:endParaRPr>
          </a:p>
          <a:p>
            <a:pPr marL="361950" lvl="1" indent="-361950" algn="just">
              <a:spcBef>
                <a:spcPct val="20000"/>
              </a:spcBef>
              <a:buFont typeface="Arial" pitchFamily="34" charset="0"/>
              <a:buChar char="•"/>
              <a:defRPr/>
            </a:pPr>
            <a:endParaRPr lang="en-ZW" sz="2400" dirty="0">
              <a:latin typeface="Bookman Old Style" pitchFamily="18" charset="0"/>
              <a:cs typeface="+mn-cs"/>
            </a:endParaRPr>
          </a:p>
        </p:txBody>
      </p:sp>
      <p:sp>
        <p:nvSpPr>
          <p:cNvPr id="28676" name="Slide Number Placeholder 5"/>
          <p:cNvSpPr txBox="1">
            <a:spLocks/>
          </p:cNvSpPr>
          <p:nvPr/>
        </p:nvSpPr>
        <p:spPr bwMode="auto">
          <a:xfrm>
            <a:off x="7884368" y="6453336"/>
            <a:ext cx="678619" cy="35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dirty="0" smtClean="0">
                <a:latin typeface="Tahoma" panose="020B0604030504040204" pitchFamily="34" charset="0"/>
                <a:ea typeface="Tahoma" panose="020B0604030504040204" pitchFamily="34" charset="0"/>
                <a:cs typeface="Tahoma" panose="020B0604030504040204" pitchFamily="34" charset="0"/>
              </a:rPr>
              <a:t>25</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423316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476672"/>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en-US"/>
            </a:defPPr>
            <a:lvl1pPr algn="ctr" eaLnBrk="0" hangingPunct="0">
              <a:buFont typeface="Arial" panose="020B0604020202020204" pitchFamily="34" charset="0"/>
              <a:buNone/>
              <a:defRPr sz="2800" b="1">
                <a:solidFill>
                  <a:srgbClr val="006600"/>
                </a:solidFill>
                <a:effectLst>
                  <a:outerShdw blurRad="38100" dist="38100" dir="2700000" algn="tl">
                    <a:srgbClr val="000000">
                      <a:alpha val="43137"/>
                    </a:srgbClr>
                  </a:outerShdw>
                </a:effectLst>
                <a:latin typeface="Arial Black" pitchFamily="34" charset="0"/>
                <a:ea typeface="+mn-ea"/>
                <a:cs typeface="Arial" charset="0"/>
              </a:defRPr>
            </a:lvl1pPr>
            <a:lvl2pPr marL="742950" indent="-285750" eaLnBrk="0" hangingPunct="0">
              <a:spcBef>
                <a:spcPct val="20000"/>
              </a:spcBef>
              <a:buFont typeface="Arial" panose="020B0604020202020204" pitchFamily="34" charset="0"/>
              <a:buChar char="–"/>
              <a:defRPr sz="2800">
                <a:latin typeface="Calibri" panose="020F0502020204030204" pitchFamily="34" charset="0"/>
                <a:ea typeface="+mn-ea"/>
                <a:cs typeface="Arial" charset="0"/>
              </a:defRPr>
            </a:lvl2pPr>
            <a:lvl3pPr marL="1143000" indent="-228600" eaLnBrk="0" hangingPunct="0">
              <a:spcBef>
                <a:spcPct val="20000"/>
              </a:spcBef>
              <a:buFont typeface="Arial" panose="020B0604020202020204" pitchFamily="34" charset="0"/>
              <a:buChar char="•"/>
              <a:defRPr>
                <a:latin typeface="Calibri" panose="020F0502020204030204" pitchFamily="34" charset="0"/>
                <a:ea typeface="+mn-ea"/>
                <a:cs typeface="Arial" charset="0"/>
              </a:defRPr>
            </a:lvl3pPr>
            <a:lvl4pPr marL="1600200" indent="-228600" eaLnBrk="0" hangingPunct="0">
              <a:spcBef>
                <a:spcPct val="20000"/>
              </a:spcBef>
              <a:buFont typeface="Arial" panose="020B0604020202020204" pitchFamily="34" charset="0"/>
              <a:buChar char="–"/>
              <a:defRPr sz="2000">
                <a:latin typeface="Calibri" panose="020F0502020204030204" pitchFamily="34" charset="0"/>
                <a:ea typeface="+mn-ea"/>
                <a:cs typeface="Arial" charset="0"/>
              </a:defRPr>
            </a:lvl4pPr>
            <a:lvl5pPr marL="2057400" indent="-228600" eaLnBrk="0" hangingPunct="0">
              <a:spcBef>
                <a:spcPct val="20000"/>
              </a:spcBef>
              <a:buFont typeface="Arial" panose="020B0604020202020204" pitchFamily="34" charset="0"/>
              <a:buChar char="»"/>
              <a:defRPr sz="2000">
                <a:latin typeface="Calibri" panose="020F0502020204030204" pitchFamily="34" charset="0"/>
                <a:ea typeface="+mn-ea"/>
                <a:cs typeface="Arial"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n-ea"/>
                <a:cs typeface="Arial" charset="0"/>
              </a:defRPr>
            </a:lvl9pPr>
          </a:lstStyle>
          <a:p>
            <a:r>
              <a:rPr lang="en-US" sz="2400" dirty="0"/>
              <a:t>ON-GOING </a:t>
            </a:r>
            <a:r>
              <a:rPr lang="en-US" sz="2400" dirty="0" smtClean="0"/>
              <a:t>INTERVENTIONS TO ENHANCE REVENUE </a:t>
            </a:r>
            <a:endParaRPr lang="en-ZW" dirty="0"/>
          </a:p>
        </p:txBody>
      </p:sp>
      <p:sp>
        <p:nvSpPr>
          <p:cNvPr id="7" name="Content Placeholder 4"/>
          <p:cNvSpPr txBox="1">
            <a:spLocks/>
          </p:cNvSpPr>
          <p:nvPr/>
        </p:nvSpPr>
        <p:spPr bwMode="auto">
          <a:xfrm>
            <a:off x="0" y="476672"/>
            <a:ext cx="9144000" cy="5040560"/>
          </a:xfrm>
          <a:prstGeom prst="rect">
            <a:avLst/>
          </a:prstGeom>
          <a:solidFill>
            <a:schemeClr val="bg1"/>
          </a:solidFill>
          <a:ln>
            <a:solidFill>
              <a:schemeClr val="accent3">
                <a:lumMod val="50000"/>
              </a:schemeClr>
            </a:solidFill>
          </a:ln>
        </p:spPr>
        <p:txBody>
          <a:bodyPr/>
          <a:lstStyle/>
          <a:p>
            <a:pPr marL="361950" lvl="1" indent="-361950" algn="just">
              <a:spcBef>
                <a:spcPct val="20000"/>
              </a:spcBef>
              <a:buFont typeface="Arial" pitchFamily="34" charset="0"/>
              <a:buChar char="•"/>
              <a:defRPr/>
            </a:pPr>
            <a:r>
              <a:rPr lang="en-ZW" sz="2200" dirty="0" smtClean="0">
                <a:latin typeface="+mn-lt"/>
                <a:cs typeface="+mn-cs"/>
              </a:rPr>
              <a:t>Established close working relationship with Road Accident Fund to enhance recovery systems.</a:t>
            </a:r>
          </a:p>
          <a:p>
            <a:pPr marL="361950" lvl="1" indent="-361950" algn="just">
              <a:spcBef>
                <a:spcPct val="20000"/>
              </a:spcBef>
              <a:buFont typeface="Arial" pitchFamily="34" charset="0"/>
              <a:buChar char="•"/>
              <a:defRPr/>
            </a:pPr>
            <a:r>
              <a:rPr lang="en-ZW" sz="2200" dirty="0" smtClean="0">
                <a:latin typeface="+mn-lt"/>
                <a:cs typeface="+mn-cs"/>
              </a:rPr>
              <a:t>Engagements with the Ministry </a:t>
            </a:r>
            <a:r>
              <a:rPr lang="en-ZW" sz="2200" dirty="0">
                <a:latin typeface="+mn-lt"/>
                <a:cs typeface="+mn-cs"/>
              </a:rPr>
              <a:t>of </a:t>
            </a:r>
            <a:r>
              <a:rPr lang="en-ZW" sz="2200" dirty="0" smtClean="0">
                <a:latin typeface="+mn-lt"/>
                <a:cs typeface="+mn-cs"/>
              </a:rPr>
              <a:t>Health in Lesotho on outstanding invoices continuing and bearing fruits.</a:t>
            </a:r>
          </a:p>
          <a:p>
            <a:pPr marL="361950" lvl="1" indent="-361950" algn="just">
              <a:spcBef>
                <a:spcPct val="20000"/>
              </a:spcBef>
              <a:buFont typeface="Arial" pitchFamily="34" charset="0"/>
              <a:buChar char="•"/>
              <a:defRPr/>
            </a:pPr>
            <a:r>
              <a:rPr lang="en-ZW" sz="2200" dirty="0" smtClean="0">
                <a:latin typeface="+mn-lt"/>
                <a:cs typeface="+mn-cs"/>
              </a:rPr>
              <a:t>Task Team work on rental of properties continues—between Provincial Treasury and Public Works and Infrastructure.</a:t>
            </a:r>
          </a:p>
          <a:p>
            <a:pPr marL="361950" lvl="1" indent="-361950" algn="just">
              <a:spcBef>
                <a:spcPct val="20000"/>
              </a:spcBef>
              <a:buFont typeface="Arial" pitchFamily="34" charset="0"/>
              <a:buChar char="•"/>
              <a:defRPr/>
            </a:pPr>
            <a:r>
              <a:rPr lang="en-ZW" sz="2200" dirty="0" smtClean="0">
                <a:latin typeface="+mn-lt"/>
                <a:cs typeface="+mn-cs"/>
              </a:rPr>
              <a:t>Work closely with all provincial departments regarding the potential revenue projects.</a:t>
            </a:r>
          </a:p>
          <a:p>
            <a:pPr marL="361950" lvl="1" indent="-361950" algn="just">
              <a:spcBef>
                <a:spcPct val="20000"/>
              </a:spcBef>
              <a:buFont typeface="Arial" pitchFamily="34" charset="0"/>
              <a:buChar char="•"/>
              <a:defRPr/>
            </a:pPr>
            <a:r>
              <a:rPr lang="en-ZW" sz="2200" dirty="0" smtClean="0">
                <a:latin typeface="+mn-lt"/>
                <a:cs typeface="+mn-cs"/>
              </a:rPr>
              <a:t>Annual review of tariffs assist in enhancing revenue.</a:t>
            </a:r>
          </a:p>
          <a:p>
            <a:pPr marL="361950" lvl="1" indent="-361950" algn="just">
              <a:spcBef>
                <a:spcPct val="20000"/>
              </a:spcBef>
              <a:buFont typeface="Arial" pitchFamily="34" charset="0"/>
              <a:buChar char="•"/>
              <a:defRPr/>
            </a:pPr>
            <a:r>
              <a:rPr lang="en-ZW" sz="2200" dirty="0" smtClean="0">
                <a:latin typeface="+mn-lt"/>
                <a:cs typeface="+mn-cs"/>
              </a:rPr>
              <a:t>Participate in Revenue Workgroup initiated by National Treasury—sharing of best practices.</a:t>
            </a:r>
          </a:p>
          <a:p>
            <a:pPr marL="361950" lvl="1" indent="-361950" algn="just">
              <a:spcBef>
                <a:spcPct val="20000"/>
              </a:spcBef>
              <a:buFont typeface="Arial" pitchFamily="34" charset="0"/>
              <a:buChar char="•"/>
              <a:defRPr/>
            </a:pPr>
            <a:r>
              <a:rPr lang="en-ZW" sz="2200" dirty="0" smtClean="0">
                <a:latin typeface="+mn-lt"/>
                <a:cs typeface="+mn-cs"/>
              </a:rPr>
              <a:t>Revenue Enhancement Strategy still on-going—aim to fund projects with potential to raise revenue. </a:t>
            </a:r>
            <a:endParaRPr lang="en-ZW" sz="2200" dirty="0">
              <a:latin typeface="+mn-lt"/>
              <a:cs typeface="+mn-cs"/>
            </a:endParaRPr>
          </a:p>
          <a:p>
            <a:pPr marL="0" lvl="1" algn="just">
              <a:spcBef>
                <a:spcPct val="20000"/>
              </a:spcBef>
              <a:defRPr/>
            </a:pPr>
            <a:endParaRPr lang="en-ZW" sz="2400" dirty="0">
              <a:latin typeface="Bookman Old Style" pitchFamily="18" charset="0"/>
              <a:cs typeface="+mn-cs"/>
            </a:endParaRPr>
          </a:p>
          <a:p>
            <a:pPr marL="0" lvl="1" algn="just">
              <a:spcBef>
                <a:spcPct val="20000"/>
              </a:spcBef>
              <a:defRPr/>
            </a:pPr>
            <a:endParaRPr lang="en-ZW" sz="2400" dirty="0">
              <a:latin typeface="Bookman Old Style" pitchFamily="18" charset="0"/>
              <a:cs typeface="+mn-cs"/>
            </a:endParaRPr>
          </a:p>
          <a:p>
            <a:pPr marL="361950" lvl="1" indent="-361950" algn="just">
              <a:spcBef>
                <a:spcPct val="20000"/>
              </a:spcBef>
              <a:buFont typeface="Arial" pitchFamily="34" charset="0"/>
              <a:buChar char="•"/>
              <a:defRPr/>
            </a:pPr>
            <a:endParaRPr lang="en-ZW" sz="2400" dirty="0">
              <a:latin typeface="Bookman Old Style" pitchFamily="18" charset="0"/>
              <a:cs typeface="+mn-cs"/>
            </a:endParaRPr>
          </a:p>
          <a:p>
            <a:pPr marL="0" lvl="1" algn="just">
              <a:spcBef>
                <a:spcPct val="20000"/>
              </a:spcBef>
              <a:defRPr/>
            </a:pPr>
            <a:endParaRPr lang="en-ZW" sz="2400" dirty="0">
              <a:latin typeface="Bookman Old Style" pitchFamily="18" charset="0"/>
              <a:cs typeface="+mn-cs"/>
            </a:endParaRPr>
          </a:p>
          <a:p>
            <a:pPr marL="361950" lvl="1" indent="-361950" algn="just">
              <a:spcBef>
                <a:spcPct val="20000"/>
              </a:spcBef>
              <a:buFont typeface="Arial" pitchFamily="34" charset="0"/>
              <a:buChar char="•"/>
              <a:defRPr/>
            </a:pPr>
            <a:endParaRPr lang="en-ZW" sz="2400" dirty="0">
              <a:latin typeface="Bookman Old Style" pitchFamily="18" charset="0"/>
              <a:cs typeface="+mn-cs"/>
            </a:endParaRPr>
          </a:p>
        </p:txBody>
      </p:sp>
      <p:sp>
        <p:nvSpPr>
          <p:cNvPr id="28676" name="Slide Number Placeholder 5"/>
          <p:cNvSpPr txBox="1">
            <a:spLocks/>
          </p:cNvSpPr>
          <p:nvPr/>
        </p:nvSpPr>
        <p:spPr bwMode="auto">
          <a:xfrm>
            <a:off x="7884368" y="6487790"/>
            <a:ext cx="678619" cy="35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dirty="0" smtClean="0">
                <a:latin typeface="Tahoma" panose="020B0604030504040204" pitchFamily="34" charset="0"/>
                <a:ea typeface="Tahoma" panose="020B0604030504040204" pitchFamily="34" charset="0"/>
                <a:cs typeface="Tahoma" panose="020B0604030504040204" pitchFamily="34" charset="0"/>
              </a:rPr>
              <a:t>26</a:t>
            </a:r>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127724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916832"/>
            <a:ext cx="9134926" cy="1052736"/>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SUMMARY OF EXPENDITURE: PRE-AUDITED 2017/18</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27</a:t>
            </a:fld>
            <a:endParaRPr lang="en-US" altLang="en-US" dirty="0">
              <a:solidFill>
                <a:prstClr val="black"/>
              </a:solidFill>
            </a:endParaRPr>
          </a:p>
        </p:txBody>
      </p:sp>
    </p:spTree>
    <p:extLst>
      <p:ext uri="{BB962C8B-B14F-4D97-AF65-F5344CB8AC3E}">
        <p14:creationId xmlns:p14="http://schemas.microsoft.com/office/powerpoint/2010/main" xmlns="" val="3750750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430306"/>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
            </a:r>
            <a:br>
              <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br>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SUMMARY OF PROVINCIAL EXPENDITURE</a:t>
            </a:r>
            <a:r>
              <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
            </a:r>
            <a:br>
              <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b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5" name="Slide Number Placeholder 5"/>
          <p:cNvSpPr txBox="1">
            <a:spLocks/>
          </p:cNvSpPr>
          <p:nvPr/>
        </p:nvSpPr>
        <p:spPr bwMode="auto">
          <a:xfrm>
            <a:off x="8522096" y="6492875"/>
            <a:ext cx="58640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AB51234-9C79-4A2B-90F1-7215687FECE3}" type="slidenum">
              <a:rPr lang="en-US" altLang="en-US" sz="1800" smtClean="0">
                <a:latin typeface="Arial" panose="020B0604020202020204" pitchFamily="34" charset="0"/>
              </a:rPr>
              <a:pPr algn="r" eaLnBrk="1" hangingPunct="1">
                <a:spcBef>
                  <a:spcPct val="0"/>
                </a:spcBef>
                <a:buFontTx/>
                <a:buNone/>
              </a:pPr>
              <a:t>28</a:t>
            </a:fld>
            <a:endParaRPr lang="en-US" altLang="en-US" sz="1800"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2592666879"/>
              </p:ext>
            </p:extLst>
          </p:nvPr>
        </p:nvGraphicFramePr>
        <p:xfrm>
          <a:off x="35496" y="476672"/>
          <a:ext cx="90010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loud Callout 5"/>
          <p:cNvSpPr/>
          <p:nvPr/>
        </p:nvSpPr>
        <p:spPr>
          <a:xfrm>
            <a:off x="107504" y="2132856"/>
            <a:ext cx="2160240" cy="1728192"/>
          </a:xfrm>
          <a:prstGeom prst="cloudCallout">
            <a:avLst>
              <a:gd name="adj1" fmla="val 155531"/>
              <a:gd name="adj2" fmla="val 2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endParaRPr lang="en-ZA" sz="1200" b="1" dirty="0" smtClean="0">
              <a:latin typeface="+mj-lt"/>
            </a:endParaRPr>
          </a:p>
          <a:p>
            <a:pPr marL="0" lvl="0" indent="0"/>
            <a:endParaRPr lang="en-ZA" sz="1200" b="1" dirty="0">
              <a:latin typeface="+mj-lt"/>
            </a:endParaRPr>
          </a:p>
          <a:p>
            <a:pPr marL="0" lvl="0" indent="0" algn="ctr"/>
            <a:r>
              <a:rPr lang="en-ZA" sz="1200" b="1" dirty="0" smtClean="0">
                <a:solidFill>
                  <a:srgbClr val="FFFFFF"/>
                </a:solidFill>
                <a:latin typeface="+mj-lt"/>
              </a:rPr>
              <a:t>Budget</a:t>
            </a:r>
            <a:r>
              <a:rPr lang="en-ZA" sz="1200" b="1" dirty="0">
                <a:solidFill>
                  <a:srgbClr val="FFFFFF"/>
                </a:solidFill>
                <a:latin typeface="+mj-lt"/>
              </a:rPr>
              <a:t>:  </a:t>
            </a:r>
            <a:r>
              <a:rPr lang="en-ZA" sz="1200" b="1" dirty="0" smtClean="0">
                <a:solidFill>
                  <a:srgbClr val="FFFFFF"/>
                </a:solidFill>
                <a:latin typeface="+mj-lt"/>
              </a:rPr>
              <a:t>R33.162 billion</a:t>
            </a:r>
          </a:p>
          <a:p>
            <a:pPr marL="0" lvl="0" indent="0" algn="ctr"/>
            <a:r>
              <a:rPr lang="en-ZA" sz="1200" b="1" dirty="0" smtClean="0">
                <a:solidFill>
                  <a:srgbClr val="FFFFFF"/>
                </a:solidFill>
                <a:latin typeface="+mj-lt"/>
              </a:rPr>
              <a:t> Expenditure:            R33.020 </a:t>
            </a:r>
            <a:r>
              <a:rPr lang="en-ZA" sz="1200" b="1" dirty="0">
                <a:solidFill>
                  <a:srgbClr val="FFFFFF"/>
                </a:solidFill>
                <a:latin typeface="+mj-lt"/>
              </a:rPr>
              <a:t>billion </a:t>
            </a:r>
          </a:p>
          <a:p>
            <a:pPr marL="0" lvl="0" indent="0" algn="ctr"/>
            <a:r>
              <a:rPr lang="en-ZA" sz="1200" b="1" dirty="0">
                <a:solidFill>
                  <a:srgbClr val="FFFFFF"/>
                </a:solidFill>
                <a:latin typeface="+mj-lt"/>
              </a:rPr>
              <a:t>Percentage Spent:  </a:t>
            </a:r>
            <a:r>
              <a:rPr lang="en-ZA" sz="1200" b="1" dirty="0" smtClean="0">
                <a:solidFill>
                  <a:srgbClr val="FFFFFF"/>
                </a:solidFill>
                <a:latin typeface="+mj-lt"/>
              </a:rPr>
              <a:t>99.6%</a:t>
            </a:r>
            <a:endParaRPr lang="en-ZA" sz="1200" b="1" dirty="0">
              <a:solidFill>
                <a:srgbClr val="FFFFFF"/>
              </a:solidFill>
              <a:latin typeface="+mj-lt"/>
            </a:endParaRPr>
          </a:p>
          <a:p>
            <a:pPr algn="ctr"/>
            <a:endParaRPr lang="en-ZA" dirty="0"/>
          </a:p>
        </p:txBody>
      </p:sp>
    </p:spTree>
    <p:extLst>
      <p:ext uri="{BB962C8B-B14F-4D97-AF65-F5344CB8AC3E}">
        <p14:creationId xmlns:p14="http://schemas.microsoft.com/office/powerpoint/2010/main" xmlns="" val="2034925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476672"/>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
            </a:r>
            <a:br>
              <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br>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SUMMARY OF PROVINCIAL EXPENDITURE</a:t>
            </a:r>
            <a:r>
              <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
            </a:r>
            <a:br>
              <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b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5" name="Slide Number Placeholder 5"/>
          <p:cNvSpPr txBox="1">
            <a:spLocks/>
          </p:cNvSpPr>
          <p:nvPr/>
        </p:nvSpPr>
        <p:spPr bwMode="auto">
          <a:xfrm>
            <a:off x="8522096" y="6492875"/>
            <a:ext cx="58640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AB51234-9C79-4A2B-90F1-7215687FECE3}" type="slidenum">
              <a:rPr lang="en-US" altLang="en-US" sz="1800" smtClean="0">
                <a:latin typeface="Arial" panose="020B0604020202020204" pitchFamily="34" charset="0"/>
              </a:rPr>
              <a:pPr algn="r" eaLnBrk="1" hangingPunct="1">
                <a:spcBef>
                  <a:spcPct val="0"/>
                </a:spcBef>
                <a:buFontTx/>
                <a:buNone/>
              </a:pPr>
              <a:t>29</a:t>
            </a:fld>
            <a:endParaRPr lang="en-US" altLang="en-US" sz="1800" dirty="0">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279676630"/>
              </p:ext>
            </p:extLst>
          </p:nvPr>
        </p:nvGraphicFramePr>
        <p:xfrm>
          <a:off x="0" y="548680"/>
          <a:ext cx="9108504" cy="4967858"/>
        </p:xfrm>
        <a:graphic>
          <a:graphicData uri="http://schemas.openxmlformats.org/presentationml/2006/ole">
            <p:oleObj spid="_x0000_s131146" name="Worksheet" r:id="rId4" imgW="6886499" imgH="4895910" progId="Excel.Sheet.12">
              <p:link updateAutomatic="1"/>
            </p:oleObj>
          </a:graphicData>
        </a:graphic>
      </p:graphicFrame>
    </p:spTree>
    <p:extLst>
      <p:ext uri="{BB962C8B-B14F-4D97-AF65-F5344CB8AC3E}">
        <p14:creationId xmlns:p14="http://schemas.microsoft.com/office/powerpoint/2010/main" xmlns="" val="2166131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692696"/>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PURPOSE </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14339" name="Content Placeholder 2"/>
          <p:cNvSpPr>
            <a:spLocks noGrp="1"/>
          </p:cNvSpPr>
          <p:nvPr>
            <p:ph idx="1"/>
          </p:nvPr>
        </p:nvSpPr>
        <p:spPr>
          <a:xfrm>
            <a:off x="0" y="764704"/>
            <a:ext cx="9148818" cy="1584176"/>
          </a:xfrm>
          <a:solidFill>
            <a:schemeClr val="bg1"/>
          </a:solidFill>
          <a:ln>
            <a:solidFill>
              <a:srgbClr val="339933"/>
            </a:solidFill>
          </a:ln>
        </p:spPr>
        <p:txBody>
          <a:bodyPr>
            <a:noAutofit/>
          </a:bodyPr>
          <a:lstStyle/>
          <a:p>
            <a:pPr marL="0" indent="0" algn="just">
              <a:buNone/>
              <a:defRPr/>
            </a:pPr>
            <a:r>
              <a:rPr lang="en-US" sz="3800" dirty="0" smtClean="0"/>
              <a:t>To brief the Select Committee on Finance on 2017/18 preliminary budget outcomes.</a:t>
            </a:r>
          </a:p>
          <a:p>
            <a:pPr algn="just">
              <a:defRPr/>
            </a:pPr>
            <a:endParaRPr lang="en-US" sz="2400" i="1" dirty="0" smtClean="0">
              <a:solidFill>
                <a:schemeClr val="tx2">
                  <a:lumMod val="75000"/>
                </a:schemeClr>
              </a:solidFill>
              <a:latin typeface="Arial Body "/>
            </a:endParaRPr>
          </a:p>
          <a:p>
            <a:pPr marL="0" indent="0" algn="just">
              <a:buNone/>
              <a:defRPr/>
            </a:pPr>
            <a:endParaRPr lang="en-US" sz="2800" dirty="0">
              <a:latin typeface="Arial Body "/>
            </a:endParaRPr>
          </a:p>
          <a:p>
            <a:pPr algn="just">
              <a:defRPr/>
            </a:pPr>
            <a:endParaRPr lang="en-US" sz="2800" dirty="0">
              <a:latin typeface="Arial Body "/>
            </a:endParaRPr>
          </a:p>
          <a:p>
            <a:pPr marL="0" indent="0" algn="just">
              <a:buNone/>
              <a:defRPr/>
            </a:pPr>
            <a:endParaRPr lang="en-US" sz="2800" dirty="0" smtClean="0">
              <a:latin typeface="Arial Body "/>
            </a:endParaRPr>
          </a:p>
          <a:p>
            <a:pPr marL="273050" indent="-273050" algn="just">
              <a:defRPr/>
            </a:pPr>
            <a:endParaRPr lang="en-US" sz="1900" dirty="0" smtClean="0">
              <a:latin typeface="Arial Body "/>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3</a:t>
            </a:fld>
            <a:endParaRPr lang="en-US" altLang="en-US" dirty="0">
              <a:solidFill>
                <a:prstClr val="black"/>
              </a:solidFill>
            </a:endParaRPr>
          </a:p>
        </p:txBody>
      </p:sp>
    </p:spTree>
    <p:extLst>
      <p:ext uri="{BB962C8B-B14F-4D97-AF65-F5344CB8AC3E}">
        <p14:creationId xmlns:p14="http://schemas.microsoft.com/office/powerpoint/2010/main" xmlns="" val="671724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404664"/>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COMPENSATION OF EMPLOYEES</a:t>
            </a:r>
          </a:p>
        </p:txBody>
      </p:sp>
      <p:sp>
        <p:nvSpPr>
          <p:cNvPr id="5" name="Slide Number Placeholder 3"/>
          <p:cNvSpPr txBox="1">
            <a:spLocks/>
          </p:cNvSpPr>
          <p:nvPr/>
        </p:nvSpPr>
        <p:spPr bwMode="auto">
          <a:xfrm>
            <a:off x="8594575" y="6486466"/>
            <a:ext cx="549424" cy="371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34491B-087B-4F9B-84C8-A5E3904A4796}" type="slidenum">
              <a:rPr lang="en-US" sz="1800" smtClean="0">
                <a:solidFill>
                  <a:srgbClr val="000000"/>
                </a:solidFill>
              </a:rPr>
              <a:pPr algn="r" eaLnBrk="1" hangingPunct="1"/>
              <a:t>30</a:t>
            </a:fld>
            <a:endParaRPr lang="en-US" sz="1800"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29859831"/>
              </p:ext>
            </p:extLst>
          </p:nvPr>
        </p:nvGraphicFramePr>
        <p:xfrm>
          <a:off x="35496" y="517169"/>
          <a:ext cx="9108503" cy="4640023"/>
        </p:xfrm>
        <a:graphic>
          <a:graphicData uri="http://schemas.openxmlformats.org/presentationml/2006/ole">
            <p:oleObj spid="_x0000_s123986" name="Worksheet" r:id="rId4" imgW="6181722" imgH="4629150" progId="Excel.Sheet.12">
              <p:link updateAutomatic="1"/>
            </p:oleObj>
          </a:graphicData>
        </a:graphic>
      </p:graphicFrame>
      <p:sp>
        <p:nvSpPr>
          <p:cNvPr id="2" name="Rectangle 1"/>
          <p:cNvSpPr/>
          <p:nvPr/>
        </p:nvSpPr>
        <p:spPr>
          <a:xfrm>
            <a:off x="35496" y="5157192"/>
            <a:ext cx="5976664"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b="1" dirty="0" smtClean="0"/>
              <a:t>Wage agreements</a:t>
            </a:r>
            <a:r>
              <a:rPr lang="en-US" b="1" dirty="0" smtClean="0"/>
              <a:t> </a:t>
            </a:r>
            <a:r>
              <a:rPr lang="en-US" sz="1800" b="1" dirty="0" smtClean="0"/>
              <a:t>will further put pressure on COE budgets</a:t>
            </a:r>
            <a:endParaRPr lang="en-US" sz="1800" b="1" dirty="0"/>
          </a:p>
        </p:txBody>
      </p:sp>
    </p:spTree>
    <p:extLst>
      <p:ext uri="{BB962C8B-B14F-4D97-AF65-F5344CB8AC3E}">
        <p14:creationId xmlns:p14="http://schemas.microsoft.com/office/powerpoint/2010/main" xmlns="" val="1417844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476672"/>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GOODS AND SERVICES</a:t>
            </a:r>
          </a:p>
        </p:txBody>
      </p:sp>
      <p:sp>
        <p:nvSpPr>
          <p:cNvPr id="4" name="Slide Number Placeholder 3"/>
          <p:cNvSpPr txBox="1">
            <a:spLocks/>
          </p:cNvSpPr>
          <p:nvPr/>
        </p:nvSpPr>
        <p:spPr>
          <a:xfrm>
            <a:off x="8620526" y="6448251"/>
            <a:ext cx="514400" cy="409749"/>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27FF1A40-2728-4CA1-AFDF-9674E1588CC8}" type="slidenum">
              <a:rPr lang="en-US" altLang="en-US" sz="1800" smtClean="0">
                <a:latin typeface="Arial" panose="020B0604020202020204" pitchFamily="34" charset="0"/>
              </a:rPr>
              <a:pPr algn="r">
                <a:defRPr/>
              </a:pPr>
              <a:t>31</a:t>
            </a:fld>
            <a:endParaRPr lang="en-US" altLang="en-US" sz="1800" dirty="0">
              <a:latin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2153975516"/>
              </p:ext>
            </p:extLst>
          </p:nvPr>
        </p:nvGraphicFramePr>
        <p:xfrm>
          <a:off x="107504" y="548680"/>
          <a:ext cx="9001000" cy="4824536"/>
        </p:xfrm>
        <a:graphic>
          <a:graphicData uri="http://schemas.openxmlformats.org/presentationml/2006/ole">
            <p:oleObj spid="_x0000_s125010" name="Worksheet" r:id="rId4" imgW="7448562" imgH="3614639" progId="Excel.Sheet.12">
              <p:embed/>
            </p:oleObj>
          </a:graphicData>
        </a:graphic>
      </p:graphicFrame>
    </p:spTree>
    <p:extLst>
      <p:ext uri="{BB962C8B-B14F-4D97-AF65-F5344CB8AC3E}">
        <p14:creationId xmlns:p14="http://schemas.microsoft.com/office/powerpoint/2010/main" xmlns="" val="3453096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620526" y="6448251"/>
            <a:ext cx="514400" cy="409749"/>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27FF1A40-2728-4CA1-AFDF-9674E1588CC8}" type="slidenum">
              <a:rPr lang="en-US" altLang="en-US" sz="1800" smtClean="0">
                <a:latin typeface="Arial" panose="020B0604020202020204" pitchFamily="34" charset="0"/>
              </a:rPr>
              <a:pPr algn="r">
                <a:defRPr/>
              </a:pPr>
              <a:t>32</a:t>
            </a:fld>
            <a:endParaRPr lang="en-US" altLang="en-US" sz="1800" dirty="0">
              <a:latin typeface="Arial" panose="020B0604020202020204" pitchFamily="34" charset="0"/>
            </a:endParaRPr>
          </a:p>
        </p:txBody>
      </p:sp>
      <p:sp>
        <p:nvSpPr>
          <p:cNvPr id="6" name="Title 1"/>
          <p:cNvSpPr txBox="1">
            <a:spLocks/>
          </p:cNvSpPr>
          <p:nvPr/>
        </p:nvSpPr>
        <p:spPr>
          <a:xfrm>
            <a:off x="12700" y="28826"/>
            <a:ext cx="9131300" cy="591862"/>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en-US"/>
            </a:defPPr>
            <a:lvl1pPr algn="ctr">
              <a:buFont typeface="Arial" panose="020B0604020202020204" pitchFamily="34" charset="0"/>
              <a:buNone/>
              <a:defRPr sz="2400" b="1">
                <a:solidFill>
                  <a:srgbClr val="006600"/>
                </a:solidFill>
                <a:effectLst>
                  <a:outerShdw blurRad="38100" dist="38100" dir="2700000" algn="tl">
                    <a:srgbClr val="000000">
                      <a:alpha val="43137"/>
                    </a:srgbClr>
                  </a:outerShdw>
                </a:effectLst>
                <a:latin typeface="Arial Black" pitchFamily="34" charset="0"/>
                <a:cs typeface="Arial" charset="0"/>
              </a:defRPr>
            </a:lvl1pPr>
            <a:lvl2pPr algn="ctr">
              <a:defRPr sz="4400">
                <a:latin typeface="Calibri" pitchFamily="34" charset="0"/>
                <a:cs typeface="Arial" charset="0"/>
              </a:defRPr>
            </a:lvl2pPr>
            <a:lvl3pPr algn="ctr">
              <a:defRPr sz="4400">
                <a:latin typeface="Calibri" pitchFamily="34" charset="0"/>
                <a:cs typeface="Arial" charset="0"/>
              </a:defRPr>
            </a:lvl3pPr>
            <a:lvl4pPr algn="ctr">
              <a:defRPr sz="4400">
                <a:latin typeface="Calibri" pitchFamily="34" charset="0"/>
                <a:cs typeface="Arial" charset="0"/>
              </a:defRPr>
            </a:lvl4pPr>
            <a:lvl5pPr algn="ctr">
              <a:defRPr sz="4400">
                <a:latin typeface="Calibri" pitchFamily="34" charset="0"/>
                <a:cs typeface="Arial" charset="0"/>
              </a:defRPr>
            </a:lvl5pPr>
            <a:lvl6pPr marL="457200" algn="ctr" fontAlgn="base">
              <a:spcBef>
                <a:spcPct val="0"/>
              </a:spcBef>
              <a:spcAft>
                <a:spcPct val="0"/>
              </a:spcAft>
              <a:defRPr sz="4400">
                <a:latin typeface="Calibri" pitchFamily="34" charset="0"/>
                <a:cs typeface="Arial" charset="0"/>
              </a:defRPr>
            </a:lvl6pPr>
            <a:lvl7pPr marL="914400" algn="ctr" fontAlgn="base">
              <a:spcBef>
                <a:spcPct val="0"/>
              </a:spcBef>
              <a:spcAft>
                <a:spcPct val="0"/>
              </a:spcAft>
              <a:defRPr sz="4400">
                <a:latin typeface="Calibri" pitchFamily="34" charset="0"/>
                <a:cs typeface="Arial" charset="0"/>
              </a:defRPr>
            </a:lvl7pPr>
            <a:lvl8pPr marL="1371600" algn="ctr" fontAlgn="base">
              <a:spcBef>
                <a:spcPct val="0"/>
              </a:spcBef>
              <a:spcAft>
                <a:spcPct val="0"/>
              </a:spcAft>
              <a:defRPr sz="4400">
                <a:latin typeface="Calibri" pitchFamily="34" charset="0"/>
                <a:cs typeface="Arial" charset="0"/>
              </a:defRPr>
            </a:lvl8pPr>
            <a:lvl9pPr marL="1828800" algn="ctr" fontAlgn="base">
              <a:spcBef>
                <a:spcPct val="0"/>
              </a:spcBef>
              <a:spcAft>
                <a:spcPct val="0"/>
              </a:spcAft>
              <a:defRPr sz="4400">
                <a:latin typeface="Calibri" pitchFamily="34" charset="0"/>
                <a:cs typeface="Arial" charset="0"/>
              </a:defRPr>
            </a:lvl9pPr>
          </a:lstStyle>
          <a:p>
            <a:pPr>
              <a:defRPr/>
            </a:pPr>
            <a:r>
              <a:rPr lang="en-US" dirty="0" smtClean="0"/>
              <a:t>TRANSFERS AND SUBSIDIES</a:t>
            </a:r>
            <a:endParaRPr lang="en-ZW"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3458200560"/>
              </p:ext>
            </p:extLst>
          </p:nvPr>
        </p:nvGraphicFramePr>
        <p:xfrm>
          <a:off x="12700" y="692150"/>
          <a:ext cx="9131300" cy="4752975"/>
        </p:xfrm>
        <a:graphic>
          <a:graphicData uri="http://schemas.openxmlformats.org/presentationml/2006/ole">
            <p:oleObj spid="_x0000_s126032" name="Worksheet" r:id="rId4" imgW="5381588" imgH="4438530" progId="Excel.Sheet.12">
              <p:link updateAutomatic="1"/>
            </p:oleObj>
          </a:graphicData>
        </a:graphic>
      </p:graphicFrame>
    </p:spTree>
    <p:extLst>
      <p:ext uri="{BB962C8B-B14F-4D97-AF65-F5344CB8AC3E}">
        <p14:creationId xmlns:p14="http://schemas.microsoft.com/office/powerpoint/2010/main" xmlns="" val="2299798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533400"/>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ZA" alt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CONDITIONAL GRANTS EXPENDITURE (1 of 2)</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33</a:t>
            </a:fld>
            <a:endParaRPr lang="en-US" altLang="en-US" sz="1800" dirty="0">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519797344"/>
              </p:ext>
            </p:extLst>
          </p:nvPr>
        </p:nvGraphicFramePr>
        <p:xfrm>
          <a:off x="1" y="620688"/>
          <a:ext cx="9144000" cy="4896544"/>
        </p:xfrm>
        <a:graphic>
          <a:graphicData uri="http://schemas.openxmlformats.org/presentationml/2006/ole">
            <p:oleObj spid="_x0000_s127056" name="Worksheet" r:id="rId4" imgW="7829533" imgH="5257710" progId="Excel.Sheet.12">
              <p:link updateAutomatic="1"/>
            </p:oleObj>
          </a:graphicData>
        </a:graphic>
      </p:graphicFrame>
    </p:spTree>
    <p:extLst>
      <p:ext uri="{BB962C8B-B14F-4D97-AF65-F5344CB8AC3E}">
        <p14:creationId xmlns:p14="http://schemas.microsoft.com/office/powerpoint/2010/main" xmlns="" val="775628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533400"/>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ZA" alt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CONDITIONAL GRANTS EXPENDITURE (2 of 2)</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34</a:t>
            </a:fld>
            <a:endParaRPr lang="en-US" altLang="en-US" sz="1800" dirty="0">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057370629"/>
              </p:ext>
            </p:extLst>
          </p:nvPr>
        </p:nvGraphicFramePr>
        <p:xfrm>
          <a:off x="1" y="620688"/>
          <a:ext cx="9126360" cy="4896544"/>
        </p:xfrm>
        <a:graphic>
          <a:graphicData uri="http://schemas.openxmlformats.org/presentationml/2006/ole">
            <p:oleObj spid="_x0000_s128080" name="Worksheet" r:id="rId4" imgW="7829533" imgH="5895990" progId="Excel.Sheet.12">
              <p:link updateAutomatic="1"/>
            </p:oleObj>
          </a:graphicData>
        </a:graphic>
      </p:graphicFrame>
    </p:spTree>
    <p:extLst>
      <p:ext uri="{BB962C8B-B14F-4D97-AF65-F5344CB8AC3E}">
        <p14:creationId xmlns:p14="http://schemas.microsoft.com/office/powerpoint/2010/main" xmlns="" val="1468867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404664"/>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FOCUS ON HEALTH</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35</a:t>
            </a:fld>
            <a:endParaRPr lang="en-US" altLang="en-US" sz="1800" dirty="0">
              <a:latin typeface="Arial" panose="020B0604020202020204" pitchFamily="34" charset="0"/>
            </a:endParaRPr>
          </a:p>
        </p:txBody>
      </p:sp>
      <p:pic>
        <p:nvPicPr>
          <p:cNvPr id="5" name="Picture 4"/>
          <p:cNvPicPr>
            <a:picLocks noChangeAspect="1"/>
          </p:cNvPicPr>
          <p:nvPr/>
        </p:nvPicPr>
        <p:blipFill>
          <a:blip r:embed="rId3" cstate="print"/>
          <a:stretch>
            <a:fillRect/>
          </a:stretch>
        </p:blipFill>
        <p:spPr>
          <a:xfrm>
            <a:off x="0" y="404664"/>
            <a:ext cx="9144001" cy="4464496"/>
          </a:xfrm>
          <a:prstGeom prst="rect">
            <a:avLst/>
          </a:prstGeom>
          <a:solidFill>
            <a:schemeClr val="bg1"/>
          </a:solidFill>
        </p:spPr>
      </p:pic>
      <p:sp>
        <p:nvSpPr>
          <p:cNvPr id="6" name="Rectangle 5"/>
          <p:cNvSpPr/>
          <p:nvPr/>
        </p:nvSpPr>
        <p:spPr>
          <a:xfrm>
            <a:off x="0" y="4869160"/>
            <a:ext cx="4499992" cy="64807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Pressures mainly on medicine, laboratory services, operating leases</a:t>
            </a:r>
            <a:r>
              <a:rPr lang="en-US" sz="2000" dirty="0"/>
              <a:t> </a:t>
            </a:r>
            <a:r>
              <a:rPr lang="en-US" sz="2000" dirty="0" smtClean="0"/>
              <a:t>and EMS </a:t>
            </a:r>
            <a:endParaRPr lang="en-US" sz="2000" dirty="0"/>
          </a:p>
        </p:txBody>
      </p:sp>
    </p:spTree>
    <p:extLst>
      <p:ext uri="{BB962C8B-B14F-4D97-AF65-F5344CB8AC3E}">
        <p14:creationId xmlns:p14="http://schemas.microsoft.com/office/powerpoint/2010/main" xmlns="" val="817985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404664"/>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FOCUS ON HEALTH…core items</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36</a:t>
            </a:fld>
            <a:endParaRPr lang="en-US" altLang="en-US" sz="1800" dirty="0">
              <a:latin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57110" y="548680"/>
            <a:ext cx="8979386" cy="3816424"/>
          </a:xfrm>
          <a:prstGeom prst="rect">
            <a:avLst/>
          </a:prstGeom>
        </p:spPr>
      </p:pic>
    </p:spTree>
    <p:extLst>
      <p:ext uri="{BB962C8B-B14F-4D97-AF65-F5344CB8AC3E}">
        <p14:creationId xmlns:p14="http://schemas.microsoft.com/office/powerpoint/2010/main" xmlns="" val="201528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404664"/>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FOCUS ON EDUCATION</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37</a:t>
            </a:fld>
            <a:endParaRPr lang="en-US" altLang="en-US" sz="1800" dirty="0">
              <a:latin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0" y="430232"/>
            <a:ext cx="9143999" cy="5086999"/>
          </a:xfrm>
          <a:prstGeom prst="rect">
            <a:avLst/>
          </a:prstGeom>
          <a:solidFill>
            <a:schemeClr val="bg1"/>
          </a:solidFill>
        </p:spPr>
      </p:pic>
    </p:spTree>
    <p:extLst>
      <p:ext uri="{BB962C8B-B14F-4D97-AF65-F5344CB8AC3E}">
        <p14:creationId xmlns:p14="http://schemas.microsoft.com/office/powerpoint/2010/main" xmlns="" val="152732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404664"/>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FOCUS ON EDUCATION…core items</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38</a:t>
            </a:fld>
            <a:endParaRPr lang="en-US" altLang="en-US" sz="1800" dirty="0">
              <a:latin typeface="Arial" panose="020B0604020202020204" pitchFamily="34" charset="0"/>
            </a:endParaRPr>
          </a:p>
        </p:txBody>
      </p:sp>
      <p:pic>
        <p:nvPicPr>
          <p:cNvPr id="3" name="Picture 2"/>
          <p:cNvPicPr>
            <a:picLocks noChangeAspect="1"/>
          </p:cNvPicPr>
          <p:nvPr/>
        </p:nvPicPr>
        <p:blipFill>
          <a:blip r:embed="rId3" cstate="print"/>
          <a:stretch>
            <a:fillRect/>
          </a:stretch>
        </p:blipFill>
        <p:spPr>
          <a:xfrm>
            <a:off x="-20056" y="404664"/>
            <a:ext cx="9184113" cy="4104456"/>
          </a:xfrm>
          <a:prstGeom prst="rect">
            <a:avLst/>
          </a:prstGeom>
        </p:spPr>
      </p:pic>
      <p:sp>
        <p:nvSpPr>
          <p:cNvPr id="5" name="Rectangle 4"/>
          <p:cNvSpPr/>
          <p:nvPr/>
        </p:nvSpPr>
        <p:spPr>
          <a:xfrm>
            <a:off x="1" y="4509120"/>
            <a:ext cx="4139951" cy="10081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Section 20 schools budgeted within goods and services of Programme 2</a:t>
            </a:r>
            <a:endParaRPr lang="en-US" sz="2000" dirty="0"/>
          </a:p>
        </p:txBody>
      </p:sp>
    </p:spTree>
    <p:extLst>
      <p:ext uri="{BB962C8B-B14F-4D97-AF65-F5344CB8AC3E}">
        <p14:creationId xmlns:p14="http://schemas.microsoft.com/office/powerpoint/2010/main" xmlns="" val="96678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9144000" cy="404664"/>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ZA" alt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INFRASTRUCTURE EXPENDITURE</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37803" y="6500896"/>
            <a:ext cx="488558" cy="357104"/>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06FE9BB9-7CD3-456A-994C-4C2EC9AFEE43}" type="slidenum">
              <a:rPr lang="en-US" altLang="en-US" sz="1800" smtClean="0">
                <a:latin typeface="Arial" panose="020B0604020202020204" pitchFamily="34" charset="0"/>
              </a:rPr>
              <a:pPr algn="r">
                <a:defRPr/>
              </a:pPr>
              <a:t>39</a:t>
            </a:fld>
            <a:endParaRPr lang="en-US" altLang="en-US" sz="1800" dirty="0">
              <a:latin typeface="Arial" panose="020B0604020202020204" pitchFamily="34" charset="0"/>
            </a:endParaRPr>
          </a:p>
        </p:txBody>
      </p:sp>
      <p:pic>
        <p:nvPicPr>
          <p:cNvPr id="3" name="Picture 2"/>
          <p:cNvPicPr>
            <a:picLocks noChangeAspect="1"/>
          </p:cNvPicPr>
          <p:nvPr/>
        </p:nvPicPr>
        <p:blipFill>
          <a:blip r:embed="rId3" cstate="print"/>
          <a:stretch>
            <a:fillRect/>
          </a:stretch>
        </p:blipFill>
        <p:spPr>
          <a:xfrm>
            <a:off x="1" y="568968"/>
            <a:ext cx="6012159" cy="4948264"/>
          </a:xfrm>
          <a:prstGeom prst="rect">
            <a:avLst/>
          </a:prstGeom>
        </p:spPr>
      </p:pic>
      <p:pic>
        <p:nvPicPr>
          <p:cNvPr id="6" name="Picture 5"/>
          <p:cNvPicPr>
            <a:picLocks noChangeAspect="1"/>
          </p:cNvPicPr>
          <p:nvPr/>
        </p:nvPicPr>
        <p:blipFill>
          <a:blip r:embed="rId4" cstate="print"/>
          <a:stretch>
            <a:fillRect/>
          </a:stretch>
        </p:blipFill>
        <p:spPr>
          <a:xfrm>
            <a:off x="6003939" y="2060848"/>
            <a:ext cx="3140062" cy="2448272"/>
          </a:xfrm>
          <a:prstGeom prst="rect">
            <a:avLst/>
          </a:prstGeom>
        </p:spPr>
      </p:pic>
      <p:sp>
        <p:nvSpPr>
          <p:cNvPr id="7" name="Rectangle 6"/>
          <p:cNvSpPr/>
          <p:nvPr/>
        </p:nvSpPr>
        <p:spPr>
          <a:xfrm>
            <a:off x="6444208" y="1844824"/>
            <a:ext cx="2016224" cy="2160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smtClean="0"/>
              <a:t>SPENDING</a:t>
            </a:r>
            <a:endParaRPr lang="en-US" sz="1800" b="1" dirty="0"/>
          </a:p>
        </p:txBody>
      </p:sp>
    </p:spTree>
    <p:extLst>
      <p:ext uri="{BB962C8B-B14F-4D97-AF65-F5344CB8AC3E}">
        <p14:creationId xmlns:p14="http://schemas.microsoft.com/office/powerpoint/2010/main" xmlns="" val="151550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476672"/>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SYNOPSIS OF THE PRESENTATION </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14339" name="Content Placeholder 2"/>
          <p:cNvSpPr>
            <a:spLocks noGrp="1"/>
          </p:cNvSpPr>
          <p:nvPr>
            <p:ph idx="1"/>
          </p:nvPr>
        </p:nvSpPr>
        <p:spPr>
          <a:xfrm>
            <a:off x="-4818" y="476672"/>
            <a:ext cx="9148818" cy="5040560"/>
          </a:xfrm>
          <a:solidFill>
            <a:schemeClr val="bg1"/>
          </a:solidFill>
          <a:ln>
            <a:noFill/>
          </a:ln>
        </p:spPr>
        <p:txBody>
          <a:bodyPr>
            <a:noAutofit/>
          </a:bodyPr>
          <a:lstStyle/>
          <a:p>
            <a:pPr algn="just">
              <a:defRPr/>
            </a:pPr>
            <a:r>
              <a:rPr lang="en-GB" sz="2050" dirty="0" smtClean="0"/>
              <a:t>Provinces faces unfavourable socio-economic conditions:</a:t>
            </a:r>
          </a:p>
          <a:p>
            <a:pPr lvl="1" algn="just">
              <a:buFont typeface="Courier New" panose="02070309020205020404" pitchFamily="49" charset="0"/>
              <a:buChar char="o"/>
              <a:defRPr/>
            </a:pPr>
            <a:r>
              <a:rPr lang="en-GB" sz="1800" dirty="0" smtClean="0"/>
              <a:t>Provincial economy declined by 0.2 percent in 2017</a:t>
            </a:r>
          </a:p>
          <a:p>
            <a:pPr lvl="1" algn="just">
              <a:buFont typeface="Courier New" panose="02070309020205020404" pitchFamily="49" charset="0"/>
              <a:buChar char="o"/>
              <a:defRPr/>
            </a:pPr>
            <a:r>
              <a:rPr lang="en-GB" sz="1800" dirty="0" smtClean="0"/>
              <a:t>High unemployment rate of 32.8% in the first quarter of 2018</a:t>
            </a:r>
          </a:p>
          <a:p>
            <a:pPr lvl="1" algn="just">
              <a:buFont typeface="Courier New" panose="02070309020205020404" pitchFamily="49" charset="0"/>
              <a:buChar char="o"/>
              <a:defRPr/>
            </a:pPr>
            <a:r>
              <a:rPr lang="en-GB" sz="1800" dirty="0" smtClean="0"/>
              <a:t>Traditional sectors of the economy that provided work opportunities continue to decline </a:t>
            </a:r>
          </a:p>
          <a:p>
            <a:pPr lvl="1" algn="just">
              <a:buFont typeface="Courier New" panose="02070309020205020404" pitchFamily="49" charset="0"/>
              <a:buChar char="o"/>
              <a:defRPr/>
            </a:pPr>
            <a:r>
              <a:rPr lang="en-GB" sz="1800" dirty="0"/>
              <a:t>Undiversified economy—mainly reliance on government and trade sectors</a:t>
            </a:r>
            <a:endParaRPr lang="en-US" sz="1800" dirty="0"/>
          </a:p>
          <a:p>
            <a:pPr algn="just">
              <a:defRPr/>
            </a:pPr>
            <a:r>
              <a:rPr lang="en-US" sz="2000" dirty="0"/>
              <a:t>Increasing </a:t>
            </a:r>
            <a:r>
              <a:rPr lang="en-US" sz="2000" dirty="0" smtClean="0"/>
              <a:t>demands </a:t>
            </a:r>
            <a:r>
              <a:rPr lang="en-US" sz="2000" dirty="0"/>
              <a:t>for services in the face of constrained </a:t>
            </a:r>
            <a:r>
              <a:rPr lang="en-US" sz="2000" dirty="0" smtClean="0"/>
              <a:t>resources—mainly reflected within social sector departments.</a:t>
            </a:r>
          </a:p>
          <a:p>
            <a:pPr algn="just">
              <a:defRPr/>
            </a:pPr>
            <a:r>
              <a:rPr lang="en-US" sz="2000" dirty="0" smtClean="0"/>
              <a:t>Continuing pressure on compensation as a result of annual increments—especially on Education and Health.</a:t>
            </a:r>
          </a:p>
          <a:p>
            <a:pPr algn="just">
              <a:defRPr/>
            </a:pPr>
            <a:r>
              <a:rPr lang="en-US" sz="2000" dirty="0" smtClean="0"/>
              <a:t>Province spent 99.6% of the allocated budget of R33.161 billion.</a:t>
            </a:r>
          </a:p>
          <a:p>
            <a:pPr lvl="1" algn="just">
              <a:buFont typeface="Courier New" panose="02070309020205020404" pitchFamily="49" charset="0"/>
              <a:buChar char="o"/>
              <a:defRPr/>
            </a:pPr>
            <a:r>
              <a:rPr lang="en-US" sz="2000" dirty="0"/>
              <a:t>The province requested rollovers totaling R189 million, mainly relating to grants.</a:t>
            </a:r>
          </a:p>
          <a:p>
            <a:pPr algn="just">
              <a:defRPr/>
            </a:pPr>
            <a:r>
              <a:rPr lang="en-US" sz="2000" dirty="0" smtClean="0"/>
              <a:t>Overall improvement on irregular expenditure as well as fruitless and waste expenditure (year-on-year). </a:t>
            </a:r>
          </a:p>
          <a:p>
            <a:pPr algn="just">
              <a:defRPr/>
            </a:pPr>
            <a:r>
              <a:rPr lang="en-US" sz="2000" dirty="0" smtClean="0"/>
              <a:t>The province exceeded revenue target of R1.111 billion by R11.8 million.  </a:t>
            </a:r>
          </a:p>
          <a:p>
            <a:pPr algn="just">
              <a:defRPr/>
            </a:pPr>
            <a:endParaRPr lang="en-US" sz="2000" dirty="0" smtClean="0"/>
          </a:p>
          <a:p>
            <a:pPr algn="just">
              <a:defRPr/>
            </a:pPr>
            <a:endParaRPr lang="en-US" sz="2400" dirty="0" smtClean="0"/>
          </a:p>
          <a:p>
            <a:pPr algn="just">
              <a:defRPr/>
            </a:pPr>
            <a:endParaRPr lang="en-US" sz="2400" dirty="0"/>
          </a:p>
          <a:p>
            <a:pPr marL="273050" indent="-273050" algn="just">
              <a:defRPr/>
            </a:pPr>
            <a:endParaRPr lang="en-US" sz="1900" dirty="0" smtClean="0">
              <a:latin typeface="Arial Body "/>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4</a:t>
            </a:fld>
            <a:endParaRPr lang="en-US" altLang="en-US" dirty="0">
              <a:solidFill>
                <a:prstClr val="black"/>
              </a:solidFill>
            </a:endParaRPr>
          </a:p>
        </p:txBody>
      </p:sp>
    </p:spTree>
    <p:extLst>
      <p:ext uri="{BB962C8B-B14F-4D97-AF65-F5344CB8AC3E}">
        <p14:creationId xmlns:p14="http://schemas.microsoft.com/office/powerpoint/2010/main" xmlns="" val="3564389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7504" y="2420888"/>
            <a:ext cx="8944623" cy="504056"/>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ZA" alt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PROVINCIAL CASH BALANCES</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4" name="Slide Number Placeholder 3"/>
          <p:cNvSpPr txBox="1">
            <a:spLocks/>
          </p:cNvSpPr>
          <p:nvPr/>
        </p:nvSpPr>
        <p:spPr>
          <a:xfrm>
            <a:off x="8620079" y="6448251"/>
            <a:ext cx="504056" cy="409749"/>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r">
              <a:defRPr/>
            </a:pPr>
            <a:fld id="{9A55EE6A-F621-42C1-A322-D8BB81316C39}" type="slidenum">
              <a:rPr lang="en-US" altLang="en-US" sz="1800" smtClean="0">
                <a:latin typeface="Arial" panose="020B0604020202020204" pitchFamily="34" charset="0"/>
              </a:rPr>
              <a:pPr algn="r">
                <a:defRPr/>
              </a:pPr>
              <a:t>40</a:t>
            </a:fld>
            <a:endParaRPr lang="en-US" altLang="en-US" sz="1800" dirty="0">
              <a:latin typeface="Arial" panose="020B0604020202020204" pitchFamily="34" charset="0"/>
            </a:endParaRPr>
          </a:p>
        </p:txBody>
      </p:sp>
    </p:spTree>
    <p:extLst>
      <p:ext uri="{BB962C8B-B14F-4D97-AF65-F5344CB8AC3E}">
        <p14:creationId xmlns:p14="http://schemas.microsoft.com/office/powerpoint/2010/main" xmlns="" val="1652720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5875"/>
            <a:ext cx="9144000" cy="492547"/>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ZA" alt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PROVINCIAL CASH </a:t>
            </a:r>
            <a:r>
              <a:rPr lang="en-ZA" altLang="en-US" sz="24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BALANCES  </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21507" name="Content Placeholder 2"/>
          <p:cNvSpPr>
            <a:spLocks noGrp="1"/>
          </p:cNvSpPr>
          <p:nvPr>
            <p:ph idx="1"/>
          </p:nvPr>
        </p:nvSpPr>
        <p:spPr>
          <a:xfrm>
            <a:off x="11113" y="795338"/>
            <a:ext cx="9163050" cy="4721894"/>
          </a:xfrm>
        </p:spPr>
        <p:txBody>
          <a:bodyPr/>
          <a:lstStyle/>
          <a:p>
            <a:pPr marL="0" indent="0">
              <a:buNone/>
              <a:tabLst>
                <a:tab pos="358775" algn="l"/>
              </a:tabLst>
              <a:defRPr/>
            </a:pPr>
            <a:endParaRPr lang="en-US" sz="2600" dirty="0"/>
          </a:p>
          <a:p>
            <a:pPr marL="358775" indent="-358775">
              <a:buFont typeface="+mj-lt"/>
              <a:buAutoNum type="arabicPeriod" startAt="2"/>
              <a:tabLst>
                <a:tab pos="358775" algn="l"/>
              </a:tabLst>
              <a:defRPr/>
            </a:pPr>
            <a:endParaRPr lang="en-ZA" sz="2600" dirty="0"/>
          </a:p>
          <a:p>
            <a:pPr marL="0" indent="0">
              <a:buFont typeface="Arial" panose="020B0604020202020204" pitchFamily="34" charset="0"/>
              <a:buNone/>
              <a:defRPr/>
            </a:pPr>
            <a:endParaRPr lang="en-US" sz="2600" dirty="0" smtClean="0"/>
          </a:p>
        </p:txBody>
      </p:sp>
      <p:sp>
        <p:nvSpPr>
          <p:cNvPr id="5" name="Slide Number Placeholder 1"/>
          <p:cNvSpPr txBox="1">
            <a:spLocks/>
          </p:cNvSpPr>
          <p:nvPr/>
        </p:nvSpPr>
        <p:spPr bwMode="auto">
          <a:xfrm>
            <a:off x="6902896" y="64547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1686BAF-5BC0-418D-8A07-8AF78C95DE93}" type="slidenum">
              <a:rPr lang="en-US" altLang="en-US" sz="1800" smtClean="0">
                <a:latin typeface="Arial" panose="020B0604020202020204" pitchFamily="34" charset="0"/>
                <a:cs typeface="Arial" panose="020B0604020202020204" pitchFamily="34" charset="0"/>
              </a:rPr>
              <a:pPr algn="r" eaLnBrk="1" hangingPunct="1">
                <a:spcBef>
                  <a:spcPct val="0"/>
                </a:spcBef>
                <a:buFontTx/>
                <a:buNone/>
              </a:pPr>
              <a:t>41</a:t>
            </a:fld>
            <a:endParaRPr lang="en-US" alt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stretch>
            <a:fillRect/>
          </a:stretch>
        </p:blipFill>
        <p:spPr>
          <a:xfrm>
            <a:off x="11113" y="548681"/>
            <a:ext cx="9132887" cy="4680519"/>
          </a:xfrm>
          <a:prstGeom prst="rect">
            <a:avLst/>
          </a:prstGeom>
          <a:ln>
            <a:solidFill>
              <a:schemeClr val="tx1"/>
            </a:solidFill>
          </a:ln>
        </p:spPr>
      </p:pic>
    </p:spTree>
    <p:extLst>
      <p:ext uri="{BB962C8B-B14F-4D97-AF65-F5344CB8AC3E}">
        <p14:creationId xmlns:p14="http://schemas.microsoft.com/office/powerpoint/2010/main" xmlns="" val="7586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42</a:t>
            </a:fld>
            <a:endParaRPr lang="en-US" altLang="en-US" sz="1800" dirty="0">
              <a:solidFill>
                <a:prstClr val="black"/>
              </a:solidFill>
              <a:latin typeface="Arial" charset="0"/>
            </a:endParaRPr>
          </a:p>
        </p:txBody>
      </p:sp>
      <p:sp>
        <p:nvSpPr>
          <p:cNvPr id="9" name="Title 1"/>
          <p:cNvSpPr>
            <a:spLocks noGrp="1"/>
          </p:cNvSpPr>
          <p:nvPr>
            <p:ph type="title"/>
          </p:nvPr>
        </p:nvSpPr>
        <p:spPr>
          <a:xfrm>
            <a:off x="44452" y="76199"/>
            <a:ext cx="8994618" cy="400473"/>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UNAUTHORIZED EXPENDITURE</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9780468"/>
              </p:ext>
            </p:extLst>
          </p:nvPr>
        </p:nvGraphicFramePr>
        <p:xfrm>
          <a:off x="44451" y="620688"/>
          <a:ext cx="9005419" cy="4817801"/>
        </p:xfrm>
        <a:graphic>
          <a:graphicData uri="http://schemas.openxmlformats.org/presentationml/2006/ole">
            <p:oleObj spid="_x0000_s135223" name="Worksheet" r:id="rId4" imgW="4810076" imgH="4038476" progId="Excel.Sheet.12">
              <p:embed/>
            </p:oleObj>
          </a:graphicData>
        </a:graphic>
      </p:graphicFrame>
    </p:spTree>
    <p:extLst>
      <p:ext uri="{BB962C8B-B14F-4D97-AF65-F5344CB8AC3E}">
        <p14:creationId xmlns:p14="http://schemas.microsoft.com/office/powerpoint/2010/main" xmlns="" val="2053291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43</a:t>
            </a:fld>
            <a:endParaRPr lang="en-US" altLang="en-US" sz="1800" dirty="0">
              <a:solidFill>
                <a:prstClr val="black"/>
              </a:solidFill>
              <a:latin typeface="Arial" charset="0"/>
            </a:endParaRPr>
          </a:p>
        </p:txBody>
      </p:sp>
      <p:sp>
        <p:nvSpPr>
          <p:cNvPr id="9" name="Title 1"/>
          <p:cNvSpPr>
            <a:spLocks noGrp="1"/>
          </p:cNvSpPr>
          <p:nvPr>
            <p:ph type="title"/>
          </p:nvPr>
        </p:nvSpPr>
        <p:spPr>
          <a:xfrm>
            <a:off x="44452" y="76199"/>
            <a:ext cx="8994618" cy="600623"/>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2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FRUITLESS &amp; WASTEFUL EXPENDITURE (Year-on-year)</a:t>
            </a:r>
            <a:endParaRPr lang="en-US" sz="22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pic>
        <p:nvPicPr>
          <p:cNvPr id="2" name="Picture 1"/>
          <p:cNvPicPr>
            <a:picLocks noChangeAspect="1"/>
          </p:cNvPicPr>
          <p:nvPr/>
        </p:nvPicPr>
        <p:blipFill>
          <a:blip r:embed="rId3" cstate="print"/>
          <a:stretch>
            <a:fillRect/>
          </a:stretch>
        </p:blipFill>
        <p:spPr>
          <a:xfrm>
            <a:off x="50931" y="692697"/>
            <a:ext cx="8988139" cy="4752528"/>
          </a:xfrm>
          <a:prstGeom prst="rect">
            <a:avLst/>
          </a:prstGeom>
        </p:spPr>
      </p:pic>
    </p:spTree>
    <p:extLst>
      <p:ext uri="{BB962C8B-B14F-4D97-AF65-F5344CB8AC3E}">
        <p14:creationId xmlns:p14="http://schemas.microsoft.com/office/powerpoint/2010/main" xmlns="" val="35116142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44</a:t>
            </a:fld>
            <a:endParaRPr lang="en-US" altLang="en-US" sz="1800" dirty="0">
              <a:solidFill>
                <a:prstClr val="black"/>
              </a:solidFill>
              <a:latin typeface="Arial" charset="0"/>
            </a:endParaRPr>
          </a:p>
        </p:txBody>
      </p:sp>
      <p:sp>
        <p:nvSpPr>
          <p:cNvPr id="9" name="Title 1"/>
          <p:cNvSpPr>
            <a:spLocks noGrp="1"/>
          </p:cNvSpPr>
          <p:nvPr>
            <p:ph type="title"/>
          </p:nvPr>
        </p:nvSpPr>
        <p:spPr>
          <a:xfrm>
            <a:off x="44452" y="44625"/>
            <a:ext cx="8994618" cy="432047"/>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IRREGULAR EXPENDITURE  (year-on-year)</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543956866"/>
              </p:ext>
            </p:extLst>
          </p:nvPr>
        </p:nvGraphicFramePr>
        <p:xfrm>
          <a:off x="58738" y="476250"/>
          <a:ext cx="8980487" cy="4537075"/>
        </p:xfrm>
        <a:graphic>
          <a:graphicData uri="http://schemas.openxmlformats.org/presentationml/2006/ole">
            <p:oleObj spid="_x0000_s138296" name="Worksheet" r:id="rId4" imgW="6610312" imgH="5114971" progId="Excel.Sheet.12">
              <p:embed/>
            </p:oleObj>
          </a:graphicData>
        </a:graphic>
      </p:graphicFrame>
      <p:sp>
        <p:nvSpPr>
          <p:cNvPr id="3" name="Curved Up Arrow 2"/>
          <p:cNvSpPr/>
          <p:nvPr/>
        </p:nvSpPr>
        <p:spPr>
          <a:xfrm>
            <a:off x="2771800" y="5157192"/>
            <a:ext cx="5544616" cy="288032"/>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572000" y="5157192"/>
            <a:ext cx="2160240" cy="307777"/>
          </a:xfrm>
          <a:prstGeom prst="rect">
            <a:avLst/>
          </a:prstGeom>
          <a:noFill/>
        </p:spPr>
        <p:txBody>
          <a:bodyPr wrap="square" rtlCol="0">
            <a:spAutoFit/>
          </a:bodyPr>
          <a:lstStyle/>
          <a:p>
            <a:r>
              <a:rPr lang="en-US" sz="1400" b="1" dirty="0" smtClean="0"/>
              <a:t>Reduction of 61%</a:t>
            </a:r>
            <a:endParaRPr lang="en-US" sz="1400" b="1" dirty="0"/>
          </a:p>
        </p:txBody>
      </p:sp>
    </p:spTree>
    <p:extLst>
      <p:ext uri="{BB962C8B-B14F-4D97-AF65-F5344CB8AC3E}">
        <p14:creationId xmlns:p14="http://schemas.microsoft.com/office/powerpoint/2010/main" xmlns="" val="13277774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45</a:t>
            </a:fld>
            <a:endParaRPr lang="en-US" altLang="en-US" sz="1800" dirty="0">
              <a:solidFill>
                <a:prstClr val="black"/>
              </a:solidFill>
              <a:latin typeface="Arial" charset="0"/>
            </a:endParaRPr>
          </a:p>
        </p:txBody>
      </p:sp>
      <p:sp>
        <p:nvSpPr>
          <p:cNvPr id="9" name="Title 1"/>
          <p:cNvSpPr>
            <a:spLocks noGrp="1"/>
          </p:cNvSpPr>
          <p:nvPr>
            <p:ph type="title"/>
          </p:nvPr>
        </p:nvSpPr>
        <p:spPr>
          <a:xfrm>
            <a:off x="44452" y="76199"/>
            <a:ext cx="8994618" cy="400473"/>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ACCRUALS &amp; PAYABLES</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940100781"/>
              </p:ext>
            </p:extLst>
          </p:nvPr>
        </p:nvGraphicFramePr>
        <p:xfrm>
          <a:off x="35496" y="620688"/>
          <a:ext cx="8994618" cy="4896544"/>
        </p:xfrm>
        <a:graphic>
          <a:graphicData uri="http://schemas.openxmlformats.org/presentationml/2006/ole">
            <p:oleObj spid="_x0000_s136246" name="Worksheet" r:id="rId4" imgW="7686566" imgH="4324336" progId="Excel.Sheet.12">
              <p:embed/>
            </p:oleObj>
          </a:graphicData>
        </a:graphic>
      </p:graphicFrame>
    </p:spTree>
    <p:extLst>
      <p:ext uri="{BB962C8B-B14F-4D97-AF65-F5344CB8AC3E}">
        <p14:creationId xmlns:p14="http://schemas.microsoft.com/office/powerpoint/2010/main" xmlns="" val="31228318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en-US" altLang="en-US" sz="1800" dirty="0">
              <a:solidFill>
                <a:prstClr val="black"/>
              </a:solidFill>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B10E7F3-F5CE-4DB7-89E0-AD1F51184795}" type="slidenum">
              <a:rPr lang="en-US" altLang="en-US" sz="1800">
                <a:solidFill>
                  <a:prstClr val="black"/>
                </a:solidFill>
                <a:latin typeface="Arial" charset="0"/>
              </a:rPr>
              <a:pPr algn="r">
                <a:spcBef>
                  <a:spcPct val="0"/>
                </a:spcBef>
                <a:buFontTx/>
                <a:buNone/>
              </a:pPr>
              <a:t>46</a:t>
            </a:fld>
            <a:endParaRPr lang="en-US" altLang="en-US" sz="1800" dirty="0">
              <a:solidFill>
                <a:prstClr val="black"/>
              </a:solidFill>
              <a:latin typeface="Arial" charset="0"/>
            </a:endParaRPr>
          </a:p>
        </p:txBody>
      </p:sp>
      <p:sp>
        <p:nvSpPr>
          <p:cNvPr id="9" name="Title 1"/>
          <p:cNvSpPr>
            <a:spLocks noGrp="1"/>
          </p:cNvSpPr>
          <p:nvPr>
            <p:ph type="title"/>
          </p:nvPr>
        </p:nvSpPr>
        <p:spPr>
          <a:xfrm>
            <a:off x="31167" y="32509"/>
            <a:ext cx="8994618" cy="472481"/>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28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AUDIT OUTCOMES </a:t>
            </a:r>
            <a:endParaRPr lang="en-US" sz="28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859694962"/>
              </p:ext>
            </p:extLst>
          </p:nvPr>
        </p:nvGraphicFramePr>
        <p:xfrm>
          <a:off x="164792" y="620688"/>
          <a:ext cx="8799697" cy="4571999"/>
        </p:xfrm>
        <a:graphic>
          <a:graphicData uri="http://schemas.openxmlformats.org/drawingml/2006/table">
            <a:tbl>
              <a:tblPr/>
              <a:tblGrid>
                <a:gridCol w="2768452">
                  <a:extLst>
                    <a:ext uri="{9D8B030D-6E8A-4147-A177-3AD203B41FA5}"/>
                  </a:extLst>
                </a:gridCol>
                <a:gridCol w="896955"/>
                <a:gridCol w="896955">
                  <a:extLst>
                    <a:ext uri="{9D8B030D-6E8A-4147-A177-3AD203B41FA5}"/>
                  </a:extLst>
                </a:gridCol>
                <a:gridCol w="956610">
                  <a:extLst>
                    <a:ext uri="{9D8B030D-6E8A-4147-A177-3AD203B41FA5}"/>
                  </a:extLst>
                </a:gridCol>
                <a:gridCol w="1093575">
                  <a:extLst>
                    <a:ext uri="{9D8B030D-6E8A-4147-A177-3AD203B41FA5}"/>
                  </a:extLst>
                </a:gridCol>
                <a:gridCol w="1093575">
                  <a:extLst>
                    <a:ext uri="{9D8B030D-6E8A-4147-A177-3AD203B41FA5}"/>
                  </a:extLst>
                </a:gridCol>
                <a:gridCol w="1093575"/>
              </a:tblGrid>
              <a:tr h="530916">
                <a:tc>
                  <a:txBody>
                    <a:bodyPr/>
                    <a:lstStyle/>
                    <a:p>
                      <a:pPr algn="l" fontAlgn="b"/>
                      <a:r>
                        <a:rPr lang="en-ZA" sz="1000" b="1" i="0" u="none" strike="noStrike" dirty="0">
                          <a:effectLst/>
                          <a:latin typeface="Arial"/>
                        </a:rPr>
                        <a:t>DEPARTMENTS</a:t>
                      </a:r>
                    </a:p>
                  </a:txBody>
                  <a:tcPr marL="6266" marR="6266" marT="62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ZA" sz="1000" b="1" i="0" u="none" strike="noStrike" dirty="0">
                          <a:effectLst/>
                          <a:latin typeface="Arial"/>
                        </a:rPr>
                        <a:t>2011/12</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ZA" sz="1000" b="1" i="0" u="none" strike="noStrike" dirty="0">
                          <a:effectLst/>
                          <a:latin typeface="Arial"/>
                        </a:rPr>
                        <a:t>2012/13</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ZA" sz="1000" b="1" i="0" u="none" strike="noStrike" dirty="0">
                          <a:effectLst/>
                          <a:latin typeface="Arial"/>
                        </a:rPr>
                        <a:t>2013/14</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914400" rtl="0" eaLnBrk="1" fontAlgn="b" latinLnBrk="0" hangingPunct="1"/>
                      <a:r>
                        <a:rPr lang="en-ZA" sz="1000" b="1" i="0" u="none" strike="noStrike" kern="1200" dirty="0" smtClean="0">
                          <a:solidFill>
                            <a:schemeClr val="tx1"/>
                          </a:solidFill>
                          <a:effectLst/>
                          <a:latin typeface="Arial"/>
                          <a:ea typeface="+mn-ea"/>
                          <a:cs typeface="+mn-cs"/>
                        </a:rPr>
                        <a:t>2014/15</a:t>
                      </a:r>
                      <a:endParaRPr lang="en-ZA" sz="1000" b="1" i="0" u="none" strike="noStrike" kern="1200" dirty="0">
                        <a:solidFill>
                          <a:schemeClr val="tx1"/>
                        </a:solidFill>
                        <a:effectLst/>
                        <a:latin typeface="Arial"/>
                        <a:ea typeface="+mn-ea"/>
                        <a:cs typeface="+mn-cs"/>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000" b="1" i="0" u="none" strike="noStrike" dirty="0" smtClean="0">
                          <a:effectLst/>
                          <a:latin typeface="Arial"/>
                        </a:rPr>
                        <a:t>2015/16</a:t>
                      </a:r>
                      <a:endParaRPr lang="en-ZA" sz="10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000" b="1" i="0" u="none" strike="noStrike" dirty="0" smtClean="0">
                          <a:effectLst/>
                          <a:latin typeface="Arial"/>
                        </a:rPr>
                        <a:t>2016/17</a:t>
                      </a:r>
                      <a:endParaRPr lang="en-ZA" sz="10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extLst>
              </a:tr>
              <a:tr h="335427">
                <a:tc>
                  <a:txBody>
                    <a:bodyPr/>
                    <a:lstStyle/>
                    <a:p>
                      <a:pPr algn="l" fontAlgn="b"/>
                      <a:r>
                        <a:rPr lang="en-ZA" sz="900" b="1" i="0" u="none" strike="noStrike" dirty="0">
                          <a:effectLst/>
                          <a:latin typeface="Arial"/>
                        </a:rPr>
                        <a:t>1.  Premier</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smtClean="0">
                          <a:effectLst/>
                          <a:latin typeface="Arial"/>
                        </a:rPr>
                        <a:t>Qualified</a:t>
                      </a:r>
                      <a:endParaRPr lang="en-ZA" sz="900" b="0"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smtClean="0">
                          <a:solidFill>
                            <a:schemeClr val="tx1"/>
                          </a:solidFill>
                          <a:effectLst/>
                          <a:latin typeface="Arial"/>
                        </a:rPr>
                        <a:t>Clean</a:t>
                      </a:r>
                      <a:endParaRPr lang="en-ZA" sz="900" b="0"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extLst>
              </a:tr>
              <a:tr h="319452">
                <a:tc>
                  <a:txBody>
                    <a:bodyPr/>
                    <a:lstStyle/>
                    <a:p>
                      <a:pPr algn="l" fontAlgn="b"/>
                      <a:r>
                        <a:rPr lang="en-ZA" sz="900" b="1" i="0" u="none" strike="noStrike" dirty="0">
                          <a:effectLst/>
                          <a:latin typeface="Arial"/>
                        </a:rPr>
                        <a:t>2.  Provincial Legislature</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solidFill>
                            <a:schemeClr val="tx1"/>
                          </a:solidFill>
                          <a:effectLst/>
                          <a:latin typeface="Arial"/>
                        </a:rPr>
                        <a:t>Clean</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solidFill>
                            <a:schemeClr val="tx1"/>
                          </a:solidFill>
                          <a:effectLst/>
                          <a:latin typeface="Arial"/>
                        </a:rPr>
                        <a:t>Clean</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solidFill>
                            <a:schemeClr val="tx1"/>
                          </a:solidFill>
                          <a:effectLst/>
                          <a:latin typeface="Arial"/>
                        </a:rPr>
                        <a:t>Clean</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extLst>
              </a:tr>
              <a:tr h="319452">
                <a:tc>
                  <a:txBody>
                    <a:bodyPr/>
                    <a:lstStyle/>
                    <a:p>
                      <a:pPr algn="l" fontAlgn="b"/>
                      <a:r>
                        <a:rPr lang="en-ZA" sz="900" b="1" i="0" u="none" strike="noStrike" dirty="0">
                          <a:effectLst/>
                          <a:latin typeface="Arial"/>
                        </a:rPr>
                        <a:t>3.  </a:t>
                      </a:r>
                      <a:r>
                        <a:rPr lang="en-ZA" sz="900" b="1" i="0" u="none" strike="noStrike" dirty="0" smtClean="0">
                          <a:effectLst/>
                          <a:latin typeface="Arial"/>
                        </a:rPr>
                        <a:t>DESTEA</a:t>
                      </a:r>
                      <a:endParaRPr lang="en-ZA" sz="900" b="1" i="0" u="none" strike="noStrike" dirty="0">
                        <a:effectLst/>
                        <a:latin typeface="Arial"/>
                      </a:endParaRP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smtClean="0">
                          <a:effectLst/>
                          <a:latin typeface="Arial"/>
                        </a:rPr>
                        <a:t>Unqualified</a:t>
                      </a:r>
                      <a:endParaRPr lang="en-ZA" sz="900" b="0"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kern="1200" dirty="0" smtClean="0">
                          <a:solidFill>
                            <a:schemeClr val="tx1"/>
                          </a:solidFill>
                          <a:effectLst/>
                          <a:latin typeface="Arial"/>
                          <a:ea typeface="+mn-ea"/>
                          <a:cs typeface="+mn-cs"/>
                        </a:rPr>
                        <a:t>Unqualified</a:t>
                      </a:r>
                      <a:endParaRPr lang="en-ZA" sz="900" b="0" i="0" u="none" strike="noStrike" kern="1200" dirty="0">
                        <a:solidFill>
                          <a:schemeClr val="tx1"/>
                        </a:solidFill>
                        <a:effectLst/>
                        <a:latin typeface="Arial"/>
                        <a:ea typeface="+mn-ea"/>
                        <a:cs typeface="+mn-cs"/>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extLst>
              </a:tr>
              <a:tr h="303481">
                <a:tc>
                  <a:txBody>
                    <a:bodyPr/>
                    <a:lstStyle/>
                    <a:p>
                      <a:pPr algn="l" fontAlgn="b"/>
                      <a:r>
                        <a:rPr lang="en-ZA" sz="900" b="1" i="0" u="none" strike="noStrike" dirty="0">
                          <a:effectLst/>
                          <a:latin typeface="Arial"/>
                        </a:rPr>
                        <a:t>4.  Provincial Treasury</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smtClean="0">
                          <a:solidFill>
                            <a:schemeClr val="tx1"/>
                          </a:solidFill>
                          <a:effectLst/>
                          <a:latin typeface="Arial"/>
                        </a:rPr>
                        <a:t>Clean</a:t>
                      </a:r>
                      <a:endParaRPr lang="en-ZA" sz="900" b="0"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solidFill>
                            <a:schemeClr val="tx1"/>
                          </a:solidFill>
                          <a:effectLst/>
                          <a:latin typeface="Arial"/>
                        </a:rPr>
                        <a:t>Clean</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extLst>
              </a:tr>
              <a:tr h="303481">
                <a:tc>
                  <a:txBody>
                    <a:bodyPr/>
                    <a:lstStyle/>
                    <a:p>
                      <a:pPr algn="l" fontAlgn="b"/>
                      <a:r>
                        <a:rPr lang="en-ZA" sz="900" b="1" i="0" u="none" strike="noStrike" dirty="0">
                          <a:effectLst/>
                          <a:latin typeface="Arial"/>
                        </a:rPr>
                        <a:t>5.  Health</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19452">
                <a:tc>
                  <a:txBody>
                    <a:bodyPr/>
                    <a:lstStyle/>
                    <a:p>
                      <a:pPr algn="l" fontAlgn="b"/>
                      <a:r>
                        <a:rPr lang="en-ZA" sz="900" b="1" i="0" u="none" strike="noStrike" dirty="0">
                          <a:effectLst/>
                          <a:latin typeface="Arial"/>
                        </a:rPr>
                        <a:t>6.  Education</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extLst>
              </a:tr>
              <a:tr h="303481">
                <a:tc>
                  <a:txBody>
                    <a:bodyPr/>
                    <a:lstStyle/>
                    <a:p>
                      <a:pPr algn="l" fontAlgn="b"/>
                      <a:r>
                        <a:rPr lang="en-ZA" sz="900" b="1" i="0" u="none" strike="noStrike" dirty="0">
                          <a:effectLst/>
                          <a:latin typeface="Arial"/>
                        </a:rPr>
                        <a:t>7.  Social Development</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03481">
                <a:tc>
                  <a:txBody>
                    <a:bodyPr/>
                    <a:lstStyle/>
                    <a:p>
                      <a:pPr algn="l" fontAlgn="b"/>
                      <a:r>
                        <a:rPr lang="en-ZA" sz="900" b="1" i="0" u="none" strike="noStrike" dirty="0">
                          <a:effectLst/>
                          <a:latin typeface="Arial"/>
                        </a:rPr>
                        <a:t>8.  COGTA</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19452">
                <a:tc>
                  <a:txBody>
                    <a:bodyPr/>
                    <a:lstStyle/>
                    <a:p>
                      <a:pPr algn="l" fontAlgn="b"/>
                      <a:r>
                        <a:rPr lang="en-ZA" sz="900" b="1" i="0" u="none" strike="noStrike" dirty="0">
                          <a:effectLst/>
                          <a:latin typeface="Arial"/>
                        </a:rPr>
                        <a:t>9.  Public </a:t>
                      </a:r>
                      <a:r>
                        <a:rPr lang="en-ZA" sz="900" b="1" i="0" u="none" strike="noStrike" dirty="0" smtClean="0">
                          <a:effectLst/>
                          <a:latin typeface="Arial"/>
                        </a:rPr>
                        <a:t>Works</a:t>
                      </a:r>
                      <a:endParaRPr lang="en-ZA" sz="900" b="1" i="0" u="none" strike="noStrike" dirty="0">
                        <a:effectLst/>
                        <a:latin typeface="Arial"/>
                      </a:endParaRP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smtClean="0">
                          <a:solidFill>
                            <a:schemeClr val="tx1"/>
                          </a:solidFill>
                          <a:effectLst/>
                          <a:latin typeface="Arial"/>
                        </a:rPr>
                        <a:t>Clean</a:t>
                      </a:r>
                      <a:endParaRPr lang="en-ZA" sz="900" b="0"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03481">
                <a:tc>
                  <a:txBody>
                    <a:bodyPr/>
                    <a:lstStyle/>
                    <a:p>
                      <a:pPr algn="l" fontAlgn="b"/>
                      <a:r>
                        <a:rPr lang="en-ZA" sz="900" b="1" i="0" u="none" strike="noStrike" dirty="0">
                          <a:effectLst/>
                          <a:latin typeface="Arial"/>
                        </a:rPr>
                        <a:t>10. Police, </a:t>
                      </a:r>
                      <a:r>
                        <a:rPr lang="en-ZA" sz="900" b="1" i="0" u="none" strike="noStrike" dirty="0" smtClean="0">
                          <a:effectLst/>
                          <a:latin typeface="Arial"/>
                        </a:rPr>
                        <a:t>Roads</a:t>
                      </a:r>
                      <a:r>
                        <a:rPr lang="en-ZA" sz="900" b="1" i="0" u="none" strike="noStrike" baseline="0" dirty="0" smtClean="0">
                          <a:effectLst/>
                          <a:latin typeface="Arial"/>
                        </a:rPr>
                        <a:t> &amp;</a:t>
                      </a:r>
                      <a:r>
                        <a:rPr lang="en-ZA" sz="900" b="1" i="0" u="none" strike="noStrike" dirty="0" smtClean="0">
                          <a:effectLst/>
                          <a:latin typeface="Arial"/>
                        </a:rPr>
                        <a:t> </a:t>
                      </a:r>
                      <a:r>
                        <a:rPr lang="en-ZA" sz="900" b="1" i="0" u="none" strike="noStrike" dirty="0">
                          <a:effectLst/>
                          <a:latin typeface="Arial"/>
                        </a:rPr>
                        <a:t>Transport</a:t>
                      </a: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extLst>
              </a:tr>
              <a:tr h="303481">
                <a:tc>
                  <a:txBody>
                    <a:bodyPr/>
                    <a:lstStyle/>
                    <a:p>
                      <a:pPr algn="l" fontAlgn="b"/>
                      <a:r>
                        <a:rPr lang="en-ZA" sz="900" b="1" i="0" u="none" strike="noStrike" dirty="0">
                          <a:effectLst/>
                          <a:latin typeface="Arial"/>
                        </a:rPr>
                        <a:t>11. </a:t>
                      </a:r>
                      <a:r>
                        <a:rPr lang="en-ZA" sz="900" b="1" i="0" u="none" strike="noStrike" dirty="0" smtClean="0">
                          <a:effectLst/>
                          <a:latin typeface="Arial"/>
                        </a:rPr>
                        <a:t>Agriculture &amp; RD</a:t>
                      </a:r>
                      <a:endParaRPr lang="en-ZA" sz="900" b="1" i="0" u="none" strike="noStrike" dirty="0">
                        <a:effectLst/>
                        <a:latin typeface="Arial"/>
                      </a:endParaRP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Unqualified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1" i="0" u="none" strike="noStrike" dirty="0" smtClean="0">
                          <a:solidFill>
                            <a:schemeClr val="tx1"/>
                          </a:solidFill>
                          <a:effectLst/>
                          <a:latin typeface="Arial"/>
                        </a:rPr>
                        <a:t>Adverse</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1" i="0" u="none" strike="noStrike" dirty="0" smtClean="0">
                          <a:solidFill>
                            <a:schemeClr val="tx1"/>
                          </a:solidFill>
                          <a:effectLst/>
                          <a:latin typeface="Arial"/>
                        </a:rPr>
                        <a:t>Adverse</a:t>
                      </a:r>
                      <a:endParaRPr lang="en-ZA" sz="900" b="1"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extLst>
              </a:tr>
              <a:tr h="303481">
                <a:tc>
                  <a:txBody>
                    <a:bodyPr/>
                    <a:lstStyle/>
                    <a:p>
                      <a:pPr algn="l" fontAlgn="b"/>
                      <a:r>
                        <a:rPr lang="en-ZA" sz="900" b="1" i="0" u="none" strike="noStrike" dirty="0">
                          <a:effectLst/>
                          <a:latin typeface="Arial"/>
                        </a:rPr>
                        <a:t>12.Sport, </a:t>
                      </a:r>
                      <a:r>
                        <a:rPr lang="en-ZA" sz="900" b="1" i="0" u="none" strike="noStrike" dirty="0" smtClean="0">
                          <a:effectLst/>
                          <a:latin typeface="Arial"/>
                        </a:rPr>
                        <a:t>Arts, Culture &amp; Recreation</a:t>
                      </a:r>
                      <a:endParaRPr lang="en-ZA" sz="900" b="1" i="0" u="none" strike="noStrike" dirty="0">
                        <a:effectLst/>
                        <a:latin typeface="Arial"/>
                      </a:endParaRP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Unqualified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a:solidFill>
                            <a:schemeClr val="tx1"/>
                          </a:solidFill>
                          <a:effectLst/>
                          <a:latin typeface="Arial"/>
                        </a:rPr>
                        <a:t>Clean</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900" b="0" i="0" u="none" strike="noStrike" dirty="0" smtClean="0">
                          <a:solidFill>
                            <a:schemeClr val="tx1"/>
                          </a:solidFill>
                          <a:effectLst/>
                          <a:latin typeface="Arial"/>
                        </a:rPr>
                        <a:t>Clean</a:t>
                      </a:r>
                      <a:endParaRPr lang="en-ZA" sz="900" b="0" i="0" u="none" strike="noStrike" dirty="0">
                        <a:solidFill>
                          <a:schemeClr val="tx1"/>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solidFill>
                          <a:srgbClr val="FF0000"/>
                        </a:solidFill>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extLst>
              </a:tr>
              <a:tr h="303481">
                <a:tc>
                  <a:txBody>
                    <a:bodyPr/>
                    <a:lstStyle/>
                    <a:p>
                      <a:pPr algn="l" fontAlgn="b"/>
                      <a:r>
                        <a:rPr lang="en-ZA" sz="900" b="1" i="0" u="none" strike="noStrike" dirty="0">
                          <a:effectLst/>
                          <a:latin typeface="Arial"/>
                        </a:rPr>
                        <a:t>13. Human </a:t>
                      </a:r>
                      <a:r>
                        <a:rPr lang="en-ZA" sz="900" b="1" i="0" u="none" strike="noStrike" dirty="0" smtClean="0">
                          <a:effectLst/>
                          <a:latin typeface="Arial"/>
                        </a:rPr>
                        <a:t>Settlements</a:t>
                      </a:r>
                      <a:endParaRPr lang="en-ZA" sz="900" b="1" i="0" u="none" strike="noStrike" dirty="0">
                        <a:effectLst/>
                        <a:latin typeface="Arial"/>
                      </a:endParaRPr>
                    </a:p>
                  </a:txBody>
                  <a:tcPr marL="6266" marR="6266" marT="62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ZA" sz="900" b="0" i="0" u="none" strike="noStrike" dirty="0">
                          <a:effectLst/>
                          <a:latin typeface="Arial"/>
                        </a:rPr>
                        <a:t>Qualified</a:t>
                      </a: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900" b="0" i="0" u="none" strike="noStrike" dirty="0" smtClean="0">
                          <a:effectLst/>
                          <a:latin typeface="Arial"/>
                        </a:rPr>
                        <a:t>Qualified</a:t>
                      </a:r>
                      <a:endParaRPr lang="en-ZA" sz="900" b="1" i="0" u="none" strike="noStrike" dirty="0">
                        <a:effectLst/>
                        <a:latin typeface="Arial"/>
                      </a:endParaRPr>
                    </a:p>
                  </a:txBody>
                  <a:tcPr marL="6266" marR="6266" marT="6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extLst>
              </a:tr>
            </a:tbl>
          </a:graphicData>
        </a:graphic>
      </p:graphicFrame>
    </p:spTree>
    <p:extLst>
      <p:ext uri="{BB962C8B-B14F-4D97-AF65-F5344CB8AC3E}">
        <p14:creationId xmlns:p14="http://schemas.microsoft.com/office/powerpoint/2010/main" xmlns="" val="9708330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548680"/>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ZA"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RECOMMENDATIONS</a:t>
            </a:r>
            <a:endParaRPr lang="en-US" sz="24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21507" name="Content Placeholder 2"/>
          <p:cNvSpPr>
            <a:spLocks noGrp="1"/>
          </p:cNvSpPr>
          <p:nvPr>
            <p:ph idx="1"/>
          </p:nvPr>
        </p:nvSpPr>
        <p:spPr>
          <a:xfrm>
            <a:off x="0" y="620688"/>
            <a:ext cx="9144000" cy="4896544"/>
          </a:xfrm>
          <a:solidFill>
            <a:schemeClr val="bg1"/>
          </a:solidFill>
          <a:ln>
            <a:solidFill>
              <a:srgbClr val="006600"/>
            </a:solidFill>
          </a:ln>
        </p:spPr>
        <p:txBody>
          <a:bodyPr/>
          <a:lstStyle/>
          <a:p>
            <a:pPr marL="0" indent="0" algn="just">
              <a:spcBef>
                <a:spcPts val="0"/>
              </a:spcBef>
              <a:buFont typeface="Arial" panose="020B0604020202020204" pitchFamily="34" charset="0"/>
              <a:buNone/>
              <a:defRPr/>
            </a:pPr>
            <a:r>
              <a:rPr lang="en-US" sz="2000" b="1" dirty="0" smtClean="0"/>
              <a:t>It is recommended that the Committee:</a:t>
            </a:r>
            <a:endParaRPr lang="en-US" sz="2000" b="1" dirty="0" smtClean="0">
              <a:solidFill>
                <a:schemeClr val="tx2"/>
              </a:solidFill>
            </a:endParaRPr>
          </a:p>
          <a:p>
            <a:pPr marL="355600" indent="-355600" algn="just">
              <a:spcBef>
                <a:spcPts val="0"/>
              </a:spcBef>
              <a:buFont typeface="+mj-lt"/>
              <a:buAutoNum type="arabicPeriod"/>
              <a:defRPr/>
            </a:pPr>
            <a:r>
              <a:rPr lang="en-US" sz="1900" b="1" dirty="0" smtClean="0"/>
              <a:t>Notes</a:t>
            </a:r>
            <a:r>
              <a:rPr lang="en-US" sz="1900" dirty="0" smtClean="0"/>
              <a:t> the socio-economic review and outlook of the province.</a:t>
            </a:r>
          </a:p>
          <a:p>
            <a:pPr marL="355600" indent="-355600" algn="just">
              <a:spcBef>
                <a:spcPts val="0"/>
              </a:spcBef>
              <a:buFont typeface="+mj-lt"/>
              <a:buAutoNum type="arabicPeriod"/>
              <a:defRPr/>
            </a:pPr>
            <a:r>
              <a:rPr lang="en-US" sz="1900" b="1" dirty="0" smtClean="0"/>
              <a:t>Notes</a:t>
            </a:r>
            <a:r>
              <a:rPr lang="en-US" sz="1900" dirty="0" smtClean="0"/>
              <a:t> that the province spent R33.020 billion or 99.6 percent of the allocated budget of R33.161 billion,  resulting in an underspent by R141.0 million and that the under expenditure is mainly influence by conditional grants.</a:t>
            </a:r>
          </a:p>
          <a:p>
            <a:pPr marL="355600" indent="-355600" algn="just">
              <a:spcBef>
                <a:spcPts val="0"/>
              </a:spcBef>
              <a:buFont typeface="+mj-lt"/>
              <a:buAutoNum type="arabicPeriod"/>
              <a:defRPr/>
            </a:pPr>
            <a:r>
              <a:rPr lang="en-US" sz="1900" b="1" dirty="0" smtClean="0"/>
              <a:t>Notes</a:t>
            </a:r>
            <a:r>
              <a:rPr lang="en-US" sz="1900" dirty="0" smtClean="0"/>
              <a:t> that the province spent R20.171 billion or 100.9 percent on compensation of employees.</a:t>
            </a:r>
          </a:p>
          <a:p>
            <a:pPr marL="355600" indent="-355600" algn="just">
              <a:spcBef>
                <a:spcPts val="0"/>
              </a:spcBef>
              <a:buFont typeface="+mj-lt"/>
              <a:buAutoNum type="arabicPeriod"/>
              <a:defRPr/>
            </a:pPr>
            <a:r>
              <a:rPr lang="en-US" sz="1900" b="1" dirty="0" smtClean="0"/>
              <a:t>Notes</a:t>
            </a:r>
            <a:r>
              <a:rPr lang="en-US" sz="1900" dirty="0" smtClean="0"/>
              <a:t> that recent wage agreement will put pressure on the provincial fiscal framework.</a:t>
            </a:r>
          </a:p>
          <a:p>
            <a:pPr marL="355600" indent="-355600" algn="just">
              <a:spcBef>
                <a:spcPts val="0"/>
              </a:spcBef>
              <a:buFont typeface="+mj-lt"/>
              <a:buAutoNum type="arabicPeriod"/>
              <a:defRPr/>
            </a:pPr>
            <a:r>
              <a:rPr lang="en-US" sz="1900" b="1" dirty="0" smtClean="0"/>
              <a:t>Notes</a:t>
            </a:r>
            <a:r>
              <a:rPr lang="en-US" sz="1900" dirty="0" smtClean="0"/>
              <a:t> that spending on grants totaled R7.250 billion or 96.6 percent of the allocated budget of R7.507 billion and R189 million of the R257 million under expenditure has been requested for rollovers.</a:t>
            </a:r>
          </a:p>
          <a:p>
            <a:pPr marL="355600" indent="-355600" algn="just">
              <a:spcBef>
                <a:spcPts val="0"/>
              </a:spcBef>
              <a:buFont typeface="+mj-lt"/>
              <a:buAutoNum type="arabicPeriod"/>
              <a:defRPr/>
            </a:pPr>
            <a:r>
              <a:rPr lang="en-US" sz="1900" b="1" dirty="0" smtClean="0"/>
              <a:t>Notes</a:t>
            </a:r>
            <a:r>
              <a:rPr lang="en-US" sz="1900" dirty="0" smtClean="0"/>
              <a:t> that the province attained (overachieved) on its projected revenue target of R1.111 billion (over collected by R11.8 million).</a:t>
            </a:r>
          </a:p>
          <a:p>
            <a:pPr marL="355600" indent="-355600" algn="just">
              <a:spcBef>
                <a:spcPts val="0"/>
              </a:spcBef>
              <a:buFont typeface="+mj-lt"/>
              <a:buAutoNum type="arabicPeriod"/>
              <a:defRPr/>
            </a:pPr>
            <a:r>
              <a:rPr lang="en-US" sz="1900" b="1" dirty="0" smtClean="0"/>
              <a:t>Notes</a:t>
            </a:r>
            <a:r>
              <a:rPr lang="en-US" sz="1900" dirty="0" smtClean="0"/>
              <a:t> the negative cash position of the province as at end of the financial year. </a:t>
            </a:r>
          </a:p>
          <a:p>
            <a:pPr marL="355600" indent="-355600" algn="just">
              <a:spcBef>
                <a:spcPts val="0"/>
              </a:spcBef>
              <a:buFont typeface="+mj-lt"/>
              <a:buAutoNum type="arabicPeriod"/>
              <a:defRPr/>
            </a:pPr>
            <a:r>
              <a:rPr lang="en-US" sz="1900" b="1" dirty="0" smtClean="0"/>
              <a:t>Notes</a:t>
            </a:r>
            <a:r>
              <a:rPr lang="en-US" sz="1900" dirty="0" smtClean="0"/>
              <a:t> the progress achieved with regard to Provincial Growth and Development Strategy.</a:t>
            </a:r>
          </a:p>
          <a:p>
            <a:pPr algn="just">
              <a:spcBef>
                <a:spcPts val="0"/>
              </a:spcBef>
              <a:defRPr/>
            </a:pPr>
            <a:endParaRPr lang="en-US" sz="2200" b="1" dirty="0" smtClean="0"/>
          </a:p>
          <a:p>
            <a:pPr marL="358775" indent="-358775">
              <a:buFont typeface="+mj-lt"/>
              <a:buAutoNum type="arabicPeriod" startAt="2"/>
              <a:tabLst>
                <a:tab pos="358775" algn="l"/>
              </a:tabLst>
              <a:defRPr/>
            </a:pPr>
            <a:endParaRPr lang="en-ZA" sz="2600" dirty="0"/>
          </a:p>
          <a:p>
            <a:pPr marL="0" indent="0">
              <a:buFont typeface="Arial" panose="020B0604020202020204" pitchFamily="34" charset="0"/>
              <a:buNone/>
              <a:defRPr/>
            </a:pPr>
            <a:endParaRPr lang="en-US" sz="2600" dirty="0" smtClean="0"/>
          </a:p>
        </p:txBody>
      </p:sp>
      <p:sp>
        <p:nvSpPr>
          <p:cNvPr id="25604" name="TextBox 4"/>
          <p:cNvSpPr txBox="1">
            <a:spLocks noChangeArrowheads="1"/>
          </p:cNvSpPr>
          <p:nvPr/>
        </p:nvSpPr>
        <p:spPr bwMode="auto">
          <a:xfrm>
            <a:off x="8305800" y="6459538"/>
            <a:ext cx="533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hangingPunct="0">
              <a:spcBef>
                <a:spcPct val="0"/>
              </a:spcBef>
              <a:buFontTx/>
              <a:buNone/>
            </a:pPr>
            <a:r>
              <a:rPr lang="en-ZA" altLang="en-US" sz="1800" dirty="0" smtClean="0">
                <a:solidFill>
                  <a:prstClr val="black"/>
                </a:solidFill>
                <a:latin typeface="Tahoma" panose="020B0604030504040204" pitchFamily="34" charset="0"/>
                <a:cs typeface="Arial" panose="020B0604020202020204" pitchFamily="34" charset="0"/>
              </a:rPr>
              <a:t>47</a:t>
            </a:r>
            <a:endParaRPr lang="en-GB" altLang="en-US" sz="1800" dirty="0" smtClean="0">
              <a:solidFill>
                <a:prstClr val="black"/>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705292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txBox="1">
            <a:spLocks/>
          </p:cNvSpPr>
          <p:nvPr/>
        </p:nvSpPr>
        <p:spPr bwMode="auto">
          <a:xfrm>
            <a:off x="8460432" y="6480880"/>
            <a:ext cx="54942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4CFC79-1E37-410D-B56F-6C9D79447930}" type="slidenum">
              <a:rPr lang="en-US" altLang="en-US" sz="1800">
                <a:latin typeface="Tahoma" panose="020B0604030504040204" pitchFamily="34" charset="0"/>
                <a:ea typeface="Tahoma" panose="020B0604030504040204" pitchFamily="34" charset="0"/>
                <a:cs typeface="Tahoma" panose="020B0604030504040204" pitchFamily="34" charset="0"/>
              </a:rPr>
              <a:pPr algn="r" eaLnBrk="1" hangingPunct="1"/>
              <a:t>48</a:t>
            </a:fld>
            <a:endParaRPr lang="en-US" alt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00387" y="990600"/>
            <a:ext cx="3962400" cy="3962400"/>
          </a:xfrm>
          <a:prstGeom prst="rect">
            <a:avLst/>
          </a:prstGeom>
          <a:ln>
            <a:noFill/>
          </a:ln>
          <a:effectLst>
            <a:softEdge rad="112500"/>
          </a:effectLst>
        </p:spPr>
      </p:pic>
    </p:spTree>
    <p:extLst>
      <p:ext uri="{BB962C8B-B14F-4D97-AF65-F5344CB8AC3E}">
        <p14:creationId xmlns:p14="http://schemas.microsoft.com/office/powerpoint/2010/main" xmlns="" val="168101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476672"/>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0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RESPONSES TO RECOMMENDATIONS  OF THE COMMITTEE </a:t>
            </a:r>
            <a:endParaRPr lang="en-US" sz="20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
        <p:nvSpPr>
          <p:cNvPr id="14339" name="Content Placeholder 2"/>
          <p:cNvSpPr>
            <a:spLocks noGrp="1"/>
          </p:cNvSpPr>
          <p:nvPr>
            <p:ph idx="1"/>
          </p:nvPr>
        </p:nvSpPr>
        <p:spPr>
          <a:xfrm>
            <a:off x="-4818" y="476672"/>
            <a:ext cx="9148818" cy="5040560"/>
          </a:xfrm>
          <a:solidFill>
            <a:schemeClr val="bg1"/>
          </a:solidFill>
          <a:ln>
            <a:noFill/>
          </a:ln>
        </p:spPr>
        <p:txBody>
          <a:bodyPr>
            <a:noAutofit/>
          </a:bodyPr>
          <a:lstStyle/>
          <a:p>
            <a:pPr algn="just">
              <a:defRPr/>
            </a:pPr>
            <a:r>
              <a:rPr lang="en-GB" sz="2400" dirty="0" smtClean="0"/>
              <a:t>PT to conduct </a:t>
            </a:r>
            <a:r>
              <a:rPr lang="en-GB" sz="2400" dirty="0"/>
              <a:t>effective fiscal oversight over </a:t>
            </a:r>
            <a:r>
              <a:rPr lang="en-GB" sz="2400" dirty="0" smtClean="0"/>
              <a:t>entities </a:t>
            </a:r>
            <a:r>
              <a:rPr lang="en-GB" sz="2400" dirty="0"/>
              <a:t>to ensure good governance and financial </a:t>
            </a:r>
            <a:r>
              <a:rPr lang="en-GB" sz="2400" dirty="0" smtClean="0"/>
              <a:t>management.</a:t>
            </a:r>
          </a:p>
          <a:p>
            <a:pPr lvl="1" algn="just">
              <a:buFont typeface="Wingdings" panose="05000000000000000000" pitchFamily="2" charset="2"/>
              <a:buChar char="ü"/>
              <a:defRPr/>
            </a:pPr>
            <a:r>
              <a:rPr lang="en-GB" sz="2000" i="1" dirty="0" smtClean="0">
                <a:solidFill>
                  <a:schemeClr val="tx2">
                    <a:lumMod val="75000"/>
                  </a:schemeClr>
                </a:solidFill>
                <a:latin typeface="Arial Body "/>
              </a:rPr>
              <a:t>FS already has oversight role over entities, these incl. budget &amp; expenditure matters</a:t>
            </a:r>
            <a:r>
              <a:rPr lang="en-GB" sz="2000" i="1" dirty="0">
                <a:solidFill>
                  <a:schemeClr val="tx2">
                    <a:lumMod val="75000"/>
                  </a:schemeClr>
                </a:solidFill>
                <a:latin typeface="Arial Body "/>
              </a:rPr>
              <a:t> </a:t>
            </a:r>
            <a:r>
              <a:rPr lang="en-GB" sz="2000" i="1" dirty="0" smtClean="0">
                <a:solidFill>
                  <a:schemeClr val="tx2">
                    <a:lumMod val="75000"/>
                  </a:schemeClr>
                </a:solidFill>
                <a:latin typeface="Arial Body "/>
              </a:rPr>
              <a:t>and governance matters.</a:t>
            </a:r>
            <a:endParaRPr lang="en-US" sz="2000" i="1" dirty="0" smtClean="0">
              <a:solidFill>
                <a:schemeClr val="tx2">
                  <a:lumMod val="75000"/>
                </a:schemeClr>
              </a:solidFill>
              <a:latin typeface="Arial Body "/>
            </a:endParaRPr>
          </a:p>
          <a:p>
            <a:pPr algn="just">
              <a:defRPr/>
            </a:pPr>
            <a:r>
              <a:rPr lang="en-GB" sz="2400" dirty="0" smtClean="0"/>
              <a:t>Rationalisation of public entities.</a:t>
            </a:r>
          </a:p>
          <a:p>
            <a:pPr lvl="1" algn="just">
              <a:buFont typeface="Wingdings" panose="05000000000000000000" pitchFamily="2" charset="2"/>
              <a:buChar char="ü"/>
              <a:defRPr/>
            </a:pPr>
            <a:r>
              <a:rPr lang="en-US" sz="2000" i="1" dirty="0">
                <a:solidFill>
                  <a:schemeClr val="tx2">
                    <a:lumMod val="75000"/>
                  </a:schemeClr>
                </a:solidFill>
                <a:latin typeface="Arial Body "/>
              </a:rPr>
              <a:t>FS already rationalized entities—from five to two i.e. FDC (Schedule 3D) and FSGTLA (Schedule 3C).</a:t>
            </a:r>
          </a:p>
          <a:p>
            <a:pPr algn="just">
              <a:defRPr/>
            </a:pPr>
            <a:r>
              <a:rPr lang="en-GB" sz="2800" dirty="0" smtClean="0"/>
              <a:t>PT to work </a:t>
            </a:r>
            <a:r>
              <a:rPr lang="en-GB" sz="2800" dirty="0"/>
              <a:t>with </a:t>
            </a:r>
            <a:r>
              <a:rPr lang="en-GB" sz="2800" dirty="0" smtClean="0"/>
              <a:t>Health </a:t>
            </a:r>
            <a:r>
              <a:rPr lang="en-GB" sz="2800" dirty="0"/>
              <a:t>to maximise revenue collection from patient </a:t>
            </a:r>
            <a:r>
              <a:rPr lang="en-GB" sz="2800" dirty="0" smtClean="0"/>
              <a:t>fees.</a:t>
            </a:r>
          </a:p>
          <a:p>
            <a:pPr lvl="1" algn="just">
              <a:buFont typeface="Wingdings" panose="05000000000000000000" pitchFamily="2" charset="2"/>
              <a:buChar char="ü"/>
              <a:defRPr/>
            </a:pPr>
            <a:r>
              <a:rPr lang="en-US" sz="2000" i="1" dirty="0">
                <a:solidFill>
                  <a:schemeClr val="tx2">
                    <a:lumMod val="75000"/>
                  </a:schemeClr>
                </a:solidFill>
                <a:latin typeface="Arial Body "/>
              </a:rPr>
              <a:t>PT works closely with Health on issues of revenue. PT started a </a:t>
            </a:r>
            <a:r>
              <a:rPr lang="en-US" sz="2000" i="1" dirty="0" smtClean="0">
                <a:solidFill>
                  <a:schemeClr val="tx2">
                    <a:lumMod val="75000"/>
                  </a:schemeClr>
                </a:solidFill>
                <a:latin typeface="Arial Body "/>
              </a:rPr>
              <a:t>Task </a:t>
            </a:r>
            <a:r>
              <a:rPr lang="en-US" sz="2000" i="1" dirty="0">
                <a:solidFill>
                  <a:schemeClr val="tx2">
                    <a:lumMod val="75000"/>
                  </a:schemeClr>
                </a:solidFill>
                <a:latin typeface="Arial Body "/>
              </a:rPr>
              <a:t>Team on RAF and Lesotho outstanding patients’ </a:t>
            </a:r>
            <a:r>
              <a:rPr lang="en-US" sz="2000" i="1" dirty="0" smtClean="0">
                <a:solidFill>
                  <a:schemeClr val="tx2">
                    <a:lumMod val="75000"/>
                  </a:schemeClr>
                </a:solidFill>
                <a:latin typeface="Arial Body "/>
              </a:rPr>
              <a:t>fees.</a:t>
            </a:r>
          </a:p>
          <a:p>
            <a:pPr lvl="1" algn="just">
              <a:buFont typeface="Wingdings" panose="05000000000000000000" pitchFamily="2" charset="2"/>
              <a:buChar char="ü"/>
              <a:defRPr/>
            </a:pPr>
            <a:r>
              <a:rPr lang="en-US" sz="2000" i="1" dirty="0" smtClean="0">
                <a:solidFill>
                  <a:schemeClr val="tx2">
                    <a:lumMod val="75000"/>
                  </a:schemeClr>
                </a:solidFill>
                <a:latin typeface="Arial Body "/>
              </a:rPr>
              <a:t>REA funding to address HR capacity—Case Management</a:t>
            </a:r>
          </a:p>
          <a:p>
            <a:pPr lvl="1" algn="just">
              <a:buFont typeface="Wingdings" panose="05000000000000000000" pitchFamily="2" charset="2"/>
              <a:buChar char="ü"/>
              <a:defRPr/>
            </a:pPr>
            <a:r>
              <a:rPr lang="en-US" sz="2000" i="1" dirty="0" smtClean="0">
                <a:solidFill>
                  <a:schemeClr val="tx2">
                    <a:lumMod val="75000"/>
                  </a:schemeClr>
                </a:solidFill>
                <a:latin typeface="Arial Body "/>
              </a:rPr>
              <a:t>CFO Forum on integrated IT system to enhance processes and revenue</a:t>
            </a:r>
          </a:p>
          <a:p>
            <a:pPr marL="0" indent="0" algn="just">
              <a:buNone/>
              <a:defRPr/>
            </a:pPr>
            <a:endParaRPr lang="en-US" sz="2000" i="1" dirty="0">
              <a:solidFill>
                <a:schemeClr val="tx2">
                  <a:lumMod val="75000"/>
                </a:schemeClr>
              </a:solidFill>
              <a:latin typeface="Arial Body "/>
            </a:endParaRPr>
          </a:p>
          <a:p>
            <a:pPr algn="just">
              <a:defRPr/>
            </a:pPr>
            <a:endParaRPr lang="en-US" sz="2800" dirty="0" smtClean="0">
              <a:latin typeface="Arial Body "/>
            </a:endParaRPr>
          </a:p>
          <a:p>
            <a:pPr marL="273050" indent="-273050" algn="just">
              <a:defRPr/>
            </a:pPr>
            <a:endParaRPr lang="en-US" sz="1900" dirty="0" smtClean="0">
              <a:latin typeface="Arial Body "/>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xmlns="" val="483101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818" y="476672"/>
            <a:ext cx="9148818" cy="5040560"/>
          </a:xfrm>
          <a:solidFill>
            <a:schemeClr val="bg1"/>
          </a:solidFill>
          <a:ln>
            <a:solidFill>
              <a:srgbClr val="339933"/>
            </a:solidFill>
          </a:ln>
        </p:spPr>
        <p:txBody>
          <a:bodyPr>
            <a:noAutofit/>
          </a:bodyPr>
          <a:lstStyle/>
          <a:p>
            <a:pPr algn="just">
              <a:defRPr/>
            </a:pPr>
            <a:r>
              <a:rPr lang="en-GB" sz="2400" dirty="0" smtClean="0"/>
              <a:t>Provinces to strictly </a:t>
            </a:r>
            <a:r>
              <a:rPr lang="en-GB" sz="2400" dirty="0"/>
              <a:t>adhere </a:t>
            </a:r>
            <a:r>
              <a:rPr lang="en-GB" sz="2400" dirty="0" smtClean="0"/>
              <a:t>to PFMA </a:t>
            </a:r>
            <a:r>
              <a:rPr lang="en-GB" sz="2400" dirty="0"/>
              <a:t>and SCM principles in all areas of service delivery, particularly on implementation of infrastructure </a:t>
            </a:r>
            <a:r>
              <a:rPr lang="en-GB" sz="2400" dirty="0" smtClean="0"/>
              <a:t>projects.</a:t>
            </a:r>
          </a:p>
          <a:p>
            <a:pPr lvl="1" algn="just">
              <a:buFont typeface="Wingdings" panose="05000000000000000000" pitchFamily="2" charset="2"/>
              <a:buChar char="ü"/>
              <a:defRPr/>
            </a:pPr>
            <a:r>
              <a:rPr lang="en-GB" sz="2200" i="1" dirty="0" smtClean="0">
                <a:solidFill>
                  <a:schemeClr val="tx2">
                    <a:lumMod val="75000"/>
                  </a:schemeClr>
                </a:solidFill>
                <a:latin typeface="Arial Body "/>
              </a:rPr>
              <a:t>Province has institutionalized SCM Forums with the view to strengthen capacity and compliance to procurement </a:t>
            </a:r>
            <a:r>
              <a:rPr lang="en-GB" sz="2200" i="1" dirty="0">
                <a:solidFill>
                  <a:schemeClr val="tx2">
                    <a:lumMod val="75000"/>
                  </a:schemeClr>
                </a:solidFill>
                <a:latin typeface="Arial Body "/>
              </a:rPr>
              <a:t>processes and prescripts (SCM Practitioners are part of the </a:t>
            </a:r>
            <a:r>
              <a:rPr lang="en-GB" sz="2200" i="1" dirty="0" smtClean="0">
                <a:solidFill>
                  <a:schemeClr val="tx2">
                    <a:lumMod val="75000"/>
                  </a:schemeClr>
                </a:solidFill>
                <a:latin typeface="Arial Body "/>
              </a:rPr>
              <a:t>forums</a:t>
            </a:r>
            <a:r>
              <a:rPr lang="en-GB" sz="2200" i="1" dirty="0">
                <a:solidFill>
                  <a:schemeClr val="tx2">
                    <a:lumMod val="75000"/>
                  </a:schemeClr>
                </a:solidFill>
                <a:latin typeface="Arial Body "/>
              </a:rPr>
              <a:t>)</a:t>
            </a:r>
          </a:p>
          <a:p>
            <a:pPr lvl="1" algn="just">
              <a:buFont typeface="Wingdings" panose="05000000000000000000" pitchFamily="2" charset="2"/>
              <a:buChar char="ü"/>
              <a:defRPr/>
            </a:pPr>
            <a:r>
              <a:rPr lang="en-GB" sz="2200" i="1" dirty="0">
                <a:solidFill>
                  <a:schemeClr val="tx2">
                    <a:lumMod val="75000"/>
                  </a:schemeClr>
                </a:solidFill>
                <a:latin typeface="Arial Body "/>
              </a:rPr>
              <a:t>Developed relationship with CIDB to ensure alignment and compliance to SCM processes.</a:t>
            </a:r>
          </a:p>
          <a:p>
            <a:pPr lvl="1" algn="just">
              <a:buFont typeface="Wingdings" panose="05000000000000000000" pitchFamily="2" charset="2"/>
              <a:buChar char="ü"/>
              <a:defRPr/>
            </a:pPr>
            <a:r>
              <a:rPr lang="en-GB" sz="2200" i="1" dirty="0">
                <a:solidFill>
                  <a:schemeClr val="tx2">
                    <a:lumMod val="75000"/>
                  </a:schemeClr>
                </a:solidFill>
                <a:latin typeface="Arial Body "/>
              </a:rPr>
              <a:t>Institutionalization of IDMS within the province encourages compliance to infrastructure procurement and attainment of value for money spent</a:t>
            </a:r>
            <a:r>
              <a:rPr lang="en-GB" sz="2200" i="1" dirty="0" smtClean="0">
                <a:solidFill>
                  <a:schemeClr val="tx2">
                    <a:lumMod val="75000"/>
                  </a:schemeClr>
                </a:solidFill>
                <a:latin typeface="Arial Body "/>
              </a:rPr>
              <a:t>.</a:t>
            </a:r>
          </a:p>
          <a:p>
            <a:pPr lvl="1" algn="just">
              <a:buFont typeface="Wingdings" panose="05000000000000000000" pitchFamily="2" charset="2"/>
              <a:buChar char="ü"/>
              <a:defRPr/>
            </a:pPr>
            <a:r>
              <a:rPr lang="en-GB" sz="2200" i="1" dirty="0" smtClean="0">
                <a:solidFill>
                  <a:schemeClr val="tx2">
                    <a:lumMod val="75000"/>
                  </a:schemeClr>
                </a:solidFill>
                <a:latin typeface="Arial Body "/>
              </a:rPr>
              <a:t>Province received an amount of R6.4 million towards co-funding to bolster infrastructure.  </a:t>
            </a:r>
            <a:endParaRPr lang="en-US" sz="2200" i="1" dirty="0">
              <a:solidFill>
                <a:schemeClr val="tx2">
                  <a:lumMod val="75000"/>
                </a:schemeClr>
              </a:solidFill>
              <a:latin typeface="Arial Body "/>
            </a:endParaRPr>
          </a:p>
          <a:p>
            <a:pPr marL="0" indent="0" algn="just">
              <a:buNone/>
              <a:defRPr/>
            </a:pPr>
            <a:endParaRPr lang="en-US" sz="2000" i="1" dirty="0">
              <a:solidFill>
                <a:schemeClr val="tx2">
                  <a:lumMod val="75000"/>
                </a:schemeClr>
              </a:solidFill>
              <a:latin typeface="Arial Body "/>
            </a:endParaRPr>
          </a:p>
          <a:p>
            <a:pPr marL="0" indent="0" algn="just">
              <a:buNone/>
              <a:defRPr/>
            </a:pPr>
            <a:endParaRPr lang="en-US" sz="2800" dirty="0" smtClean="0">
              <a:latin typeface="Arial Body "/>
            </a:endParaRPr>
          </a:p>
          <a:p>
            <a:pPr marL="273050" indent="-273050" algn="just">
              <a:defRPr/>
            </a:pPr>
            <a:endParaRPr lang="en-US" sz="1900" dirty="0" smtClean="0">
              <a:latin typeface="Arial Body "/>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6</a:t>
            </a:fld>
            <a:endParaRPr lang="en-US" altLang="en-US" dirty="0">
              <a:solidFill>
                <a:prstClr val="black"/>
              </a:solidFill>
            </a:endParaRPr>
          </a:p>
        </p:txBody>
      </p:sp>
      <p:sp>
        <p:nvSpPr>
          <p:cNvPr id="5" name="Title 1"/>
          <p:cNvSpPr txBox="1">
            <a:spLocks/>
          </p:cNvSpPr>
          <p:nvPr/>
        </p:nvSpPr>
        <p:spPr bwMode="auto">
          <a:xfrm>
            <a:off x="1670" y="0"/>
            <a:ext cx="9144000" cy="476672"/>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Arial" panose="020B0604020202020204" pitchFamily="34" charset="0"/>
              <a:buNone/>
            </a:pPr>
            <a:r>
              <a:rPr lang="en-US" sz="20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RESPONSES TO RECOMMENDATIONS  OF THE COMMITTEE </a:t>
            </a:r>
            <a:endParaRPr lang="en-US" sz="20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Tree>
    <p:extLst>
      <p:ext uri="{BB962C8B-B14F-4D97-AF65-F5344CB8AC3E}">
        <p14:creationId xmlns:p14="http://schemas.microsoft.com/office/powerpoint/2010/main" xmlns="" val="617777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818" y="332656"/>
            <a:ext cx="9148818" cy="5184576"/>
          </a:xfrm>
          <a:solidFill>
            <a:schemeClr val="bg1"/>
          </a:solidFill>
          <a:ln>
            <a:solidFill>
              <a:srgbClr val="339933"/>
            </a:solidFill>
          </a:ln>
        </p:spPr>
        <p:txBody>
          <a:bodyPr>
            <a:noAutofit/>
          </a:bodyPr>
          <a:lstStyle/>
          <a:p>
            <a:pPr algn="just">
              <a:defRPr/>
            </a:pPr>
            <a:r>
              <a:rPr lang="en-GB" sz="2400" dirty="0" smtClean="0"/>
              <a:t>Termination of intervention in Departments of </a:t>
            </a:r>
            <a:r>
              <a:rPr lang="en-GB" sz="2400" dirty="0"/>
              <a:t>Health and Education </a:t>
            </a:r>
            <a:r>
              <a:rPr lang="en-GB" sz="2400" dirty="0" smtClean="0"/>
              <a:t>to allow </a:t>
            </a:r>
            <a:r>
              <a:rPr lang="en-GB" sz="2400" dirty="0"/>
              <a:t>the departments to </a:t>
            </a:r>
            <a:r>
              <a:rPr lang="en-GB" sz="2400" dirty="0" smtClean="0"/>
              <a:t>stabilise.</a:t>
            </a:r>
            <a:endParaRPr lang="en-GB" sz="2400" dirty="0" smtClean="0">
              <a:solidFill>
                <a:srgbClr val="FF0000"/>
              </a:solidFill>
            </a:endParaRPr>
          </a:p>
          <a:p>
            <a:pPr lvl="1" algn="just">
              <a:buFont typeface="Wingdings" panose="05000000000000000000" pitchFamily="2" charset="2"/>
              <a:buChar char="ü"/>
              <a:defRPr/>
            </a:pPr>
            <a:r>
              <a:rPr lang="en-US" sz="2200" i="1" dirty="0">
                <a:solidFill>
                  <a:schemeClr val="tx2">
                    <a:lumMod val="75000"/>
                  </a:schemeClr>
                </a:solidFill>
                <a:latin typeface="Arial Body "/>
              </a:rPr>
              <a:t>Health intervention terminated with effect from 15 February 2018</a:t>
            </a:r>
            <a:r>
              <a:rPr lang="en-US" sz="2200" i="1" dirty="0" smtClean="0">
                <a:solidFill>
                  <a:schemeClr val="tx2">
                    <a:lumMod val="75000"/>
                  </a:schemeClr>
                </a:solidFill>
                <a:latin typeface="Arial Body "/>
              </a:rPr>
              <a:t>.</a:t>
            </a:r>
          </a:p>
          <a:p>
            <a:pPr lvl="2" algn="just">
              <a:buFont typeface="Wingdings" panose="05000000000000000000" pitchFamily="2" charset="2"/>
              <a:buChar char="v"/>
              <a:defRPr/>
            </a:pPr>
            <a:r>
              <a:rPr lang="en-US" sz="1600" i="1" dirty="0" smtClean="0">
                <a:solidFill>
                  <a:schemeClr val="tx2">
                    <a:lumMod val="75000"/>
                  </a:schemeClr>
                </a:solidFill>
                <a:latin typeface="Arial Body "/>
              </a:rPr>
              <a:t>Audit Outcomes of Health improved from qualified to unqualified</a:t>
            </a:r>
          </a:p>
          <a:p>
            <a:pPr lvl="2" algn="just">
              <a:buFont typeface="Wingdings" panose="05000000000000000000" pitchFamily="2" charset="2"/>
              <a:buChar char="v"/>
              <a:defRPr/>
            </a:pPr>
            <a:r>
              <a:rPr lang="en-US" sz="1600" i="1" dirty="0" smtClean="0">
                <a:solidFill>
                  <a:schemeClr val="accent1">
                    <a:lumMod val="50000"/>
                  </a:schemeClr>
                </a:solidFill>
                <a:latin typeface="Arial Body "/>
              </a:rPr>
              <a:t>Capacity built within infrastructure resulted in awarding of incentive grants for two consecutive years—R67 million and R85 million for 2017/18 and 2018/19 respectively. </a:t>
            </a:r>
          </a:p>
          <a:p>
            <a:pPr lvl="2" algn="just">
              <a:buFont typeface="Wingdings" panose="05000000000000000000" pitchFamily="2" charset="2"/>
              <a:buChar char="v"/>
              <a:defRPr/>
            </a:pPr>
            <a:r>
              <a:rPr lang="en-US" sz="1600" i="1" dirty="0" smtClean="0">
                <a:solidFill>
                  <a:schemeClr val="accent1">
                    <a:lumMod val="50000"/>
                  </a:schemeClr>
                </a:solidFill>
                <a:latin typeface="Arial Body "/>
              </a:rPr>
              <a:t>Cash management improved in the last four years—close the year with positive balance.</a:t>
            </a:r>
          </a:p>
          <a:p>
            <a:pPr lvl="2" algn="just">
              <a:buFont typeface="Wingdings" panose="05000000000000000000" pitchFamily="2" charset="2"/>
              <a:buChar char="v"/>
              <a:defRPr/>
            </a:pPr>
            <a:r>
              <a:rPr lang="en-US" sz="1600" i="1" dirty="0" smtClean="0">
                <a:solidFill>
                  <a:schemeClr val="accent1">
                    <a:lumMod val="50000"/>
                  </a:schemeClr>
                </a:solidFill>
                <a:latin typeface="Arial Body "/>
              </a:rPr>
              <a:t>Reduction of irregular expenditure—from R300 million in 2016/17 to R20.9 million in 2017/18 (year-on-year).</a:t>
            </a:r>
            <a:r>
              <a:rPr lang="en-US" sz="1800" i="1" dirty="0" smtClean="0">
                <a:solidFill>
                  <a:schemeClr val="tx2">
                    <a:lumMod val="75000"/>
                  </a:schemeClr>
                </a:solidFill>
                <a:latin typeface="Arial Body "/>
              </a:rPr>
              <a:t>	</a:t>
            </a:r>
          </a:p>
          <a:p>
            <a:pPr lvl="1" algn="just">
              <a:buFont typeface="Wingdings" panose="05000000000000000000" pitchFamily="2" charset="2"/>
              <a:buChar char="ü"/>
              <a:defRPr/>
            </a:pPr>
            <a:r>
              <a:rPr lang="en-US" sz="2200" i="1" dirty="0" smtClean="0">
                <a:solidFill>
                  <a:schemeClr val="tx2">
                    <a:lumMod val="75000"/>
                  </a:schemeClr>
                </a:solidFill>
                <a:latin typeface="Arial Body "/>
              </a:rPr>
              <a:t>Termination </a:t>
            </a:r>
            <a:r>
              <a:rPr lang="en-US" sz="2200" i="1" dirty="0">
                <a:solidFill>
                  <a:schemeClr val="tx2">
                    <a:lumMod val="75000"/>
                  </a:schemeClr>
                </a:solidFill>
                <a:latin typeface="Arial Body "/>
              </a:rPr>
              <a:t>on Education planned for second quarter of </a:t>
            </a:r>
            <a:r>
              <a:rPr lang="en-US" sz="2200" i="1" dirty="0" smtClean="0">
                <a:solidFill>
                  <a:schemeClr val="tx2">
                    <a:lumMod val="75000"/>
                  </a:schemeClr>
                </a:solidFill>
                <a:latin typeface="Arial Body "/>
              </a:rPr>
              <a:t>2018/19.</a:t>
            </a:r>
          </a:p>
          <a:p>
            <a:pPr lvl="2" algn="just">
              <a:buFont typeface="Wingdings" panose="05000000000000000000" pitchFamily="2" charset="2"/>
              <a:buChar char="v"/>
              <a:defRPr/>
            </a:pPr>
            <a:r>
              <a:rPr lang="en-US" sz="1600" i="1" dirty="0">
                <a:solidFill>
                  <a:schemeClr val="tx2">
                    <a:lumMod val="75000"/>
                  </a:schemeClr>
                </a:solidFill>
                <a:latin typeface="Arial Body "/>
              </a:rPr>
              <a:t>Reduction of </a:t>
            </a:r>
            <a:r>
              <a:rPr lang="en-US" sz="1600" i="1" dirty="0" smtClean="0">
                <a:solidFill>
                  <a:schemeClr val="tx2">
                    <a:lumMod val="75000"/>
                  </a:schemeClr>
                </a:solidFill>
                <a:latin typeface="Arial Body "/>
              </a:rPr>
              <a:t>unauthorized </a:t>
            </a:r>
            <a:r>
              <a:rPr lang="en-US" sz="1600" i="1" dirty="0">
                <a:solidFill>
                  <a:schemeClr val="tx2">
                    <a:lumMod val="75000"/>
                  </a:schemeClr>
                </a:solidFill>
                <a:latin typeface="Arial Body "/>
              </a:rPr>
              <a:t>expenditure from </a:t>
            </a:r>
            <a:r>
              <a:rPr lang="en-US" sz="1600" i="1" dirty="0" smtClean="0">
                <a:solidFill>
                  <a:schemeClr val="tx2">
                    <a:lumMod val="75000"/>
                  </a:schemeClr>
                </a:solidFill>
                <a:latin typeface="Arial Body "/>
              </a:rPr>
              <a:t>R229 million in 2016/17 to R130 million in 2017/18 (</a:t>
            </a:r>
            <a:r>
              <a:rPr lang="en-US" sz="1600" i="1" dirty="0" smtClean="0">
                <a:solidFill>
                  <a:schemeClr val="accent1">
                    <a:lumMod val="50000"/>
                  </a:schemeClr>
                </a:solidFill>
                <a:latin typeface="Arial Body "/>
              </a:rPr>
              <a:t>year-on-year).</a:t>
            </a:r>
            <a:endParaRPr lang="en-US" sz="1600" i="1" dirty="0" smtClean="0">
              <a:solidFill>
                <a:schemeClr val="tx2">
                  <a:lumMod val="75000"/>
                </a:schemeClr>
              </a:solidFill>
              <a:latin typeface="Arial Body "/>
            </a:endParaRPr>
          </a:p>
          <a:p>
            <a:pPr lvl="2" algn="just">
              <a:buFont typeface="Wingdings" panose="05000000000000000000" pitchFamily="2" charset="2"/>
              <a:buChar char="v"/>
              <a:defRPr/>
            </a:pPr>
            <a:r>
              <a:rPr lang="en-US" sz="1600" i="1" dirty="0" smtClean="0">
                <a:solidFill>
                  <a:schemeClr val="tx2">
                    <a:lumMod val="75000"/>
                  </a:schemeClr>
                </a:solidFill>
                <a:latin typeface="Arial Body "/>
              </a:rPr>
              <a:t>Irregular expenditure declined from R339 million to R313 million—more work is still done to deal with challenges of irregular expenditure(PT assisted in appointing service provider to identify and address IE problems) </a:t>
            </a:r>
          </a:p>
          <a:p>
            <a:pPr lvl="2" algn="just">
              <a:buFont typeface="Wingdings" panose="05000000000000000000" pitchFamily="2" charset="2"/>
              <a:buChar char="v"/>
              <a:defRPr/>
            </a:pPr>
            <a:r>
              <a:rPr lang="en-US" sz="1600" i="1" dirty="0" smtClean="0">
                <a:solidFill>
                  <a:schemeClr val="tx2">
                    <a:lumMod val="75000"/>
                  </a:schemeClr>
                </a:solidFill>
                <a:latin typeface="Arial Body "/>
              </a:rPr>
              <a:t>Also received incentive grant of R133 million for 2018/19</a:t>
            </a:r>
            <a:r>
              <a:rPr lang="en-US" sz="1700" i="1" dirty="0" smtClean="0">
                <a:solidFill>
                  <a:schemeClr val="tx2">
                    <a:lumMod val="75000"/>
                  </a:schemeClr>
                </a:solidFill>
                <a:latin typeface="Arial Body "/>
              </a:rPr>
              <a:t>.</a:t>
            </a:r>
          </a:p>
          <a:p>
            <a:pPr marL="0" indent="0" algn="just">
              <a:buNone/>
              <a:defRPr/>
            </a:pPr>
            <a:endParaRPr lang="en-US" sz="2000" i="1" dirty="0">
              <a:solidFill>
                <a:schemeClr val="tx2">
                  <a:lumMod val="75000"/>
                </a:schemeClr>
              </a:solidFill>
              <a:latin typeface="Arial Body "/>
            </a:endParaRPr>
          </a:p>
          <a:p>
            <a:pPr marL="0" indent="0" algn="just">
              <a:buNone/>
              <a:defRPr/>
            </a:pPr>
            <a:endParaRPr lang="en-US" sz="2800" dirty="0" smtClean="0">
              <a:latin typeface="Arial Body "/>
            </a:endParaRPr>
          </a:p>
          <a:p>
            <a:pPr marL="273050" indent="-273050" algn="just">
              <a:defRPr/>
            </a:pPr>
            <a:endParaRPr lang="en-US" sz="1900" dirty="0" smtClean="0">
              <a:latin typeface="Arial Body "/>
            </a:endParaRPr>
          </a:p>
        </p:txBody>
      </p:sp>
      <p:sp>
        <p:nvSpPr>
          <p:cNvPr id="4" name="Slide Number Placeholder 5"/>
          <p:cNvSpPr txBox="1">
            <a:spLocks/>
          </p:cNvSpPr>
          <p:nvPr/>
        </p:nvSpPr>
        <p:spPr bwMode="auto">
          <a:xfrm>
            <a:off x="8657510" y="6488668"/>
            <a:ext cx="4774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buFontTx/>
              <a:buNone/>
              <a:defRPr sz="1800">
                <a:latin typeface="Tahoma" panose="020B060403050404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fld id="{EC65D8FE-8560-48D3-A679-1426CF791328}" type="slidenum">
              <a:rPr lang="en-US" altLang="en-US">
                <a:solidFill>
                  <a:prstClr val="black"/>
                </a:solidFill>
              </a:rPr>
              <a:pPr/>
              <a:t>7</a:t>
            </a:fld>
            <a:endParaRPr lang="en-US" altLang="en-US" dirty="0">
              <a:solidFill>
                <a:prstClr val="black"/>
              </a:solidFill>
            </a:endParaRPr>
          </a:p>
        </p:txBody>
      </p:sp>
      <p:sp>
        <p:nvSpPr>
          <p:cNvPr id="5" name="Title 1"/>
          <p:cNvSpPr txBox="1">
            <a:spLocks/>
          </p:cNvSpPr>
          <p:nvPr/>
        </p:nvSpPr>
        <p:spPr bwMode="auto">
          <a:xfrm>
            <a:off x="835" y="0"/>
            <a:ext cx="9144000" cy="332656"/>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Arial" panose="020B0604020202020204" pitchFamily="34" charset="0"/>
              <a:buNone/>
            </a:pPr>
            <a:r>
              <a:rPr lang="en-US" sz="20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RESPONSES TO RECOMMENDATIONS  OF THE COMMITTEE </a:t>
            </a:r>
            <a:endParaRPr lang="en-US" sz="2000" b="1" dirty="0">
              <a:solidFill>
                <a:srgbClr val="006600"/>
              </a:solidFill>
              <a:effectLst>
                <a:outerShdw blurRad="38100" dist="38100" dir="2700000" algn="tl">
                  <a:srgbClr val="000000">
                    <a:alpha val="43137"/>
                  </a:srgbClr>
                </a:outerShdw>
              </a:effectLst>
              <a:latin typeface="Arial Black" pitchFamily="34" charset="0"/>
              <a:ea typeface="+mn-ea"/>
              <a:cs typeface="Arial" charset="0"/>
            </a:endParaRPr>
          </a:p>
        </p:txBody>
      </p:sp>
    </p:spTree>
    <p:extLst>
      <p:ext uri="{BB962C8B-B14F-4D97-AF65-F5344CB8AC3E}">
        <p14:creationId xmlns:p14="http://schemas.microsoft.com/office/powerpoint/2010/main" xmlns="" val="2496927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793" y="2420888"/>
            <a:ext cx="9121207" cy="792088"/>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buFont typeface="Arial" panose="020B0604020202020204" pitchFamily="34" charset="0"/>
              <a:buNone/>
            </a:pPr>
            <a:r>
              <a:rPr lang="en-ZA" altLang="en-US" sz="2600" b="1" dirty="0" smtClean="0">
                <a:solidFill>
                  <a:srgbClr val="006600"/>
                </a:solidFill>
                <a:effectLst>
                  <a:outerShdw blurRad="38100" dist="38100" dir="2700000" algn="tl">
                    <a:srgbClr val="000000">
                      <a:alpha val="43137"/>
                    </a:srgbClr>
                  </a:outerShdw>
                </a:effectLst>
                <a:latin typeface="Arial Black" pitchFamily="34" charset="0"/>
                <a:ea typeface="+mn-ea"/>
                <a:cs typeface="Arial" charset="0"/>
              </a:rPr>
              <a:t>PROVINCIAL </a:t>
            </a:r>
            <a:r>
              <a:rPr lang="en-ZA" altLang="en-US" sz="2600" b="1" dirty="0">
                <a:solidFill>
                  <a:srgbClr val="006600"/>
                </a:solidFill>
                <a:effectLst>
                  <a:outerShdw blurRad="38100" dist="38100" dir="2700000" algn="tl">
                    <a:srgbClr val="000000">
                      <a:alpha val="43137"/>
                    </a:srgbClr>
                  </a:outerShdw>
                </a:effectLst>
                <a:latin typeface="Arial Black" pitchFamily="34" charset="0"/>
                <a:ea typeface="+mn-ea"/>
                <a:cs typeface="Arial" charset="0"/>
              </a:rPr>
              <a:t>SOCIO-ECONOMIC PROFILE</a:t>
            </a:r>
          </a:p>
        </p:txBody>
      </p:sp>
      <p:sp>
        <p:nvSpPr>
          <p:cNvPr id="17411" name="Slide Number Placeholder 1"/>
          <p:cNvSpPr txBox="1">
            <a:spLocks/>
          </p:cNvSpPr>
          <p:nvPr/>
        </p:nvSpPr>
        <p:spPr bwMode="auto">
          <a:xfrm>
            <a:off x="8316416" y="6454775"/>
            <a:ext cx="37038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F4B109E-E3DC-4D87-9A5B-313E771A0266}" type="slidenum">
              <a:rPr lang="en-US" altLang="en-US" sz="1800">
                <a:latin typeface="Arial" panose="020B0604020202020204" pitchFamily="34" charset="0"/>
                <a:cs typeface="Arial" panose="020B0604020202020204" pitchFamily="34" charset="0"/>
              </a:rPr>
              <a:pPr algn="r" eaLnBrk="1" hangingPunct="1">
                <a:spcBef>
                  <a:spcPct val="0"/>
                </a:spcBef>
                <a:buFontTx/>
                <a:buNone/>
              </a:pPr>
              <a:t>8</a:t>
            </a:fld>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5407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bwMode="auto">
          <a:xfrm>
            <a:off x="6553200" y="647700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800" dirty="0">
              <a:latin typeface="Arial" charset="0"/>
            </a:endParaRPr>
          </a:p>
        </p:txBody>
      </p:sp>
      <p:sp>
        <p:nvSpPr>
          <p:cNvPr id="6" name="Slide Number Placeholder 5"/>
          <p:cNvSpPr txBox="1">
            <a:spLocks/>
          </p:cNvSpPr>
          <p:nvPr/>
        </p:nvSpPr>
        <p:spPr bwMode="auto">
          <a:xfrm>
            <a:off x="655320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B10E7F3-F5CE-4DB7-89E0-AD1F51184795}" type="slidenum">
              <a:rPr lang="en-US" altLang="en-US" sz="1800">
                <a:latin typeface="Arial" charset="0"/>
              </a:rPr>
              <a:pPr algn="r" eaLnBrk="1" hangingPunct="1">
                <a:spcBef>
                  <a:spcPct val="0"/>
                </a:spcBef>
                <a:buFontTx/>
                <a:buNone/>
              </a:pPr>
              <a:t>9</a:t>
            </a:fld>
            <a:endParaRPr lang="en-US" altLang="en-US" sz="1800" dirty="0">
              <a:latin typeface="Arial" charset="0"/>
            </a:endParaRPr>
          </a:p>
        </p:txBody>
      </p:sp>
      <p:sp>
        <p:nvSpPr>
          <p:cNvPr id="8" name="Title 1"/>
          <p:cNvSpPr>
            <a:spLocks noGrp="1"/>
          </p:cNvSpPr>
          <p:nvPr>
            <p:ph type="title"/>
          </p:nvPr>
        </p:nvSpPr>
        <p:spPr>
          <a:xfrm>
            <a:off x="36491" y="0"/>
            <a:ext cx="9074749" cy="500485"/>
          </a:xfr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buFont typeface="Arial" panose="020B0604020202020204" pitchFamily="34" charset="0"/>
              <a:buNone/>
            </a:pPr>
            <a:r>
              <a:rPr lang="en-US" sz="2800" b="1" dirty="0" smtClean="0">
                <a:solidFill>
                  <a:srgbClr val="006600"/>
                </a:solidFill>
                <a:latin typeface="Arial Black" pitchFamily="34" charset="0"/>
                <a:ea typeface="+mn-ea"/>
                <a:cs typeface="Arial" charset="0"/>
              </a:rPr>
              <a:t>FREE STATE ECONOMY IN CONTEXT</a:t>
            </a:r>
            <a:endParaRPr lang="en-ZA" sz="2800" b="1" dirty="0">
              <a:solidFill>
                <a:srgbClr val="006600"/>
              </a:solidFill>
              <a:latin typeface="Arial Black" pitchFamily="34" charset="0"/>
              <a:ea typeface="+mn-ea"/>
              <a:cs typeface="Arial" charset="0"/>
            </a:endParaRPr>
          </a:p>
        </p:txBody>
      </p:sp>
      <p:pic>
        <p:nvPicPr>
          <p:cNvPr id="3" name="Picture 2"/>
          <p:cNvPicPr>
            <a:picLocks noChangeAspect="1"/>
          </p:cNvPicPr>
          <p:nvPr/>
        </p:nvPicPr>
        <p:blipFill>
          <a:blip r:embed="rId2" cstate="print"/>
          <a:stretch>
            <a:fillRect/>
          </a:stretch>
        </p:blipFill>
        <p:spPr>
          <a:xfrm>
            <a:off x="611560" y="620688"/>
            <a:ext cx="7895483" cy="4855235"/>
          </a:xfrm>
          <a:prstGeom prst="rect">
            <a:avLst/>
          </a:prstGeom>
        </p:spPr>
      </p:pic>
    </p:spTree>
    <p:extLst>
      <p:ext uri="{BB962C8B-B14F-4D97-AF65-F5344CB8AC3E}">
        <p14:creationId xmlns:p14="http://schemas.microsoft.com/office/powerpoint/2010/main" xmlns="" val="15232520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23736</TotalTime>
  <Words>2976</Words>
  <Application>Microsoft Office PowerPoint</Application>
  <PresentationFormat>On-screen Show (4:3)</PresentationFormat>
  <Paragraphs>567</Paragraphs>
  <Slides>48</Slides>
  <Notes>42</Notes>
  <HiddenSlides>0</HiddenSlides>
  <MMClips>0</MMClips>
  <ScaleCrop>false</ScaleCrop>
  <HeadingPairs>
    <vt:vector size="8" baseType="variant">
      <vt:variant>
        <vt:lpstr>Theme</vt:lpstr>
      </vt:variant>
      <vt:variant>
        <vt:i4>1</vt:i4>
      </vt:variant>
      <vt:variant>
        <vt:lpstr>Links</vt:lpstr>
      </vt:variant>
      <vt:variant>
        <vt:i4>5</vt:i4>
      </vt:variant>
      <vt:variant>
        <vt:lpstr>Embedded OLE Servers</vt:lpstr>
      </vt:variant>
      <vt:variant>
        <vt:i4>1</vt:i4>
      </vt:variant>
      <vt:variant>
        <vt:lpstr>Slide Titles</vt:lpstr>
      </vt:variant>
      <vt:variant>
        <vt:i4>48</vt:i4>
      </vt:variant>
    </vt:vector>
  </HeadingPairs>
  <TitlesOfParts>
    <vt:vector size="55" baseType="lpstr">
      <vt:lpstr>Office Theme</vt:lpstr>
      <vt:lpstr>C:\Users\82647836\AppData\Local\Microsoft\Windows\Temporary Internet Files\Content.Outlook\XMYKKCZD\Pre Audited IYM Tables Mar 2018.xlsx!Depts!R3C2:R25C15</vt:lpstr>
      <vt:lpstr>\\hubble\users\82647836\2018-2019\AdHoc\IYM Tables Pre - Audit 201718.xlsx!Personnel!R2C2:R20C15</vt:lpstr>
      <vt:lpstr>\\hubble\users\82647836\2018-2019\AdHoc\IYM Tables Pre - Audit 201718.xlsx!Transfers and Subsidies!R2C1:R20C24</vt:lpstr>
      <vt:lpstr>\\hubble\users\82647836\2018-2019\AdHoc\IYM Tables Pre - Audit 201718.xlsx!Grants exp (2)!R3C3:R26C14</vt:lpstr>
      <vt:lpstr>\\hubble\users\82647836\2018-2019\AdHoc\IYM Tables Pre - Audit 201718.xlsx!Grants exp (2)!R27C3:R54C14</vt:lpstr>
      <vt:lpstr>Worksheet</vt:lpstr>
      <vt:lpstr>2017/18 PRELIMINARY BUDGET OUTCOMES</vt:lpstr>
      <vt:lpstr>PRESENTATION LAYOUT  </vt:lpstr>
      <vt:lpstr>PURPOSE </vt:lpstr>
      <vt:lpstr>SYNOPSIS OF THE PRESENTATION </vt:lpstr>
      <vt:lpstr>RESPONSES TO RECOMMENDATIONS  OF THE COMMITTEE </vt:lpstr>
      <vt:lpstr>Slide 6</vt:lpstr>
      <vt:lpstr>Slide 7</vt:lpstr>
      <vt:lpstr>PROVINCIAL SOCIO-ECONOMIC PROFILE</vt:lpstr>
      <vt:lpstr>FREE STATE ECONOMY IN CONTEXT</vt:lpstr>
      <vt:lpstr>FREE STATE ECONOMY IN CONTEXT</vt:lpstr>
      <vt:lpstr>SALIENT SOCIO-ECONOMIC-FEATURES OF THE FREE STATE</vt:lpstr>
      <vt:lpstr>EFFORTS TO ADDRESS THE SOCIO-ECONOMIC-FEATURES</vt:lpstr>
      <vt:lpstr>Slide 13</vt:lpstr>
      <vt:lpstr>FSGDS—PILLARS &amp; DRIVERS </vt:lpstr>
      <vt:lpstr>PROGRESS ON PGDS</vt:lpstr>
      <vt:lpstr>PROGRESS ON PGDS  (cont.…)</vt:lpstr>
      <vt:lpstr>PROGRESS ON PGDS (cont….)</vt:lpstr>
      <vt:lpstr>Slide 18</vt:lpstr>
      <vt:lpstr>EVIDENCE-BASED POLICY MAKING</vt:lpstr>
      <vt:lpstr>Slide 20</vt:lpstr>
      <vt:lpstr>SUMMARY OF PROVINCIAL REVENUE COLLECTION</vt:lpstr>
      <vt:lpstr>PROVINCIAL REVENUE COLLECTION</vt:lpstr>
      <vt:lpstr> ECONOMIC CLASSIFICATION</vt:lpstr>
      <vt:lpstr>REVENUE TRENDS</vt:lpstr>
      <vt:lpstr>Slide 25</vt:lpstr>
      <vt:lpstr>Slide 26</vt:lpstr>
      <vt:lpstr>SUMMARY OF EXPENDITURE: PRE-AUDITED 2017/18</vt:lpstr>
      <vt:lpstr> SUMMARY OF PROVINCIAL EXPENDITURE </vt:lpstr>
      <vt:lpstr> SUMMARY OF PROVINCIAL EXPENDITURE </vt:lpstr>
      <vt:lpstr>COMPENSATION OF EMPLOYEES</vt:lpstr>
      <vt:lpstr>GOODS AND SERVICES</vt:lpstr>
      <vt:lpstr>Slide 32</vt:lpstr>
      <vt:lpstr>CONDITIONAL GRANTS EXPENDITURE (1 of 2)</vt:lpstr>
      <vt:lpstr>CONDITIONAL GRANTS EXPENDITURE (2 of 2)</vt:lpstr>
      <vt:lpstr>FOCUS ON HEALTH</vt:lpstr>
      <vt:lpstr>FOCUS ON HEALTH…core items</vt:lpstr>
      <vt:lpstr>FOCUS ON EDUCATION</vt:lpstr>
      <vt:lpstr>FOCUS ON EDUCATION…core items</vt:lpstr>
      <vt:lpstr>INFRASTRUCTURE EXPENDITURE</vt:lpstr>
      <vt:lpstr>PROVINCIAL CASH BALANCES</vt:lpstr>
      <vt:lpstr>PROVINCIAL CASH BALANCES  </vt:lpstr>
      <vt:lpstr>UNAUTHORIZED EXPENDITURE</vt:lpstr>
      <vt:lpstr>FRUITLESS &amp; WASTEFUL EXPENDITURE (Year-on-year)</vt:lpstr>
      <vt:lpstr>IRREGULAR EXPENDITURE  (year-on-year)</vt:lpstr>
      <vt:lpstr>ACCRUALS &amp; PAYABLES</vt:lpstr>
      <vt:lpstr>AUDIT OUTCOMES </vt:lpstr>
      <vt:lpstr>RECOMMENDATIONS</vt:lpstr>
      <vt:lpstr>Slide 48</vt:lpstr>
    </vt:vector>
  </TitlesOfParts>
  <Company>bronwen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SUMMURY OF THE BUGDGET PROCESS.</dc:title>
  <dc:creator>bronwen</dc:creator>
  <cp:lastModifiedBy>PUMZA</cp:lastModifiedBy>
  <cp:revision>981</cp:revision>
  <cp:lastPrinted>2018-06-06T06:47:52Z</cp:lastPrinted>
  <dcterms:created xsi:type="dcterms:W3CDTF">2010-05-24T08:09:56Z</dcterms:created>
  <dcterms:modified xsi:type="dcterms:W3CDTF">2018-06-25T08:48:32Z</dcterms:modified>
</cp:coreProperties>
</file>