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3.xml" ContentType="application/vnd.openxmlformats-officedocument.theme+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4.xml" ContentType="application/vnd.openxmlformats-officedocument.theme+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5.xml" ContentType="application/vnd.openxmlformats-officedocument.theme+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heme/theme6.xml" ContentType="application/vnd.openxmlformats-officedocument.theme+xml"/>
  <Override PartName="/ppt/theme/theme7.xml" ContentType="application/vnd.openxmlformats-officedocument.theme+xml"/>
  <Override PartName="/ppt/tags/tag242.xml" ContentType="application/vnd.openxmlformats-officedocument.presentationml.tags+xml"/>
  <Override PartName="/ppt/tags/tag24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44.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45.xml" ContentType="application/vnd.openxmlformats-officedocument.presentationml.tags+xml"/>
  <Override PartName="/ppt/notesSlides/notesSlide7.xml" ContentType="application/vnd.openxmlformats-officedocument.presentationml.notesSlide+xml"/>
  <Override PartName="/ppt/tags/tag246.xml" ContentType="application/vnd.openxmlformats-officedocument.presentationml.tags+xml"/>
  <Override PartName="/ppt/notesSlides/notesSlide8.xml" ContentType="application/vnd.openxmlformats-officedocument.presentationml.notesSlide+xml"/>
  <Override PartName="/ppt/tags/tag247.xml" ContentType="application/vnd.openxmlformats-officedocument.presentationml.tags+xml"/>
  <Override PartName="/ppt/notesSlides/notesSlide9.xml" ContentType="application/vnd.openxmlformats-officedocument.presentationml.notesSlide+xml"/>
  <Override PartName="/ppt/tags/tag248.xml" ContentType="application/vnd.openxmlformats-officedocument.presentationml.tags+xml"/>
  <Override PartName="/ppt/notesSlides/notesSlide10.xml" ContentType="application/vnd.openxmlformats-officedocument.presentationml.notesSlide+xml"/>
  <Override PartName="/ppt/tags/tag249.xml" ContentType="application/vnd.openxmlformats-officedocument.presentationml.tags+xml"/>
  <Override PartName="/ppt/notesSlides/notesSlide11.xml" ContentType="application/vnd.openxmlformats-officedocument.presentationml.notesSlide+xml"/>
  <Override PartName="/ppt/tags/tag250.xml" ContentType="application/vnd.openxmlformats-officedocument.presentationml.tags+xml"/>
  <Override PartName="/ppt/notesSlides/notesSlide12.xml" ContentType="application/vnd.openxmlformats-officedocument.presentationml.notesSlide+xml"/>
  <Override PartName="/ppt/tags/tag251.xml" ContentType="application/vnd.openxmlformats-officedocument.presentationml.tags+xml"/>
  <Override PartName="/ppt/notesSlides/notesSlide13.xml" ContentType="application/vnd.openxmlformats-officedocument.presentationml.notesSlide+xml"/>
  <Override PartName="/ppt/tags/tag252.xml" ContentType="application/vnd.openxmlformats-officedocument.presentationml.tags+xml"/>
  <Override PartName="/ppt/notesSlides/notesSlide14.xml" ContentType="application/vnd.openxmlformats-officedocument.presentationml.notesSlide+xml"/>
  <Override PartName="/ppt/tags/tag25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5" r:id="rId1"/>
    <p:sldMasterId id="2147483700" r:id="rId2"/>
    <p:sldMasterId id="2147483725" r:id="rId3"/>
    <p:sldMasterId id="2147483750" r:id="rId4"/>
    <p:sldMasterId id="2147483775" r:id="rId5"/>
  </p:sldMasterIdLst>
  <p:notesMasterIdLst>
    <p:notesMasterId r:id="rId23"/>
  </p:notesMasterIdLst>
  <p:handoutMasterIdLst>
    <p:handoutMasterId r:id="rId24"/>
  </p:handoutMasterIdLst>
  <p:sldIdLst>
    <p:sldId id="261" r:id="rId6"/>
    <p:sldId id="547" r:id="rId7"/>
    <p:sldId id="576" r:id="rId8"/>
    <p:sldId id="577" r:id="rId9"/>
    <p:sldId id="537" r:id="rId10"/>
    <p:sldId id="578" r:id="rId11"/>
    <p:sldId id="579" r:id="rId12"/>
    <p:sldId id="580" r:id="rId13"/>
    <p:sldId id="553" r:id="rId14"/>
    <p:sldId id="554" r:id="rId15"/>
    <p:sldId id="582" r:id="rId16"/>
    <p:sldId id="557" r:id="rId17"/>
    <p:sldId id="583" r:id="rId18"/>
    <p:sldId id="558" r:id="rId19"/>
    <p:sldId id="560" r:id="rId20"/>
    <p:sldId id="561" r:id="rId21"/>
    <p:sldId id="445" r:id="rId22"/>
  </p:sldIdLst>
  <p:sldSz cx="9144000" cy="6858000" type="screen4x3"/>
  <p:notesSz cx="6797675" cy="9926638"/>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38">
          <p15:clr>
            <a:srgbClr val="A4A3A4"/>
          </p15:clr>
        </p15:guide>
        <p15:guide id="2" orient="horz" pos="890">
          <p15:clr>
            <a:srgbClr val="A4A3A4"/>
          </p15:clr>
        </p15:guide>
        <p15:guide id="3" pos="5602">
          <p15:clr>
            <a:srgbClr val="A4A3A4"/>
          </p15:clr>
        </p15:guide>
        <p15:guide id="4" pos="204">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01" userDrawn="1">
          <p15:clr>
            <a:srgbClr val="A4A3A4"/>
          </p15:clr>
        </p15:guide>
        <p15:guide id="3"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121B"/>
    <a:srgbClr val="0032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386" autoAdjust="0"/>
    <p:restoredTop sz="86383" autoAdjust="0"/>
  </p:normalViewPr>
  <p:slideViewPr>
    <p:cSldViewPr>
      <p:cViewPr varScale="1">
        <p:scale>
          <a:sx n="69" d="100"/>
          <a:sy n="69" d="100"/>
        </p:scale>
        <p:origin x="1564" y="44"/>
      </p:cViewPr>
      <p:guideLst>
        <p:guide orient="horz" pos="3838"/>
        <p:guide orient="horz" pos="890"/>
        <p:guide pos="5602"/>
        <p:guide pos="204"/>
      </p:guideLst>
    </p:cSldViewPr>
  </p:slideViewPr>
  <p:outlineViewPr>
    <p:cViewPr>
      <p:scale>
        <a:sx n="33" d="100"/>
        <a:sy n="33" d="100"/>
      </p:scale>
      <p:origin x="0" y="0"/>
    </p:cViewPr>
  </p:outlineViewPr>
  <p:notesTextViewPr>
    <p:cViewPr>
      <p:scale>
        <a:sx n="75" d="100"/>
        <a:sy n="75" d="100"/>
      </p:scale>
      <p:origin x="0" y="0"/>
    </p:cViewPr>
  </p:notesTextViewPr>
  <p:sorterViewPr>
    <p:cViewPr>
      <p:scale>
        <a:sx n="20" d="100"/>
        <a:sy n="20" d="100"/>
      </p:scale>
      <p:origin x="0" y="0"/>
    </p:cViewPr>
  </p:sorterViewPr>
  <p:notesViewPr>
    <p:cSldViewPr showGuides="1">
      <p:cViewPr varScale="1">
        <p:scale>
          <a:sx n="80" d="100"/>
          <a:sy n="80" d="100"/>
        </p:scale>
        <p:origin x="-2076" y="-84"/>
      </p:cViewPr>
      <p:guideLst>
        <p:guide orient="horz" pos="3127"/>
        <p:guide pos="2101"/>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1"/>
            <a:ext cx="2945659" cy="496332"/>
          </a:xfrm>
          <a:prstGeom prst="rect">
            <a:avLst/>
          </a:prstGeom>
        </p:spPr>
        <p:txBody>
          <a:bodyPr vert="horz" lIns="92146" tIns="46073" rIns="92146" bIns="46073" rtlCol="0"/>
          <a:lstStyle>
            <a:lvl1pPr algn="l">
              <a:defRPr sz="1200"/>
            </a:lvl1pPr>
          </a:lstStyle>
          <a:p>
            <a:endParaRPr lang="en-GB" dirty="0"/>
          </a:p>
        </p:txBody>
      </p:sp>
      <p:sp>
        <p:nvSpPr>
          <p:cNvPr id="3" name="Date Placeholder 2"/>
          <p:cNvSpPr>
            <a:spLocks noGrp="1"/>
          </p:cNvSpPr>
          <p:nvPr>
            <p:ph type="dt" sz="quarter" idx="1"/>
          </p:nvPr>
        </p:nvSpPr>
        <p:spPr>
          <a:xfrm>
            <a:off x="3850449" y="1"/>
            <a:ext cx="2945659" cy="496332"/>
          </a:xfrm>
          <a:prstGeom prst="rect">
            <a:avLst/>
          </a:prstGeom>
        </p:spPr>
        <p:txBody>
          <a:bodyPr vert="horz" lIns="92146" tIns="46073" rIns="92146" bIns="46073" rtlCol="0"/>
          <a:lstStyle>
            <a:lvl1pPr algn="r">
              <a:defRPr sz="1200"/>
            </a:lvl1pPr>
          </a:lstStyle>
          <a:p>
            <a:fld id="{8BC7F027-379E-4D32-9199-1B8938F68AAE}" type="datetimeFigureOut">
              <a:rPr lang="en-GB" smtClean="0"/>
              <a:t>19/06/2018</a:t>
            </a:fld>
            <a:endParaRPr lang="en-GB" dirty="0"/>
          </a:p>
        </p:txBody>
      </p:sp>
      <p:sp>
        <p:nvSpPr>
          <p:cNvPr id="4" name="Footer Placeholder 3"/>
          <p:cNvSpPr>
            <a:spLocks noGrp="1"/>
          </p:cNvSpPr>
          <p:nvPr>
            <p:ph type="ftr" sz="quarter" idx="2"/>
          </p:nvPr>
        </p:nvSpPr>
        <p:spPr>
          <a:xfrm>
            <a:off x="6" y="9428586"/>
            <a:ext cx="2945659" cy="496332"/>
          </a:xfrm>
          <a:prstGeom prst="rect">
            <a:avLst/>
          </a:prstGeom>
        </p:spPr>
        <p:txBody>
          <a:bodyPr vert="horz" lIns="92146" tIns="46073" rIns="92146" bIns="46073"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9" y="9428586"/>
            <a:ext cx="2945659" cy="496332"/>
          </a:xfrm>
          <a:prstGeom prst="rect">
            <a:avLst/>
          </a:prstGeom>
        </p:spPr>
        <p:txBody>
          <a:bodyPr vert="horz" lIns="92146" tIns="46073" rIns="92146" bIns="46073" rtlCol="0" anchor="b"/>
          <a:lstStyle>
            <a:lvl1pPr algn="r">
              <a:defRPr sz="1200"/>
            </a:lvl1pPr>
          </a:lstStyle>
          <a:p>
            <a:fld id="{9CB3FB82-2445-4031-8D77-475052559E55}" type="slidenum">
              <a:rPr lang="en-GB" smtClean="0"/>
              <a:t>‹#›</a:t>
            </a:fld>
            <a:endParaRPr lang="en-GB" dirty="0"/>
          </a:p>
        </p:txBody>
      </p:sp>
    </p:spTree>
    <p:extLst>
      <p:ext uri="{BB962C8B-B14F-4D97-AF65-F5344CB8AC3E}">
        <p14:creationId xmlns:p14="http://schemas.microsoft.com/office/powerpoint/2010/main" val="27762455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1"/>
            <a:ext cx="2945659" cy="496332"/>
          </a:xfrm>
          <a:prstGeom prst="rect">
            <a:avLst/>
          </a:prstGeom>
        </p:spPr>
        <p:txBody>
          <a:bodyPr vert="horz" lIns="92146" tIns="46073" rIns="92146" bIns="46073" rtlCol="0"/>
          <a:lstStyle>
            <a:lvl1pPr algn="l">
              <a:defRPr sz="1200"/>
            </a:lvl1pPr>
          </a:lstStyle>
          <a:p>
            <a:endParaRPr lang="en-ZA" dirty="0"/>
          </a:p>
        </p:txBody>
      </p:sp>
      <p:sp>
        <p:nvSpPr>
          <p:cNvPr id="3" name="Date Placeholder 2"/>
          <p:cNvSpPr>
            <a:spLocks noGrp="1"/>
          </p:cNvSpPr>
          <p:nvPr>
            <p:ph type="dt" idx="1"/>
          </p:nvPr>
        </p:nvSpPr>
        <p:spPr>
          <a:xfrm>
            <a:off x="3850449" y="1"/>
            <a:ext cx="2945659" cy="496332"/>
          </a:xfrm>
          <a:prstGeom prst="rect">
            <a:avLst/>
          </a:prstGeom>
        </p:spPr>
        <p:txBody>
          <a:bodyPr vert="horz" lIns="92146" tIns="46073" rIns="92146" bIns="46073" rtlCol="0"/>
          <a:lstStyle>
            <a:lvl1pPr algn="r">
              <a:defRPr sz="1200"/>
            </a:lvl1pPr>
          </a:lstStyle>
          <a:p>
            <a:fld id="{0B7E7989-31F3-4EB9-8547-909D99F43AE5}" type="datetimeFigureOut">
              <a:rPr lang="en-ZA" smtClean="0"/>
              <a:t>2018/06/19</a:t>
            </a:fld>
            <a:endParaRPr lang="en-ZA" dirty="0"/>
          </a:p>
        </p:txBody>
      </p:sp>
      <p:sp>
        <p:nvSpPr>
          <p:cNvPr id="4" name="Slide Image Placeholder 3"/>
          <p:cNvSpPr>
            <a:spLocks noGrp="1" noRot="1" noChangeAspect="1"/>
          </p:cNvSpPr>
          <p:nvPr>
            <p:ph type="sldImg" idx="2"/>
          </p:nvPr>
        </p:nvSpPr>
        <p:spPr>
          <a:xfrm>
            <a:off x="919163" y="744538"/>
            <a:ext cx="4959350" cy="3719512"/>
          </a:xfrm>
          <a:prstGeom prst="rect">
            <a:avLst/>
          </a:prstGeom>
          <a:noFill/>
          <a:ln w="12700">
            <a:solidFill>
              <a:prstClr val="black"/>
            </a:solidFill>
          </a:ln>
        </p:spPr>
        <p:txBody>
          <a:bodyPr vert="horz" lIns="92146" tIns="46073" rIns="92146" bIns="46073" rtlCol="0" anchor="ctr"/>
          <a:lstStyle/>
          <a:p>
            <a:endParaRPr lang="en-ZA" dirty="0"/>
          </a:p>
        </p:txBody>
      </p:sp>
      <p:sp>
        <p:nvSpPr>
          <p:cNvPr id="5" name="Notes Placeholder 4"/>
          <p:cNvSpPr>
            <a:spLocks noGrp="1"/>
          </p:cNvSpPr>
          <p:nvPr>
            <p:ph type="body" sz="quarter" idx="3"/>
          </p:nvPr>
        </p:nvSpPr>
        <p:spPr>
          <a:xfrm>
            <a:off x="679768" y="4715158"/>
            <a:ext cx="5438140" cy="4466987"/>
          </a:xfrm>
          <a:prstGeom prst="rect">
            <a:avLst/>
          </a:prstGeom>
        </p:spPr>
        <p:txBody>
          <a:bodyPr vert="horz" lIns="92146" tIns="46073" rIns="92146" bIns="4607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6" y="9428586"/>
            <a:ext cx="2945659" cy="496332"/>
          </a:xfrm>
          <a:prstGeom prst="rect">
            <a:avLst/>
          </a:prstGeom>
        </p:spPr>
        <p:txBody>
          <a:bodyPr vert="horz" lIns="92146" tIns="46073" rIns="92146" bIns="46073"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9" y="9428586"/>
            <a:ext cx="2945659" cy="496332"/>
          </a:xfrm>
          <a:prstGeom prst="rect">
            <a:avLst/>
          </a:prstGeom>
        </p:spPr>
        <p:txBody>
          <a:bodyPr vert="horz" lIns="92146" tIns="46073" rIns="92146" bIns="46073" rtlCol="0" anchor="b"/>
          <a:lstStyle>
            <a:lvl1pPr algn="r">
              <a:defRPr sz="1200"/>
            </a:lvl1pPr>
          </a:lstStyle>
          <a:p>
            <a:fld id="{05E2897E-B052-44CE-92A6-D4B2AB10F3F6}" type="slidenum">
              <a:rPr lang="en-ZA" smtClean="0"/>
              <a:t>‹#›</a:t>
            </a:fld>
            <a:endParaRPr lang="en-ZA" dirty="0"/>
          </a:p>
        </p:txBody>
      </p:sp>
    </p:spTree>
    <p:extLst>
      <p:ext uri="{BB962C8B-B14F-4D97-AF65-F5344CB8AC3E}">
        <p14:creationId xmlns:p14="http://schemas.microsoft.com/office/powerpoint/2010/main" val="266560055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t>2</a:t>
            </a:fld>
            <a:endParaRPr lang="en-ZA" dirty="0"/>
          </a:p>
        </p:txBody>
      </p:sp>
    </p:spTree>
    <p:extLst>
      <p:ext uri="{BB962C8B-B14F-4D97-AF65-F5344CB8AC3E}">
        <p14:creationId xmlns:p14="http://schemas.microsoft.com/office/powerpoint/2010/main" val="689136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t>12</a:t>
            </a:fld>
            <a:endParaRPr lang="en-ZA" dirty="0"/>
          </a:p>
        </p:txBody>
      </p:sp>
    </p:spTree>
    <p:extLst>
      <p:ext uri="{BB962C8B-B14F-4D97-AF65-F5344CB8AC3E}">
        <p14:creationId xmlns:p14="http://schemas.microsoft.com/office/powerpoint/2010/main" val="1279133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t>13</a:t>
            </a:fld>
            <a:endParaRPr lang="en-ZA" dirty="0"/>
          </a:p>
        </p:txBody>
      </p:sp>
    </p:spTree>
    <p:extLst>
      <p:ext uri="{BB962C8B-B14F-4D97-AF65-F5344CB8AC3E}">
        <p14:creationId xmlns:p14="http://schemas.microsoft.com/office/powerpoint/2010/main" val="34572204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t>14</a:t>
            </a:fld>
            <a:endParaRPr lang="en-ZA" dirty="0"/>
          </a:p>
        </p:txBody>
      </p:sp>
    </p:spTree>
    <p:extLst>
      <p:ext uri="{BB962C8B-B14F-4D97-AF65-F5344CB8AC3E}">
        <p14:creationId xmlns:p14="http://schemas.microsoft.com/office/powerpoint/2010/main" val="33137362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t>15</a:t>
            </a:fld>
            <a:endParaRPr lang="en-ZA" dirty="0"/>
          </a:p>
        </p:txBody>
      </p:sp>
    </p:spTree>
    <p:extLst>
      <p:ext uri="{BB962C8B-B14F-4D97-AF65-F5344CB8AC3E}">
        <p14:creationId xmlns:p14="http://schemas.microsoft.com/office/powerpoint/2010/main" val="3032395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t>16</a:t>
            </a:fld>
            <a:endParaRPr lang="en-ZA" dirty="0"/>
          </a:p>
        </p:txBody>
      </p:sp>
    </p:spTree>
    <p:extLst>
      <p:ext uri="{BB962C8B-B14F-4D97-AF65-F5344CB8AC3E}">
        <p14:creationId xmlns:p14="http://schemas.microsoft.com/office/powerpoint/2010/main" val="611847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t>3</a:t>
            </a:fld>
            <a:endParaRPr lang="en-ZA" dirty="0"/>
          </a:p>
        </p:txBody>
      </p:sp>
    </p:spTree>
    <p:extLst>
      <p:ext uri="{BB962C8B-B14F-4D97-AF65-F5344CB8AC3E}">
        <p14:creationId xmlns:p14="http://schemas.microsoft.com/office/powerpoint/2010/main" val="2631971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t>4</a:t>
            </a:fld>
            <a:endParaRPr lang="en-ZA" dirty="0"/>
          </a:p>
        </p:txBody>
      </p:sp>
    </p:spTree>
    <p:extLst>
      <p:ext uri="{BB962C8B-B14F-4D97-AF65-F5344CB8AC3E}">
        <p14:creationId xmlns:p14="http://schemas.microsoft.com/office/powerpoint/2010/main" val="158650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05E2897E-B052-44CE-92A6-D4B2AB10F3F6}" type="slidenum">
              <a:rPr lang="en-ZA" smtClean="0"/>
              <a:t>5</a:t>
            </a:fld>
            <a:endParaRPr lang="en-ZA" dirty="0"/>
          </a:p>
        </p:txBody>
      </p:sp>
    </p:spTree>
    <p:extLst>
      <p:ext uri="{BB962C8B-B14F-4D97-AF65-F5344CB8AC3E}">
        <p14:creationId xmlns:p14="http://schemas.microsoft.com/office/powerpoint/2010/main" val="4162268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t>6</a:t>
            </a:fld>
            <a:endParaRPr lang="en-ZA" dirty="0"/>
          </a:p>
        </p:txBody>
      </p:sp>
    </p:spTree>
    <p:extLst>
      <p:ext uri="{BB962C8B-B14F-4D97-AF65-F5344CB8AC3E}">
        <p14:creationId xmlns:p14="http://schemas.microsoft.com/office/powerpoint/2010/main" val="3975984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E2897E-B052-44CE-92A6-D4B2AB10F3F6}" type="slidenum">
              <a:rPr lang="en-ZA" smtClean="0"/>
              <a:t>8</a:t>
            </a:fld>
            <a:endParaRPr lang="en-ZA" dirty="0"/>
          </a:p>
        </p:txBody>
      </p:sp>
    </p:spTree>
    <p:extLst>
      <p:ext uri="{BB962C8B-B14F-4D97-AF65-F5344CB8AC3E}">
        <p14:creationId xmlns:p14="http://schemas.microsoft.com/office/powerpoint/2010/main" val="1168660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t>9</a:t>
            </a:fld>
            <a:endParaRPr lang="en-ZA" dirty="0"/>
          </a:p>
        </p:txBody>
      </p:sp>
    </p:spTree>
    <p:extLst>
      <p:ext uri="{BB962C8B-B14F-4D97-AF65-F5344CB8AC3E}">
        <p14:creationId xmlns:p14="http://schemas.microsoft.com/office/powerpoint/2010/main" val="792667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t>10</a:t>
            </a:fld>
            <a:endParaRPr lang="en-ZA" dirty="0"/>
          </a:p>
        </p:txBody>
      </p:sp>
    </p:spTree>
    <p:extLst>
      <p:ext uri="{BB962C8B-B14F-4D97-AF65-F5344CB8AC3E}">
        <p14:creationId xmlns:p14="http://schemas.microsoft.com/office/powerpoint/2010/main" val="2271362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t>11</a:t>
            </a:fld>
            <a:endParaRPr lang="en-ZA" dirty="0"/>
          </a:p>
        </p:txBody>
      </p:sp>
    </p:spTree>
    <p:extLst>
      <p:ext uri="{BB962C8B-B14F-4D97-AF65-F5344CB8AC3E}">
        <p14:creationId xmlns:p14="http://schemas.microsoft.com/office/powerpoint/2010/main" val="25142528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6.xml"/><Relationship Id="rId1" Type="http://schemas.openxmlformats.org/officeDocument/2006/relationships/tags" Target="../tags/tag25.xml"/></Relationships>
</file>

<file path=ppt/slideLayouts/_rels/slideLayout100.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04.xml"/><Relationship Id="rId1" Type="http://schemas.openxmlformats.org/officeDocument/2006/relationships/tags" Target="../tags/tag203.xml"/></Relationships>
</file>

<file path=ppt/slideLayouts/_rels/slideLayout101.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06.xml"/><Relationship Id="rId1" Type="http://schemas.openxmlformats.org/officeDocument/2006/relationships/tags" Target="../tags/tag205.xml"/></Relationships>
</file>

<file path=ppt/slideLayouts/_rels/slideLayout102.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08.xml"/><Relationship Id="rId1" Type="http://schemas.openxmlformats.org/officeDocument/2006/relationships/tags" Target="../tags/tag207.xml"/></Relationships>
</file>

<file path=ppt/slideLayouts/_rels/slideLayout103.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10.xml"/><Relationship Id="rId1" Type="http://schemas.openxmlformats.org/officeDocument/2006/relationships/tags" Target="../tags/tag209.xml"/></Relationships>
</file>

<file path=ppt/slideLayouts/_rels/slideLayout104.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12.xml"/><Relationship Id="rId1" Type="http://schemas.openxmlformats.org/officeDocument/2006/relationships/tags" Target="../tags/tag211.xml"/></Relationships>
</file>

<file path=ppt/slideLayouts/_rels/slideLayout105.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14.xml"/><Relationship Id="rId1" Type="http://schemas.openxmlformats.org/officeDocument/2006/relationships/tags" Target="../tags/tag213.xml"/></Relationships>
</file>

<file path=ppt/slideLayouts/_rels/slideLayout106.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16.xml"/><Relationship Id="rId1" Type="http://schemas.openxmlformats.org/officeDocument/2006/relationships/tags" Target="../tags/tag215.xml"/></Relationships>
</file>

<file path=ppt/slideLayouts/_rels/slideLayout107.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18.xml"/><Relationship Id="rId1" Type="http://schemas.openxmlformats.org/officeDocument/2006/relationships/tags" Target="../tags/tag217.xml"/></Relationships>
</file>

<file path=ppt/slideLayouts/_rels/slideLayout108.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20.xml"/><Relationship Id="rId1" Type="http://schemas.openxmlformats.org/officeDocument/2006/relationships/tags" Target="../tags/tag219.xml"/></Relationships>
</file>

<file path=ppt/slideLayouts/_rels/slideLayout109.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22.xml"/><Relationship Id="rId1" Type="http://schemas.openxmlformats.org/officeDocument/2006/relationships/tags" Target="../tags/tag221.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8.xml"/><Relationship Id="rId1" Type="http://schemas.openxmlformats.org/officeDocument/2006/relationships/tags" Target="../tags/tag27.xml"/></Relationships>
</file>

<file path=ppt/slideLayouts/_rels/slideLayout110.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24.xml"/><Relationship Id="rId1" Type="http://schemas.openxmlformats.org/officeDocument/2006/relationships/tags" Target="../tags/tag223.xml"/></Relationships>
</file>

<file path=ppt/slideLayouts/_rels/slideLayout1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5.xml"/></Relationships>
</file>

<file path=ppt/slideLayouts/_rels/slideLayout112.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26.xml"/><Relationship Id="rId1" Type="http://schemas.openxmlformats.org/officeDocument/2006/relationships/tags" Target="../tags/tag225.xml"/></Relationships>
</file>

<file path=ppt/slideLayouts/_rels/slideLayout113.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28.xml"/><Relationship Id="rId1" Type="http://schemas.openxmlformats.org/officeDocument/2006/relationships/tags" Target="../tags/tag227.xml"/></Relationships>
</file>

<file path=ppt/slideLayouts/_rels/slideLayout114.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30.xml"/><Relationship Id="rId1" Type="http://schemas.openxmlformats.org/officeDocument/2006/relationships/tags" Target="../tags/tag229.xml"/></Relationships>
</file>

<file path=ppt/slideLayouts/_rels/slideLayout115.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32.xml"/><Relationship Id="rId1" Type="http://schemas.openxmlformats.org/officeDocument/2006/relationships/tags" Target="../tags/tag231.xml"/></Relationships>
</file>

<file path=ppt/slideLayouts/_rels/slideLayout116.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34.xml"/><Relationship Id="rId1" Type="http://schemas.openxmlformats.org/officeDocument/2006/relationships/tags" Target="../tags/tag233.xml"/></Relationships>
</file>

<file path=ppt/slideLayouts/_rels/slideLayout117.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36.xml"/><Relationship Id="rId1" Type="http://schemas.openxmlformats.org/officeDocument/2006/relationships/tags" Target="../tags/tag235.xml"/></Relationships>
</file>

<file path=ppt/slideLayouts/_rels/slideLayout118.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38.xml"/><Relationship Id="rId1" Type="http://schemas.openxmlformats.org/officeDocument/2006/relationships/tags" Target="../tags/tag237.xml"/></Relationships>
</file>

<file path=ppt/slideLayouts/_rels/slideLayout119.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40.xml"/><Relationship Id="rId1" Type="http://schemas.openxmlformats.org/officeDocument/2006/relationships/tags" Target="../tags/tag239.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0.xml"/><Relationship Id="rId1" Type="http://schemas.openxmlformats.org/officeDocument/2006/relationships/tags" Target="../tags/tag29.xml"/></Relationships>
</file>

<file path=ppt/slideLayouts/_rels/slideLayout1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5.xml"/><Relationship Id="rId1" Type="http://schemas.openxmlformats.org/officeDocument/2006/relationships/tags" Target="../tags/tag241.xml"/><Relationship Id="rId4" Type="http://schemas.openxmlformats.org/officeDocument/2006/relationships/image" Target="../media/image8.png"/></Relationships>
</file>

<file path=ppt/slideLayouts/_rels/slideLayout1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2.xml"/><Relationship Id="rId1" Type="http://schemas.openxmlformats.org/officeDocument/2006/relationships/tags" Target="../tags/tag3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ags" Target="../tags/tag33.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6.xml"/><Relationship Id="rId1" Type="http://schemas.openxmlformats.org/officeDocument/2006/relationships/tags" Target="../tags/tag35.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8.xml"/><Relationship Id="rId1" Type="http://schemas.openxmlformats.org/officeDocument/2006/relationships/tags" Target="../tags/tag37.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0.xml"/><Relationship Id="rId1" Type="http://schemas.openxmlformats.org/officeDocument/2006/relationships/tags" Target="../tags/tag39.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2.xml"/><Relationship Id="rId1" Type="http://schemas.openxmlformats.org/officeDocument/2006/relationships/tags" Target="../tags/tag4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ags" Target="../tags/tag9.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4.xml"/><Relationship Id="rId1" Type="http://schemas.openxmlformats.org/officeDocument/2006/relationships/tags" Target="../tags/tag43.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6.xml"/><Relationship Id="rId1" Type="http://schemas.openxmlformats.org/officeDocument/2006/relationships/tags" Target="../tags/tag45.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8.xml"/><Relationship Id="rId1" Type="http://schemas.openxmlformats.org/officeDocument/2006/relationships/tags" Target="../tags/tag47.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1.xml"/><Relationship Id="rId1" Type="http://schemas.openxmlformats.org/officeDocument/2006/relationships/tags" Target="../tags/tag49.xml"/><Relationship Id="rId4" Type="http://schemas.openxmlformats.org/officeDocument/2006/relationships/image" Target="../media/image8.pn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8.xml"/><Relationship Id="rId1" Type="http://schemas.openxmlformats.org/officeDocument/2006/relationships/tags" Target="../tags/tag57.xml"/></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0.xml"/><Relationship Id="rId1" Type="http://schemas.openxmlformats.org/officeDocument/2006/relationships/tags" Target="../tags/tag59.xml"/></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2.xml"/><Relationship Id="rId1" Type="http://schemas.openxmlformats.org/officeDocument/2006/relationships/tags" Target="../tags/tag6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ags" Target="../tags/tag11.xml"/></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4.xml"/><Relationship Id="rId1" Type="http://schemas.openxmlformats.org/officeDocument/2006/relationships/tags" Target="../tags/tag63.xml"/></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6.xml"/><Relationship Id="rId1" Type="http://schemas.openxmlformats.org/officeDocument/2006/relationships/tags" Target="../tags/tag65.xml"/></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8.xml"/><Relationship Id="rId1" Type="http://schemas.openxmlformats.org/officeDocument/2006/relationships/tags" Target="../tags/tag67.xml"/></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0.xml"/><Relationship Id="rId1" Type="http://schemas.openxmlformats.org/officeDocument/2006/relationships/tags" Target="../tags/tag69.xml"/></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2.xml"/><Relationship Id="rId1" Type="http://schemas.openxmlformats.org/officeDocument/2006/relationships/tags" Target="../tags/tag71.xml"/></Relationships>
</file>

<file path=ppt/slideLayouts/_rels/slideLayout3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4.xml"/><Relationship Id="rId1" Type="http://schemas.openxmlformats.org/officeDocument/2006/relationships/tags" Target="../tags/tag73.xml"/></Relationships>
</file>

<file path=ppt/slideLayouts/_rels/slideLayout3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6.xml"/><Relationship Id="rId1" Type="http://schemas.openxmlformats.org/officeDocument/2006/relationships/tags" Target="../tags/tag75.xml"/></Relationships>
</file>

<file path=ppt/slideLayouts/_rels/slideLayout3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8.xml"/><Relationship Id="rId1" Type="http://schemas.openxmlformats.org/officeDocument/2006/relationships/tags" Target="../tags/tag77.xml"/></Relationships>
</file>

<file path=ppt/slideLayouts/_rels/slideLayout3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0.xml"/><Relationship Id="rId1" Type="http://schemas.openxmlformats.org/officeDocument/2006/relationships/tags" Target="../tags/tag79.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ags" Target="../tags/tag13.xml"/></Relationships>
</file>

<file path=ppt/slideLayouts/_rels/slideLayout4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2.xml"/><Relationship Id="rId1" Type="http://schemas.openxmlformats.org/officeDocument/2006/relationships/tags" Target="../tags/tag81.xml"/></Relationships>
</file>

<file path=ppt/slideLayouts/_rels/slideLayout4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4.xml"/><Relationship Id="rId1" Type="http://schemas.openxmlformats.org/officeDocument/2006/relationships/tags" Target="../tags/tag83.xml"/></Relationships>
</file>

<file path=ppt/slideLayouts/_rels/slideLayout4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6.xml"/><Relationship Id="rId1" Type="http://schemas.openxmlformats.org/officeDocument/2006/relationships/tags" Target="../tags/tag85.xml"/></Relationships>
</file>

<file path=ppt/slideLayouts/_rels/slideLayout4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8.xml"/><Relationship Id="rId1" Type="http://schemas.openxmlformats.org/officeDocument/2006/relationships/tags" Target="../tags/tag87.xml"/></Relationships>
</file>

<file path=ppt/slideLayouts/_rels/slideLayout4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0.xml"/><Relationship Id="rId1" Type="http://schemas.openxmlformats.org/officeDocument/2006/relationships/tags" Target="../tags/tag89.xml"/></Relationships>
</file>

<file path=ppt/slideLayouts/_rels/slideLayout4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2.xml"/><Relationship Id="rId1" Type="http://schemas.openxmlformats.org/officeDocument/2006/relationships/tags" Target="../tags/tag91.xml"/></Relationships>
</file>

<file path=ppt/slideLayouts/_rels/slideLayout4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4.xml"/><Relationship Id="rId1" Type="http://schemas.openxmlformats.org/officeDocument/2006/relationships/tags" Target="../tags/tag93.xml"/></Relationships>
</file>

<file path=ppt/slideLayouts/_rels/slideLayout4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6.xml"/><Relationship Id="rId1" Type="http://schemas.openxmlformats.org/officeDocument/2006/relationships/tags" Target="../tags/tag95.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2.xml"/><Relationship Id="rId1" Type="http://schemas.openxmlformats.org/officeDocument/2006/relationships/tags" Target="../tags/tag97.xml"/><Relationship Id="rId4" Type="http://schemas.openxmlformats.org/officeDocument/2006/relationships/image" Target="../media/image8.png"/></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ags" Target="../tags/tag15.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6.xml"/><Relationship Id="rId1" Type="http://schemas.openxmlformats.org/officeDocument/2006/relationships/tags" Target="../tags/tag105.xml"/></Relationships>
</file>

<file path=ppt/slideLayouts/_rels/slideLayout52.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8.xml"/><Relationship Id="rId1" Type="http://schemas.openxmlformats.org/officeDocument/2006/relationships/tags" Target="../tags/tag107.xml"/></Relationships>
</file>

<file path=ppt/slideLayouts/_rels/slideLayout53.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0.xml"/><Relationship Id="rId1" Type="http://schemas.openxmlformats.org/officeDocument/2006/relationships/tags" Target="../tags/tag109.xml"/></Relationships>
</file>

<file path=ppt/slideLayouts/_rels/slideLayout54.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2.xml"/><Relationship Id="rId1" Type="http://schemas.openxmlformats.org/officeDocument/2006/relationships/tags" Target="../tags/tag111.xml"/></Relationships>
</file>

<file path=ppt/slideLayouts/_rels/slideLayout55.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4.xml"/><Relationship Id="rId1" Type="http://schemas.openxmlformats.org/officeDocument/2006/relationships/tags" Target="../tags/tag113.xml"/></Relationships>
</file>

<file path=ppt/slideLayouts/_rels/slideLayout56.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6.xml"/><Relationship Id="rId1" Type="http://schemas.openxmlformats.org/officeDocument/2006/relationships/tags" Target="../tags/tag115.xml"/></Relationships>
</file>

<file path=ppt/slideLayouts/_rels/slideLayout5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8.xml"/><Relationship Id="rId1" Type="http://schemas.openxmlformats.org/officeDocument/2006/relationships/tags" Target="../tags/tag117.xml"/></Relationships>
</file>

<file path=ppt/slideLayouts/_rels/slideLayout5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0.xml"/><Relationship Id="rId1" Type="http://schemas.openxmlformats.org/officeDocument/2006/relationships/tags" Target="../tags/tag119.xml"/></Relationships>
</file>

<file path=ppt/slideLayouts/_rels/slideLayout59.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2.xml"/><Relationship Id="rId1" Type="http://schemas.openxmlformats.org/officeDocument/2006/relationships/tags" Target="../tags/tag12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ags" Target="../tags/tag17.xml"/></Relationships>
</file>

<file path=ppt/slideLayouts/_rels/slideLayout60.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4.xml"/><Relationship Id="rId1" Type="http://schemas.openxmlformats.org/officeDocument/2006/relationships/tags" Target="../tags/tag123.xml"/></Relationships>
</file>

<file path=ppt/slideLayouts/_rels/slideLayout61.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6.xml"/><Relationship Id="rId1" Type="http://schemas.openxmlformats.org/officeDocument/2006/relationships/tags" Target="../tags/tag125.xml"/></Relationships>
</file>

<file path=ppt/slideLayouts/_rels/slideLayout62.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8.xml"/><Relationship Id="rId1" Type="http://schemas.openxmlformats.org/officeDocument/2006/relationships/tags" Target="../tags/tag127.xml"/></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30.xml"/><Relationship Id="rId1" Type="http://schemas.openxmlformats.org/officeDocument/2006/relationships/tags" Target="../tags/tag129.xml"/></Relationships>
</file>

<file path=ppt/slideLayouts/_rels/slideLayout65.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32.xml"/><Relationship Id="rId1" Type="http://schemas.openxmlformats.org/officeDocument/2006/relationships/tags" Target="../tags/tag131.xml"/></Relationships>
</file>

<file path=ppt/slideLayouts/_rels/slideLayout66.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34.xml"/><Relationship Id="rId1" Type="http://schemas.openxmlformats.org/officeDocument/2006/relationships/tags" Target="../tags/tag133.xml"/></Relationships>
</file>

<file path=ppt/slideLayouts/_rels/slideLayout6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36.xml"/><Relationship Id="rId1" Type="http://schemas.openxmlformats.org/officeDocument/2006/relationships/tags" Target="../tags/tag135.xml"/></Relationships>
</file>

<file path=ppt/slideLayouts/_rels/slideLayout6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38.xml"/><Relationship Id="rId1" Type="http://schemas.openxmlformats.org/officeDocument/2006/relationships/tags" Target="../tags/tag137.xml"/></Relationships>
</file>

<file path=ppt/slideLayouts/_rels/slideLayout69.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40.xml"/><Relationship Id="rId1" Type="http://schemas.openxmlformats.org/officeDocument/2006/relationships/tags" Target="../tags/tag139.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ags" Target="../tags/tag19.xml"/></Relationships>
</file>

<file path=ppt/slideLayouts/_rels/slideLayout70.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42.xml"/><Relationship Id="rId1" Type="http://schemas.openxmlformats.org/officeDocument/2006/relationships/tags" Target="../tags/tag141.xml"/></Relationships>
</file>

<file path=ppt/slideLayouts/_rels/slideLayout71.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44.xml"/><Relationship Id="rId1" Type="http://schemas.openxmlformats.org/officeDocument/2006/relationships/tags" Target="../tags/tag143.xml"/></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3.xml"/><Relationship Id="rId1" Type="http://schemas.openxmlformats.org/officeDocument/2006/relationships/tags" Target="../tags/tag145.xml"/><Relationship Id="rId4" Type="http://schemas.openxmlformats.org/officeDocument/2006/relationships/image" Target="../media/image8.png"/></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54.xml"/><Relationship Id="rId1" Type="http://schemas.openxmlformats.org/officeDocument/2006/relationships/tags" Target="../tags/tag153.xml"/></Relationships>
</file>

<file path=ppt/slideLayouts/_rels/slideLayout76.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56.xml"/><Relationship Id="rId1" Type="http://schemas.openxmlformats.org/officeDocument/2006/relationships/tags" Target="../tags/tag155.xml"/></Relationships>
</file>

<file path=ppt/slideLayouts/_rels/slideLayout77.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58.xml"/><Relationship Id="rId1" Type="http://schemas.openxmlformats.org/officeDocument/2006/relationships/tags" Target="../tags/tag157.xml"/></Relationships>
</file>

<file path=ppt/slideLayouts/_rels/slideLayout78.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0.xml"/><Relationship Id="rId1" Type="http://schemas.openxmlformats.org/officeDocument/2006/relationships/tags" Target="../tags/tag159.xml"/></Relationships>
</file>

<file path=ppt/slideLayouts/_rels/slideLayout79.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2.xml"/><Relationship Id="rId1" Type="http://schemas.openxmlformats.org/officeDocument/2006/relationships/tags" Target="../tags/tag161.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ags" Target="../tags/tag21.xml"/></Relationships>
</file>

<file path=ppt/slideLayouts/_rels/slideLayout80.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4.xml"/><Relationship Id="rId1" Type="http://schemas.openxmlformats.org/officeDocument/2006/relationships/tags" Target="../tags/tag163.xml"/></Relationships>
</file>

<file path=ppt/slideLayouts/_rels/slideLayout81.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6.xml"/><Relationship Id="rId1" Type="http://schemas.openxmlformats.org/officeDocument/2006/relationships/tags" Target="../tags/tag165.xml"/></Relationships>
</file>

<file path=ppt/slideLayouts/_rels/slideLayout82.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8.xml"/><Relationship Id="rId1" Type="http://schemas.openxmlformats.org/officeDocument/2006/relationships/tags" Target="../tags/tag167.xml"/></Relationships>
</file>

<file path=ppt/slideLayouts/_rels/slideLayout83.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70.xml"/><Relationship Id="rId1" Type="http://schemas.openxmlformats.org/officeDocument/2006/relationships/tags" Target="../tags/tag169.xml"/></Relationships>
</file>

<file path=ppt/slideLayouts/_rels/slideLayout84.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72.xml"/><Relationship Id="rId1" Type="http://schemas.openxmlformats.org/officeDocument/2006/relationships/tags" Target="../tags/tag171.xml"/></Relationships>
</file>

<file path=ppt/slideLayouts/_rels/slideLayout85.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74.xml"/><Relationship Id="rId1" Type="http://schemas.openxmlformats.org/officeDocument/2006/relationships/tags" Target="../tags/tag173.xml"/></Relationships>
</file>

<file path=ppt/slideLayouts/_rels/slideLayout86.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76.xml"/><Relationship Id="rId1" Type="http://schemas.openxmlformats.org/officeDocument/2006/relationships/tags" Target="../tags/tag175.xml"/></Relationships>
</file>

<file path=ppt/slideLayouts/_rels/slideLayout8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4.xml"/></Relationships>
</file>

<file path=ppt/slideLayouts/_rels/slideLayout88.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78.xml"/><Relationship Id="rId1" Type="http://schemas.openxmlformats.org/officeDocument/2006/relationships/tags" Target="../tags/tag177.xml"/></Relationships>
</file>

<file path=ppt/slideLayouts/_rels/slideLayout89.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80.xml"/><Relationship Id="rId1" Type="http://schemas.openxmlformats.org/officeDocument/2006/relationships/tags" Target="../tags/tag179.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s>
</file>

<file path=ppt/slideLayouts/_rels/slideLayout90.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82.xml"/><Relationship Id="rId1" Type="http://schemas.openxmlformats.org/officeDocument/2006/relationships/tags" Target="../tags/tag181.xml"/></Relationships>
</file>

<file path=ppt/slideLayouts/_rels/slideLayout91.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84.xml"/><Relationship Id="rId1" Type="http://schemas.openxmlformats.org/officeDocument/2006/relationships/tags" Target="../tags/tag183.xml"/></Relationships>
</file>

<file path=ppt/slideLayouts/_rels/slideLayout92.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86.xml"/><Relationship Id="rId1" Type="http://schemas.openxmlformats.org/officeDocument/2006/relationships/tags" Target="../tags/tag185.xml"/></Relationships>
</file>

<file path=ppt/slideLayouts/_rels/slideLayout93.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88.xml"/><Relationship Id="rId1" Type="http://schemas.openxmlformats.org/officeDocument/2006/relationships/tags" Target="../tags/tag187.xml"/></Relationships>
</file>

<file path=ppt/slideLayouts/_rels/slideLayout94.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90.xml"/><Relationship Id="rId1" Type="http://schemas.openxmlformats.org/officeDocument/2006/relationships/tags" Target="../tags/tag189.xml"/></Relationships>
</file>

<file path=ppt/slideLayouts/_rels/slideLayout95.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92.xml"/><Relationship Id="rId1" Type="http://schemas.openxmlformats.org/officeDocument/2006/relationships/tags" Target="../tags/tag191.xml"/></Relationships>
</file>

<file path=ppt/slideLayouts/_rels/slideLayout9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4.xml"/><Relationship Id="rId1" Type="http://schemas.openxmlformats.org/officeDocument/2006/relationships/tags" Target="../tags/tag193.xml"/><Relationship Id="rId4" Type="http://schemas.openxmlformats.org/officeDocument/2006/relationships/image" Target="../media/image8.png"/></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9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Master" Target="../slideMasters/slideMaster5.xml"/></Relationships>
</file>

<file path=ppt/slideLayouts/_rels/slideLayout99.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02.xml"/><Relationship Id="rId1" Type="http://schemas.openxmlformats.org/officeDocument/2006/relationships/tags" Target="../tags/tag20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smtClean="0"/>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smtClean="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smtClean="0"/>
              <a:t>Initial. Surname  |</a:t>
            </a:r>
            <a:endParaRPr lang="en-GB" dirty="0"/>
          </a:p>
        </p:txBody>
      </p:sp>
    </p:spTree>
    <p:extLst>
      <p:ext uri="{BB962C8B-B14F-4D97-AF65-F5344CB8AC3E}">
        <p14:creationId xmlns:p14="http://schemas.microsoft.com/office/powerpoint/2010/main" val="29528314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Tree>
    <p:extLst>
      <p:ext uri="{BB962C8B-B14F-4D97-AF65-F5344CB8AC3E}">
        <p14:creationId xmlns:p14="http://schemas.microsoft.com/office/powerpoint/2010/main" val="2832015539"/>
      </p:ext>
    </p:extLst>
  </p:cSld>
  <p:clrMapOvr>
    <a:masterClrMapping/>
  </p:clrMapOvr>
  <p:timing>
    <p:tnLst>
      <p:par>
        <p:cTn id="1" dur="indefinite" restart="never" nodeType="tmRoot"/>
      </p:par>
    </p:tnLst>
  </p:timing>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16032491"/>
      </p:ext>
    </p:extLst>
  </p:cSld>
  <p:clrMapOvr>
    <a:masterClrMapping/>
  </p:clrMapOvr>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Tree>
    <p:extLst>
      <p:ext uri="{BB962C8B-B14F-4D97-AF65-F5344CB8AC3E}">
        <p14:creationId xmlns:p14="http://schemas.microsoft.com/office/powerpoint/2010/main" val="2335771289"/>
      </p:ext>
    </p:extLst>
  </p:cSld>
  <p:clrMapOvr>
    <a:masterClrMapping/>
  </p:clrMapOvr>
  <p:timing>
    <p:tnLst>
      <p:par>
        <p:cTn id="1" dur="indefinite" restart="never" nodeType="tmRoot"/>
      </p:par>
    </p:tnLst>
  </p:timing>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11" name="Text Placeholder 4"/>
          <p:cNvSpPr>
            <a:spLocks noGrp="1"/>
          </p:cNvSpPr>
          <p:nvPr>
            <p:ph type="body" sz="quarter" idx="10"/>
          </p:nvPr>
        </p:nvSpPr>
        <p:spPr>
          <a:xfrm>
            <a:off x="295275" y="1412776"/>
            <a:ext cx="8597205" cy="468004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508887604"/>
      </p:ext>
    </p:extLst>
  </p:cSld>
  <p:clrMapOvr>
    <a:masterClrMapping/>
  </p:clrMapOvr>
  <p:timing>
    <p:tnLst>
      <p:par>
        <p:cTn id="1" dur="indefinite" restart="never" nodeType="tmRoot"/>
      </p:par>
    </p:tnLst>
  </p:timing>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152611624"/>
      </p:ext>
    </p:extLst>
  </p:cSld>
  <p:clrMapOvr>
    <a:masterClrMapping/>
  </p:clrMapOvr>
  <p:timing>
    <p:tnLst>
      <p:par>
        <p:cTn id="1" dur="indefinite" restart="never" nodeType="tmRoot"/>
      </p:par>
    </p:tnLst>
  </p:timing>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Tree>
    <p:extLst>
      <p:ext uri="{BB962C8B-B14F-4D97-AF65-F5344CB8AC3E}">
        <p14:creationId xmlns:p14="http://schemas.microsoft.com/office/powerpoint/2010/main" val="165195208"/>
      </p:ext>
    </p:extLst>
  </p:cSld>
  <p:clrMapOvr>
    <a:masterClrMapping/>
  </p:clrMapOvr>
  <p:timing>
    <p:tnLst>
      <p:par>
        <p:cTn id="1" dur="indefinite" restart="never" nodeType="tmRoot"/>
      </p:par>
    </p:tnLst>
  </p:timing>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9" name="Text Placeholder 4"/>
          <p:cNvSpPr>
            <a:spLocks noGrp="1"/>
          </p:cNvSpPr>
          <p:nvPr>
            <p:ph type="body" sz="quarter" idx="11"/>
          </p:nvPr>
        </p:nvSpPr>
        <p:spPr>
          <a:xfrm>
            <a:off x="295275" y="1196752"/>
            <a:ext cx="8597205" cy="4487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72587565"/>
      </p:ext>
    </p:extLst>
  </p:cSld>
  <p:clrMapOvr>
    <a:masterClrMapping/>
  </p:clrMapOvr>
  <p:timing>
    <p:tnLst>
      <p:par>
        <p:cTn id="1" dur="indefinite" restart="never" nodeType="tmRoot"/>
      </p:par>
    </p:tnLst>
  </p:timing>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888414121"/>
      </p:ext>
    </p:extLst>
  </p:cSld>
  <p:clrMapOvr>
    <a:masterClrMapping/>
  </p:clrMapOvr>
  <p:timing>
    <p:tnLst>
      <p:par>
        <p:cTn id="1" dur="indefinite" restart="never" nodeType="tmRoot"/>
      </p:par>
    </p:tnLst>
  </p:timing>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Tree>
    <p:extLst>
      <p:ext uri="{BB962C8B-B14F-4D97-AF65-F5344CB8AC3E}">
        <p14:creationId xmlns:p14="http://schemas.microsoft.com/office/powerpoint/2010/main" val="3325273135"/>
      </p:ext>
    </p:extLst>
  </p:cSld>
  <p:clrMapOvr>
    <a:masterClrMapping/>
  </p:clrMapOvr>
  <p:timing>
    <p:tnLst>
      <p:par>
        <p:cTn id="1" dur="indefinite" restart="never" nodeType="tmRoot"/>
      </p:par>
    </p:tnLst>
  </p:timing>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3795176216"/>
      </p:ext>
    </p:extLst>
  </p:cSld>
  <p:clrMapOvr>
    <a:masterClrMapping/>
  </p:clrMapOvr>
  <p:timing>
    <p:tnLst>
      <p:par>
        <p:cTn id="1" dur="indefinite" restart="never" nodeType="tmRoot"/>
      </p:par>
    </p:tnLst>
  </p:timing>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71081050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841479648"/>
      </p:ext>
    </p:extLst>
  </p:cSld>
  <p:clrMapOvr>
    <a:masterClrMapping/>
  </p:clrMapOvr>
  <p:timing>
    <p:tnLst>
      <p:par>
        <p:cTn id="1" dur="indefinite" restart="never" nodeType="tmRoot"/>
      </p:par>
    </p:tnLst>
  </p:timing>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245279400"/>
      </p:ext>
    </p:extLst>
  </p:cSld>
  <p:clrMapOvr>
    <a:masterClrMapping/>
  </p:clrMapOvr>
  <p:timing>
    <p:tnLst>
      <p:par>
        <p:cTn id="1" dur="indefinite" restart="never" nodeType="tmRoot"/>
      </p:par>
    </p:tnLst>
  </p:timing>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smtClean="0"/>
              <a:t>Divider Theme</a:t>
            </a:r>
            <a:endParaRPr lang="en-GB" dirty="0"/>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57150" y="5516880"/>
            <a:ext cx="9086850" cy="170799"/>
          </a:xfrm>
          <a:prstGeom prst="rect">
            <a:avLst/>
          </a:prstGeom>
        </p:spPr>
      </p:pic>
      <p:pic>
        <p:nvPicPr>
          <p:cNvPr id="8" name="Picture 116" descr="C:\Users\Conny\Desktop\WCG\WCG - Logo\PNG\Logos blue\Provincial Government\WCG - Logo - Provincial Government - Blue.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0200615"/>
      </p:ext>
    </p:extLst>
  </p:cSld>
  <p:clrMapOvr>
    <a:masterClrMapping/>
  </p:clrMapOvr>
  <p:timing>
    <p:tnLst>
      <p:par>
        <p:cTn id="1" dur="indefinite" restart="never" nodeType="tmRoot"/>
      </p:par>
    </p:tnLst>
  </p:timing>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2739216949"/>
      </p:ext>
    </p:extLst>
  </p:cSld>
  <p:clrMapOvr>
    <a:masterClrMapping/>
  </p:clrMapOvr>
  <p:timing>
    <p:tnLst>
      <p:par>
        <p:cTn id="1" dur="indefinite" restart="never" nodeType="tmRoot"/>
      </p:par>
    </p:tnLst>
  </p:timing>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2681664785"/>
      </p:ext>
    </p:extLst>
  </p:cSld>
  <p:clrMapOvr>
    <a:masterClrMapping/>
  </p:clrMapOvr>
  <p:timing>
    <p:tnLst>
      <p:par>
        <p:cTn id="1" dur="indefinite" restart="never" nodeType="tmRoot"/>
      </p:par>
    </p:tnLst>
  </p:timing>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3918534358"/>
      </p:ext>
    </p:extLst>
  </p:cSld>
  <p:clrMapOvr>
    <a:masterClrMapping/>
  </p:clrMapOvr>
  <p:timing>
    <p:tnLst>
      <p:par>
        <p:cTn id="1" dur="indefinite" restart="never" nodeType="tmRoot"/>
      </p:par>
    </p:tnLst>
  </p:timing>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2181879896"/>
      </p:ext>
    </p:extLst>
  </p:cSld>
  <p:clrMapOvr>
    <a:masterClrMapping/>
  </p:clrMapOvr>
  <p:timing>
    <p:tnLst>
      <p:par>
        <p:cTn id="1" dur="indefinite" restart="never" nodeType="tmRoot"/>
      </p:par>
    </p:tnLst>
  </p:timing>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25711645"/>
      </p:ext>
    </p:extLst>
  </p:cSld>
  <p:clrMapOvr>
    <a:masterClrMapping/>
  </p:clrMapOvr>
  <p:timing>
    <p:tnLst>
      <p:par>
        <p:cTn id="1" dur="indefinite" restart="never" nodeType="tmRoot"/>
      </p:par>
    </p:tnLst>
  </p:timing>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3179194609"/>
      </p:ext>
    </p:extLst>
  </p:cSld>
  <p:clrMapOvr>
    <a:masterClrMapping/>
  </p:clrMapOvr>
  <p:timing>
    <p:tnLst>
      <p:par>
        <p:cTn id="1" dur="indefinite" restart="never" nodeType="tmRoot"/>
      </p:par>
    </p:tnLst>
  </p:timing>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2350589073"/>
      </p:ext>
    </p:extLst>
  </p:cSld>
  <p:clrMapOvr>
    <a:masterClrMapping/>
  </p:clrMapOvr>
  <p:timing>
    <p:tnLst>
      <p:par>
        <p:cTn id="1" dur="indefinite" restart="never" nodeType="tmRoot"/>
      </p:par>
    </p:tnLst>
  </p:timing>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194515619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763770010"/>
      </p:ext>
    </p:extLst>
  </p:cSld>
  <p:clrMapOvr>
    <a:masterClrMapping/>
  </p:clrMapOvr>
  <p:timing>
    <p:tnLst>
      <p:par>
        <p:cTn id="1" dur="indefinite" restart="never" nodeType="tmRoot"/>
      </p:par>
    </p:tnLst>
  </p:timing>
</p:sldLayout>
</file>

<file path=ppt/slideLayouts/slideLayout120.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smtClean="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smtClean="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smtClean="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smtClean="0">
                <a:solidFill>
                  <a:srgbClr val="003399"/>
                </a:solidFill>
              </a:rPr>
              <a:t>Tel:</a:t>
            </a:r>
            <a:endParaRPr lang="en-GB" sz="1100" b="1" dirty="0">
              <a:solidFill>
                <a:srgbClr val="003399"/>
              </a:solidFill>
            </a:endParaRP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smtClean="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smtClean="0">
                <a:solidFill>
                  <a:srgbClr val="003399"/>
                </a:solidFill>
              </a:rPr>
              <a:t>Fax:</a:t>
            </a:r>
            <a:endParaRPr lang="en-GB" sz="1100" b="1" dirty="0">
              <a:solidFill>
                <a:srgbClr val="003399"/>
              </a:solidFill>
            </a:endParaRP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smtClean="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smtClean="0">
                <a:solidFill>
                  <a:srgbClr val="003399"/>
                </a:solidFill>
              </a:rPr>
              <a:t>www.westerncape.gov.za</a:t>
            </a:r>
            <a:endParaRPr lang="en-GB" sz="1100" b="1" dirty="0">
              <a:solidFill>
                <a:srgbClr val="003399"/>
              </a:solidFill>
            </a:endParaRPr>
          </a:p>
        </p:txBody>
      </p:sp>
      <p:sp>
        <p:nvSpPr>
          <p:cNvPr id="6" name="Rectangle 5"/>
          <p:cNvSpPr/>
          <p:nvPr userDrawn="1"/>
        </p:nvSpPr>
        <p:spPr>
          <a:xfrm>
            <a:off x="295275" y="565701"/>
            <a:ext cx="2404826" cy="584775"/>
          </a:xfrm>
          <a:prstGeom prst="rect">
            <a:avLst/>
          </a:prstGeom>
        </p:spPr>
        <p:txBody>
          <a:bodyPr wrap="none">
            <a:spAutoFit/>
          </a:bodyPr>
          <a:lstStyle/>
          <a:p>
            <a:r>
              <a:rPr lang="en-US" sz="3200" dirty="0" smtClean="0">
                <a:solidFill>
                  <a:prstClr val="white"/>
                </a:solidFill>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smtClean="0"/>
              <a:t>Fill in your address</a:t>
            </a:r>
          </a:p>
        </p:txBody>
      </p:sp>
      <p:pic>
        <p:nvPicPr>
          <p:cNvPr id="20" name="Picture 2" descr="C:\Users\Conny\Desktop\WCG\WCG - Logo\PNG\Logos blue\Provincial Government\WCG - Logo - Provincial Treasury - Tagline - Blue.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286794" y="1912199"/>
            <a:ext cx="2492468" cy="702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5850409"/>
      </p:ext>
    </p:extLst>
  </p:cSld>
  <p:clrMapOvr>
    <a:masterClrMapping/>
  </p:clrMapOvr>
  <p:timing>
    <p:tnLst>
      <p:par>
        <p:cTn id="1" dur="indefinite" restart="never" nodeType="tmRoot"/>
      </p:par>
    </p:tnLst>
  </p:timing>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smtClean="0">
                <a:solidFill>
                  <a:prstClr val="white"/>
                </a:solidFill>
                <a:cs typeface="Century Gothic"/>
              </a:rPr>
              <a:t>Thank you</a:t>
            </a:r>
            <a:endParaRPr lang="en-US" sz="3200" dirty="0">
              <a:solidFill>
                <a:prstClr val="white"/>
              </a:solidFill>
              <a:cs typeface="Century Gothic"/>
            </a:endParaRP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val="53853316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297478282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smtClean="0"/>
              <a:t>Divider Theme</a:t>
            </a:r>
            <a:endParaRPr lang="en-GB" dirty="0"/>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57150" y="5516880"/>
            <a:ext cx="9086850" cy="170799"/>
          </a:xfrm>
          <a:prstGeom prst="rect">
            <a:avLst/>
          </a:prstGeom>
        </p:spPr>
      </p:pic>
      <p:pic>
        <p:nvPicPr>
          <p:cNvPr id="8" name="Picture 116" descr="C:\Users\Conny\Desktop\WCG\WCG - Logo\PNG\Logos blue\Provincial Government\WCG - Logo - Provincial Government - Blue.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954566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416493850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78403239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267317911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121893826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369070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0" name="Text Placeholder 4"/>
          <p:cNvSpPr>
            <a:spLocks noGrp="1"/>
          </p:cNvSpPr>
          <p:nvPr>
            <p:ph type="body" sz="quarter" idx="10"/>
          </p:nvPr>
        </p:nvSpPr>
        <p:spPr>
          <a:xfrm>
            <a:off x="295275" y="1196752"/>
            <a:ext cx="8597205" cy="48960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6083632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404545002"/>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62608028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156686314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smtClean="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smtClean="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smtClean="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smtClean="0">
                <a:solidFill>
                  <a:schemeClr val="tx2"/>
                </a:solidFill>
                <a:latin typeface="Century Gothic" pitchFamily="34" charset="0"/>
              </a:rPr>
              <a:t>Tel:</a:t>
            </a:r>
            <a:endParaRPr lang="en-GB" sz="1100" b="1" dirty="0">
              <a:solidFill>
                <a:schemeClr val="tx2"/>
              </a:solidFill>
              <a:latin typeface="Century Gothic" pitchFamily="34" charset="0"/>
            </a:endParaRP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smtClean="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smtClean="0">
                <a:solidFill>
                  <a:schemeClr val="tx2"/>
                </a:solidFill>
                <a:latin typeface="Century Gothic" pitchFamily="34" charset="0"/>
              </a:rPr>
              <a:t>Fax:</a:t>
            </a:r>
            <a:endParaRPr lang="en-GB" sz="1100" b="1" dirty="0">
              <a:solidFill>
                <a:schemeClr val="tx2"/>
              </a:solidFill>
              <a:latin typeface="Century Gothic" pitchFamily="34" charset="0"/>
            </a:endParaRP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smtClean="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smtClean="0">
                <a:solidFill>
                  <a:schemeClr val="tx2"/>
                </a:solidFill>
                <a:latin typeface="Century Gothic" pitchFamily="34" charset="0"/>
              </a:rPr>
              <a:t>www.westerncape.gov.za</a:t>
            </a:r>
            <a:endParaRPr lang="en-GB" sz="1100" b="1" dirty="0">
              <a:solidFill>
                <a:schemeClr val="tx2"/>
              </a:solidFill>
              <a:latin typeface="Century Gothic" pitchFamily="34" charset="0"/>
            </a:endParaRPr>
          </a:p>
        </p:txBody>
      </p:sp>
      <p:sp>
        <p:nvSpPr>
          <p:cNvPr id="6" name="Rectangle 5"/>
          <p:cNvSpPr/>
          <p:nvPr userDrawn="1"/>
        </p:nvSpPr>
        <p:spPr>
          <a:xfrm>
            <a:off x="295275" y="565701"/>
            <a:ext cx="2404826" cy="584775"/>
          </a:xfrm>
          <a:prstGeom prst="rect">
            <a:avLst/>
          </a:prstGeom>
        </p:spPr>
        <p:txBody>
          <a:bodyPr wrap="none">
            <a:spAutoFit/>
          </a:bodyPr>
          <a:lstStyle/>
          <a:p>
            <a:r>
              <a:rPr kumimoji="0" lang="en-US" sz="3200" b="0" i="0" u="none" strike="noStrike" kern="1200" cap="none" spc="0" normalizeH="0" baseline="0" noProof="0" dirty="0" smtClean="0">
                <a:ln>
                  <a:noFill/>
                </a:ln>
                <a:solidFill>
                  <a:schemeClr val="bg1"/>
                </a:solidFill>
                <a:effectLst/>
                <a:uLnTx/>
                <a:uFillTx/>
                <a:latin typeface="Century Gothic" pitchFamily="34" charset="0"/>
                <a:ea typeface="+mj-ea"/>
                <a:cs typeface="+mj-cs"/>
              </a:rPr>
              <a:t>Contact Us</a:t>
            </a:r>
            <a:endParaRPr lang="en-GB" sz="2400" b="0" dirty="0">
              <a:solidFill>
                <a:schemeClr val="bg1"/>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smtClean="0"/>
              <a:t>Fill in your address</a:t>
            </a:r>
          </a:p>
        </p:txBody>
      </p:sp>
      <p:pic>
        <p:nvPicPr>
          <p:cNvPr id="20" name="Picture 2" descr="C:\Users\Conny\Desktop\WCG\WCG - Logo\PNG\Logos blue\Provincial Government\WCG - Logo - Provincial Treasury - Tagline - Blue.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286794" y="1912199"/>
            <a:ext cx="2492468" cy="702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106676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b="0" cap="none" baseline="0" dirty="0" smtClean="0">
                <a:solidFill>
                  <a:prstClr val="white"/>
                </a:solidFill>
                <a:latin typeface="Century Gothic"/>
                <a:cs typeface="Century Gothic"/>
              </a:rPr>
              <a:t>Thank you</a:t>
            </a:r>
            <a:endParaRPr lang="en-US" sz="3200" b="0" cap="none" baseline="0" dirty="0">
              <a:solidFill>
                <a:prstClr val="white"/>
              </a:solidFill>
              <a:latin typeface="Century Gothic"/>
              <a:cs typeface="Century Gothic"/>
            </a:endParaRP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val="292546668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kumimoji="0" lang="en-US"/>
          </a:p>
        </p:txBody>
      </p:sp>
      <p:sp>
        <p:nvSpPr>
          <p:cNvPr id="3" name="Vertical Text Placeholder 2"/>
          <p:cNvSpPr>
            <a:spLocks noGrp="1"/>
          </p:cNvSpPr>
          <p:nvPr>
            <p:ph type="body" orient="vert" idx="1"/>
          </p:nvPr>
        </p:nvSpPr>
        <p:spPr/>
        <p:txBody>
          <a:bodyPr vert="eaVer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Date Placeholder 3"/>
          <p:cNvSpPr>
            <a:spLocks noGrp="1"/>
          </p:cNvSpPr>
          <p:nvPr>
            <p:ph type="dt" sz="half" idx="10"/>
          </p:nvPr>
        </p:nvSpPr>
        <p:spPr>
          <a:xfrm>
            <a:off x="6096000" y="6248400"/>
            <a:ext cx="2667000" cy="365125"/>
          </a:xfrm>
          <a:prstGeom prst="rect">
            <a:avLst/>
          </a:prstGeom>
        </p:spPr>
        <p:txBody>
          <a:bodyPr/>
          <a:lstStyle/>
          <a:p>
            <a:pPr eaLnBrk="1" latinLnBrk="0" hangingPunct="1"/>
            <a:fld id="{14575306-AFAC-483D-A810-81846BE8107E}" type="datetime1">
              <a:rPr lang="en-US" smtClean="0"/>
              <a:t>6/19/2018</a:t>
            </a:fld>
            <a:endParaRPr lang="en-US" dirty="0"/>
          </a:p>
        </p:txBody>
      </p:sp>
      <p:sp>
        <p:nvSpPr>
          <p:cNvPr id="5" name="Footer Placeholder 4"/>
          <p:cNvSpPr>
            <a:spLocks noGrp="1"/>
          </p:cNvSpPr>
          <p:nvPr>
            <p:ph type="ftr" sz="quarter" idx="11"/>
          </p:nvPr>
        </p:nvSpPr>
        <p:spPr/>
        <p:txBody>
          <a:bodyPr/>
          <a:lstStyle/>
          <a:p>
            <a:r>
              <a:rPr kumimoji="0" lang="en-ZA" dirty="0" smtClean="0"/>
              <a:t>Introductory Briefing: Standing Committee of Finance</a:t>
            </a:r>
            <a:endParaRPr kumimoji="0" lang="en-US" dirty="0"/>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dirty="0"/>
          </a:p>
        </p:txBody>
      </p:sp>
    </p:spTree>
    <p:extLst>
      <p:ext uri="{BB962C8B-B14F-4D97-AF65-F5344CB8AC3E}">
        <p14:creationId xmlns:p14="http://schemas.microsoft.com/office/powerpoint/2010/main" val="2472224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dirty="0" smtClean="0"/>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smtClean="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smtClean="0"/>
              <a:t>Initial. Surname  |</a:t>
            </a:r>
            <a:endParaRPr lang="en-GB" dirty="0"/>
          </a:p>
        </p:txBody>
      </p:sp>
      <p:pic>
        <p:nvPicPr>
          <p:cNvPr id="9" name="Picture 2" descr="C:\Users\Conny\Desktop\WCG\WCG - Logo\PNG\Logos blue\Provincial Government\WCG - Logo - Provincial Treasury - Tagline - Transparent.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2517" y="420713"/>
            <a:ext cx="5424968" cy="1532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5337600"/>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0" name="Text Placeholder 4"/>
          <p:cNvSpPr>
            <a:spLocks noGrp="1"/>
          </p:cNvSpPr>
          <p:nvPr>
            <p:ph type="body" sz="quarter" idx="10"/>
          </p:nvPr>
        </p:nvSpPr>
        <p:spPr>
          <a:xfrm>
            <a:off x="295275" y="1196752"/>
            <a:ext cx="8597205" cy="48960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49398367"/>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19339324"/>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Tree>
    <p:extLst>
      <p:ext uri="{BB962C8B-B14F-4D97-AF65-F5344CB8AC3E}">
        <p14:creationId xmlns:p14="http://schemas.microsoft.com/office/powerpoint/2010/main" val="284483062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61740783"/>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smtClean="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smtClean="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1" name="Text Placeholder 4"/>
          <p:cNvSpPr>
            <a:spLocks noGrp="1"/>
          </p:cNvSpPr>
          <p:nvPr>
            <p:ph type="body" sz="quarter" idx="10"/>
          </p:nvPr>
        </p:nvSpPr>
        <p:spPr>
          <a:xfrm>
            <a:off x="295275" y="1412776"/>
            <a:ext cx="8597205" cy="468004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14992543"/>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smtClean="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smtClean="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51888918"/>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smtClean="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smtClean="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Tree>
    <p:extLst>
      <p:ext uri="{BB962C8B-B14F-4D97-AF65-F5344CB8AC3E}">
        <p14:creationId xmlns:p14="http://schemas.microsoft.com/office/powerpoint/2010/main" val="2156202146"/>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1"/>
          </p:nvPr>
        </p:nvSpPr>
        <p:spPr>
          <a:xfrm>
            <a:off x="295275" y="1196752"/>
            <a:ext cx="8597205" cy="4487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57471133"/>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578156684"/>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Tree>
    <p:extLst>
      <p:ext uri="{BB962C8B-B14F-4D97-AF65-F5344CB8AC3E}">
        <p14:creationId xmlns:p14="http://schemas.microsoft.com/office/powerpoint/2010/main" val="522205118"/>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smtClean="0"/>
              <a:t>Click to edit Master text styles</a:t>
            </a:r>
          </a:p>
        </p:txBody>
      </p:sp>
    </p:spTree>
    <p:extLst>
      <p:ext uri="{BB962C8B-B14F-4D97-AF65-F5344CB8AC3E}">
        <p14:creationId xmlns:p14="http://schemas.microsoft.com/office/powerpoint/2010/main" val="2662322540"/>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smtClean="0"/>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53928688"/>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smtClean="0"/>
              <a:t>Click to edit Master text styles</a:t>
            </a:r>
          </a:p>
        </p:txBody>
      </p:sp>
    </p:spTree>
    <p:extLst>
      <p:ext uri="{BB962C8B-B14F-4D97-AF65-F5344CB8AC3E}">
        <p14:creationId xmlns:p14="http://schemas.microsoft.com/office/powerpoint/2010/main" val="773303619"/>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smtClean="0"/>
              <a:t>Divider Theme</a:t>
            </a:r>
            <a:endParaRPr lang="en-GB" dirty="0"/>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57150" y="5516880"/>
            <a:ext cx="9086850" cy="170799"/>
          </a:xfrm>
          <a:prstGeom prst="rect">
            <a:avLst/>
          </a:prstGeom>
        </p:spPr>
      </p:pic>
      <p:pic>
        <p:nvPicPr>
          <p:cNvPr id="8" name="Picture 116" descr="C:\Users\Conny\Desktop\WCG\WCG - Logo\PNG\Logos blue\Provincial Government\WCG - Logo - Provincial Government - Blue.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30039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Tree>
    <p:extLst>
      <p:ext uri="{BB962C8B-B14F-4D97-AF65-F5344CB8AC3E}">
        <p14:creationId xmlns:p14="http://schemas.microsoft.com/office/powerpoint/2010/main" val="1842719799"/>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smtClean="0"/>
              <a:t>Click to edit Master text styles</a:t>
            </a:r>
          </a:p>
        </p:txBody>
      </p:sp>
    </p:spTree>
    <p:extLst>
      <p:ext uri="{BB962C8B-B14F-4D97-AF65-F5344CB8AC3E}">
        <p14:creationId xmlns:p14="http://schemas.microsoft.com/office/powerpoint/2010/main" val="2853605760"/>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smtClean="0"/>
              <a:t>Click to edit Master text styles</a:t>
            </a:r>
          </a:p>
        </p:txBody>
      </p:sp>
    </p:spTree>
    <p:extLst>
      <p:ext uri="{BB962C8B-B14F-4D97-AF65-F5344CB8AC3E}">
        <p14:creationId xmlns:p14="http://schemas.microsoft.com/office/powerpoint/2010/main" val="2127081717"/>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smtClean="0"/>
              <a:t>Click to edit Master text styles</a:t>
            </a:r>
          </a:p>
        </p:txBody>
      </p:sp>
    </p:spTree>
    <p:extLst>
      <p:ext uri="{BB962C8B-B14F-4D97-AF65-F5344CB8AC3E}">
        <p14:creationId xmlns:p14="http://schemas.microsoft.com/office/powerpoint/2010/main" val="2163101628"/>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smtClean="0"/>
              <a:t>Click to edit Master text styles</a:t>
            </a:r>
          </a:p>
        </p:txBody>
      </p:sp>
    </p:spTree>
    <p:extLst>
      <p:ext uri="{BB962C8B-B14F-4D97-AF65-F5344CB8AC3E}">
        <p14:creationId xmlns:p14="http://schemas.microsoft.com/office/powerpoint/2010/main" val="786311655"/>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smtClean="0"/>
              <a:t>Click to edit Master text styles</a:t>
            </a:r>
          </a:p>
        </p:txBody>
      </p:sp>
    </p:spTree>
    <p:extLst>
      <p:ext uri="{BB962C8B-B14F-4D97-AF65-F5344CB8AC3E}">
        <p14:creationId xmlns:p14="http://schemas.microsoft.com/office/powerpoint/2010/main" val="1991144293"/>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smtClean="0"/>
              <a:t>Click to edit Master text styles</a:t>
            </a:r>
          </a:p>
        </p:txBody>
      </p:sp>
    </p:spTree>
    <p:extLst>
      <p:ext uri="{BB962C8B-B14F-4D97-AF65-F5344CB8AC3E}">
        <p14:creationId xmlns:p14="http://schemas.microsoft.com/office/powerpoint/2010/main" val="941916349"/>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smtClean="0"/>
              <a:t>Click to edit Master text styles</a:t>
            </a:r>
          </a:p>
        </p:txBody>
      </p:sp>
    </p:spTree>
    <p:extLst>
      <p:ext uri="{BB962C8B-B14F-4D97-AF65-F5344CB8AC3E}">
        <p14:creationId xmlns:p14="http://schemas.microsoft.com/office/powerpoint/2010/main" val="4116522293"/>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smtClean="0"/>
              <a:t>Click to edit Master text styles</a:t>
            </a:r>
          </a:p>
        </p:txBody>
      </p:sp>
    </p:spTree>
    <p:extLst>
      <p:ext uri="{BB962C8B-B14F-4D97-AF65-F5344CB8AC3E}">
        <p14:creationId xmlns:p14="http://schemas.microsoft.com/office/powerpoint/2010/main" val="2730485151"/>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smtClean="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smtClean="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smtClean="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smtClean="0">
                <a:solidFill>
                  <a:srgbClr val="003399"/>
                </a:solidFill>
              </a:rPr>
              <a:t>Tel:</a:t>
            </a:r>
            <a:endParaRPr lang="en-GB" sz="1100" b="1" dirty="0">
              <a:solidFill>
                <a:srgbClr val="003399"/>
              </a:solidFill>
            </a:endParaRP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smtClean="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smtClean="0">
                <a:solidFill>
                  <a:srgbClr val="003399"/>
                </a:solidFill>
              </a:rPr>
              <a:t>Fax:</a:t>
            </a:r>
            <a:endParaRPr lang="en-GB" sz="1100" b="1" dirty="0">
              <a:solidFill>
                <a:srgbClr val="003399"/>
              </a:solidFill>
            </a:endParaRP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smtClean="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smtClean="0">
                <a:solidFill>
                  <a:srgbClr val="003399"/>
                </a:solidFill>
              </a:rPr>
              <a:t>www.westerncape.gov.za</a:t>
            </a:r>
            <a:endParaRPr lang="en-GB" sz="1100" b="1" dirty="0">
              <a:solidFill>
                <a:srgbClr val="003399"/>
              </a:solidFill>
            </a:endParaRPr>
          </a:p>
        </p:txBody>
      </p:sp>
      <p:sp>
        <p:nvSpPr>
          <p:cNvPr id="6" name="Rectangle 5"/>
          <p:cNvSpPr/>
          <p:nvPr userDrawn="1"/>
        </p:nvSpPr>
        <p:spPr>
          <a:xfrm>
            <a:off x="295275" y="565701"/>
            <a:ext cx="2404826" cy="584775"/>
          </a:xfrm>
          <a:prstGeom prst="rect">
            <a:avLst/>
          </a:prstGeom>
        </p:spPr>
        <p:txBody>
          <a:bodyPr wrap="none">
            <a:spAutoFit/>
          </a:bodyPr>
          <a:lstStyle/>
          <a:p>
            <a:r>
              <a:rPr lang="en-US" sz="3200" dirty="0" smtClean="0">
                <a:solidFill>
                  <a:prstClr val="white"/>
                </a:solidFill>
                <a:ea typeface="+mj-ea"/>
                <a:cs typeface="+mj-cs"/>
              </a:rPr>
              <a:t>Contact Us</a:t>
            </a:r>
            <a:endParaRPr lang="en-GB" sz="2400" dirty="0">
              <a:solidFill>
                <a:prstClr val="white"/>
              </a:solidFill>
            </a:endParaRPr>
          </a:p>
        </p:txBody>
      </p:sp>
      <p:sp>
        <p:nvSpPr>
          <p:cNvPr id="23"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smtClean="0"/>
              <a:t>Fill in your address</a:t>
            </a:r>
          </a:p>
        </p:txBody>
      </p:sp>
      <p:pic>
        <p:nvPicPr>
          <p:cNvPr id="20" name="Picture 2" descr="C:\Users\Conny\Desktop\WCG\WCG - Logo\PNG\Logos blue\Provincial Government\WCG - Logo - Provincial Treasury - Tagline - Blue.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286794" y="1912199"/>
            <a:ext cx="2492468" cy="702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5655351"/>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smtClean="0">
                <a:solidFill>
                  <a:prstClr val="white"/>
                </a:solidFill>
                <a:cs typeface="Century Gothic"/>
              </a:rPr>
              <a:t>Thank you</a:t>
            </a:r>
            <a:endParaRPr lang="en-US" sz="3200" dirty="0">
              <a:solidFill>
                <a:prstClr val="white"/>
              </a:solidFill>
              <a:cs typeface="Century Gothic"/>
            </a:endParaRP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val="156908620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1" name="Text Placeholder 4"/>
          <p:cNvSpPr>
            <a:spLocks noGrp="1"/>
          </p:cNvSpPr>
          <p:nvPr>
            <p:ph type="body" sz="quarter" idx="10"/>
          </p:nvPr>
        </p:nvSpPr>
        <p:spPr>
          <a:xfrm>
            <a:off x="295275" y="1412776"/>
            <a:ext cx="8597205" cy="468004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76858578"/>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smtClean="0"/>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smtClean="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smtClean="0"/>
              <a:t>Initial. Surname  |</a:t>
            </a:r>
            <a:endParaRPr lang="en-GB" dirty="0"/>
          </a:p>
        </p:txBody>
      </p:sp>
      <p:pic>
        <p:nvPicPr>
          <p:cNvPr id="11" name="Picture 2" descr="C:\Users\Conny\Desktop\WCG\WCG - Logo\PNG\Logos blue\Provincial Government\WCG - Logo - Provincial Treasury - Tagline - Transparent.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2517" y="420713"/>
            <a:ext cx="5424968" cy="1532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3913089"/>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0" name="Text Placeholder 4"/>
          <p:cNvSpPr>
            <a:spLocks noGrp="1"/>
          </p:cNvSpPr>
          <p:nvPr>
            <p:ph type="body" sz="quarter" idx="10"/>
          </p:nvPr>
        </p:nvSpPr>
        <p:spPr>
          <a:xfrm>
            <a:off x="295275" y="1196752"/>
            <a:ext cx="8597205" cy="48960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9187413"/>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7482881"/>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Tree>
    <p:extLst>
      <p:ext uri="{BB962C8B-B14F-4D97-AF65-F5344CB8AC3E}">
        <p14:creationId xmlns:p14="http://schemas.microsoft.com/office/powerpoint/2010/main" val="1998591097"/>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1" name="Text Placeholder 4"/>
          <p:cNvSpPr>
            <a:spLocks noGrp="1"/>
          </p:cNvSpPr>
          <p:nvPr>
            <p:ph type="body" sz="quarter" idx="10"/>
          </p:nvPr>
        </p:nvSpPr>
        <p:spPr>
          <a:xfrm>
            <a:off x="295275" y="1412776"/>
            <a:ext cx="8597205" cy="468004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15289206"/>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146102808"/>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Tree>
    <p:extLst>
      <p:ext uri="{BB962C8B-B14F-4D97-AF65-F5344CB8AC3E}">
        <p14:creationId xmlns:p14="http://schemas.microsoft.com/office/powerpoint/2010/main" val="150422731"/>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1"/>
          </p:nvPr>
        </p:nvSpPr>
        <p:spPr>
          <a:xfrm>
            <a:off x="295275" y="1196752"/>
            <a:ext cx="8597205" cy="4487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25001202"/>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246410120"/>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Tree>
    <p:extLst>
      <p:ext uri="{BB962C8B-B14F-4D97-AF65-F5344CB8AC3E}">
        <p14:creationId xmlns:p14="http://schemas.microsoft.com/office/powerpoint/2010/main" val="30686308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11532918"/>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2495224034"/>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76470293"/>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399032980"/>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smtClean="0"/>
              <a:t>Divider Theme</a:t>
            </a:r>
            <a:endParaRPr lang="en-GB" dirty="0"/>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57150" y="5516880"/>
            <a:ext cx="9086850" cy="170799"/>
          </a:xfrm>
          <a:prstGeom prst="rect">
            <a:avLst/>
          </a:prstGeom>
        </p:spPr>
      </p:pic>
      <p:pic>
        <p:nvPicPr>
          <p:cNvPr id="8" name="Picture 116" descr="C:\Users\Conny\Desktop\WCG\WCG - Logo\PNG\Logos blue\Provincial Government\WCG - Logo - Provincial Government - Blue.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1128925"/>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4190380819"/>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4146990523"/>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673498884"/>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1001280012"/>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1636349788"/>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118338755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Tree>
    <p:extLst>
      <p:ext uri="{BB962C8B-B14F-4D97-AF65-F5344CB8AC3E}">
        <p14:creationId xmlns:p14="http://schemas.microsoft.com/office/powerpoint/2010/main" val="1085709911"/>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1158528881"/>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2708544397"/>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smtClean="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smtClean="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smtClean="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smtClean="0">
                <a:solidFill>
                  <a:srgbClr val="003399"/>
                </a:solidFill>
              </a:rPr>
              <a:t>Tel:</a:t>
            </a:r>
            <a:endParaRPr lang="en-GB" sz="1100" b="1" dirty="0">
              <a:solidFill>
                <a:srgbClr val="003399"/>
              </a:solidFill>
            </a:endParaRP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smtClean="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smtClean="0">
                <a:solidFill>
                  <a:srgbClr val="003399"/>
                </a:solidFill>
              </a:rPr>
              <a:t>Fax:</a:t>
            </a:r>
            <a:endParaRPr lang="en-GB" sz="1100" b="1" dirty="0">
              <a:solidFill>
                <a:srgbClr val="003399"/>
              </a:solidFill>
            </a:endParaRP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smtClean="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smtClean="0">
                <a:solidFill>
                  <a:srgbClr val="003399"/>
                </a:solidFill>
              </a:rPr>
              <a:t>www.westerncape.gov.za</a:t>
            </a:r>
            <a:endParaRPr lang="en-GB" sz="1100" b="1" dirty="0">
              <a:solidFill>
                <a:srgbClr val="003399"/>
              </a:solidFill>
            </a:endParaRPr>
          </a:p>
        </p:txBody>
      </p:sp>
      <p:sp>
        <p:nvSpPr>
          <p:cNvPr id="6" name="Rectangle 5"/>
          <p:cNvSpPr/>
          <p:nvPr userDrawn="1"/>
        </p:nvSpPr>
        <p:spPr>
          <a:xfrm>
            <a:off x="295275" y="565701"/>
            <a:ext cx="2404826" cy="584775"/>
          </a:xfrm>
          <a:prstGeom prst="rect">
            <a:avLst/>
          </a:prstGeom>
        </p:spPr>
        <p:txBody>
          <a:bodyPr wrap="none">
            <a:spAutoFit/>
          </a:bodyPr>
          <a:lstStyle/>
          <a:p>
            <a:r>
              <a:rPr lang="en-US" sz="3200" dirty="0" smtClean="0">
                <a:solidFill>
                  <a:prstClr val="white"/>
                </a:solidFill>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smtClean="0"/>
              <a:t>Fill in your address</a:t>
            </a:r>
          </a:p>
        </p:txBody>
      </p:sp>
      <p:pic>
        <p:nvPicPr>
          <p:cNvPr id="20" name="Picture 2" descr="C:\Users\Conny\Desktop\WCG\WCG - Logo\PNG\Logos blue\Provincial Government\WCG - Logo - Provincial Treasury - Tagline - Blue.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286794" y="1912199"/>
            <a:ext cx="2492468" cy="702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2094791"/>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smtClean="0">
                <a:solidFill>
                  <a:prstClr val="white"/>
                </a:solidFill>
                <a:cs typeface="Century Gothic"/>
              </a:rPr>
              <a:t>Thank you</a:t>
            </a:r>
            <a:endParaRPr lang="en-US" sz="3200" dirty="0">
              <a:solidFill>
                <a:prstClr val="white"/>
              </a:solidFill>
              <a:cs typeface="Century Gothic"/>
            </a:endParaRP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val="4231886111"/>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smtClean="0"/>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fld id="{44DF0C3E-4E99-4E2E-BA98-3D852DE6B51F}" type="datetime3">
              <a:rPr lang="en-US" smtClean="0">
                <a:solidFill>
                  <a:prstClr val="white"/>
                </a:solidFill>
              </a:rPr>
              <a:pPr/>
              <a:t>19 June 2018</a:t>
            </a:fld>
            <a:endParaRPr lang="en-GB" dirty="0">
              <a:solidFill>
                <a:prstClr val="white"/>
              </a:solidFill>
            </a:endParaRPr>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smtClean="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smtClean="0"/>
              <a:t>Initial. Surname  |</a:t>
            </a:r>
            <a:endParaRPr lang="en-GB" dirty="0"/>
          </a:p>
        </p:txBody>
      </p:sp>
      <p:pic>
        <p:nvPicPr>
          <p:cNvPr id="11" name="Picture 2" descr="C:\Users\Conny\Desktop\WCG\WCG - Logo\PNG\Logos blue\Provincial Government\WCG - Logo - Provincial Treasury - Tagline - Transparent.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2517" y="420713"/>
            <a:ext cx="5424968" cy="1532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6137481"/>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10" name="Text Placeholder 4"/>
          <p:cNvSpPr>
            <a:spLocks noGrp="1"/>
          </p:cNvSpPr>
          <p:nvPr>
            <p:ph type="body" sz="quarter" idx="10"/>
          </p:nvPr>
        </p:nvSpPr>
        <p:spPr>
          <a:xfrm>
            <a:off x="295275" y="1196752"/>
            <a:ext cx="8597205" cy="48960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53103959"/>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36535364"/>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Tree>
    <p:extLst>
      <p:ext uri="{BB962C8B-B14F-4D97-AF65-F5344CB8AC3E}">
        <p14:creationId xmlns:p14="http://schemas.microsoft.com/office/powerpoint/2010/main" val="4175512479"/>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11" name="Text Placeholder 4"/>
          <p:cNvSpPr>
            <a:spLocks noGrp="1"/>
          </p:cNvSpPr>
          <p:nvPr>
            <p:ph type="body" sz="quarter" idx="10"/>
          </p:nvPr>
        </p:nvSpPr>
        <p:spPr>
          <a:xfrm>
            <a:off x="295275" y="1412776"/>
            <a:ext cx="8597205" cy="468004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57409265"/>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0495129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9" name="Text Placeholder 4"/>
          <p:cNvSpPr>
            <a:spLocks noGrp="1"/>
          </p:cNvSpPr>
          <p:nvPr>
            <p:ph type="body" sz="quarter" idx="11"/>
          </p:nvPr>
        </p:nvSpPr>
        <p:spPr>
          <a:xfrm>
            <a:off x="295275" y="1196752"/>
            <a:ext cx="8597205" cy="4487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57831933"/>
      </p:ext>
    </p:extLst>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Tree>
    <p:extLst>
      <p:ext uri="{BB962C8B-B14F-4D97-AF65-F5344CB8AC3E}">
        <p14:creationId xmlns:p14="http://schemas.microsoft.com/office/powerpoint/2010/main" val="2533809160"/>
      </p:ext>
    </p:extLst>
  </p:cSld>
  <p:clrMapOvr>
    <a:masterClrMapping/>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9" name="Text Placeholder 4"/>
          <p:cNvSpPr>
            <a:spLocks noGrp="1"/>
          </p:cNvSpPr>
          <p:nvPr>
            <p:ph type="body" sz="quarter" idx="11"/>
          </p:nvPr>
        </p:nvSpPr>
        <p:spPr>
          <a:xfrm>
            <a:off x="295275" y="1196752"/>
            <a:ext cx="8597205" cy="4487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18790056"/>
      </p:ext>
    </p:extLst>
  </p:cSld>
  <p:clrMapOvr>
    <a:masterClrMapping/>
  </p:clrMapOvr>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86411250"/>
      </p:ext>
    </p:extLst>
  </p:cSld>
  <p:clrMapOvr>
    <a:masterClrMapping/>
  </p:clrMapOvr>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Tree>
    <p:extLst>
      <p:ext uri="{BB962C8B-B14F-4D97-AF65-F5344CB8AC3E}">
        <p14:creationId xmlns:p14="http://schemas.microsoft.com/office/powerpoint/2010/main" val="3764696420"/>
      </p:ext>
    </p:extLst>
  </p:cSld>
  <p:clrMapOvr>
    <a:masterClrMapping/>
  </p:clrMapOvr>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1528121251"/>
      </p:ext>
    </p:extLst>
  </p:cSld>
  <p:clrMapOvr>
    <a:masterClrMapping/>
  </p:clrMapOvr>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69498007"/>
      </p:ext>
    </p:extLst>
  </p:cSld>
  <p:clrMapOvr>
    <a:masterClrMapping/>
  </p:clrMapOvr>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3779155625"/>
      </p:ext>
    </p:extLst>
  </p:cSld>
  <p:clrMapOvr>
    <a:masterClrMapping/>
  </p:clrMapOvr>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smtClean="0"/>
              <a:t>Divider Theme</a:t>
            </a:r>
            <a:endParaRPr lang="en-GB" dirty="0"/>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57150" y="5516880"/>
            <a:ext cx="9086850" cy="170799"/>
          </a:xfrm>
          <a:prstGeom prst="rect">
            <a:avLst/>
          </a:prstGeom>
        </p:spPr>
      </p:pic>
      <p:pic>
        <p:nvPicPr>
          <p:cNvPr id="8" name="Picture 116" descr="C:\Users\Conny\Desktop\WCG\WCG - Logo\PNG\Logos blue\Provincial Government\WCG - Logo - Provincial Government - Blue.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3477797"/>
      </p:ext>
    </p:extLst>
  </p:cSld>
  <p:clrMapOvr>
    <a:masterClrMapping/>
  </p:clrMapOvr>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884817513"/>
      </p:ext>
    </p:extLst>
  </p:cSld>
  <p:clrMapOvr>
    <a:masterClrMapping/>
  </p:clrMapOvr>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150871043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4104808074"/>
      </p:ext>
    </p:extLst>
  </p:cSld>
  <p:clrMapOvr>
    <a:masterClrMapping/>
  </p:clrMapOvr>
  <p:timing>
    <p:tnLst>
      <p:par>
        <p:cTn id="1" dur="indefinite" restart="never" nodeType="tmRoot"/>
      </p:par>
    </p:tnLst>
  </p:timing>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73692095"/>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3456196216"/>
      </p:ext>
    </p:extLst>
  </p:cSld>
  <p:clrMapOvr>
    <a:masterClrMapping/>
  </p:clrMapOvr>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477886157"/>
      </p:ext>
    </p:extLst>
  </p:cSld>
  <p:clrMapOvr>
    <a:masterClrMapping/>
  </p:clrMapOvr>
  <p:timing>
    <p:tnLst>
      <p:par>
        <p:cTn id="1" dur="indefinite" restart="never" nodeType="tmRoot"/>
      </p:par>
    </p:tn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4244477734"/>
      </p:ext>
    </p:extLst>
  </p:cSld>
  <p:clrMapOvr>
    <a:masterClrMapping/>
  </p:clrMapOvr>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669285850"/>
      </p:ext>
    </p:extLst>
  </p:cSld>
  <p:clrMapOvr>
    <a:masterClrMapping/>
  </p:clrMapOvr>
  <p:timing>
    <p:tnLst>
      <p:par>
        <p:cTn id="1" dur="indefinite" restart="never" nodeType="tmRoot"/>
      </p:par>
    </p:tnLst>
  </p:timing>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717084444"/>
      </p:ext>
    </p:extLst>
  </p:cSld>
  <p:clrMapOvr>
    <a:masterClrMapping/>
  </p:clrMapOvr>
  <p:timing>
    <p:tnLst>
      <p:par>
        <p:cTn id="1" dur="indefinite" restart="never" nodeType="tmRoot"/>
      </p:par>
    </p:tnLst>
  </p:timing>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smtClean="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smtClean="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smtClean="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smtClean="0">
                <a:solidFill>
                  <a:srgbClr val="003399"/>
                </a:solidFill>
              </a:rPr>
              <a:t>Tel:</a:t>
            </a:r>
            <a:endParaRPr lang="en-GB" sz="1100" b="1" dirty="0">
              <a:solidFill>
                <a:srgbClr val="003399"/>
              </a:solidFill>
            </a:endParaRP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smtClean="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smtClean="0">
                <a:solidFill>
                  <a:srgbClr val="003399"/>
                </a:solidFill>
              </a:rPr>
              <a:t>Fax:</a:t>
            </a:r>
            <a:endParaRPr lang="en-GB" sz="1100" b="1" dirty="0">
              <a:solidFill>
                <a:srgbClr val="003399"/>
              </a:solidFill>
            </a:endParaRP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smtClean="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smtClean="0">
                <a:solidFill>
                  <a:srgbClr val="003399"/>
                </a:solidFill>
              </a:rPr>
              <a:t>www.westerncape.gov.za</a:t>
            </a:r>
            <a:endParaRPr lang="en-GB" sz="1100" b="1" dirty="0">
              <a:solidFill>
                <a:srgbClr val="003399"/>
              </a:solidFill>
            </a:endParaRPr>
          </a:p>
        </p:txBody>
      </p:sp>
      <p:sp>
        <p:nvSpPr>
          <p:cNvPr id="6" name="Rectangle 5"/>
          <p:cNvSpPr/>
          <p:nvPr userDrawn="1"/>
        </p:nvSpPr>
        <p:spPr>
          <a:xfrm>
            <a:off x="295275" y="565701"/>
            <a:ext cx="2404826" cy="584775"/>
          </a:xfrm>
          <a:prstGeom prst="rect">
            <a:avLst/>
          </a:prstGeom>
        </p:spPr>
        <p:txBody>
          <a:bodyPr wrap="none">
            <a:spAutoFit/>
          </a:bodyPr>
          <a:lstStyle/>
          <a:p>
            <a:r>
              <a:rPr lang="en-US" sz="3200" dirty="0" smtClean="0">
                <a:solidFill>
                  <a:prstClr val="white"/>
                </a:solidFill>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smtClean="0"/>
              <a:t>Fill in your address</a:t>
            </a:r>
          </a:p>
        </p:txBody>
      </p:sp>
      <p:pic>
        <p:nvPicPr>
          <p:cNvPr id="20" name="Picture 2" descr="C:\Users\Conny\Desktop\WCG\WCG - Logo\PNG\Logos blue\Provincial Government\WCG - Logo - Provincial Treasury - Tagline - Blue.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286794" y="1912199"/>
            <a:ext cx="2492468" cy="702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7691028"/>
      </p:ext>
    </p:extLst>
  </p:cSld>
  <p:clrMapOvr>
    <a:masterClrMapping/>
  </p:clrMapOvr>
  <p:timing>
    <p:tnLst>
      <p:par>
        <p:cTn id="1" dur="indefinite" restart="never" nodeType="tmRoot"/>
      </p:par>
    </p:tnLst>
  </p:timing>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smtClean="0">
                <a:solidFill>
                  <a:prstClr val="white"/>
                </a:solidFill>
                <a:cs typeface="Century Gothic"/>
              </a:rPr>
              <a:t>Thank you</a:t>
            </a:r>
            <a:endParaRPr lang="en-US" sz="3200" dirty="0">
              <a:solidFill>
                <a:prstClr val="white"/>
              </a:solidFill>
              <a:cs typeface="Century Gothic"/>
            </a:endParaRP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val="217774113"/>
      </p:ext>
    </p:extLst>
  </p:cSld>
  <p:clrMapOvr>
    <a:masterClrMapping/>
  </p:clrMapOvr>
  <p:timing>
    <p:tnLst>
      <p:par>
        <p:cTn id="1" dur="indefinite" restart="never" nodeType="tmRoot"/>
      </p:par>
    </p:tnLst>
  </p:timing>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smtClean="0"/>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fld id="{44DF0C3E-4E99-4E2E-BA98-3D852DE6B51F}" type="datetime3">
              <a:rPr lang="en-US" smtClean="0">
                <a:solidFill>
                  <a:prstClr val="white"/>
                </a:solidFill>
              </a:rPr>
              <a:pPr/>
              <a:t>19 June 2018</a:t>
            </a:fld>
            <a:endParaRPr lang="en-GB" dirty="0">
              <a:solidFill>
                <a:prstClr val="white"/>
              </a:solidFill>
            </a:endParaRPr>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smtClean="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smtClean="0"/>
              <a:t>Initial. Surname  |</a:t>
            </a:r>
            <a:endParaRPr lang="en-GB" dirty="0"/>
          </a:p>
        </p:txBody>
      </p:sp>
      <p:pic>
        <p:nvPicPr>
          <p:cNvPr id="11" name="Picture 2" descr="C:\Users\Conny\Desktop\WCG\WCG - Logo\PNG\Logos blue\Provincial Government\WCG - Logo - Provincial Treasury - Tagline - Transparent.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2517" y="420713"/>
            <a:ext cx="5424968" cy="1532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4123832"/>
      </p:ext>
    </p:extLst>
  </p:cSld>
  <p:clrMapOvr>
    <a:masterClrMapping/>
  </p:clrMapOvr>
  <p:timing>
    <p:tnLst>
      <p:par>
        <p:cTn id="1" dur="indefinite" restart="never" nodeType="tmRoot"/>
      </p:par>
    </p:tnLst>
  </p:timing>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10" name="Text Placeholder 4"/>
          <p:cNvSpPr>
            <a:spLocks noGrp="1"/>
          </p:cNvSpPr>
          <p:nvPr>
            <p:ph type="body" sz="quarter" idx="10"/>
          </p:nvPr>
        </p:nvSpPr>
        <p:spPr>
          <a:xfrm>
            <a:off x="295275" y="1196752"/>
            <a:ext cx="8597205" cy="48960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115369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9" Type="http://schemas.openxmlformats.org/officeDocument/2006/relationships/image" Target="../media/image4.png"/><Relationship Id="rId21" Type="http://schemas.openxmlformats.org/officeDocument/2006/relationships/slideLayout" Target="../slideLayouts/slideLayout21.xml"/><Relationship Id="rId34" Type="http://schemas.openxmlformats.org/officeDocument/2006/relationships/tags" Target="../tags/tag8.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ags" Target="../tags/tag7.xml"/><Relationship Id="rId38"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6.xml"/><Relationship Id="rId37" Type="http://schemas.openxmlformats.org/officeDocument/2006/relationships/image" Target="../media/image2.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2.xml"/><Relationship Id="rId36"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5.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vmlDrawing" Target="../drawings/vmlDrawing1.vml"/><Relationship Id="rId30" Type="http://schemas.openxmlformats.org/officeDocument/2006/relationships/tags" Target="../tags/tag4.xml"/><Relationship Id="rId35" Type="http://schemas.openxmlformats.org/officeDocument/2006/relationships/oleObject" Target="../embeddings/oleObject1.bin"/><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38.xml"/><Relationship Id="rId18" Type="http://schemas.openxmlformats.org/officeDocument/2006/relationships/slideLayout" Target="../slideLayouts/slideLayout43.xml"/><Relationship Id="rId26" Type="http://schemas.openxmlformats.org/officeDocument/2006/relationships/vmlDrawing" Target="../drawings/vmlDrawing2.vml"/><Relationship Id="rId21" Type="http://schemas.openxmlformats.org/officeDocument/2006/relationships/slideLayout" Target="../slideLayouts/slideLayout46.xml"/><Relationship Id="rId34" Type="http://schemas.openxmlformats.org/officeDocument/2006/relationships/oleObject" Target="../embeddings/oleObject2.bin"/><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5" Type="http://schemas.openxmlformats.org/officeDocument/2006/relationships/theme" Target="../theme/theme2.xml"/><Relationship Id="rId33" Type="http://schemas.openxmlformats.org/officeDocument/2006/relationships/tags" Target="../tags/tag56.xml"/><Relationship Id="rId38" Type="http://schemas.openxmlformats.org/officeDocument/2006/relationships/image" Target="../media/image4.png"/><Relationship Id="rId2" Type="http://schemas.openxmlformats.org/officeDocument/2006/relationships/slideLayout" Target="../slideLayouts/slideLayout27.xml"/><Relationship Id="rId16" Type="http://schemas.openxmlformats.org/officeDocument/2006/relationships/slideLayout" Target="../slideLayouts/slideLayout41.xml"/><Relationship Id="rId20" Type="http://schemas.openxmlformats.org/officeDocument/2006/relationships/slideLayout" Target="../slideLayouts/slideLayout45.xml"/><Relationship Id="rId29" Type="http://schemas.openxmlformats.org/officeDocument/2006/relationships/tags" Target="../tags/tag52.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24" Type="http://schemas.openxmlformats.org/officeDocument/2006/relationships/slideLayout" Target="../slideLayouts/slideLayout49.xml"/><Relationship Id="rId32" Type="http://schemas.openxmlformats.org/officeDocument/2006/relationships/tags" Target="../tags/tag55.xml"/><Relationship Id="rId37" Type="http://schemas.openxmlformats.org/officeDocument/2006/relationships/image" Target="../media/image3.png"/><Relationship Id="rId5" Type="http://schemas.openxmlformats.org/officeDocument/2006/relationships/slideLayout" Target="../slideLayouts/slideLayout30.xml"/><Relationship Id="rId15" Type="http://schemas.openxmlformats.org/officeDocument/2006/relationships/slideLayout" Target="../slideLayouts/slideLayout40.xml"/><Relationship Id="rId23" Type="http://schemas.openxmlformats.org/officeDocument/2006/relationships/slideLayout" Target="../slideLayouts/slideLayout48.xml"/><Relationship Id="rId28" Type="http://schemas.openxmlformats.org/officeDocument/2006/relationships/tags" Target="../tags/tag51.xml"/><Relationship Id="rId36" Type="http://schemas.openxmlformats.org/officeDocument/2006/relationships/image" Target="../media/image2.jpeg"/><Relationship Id="rId10" Type="http://schemas.openxmlformats.org/officeDocument/2006/relationships/slideLayout" Target="../slideLayouts/slideLayout35.xml"/><Relationship Id="rId19" Type="http://schemas.openxmlformats.org/officeDocument/2006/relationships/slideLayout" Target="../slideLayouts/slideLayout44.xml"/><Relationship Id="rId31" Type="http://schemas.openxmlformats.org/officeDocument/2006/relationships/tags" Target="../tags/tag54.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 Id="rId22" Type="http://schemas.openxmlformats.org/officeDocument/2006/relationships/slideLayout" Target="../slideLayouts/slideLayout47.xml"/><Relationship Id="rId27" Type="http://schemas.openxmlformats.org/officeDocument/2006/relationships/tags" Target="../tags/tag50.xml"/><Relationship Id="rId30" Type="http://schemas.openxmlformats.org/officeDocument/2006/relationships/tags" Target="../tags/tag53.xml"/><Relationship Id="rId35" Type="http://schemas.openxmlformats.org/officeDocument/2006/relationships/image" Target="../media/image1.emf"/><Relationship Id="rId8" Type="http://schemas.openxmlformats.org/officeDocument/2006/relationships/slideLayout" Target="../slideLayouts/slideLayout33.xml"/><Relationship Id="rId3"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62.xml"/><Relationship Id="rId18" Type="http://schemas.openxmlformats.org/officeDocument/2006/relationships/slideLayout" Target="../slideLayouts/slideLayout67.xml"/><Relationship Id="rId26" Type="http://schemas.openxmlformats.org/officeDocument/2006/relationships/vmlDrawing" Target="../drawings/vmlDrawing3.vml"/><Relationship Id="rId21" Type="http://schemas.openxmlformats.org/officeDocument/2006/relationships/slideLayout" Target="../slideLayouts/slideLayout70.xml"/><Relationship Id="rId34" Type="http://schemas.openxmlformats.org/officeDocument/2006/relationships/oleObject" Target="../embeddings/oleObject3.bin"/><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slideLayout" Target="../slideLayouts/slideLayout66.xml"/><Relationship Id="rId25" Type="http://schemas.openxmlformats.org/officeDocument/2006/relationships/theme" Target="../theme/theme3.xml"/><Relationship Id="rId33" Type="http://schemas.openxmlformats.org/officeDocument/2006/relationships/tags" Target="../tags/tag104.xml"/><Relationship Id="rId38" Type="http://schemas.openxmlformats.org/officeDocument/2006/relationships/image" Target="../media/image4.png"/><Relationship Id="rId2" Type="http://schemas.openxmlformats.org/officeDocument/2006/relationships/slideLayout" Target="../slideLayouts/slideLayout51.xml"/><Relationship Id="rId16" Type="http://schemas.openxmlformats.org/officeDocument/2006/relationships/slideLayout" Target="../slideLayouts/slideLayout65.xml"/><Relationship Id="rId20" Type="http://schemas.openxmlformats.org/officeDocument/2006/relationships/slideLayout" Target="../slideLayouts/slideLayout69.xml"/><Relationship Id="rId29" Type="http://schemas.openxmlformats.org/officeDocument/2006/relationships/tags" Target="../tags/tag100.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24" Type="http://schemas.openxmlformats.org/officeDocument/2006/relationships/slideLayout" Target="../slideLayouts/slideLayout73.xml"/><Relationship Id="rId32" Type="http://schemas.openxmlformats.org/officeDocument/2006/relationships/tags" Target="../tags/tag103.xml"/><Relationship Id="rId37" Type="http://schemas.openxmlformats.org/officeDocument/2006/relationships/image" Target="../media/image3.png"/><Relationship Id="rId5" Type="http://schemas.openxmlformats.org/officeDocument/2006/relationships/slideLayout" Target="../slideLayouts/slideLayout54.xml"/><Relationship Id="rId15" Type="http://schemas.openxmlformats.org/officeDocument/2006/relationships/slideLayout" Target="../slideLayouts/slideLayout64.xml"/><Relationship Id="rId23" Type="http://schemas.openxmlformats.org/officeDocument/2006/relationships/slideLayout" Target="../slideLayouts/slideLayout72.xml"/><Relationship Id="rId28" Type="http://schemas.openxmlformats.org/officeDocument/2006/relationships/tags" Target="../tags/tag99.xml"/><Relationship Id="rId36" Type="http://schemas.openxmlformats.org/officeDocument/2006/relationships/image" Target="../media/image2.jpeg"/><Relationship Id="rId10" Type="http://schemas.openxmlformats.org/officeDocument/2006/relationships/slideLayout" Target="../slideLayouts/slideLayout59.xml"/><Relationship Id="rId19" Type="http://schemas.openxmlformats.org/officeDocument/2006/relationships/slideLayout" Target="../slideLayouts/slideLayout68.xml"/><Relationship Id="rId31" Type="http://schemas.openxmlformats.org/officeDocument/2006/relationships/tags" Target="../tags/tag102.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 Id="rId22" Type="http://schemas.openxmlformats.org/officeDocument/2006/relationships/slideLayout" Target="../slideLayouts/slideLayout71.xml"/><Relationship Id="rId27" Type="http://schemas.openxmlformats.org/officeDocument/2006/relationships/tags" Target="../tags/tag98.xml"/><Relationship Id="rId30" Type="http://schemas.openxmlformats.org/officeDocument/2006/relationships/tags" Target="../tags/tag101.xml"/><Relationship Id="rId35" Type="http://schemas.openxmlformats.org/officeDocument/2006/relationships/image" Target="../media/image1.emf"/><Relationship Id="rId8" Type="http://schemas.openxmlformats.org/officeDocument/2006/relationships/slideLayout" Target="../slideLayouts/slideLayout57.xml"/><Relationship Id="rId3" Type="http://schemas.openxmlformats.org/officeDocument/2006/relationships/slideLayout" Target="../slideLayouts/slideLayout52.xml"/></Relationships>
</file>

<file path=ppt/slideMasters/_rels/slideMaster4.xml.rels><?xml version="1.0" encoding="UTF-8" standalone="yes"?>
<Relationships xmlns="http://schemas.openxmlformats.org/package/2006/relationships"><Relationship Id="rId13" Type="http://schemas.openxmlformats.org/officeDocument/2006/relationships/slideLayout" Target="../slideLayouts/slideLayout86.xml"/><Relationship Id="rId18" Type="http://schemas.openxmlformats.org/officeDocument/2006/relationships/slideLayout" Target="../slideLayouts/slideLayout91.xml"/><Relationship Id="rId26" Type="http://schemas.openxmlformats.org/officeDocument/2006/relationships/vmlDrawing" Target="../drawings/vmlDrawing4.vml"/><Relationship Id="rId21" Type="http://schemas.openxmlformats.org/officeDocument/2006/relationships/slideLayout" Target="../slideLayouts/slideLayout94.xml"/><Relationship Id="rId34" Type="http://schemas.openxmlformats.org/officeDocument/2006/relationships/oleObject" Target="../embeddings/oleObject4.bin"/><Relationship Id="rId7" Type="http://schemas.openxmlformats.org/officeDocument/2006/relationships/slideLayout" Target="../slideLayouts/slideLayout80.xml"/><Relationship Id="rId12" Type="http://schemas.openxmlformats.org/officeDocument/2006/relationships/slideLayout" Target="../slideLayouts/slideLayout85.xml"/><Relationship Id="rId17" Type="http://schemas.openxmlformats.org/officeDocument/2006/relationships/slideLayout" Target="../slideLayouts/slideLayout90.xml"/><Relationship Id="rId25" Type="http://schemas.openxmlformats.org/officeDocument/2006/relationships/theme" Target="../theme/theme4.xml"/><Relationship Id="rId33" Type="http://schemas.openxmlformats.org/officeDocument/2006/relationships/tags" Target="../tags/tag152.xml"/><Relationship Id="rId38" Type="http://schemas.openxmlformats.org/officeDocument/2006/relationships/image" Target="../media/image4.png"/><Relationship Id="rId2" Type="http://schemas.openxmlformats.org/officeDocument/2006/relationships/slideLayout" Target="../slideLayouts/slideLayout75.xml"/><Relationship Id="rId16" Type="http://schemas.openxmlformats.org/officeDocument/2006/relationships/slideLayout" Target="../slideLayouts/slideLayout89.xml"/><Relationship Id="rId20" Type="http://schemas.openxmlformats.org/officeDocument/2006/relationships/slideLayout" Target="../slideLayouts/slideLayout93.xml"/><Relationship Id="rId29" Type="http://schemas.openxmlformats.org/officeDocument/2006/relationships/tags" Target="../tags/tag148.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24" Type="http://schemas.openxmlformats.org/officeDocument/2006/relationships/slideLayout" Target="../slideLayouts/slideLayout97.xml"/><Relationship Id="rId32" Type="http://schemas.openxmlformats.org/officeDocument/2006/relationships/tags" Target="../tags/tag151.xml"/><Relationship Id="rId37" Type="http://schemas.openxmlformats.org/officeDocument/2006/relationships/image" Target="../media/image3.png"/><Relationship Id="rId5" Type="http://schemas.openxmlformats.org/officeDocument/2006/relationships/slideLayout" Target="../slideLayouts/slideLayout78.xml"/><Relationship Id="rId15" Type="http://schemas.openxmlformats.org/officeDocument/2006/relationships/slideLayout" Target="../slideLayouts/slideLayout88.xml"/><Relationship Id="rId23" Type="http://schemas.openxmlformats.org/officeDocument/2006/relationships/slideLayout" Target="../slideLayouts/slideLayout96.xml"/><Relationship Id="rId28" Type="http://schemas.openxmlformats.org/officeDocument/2006/relationships/tags" Target="../tags/tag147.xml"/><Relationship Id="rId36" Type="http://schemas.openxmlformats.org/officeDocument/2006/relationships/image" Target="../media/image2.jpeg"/><Relationship Id="rId10" Type="http://schemas.openxmlformats.org/officeDocument/2006/relationships/slideLayout" Target="../slideLayouts/slideLayout83.xml"/><Relationship Id="rId19" Type="http://schemas.openxmlformats.org/officeDocument/2006/relationships/slideLayout" Target="../slideLayouts/slideLayout92.xml"/><Relationship Id="rId31" Type="http://schemas.openxmlformats.org/officeDocument/2006/relationships/tags" Target="../tags/tag150.xml"/><Relationship Id="rId4" Type="http://schemas.openxmlformats.org/officeDocument/2006/relationships/slideLayout" Target="../slideLayouts/slideLayout77.xml"/><Relationship Id="rId9" Type="http://schemas.openxmlformats.org/officeDocument/2006/relationships/slideLayout" Target="../slideLayouts/slideLayout82.xml"/><Relationship Id="rId14" Type="http://schemas.openxmlformats.org/officeDocument/2006/relationships/slideLayout" Target="../slideLayouts/slideLayout87.xml"/><Relationship Id="rId22" Type="http://schemas.openxmlformats.org/officeDocument/2006/relationships/slideLayout" Target="../slideLayouts/slideLayout95.xml"/><Relationship Id="rId27" Type="http://schemas.openxmlformats.org/officeDocument/2006/relationships/tags" Target="../tags/tag146.xml"/><Relationship Id="rId30" Type="http://schemas.openxmlformats.org/officeDocument/2006/relationships/tags" Target="../tags/tag149.xml"/><Relationship Id="rId35" Type="http://schemas.openxmlformats.org/officeDocument/2006/relationships/image" Target="../media/image1.emf"/><Relationship Id="rId8" Type="http://schemas.openxmlformats.org/officeDocument/2006/relationships/slideLayout" Target="../slideLayouts/slideLayout81.xml"/><Relationship Id="rId3" Type="http://schemas.openxmlformats.org/officeDocument/2006/relationships/slideLayout" Target="../slideLayouts/slideLayout76.xml"/></Relationships>
</file>

<file path=ppt/slideMasters/_rels/slideMaster5.xml.rels><?xml version="1.0" encoding="UTF-8" standalone="yes"?>
<Relationships xmlns="http://schemas.openxmlformats.org/package/2006/relationships"><Relationship Id="rId13" Type="http://schemas.openxmlformats.org/officeDocument/2006/relationships/slideLayout" Target="../slideLayouts/slideLayout110.xml"/><Relationship Id="rId18" Type="http://schemas.openxmlformats.org/officeDocument/2006/relationships/slideLayout" Target="../slideLayouts/slideLayout115.xml"/><Relationship Id="rId26" Type="http://schemas.openxmlformats.org/officeDocument/2006/relationships/vmlDrawing" Target="../drawings/vmlDrawing5.vml"/><Relationship Id="rId21" Type="http://schemas.openxmlformats.org/officeDocument/2006/relationships/slideLayout" Target="../slideLayouts/slideLayout118.xml"/><Relationship Id="rId34" Type="http://schemas.openxmlformats.org/officeDocument/2006/relationships/oleObject" Target="../embeddings/oleObject5.bin"/><Relationship Id="rId7" Type="http://schemas.openxmlformats.org/officeDocument/2006/relationships/slideLayout" Target="../slideLayouts/slideLayout104.xml"/><Relationship Id="rId12" Type="http://schemas.openxmlformats.org/officeDocument/2006/relationships/slideLayout" Target="../slideLayouts/slideLayout109.xml"/><Relationship Id="rId17" Type="http://schemas.openxmlformats.org/officeDocument/2006/relationships/slideLayout" Target="../slideLayouts/slideLayout114.xml"/><Relationship Id="rId25" Type="http://schemas.openxmlformats.org/officeDocument/2006/relationships/theme" Target="../theme/theme5.xml"/><Relationship Id="rId33" Type="http://schemas.openxmlformats.org/officeDocument/2006/relationships/tags" Target="../tags/tag200.xml"/><Relationship Id="rId38" Type="http://schemas.openxmlformats.org/officeDocument/2006/relationships/image" Target="../media/image4.png"/><Relationship Id="rId2" Type="http://schemas.openxmlformats.org/officeDocument/2006/relationships/slideLayout" Target="../slideLayouts/slideLayout99.xml"/><Relationship Id="rId16" Type="http://schemas.openxmlformats.org/officeDocument/2006/relationships/slideLayout" Target="../slideLayouts/slideLayout113.xml"/><Relationship Id="rId20" Type="http://schemas.openxmlformats.org/officeDocument/2006/relationships/slideLayout" Target="../slideLayouts/slideLayout117.xml"/><Relationship Id="rId29" Type="http://schemas.openxmlformats.org/officeDocument/2006/relationships/tags" Target="../tags/tag196.xml"/><Relationship Id="rId1" Type="http://schemas.openxmlformats.org/officeDocument/2006/relationships/slideLayout" Target="../slideLayouts/slideLayout98.xml"/><Relationship Id="rId6" Type="http://schemas.openxmlformats.org/officeDocument/2006/relationships/slideLayout" Target="../slideLayouts/slideLayout103.xml"/><Relationship Id="rId11" Type="http://schemas.openxmlformats.org/officeDocument/2006/relationships/slideLayout" Target="../slideLayouts/slideLayout108.xml"/><Relationship Id="rId24" Type="http://schemas.openxmlformats.org/officeDocument/2006/relationships/slideLayout" Target="../slideLayouts/slideLayout121.xml"/><Relationship Id="rId32" Type="http://schemas.openxmlformats.org/officeDocument/2006/relationships/tags" Target="../tags/tag199.xml"/><Relationship Id="rId37" Type="http://schemas.openxmlformats.org/officeDocument/2006/relationships/image" Target="../media/image3.png"/><Relationship Id="rId5" Type="http://schemas.openxmlformats.org/officeDocument/2006/relationships/slideLayout" Target="../slideLayouts/slideLayout102.xml"/><Relationship Id="rId15" Type="http://schemas.openxmlformats.org/officeDocument/2006/relationships/slideLayout" Target="../slideLayouts/slideLayout112.xml"/><Relationship Id="rId23" Type="http://schemas.openxmlformats.org/officeDocument/2006/relationships/slideLayout" Target="../slideLayouts/slideLayout120.xml"/><Relationship Id="rId28" Type="http://schemas.openxmlformats.org/officeDocument/2006/relationships/tags" Target="../tags/tag195.xml"/><Relationship Id="rId36" Type="http://schemas.openxmlformats.org/officeDocument/2006/relationships/image" Target="../media/image2.jpeg"/><Relationship Id="rId10" Type="http://schemas.openxmlformats.org/officeDocument/2006/relationships/slideLayout" Target="../slideLayouts/slideLayout107.xml"/><Relationship Id="rId19" Type="http://schemas.openxmlformats.org/officeDocument/2006/relationships/slideLayout" Target="../slideLayouts/slideLayout116.xml"/><Relationship Id="rId31" Type="http://schemas.openxmlformats.org/officeDocument/2006/relationships/tags" Target="../tags/tag198.xml"/><Relationship Id="rId4" Type="http://schemas.openxmlformats.org/officeDocument/2006/relationships/slideLayout" Target="../slideLayouts/slideLayout101.xml"/><Relationship Id="rId9" Type="http://schemas.openxmlformats.org/officeDocument/2006/relationships/slideLayout" Target="../slideLayouts/slideLayout106.xml"/><Relationship Id="rId14" Type="http://schemas.openxmlformats.org/officeDocument/2006/relationships/slideLayout" Target="../slideLayouts/slideLayout111.xml"/><Relationship Id="rId22" Type="http://schemas.openxmlformats.org/officeDocument/2006/relationships/slideLayout" Target="../slideLayouts/slideLayout119.xml"/><Relationship Id="rId27" Type="http://schemas.openxmlformats.org/officeDocument/2006/relationships/tags" Target="../tags/tag194.xml"/><Relationship Id="rId30" Type="http://schemas.openxmlformats.org/officeDocument/2006/relationships/tags" Target="../tags/tag197.xml"/><Relationship Id="rId35" Type="http://schemas.openxmlformats.org/officeDocument/2006/relationships/image" Target="../media/image1.emf"/><Relationship Id="rId8" Type="http://schemas.openxmlformats.org/officeDocument/2006/relationships/slideLayout" Target="../slideLayouts/slideLayout105.xml"/><Relationship Id="rId3" Type="http://schemas.openxmlformats.org/officeDocument/2006/relationships/slideLayout" Target="../slideLayouts/slideLayout10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28"/>
            </p:custDataLst>
            <p:extLst>
              <p:ext uri="{D42A27DB-BD31-4B8C-83A1-F6EECF244321}">
                <p14:modId xmlns:p14="http://schemas.microsoft.com/office/powerpoint/2010/main" val="2924740968"/>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043" name="think-cell Slide" r:id="rId35" imgW="270" imgH="270" progId="TCLayout.ActiveDocument.1">
                  <p:embed/>
                </p:oleObj>
              </mc:Choice>
              <mc:Fallback>
                <p:oleObj name="think-cell Slide" r:id="rId35" imgW="270" imgH="270" progId="TCLayout.ActiveDocument.1">
                  <p:embed/>
                  <p:pic>
                    <p:nvPicPr>
                      <p:cNvPr id="0" name=""/>
                      <p:cNvPicPr/>
                      <p:nvPr/>
                    </p:nvPicPr>
                    <p:blipFill>
                      <a:blip r:embed="rId36"/>
                      <a:stretch>
                        <a:fillRect/>
                      </a:stretch>
                    </p:blipFill>
                    <p:spPr>
                      <a:xfrm>
                        <a:off x="0" y="0"/>
                        <a:ext cx="158750" cy="158750"/>
                      </a:xfrm>
                      <a:prstGeom prst="rect">
                        <a:avLst/>
                      </a:prstGeom>
                    </p:spPr>
                  </p:pic>
                </p:oleObj>
              </mc:Fallback>
            </mc:AlternateContent>
          </a:graphicData>
        </a:graphic>
      </p:graphicFrame>
      <p:pic>
        <p:nvPicPr>
          <p:cNvPr id="9" name="Picture 8"/>
          <p:cNvPicPr>
            <a:picLocks noChangeAspect="1"/>
          </p:cNvPicPr>
          <p:nvPr>
            <p:custDataLst>
              <p:tags r:id="rId29"/>
            </p:custDataLst>
          </p:nvPr>
        </p:nvPicPr>
        <p:blipFill rotWithShape="1">
          <a:blip r:embed="rId37" cstate="print">
            <a:extLst>
              <a:ext uri="{28A0092B-C50C-407E-A947-70E740481C1C}">
                <a14:useLocalDpi xmlns:a14="http://schemas.microsoft.com/office/drawing/2010/main"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30"/>
            </p:custDataLst>
          </p:nvPr>
        </p:nvSpPr>
        <p:spPr>
          <a:xfrm>
            <a:off x="295275" y="180976"/>
            <a:ext cx="8597205" cy="559256"/>
          </a:xfrm>
          <a:prstGeom prst="rect">
            <a:avLst/>
          </a:prstGeom>
          <a:noFill/>
          <a:extLst>
            <a:ext uri="{909E8E84-426E-40DD-AFC4-6F175D3DCCD1}">
              <a14:hiddenFill xmlns:a14="http://schemas.microsoft.com/office/drawing/2010/main">
                <a:solidFill>
                  <a:srgbClr val="00329B"/>
                </a:solidFill>
              </a14:hiddenFill>
            </a:ext>
          </a:extLst>
        </p:spPr>
        <p:txBody>
          <a:bodyPr vert="horz" wrap="none" lIns="72000" tIns="72000" rIns="72000" bIns="72000" rtlCol="0" anchor="ctr">
            <a:normAutofit/>
          </a:bodyPr>
          <a:lstStyle/>
          <a:p>
            <a:endParaRPr lang="en-US" dirty="0" smtClean="0"/>
          </a:p>
        </p:txBody>
      </p:sp>
      <p:sp>
        <p:nvSpPr>
          <p:cNvPr id="3" name="Text Placeholder 2"/>
          <p:cNvSpPr>
            <a:spLocks noGrp="1"/>
          </p:cNvSpPr>
          <p:nvPr>
            <p:ph type="body" idx="1"/>
            <p:custDataLst>
              <p:tags r:id="rId31"/>
            </p:custDataLst>
          </p:nvPr>
        </p:nvSpPr>
        <p:spPr>
          <a:xfrm>
            <a:off x="295275" y="1196752"/>
            <a:ext cx="8597205" cy="4883466"/>
          </a:xfrm>
          <a:prstGeom prst="rect">
            <a:avLst/>
          </a:prstGeom>
        </p:spPr>
        <p:txBody>
          <a:bodyPr vert="horz" lIns="72000" tIns="72000" rIns="72000" bIns="72000" rtlCol="0">
            <a:normAutofit/>
          </a:bodyPr>
          <a:lstStyle/>
          <a:p>
            <a:pPr lvl="0"/>
            <a:r>
              <a:rPr lang="en-US" dirty="0" smtClean="0"/>
              <a:t>First Text Level</a:t>
            </a:r>
          </a:p>
          <a:p>
            <a:pPr lvl="1"/>
            <a:r>
              <a:rPr lang="en-US" dirty="0" smtClean="0"/>
              <a:t>Second</a:t>
            </a:r>
          </a:p>
          <a:p>
            <a:pPr lvl="2"/>
            <a:r>
              <a:rPr lang="en-US" dirty="0" smtClean="0"/>
              <a:t>Third</a:t>
            </a:r>
          </a:p>
          <a:p>
            <a:pPr lvl="3"/>
            <a:r>
              <a:rPr lang="en-US" dirty="0" smtClean="0"/>
              <a:t>Fourth</a:t>
            </a:r>
          </a:p>
          <a:p>
            <a:pPr lvl="4"/>
            <a:r>
              <a:rPr lang="en-US" dirty="0" smtClean="0"/>
              <a:t>Fifth</a:t>
            </a:r>
          </a:p>
        </p:txBody>
      </p:sp>
      <p:sp>
        <p:nvSpPr>
          <p:cNvPr id="6" name="Slide Number Placeholder 5"/>
          <p:cNvSpPr>
            <a:spLocks noGrp="1"/>
          </p:cNvSpPr>
          <p:nvPr>
            <p:ph type="sldNum" sz="quarter" idx="4"/>
            <p:custDataLst>
              <p:tags r:id="rId32"/>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33"/>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7" name="Rectangle 6"/>
          <p:cNvSpPr>
            <a:spLocks/>
          </p:cNvSpPr>
          <p:nvPr>
            <p:custDataLst>
              <p:tags r:id="rId34"/>
            </p:custDataLst>
          </p:nvPr>
        </p:nvSpPr>
        <p:spPr>
          <a:xfrm>
            <a:off x="2060973" y="6468150"/>
            <a:ext cx="1944216" cy="230832"/>
          </a:xfrm>
          <a:prstGeom prst="rect">
            <a:avLst/>
          </a:prstGeom>
        </p:spPr>
        <p:txBody>
          <a:bodyPr vert="horz" lIns="72000" tIns="72000" rIns="0" bIns="0" rtlCol="0" anchor="b"/>
          <a:lstStyle/>
          <a:p>
            <a:pPr lvl="0"/>
            <a:r>
              <a:rPr lang="en-US" sz="800" dirty="0" smtClean="0">
                <a:solidFill>
                  <a:schemeClr val="accent3"/>
                </a:solidFill>
              </a:rPr>
              <a:t>© Western Cape Government 2012  |</a:t>
            </a:r>
            <a:endParaRPr lang="en-GB" sz="800" dirty="0">
              <a:solidFill>
                <a:schemeClr val="accent3"/>
              </a:solidFill>
            </a:endParaRPr>
          </a:p>
        </p:txBody>
      </p:sp>
      <p:pic>
        <p:nvPicPr>
          <p:cNvPr id="14" name="Picture 116" descr="C:\Users\Conny\Desktop\WCG\WCG - Logo\PNG\Logos blue\Provincial Government\WCG - Logo - Provincial Government - Blue.png"/>
          <p:cNvPicPr>
            <a:picLocks noChangeAspect="1" noChangeArrowheads="1"/>
          </p:cNvPicPr>
          <p:nvPr/>
        </p:nvPicPr>
        <p:blipFill>
          <a:blip r:embed="rId38" cstate="print">
            <a:extLst>
              <a:ext uri="{28A0092B-C50C-407E-A947-70E740481C1C}">
                <a14:useLocalDpi xmlns:a14="http://schemas.microsoft.com/office/drawing/2010/main"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243074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88" r:id="rId3"/>
    <p:sldLayoutId id="2147483686" r:id="rId4"/>
    <p:sldLayoutId id="2147483674" r:id="rId5"/>
    <p:sldLayoutId id="2147483689" r:id="rId6"/>
    <p:sldLayoutId id="2147483685" r:id="rId7"/>
    <p:sldLayoutId id="2147483679" r:id="rId8"/>
    <p:sldLayoutId id="2147483690" r:id="rId9"/>
    <p:sldLayoutId id="2147483684" r:id="rId10"/>
    <p:sldLayoutId id="2147483680" r:id="rId11"/>
    <p:sldLayoutId id="2147483691" r:id="rId12"/>
    <p:sldLayoutId id="2147483683" r:id="rId13"/>
    <p:sldLayoutId id="214748368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682" r:id="rId23"/>
    <p:sldLayoutId id="2147483670" r:id="rId24"/>
    <p:sldLayoutId id="2147483800" r:id="rId25"/>
  </p:sldLayoutIdLst>
  <p:timing>
    <p:tnLst>
      <p:par>
        <p:cTn id="1" dur="indefinite" restart="never" nodeType="tmRoot"/>
      </p:par>
    </p:tnLst>
  </p:timing>
  <p:hf hdr="0" ft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9"/>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27"/>
            </p:custDataLst>
            <p:extLst>
              <p:ext uri="{D42A27DB-BD31-4B8C-83A1-F6EECF244321}">
                <p14:modId xmlns:p14="http://schemas.microsoft.com/office/powerpoint/2010/main" val="1710626345"/>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929" name="think-cell Slide" r:id="rId34" imgW="270" imgH="270" progId="TCLayout.ActiveDocument.1">
                  <p:embed/>
                </p:oleObj>
              </mc:Choice>
              <mc:Fallback>
                <p:oleObj name="think-cell Slide" r:id="rId34" imgW="270" imgH="270" progId="TCLayout.ActiveDocument.1">
                  <p:embed/>
                  <p:pic>
                    <p:nvPicPr>
                      <p:cNvPr id="0" name=""/>
                      <p:cNvPicPr/>
                      <p:nvPr/>
                    </p:nvPicPr>
                    <p:blipFill>
                      <a:blip r:embed="rId35"/>
                      <a:stretch>
                        <a:fillRect/>
                      </a:stretch>
                    </p:blipFill>
                    <p:spPr>
                      <a:xfrm>
                        <a:off x="0" y="0"/>
                        <a:ext cx="158750" cy="158750"/>
                      </a:xfrm>
                      <a:prstGeom prst="rect">
                        <a:avLst/>
                      </a:prstGeom>
                    </p:spPr>
                  </p:pic>
                </p:oleObj>
              </mc:Fallback>
            </mc:AlternateContent>
          </a:graphicData>
        </a:graphic>
      </p:graphicFrame>
      <p:pic>
        <p:nvPicPr>
          <p:cNvPr id="9" name="Picture 8"/>
          <p:cNvPicPr>
            <a:picLocks noChangeAspect="1"/>
          </p:cNvPicPr>
          <p:nvPr>
            <p:custDataLst>
              <p:tags r:id="rId28"/>
            </p:custDataLst>
          </p:nvPr>
        </p:nvPicPr>
        <p:blipFill rotWithShape="1">
          <a:blip r:embed="rId36" cstate="print">
            <a:extLst>
              <a:ext uri="{28A0092B-C50C-407E-A947-70E740481C1C}">
                <a14:useLocalDpi xmlns:a14="http://schemas.microsoft.com/office/drawing/2010/main"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9"/>
            </p:custDataLst>
          </p:nvPr>
        </p:nvSpPr>
        <p:spPr>
          <a:xfrm>
            <a:off x="295275" y="180976"/>
            <a:ext cx="8597205" cy="559256"/>
          </a:xfrm>
          <a:prstGeom prst="rect">
            <a:avLst/>
          </a:prstGeom>
          <a:noFill/>
          <a:extLst>
            <a:ext uri="{909E8E84-426E-40DD-AFC4-6F175D3DCCD1}">
              <a14:hiddenFill xmlns:a14="http://schemas.microsoft.com/office/drawing/2010/main">
                <a:solidFill>
                  <a:srgbClr val="00329B"/>
                </a:solidFill>
              </a14:hiddenFill>
            </a:ext>
          </a:extLst>
        </p:spPr>
        <p:txBody>
          <a:bodyPr vert="horz" wrap="none" lIns="72000" tIns="72000" rIns="72000" bIns="72000" rtlCol="0" anchor="ctr">
            <a:normAutofit/>
          </a:bodyPr>
          <a:lstStyle/>
          <a:p>
            <a:endParaRPr lang="en-US" dirty="0" smtClean="0"/>
          </a:p>
        </p:txBody>
      </p:sp>
      <p:sp>
        <p:nvSpPr>
          <p:cNvPr id="3" name="Text Placeholder 2"/>
          <p:cNvSpPr>
            <a:spLocks noGrp="1"/>
          </p:cNvSpPr>
          <p:nvPr>
            <p:ph type="body" idx="1"/>
            <p:custDataLst>
              <p:tags r:id="rId30"/>
            </p:custDataLst>
          </p:nvPr>
        </p:nvSpPr>
        <p:spPr>
          <a:xfrm>
            <a:off x="295275" y="1196752"/>
            <a:ext cx="8597205" cy="4883466"/>
          </a:xfrm>
          <a:prstGeom prst="rect">
            <a:avLst/>
          </a:prstGeom>
        </p:spPr>
        <p:txBody>
          <a:bodyPr vert="horz" lIns="72000" tIns="72000" rIns="72000" bIns="72000" rtlCol="0">
            <a:normAutofit/>
          </a:bodyPr>
          <a:lstStyle/>
          <a:p>
            <a:pPr lvl="0"/>
            <a:r>
              <a:rPr lang="en-US" dirty="0" smtClean="0"/>
              <a:t>First Text Level</a:t>
            </a:r>
          </a:p>
          <a:p>
            <a:pPr lvl="1"/>
            <a:r>
              <a:rPr lang="en-US" dirty="0" smtClean="0"/>
              <a:t>Second</a:t>
            </a:r>
          </a:p>
          <a:p>
            <a:pPr lvl="2"/>
            <a:r>
              <a:rPr lang="en-US" dirty="0" smtClean="0"/>
              <a:t>Third</a:t>
            </a:r>
          </a:p>
          <a:p>
            <a:pPr lvl="3"/>
            <a:r>
              <a:rPr lang="en-US" dirty="0" smtClean="0"/>
              <a:t>Fourth</a:t>
            </a:r>
          </a:p>
          <a:p>
            <a:pPr lvl="4"/>
            <a:r>
              <a:rPr lang="en-US" dirty="0" smtClean="0"/>
              <a:t>Fifth</a:t>
            </a:r>
          </a:p>
        </p:txBody>
      </p:sp>
      <p:sp>
        <p:nvSpPr>
          <p:cNvPr id="6" name="Slide Number Placeholder 5"/>
          <p:cNvSpPr>
            <a:spLocks noGrp="1"/>
          </p:cNvSpPr>
          <p:nvPr>
            <p:ph type="sldNum" sz="quarter" idx="4"/>
            <p:custDataLst>
              <p:tags r:id="rId3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3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7" name="Rectangle 6"/>
          <p:cNvSpPr>
            <a:spLocks/>
          </p:cNvSpPr>
          <p:nvPr>
            <p:custDataLst>
              <p:tags r:id="rId33"/>
            </p:custDataLst>
          </p:nvPr>
        </p:nvSpPr>
        <p:spPr>
          <a:xfrm>
            <a:off x="2060973" y="6468150"/>
            <a:ext cx="1944216" cy="230832"/>
          </a:xfrm>
          <a:prstGeom prst="rect">
            <a:avLst/>
          </a:prstGeom>
        </p:spPr>
        <p:txBody>
          <a:bodyPr vert="horz" lIns="72000" tIns="72000" rIns="0" bIns="0" rtlCol="0" anchor="b"/>
          <a:lstStyle/>
          <a:p>
            <a:r>
              <a:rPr lang="en-US" sz="800" dirty="0" smtClean="0">
                <a:solidFill>
                  <a:srgbClr val="998F86"/>
                </a:solidFill>
              </a:rPr>
              <a:t>© Western Cape Government 2012  |</a:t>
            </a:r>
            <a:endParaRPr lang="en-GB" sz="800" dirty="0">
              <a:solidFill>
                <a:srgbClr val="998F86"/>
              </a:solidFill>
            </a:endParaRPr>
          </a:p>
        </p:txBody>
      </p:sp>
      <p:pic>
        <p:nvPicPr>
          <p:cNvPr id="11" name="Picture 116" descr="C:\Users\Conny\Desktop\WCG\WCG - Logo\PNG\Logos blue\Provincial Government\WCG - Logo - Provincial Government - Blue.png"/>
          <p:cNvPicPr>
            <a:picLocks noChangeAspect="1" noChangeArrowheads="1"/>
          </p:cNvPicPr>
          <p:nvPr/>
        </p:nvPicPr>
        <p:blipFill>
          <a:blip r:embed="rId37" cstate="print">
            <a:extLst>
              <a:ext uri="{28A0092B-C50C-407E-A947-70E740481C1C}">
                <a14:useLocalDpi xmlns:a14="http://schemas.microsoft.com/office/drawing/2010/main"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8215055"/>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 id="2147483718" r:id="rId18"/>
    <p:sldLayoutId id="2147483719" r:id="rId19"/>
    <p:sldLayoutId id="2147483720" r:id="rId20"/>
    <p:sldLayoutId id="2147483721" r:id="rId21"/>
    <p:sldLayoutId id="2147483722" r:id="rId22"/>
    <p:sldLayoutId id="2147483723" r:id="rId23"/>
    <p:sldLayoutId id="2147483724" r:id="rId24"/>
  </p:sldLayoutIdLst>
  <p:timing>
    <p:tnLst>
      <p:par>
        <p:cTn id="1" dur="indefinite" restart="never" nodeType="tmRoot"/>
      </p:par>
    </p:tnLst>
  </p:timing>
  <p:hf hdr="0" ft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8"/>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27"/>
            </p:custDataLst>
            <p:extLst>
              <p:ext uri="{D42A27DB-BD31-4B8C-83A1-F6EECF244321}">
                <p14:modId xmlns:p14="http://schemas.microsoft.com/office/powerpoint/2010/main" val="1583952177"/>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3798" name="think-cell Slide" r:id="rId34" imgW="270" imgH="270" progId="TCLayout.ActiveDocument.1">
                  <p:embed/>
                </p:oleObj>
              </mc:Choice>
              <mc:Fallback>
                <p:oleObj name="think-cell Slide" r:id="rId34" imgW="270" imgH="270" progId="TCLayout.ActiveDocument.1">
                  <p:embed/>
                  <p:pic>
                    <p:nvPicPr>
                      <p:cNvPr id="0" name=""/>
                      <p:cNvPicPr/>
                      <p:nvPr/>
                    </p:nvPicPr>
                    <p:blipFill>
                      <a:blip r:embed="rId35"/>
                      <a:stretch>
                        <a:fillRect/>
                      </a:stretch>
                    </p:blipFill>
                    <p:spPr>
                      <a:xfrm>
                        <a:off x="0" y="0"/>
                        <a:ext cx="158750" cy="158750"/>
                      </a:xfrm>
                      <a:prstGeom prst="rect">
                        <a:avLst/>
                      </a:prstGeom>
                    </p:spPr>
                  </p:pic>
                </p:oleObj>
              </mc:Fallback>
            </mc:AlternateContent>
          </a:graphicData>
        </a:graphic>
      </p:graphicFrame>
      <p:pic>
        <p:nvPicPr>
          <p:cNvPr id="9" name="Picture 8"/>
          <p:cNvPicPr>
            <a:picLocks noChangeAspect="1"/>
          </p:cNvPicPr>
          <p:nvPr>
            <p:custDataLst>
              <p:tags r:id="rId28"/>
            </p:custDataLst>
          </p:nvPr>
        </p:nvPicPr>
        <p:blipFill rotWithShape="1">
          <a:blip r:embed="rId36" cstate="print">
            <a:extLst>
              <a:ext uri="{28A0092B-C50C-407E-A947-70E740481C1C}">
                <a14:useLocalDpi xmlns:a14="http://schemas.microsoft.com/office/drawing/2010/main"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9"/>
            </p:custDataLst>
          </p:nvPr>
        </p:nvSpPr>
        <p:spPr>
          <a:xfrm>
            <a:off x="295275" y="180976"/>
            <a:ext cx="8597205" cy="559256"/>
          </a:xfrm>
          <a:prstGeom prst="rect">
            <a:avLst/>
          </a:prstGeom>
          <a:noFill/>
          <a:extLst>
            <a:ext uri="{909E8E84-426E-40DD-AFC4-6F175D3DCCD1}">
              <a14:hiddenFill xmlns:a14="http://schemas.microsoft.com/office/drawing/2010/main">
                <a:solidFill>
                  <a:srgbClr val="00329B"/>
                </a:solidFill>
              </a14:hiddenFill>
            </a:ext>
          </a:extLst>
        </p:spPr>
        <p:txBody>
          <a:bodyPr vert="horz" wrap="none" lIns="72000" tIns="72000" rIns="72000" bIns="72000" rtlCol="0" anchor="ctr">
            <a:normAutofit/>
          </a:bodyPr>
          <a:lstStyle/>
          <a:p>
            <a:endParaRPr lang="en-US" dirty="0" smtClean="0"/>
          </a:p>
        </p:txBody>
      </p:sp>
      <p:sp>
        <p:nvSpPr>
          <p:cNvPr id="3" name="Text Placeholder 2"/>
          <p:cNvSpPr>
            <a:spLocks noGrp="1"/>
          </p:cNvSpPr>
          <p:nvPr>
            <p:ph type="body" idx="1"/>
            <p:custDataLst>
              <p:tags r:id="rId30"/>
            </p:custDataLst>
          </p:nvPr>
        </p:nvSpPr>
        <p:spPr>
          <a:xfrm>
            <a:off x="295275" y="1196752"/>
            <a:ext cx="8597205" cy="4883466"/>
          </a:xfrm>
          <a:prstGeom prst="rect">
            <a:avLst/>
          </a:prstGeom>
        </p:spPr>
        <p:txBody>
          <a:bodyPr vert="horz" lIns="72000" tIns="72000" rIns="72000" bIns="72000" rtlCol="0">
            <a:normAutofit/>
          </a:bodyPr>
          <a:lstStyle/>
          <a:p>
            <a:pPr lvl="0"/>
            <a:r>
              <a:rPr lang="en-US" dirty="0" smtClean="0"/>
              <a:t>First Text Level</a:t>
            </a:r>
          </a:p>
          <a:p>
            <a:pPr lvl="1"/>
            <a:r>
              <a:rPr lang="en-US" dirty="0" smtClean="0"/>
              <a:t>Second</a:t>
            </a:r>
          </a:p>
          <a:p>
            <a:pPr lvl="2"/>
            <a:r>
              <a:rPr lang="en-US" dirty="0" smtClean="0"/>
              <a:t>Third</a:t>
            </a:r>
          </a:p>
          <a:p>
            <a:pPr lvl="3"/>
            <a:r>
              <a:rPr lang="en-US" dirty="0" smtClean="0"/>
              <a:t>Fourth</a:t>
            </a:r>
          </a:p>
          <a:p>
            <a:pPr lvl="4"/>
            <a:r>
              <a:rPr lang="en-US" dirty="0" smtClean="0"/>
              <a:t>Fifth</a:t>
            </a:r>
          </a:p>
        </p:txBody>
      </p:sp>
      <p:sp>
        <p:nvSpPr>
          <p:cNvPr id="6" name="Slide Number Placeholder 5"/>
          <p:cNvSpPr>
            <a:spLocks noGrp="1"/>
          </p:cNvSpPr>
          <p:nvPr>
            <p:ph type="sldNum" sz="quarter" idx="4"/>
            <p:custDataLst>
              <p:tags r:id="rId3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3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7" name="Rectangle 6"/>
          <p:cNvSpPr>
            <a:spLocks/>
          </p:cNvSpPr>
          <p:nvPr>
            <p:custDataLst>
              <p:tags r:id="rId33"/>
            </p:custDataLst>
          </p:nvPr>
        </p:nvSpPr>
        <p:spPr>
          <a:xfrm>
            <a:off x="2060973" y="6468150"/>
            <a:ext cx="1944216" cy="230832"/>
          </a:xfrm>
          <a:prstGeom prst="rect">
            <a:avLst/>
          </a:prstGeom>
        </p:spPr>
        <p:txBody>
          <a:bodyPr vert="horz" lIns="72000" tIns="72000" rIns="0" bIns="0" rtlCol="0" anchor="b"/>
          <a:lstStyle/>
          <a:p>
            <a:r>
              <a:rPr lang="en-US" sz="800" dirty="0" smtClean="0">
                <a:solidFill>
                  <a:srgbClr val="998F86"/>
                </a:solidFill>
              </a:rPr>
              <a:t>© Western Cape Government 2012  |</a:t>
            </a:r>
            <a:endParaRPr lang="en-GB" sz="800" dirty="0">
              <a:solidFill>
                <a:srgbClr val="998F86"/>
              </a:solidFill>
            </a:endParaRPr>
          </a:p>
        </p:txBody>
      </p:sp>
      <p:pic>
        <p:nvPicPr>
          <p:cNvPr id="14" name="Picture 116" descr="C:\Users\Conny\Desktop\WCG\WCG - Logo\PNG\Logos blue\Provincial Government\WCG - Logo - Provincial Government - Blue.png"/>
          <p:cNvPicPr>
            <a:picLocks noChangeAspect="1" noChangeArrowheads="1"/>
          </p:cNvPicPr>
          <p:nvPr/>
        </p:nvPicPr>
        <p:blipFill>
          <a:blip r:embed="rId37" cstate="print">
            <a:extLst>
              <a:ext uri="{28A0092B-C50C-407E-A947-70E740481C1C}">
                <a14:useLocalDpi xmlns:a14="http://schemas.microsoft.com/office/drawing/2010/main"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050032"/>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 id="2147483743" r:id="rId18"/>
    <p:sldLayoutId id="2147483744" r:id="rId19"/>
    <p:sldLayoutId id="2147483745" r:id="rId20"/>
    <p:sldLayoutId id="2147483746" r:id="rId21"/>
    <p:sldLayoutId id="2147483747" r:id="rId22"/>
    <p:sldLayoutId id="2147483748" r:id="rId23"/>
    <p:sldLayoutId id="2147483749" r:id="rId24"/>
  </p:sldLayoutIdLst>
  <p:timing>
    <p:tnLst>
      <p:par>
        <p:cTn id="1" dur="indefinite" restart="never" nodeType="tmRoot"/>
      </p:par>
    </p:tnLst>
  </p:timing>
  <p:hf hdr="0" ft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8"/>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27"/>
            </p:custDataLst>
            <p:extLst>
              <p:ext uri="{D42A27DB-BD31-4B8C-83A1-F6EECF244321}">
                <p14:modId xmlns:p14="http://schemas.microsoft.com/office/powerpoint/2010/main" val="3864731376"/>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9936" name="think-cell Slide" r:id="rId34" imgW="270" imgH="270" progId="TCLayout.ActiveDocument.1">
                  <p:embed/>
                </p:oleObj>
              </mc:Choice>
              <mc:Fallback>
                <p:oleObj name="think-cell Slide" r:id="rId34" imgW="270" imgH="270" progId="TCLayout.ActiveDocument.1">
                  <p:embed/>
                  <p:pic>
                    <p:nvPicPr>
                      <p:cNvPr id="0" name=""/>
                      <p:cNvPicPr/>
                      <p:nvPr/>
                    </p:nvPicPr>
                    <p:blipFill>
                      <a:blip r:embed="rId35"/>
                      <a:stretch>
                        <a:fillRect/>
                      </a:stretch>
                    </p:blipFill>
                    <p:spPr>
                      <a:xfrm>
                        <a:off x="0" y="0"/>
                        <a:ext cx="158750" cy="158750"/>
                      </a:xfrm>
                      <a:prstGeom prst="rect">
                        <a:avLst/>
                      </a:prstGeom>
                    </p:spPr>
                  </p:pic>
                </p:oleObj>
              </mc:Fallback>
            </mc:AlternateContent>
          </a:graphicData>
        </a:graphic>
      </p:graphicFrame>
      <p:pic>
        <p:nvPicPr>
          <p:cNvPr id="9" name="Picture 8"/>
          <p:cNvPicPr>
            <a:picLocks noChangeAspect="1"/>
          </p:cNvPicPr>
          <p:nvPr>
            <p:custDataLst>
              <p:tags r:id="rId28"/>
            </p:custDataLst>
          </p:nvPr>
        </p:nvPicPr>
        <p:blipFill rotWithShape="1">
          <a:blip r:embed="rId36" cstate="print">
            <a:extLst>
              <a:ext uri="{28A0092B-C50C-407E-A947-70E740481C1C}">
                <a14:useLocalDpi xmlns:a14="http://schemas.microsoft.com/office/drawing/2010/main"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9"/>
            </p:custDataLst>
          </p:nvPr>
        </p:nvSpPr>
        <p:spPr>
          <a:xfrm>
            <a:off x="295275" y="180976"/>
            <a:ext cx="8597205" cy="559256"/>
          </a:xfrm>
          <a:prstGeom prst="rect">
            <a:avLst/>
          </a:prstGeom>
          <a:noFill/>
          <a:extLst>
            <a:ext uri="{909E8E84-426E-40DD-AFC4-6F175D3DCCD1}">
              <a14:hiddenFill xmlns:a14="http://schemas.microsoft.com/office/drawing/2010/main">
                <a:solidFill>
                  <a:srgbClr val="00329B"/>
                </a:solidFill>
              </a14:hiddenFill>
            </a:ext>
          </a:extLst>
        </p:spPr>
        <p:txBody>
          <a:bodyPr vert="horz" wrap="none" lIns="72000" tIns="72000" rIns="72000" bIns="72000" rtlCol="0" anchor="ctr">
            <a:normAutofit/>
          </a:bodyPr>
          <a:lstStyle/>
          <a:p>
            <a:endParaRPr lang="en-US" dirty="0" smtClean="0"/>
          </a:p>
        </p:txBody>
      </p:sp>
      <p:sp>
        <p:nvSpPr>
          <p:cNvPr id="3" name="Text Placeholder 2"/>
          <p:cNvSpPr>
            <a:spLocks noGrp="1"/>
          </p:cNvSpPr>
          <p:nvPr>
            <p:ph type="body" idx="1"/>
            <p:custDataLst>
              <p:tags r:id="rId30"/>
            </p:custDataLst>
          </p:nvPr>
        </p:nvSpPr>
        <p:spPr>
          <a:xfrm>
            <a:off x="295275" y="1196752"/>
            <a:ext cx="8597205" cy="4883466"/>
          </a:xfrm>
          <a:prstGeom prst="rect">
            <a:avLst/>
          </a:prstGeom>
        </p:spPr>
        <p:txBody>
          <a:bodyPr vert="horz" lIns="72000" tIns="72000" rIns="72000" bIns="72000" rtlCol="0">
            <a:normAutofit/>
          </a:bodyPr>
          <a:lstStyle/>
          <a:p>
            <a:pPr lvl="0"/>
            <a:r>
              <a:rPr lang="en-US" dirty="0" smtClean="0"/>
              <a:t>First Text Level</a:t>
            </a:r>
          </a:p>
          <a:p>
            <a:pPr lvl="1"/>
            <a:r>
              <a:rPr lang="en-US" dirty="0" smtClean="0"/>
              <a:t>Second</a:t>
            </a:r>
          </a:p>
          <a:p>
            <a:pPr lvl="2"/>
            <a:r>
              <a:rPr lang="en-US" dirty="0" smtClean="0"/>
              <a:t>Third</a:t>
            </a:r>
          </a:p>
          <a:p>
            <a:pPr lvl="3"/>
            <a:r>
              <a:rPr lang="en-US" dirty="0" smtClean="0"/>
              <a:t>Fourth</a:t>
            </a:r>
          </a:p>
          <a:p>
            <a:pPr lvl="4"/>
            <a:r>
              <a:rPr lang="en-US" dirty="0" smtClean="0"/>
              <a:t>Fifth</a:t>
            </a:r>
          </a:p>
        </p:txBody>
      </p:sp>
      <p:sp>
        <p:nvSpPr>
          <p:cNvPr id="6" name="Slide Number Placeholder 5"/>
          <p:cNvSpPr>
            <a:spLocks noGrp="1"/>
          </p:cNvSpPr>
          <p:nvPr>
            <p:ph type="sldNum" sz="quarter" idx="4"/>
            <p:custDataLst>
              <p:tags r:id="rId3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3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7" name="Rectangle 6"/>
          <p:cNvSpPr>
            <a:spLocks/>
          </p:cNvSpPr>
          <p:nvPr>
            <p:custDataLst>
              <p:tags r:id="rId33"/>
            </p:custDataLst>
          </p:nvPr>
        </p:nvSpPr>
        <p:spPr>
          <a:xfrm>
            <a:off x="2060973" y="6468150"/>
            <a:ext cx="1944216" cy="230832"/>
          </a:xfrm>
          <a:prstGeom prst="rect">
            <a:avLst/>
          </a:prstGeom>
        </p:spPr>
        <p:txBody>
          <a:bodyPr vert="horz" lIns="72000" tIns="72000" rIns="0" bIns="0" rtlCol="0" anchor="b"/>
          <a:lstStyle/>
          <a:p>
            <a:r>
              <a:rPr lang="en-US" sz="800" dirty="0" smtClean="0">
                <a:solidFill>
                  <a:srgbClr val="998F86"/>
                </a:solidFill>
              </a:rPr>
              <a:t>© Western Cape Government 2012  |</a:t>
            </a:r>
            <a:endParaRPr lang="en-GB" sz="800" dirty="0">
              <a:solidFill>
                <a:srgbClr val="998F86"/>
              </a:solidFill>
            </a:endParaRPr>
          </a:p>
        </p:txBody>
      </p:sp>
      <p:pic>
        <p:nvPicPr>
          <p:cNvPr id="14" name="Picture 116" descr="C:\Users\Conny\Desktop\WCG\WCG - Logo\PNG\Logos blue\Provincial Government\WCG - Logo - Provincial Government - Blue.png"/>
          <p:cNvPicPr>
            <a:picLocks noChangeAspect="1" noChangeArrowheads="1"/>
          </p:cNvPicPr>
          <p:nvPr userDrawn="1"/>
        </p:nvPicPr>
        <p:blipFill>
          <a:blip r:embed="rId37" cstate="print">
            <a:extLst>
              <a:ext uri="{28A0092B-C50C-407E-A947-70E740481C1C}">
                <a14:useLocalDpi xmlns:a14="http://schemas.microsoft.com/office/drawing/2010/main"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8756470"/>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 id="2147483768" r:id="rId18"/>
    <p:sldLayoutId id="2147483769" r:id="rId19"/>
    <p:sldLayoutId id="2147483770" r:id="rId20"/>
    <p:sldLayoutId id="2147483771" r:id="rId21"/>
    <p:sldLayoutId id="2147483772" r:id="rId22"/>
    <p:sldLayoutId id="2147483773" r:id="rId23"/>
    <p:sldLayoutId id="2147483774" r:id="rId24"/>
  </p:sldLayoutIdLst>
  <p:timing>
    <p:tnLst>
      <p:par>
        <p:cTn id="1" dur="indefinite" restart="never" nodeType="tmRoot"/>
      </p:par>
    </p:tnLst>
  </p:timing>
  <p:hf hdr="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8"/>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27"/>
            </p:custDataLst>
            <p:extLst>
              <p:ext uri="{D42A27DB-BD31-4B8C-83A1-F6EECF244321}">
                <p14:modId xmlns:p14="http://schemas.microsoft.com/office/powerpoint/2010/main" val="1583038007"/>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0960" name="think-cell Slide" r:id="rId34" imgW="270" imgH="270" progId="TCLayout.ActiveDocument.1">
                  <p:embed/>
                </p:oleObj>
              </mc:Choice>
              <mc:Fallback>
                <p:oleObj name="think-cell Slide" r:id="rId34" imgW="270" imgH="270" progId="TCLayout.ActiveDocument.1">
                  <p:embed/>
                  <p:pic>
                    <p:nvPicPr>
                      <p:cNvPr id="0" name=""/>
                      <p:cNvPicPr/>
                      <p:nvPr/>
                    </p:nvPicPr>
                    <p:blipFill>
                      <a:blip r:embed="rId35"/>
                      <a:stretch>
                        <a:fillRect/>
                      </a:stretch>
                    </p:blipFill>
                    <p:spPr>
                      <a:xfrm>
                        <a:off x="0" y="0"/>
                        <a:ext cx="158750" cy="158750"/>
                      </a:xfrm>
                      <a:prstGeom prst="rect">
                        <a:avLst/>
                      </a:prstGeom>
                    </p:spPr>
                  </p:pic>
                </p:oleObj>
              </mc:Fallback>
            </mc:AlternateContent>
          </a:graphicData>
        </a:graphic>
      </p:graphicFrame>
      <p:pic>
        <p:nvPicPr>
          <p:cNvPr id="9" name="Picture 8"/>
          <p:cNvPicPr>
            <a:picLocks noChangeAspect="1"/>
          </p:cNvPicPr>
          <p:nvPr>
            <p:custDataLst>
              <p:tags r:id="rId28"/>
            </p:custDataLst>
          </p:nvPr>
        </p:nvPicPr>
        <p:blipFill rotWithShape="1">
          <a:blip r:embed="rId36" cstate="print">
            <a:extLst>
              <a:ext uri="{28A0092B-C50C-407E-A947-70E740481C1C}">
                <a14:useLocalDpi xmlns:a14="http://schemas.microsoft.com/office/drawing/2010/main"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9"/>
            </p:custDataLst>
          </p:nvPr>
        </p:nvSpPr>
        <p:spPr>
          <a:xfrm>
            <a:off x="295275" y="180976"/>
            <a:ext cx="8597205" cy="559256"/>
          </a:xfrm>
          <a:prstGeom prst="rect">
            <a:avLst/>
          </a:prstGeom>
          <a:noFill/>
          <a:extLst>
            <a:ext uri="{909E8E84-426E-40DD-AFC4-6F175D3DCCD1}">
              <a14:hiddenFill xmlns:a14="http://schemas.microsoft.com/office/drawing/2010/main">
                <a:solidFill>
                  <a:srgbClr val="00329B"/>
                </a:solidFill>
              </a14:hiddenFill>
            </a:ext>
          </a:extLst>
        </p:spPr>
        <p:txBody>
          <a:bodyPr vert="horz" wrap="none" lIns="72000" tIns="72000" rIns="72000" bIns="72000" rtlCol="0" anchor="ctr">
            <a:normAutofit/>
          </a:bodyPr>
          <a:lstStyle/>
          <a:p>
            <a:endParaRPr lang="en-US" dirty="0" smtClean="0"/>
          </a:p>
        </p:txBody>
      </p:sp>
      <p:sp>
        <p:nvSpPr>
          <p:cNvPr id="3" name="Text Placeholder 2"/>
          <p:cNvSpPr>
            <a:spLocks noGrp="1"/>
          </p:cNvSpPr>
          <p:nvPr>
            <p:ph type="body" idx="1"/>
            <p:custDataLst>
              <p:tags r:id="rId30"/>
            </p:custDataLst>
          </p:nvPr>
        </p:nvSpPr>
        <p:spPr>
          <a:xfrm>
            <a:off x="295275" y="1196752"/>
            <a:ext cx="8597205" cy="4883466"/>
          </a:xfrm>
          <a:prstGeom prst="rect">
            <a:avLst/>
          </a:prstGeom>
        </p:spPr>
        <p:txBody>
          <a:bodyPr vert="horz" lIns="72000" tIns="72000" rIns="72000" bIns="72000" rtlCol="0">
            <a:normAutofit/>
          </a:bodyPr>
          <a:lstStyle/>
          <a:p>
            <a:pPr lvl="0"/>
            <a:r>
              <a:rPr lang="en-US" dirty="0" smtClean="0"/>
              <a:t>First Text Level</a:t>
            </a:r>
          </a:p>
          <a:p>
            <a:pPr lvl="1"/>
            <a:r>
              <a:rPr lang="en-US" dirty="0" smtClean="0"/>
              <a:t>Second</a:t>
            </a:r>
          </a:p>
          <a:p>
            <a:pPr lvl="2"/>
            <a:r>
              <a:rPr lang="en-US" dirty="0" smtClean="0"/>
              <a:t>Third</a:t>
            </a:r>
          </a:p>
          <a:p>
            <a:pPr lvl="3"/>
            <a:r>
              <a:rPr lang="en-US" dirty="0" smtClean="0"/>
              <a:t>Fourth</a:t>
            </a:r>
          </a:p>
          <a:p>
            <a:pPr lvl="4"/>
            <a:r>
              <a:rPr lang="en-US" dirty="0" smtClean="0"/>
              <a:t>Fifth</a:t>
            </a:r>
          </a:p>
        </p:txBody>
      </p:sp>
      <p:sp>
        <p:nvSpPr>
          <p:cNvPr id="6" name="Slide Number Placeholder 5"/>
          <p:cNvSpPr>
            <a:spLocks noGrp="1"/>
          </p:cNvSpPr>
          <p:nvPr>
            <p:ph type="sldNum" sz="quarter" idx="4"/>
            <p:custDataLst>
              <p:tags r:id="rId3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3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smtClean="0">
                <a:solidFill>
                  <a:srgbClr val="998F86"/>
                </a:solidFill>
              </a:rPr>
              <a:t>Go to Insert &gt; Header &amp; Footer &gt; Enter presentation name into footer field</a:t>
            </a:r>
            <a:endParaRPr lang="en-GB" dirty="0">
              <a:solidFill>
                <a:srgbClr val="998F86"/>
              </a:solidFill>
            </a:endParaRPr>
          </a:p>
        </p:txBody>
      </p:sp>
      <p:sp>
        <p:nvSpPr>
          <p:cNvPr id="7" name="Rectangle 6"/>
          <p:cNvSpPr>
            <a:spLocks/>
          </p:cNvSpPr>
          <p:nvPr>
            <p:custDataLst>
              <p:tags r:id="rId33"/>
            </p:custDataLst>
          </p:nvPr>
        </p:nvSpPr>
        <p:spPr>
          <a:xfrm>
            <a:off x="2060973" y="6468150"/>
            <a:ext cx="1944216" cy="230832"/>
          </a:xfrm>
          <a:prstGeom prst="rect">
            <a:avLst/>
          </a:prstGeom>
        </p:spPr>
        <p:txBody>
          <a:bodyPr vert="horz" lIns="72000" tIns="72000" rIns="0" bIns="0" rtlCol="0" anchor="b"/>
          <a:lstStyle/>
          <a:p>
            <a:r>
              <a:rPr lang="en-US" sz="800" dirty="0" smtClean="0">
                <a:solidFill>
                  <a:srgbClr val="998F86"/>
                </a:solidFill>
              </a:rPr>
              <a:t>© Western Cape Government 2012  |</a:t>
            </a:r>
            <a:endParaRPr lang="en-GB" sz="800" dirty="0">
              <a:solidFill>
                <a:srgbClr val="998F86"/>
              </a:solidFill>
            </a:endParaRPr>
          </a:p>
        </p:txBody>
      </p:sp>
      <p:pic>
        <p:nvPicPr>
          <p:cNvPr id="14" name="Picture 116" descr="C:\Users\Conny\Desktop\WCG\WCG - Logo\PNG\Logos blue\Provincial Government\WCG - Logo - Provincial Government - Blue.png"/>
          <p:cNvPicPr>
            <a:picLocks noChangeAspect="1" noChangeArrowheads="1"/>
          </p:cNvPicPr>
          <p:nvPr userDrawn="1"/>
        </p:nvPicPr>
        <p:blipFill>
          <a:blip r:embed="rId37" cstate="print">
            <a:extLst>
              <a:ext uri="{28A0092B-C50C-407E-A947-70E740481C1C}">
                <a14:useLocalDpi xmlns:a14="http://schemas.microsoft.com/office/drawing/2010/main"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6902703"/>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 id="2147483788" r:id="rId13"/>
    <p:sldLayoutId id="2147483789" r:id="rId14"/>
    <p:sldLayoutId id="2147483790" r:id="rId15"/>
    <p:sldLayoutId id="2147483791" r:id="rId16"/>
    <p:sldLayoutId id="2147483792" r:id="rId17"/>
    <p:sldLayoutId id="2147483793" r:id="rId18"/>
    <p:sldLayoutId id="2147483794" r:id="rId19"/>
    <p:sldLayoutId id="2147483795" r:id="rId20"/>
    <p:sldLayoutId id="2147483796" r:id="rId21"/>
    <p:sldLayoutId id="2147483797" r:id="rId22"/>
    <p:sldLayoutId id="2147483798" r:id="rId23"/>
    <p:sldLayoutId id="2147483799" r:id="rId24"/>
  </p:sldLayoutIdLst>
  <p:timing>
    <p:tnLst>
      <p:par>
        <p:cTn id="1" dur="indefinite" restart="never" nodeType="tmRoot"/>
      </p:par>
    </p:tnLst>
  </p:timing>
  <p:hf hdr="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8"/>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1.xml"/><Relationship Id="rId1" Type="http://schemas.openxmlformats.org/officeDocument/2006/relationships/tags" Target="../tags/tag24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2.xml"/><Relationship Id="rId1" Type="http://schemas.openxmlformats.org/officeDocument/2006/relationships/tags" Target="../tags/tag24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2.xml"/><Relationship Id="rId1" Type="http://schemas.openxmlformats.org/officeDocument/2006/relationships/tags" Target="../tags/tag24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2.xml"/><Relationship Id="rId1" Type="http://schemas.openxmlformats.org/officeDocument/2006/relationships/tags" Target="../tags/tag248.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2.xml"/><Relationship Id="rId1" Type="http://schemas.openxmlformats.org/officeDocument/2006/relationships/tags" Target="../tags/tag249.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2.xml"/><Relationship Id="rId1" Type="http://schemas.openxmlformats.org/officeDocument/2006/relationships/tags" Target="../tags/tag250.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2.xml"/><Relationship Id="rId1" Type="http://schemas.openxmlformats.org/officeDocument/2006/relationships/tags" Target="../tags/tag25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2.xml"/><Relationship Id="rId1" Type="http://schemas.openxmlformats.org/officeDocument/2006/relationships/tags" Target="../tags/tag25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ags" Target="../tags/tag25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4.xml"/><Relationship Id="rId1" Type="http://schemas.openxmlformats.org/officeDocument/2006/relationships/tags" Target="../tags/tag24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11.xml"/><Relationship Id="rId1" Type="http://schemas.openxmlformats.org/officeDocument/2006/relationships/tags" Target="../tags/tag24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2.xml"/><Relationship Id="rId1" Type="http://schemas.openxmlformats.org/officeDocument/2006/relationships/tags" Target="../tags/tag24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a:xfrm>
            <a:off x="467544" y="3212976"/>
            <a:ext cx="8424936" cy="2520280"/>
          </a:xfrm>
        </p:spPr>
        <p:txBody>
          <a:bodyPr>
            <a:noAutofit/>
          </a:bodyPr>
          <a:lstStyle/>
          <a:p>
            <a:pPr algn="ctr"/>
            <a:r>
              <a:rPr lang="en-ZA" sz="2400" dirty="0" smtClean="0">
                <a:latin typeface="Century Gothic"/>
                <a:cs typeface="Century Gothic"/>
              </a:rPr>
              <a:t>3</a:t>
            </a:r>
            <a:r>
              <a:rPr lang="en-ZA" sz="2400" baseline="30000" dirty="0">
                <a:latin typeface="Century Gothic"/>
                <a:cs typeface="Century Gothic"/>
              </a:rPr>
              <a:t>r</a:t>
            </a:r>
            <a:r>
              <a:rPr lang="en-ZA" sz="2400" baseline="30000" dirty="0" smtClean="0">
                <a:latin typeface="Century Gothic"/>
                <a:cs typeface="Century Gothic"/>
              </a:rPr>
              <a:t>d</a:t>
            </a:r>
            <a:r>
              <a:rPr lang="en-ZA" sz="2400" dirty="0" smtClean="0">
                <a:latin typeface="Century Gothic"/>
                <a:cs typeface="Century Gothic"/>
              </a:rPr>
              <a:t/>
            </a:r>
            <a:br>
              <a:rPr lang="en-ZA" sz="2400" dirty="0" smtClean="0">
                <a:latin typeface="Century Gothic"/>
                <a:cs typeface="Century Gothic"/>
              </a:rPr>
            </a:br>
            <a:r>
              <a:rPr lang="en-ZA" sz="2400" dirty="0" smtClean="0">
                <a:latin typeface="Century Gothic"/>
                <a:cs typeface="Century Gothic"/>
              </a:rPr>
              <a:t> QUARTER </a:t>
            </a:r>
            <a:r>
              <a:rPr lang="en-ZA" sz="2400" dirty="0">
                <a:latin typeface="Century Gothic"/>
                <a:cs typeface="Century Gothic"/>
              </a:rPr>
              <a:t>QPR </a:t>
            </a:r>
            <a:r>
              <a:rPr lang="en-ZA" sz="2400" dirty="0" smtClean="0">
                <a:latin typeface="Century Gothic"/>
                <a:cs typeface="Century Gothic"/>
              </a:rPr>
              <a:t>2017/18 </a:t>
            </a:r>
            <a:br>
              <a:rPr lang="en-ZA" sz="2400" dirty="0" smtClean="0">
                <a:latin typeface="Century Gothic"/>
                <a:cs typeface="Century Gothic"/>
              </a:rPr>
            </a:br>
            <a:r>
              <a:rPr lang="en-ZA" sz="2400" dirty="0" smtClean="0">
                <a:latin typeface="Century Gothic"/>
                <a:cs typeface="Century Gothic"/>
              </a:rPr>
              <a:t>PRESENTATION</a:t>
            </a:r>
            <a:br>
              <a:rPr lang="en-ZA" sz="2400" dirty="0" smtClean="0">
                <a:latin typeface="Century Gothic"/>
                <a:cs typeface="Century Gothic"/>
              </a:rPr>
            </a:br>
            <a:r>
              <a:rPr lang="en-ZA" sz="2400" dirty="0" smtClean="0">
                <a:latin typeface="Century Gothic"/>
                <a:cs typeface="Century Gothic"/>
              </a:rPr>
              <a:t>TO the</a:t>
            </a:r>
            <a:r>
              <a:rPr lang="en-ZA" sz="2400" dirty="0">
                <a:latin typeface="Century Gothic"/>
                <a:cs typeface="Century Gothic"/>
              </a:rPr>
              <a:t/>
            </a:r>
            <a:br>
              <a:rPr lang="en-ZA" sz="2400" dirty="0">
                <a:latin typeface="Century Gothic"/>
                <a:cs typeface="Century Gothic"/>
              </a:rPr>
            </a:br>
            <a:r>
              <a:rPr lang="en-ZA" sz="2400" dirty="0">
                <a:latin typeface="Century Gothic"/>
                <a:cs typeface="Century Gothic"/>
              </a:rPr>
              <a:t>STANDING COMMITTEE ON FINANCE (SCOF)</a:t>
            </a:r>
            <a:br>
              <a:rPr lang="en-ZA" sz="2400" dirty="0">
                <a:latin typeface="Century Gothic"/>
                <a:cs typeface="Century Gothic"/>
              </a:rPr>
            </a:br>
            <a:r>
              <a:rPr lang="en-US" sz="2400" dirty="0">
                <a:latin typeface="Century Gothic"/>
                <a:cs typeface="Century Gothic"/>
              </a:rPr>
              <a:t/>
            </a:r>
            <a:br>
              <a:rPr lang="en-US" sz="2400" dirty="0">
                <a:latin typeface="Century Gothic"/>
                <a:cs typeface="Century Gothic"/>
              </a:rPr>
            </a:br>
            <a:r>
              <a:rPr lang="en-US" sz="2400" dirty="0" smtClean="0">
                <a:latin typeface="Century Gothic"/>
                <a:cs typeface="Century Gothic"/>
              </a:rPr>
              <a:t>20 June 2018</a:t>
            </a:r>
            <a:endParaRPr lang="en-US" sz="2400" dirty="0">
              <a:ea typeface="Tahoma" panose="020B0604030504040204" pitchFamily="34" charset="0"/>
              <a:cs typeface="Tahoma" panose="020B0604030504040204" pitchFamily="34" charset="0"/>
            </a:endParaRPr>
          </a:p>
        </p:txBody>
      </p:sp>
      <p:grpSp>
        <p:nvGrpSpPr>
          <p:cNvPr id="3" name="Group 2"/>
          <p:cNvGrpSpPr>
            <a:grpSpLocks/>
          </p:cNvGrpSpPr>
          <p:nvPr/>
        </p:nvGrpSpPr>
        <p:grpSpPr bwMode="auto">
          <a:xfrm>
            <a:off x="72008" y="188640"/>
            <a:ext cx="8964488" cy="1944216"/>
            <a:chOff x="0" y="0"/>
            <a:chExt cx="7572375" cy="1295400"/>
          </a:xfrm>
        </p:grpSpPr>
        <p:pic>
          <p:nvPicPr>
            <p:cNvPr id="4" name="Picture 2"/>
            <p:cNvPicPr>
              <a:picLocks noChangeAspect="1"/>
            </p:cNvPicPr>
            <p:nvPr/>
          </p:nvPicPr>
          <p:blipFill>
            <a:blip r:embed="rId3">
              <a:extLst>
                <a:ext uri="{28A0092B-C50C-407E-A947-70E740481C1C}">
                  <a14:useLocalDpi xmlns:a14="http://schemas.microsoft.com/office/drawing/2010/main" val="0"/>
                </a:ext>
              </a:extLst>
            </a:blip>
            <a:srcRect t="18950" b="77225"/>
            <a:stretch>
              <a:fillRect/>
            </a:stretch>
          </p:blipFill>
          <p:spPr bwMode="auto">
            <a:xfrm>
              <a:off x="0" y="885825"/>
              <a:ext cx="757237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
            <p:cNvPicPr>
              <a:picLocks noChangeAspect="1"/>
            </p:cNvPicPr>
            <p:nvPr/>
          </p:nvPicPr>
          <p:blipFill>
            <a:blip r:embed="rId3">
              <a:extLst>
                <a:ext uri="{28A0092B-C50C-407E-A947-70E740481C1C}">
                  <a14:useLocalDpi xmlns:a14="http://schemas.microsoft.com/office/drawing/2010/main" val="0"/>
                </a:ext>
              </a:extLst>
            </a:blip>
            <a:srcRect t="5960" b="84698"/>
            <a:stretch>
              <a:fillRect/>
            </a:stretch>
          </p:blipFill>
          <p:spPr bwMode="auto">
            <a:xfrm>
              <a:off x="0" y="0"/>
              <a:ext cx="757237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ustDataLst>
      <p:tags r:id="rId1"/>
    </p:custDataLst>
    <p:extLst>
      <p:ext uri="{BB962C8B-B14F-4D97-AF65-F5344CB8AC3E}">
        <p14:creationId xmlns:p14="http://schemas.microsoft.com/office/powerpoint/2010/main" val="187507838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10</a:t>
            </a:fld>
            <a:endParaRPr lang="en-ZA" dirty="0"/>
          </a:p>
        </p:txBody>
      </p:sp>
      <p:sp>
        <p:nvSpPr>
          <p:cNvPr id="6" name="AutoShape 36"/>
          <p:cNvSpPr>
            <a:spLocks noChangeArrowheads="1"/>
          </p:cNvSpPr>
          <p:nvPr>
            <p:custDataLst>
              <p:tags r:id="rId1"/>
            </p:custDataLst>
          </p:nvPr>
        </p:nvSpPr>
        <p:spPr bwMode="auto">
          <a:xfrm>
            <a:off x="251520" y="190244"/>
            <a:ext cx="8820472"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ZA" sz="2500" dirty="0">
                <a:solidFill>
                  <a:schemeClr val="bg1"/>
                </a:solidFill>
              </a:rPr>
              <a:t>SUMMARY OF THE PERFORMANCE </a:t>
            </a:r>
            <a:r>
              <a:rPr lang="en-ZA" sz="2500" dirty="0" smtClean="0">
                <a:solidFill>
                  <a:schemeClr val="bg1"/>
                </a:solidFill>
              </a:rPr>
              <a:t>2017/18</a:t>
            </a:r>
            <a:endParaRPr lang="en-GB" sz="2500" b="1" dirty="0">
              <a:solidFill>
                <a:schemeClr val="bg1"/>
              </a:solidFill>
            </a:endParaRPr>
          </a:p>
        </p:txBody>
      </p:sp>
      <p:graphicFrame>
        <p:nvGraphicFramePr>
          <p:cNvPr id="5" name="Content Placeholder 6"/>
          <p:cNvGraphicFramePr>
            <a:graphicFrameLocks/>
          </p:cNvGraphicFramePr>
          <p:nvPr>
            <p:extLst>
              <p:ext uri="{D42A27DB-BD31-4B8C-83A1-F6EECF244321}">
                <p14:modId xmlns:p14="http://schemas.microsoft.com/office/powerpoint/2010/main" val="970710181"/>
              </p:ext>
            </p:extLst>
          </p:nvPr>
        </p:nvGraphicFramePr>
        <p:xfrm>
          <a:off x="79164" y="1068858"/>
          <a:ext cx="8992827" cy="5672510"/>
        </p:xfrm>
        <a:graphic>
          <a:graphicData uri="http://schemas.openxmlformats.org/drawingml/2006/table">
            <a:tbl>
              <a:tblPr firstRow="1" bandRow="1">
                <a:tableStyleId>{5C22544A-7EE6-4342-B048-85BDC9FD1C3A}</a:tableStyleId>
              </a:tblPr>
              <a:tblGrid>
                <a:gridCol w="1612516">
                  <a:extLst>
                    <a:ext uri="{9D8B030D-6E8A-4147-A177-3AD203B41FA5}">
                      <a16:colId xmlns:a16="http://schemas.microsoft.com/office/drawing/2014/main" val="20000"/>
                    </a:ext>
                  </a:extLst>
                </a:gridCol>
                <a:gridCol w="1008112">
                  <a:extLst>
                    <a:ext uri="{9D8B030D-6E8A-4147-A177-3AD203B41FA5}">
                      <a16:colId xmlns:a16="http://schemas.microsoft.com/office/drawing/2014/main" val="562110014"/>
                    </a:ext>
                  </a:extLst>
                </a:gridCol>
                <a:gridCol w="936104">
                  <a:extLst>
                    <a:ext uri="{9D8B030D-6E8A-4147-A177-3AD203B41FA5}">
                      <a16:colId xmlns:a16="http://schemas.microsoft.com/office/drawing/2014/main" val="3520040580"/>
                    </a:ext>
                  </a:extLst>
                </a:gridCol>
                <a:gridCol w="936104">
                  <a:extLst>
                    <a:ext uri="{9D8B030D-6E8A-4147-A177-3AD203B41FA5}">
                      <a16:colId xmlns:a16="http://schemas.microsoft.com/office/drawing/2014/main" val="4187697134"/>
                    </a:ext>
                  </a:extLst>
                </a:gridCol>
                <a:gridCol w="1080120">
                  <a:extLst>
                    <a:ext uri="{9D8B030D-6E8A-4147-A177-3AD203B41FA5}">
                      <a16:colId xmlns:a16="http://schemas.microsoft.com/office/drawing/2014/main" val="3554062040"/>
                    </a:ext>
                  </a:extLst>
                </a:gridCol>
                <a:gridCol w="936104">
                  <a:extLst>
                    <a:ext uri="{9D8B030D-6E8A-4147-A177-3AD203B41FA5}">
                      <a16:colId xmlns:a16="http://schemas.microsoft.com/office/drawing/2014/main" val="1213662540"/>
                    </a:ext>
                  </a:extLst>
                </a:gridCol>
                <a:gridCol w="2483767">
                  <a:extLst>
                    <a:ext uri="{9D8B030D-6E8A-4147-A177-3AD203B41FA5}">
                      <a16:colId xmlns:a16="http://schemas.microsoft.com/office/drawing/2014/main" val="207417841"/>
                    </a:ext>
                  </a:extLst>
                </a:gridCol>
              </a:tblGrid>
              <a:tr h="872138">
                <a:tc>
                  <a:txBody>
                    <a:bodyPr/>
                    <a:lstStyle/>
                    <a:p>
                      <a:pPr algn="ctr"/>
                      <a:r>
                        <a:rPr lang="en-US" sz="1200" b="0" u="none" dirty="0" smtClean="0">
                          <a:solidFill>
                            <a:schemeClr val="bg1"/>
                          </a:solidFill>
                          <a:latin typeface="+mj-lt"/>
                          <a:ea typeface="Tahoma" panose="020B0604030504040204" pitchFamily="34" charset="0"/>
                          <a:cs typeface="Tahoma" panose="020B0604030504040204" pitchFamily="34" charset="0"/>
                        </a:rPr>
                        <a:t>Programme </a:t>
                      </a:r>
                      <a:r>
                        <a:rPr lang="en-US" sz="1200" b="0" dirty="0" smtClean="0">
                          <a:latin typeface="+mj-lt"/>
                          <a:ea typeface="Tahoma" panose="020B0604030504040204" pitchFamily="34" charset="0"/>
                          <a:cs typeface="Tahoma" panose="020B0604030504040204" pitchFamily="34" charset="0"/>
                        </a:rPr>
                        <a:t>Performance Measures</a:t>
                      </a:r>
                      <a:endParaRPr lang="en-US" sz="1200" b="0" dirty="0">
                        <a:latin typeface="+mj-lt"/>
                        <a:ea typeface="Tahoma" panose="020B0604030504040204" pitchFamily="34" charset="0"/>
                        <a:cs typeface="Tahoma" panose="020B0604030504040204" pitchFamily="34" charset="0"/>
                      </a:endParaRPr>
                    </a:p>
                  </a:txBody>
                  <a:tcPr/>
                </a:tc>
                <a:tc>
                  <a:txBody>
                    <a:bodyPr/>
                    <a:lstStyle/>
                    <a:p>
                      <a:pPr algn="ctr"/>
                      <a:r>
                        <a:rPr lang="en-US" sz="1200" b="0" dirty="0" smtClean="0">
                          <a:latin typeface="+mj-lt"/>
                          <a:ea typeface="Tahoma" panose="020B0604030504040204" pitchFamily="34" charset="0"/>
                          <a:cs typeface="Tahoma" panose="020B0604030504040204" pitchFamily="34" charset="0"/>
                        </a:rPr>
                        <a:t>Target for 2017/18 as per APP</a:t>
                      </a:r>
                      <a:endParaRPr lang="en-US" sz="1200" b="0" dirty="0">
                        <a:latin typeface="+mj-lt"/>
                        <a:ea typeface="Tahoma" panose="020B0604030504040204" pitchFamily="34" charset="0"/>
                        <a:cs typeface="Tahom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mj-lt"/>
                          <a:ea typeface="Tahoma" panose="020B0604030504040204" pitchFamily="34" charset="0"/>
                          <a:cs typeface="Tahoma" panose="020B0604030504040204" pitchFamily="34" charset="0"/>
                        </a:rPr>
                        <a:t>3</a:t>
                      </a:r>
                      <a:r>
                        <a:rPr lang="en-US" sz="1200" b="0" baseline="30000" dirty="0" smtClean="0">
                          <a:latin typeface="+mj-lt"/>
                          <a:ea typeface="Tahoma" panose="020B0604030504040204" pitchFamily="34" charset="0"/>
                          <a:cs typeface="Tahoma" panose="020B0604030504040204" pitchFamily="34" charset="0"/>
                        </a:rPr>
                        <a:t>rd</a:t>
                      </a:r>
                      <a:r>
                        <a:rPr lang="en-US" sz="1200" b="0" baseline="0" dirty="0" smtClean="0">
                          <a:latin typeface="+mj-lt"/>
                          <a:ea typeface="Tahoma" panose="020B0604030504040204" pitchFamily="34" charset="0"/>
                          <a:cs typeface="Tahoma" panose="020B0604030504040204" pitchFamily="34" charset="0"/>
                        </a:rPr>
                        <a:t> </a:t>
                      </a:r>
                      <a:r>
                        <a:rPr lang="en-US" sz="1200" b="0" dirty="0" smtClean="0">
                          <a:latin typeface="+mj-lt"/>
                          <a:ea typeface="Tahoma" panose="020B0604030504040204" pitchFamily="34" charset="0"/>
                          <a:cs typeface="Tahoma" panose="020B0604030504040204" pitchFamily="34" charset="0"/>
                        </a:rPr>
                        <a:t>Quarter Planned output as per APP</a:t>
                      </a:r>
                      <a:endParaRPr lang="en-US" sz="1200" b="0" dirty="0">
                        <a:latin typeface="+mj-lt"/>
                        <a:ea typeface="Tahoma" panose="020B0604030504040204" pitchFamily="34" charset="0"/>
                        <a:cs typeface="Tahom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mj-lt"/>
                          <a:ea typeface="Tahoma" panose="020B0604030504040204" pitchFamily="34" charset="0"/>
                          <a:cs typeface="Tahoma" panose="020B0604030504040204" pitchFamily="34" charset="0"/>
                        </a:rPr>
                        <a:t>3</a:t>
                      </a:r>
                      <a:r>
                        <a:rPr lang="en-US" sz="1200" b="0" baseline="30000" dirty="0" smtClean="0">
                          <a:latin typeface="+mj-lt"/>
                          <a:ea typeface="Tahoma" panose="020B0604030504040204" pitchFamily="34" charset="0"/>
                          <a:cs typeface="Tahoma" panose="020B0604030504040204" pitchFamily="34" charset="0"/>
                        </a:rPr>
                        <a:t>rd</a:t>
                      </a:r>
                      <a:r>
                        <a:rPr lang="en-US" sz="1200" b="0" baseline="0" dirty="0" smtClean="0">
                          <a:latin typeface="+mj-lt"/>
                          <a:ea typeface="Tahoma" panose="020B0604030504040204" pitchFamily="34" charset="0"/>
                          <a:cs typeface="Tahoma" panose="020B0604030504040204" pitchFamily="34" charset="0"/>
                        </a:rPr>
                        <a:t>  Quarter Actual output – validated</a:t>
                      </a:r>
                      <a:endParaRPr lang="en-US" sz="1200" b="0" dirty="0">
                        <a:latin typeface="+mj-lt"/>
                        <a:ea typeface="Tahoma" panose="020B0604030504040204" pitchFamily="34" charset="0"/>
                        <a:cs typeface="Tahom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mj-lt"/>
                          <a:ea typeface="Tahoma" panose="020B0604030504040204" pitchFamily="34" charset="0"/>
                          <a:cs typeface="Tahoma" panose="020B0604030504040204" pitchFamily="34" charset="0"/>
                        </a:rPr>
                        <a:t>3</a:t>
                      </a:r>
                      <a:r>
                        <a:rPr lang="en-US" sz="1200" b="0" baseline="30000" dirty="0" smtClean="0">
                          <a:latin typeface="+mj-lt"/>
                          <a:ea typeface="Tahoma" panose="020B0604030504040204" pitchFamily="34" charset="0"/>
                          <a:cs typeface="Tahoma" panose="020B0604030504040204" pitchFamily="34" charset="0"/>
                        </a:rPr>
                        <a:t>rd</a:t>
                      </a:r>
                      <a:r>
                        <a:rPr lang="en-US" sz="1200" b="0" baseline="0" dirty="0" smtClean="0">
                          <a:latin typeface="+mj-lt"/>
                          <a:ea typeface="Tahoma" panose="020B0604030504040204" pitchFamily="34" charset="0"/>
                          <a:cs typeface="Tahoma" panose="020B0604030504040204"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mj-lt"/>
                          <a:ea typeface="Tahoma" panose="020B0604030504040204" pitchFamily="34" charset="0"/>
                          <a:cs typeface="Tahoma" panose="020B0604030504040204" pitchFamily="34" charset="0"/>
                        </a:rPr>
                        <a:t>Quarter Achieved</a:t>
                      </a:r>
                      <a:endParaRPr lang="en-US" sz="1200" b="0" dirty="0" smtClean="0">
                        <a:latin typeface="+mj-lt"/>
                        <a:ea typeface="Tahoma" panose="020B0604030504040204" pitchFamily="34" charset="0"/>
                        <a:cs typeface="Tahom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mj-lt"/>
                          <a:ea typeface="Tahoma" panose="020B0604030504040204" pitchFamily="34" charset="0"/>
                          <a:cs typeface="Tahoma" panose="020B0604030504040204" pitchFamily="34" charset="0"/>
                        </a:rPr>
                        <a:t>Q 3 %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mj-lt"/>
                          <a:ea typeface="Tahoma" panose="020B0604030504040204" pitchFamily="34" charset="0"/>
                          <a:cs typeface="Tahoma" panose="020B0604030504040204" pitchFamily="34" charset="0"/>
                        </a:rPr>
                        <a:t>Achieved</a:t>
                      </a:r>
                      <a:endParaRPr lang="en-US" sz="1200" b="0" dirty="0">
                        <a:latin typeface="+mj-lt"/>
                        <a:ea typeface="Tahoma" panose="020B0604030504040204" pitchFamily="34" charset="0"/>
                        <a:cs typeface="Tahoma" panose="020B0604030504040204" pitchFamily="34" charset="0"/>
                      </a:endParaRPr>
                    </a:p>
                  </a:txBody>
                  <a:tcPr/>
                </a:tc>
                <a:tc>
                  <a:txBody>
                    <a:bodyPr/>
                    <a:lstStyle/>
                    <a:p>
                      <a:pPr algn="ctr"/>
                      <a:r>
                        <a:rPr lang="en-US" sz="1100" b="0" dirty="0" smtClean="0">
                          <a:latin typeface="+mj-lt"/>
                          <a:ea typeface="Tahoma" panose="020B0604030504040204" pitchFamily="34" charset="0"/>
                          <a:cs typeface="Tahoma" panose="020B0604030504040204" pitchFamily="34" charset="0"/>
                        </a:rPr>
                        <a:t>Q 3 Comments</a:t>
                      </a:r>
                      <a:endParaRPr lang="en-US" sz="1100" b="0" dirty="0">
                        <a:latin typeface="+mj-lt"/>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0"/>
                  </a:ext>
                </a:extLst>
              </a:tr>
              <a:tr h="484109">
                <a:tc gridSpan="7">
                  <a:txBody>
                    <a:bodyPr/>
                    <a:lstStyle/>
                    <a:p>
                      <a:r>
                        <a:rPr lang="en-US" sz="1400" b="1" kern="1200" dirty="0" smtClean="0">
                          <a:solidFill>
                            <a:schemeClr val="dk1"/>
                          </a:solidFill>
                          <a:latin typeface="+mn-lt"/>
                          <a:ea typeface="Tahoma" panose="020B0604030504040204" pitchFamily="34" charset="0"/>
                          <a:cs typeface="Tahoma" panose="020B0604030504040204" pitchFamily="34" charset="0"/>
                        </a:rPr>
                        <a:t>Programme 1: Board and Administration</a:t>
                      </a:r>
                      <a:endParaRPr lang="en-US" sz="1400" b="1" kern="1200" dirty="0">
                        <a:solidFill>
                          <a:schemeClr val="dk1"/>
                        </a:solidFill>
                        <a:latin typeface="+mn-lt"/>
                        <a:ea typeface="Tahoma" panose="020B0604030504040204" pitchFamily="34" charset="0"/>
                        <a:cs typeface="Tahoma" panose="020B0604030504040204" pitchFamily="34" charset="0"/>
                      </a:endParaRPr>
                    </a:p>
                  </a:txBody>
                  <a:tcPr anchor="ct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1"/>
                  </a:ext>
                </a:extLst>
              </a:tr>
              <a:tr h="342081">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rgbClr val="002060"/>
                          </a:solidFill>
                          <a:latin typeface="+mn-lt"/>
                          <a:ea typeface="Tahoma" panose="020B0604030504040204" pitchFamily="34" charset="0"/>
                          <a:cs typeface="Tahoma" panose="020B0604030504040204" pitchFamily="34" charset="0"/>
                        </a:rPr>
                        <a:t>Sub Programme:</a:t>
                      </a:r>
                      <a:r>
                        <a:rPr lang="en-US" sz="1200" b="0" kern="1200" baseline="0" dirty="0" smtClean="0">
                          <a:solidFill>
                            <a:srgbClr val="002060"/>
                          </a:solidFill>
                          <a:latin typeface="+mn-lt"/>
                          <a:ea typeface="Tahoma" panose="020B0604030504040204" pitchFamily="34" charset="0"/>
                          <a:cs typeface="Tahoma" panose="020B0604030504040204" pitchFamily="34" charset="0"/>
                        </a:rPr>
                        <a:t> Executive</a:t>
                      </a:r>
                      <a:endParaRPr lang="en-US" sz="1200" b="0" kern="1200" dirty="0" smtClean="0">
                        <a:solidFill>
                          <a:srgbClr val="002060"/>
                        </a:solidFill>
                        <a:latin typeface="+mn-lt"/>
                        <a:ea typeface="Tahoma" panose="020B0604030504040204" pitchFamily="34" charset="0"/>
                        <a:cs typeface="Tahoma" panose="020B0604030504040204" pitchFamily="34" charset="0"/>
                      </a:endParaRPr>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886921847"/>
                  </a:ext>
                </a:extLst>
              </a:tr>
              <a:tr h="1953494">
                <a:tc>
                  <a:txBody>
                    <a:bodyPr/>
                    <a:lstStyle/>
                    <a:p>
                      <a:pPr algn="l"/>
                      <a:r>
                        <a:rPr lang="en-US" sz="1200" dirty="0" smtClean="0">
                          <a:latin typeface="+mn-lt"/>
                          <a:ea typeface="Tahoma" panose="020B0604030504040204" pitchFamily="34" charset="0"/>
                          <a:cs typeface="Tahoma" panose="020B0604030504040204" pitchFamily="34" charset="0"/>
                        </a:rPr>
                        <a:t>Number</a:t>
                      </a:r>
                      <a:r>
                        <a:rPr lang="en-US" sz="1200" baseline="0" dirty="0" smtClean="0">
                          <a:latin typeface="+mn-lt"/>
                          <a:ea typeface="Tahoma" panose="020B0604030504040204" pitchFamily="34" charset="0"/>
                          <a:cs typeface="Tahoma" panose="020B0604030504040204" pitchFamily="34" charset="0"/>
                        </a:rPr>
                        <a:t> of awareness Programmes participated in.</a:t>
                      </a:r>
                      <a:endParaRPr lang="en-US" sz="1200" dirty="0">
                        <a:latin typeface="+mn-lt"/>
                        <a:ea typeface="Tahoma" panose="020B0604030504040204" pitchFamily="34" charset="0"/>
                        <a:cs typeface="Tahoma" panose="020B0604030504040204" pitchFamily="34" charset="0"/>
                      </a:endParaRPr>
                    </a:p>
                  </a:txBody>
                  <a:tcPr/>
                </a:tc>
                <a:tc>
                  <a:txBody>
                    <a:bodyPr/>
                    <a:lstStyle/>
                    <a:p>
                      <a:pPr algn="r"/>
                      <a:r>
                        <a:rPr lang="en-US" sz="1200" dirty="0" smtClean="0">
                          <a:latin typeface="+mn-lt"/>
                          <a:ea typeface="Tahoma" panose="020B0604030504040204" pitchFamily="34" charset="0"/>
                          <a:cs typeface="Tahoma" panose="020B0604030504040204" pitchFamily="34" charset="0"/>
                        </a:rPr>
                        <a:t>4</a:t>
                      </a:r>
                      <a:endParaRPr lang="en-US" sz="1200" dirty="0">
                        <a:latin typeface="+mn-lt"/>
                        <a:ea typeface="Tahoma" panose="020B0604030504040204" pitchFamily="34" charset="0"/>
                        <a:cs typeface="Tahoma" panose="020B0604030504040204" pitchFamily="34" charset="0"/>
                      </a:endParaRPr>
                    </a:p>
                  </a:txBody>
                  <a:tcPr/>
                </a:tc>
                <a:tc>
                  <a:txBody>
                    <a:bodyPr/>
                    <a:lstStyle/>
                    <a:p>
                      <a:pPr algn="r"/>
                      <a:r>
                        <a:rPr lang="en-US" sz="1200" dirty="0" smtClean="0">
                          <a:latin typeface="+mn-lt"/>
                          <a:ea typeface="Tahoma" panose="020B0604030504040204" pitchFamily="34" charset="0"/>
                          <a:cs typeface="Tahoma" panose="020B0604030504040204" pitchFamily="34" charset="0"/>
                        </a:rPr>
                        <a:t>1</a:t>
                      </a:r>
                      <a:endParaRPr lang="en-US" sz="1200" dirty="0">
                        <a:latin typeface="+mn-lt"/>
                        <a:ea typeface="Tahoma" panose="020B0604030504040204" pitchFamily="34" charset="0"/>
                        <a:cs typeface="Tahoma" panose="020B0604030504040204" pitchFamily="34" charset="0"/>
                      </a:endParaRPr>
                    </a:p>
                  </a:txBody>
                  <a:tcPr/>
                </a:tc>
                <a:tc>
                  <a:txBody>
                    <a:bodyPr/>
                    <a:lstStyle/>
                    <a:p>
                      <a:pPr algn="r"/>
                      <a:r>
                        <a:rPr lang="en-US" sz="1200" dirty="0" smtClean="0">
                          <a:latin typeface="+mn-lt"/>
                          <a:ea typeface="Tahoma" panose="020B0604030504040204" pitchFamily="34" charset="0"/>
                          <a:cs typeface="Tahoma" panose="020B0604030504040204" pitchFamily="34" charset="0"/>
                        </a:rPr>
                        <a:t>2</a:t>
                      </a:r>
                      <a:endParaRPr lang="en-US" sz="1200" dirty="0">
                        <a:latin typeface="+mn-lt"/>
                        <a:ea typeface="Tahoma" panose="020B0604030504040204" pitchFamily="34" charset="0"/>
                        <a:cs typeface="Tahoma" panose="020B0604030504040204" pitchFamily="34" charset="0"/>
                      </a:endParaRPr>
                    </a:p>
                  </a:txBody>
                  <a:tcPr/>
                </a:tc>
                <a:tc>
                  <a:txBody>
                    <a:bodyPr/>
                    <a:lstStyle/>
                    <a:p>
                      <a:pPr algn="r"/>
                      <a:r>
                        <a:rPr lang="en-US" sz="1200" baseline="0" dirty="0" smtClean="0">
                          <a:latin typeface="+mn-lt"/>
                          <a:ea typeface="Tahoma" panose="020B0604030504040204" pitchFamily="34" charset="0"/>
                          <a:cs typeface="Tahoma" panose="020B0604030504040204" pitchFamily="34" charset="0"/>
                        </a:rPr>
                        <a:t>Achieved</a:t>
                      </a:r>
                    </a:p>
                  </a:txBody>
                  <a:tcPr/>
                </a:tc>
                <a:tc>
                  <a:txBody>
                    <a:bodyPr/>
                    <a:lstStyle/>
                    <a:p>
                      <a:pPr algn="r"/>
                      <a:r>
                        <a:rPr lang="en-US" sz="1200" dirty="0" smtClean="0">
                          <a:latin typeface="+mn-lt"/>
                          <a:ea typeface="Tahoma" panose="020B0604030504040204" pitchFamily="34" charset="0"/>
                          <a:cs typeface="Tahoma" panose="020B0604030504040204" pitchFamily="34" charset="0"/>
                        </a:rPr>
                        <a:t>200%</a:t>
                      </a:r>
                      <a:endParaRPr lang="en-US" sz="1200" dirty="0">
                        <a:latin typeface="+mn-lt"/>
                        <a:ea typeface="Tahoma" panose="020B0604030504040204" pitchFamily="34" charset="0"/>
                        <a:cs typeface="Tahoma" panose="020B0604030504040204" pitchFamily="34" charset="0"/>
                      </a:endParaRPr>
                    </a:p>
                  </a:txBody>
                  <a:tcPr/>
                </a:tc>
                <a:tc>
                  <a:txBody>
                    <a:bodyPr/>
                    <a:lstStyle/>
                    <a:p>
                      <a:r>
                        <a:rPr lang="en-ZA" sz="1200" dirty="0" smtClean="0"/>
                        <a:t>Invitation</a:t>
                      </a:r>
                      <a:r>
                        <a:rPr lang="en-ZA" sz="1200" baseline="0" dirty="0" smtClean="0"/>
                        <a:t> received from PGWC to an additional awareness program. The details of the specific two events that were attended:</a:t>
                      </a:r>
                    </a:p>
                    <a:p>
                      <a:pPr marL="180975" indent="-180975">
                        <a:buFont typeface="Arial" panose="020B0604020202020204" pitchFamily="34" charset="0"/>
                        <a:buChar char="•"/>
                        <a:tabLst/>
                      </a:pPr>
                      <a:r>
                        <a:rPr lang="en-ZA" sz="1200" baseline="0" dirty="0" smtClean="0"/>
                        <a:t>Thusong Programme: Veldrif, West Coast (22-23 November 2017)</a:t>
                      </a:r>
                    </a:p>
                    <a:p>
                      <a:pPr marL="180975" indent="-180975">
                        <a:buFont typeface="Arial" panose="020B0604020202020204" pitchFamily="34" charset="0"/>
                        <a:buChar char="•"/>
                        <a:tabLst/>
                      </a:pPr>
                      <a:r>
                        <a:rPr lang="en-ZA" sz="1200" baseline="0" dirty="0" smtClean="0"/>
                        <a:t>Opening of Schools Joint Crime Awareness Campaign (24 November 2017)</a:t>
                      </a:r>
                      <a:endParaRPr lang="en-ZA" sz="1200" dirty="0"/>
                    </a:p>
                  </a:txBody>
                  <a:tcPr/>
                </a:tc>
                <a:extLst>
                  <a:ext uri="{0D108BD9-81ED-4DB2-BD59-A6C34878D82A}">
                    <a16:rowId xmlns:a16="http://schemas.microsoft.com/office/drawing/2014/main" val="10004"/>
                  </a:ext>
                </a:extLst>
              </a:tr>
              <a:tr h="1532754">
                <a:tc>
                  <a:txBody>
                    <a:bodyPr/>
                    <a:lstStyle/>
                    <a:p>
                      <a:pPr algn="l"/>
                      <a:r>
                        <a:rPr lang="en-ZA" sz="1200" dirty="0" smtClean="0">
                          <a:latin typeface="+mn-lt"/>
                          <a:ea typeface="Tahoma" panose="020B0604030504040204" pitchFamily="34" charset="0"/>
                          <a:cs typeface="Tahoma" panose="020B0604030504040204" pitchFamily="34" charset="0"/>
                        </a:rPr>
                        <a:t>Percentage of Board resolutions given effect by CEO within 1 month.</a:t>
                      </a:r>
                      <a:endParaRPr lang="en-US" sz="1200" dirty="0">
                        <a:latin typeface="+mn-lt"/>
                        <a:ea typeface="Tahoma" panose="020B0604030504040204" pitchFamily="34" charset="0"/>
                        <a:cs typeface="Tahoma" panose="020B0604030504040204" pitchFamily="34" charset="0"/>
                      </a:endParaRPr>
                    </a:p>
                  </a:txBody>
                  <a:tcPr/>
                </a:tc>
                <a:tc>
                  <a:txBody>
                    <a:bodyPr/>
                    <a:lstStyle/>
                    <a:p>
                      <a:pPr algn="r"/>
                      <a:r>
                        <a:rPr lang="en-US" sz="1200" dirty="0" smtClean="0">
                          <a:latin typeface="+mn-lt"/>
                          <a:ea typeface="Tahoma" panose="020B0604030504040204" pitchFamily="34" charset="0"/>
                          <a:cs typeface="Tahoma" panose="020B0604030504040204" pitchFamily="34" charset="0"/>
                        </a:rPr>
                        <a:t>95%</a:t>
                      </a:r>
                      <a:endParaRPr lang="en-US" sz="1200" dirty="0">
                        <a:latin typeface="+mn-lt"/>
                        <a:ea typeface="Tahoma" panose="020B0604030504040204" pitchFamily="34" charset="0"/>
                        <a:cs typeface="Tahoma" panose="020B0604030504040204" pitchFamily="34" charset="0"/>
                      </a:endParaRPr>
                    </a:p>
                  </a:txBody>
                  <a:tcPr/>
                </a:tc>
                <a:tc>
                  <a:txBody>
                    <a:bodyPr/>
                    <a:lstStyle/>
                    <a:p>
                      <a:pPr algn="r"/>
                      <a:r>
                        <a:rPr lang="en-ZA" sz="1200" kern="1200" dirty="0" smtClean="0">
                          <a:solidFill>
                            <a:schemeClr val="dk1"/>
                          </a:solidFill>
                          <a:effectLst/>
                          <a:latin typeface="+mn-lt"/>
                          <a:ea typeface="+mn-ea"/>
                          <a:cs typeface="+mn-cs"/>
                        </a:rPr>
                        <a:t>95%</a:t>
                      </a:r>
                      <a:endParaRPr lang="en-US" sz="1200" dirty="0">
                        <a:latin typeface="+mn-lt"/>
                        <a:ea typeface="Tahoma" panose="020B0604030504040204" pitchFamily="34" charset="0"/>
                        <a:cs typeface="Tahoma" panose="020B0604030504040204" pitchFamily="34" charset="0"/>
                      </a:endParaRPr>
                    </a:p>
                  </a:txBody>
                  <a:tcPr/>
                </a:tc>
                <a:tc>
                  <a:txBody>
                    <a:bodyPr/>
                    <a:lstStyle/>
                    <a:p>
                      <a:pPr algn="r"/>
                      <a:r>
                        <a:rPr lang="en-US" sz="1200" dirty="0" smtClean="0">
                          <a:latin typeface="+mn-lt"/>
                          <a:ea typeface="Tahoma" panose="020B0604030504040204" pitchFamily="34" charset="0"/>
                          <a:cs typeface="Tahoma" panose="020B0604030504040204" pitchFamily="34" charset="0"/>
                        </a:rPr>
                        <a:t>100%</a:t>
                      </a:r>
                      <a:endParaRPr lang="en-US" sz="1200" dirty="0">
                        <a:latin typeface="+mn-lt"/>
                        <a:ea typeface="Tahoma" panose="020B0604030504040204" pitchFamily="34" charset="0"/>
                        <a:cs typeface="Tahoma" panose="020B0604030504040204" pitchFamily="34" charset="0"/>
                      </a:endParaRPr>
                    </a:p>
                  </a:txBody>
                  <a:tcPr/>
                </a:tc>
                <a:tc>
                  <a:txBody>
                    <a:bodyPr/>
                    <a:lstStyle/>
                    <a:p>
                      <a:pPr algn="r"/>
                      <a:r>
                        <a:rPr lang="en-US" sz="1150" baseline="0" dirty="0" smtClean="0">
                          <a:latin typeface="+mn-lt"/>
                          <a:ea typeface="Tahoma" panose="020B0604030504040204" pitchFamily="34" charset="0"/>
                          <a:cs typeface="Tahoma" panose="020B0604030504040204" pitchFamily="34" charset="0"/>
                        </a:rPr>
                        <a:t>Achieved</a:t>
                      </a:r>
                    </a:p>
                  </a:txBody>
                  <a:tcPr/>
                </a:tc>
                <a:tc>
                  <a:txBody>
                    <a:bodyPr/>
                    <a:lstStyle/>
                    <a:p>
                      <a:pPr algn="r"/>
                      <a:r>
                        <a:rPr lang="en-US" sz="1200" dirty="0" smtClean="0">
                          <a:latin typeface="+mn-lt"/>
                          <a:ea typeface="Tahoma" panose="020B0604030504040204" pitchFamily="34" charset="0"/>
                          <a:cs typeface="Tahoma" panose="020B0604030504040204" pitchFamily="34" charset="0"/>
                        </a:rPr>
                        <a:t>105%</a:t>
                      </a:r>
                      <a:endParaRPr lang="en-US" sz="1200" dirty="0">
                        <a:latin typeface="+mn-lt"/>
                        <a:ea typeface="Tahoma" panose="020B0604030504040204" pitchFamily="34" charset="0"/>
                        <a:cs typeface="Tahoma" panose="020B060403050404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smtClean="0"/>
                        <a:t>All Board resolutions in Quarter 3 were of a nature that could be successfully completed in the set timeframe of one month. All required actions (as per the Board resolutions) were within the control of the office of the CEO.</a:t>
                      </a:r>
                    </a:p>
                  </a:txBody>
                  <a:tcPr/>
                </a:tc>
                <a:extLst>
                  <a:ext uri="{0D108BD9-81ED-4DB2-BD59-A6C34878D82A}">
                    <a16:rowId xmlns:a16="http://schemas.microsoft.com/office/drawing/2014/main" val="170747794"/>
                  </a:ext>
                </a:extLst>
              </a:tr>
            </a:tbl>
          </a:graphicData>
        </a:graphic>
      </p:graphicFrame>
    </p:spTree>
    <p:extLst>
      <p:ext uri="{BB962C8B-B14F-4D97-AF65-F5344CB8AC3E}">
        <p14:creationId xmlns:p14="http://schemas.microsoft.com/office/powerpoint/2010/main" val="668647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11</a:t>
            </a:fld>
            <a:endParaRPr lang="en-ZA" dirty="0"/>
          </a:p>
        </p:txBody>
      </p:sp>
      <p:sp>
        <p:nvSpPr>
          <p:cNvPr id="6" name="AutoShape 36"/>
          <p:cNvSpPr>
            <a:spLocks noChangeArrowheads="1"/>
          </p:cNvSpPr>
          <p:nvPr>
            <p:custDataLst>
              <p:tags r:id="rId1"/>
            </p:custDataLst>
          </p:nvPr>
        </p:nvSpPr>
        <p:spPr bwMode="auto">
          <a:xfrm>
            <a:off x="251520" y="190244"/>
            <a:ext cx="8820472"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ZA" sz="2500" dirty="0">
                <a:solidFill>
                  <a:schemeClr val="bg1"/>
                </a:solidFill>
              </a:rPr>
              <a:t>SUMMARY OF THE PERFORMANCE </a:t>
            </a:r>
            <a:r>
              <a:rPr lang="en-ZA" sz="2500" dirty="0" smtClean="0">
                <a:solidFill>
                  <a:schemeClr val="bg1"/>
                </a:solidFill>
              </a:rPr>
              <a:t>2017/18</a:t>
            </a:r>
            <a:endParaRPr lang="en-GB" sz="2500" b="1" dirty="0">
              <a:solidFill>
                <a:schemeClr val="bg1"/>
              </a:solidFill>
            </a:endParaRPr>
          </a:p>
        </p:txBody>
      </p:sp>
      <p:graphicFrame>
        <p:nvGraphicFramePr>
          <p:cNvPr id="5" name="Content Placeholder 6"/>
          <p:cNvGraphicFramePr>
            <a:graphicFrameLocks/>
          </p:cNvGraphicFramePr>
          <p:nvPr>
            <p:extLst>
              <p:ext uri="{D42A27DB-BD31-4B8C-83A1-F6EECF244321}">
                <p14:modId xmlns:p14="http://schemas.microsoft.com/office/powerpoint/2010/main" val="155701200"/>
              </p:ext>
            </p:extLst>
          </p:nvPr>
        </p:nvGraphicFramePr>
        <p:xfrm>
          <a:off x="79164" y="1043923"/>
          <a:ext cx="8992827" cy="5697445"/>
        </p:xfrm>
        <a:graphic>
          <a:graphicData uri="http://schemas.openxmlformats.org/drawingml/2006/table">
            <a:tbl>
              <a:tblPr firstRow="1" bandRow="1">
                <a:tableStyleId>{5C22544A-7EE6-4342-B048-85BDC9FD1C3A}</a:tableStyleId>
              </a:tblPr>
              <a:tblGrid>
                <a:gridCol w="1612516">
                  <a:extLst>
                    <a:ext uri="{9D8B030D-6E8A-4147-A177-3AD203B41FA5}">
                      <a16:colId xmlns:a16="http://schemas.microsoft.com/office/drawing/2014/main" val="20000"/>
                    </a:ext>
                  </a:extLst>
                </a:gridCol>
                <a:gridCol w="1008112">
                  <a:extLst>
                    <a:ext uri="{9D8B030D-6E8A-4147-A177-3AD203B41FA5}">
                      <a16:colId xmlns:a16="http://schemas.microsoft.com/office/drawing/2014/main" val="562110014"/>
                    </a:ext>
                  </a:extLst>
                </a:gridCol>
                <a:gridCol w="936104">
                  <a:extLst>
                    <a:ext uri="{9D8B030D-6E8A-4147-A177-3AD203B41FA5}">
                      <a16:colId xmlns:a16="http://schemas.microsoft.com/office/drawing/2014/main" val="3520040580"/>
                    </a:ext>
                  </a:extLst>
                </a:gridCol>
                <a:gridCol w="936104">
                  <a:extLst>
                    <a:ext uri="{9D8B030D-6E8A-4147-A177-3AD203B41FA5}">
                      <a16:colId xmlns:a16="http://schemas.microsoft.com/office/drawing/2014/main" val="4187697134"/>
                    </a:ext>
                  </a:extLst>
                </a:gridCol>
                <a:gridCol w="1080120">
                  <a:extLst>
                    <a:ext uri="{9D8B030D-6E8A-4147-A177-3AD203B41FA5}">
                      <a16:colId xmlns:a16="http://schemas.microsoft.com/office/drawing/2014/main" val="4292003152"/>
                    </a:ext>
                  </a:extLst>
                </a:gridCol>
                <a:gridCol w="936104">
                  <a:extLst>
                    <a:ext uri="{9D8B030D-6E8A-4147-A177-3AD203B41FA5}">
                      <a16:colId xmlns:a16="http://schemas.microsoft.com/office/drawing/2014/main" val="1213662540"/>
                    </a:ext>
                  </a:extLst>
                </a:gridCol>
                <a:gridCol w="2483767">
                  <a:extLst>
                    <a:ext uri="{9D8B030D-6E8A-4147-A177-3AD203B41FA5}">
                      <a16:colId xmlns:a16="http://schemas.microsoft.com/office/drawing/2014/main" val="207417841"/>
                    </a:ext>
                  </a:extLst>
                </a:gridCol>
              </a:tblGrid>
              <a:tr h="997027">
                <a:tc>
                  <a:txBody>
                    <a:bodyPr/>
                    <a:lstStyle/>
                    <a:p>
                      <a:pPr algn="ctr"/>
                      <a:r>
                        <a:rPr lang="en-US" sz="1200" b="0" u="none" dirty="0" smtClean="0">
                          <a:solidFill>
                            <a:schemeClr val="bg1"/>
                          </a:solidFill>
                          <a:latin typeface="+mj-lt"/>
                          <a:ea typeface="Tahoma" panose="020B0604030504040204" pitchFamily="34" charset="0"/>
                          <a:cs typeface="Tahoma" panose="020B0604030504040204" pitchFamily="34" charset="0"/>
                        </a:rPr>
                        <a:t>Programme </a:t>
                      </a:r>
                      <a:r>
                        <a:rPr lang="en-US" sz="1200" b="0" dirty="0" smtClean="0">
                          <a:latin typeface="+mj-lt"/>
                          <a:ea typeface="Tahoma" panose="020B0604030504040204" pitchFamily="34" charset="0"/>
                          <a:cs typeface="Tahoma" panose="020B0604030504040204" pitchFamily="34" charset="0"/>
                        </a:rPr>
                        <a:t>Performance Measures</a:t>
                      </a:r>
                      <a:endParaRPr lang="en-US" sz="1200" b="0" dirty="0">
                        <a:latin typeface="+mj-lt"/>
                        <a:ea typeface="Tahoma" panose="020B0604030504040204" pitchFamily="34" charset="0"/>
                        <a:cs typeface="Tahoma" panose="020B0604030504040204" pitchFamily="34" charset="0"/>
                      </a:endParaRPr>
                    </a:p>
                  </a:txBody>
                  <a:tcPr/>
                </a:tc>
                <a:tc>
                  <a:txBody>
                    <a:bodyPr/>
                    <a:lstStyle/>
                    <a:p>
                      <a:pPr algn="ctr"/>
                      <a:r>
                        <a:rPr lang="en-US" sz="1200" b="0" dirty="0" smtClean="0">
                          <a:latin typeface="+mj-lt"/>
                          <a:ea typeface="Tahoma" panose="020B0604030504040204" pitchFamily="34" charset="0"/>
                          <a:cs typeface="Tahoma" panose="020B0604030504040204" pitchFamily="34" charset="0"/>
                        </a:rPr>
                        <a:t>Target for 2017/18 as per APP</a:t>
                      </a:r>
                      <a:endParaRPr lang="en-US" sz="1200" b="0" dirty="0">
                        <a:latin typeface="+mj-lt"/>
                        <a:ea typeface="Tahoma" panose="020B0604030504040204" pitchFamily="34" charset="0"/>
                        <a:cs typeface="Tahom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mj-lt"/>
                          <a:ea typeface="Tahoma" panose="020B0604030504040204" pitchFamily="34" charset="0"/>
                          <a:cs typeface="Tahoma" panose="020B0604030504040204" pitchFamily="34" charset="0"/>
                        </a:rPr>
                        <a:t>3</a:t>
                      </a:r>
                      <a:r>
                        <a:rPr lang="en-US" sz="1200" b="0" baseline="30000" dirty="0" smtClean="0">
                          <a:latin typeface="+mj-lt"/>
                          <a:ea typeface="Tahoma" panose="020B0604030504040204" pitchFamily="34" charset="0"/>
                          <a:cs typeface="Tahoma" panose="020B0604030504040204" pitchFamily="34" charset="0"/>
                        </a:rPr>
                        <a:t>rd</a:t>
                      </a:r>
                      <a:r>
                        <a:rPr lang="en-US" sz="1200" b="0" baseline="0" dirty="0" smtClean="0">
                          <a:latin typeface="+mj-lt"/>
                          <a:ea typeface="Tahoma" panose="020B0604030504040204" pitchFamily="34" charset="0"/>
                          <a:cs typeface="Tahoma" panose="020B0604030504040204" pitchFamily="34" charset="0"/>
                        </a:rPr>
                        <a:t> </a:t>
                      </a:r>
                      <a:r>
                        <a:rPr lang="en-US" sz="1200" b="0" dirty="0" smtClean="0">
                          <a:latin typeface="+mj-lt"/>
                          <a:ea typeface="Tahoma" panose="020B0604030504040204" pitchFamily="34" charset="0"/>
                          <a:cs typeface="Tahoma" panose="020B0604030504040204" pitchFamily="34" charset="0"/>
                        </a:rPr>
                        <a:t>Quarter Planned output as per APP</a:t>
                      </a:r>
                      <a:endParaRPr lang="en-US" sz="1200" b="0" dirty="0">
                        <a:latin typeface="+mj-lt"/>
                        <a:ea typeface="Tahoma" panose="020B0604030504040204" pitchFamily="34" charset="0"/>
                        <a:cs typeface="Tahom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mj-lt"/>
                          <a:ea typeface="Tahoma" panose="020B0604030504040204" pitchFamily="34" charset="0"/>
                          <a:cs typeface="Tahoma" panose="020B0604030504040204" pitchFamily="34" charset="0"/>
                        </a:rPr>
                        <a:t>3</a:t>
                      </a:r>
                      <a:r>
                        <a:rPr lang="en-US" sz="1200" b="0" baseline="30000" dirty="0" smtClean="0">
                          <a:latin typeface="+mj-lt"/>
                          <a:ea typeface="Tahoma" panose="020B0604030504040204" pitchFamily="34" charset="0"/>
                          <a:cs typeface="Tahoma" panose="020B0604030504040204" pitchFamily="34" charset="0"/>
                        </a:rPr>
                        <a:t>rd</a:t>
                      </a:r>
                      <a:r>
                        <a:rPr lang="en-US" sz="1200" b="0" baseline="0" dirty="0" smtClean="0">
                          <a:latin typeface="+mj-lt"/>
                          <a:ea typeface="Tahoma" panose="020B0604030504040204" pitchFamily="34" charset="0"/>
                          <a:cs typeface="Tahoma" panose="020B0604030504040204" pitchFamily="34" charset="0"/>
                        </a:rPr>
                        <a:t>  Quarter Actual output – validated</a:t>
                      </a:r>
                      <a:endParaRPr lang="en-US" sz="1200" b="0" dirty="0">
                        <a:latin typeface="+mj-lt"/>
                        <a:ea typeface="Tahoma" panose="020B0604030504040204" pitchFamily="34" charset="0"/>
                        <a:cs typeface="Tahom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mj-lt"/>
                          <a:ea typeface="Tahoma" panose="020B0604030504040204" pitchFamily="34" charset="0"/>
                          <a:cs typeface="Tahoma" panose="020B0604030504040204" pitchFamily="34" charset="0"/>
                        </a:rPr>
                        <a:t>3</a:t>
                      </a:r>
                      <a:r>
                        <a:rPr lang="en-US" sz="1200" b="0" baseline="30000" dirty="0" smtClean="0">
                          <a:latin typeface="+mj-lt"/>
                          <a:ea typeface="Tahoma" panose="020B0604030504040204" pitchFamily="34" charset="0"/>
                          <a:cs typeface="Tahoma" panose="020B0604030504040204" pitchFamily="34" charset="0"/>
                        </a:rPr>
                        <a:t>rd</a:t>
                      </a:r>
                      <a:r>
                        <a:rPr lang="en-US" sz="1200" b="0" baseline="0" dirty="0" smtClean="0">
                          <a:latin typeface="+mj-lt"/>
                          <a:ea typeface="Tahoma" panose="020B0604030504040204" pitchFamily="34" charset="0"/>
                          <a:cs typeface="Tahoma" panose="020B0604030504040204"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mj-lt"/>
                          <a:ea typeface="Tahoma" panose="020B0604030504040204" pitchFamily="34" charset="0"/>
                          <a:cs typeface="Tahoma" panose="020B0604030504040204" pitchFamily="34" charset="0"/>
                        </a:rPr>
                        <a:t>Quarter Achieved</a:t>
                      </a:r>
                      <a:endParaRPr lang="en-US" sz="1200" b="0" dirty="0" smtClean="0">
                        <a:latin typeface="+mj-lt"/>
                        <a:ea typeface="Tahoma" panose="020B0604030504040204" pitchFamily="34" charset="0"/>
                        <a:cs typeface="Tahom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mj-lt"/>
                          <a:ea typeface="Tahoma" panose="020B0604030504040204" pitchFamily="34" charset="0"/>
                          <a:cs typeface="Tahoma" panose="020B0604030504040204" pitchFamily="34" charset="0"/>
                        </a:rPr>
                        <a:t>Q 3 %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mj-lt"/>
                          <a:ea typeface="Tahoma" panose="020B0604030504040204" pitchFamily="34" charset="0"/>
                          <a:cs typeface="Tahoma" panose="020B0604030504040204" pitchFamily="34" charset="0"/>
                        </a:rPr>
                        <a:t>Achieved</a:t>
                      </a:r>
                      <a:endParaRPr lang="en-US" sz="1200" b="0" dirty="0">
                        <a:latin typeface="+mj-lt"/>
                        <a:ea typeface="Tahoma" panose="020B0604030504040204" pitchFamily="34" charset="0"/>
                        <a:cs typeface="Tahoma" panose="020B0604030504040204" pitchFamily="34" charset="0"/>
                      </a:endParaRPr>
                    </a:p>
                  </a:txBody>
                  <a:tcPr/>
                </a:tc>
                <a:tc>
                  <a:txBody>
                    <a:bodyPr/>
                    <a:lstStyle/>
                    <a:p>
                      <a:pPr algn="ctr"/>
                      <a:r>
                        <a:rPr lang="en-US" sz="1200" b="0" dirty="0" smtClean="0">
                          <a:latin typeface="+mj-lt"/>
                          <a:ea typeface="Tahoma" panose="020B0604030504040204" pitchFamily="34" charset="0"/>
                          <a:cs typeface="Tahoma" panose="020B0604030504040204" pitchFamily="34" charset="0"/>
                        </a:rPr>
                        <a:t>Q 3 Comments</a:t>
                      </a:r>
                      <a:endParaRPr lang="en-US" sz="1200" b="0" dirty="0">
                        <a:latin typeface="+mj-lt"/>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0"/>
                  </a:ext>
                </a:extLst>
              </a:tr>
              <a:tr h="458830">
                <a:tc gridSpan="7">
                  <a:txBody>
                    <a:bodyPr/>
                    <a:lstStyle/>
                    <a:p>
                      <a:r>
                        <a:rPr lang="en-US" sz="1400" b="1" kern="1200" dirty="0" smtClean="0">
                          <a:solidFill>
                            <a:schemeClr val="dk1"/>
                          </a:solidFill>
                          <a:latin typeface="+mn-lt"/>
                          <a:ea typeface="Tahoma" panose="020B0604030504040204" pitchFamily="34" charset="0"/>
                          <a:cs typeface="Tahoma" panose="020B0604030504040204" pitchFamily="34" charset="0"/>
                        </a:rPr>
                        <a:t>Programme 1: Board and Administration</a:t>
                      </a:r>
                      <a:endParaRPr lang="en-US" sz="1400" b="1" kern="1200" dirty="0">
                        <a:solidFill>
                          <a:schemeClr val="dk1"/>
                        </a:solidFill>
                        <a:latin typeface="+mn-lt"/>
                        <a:ea typeface="Tahoma" panose="020B0604030504040204" pitchFamily="34" charset="0"/>
                        <a:cs typeface="Tahoma" panose="020B0604030504040204" pitchFamily="34" charset="0"/>
                      </a:endParaRPr>
                    </a:p>
                  </a:txBody>
                  <a:tcPr anchor="ct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1"/>
                  </a:ext>
                </a:extLst>
              </a:tr>
              <a:tr h="324219">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rgbClr val="002060"/>
                          </a:solidFill>
                          <a:latin typeface="+mn-lt"/>
                          <a:ea typeface="Tahoma" panose="020B0604030504040204" pitchFamily="34" charset="0"/>
                          <a:cs typeface="Tahoma" panose="020B0604030504040204" pitchFamily="34" charset="0"/>
                        </a:rPr>
                        <a:t>Sub Programme:</a:t>
                      </a:r>
                      <a:r>
                        <a:rPr lang="en-US" sz="1200" b="0" kern="1200" baseline="0" dirty="0" smtClean="0">
                          <a:solidFill>
                            <a:srgbClr val="002060"/>
                          </a:solidFill>
                          <a:latin typeface="+mn-lt"/>
                          <a:ea typeface="Tahoma" panose="020B0604030504040204" pitchFamily="34" charset="0"/>
                          <a:cs typeface="Tahoma" panose="020B0604030504040204" pitchFamily="34" charset="0"/>
                        </a:rPr>
                        <a:t> Executive</a:t>
                      </a:r>
                      <a:endParaRPr lang="en-US" sz="1200" b="0" kern="1200" dirty="0" smtClean="0">
                        <a:solidFill>
                          <a:srgbClr val="002060"/>
                        </a:solidFill>
                        <a:latin typeface="+mn-lt"/>
                        <a:ea typeface="Tahoma" panose="020B0604030504040204" pitchFamily="34" charset="0"/>
                        <a:cs typeface="Tahoma" panose="020B0604030504040204" pitchFamily="34" charset="0"/>
                      </a:endParaRPr>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886921847"/>
                  </a:ext>
                </a:extLst>
              </a:tr>
              <a:tr h="3908556">
                <a:tc>
                  <a:txBody>
                    <a:bodyPr/>
                    <a:lstStyle/>
                    <a:p>
                      <a:pPr algn="l"/>
                      <a:r>
                        <a:rPr lang="en-US" sz="1200" dirty="0" smtClean="0">
                          <a:latin typeface="+mn-lt"/>
                          <a:ea typeface="Tahoma" panose="020B0604030504040204" pitchFamily="34" charset="0"/>
                          <a:cs typeface="Tahoma" panose="020B0604030504040204" pitchFamily="34" charset="0"/>
                        </a:rPr>
                        <a:t>Number of operators monitored for compliance with CSI</a:t>
                      </a:r>
                      <a:r>
                        <a:rPr lang="en-US" sz="1200" baseline="0" dirty="0" smtClean="0">
                          <a:latin typeface="+mn-lt"/>
                          <a:ea typeface="Tahoma" panose="020B0604030504040204" pitchFamily="34" charset="0"/>
                          <a:cs typeface="Tahoma" panose="020B0604030504040204" pitchFamily="34" charset="0"/>
                        </a:rPr>
                        <a:t> Commitments</a:t>
                      </a:r>
                      <a:endParaRPr lang="en-US" sz="1200" dirty="0">
                        <a:latin typeface="+mn-lt"/>
                        <a:ea typeface="Tahoma" panose="020B0604030504040204" pitchFamily="34" charset="0"/>
                        <a:cs typeface="Tahoma" panose="020B0604030504040204" pitchFamily="34" charset="0"/>
                      </a:endParaRPr>
                    </a:p>
                  </a:txBody>
                  <a:tcPr/>
                </a:tc>
                <a:tc>
                  <a:txBody>
                    <a:bodyPr/>
                    <a:lstStyle/>
                    <a:p>
                      <a:pPr algn="r"/>
                      <a:r>
                        <a:rPr lang="en-US" sz="1200" dirty="0" smtClean="0">
                          <a:latin typeface="+mn-lt"/>
                          <a:ea typeface="Tahoma" panose="020B0604030504040204" pitchFamily="34" charset="0"/>
                          <a:cs typeface="Tahoma" panose="020B0604030504040204" pitchFamily="34" charset="0"/>
                        </a:rPr>
                        <a:t>4</a:t>
                      </a:r>
                      <a:endParaRPr lang="en-US" sz="1200" dirty="0">
                        <a:latin typeface="+mn-lt"/>
                        <a:ea typeface="Tahoma" panose="020B0604030504040204" pitchFamily="34" charset="0"/>
                        <a:cs typeface="Tahoma" panose="020B0604030504040204" pitchFamily="34" charset="0"/>
                      </a:endParaRPr>
                    </a:p>
                  </a:txBody>
                  <a:tcPr/>
                </a:tc>
                <a:tc>
                  <a:txBody>
                    <a:bodyPr/>
                    <a:lstStyle/>
                    <a:p>
                      <a:pPr algn="r"/>
                      <a:r>
                        <a:rPr lang="en-US" sz="1200" dirty="0" smtClean="0">
                          <a:latin typeface="+mn-lt"/>
                          <a:ea typeface="Tahoma" panose="020B0604030504040204" pitchFamily="34" charset="0"/>
                          <a:cs typeface="Tahoma" panose="020B0604030504040204" pitchFamily="34" charset="0"/>
                        </a:rPr>
                        <a:t>1</a:t>
                      </a:r>
                      <a:endParaRPr lang="en-US" sz="1200" dirty="0">
                        <a:latin typeface="+mn-lt"/>
                        <a:ea typeface="Tahoma" panose="020B0604030504040204" pitchFamily="34" charset="0"/>
                        <a:cs typeface="Tahoma" panose="020B0604030504040204" pitchFamily="34" charset="0"/>
                      </a:endParaRPr>
                    </a:p>
                  </a:txBody>
                  <a:tcPr/>
                </a:tc>
                <a:tc>
                  <a:txBody>
                    <a:bodyPr/>
                    <a:lstStyle/>
                    <a:p>
                      <a:pPr algn="r"/>
                      <a:r>
                        <a:rPr lang="en-US" sz="1200" dirty="0" smtClean="0">
                          <a:latin typeface="+mn-lt"/>
                          <a:ea typeface="Tahoma" panose="020B0604030504040204" pitchFamily="34" charset="0"/>
                          <a:cs typeface="Tahoma" panose="020B0604030504040204" pitchFamily="34" charset="0"/>
                        </a:rPr>
                        <a:t>2</a:t>
                      </a:r>
                      <a:endParaRPr lang="en-US" sz="1200" dirty="0">
                        <a:latin typeface="+mn-lt"/>
                        <a:ea typeface="Tahoma" panose="020B0604030504040204" pitchFamily="34" charset="0"/>
                        <a:cs typeface="Tahoma" panose="020B0604030504040204" pitchFamily="34" charset="0"/>
                      </a:endParaRPr>
                    </a:p>
                  </a:txBody>
                  <a:tcPr/>
                </a:tc>
                <a:tc>
                  <a:txBody>
                    <a:bodyPr/>
                    <a:lstStyle/>
                    <a:p>
                      <a:pPr algn="r"/>
                      <a:r>
                        <a:rPr lang="en-US" sz="1200" baseline="0" dirty="0" smtClean="0">
                          <a:latin typeface="+mn-lt"/>
                          <a:ea typeface="Tahoma" panose="020B0604030504040204" pitchFamily="34" charset="0"/>
                          <a:cs typeface="Tahoma" panose="020B0604030504040204" pitchFamily="34" charset="0"/>
                        </a:rPr>
                        <a:t>Achieved</a:t>
                      </a:r>
                    </a:p>
                  </a:txBody>
                  <a:tcPr/>
                </a:tc>
                <a:tc>
                  <a:txBody>
                    <a:bodyPr/>
                    <a:lstStyle/>
                    <a:p>
                      <a:pPr algn="r"/>
                      <a:r>
                        <a:rPr lang="en-US" sz="1200" dirty="0" smtClean="0">
                          <a:latin typeface="+mn-lt"/>
                          <a:ea typeface="Tahoma" panose="020B0604030504040204" pitchFamily="34" charset="0"/>
                          <a:cs typeface="Tahoma" panose="020B0604030504040204" pitchFamily="34" charset="0"/>
                        </a:rPr>
                        <a:t>200%</a:t>
                      </a:r>
                      <a:endParaRPr lang="en-US" sz="1200" dirty="0">
                        <a:latin typeface="+mn-lt"/>
                        <a:ea typeface="Tahoma" panose="020B0604030504040204" pitchFamily="34" charset="0"/>
                        <a:cs typeface="Tahoma" panose="020B0604030504040204" pitchFamily="34" charset="0"/>
                      </a:endParaRPr>
                    </a:p>
                  </a:txBody>
                  <a:tcPr/>
                </a:tc>
                <a:tc>
                  <a:txBody>
                    <a:bodyPr/>
                    <a:lstStyle/>
                    <a:p>
                      <a:r>
                        <a:rPr lang="en-ZA" sz="1150" dirty="0" smtClean="0"/>
                        <a:t>Timing and availability of Board members resulted in one additional CSI commitment event for the quarter. The details of the specific two events that were attended:</a:t>
                      </a:r>
                    </a:p>
                    <a:p>
                      <a:endParaRPr lang="en-ZA" sz="1150" dirty="0" smtClean="0"/>
                    </a:p>
                    <a:p>
                      <a:pPr marL="90488" indent="-90488">
                        <a:tabLst/>
                      </a:pPr>
                      <a:r>
                        <a:rPr lang="en-ZA" sz="1150" dirty="0" smtClean="0"/>
                        <a:t>•Golden Valley Casino, Worcester (9 November 2017)</a:t>
                      </a:r>
                    </a:p>
                    <a:p>
                      <a:endParaRPr lang="en-ZA" sz="1150" dirty="0" smtClean="0"/>
                    </a:p>
                    <a:p>
                      <a:pPr marL="90488" indent="-90488" algn="l" defTabSz="914400" rtl="0" eaLnBrk="1" latinLnBrk="0" hangingPunct="1">
                        <a:tabLst/>
                      </a:pPr>
                      <a:r>
                        <a:rPr lang="en-ZA" sz="1150" dirty="0" smtClean="0"/>
                        <a:t>•</a:t>
                      </a:r>
                      <a:r>
                        <a:rPr lang="en-ZA" sz="1150" kern="1200" dirty="0" smtClean="0">
                          <a:solidFill>
                            <a:schemeClr val="dk1"/>
                          </a:solidFill>
                          <a:latin typeface="+mn-lt"/>
                          <a:ea typeface="+mn-ea"/>
                          <a:cs typeface="+mn-cs"/>
                        </a:rPr>
                        <a:t>Vukani (8 December 2017) The Office of the Board cannot always accurately indicate when CSI projects will be visited for monitoring as we are dependent on the Board members; License holders and the CSI project team. There was availability for another such project to be attended in the third quarter.</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1467031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12</a:t>
            </a:fld>
            <a:endParaRPr lang="en-ZA" dirty="0"/>
          </a:p>
        </p:txBody>
      </p:sp>
      <p:sp>
        <p:nvSpPr>
          <p:cNvPr id="6" name="AutoShape 36"/>
          <p:cNvSpPr>
            <a:spLocks noChangeArrowheads="1"/>
          </p:cNvSpPr>
          <p:nvPr>
            <p:custDataLst>
              <p:tags r:id="rId1"/>
            </p:custDataLst>
          </p:nvPr>
        </p:nvSpPr>
        <p:spPr bwMode="auto">
          <a:xfrm>
            <a:off x="251520" y="190244"/>
            <a:ext cx="8820472"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ZA" sz="2500" dirty="0" smtClean="0">
                <a:solidFill>
                  <a:schemeClr val="bg1"/>
                </a:solidFill>
              </a:rPr>
              <a:t>SUMMARY OF THE </a:t>
            </a:r>
            <a:r>
              <a:rPr lang="en-ZA" sz="2500" dirty="0">
                <a:solidFill>
                  <a:schemeClr val="bg1"/>
                </a:solidFill>
              </a:rPr>
              <a:t>PERFORMANCE </a:t>
            </a:r>
            <a:r>
              <a:rPr lang="en-ZA" sz="2500" dirty="0" smtClean="0">
                <a:solidFill>
                  <a:schemeClr val="bg1"/>
                </a:solidFill>
              </a:rPr>
              <a:t>2017/18</a:t>
            </a:r>
            <a:endParaRPr lang="en-GB" sz="2500" b="1" dirty="0">
              <a:solidFill>
                <a:schemeClr val="bg1"/>
              </a:solidFill>
            </a:endParaRPr>
          </a:p>
        </p:txBody>
      </p:sp>
      <p:graphicFrame>
        <p:nvGraphicFramePr>
          <p:cNvPr id="5" name="Content Placeholder 6"/>
          <p:cNvGraphicFramePr>
            <a:graphicFrameLocks/>
          </p:cNvGraphicFramePr>
          <p:nvPr>
            <p:extLst>
              <p:ext uri="{D42A27DB-BD31-4B8C-83A1-F6EECF244321}">
                <p14:modId xmlns:p14="http://schemas.microsoft.com/office/powerpoint/2010/main" val="139113410"/>
              </p:ext>
            </p:extLst>
          </p:nvPr>
        </p:nvGraphicFramePr>
        <p:xfrm>
          <a:off x="179512" y="1258558"/>
          <a:ext cx="8892479" cy="2450473"/>
        </p:xfrm>
        <a:graphic>
          <a:graphicData uri="http://schemas.openxmlformats.org/drawingml/2006/table">
            <a:tbl>
              <a:tblPr firstRow="1" bandRow="1">
                <a:tableStyleId>{5C22544A-7EE6-4342-B048-85BDC9FD1C3A}</a:tableStyleId>
              </a:tblPr>
              <a:tblGrid>
                <a:gridCol w="1842134">
                  <a:extLst>
                    <a:ext uri="{9D8B030D-6E8A-4147-A177-3AD203B41FA5}">
                      <a16:colId xmlns:a16="http://schemas.microsoft.com/office/drawing/2014/main" val="20000"/>
                    </a:ext>
                  </a:extLst>
                </a:gridCol>
                <a:gridCol w="1172267">
                  <a:extLst>
                    <a:ext uri="{9D8B030D-6E8A-4147-A177-3AD203B41FA5}">
                      <a16:colId xmlns:a16="http://schemas.microsoft.com/office/drawing/2014/main" val="104625191"/>
                    </a:ext>
                  </a:extLst>
                </a:gridCol>
                <a:gridCol w="1172267">
                  <a:extLst>
                    <a:ext uri="{9D8B030D-6E8A-4147-A177-3AD203B41FA5}">
                      <a16:colId xmlns:a16="http://schemas.microsoft.com/office/drawing/2014/main" val="2628711584"/>
                    </a:ext>
                  </a:extLst>
                </a:gridCol>
                <a:gridCol w="1256001">
                  <a:extLst>
                    <a:ext uri="{9D8B030D-6E8A-4147-A177-3AD203B41FA5}">
                      <a16:colId xmlns:a16="http://schemas.microsoft.com/office/drawing/2014/main" val="1569160864"/>
                    </a:ext>
                  </a:extLst>
                </a:gridCol>
                <a:gridCol w="1171571">
                  <a:extLst>
                    <a:ext uri="{9D8B030D-6E8A-4147-A177-3AD203B41FA5}">
                      <a16:colId xmlns:a16="http://schemas.microsoft.com/office/drawing/2014/main" val="20003"/>
                    </a:ext>
                  </a:extLst>
                </a:gridCol>
                <a:gridCol w="1102373">
                  <a:extLst>
                    <a:ext uri="{9D8B030D-6E8A-4147-A177-3AD203B41FA5}">
                      <a16:colId xmlns:a16="http://schemas.microsoft.com/office/drawing/2014/main" val="3286040010"/>
                    </a:ext>
                  </a:extLst>
                </a:gridCol>
                <a:gridCol w="1175866">
                  <a:extLst>
                    <a:ext uri="{9D8B030D-6E8A-4147-A177-3AD203B41FA5}">
                      <a16:colId xmlns:a16="http://schemas.microsoft.com/office/drawing/2014/main" val="378979689"/>
                    </a:ext>
                  </a:extLst>
                </a:gridCol>
              </a:tblGrid>
              <a:tr h="745503">
                <a:tc>
                  <a:txBody>
                    <a:bodyPr/>
                    <a:lstStyle/>
                    <a:p>
                      <a:pPr algn="ctr"/>
                      <a:r>
                        <a:rPr lang="en-US" sz="1200" b="0" u="none" dirty="0" smtClean="0">
                          <a:solidFill>
                            <a:schemeClr val="bg1"/>
                          </a:solidFill>
                          <a:latin typeface="+mj-lt"/>
                          <a:ea typeface="Tahoma" panose="020B0604030504040204" pitchFamily="34" charset="0"/>
                          <a:cs typeface="Tahoma" panose="020B0604030504040204" pitchFamily="34" charset="0"/>
                        </a:rPr>
                        <a:t>Programme </a:t>
                      </a:r>
                      <a:r>
                        <a:rPr lang="en-US" sz="1200" b="0" dirty="0" smtClean="0">
                          <a:latin typeface="+mj-lt"/>
                          <a:ea typeface="Tahoma" panose="020B0604030504040204" pitchFamily="34" charset="0"/>
                          <a:cs typeface="Tahoma" panose="020B0604030504040204" pitchFamily="34" charset="0"/>
                        </a:rPr>
                        <a:t>Performance Measures</a:t>
                      </a:r>
                      <a:endParaRPr lang="en-US" sz="1200" b="0" dirty="0">
                        <a:latin typeface="+mj-lt"/>
                        <a:ea typeface="Tahoma" panose="020B0604030504040204" pitchFamily="34" charset="0"/>
                        <a:cs typeface="Tahoma" panose="020B0604030504040204" pitchFamily="34" charset="0"/>
                      </a:endParaRPr>
                    </a:p>
                  </a:txBody>
                  <a:tcPr/>
                </a:tc>
                <a:tc>
                  <a:txBody>
                    <a:bodyPr/>
                    <a:lstStyle/>
                    <a:p>
                      <a:pPr algn="ctr"/>
                      <a:r>
                        <a:rPr lang="en-US" sz="1200" b="0" dirty="0" smtClean="0">
                          <a:latin typeface="+mj-lt"/>
                          <a:ea typeface="Tahoma" panose="020B0604030504040204" pitchFamily="34" charset="0"/>
                          <a:cs typeface="Tahoma" panose="020B0604030504040204" pitchFamily="34" charset="0"/>
                        </a:rPr>
                        <a:t>Target for 2017/18 as per APP</a:t>
                      </a:r>
                      <a:endParaRPr lang="en-US" sz="1200" b="0" dirty="0">
                        <a:latin typeface="+mj-lt"/>
                        <a:ea typeface="Tahoma" panose="020B0604030504040204" pitchFamily="34" charset="0"/>
                        <a:cs typeface="Tahom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mj-lt"/>
                          <a:ea typeface="Tahoma" panose="020B0604030504040204" pitchFamily="34" charset="0"/>
                          <a:cs typeface="Tahoma" panose="020B0604030504040204" pitchFamily="34" charset="0"/>
                        </a:rPr>
                        <a:t>3</a:t>
                      </a:r>
                      <a:r>
                        <a:rPr lang="en-US" sz="1200" b="0" baseline="30000" dirty="0" smtClean="0">
                          <a:latin typeface="+mj-lt"/>
                          <a:ea typeface="Tahoma" panose="020B0604030504040204" pitchFamily="34" charset="0"/>
                          <a:cs typeface="Tahoma" panose="020B0604030504040204" pitchFamily="34" charset="0"/>
                        </a:rPr>
                        <a:t>rd</a:t>
                      </a:r>
                      <a:r>
                        <a:rPr lang="en-US" sz="1200" b="0" baseline="0" dirty="0" smtClean="0">
                          <a:latin typeface="+mj-lt"/>
                          <a:ea typeface="Tahoma" panose="020B0604030504040204" pitchFamily="34" charset="0"/>
                          <a:cs typeface="Tahoma" panose="020B0604030504040204"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mj-lt"/>
                          <a:ea typeface="Tahoma" panose="020B0604030504040204" pitchFamily="34" charset="0"/>
                          <a:cs typeface="Tahoma" panose="020B0604030504040204" pitchFamily="34" charset="0"/>
                        </a:rPr>
                        <a:t>Quarter Planned output as per APP</a:t>
                      </a:r>
                      <a:endParaRPr lang="en-US" sz="1200" b="0" dirty="0">
                        <a:latin typeface="+mj-lt"/>
                        <a:ea typeface="Tahoma" panose="020B0604030504040204" pitchFamily="34" charset="0"/>
                        <a:cs typeface="Tahom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mj-lt"/>
                          <a:ea typeface="Tahoma" panose="020B0604030504040204" pitchFamily="34" charset="0"/>
                          <a:cs typeface="Tahoma" panose="020B0604030504040204" pitchFamily="34" charset="0"/>
                        </a:rPr>
                        <a:t>3</a:t>
                      </a:r>
                      <a:r>
                        <a:rPr lang="en-US" sz="1200" b="0" baseline="30000" dirty="0" smtClean="0">
                          <a:latin typeface="+mj-lt"/>
                          <a:ea typeface="Tahoma" panose="020B0604030504040204" pitchFamily="34" charset="0"/>
                          <a:cs typeface="Tahoma" panose="020B0604030504040204" pitchFamily="34" charset="0"/>
                        </a:rPr>
                        <a:t>rd</a:t>
                      </a:r>
                      <a:r>
                        <a:rPr lang="en-US" sz="1200" b="0" baseline="0" dirty="0" smtClean="0">
                          <a:latin typeface="+mj-lt"/>
                          <a:ea typeface="Tahoma" panose="020B0604030504040204" pitchFamily="34" charset="0"/>
                          <a:cs typeface="Tahoma" panose="020B0604030504040204"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mj-lt"/>
                          <a:ea typeface="Tahoma" panose="020B0604030504040204" pitchFamily="34" charset="0"/>
                          <a:cs typeface="Tahoma" panose="020B0604030504040204" pitchFamily="34" charset="0"/>
                        </a:rPr>
                        <a:t>Quarter Actual output – validated</a:t>
                      </a:r>
                      <a:endParaRPr lang="en-US" sz="1200" b="0" dirty="0">
                        <a:latin typeface="+mj-lt"/>
                        <a:ea typeface="Tahoma" panose="020B0604030504040204" pitchFamily="34" charset="0"/>
                        <a:cs typeface="Tahom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mj-lt"/>
                          <a:ea typeface="Tahoma" panose="020B0604030504040204" pitchFamily="34" charset="0"/>
                          <a:cs typeface="Tahoma" panose="020B0604030504040204" pitchFamily="34" charset="0"/>
                        </a:rPr>
                        <a:t>3</a:t>
                      </a:r>
                      <a:r>
                        <a:rPr lang="en-US" sz="1200" b="0" baseline="30000" dirty="0" smtClean="0">
                          <a:latin typeface="+mj-lt"/>
                          <a:ea typeface="Tahoma" panose="020B0604030504040204" pitchFamily="34" charset="0"/>
                          <a:cs typeface="Tahoma" panose="020B0604030504040204" pitchFamily="34" charset="0"/>
                        </a:rPr>
                        <a:t>rd</a:t>
                      </a:r>
                      <a:r>
                        <a:rPr lang="en-US" sz="1200" b="0" baseline="0" dirty="0" smtClean="0">
                          <a:latin typeface="+mj-lt"/>
                          <a:ea typeface="Tahoma" panose="020B0604030504040204" pitchFamily="34" charset="0"/>
                          <a:cs typeface="Tahoma" panose="020B0604030504040204"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mj-lt"/>
                          <a:ea typeface="Tahoma" panose="020B0604030504040204" pitchFamily="34" charset="0"/>
                          <a:cs typeface="Tahoma" panose="020B0604030504040204" pitchFamily="34" charset="0"/>
                        </a:rPr>
                        <a:t>Quarter Achieved</a:t>
                      </a:r>
                      <a:endParaRPr lang="en-US" sz="1200" b="0" dirty="0" smtClean="0">
                        <a:latin typeface="+mj-lt"/>
                        <a:ea typeface="Tahoma" panose="020B0604030504040204" pitchFamily="34" charset="0"/>
                        <a:cs typeface="Tahom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mj-lt"/>
                          <a:ea typeface="Tahoma" panose="020B0604030504040204" pitchFamily="34" charset="0"/>
                          <a:cs typeface="Tahoma" panose="020B0604030504040204" pitchFamily="34" charset="0"/>
                        </a:rPr>
                        <a:t>Q 3 %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mj-lt"/>
                          <a:ea typeface="Tahoma" panose="020B0604030504040204" pitchFamily="34" charset="0"/>
                          <a:cs typeface="Tahoma" panose="020B0604030504040204" pitchFamily="34" charset="0"/>
                        </a:rPr>
                        <a:t>Achieved</a:t>
                      </a:r>
                      <a:endParaRPr lang="en-US" sz="1200" b="0" dirty="0">
                        <a:latin typeface="+mj-lt"/>
                        <a:ea typeface="Tahoma" panose="020B0604030504040204" pitchFamily="34" charset="0"/>
                        <a:cs typeface="Tahoma" panose="020B0604030504040204" pitchFamily="34" charset="0"/>
                      </a:endParaRPr>
                    </a:p>
                  </a:txBody>
                  <a:tcPr/>
                </a:tc>
                <a:tc>
                  <a:txBody>
                    <a:bodyPr/>
                    <a:lstStyle/>
                    <a:p>
                      <a:pPr algn="ctr"/>
                      <a:r>
                        <a:rPr lang="en-US" sz="1200" b="0" dirty="0" smtClean="0">
                          <a:latin typeface="+mj-lt"/>
                          <a:ea typeface="Tahoma" panose="020B0604030504040204" pitchFamily="34" charset="0"/>
                          <a:cs typeface="Tahoma" panose="020B0604030504040204" pitchFamily="34" charset="0"/>
                        </a:rPr>
                        <a:t>Q 3 Comments</a:t>
                      </a:r>
                      <a:endParaRPr lang="en-US" sz="1200" b="0" dirty="0">
                        <a:latin typeface="+mj-lt"/>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0"/>
                  </a:ext>
                </a:extLst>
              </a:tr>
              <a:tr h="279657">
                <a:tc gridSpan="7">
                  <a:txBody>
                    <a:bodyPr/>
                    <a:lstStyle/>
                    <a:p>
                      <a:r>
                        <a:rPr lang="en-US" sz="1400" b="1" kern="1200" dirty="0" smtClean="0">
                          <a:solidFill>
                            <a:schemeClr val="dk1"/>
                          </a:solidFill>
                          <a:latin typeface="+mn-lt"/>
                          <a:ea typeface="Tahoma" panose="020B0604030504040204" pitchFamily="34" charset="0"/>
                          <a:cs typeface="Tahoma" panose="020B0604030504040204" pitchFamily="34" charset="0"/>
                        </a:rPr>
                        <a:t>Programme 1: Board and Administration</a:t>
                      </a:r>
                      <a:endParaRPr lang="en-US" sz="1400" b="1" kern="1200" dirty="0">
                        <a:solidFill>
                          <a:schemeClr val="dk1"/>
                        </a:solidFill>
                        <a:latin typeface="+mn-lt"/>
                        <a:ea typeface="Tahoma" panose="020B0604030504040204" pitchFamily="34" charset="0"/>
                        <a:cs typeface="Tahoma" panose="020B0604030504040204" pitchFamily="34" charset="0"/>
                      </a:endParaRPr>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pPr algn="r"/>
                      <a:endParaRPr lang="en-US" sz="1100" dirty="0">
                        <a:latin typeface="+mj-lt"/>
                        <a:ea typeface="Tahoma" panose="020B0604030504040204" pitchFamily="34" charset="0"/>
                        <a:cs typeface="Tahoma" panose="020B0604030504040204" pitchFamily="34" charset="0"/>
                      </a:endParaRPr>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1"/>
                  </a:ext>
                </a:extLst>
              </a:tr>
              <a:tr h="277535">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rgbClr val="002060"/>
                          </a:solidFill>
                          <a:latin typeface="+mn-lt"/>
                          <a:ea typeface="Tahoma" panose="020B0604030504040204" pitchFamily="34" charset="0"/>
                          <a:cs typeface="Tahoma" panose="020B0604030504040204" pitchFamily="34" charset="0"/>
                        </a:rPr>
                        <a:t>Sub Programme:</a:t>
                      </a:r>
                      <a:r>
                        <a:rPr lang="en-US" sz="1200" b="0" kern="1200" baseline="0" dirty="0" smtClean="0">
                          <a:solidFill>
                            <a:srgbClr val="002060"/>
                          </a:solidFill>
                          <a:latin typeface="+mn-lt"/>
                          <a:ea typeface="Tahoma" panose="020B0604030504040204" pitchFamily="34" charset="0"/>
                          <a:cs typeface="Tahoma" panose="020B0604030504040204" pitchFamily="34" charset="0"/>
                        </a:rPr>
                        <a:t> Human Resources</a:t>
                      </a:r>
                      <a:endParaRPr lang="en-US" sz="1200" b="0" kern="1200" dirty="0" smtClean="0">
                        <a:solidFill>
                          <a:srgbClr val="002060"/>
                        </a:solidFill>
                        <a:latin typeface="+mn-lt"/>
                        <a:ea typeface="Tahoma" panose="020B0604030504040204" pitchFamily="34" charset="0"/>
                        <a:cs typeface="Tahoma" panose="020B0604030504040204" pitchFamily="34" charset="0"/>
                      </a:endParaRPr>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pPr algn="r"/>
                      <a:endParaRPr lang="en-US" sz="1100" dirty="0">
                        <a:latin typeface="+mj-lt"/>
                        <a:ea typeface="Tahoma" panose="020B0604030504040204" pitchFamily="34" charset="0"/>
                        <a:cs typeface="Tahoma" panose="020B0604030504040204" pitchFamily="34" charset="0"/>
                      </a:endParaRPr>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2"/>
                  </a:ext>
                </a:extLst>
              </a:tr>
              <a:tr h="862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ahoma" panose="020B0604030504040204" pitchFamily="34" charset="0"/>
                          <a:cs typeface="Arial" panose="020B0604020202020204" pitchFamily="34" charset="0"/>
                        </a:rPr>
                        <a:t>Number of reports</a:t>
                      </a:r>
                      <a:r>
                        <a:rPr lang="en-US" sz="1200" baseline="0" dirty="0" smtClean="0">
                          <a:latin typeface="+mn-lt"/>
                          <a:ea typeface="Tahoma" panose="020B0604030504040204" pitchFamily="34" charset="0"/>
                          <a:cs typeface="Arial" panose="020B0604020202020204" pitchFamily="34" charset="0"/>
                        </a:rPr>
                        <a:t> on the implementation of the HR plan.</a:t>
                      </a:r>
                      <a:endParaRPr lang="en-US" sz="1200" dirty="0" smtClean="0">
                        <a:latin typeface="+mn-lt"/>
                        <a:ea typeface="Tahoma" panose="020B0604030504040204" pitchFamily="34" charset="0"/>
                        <a:cs typeface="Arial" panose="020B0604020202020204" pitchFamily="34" charset="0"/>
                      </a:endParaRPr>
                    </a:p>
                    <a:p>
                      <a:endParaRPr lang="en-US" sz="1200" dirty="0">
                        <a:latin typeface="+mn-lt"/>
                        <a:ea typeface="Tahoma" panose="020B0604030504040204" pitchFamily="34" charset="0"/>
                        <a:cs typeface="Tahoma" panose="020B0604030504040204" pitchFamily="34" charset="0"/>
                      </a:endParaRPr>
                    </a:p>
                  </a:txBody>
                  <a:tcPr/>
                </a:tc>
                <a:tc>
                  <a:txBody>
                    <a:bodyPr/>
                    <a:lstStyle/>
                    <a:p>
                      <a:pPr algn="r"/>
                      <a:r>
                        <a:rPr lang="en-US" sz="1200" dirty="0" smtClean="0">
                          <a:latin typeface="+mn-lt"/>
                          <a:ea typeface="Tahoma" panose="020B0604030504040204" pitchFamily="34" charset="0"/>
                          <a:cs typeface="Tahoma" panose="020B0604030504040204" pitchFamily="34" charset="0"/>
                        </a:rPr>
                        <a:t>4</a:t>
                      </a:r>
                      <a:endParaRPr lang="en-US" sz="1200" dirty="0">
                        <a:latin typeface="+mn-lt"/>
                        <a:ea typeface="Tahoma" panose="020B0604030504040204" pitchFamily="34" charset="0"/>
                        <a:cs typeface="Tahoma" panose="020B0604030504040204" pitchFamily="34" charset="0"/>
                      </a:endParaRPr>
                    </a:p>
                  </a:txBody>
                  <a:tcPr/>
                </a:tc>
                <a:tc>
                  <a:txBody>
                    <a:bodyPr/>
                    <a:lstStyle/>
                    <a:p>
                      <a:pPr algn="r"/>
                      <a:r>
                        <a:rPr lang="en-US" sz="1200" dirty="0" smtClean="0">
                          <a:latin typeface="+mn-lt"/>
                          <a:ea typeface="Tahoma" panose="020B0604030504040204" pitchFamily="34" charset="0"/>
                          <a:cs typeface="Tahoma" panose="020B0604030504040204" pitchFamily="34" charset="0"/>
                        </a:rPr>
                        <a:t>1</a:t>
                      </a:r>
                      <a:endParaRPr lang="en-US" sz="1200" dirty="0">
                        <a:latin typeface="+mn-lt"/>
                        <a:ea typeface="Tahoma" panose="020B0604030504040204" pitchFamily="34" charset="0"/>
                        <a:cs typeface="Tahoma" panose="020B0604030504040204" pitchFamily="34" charset="0"/>
                      </a:endParaRPr>
                    </a:p>
                  </a:txBody>
                  <a:tcPr/>
                </a:tc>
                <a:tc>
                  <a:txBody>
                    <a:bodyPr/>
                    <a:lstStyle/>
                    <a:p>
                      <a:pPr algn="r"/>
                      <a:r>
                        <a:rPr lang="en-US" sz="1200" dirty="0" smtClean="0">
                          <a:latin typeface="+mn-lt"/>
                          <a:ea typeface="Tahoma" panose="020B0604030504040204" pitchFamily="34" charset="0"/>
                          <a:cs typeface="Tahoma" panose="020B0604030504040204" pitchFamily="34" charset="0"/>
                        </a:rPr>
                        <a:t>1</a:t>
                      </a:r>
                      <a:endParaRPr lang="en-US" sz="1200" dirty="0">
                        <a:latin typeface="+mn-lt"/>
                        <a:ea typeface="Tahoma" panose="020B0604030504040204" pitchFamily="34" charset="0"/>
                        <a:cs typeface="Tahoma" panose="020B0604030504040204" pitchFamily="34" charset="0"/>
                      </a:endParaRPr>
                    </a:p>
                  </a:txBody>
                  <a:tcPr/>
                </a:tc>
                <a:tc>
                  <a:txBody>
                    <a:bodyPr/>
                    <a:lstStyle/>
                    <a:p>
                      <a:pPr algn="r"/>
                      <a:r>
                        <a:rPr lang="en-US" sz="1200" dirty="0" smtClean="0">
                          <a:latin typeface="+mn-lt"/>
                          <a:ea typeface="Tahoma" panose="020B0604030504040204" pitchFamily="34" charset="0"/>
                          <a:cs typeface="Tahoma" panose="020B0604030504040204" pitchFamily="34" charset="0"/>
                        </a:rPr>
                        <a:t>Achieved</a:t>
                      </a:r>
                    </a:p>
                  </a:txBody>
                  <a:tcPr/>
                </a:tc>
                <a:tc>
                  <a:txBody>
                    <a:bodyPr/>
                    <a:lstStyle/>
                    <a:p>
                      <a:pPr algn="r"/>
                      <a:r>
                        <a:rPr lang="en-US" sz="1200" kern="1200" dirty="0" smtClean="0">
                          <a:solidFill>
                            <a:schemeClr val="tx1"/>
                          </a:solidFill>
                          <a:latin typeface="+mn-lt"/>
                          <a:ea typeface="Tahoma" panose="020B0604030504040204" pitchFamily="34" charset="0"/>
                          <a:cs typeface="Tahoma" panose="020B0604030504040204" pitchFamily="34" charset="0"/>
                        </a:rPr>
                        <a:t>100%</a:t>
                      </a:r>
                      <a:endParaRPr lang="en-US" sz="1200" kern="1200" dirty="0">
                        <a:solidFill>
                          <a:schemeClr val="tx1"/>
                        </a:solidFill>
                        <a:latin typeface="+mn-lt"/>
                        <a:ea typeface="Tahoma" panose="020B0604030504040204" pitchFamily="34" charset="0"/>
                        <a:cs typeface="Tahoma" panose="020B0604030504040204" pitchFamily="34" charset="0"/>
                      </a:endParaRPr>
                    </a:p>
                  </a:txBody>
                  <a:tcPr/>
                </a:tc>
                <a:tc>
                  <a:txBody>
                    <a:bodyPr/>
                    <a:lstStyle/>
                    <a:p>
                      <a:pPr algn="l"/>
                      <a:r>
                        <a:rPr lang="en-US" sz="1200" kern="1200" dirty="0" smtClean="0">
                          <a:solidFill>
                            <a:schemeClr val="dk1"/>
                          </a:solidFill>
                          <a:latin typeface="+mn-lt"/>
                          <a:ea typeface="Tahoma" panose="020B0604030504040204" pitchFamily="34" charset="0"/>
                          <a:cs typeface="Tahoma" panose="020B0604030504040204" pitchFamily="34" charset="0"/>
                        </a:rPr>
                        <a:t>None</a:t>
                      </a:r>
                      <a:endParaRPr lang="en-US" sz="1200" kern="1200" dirty="0">
                        <a:solidFill>
                          <a:schemeClr val="dk1"/>
                        </a:solidFill>
                        <a:latin typeface="+mn-lt"/>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931785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13</a:t>
            </a:fld>
            <a:endParaRPr lang="en-ZA" dirty="0"/>
          </a:p>
        </p:txBody>
      </p:sp>
      <p:sp>
        <p:nvSpPr>
          <p:cNvPr id="6" name="AutoShape 36"/>
          <p:cNvSpPr>
            <a:spLocks noChangeArrowheads="1"/>
          </p:cNvSpPr>
          <p:nvPr>
            <p:custDataLst>
              <p:tags r:id="rId1"/>
            </p:custDataLst>
          </p:nvPr>
        </p:nvSpPr>
        <p:spPr bwMode="auto">
          <a:xfrm>
            <a:off x="251520" y="190244"/>
            <a:ext cx="8820472"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ZA" sz="2500" dirty="0" smtClean="0">
                <a:solidFill>
                  <a:schemeClr val="bg1"/>
                </a:solidFill>
              </a:rPr>
              <a:t>SUMMARY OF THE </a:t>
            </a:r>
            <a:r>
              <a:rPr lang="en-ZA" sz="2500" dirty="0">
                <a:solidFill>
                  <a:schemeClr val="bg1"/>
                </a:solidFill>
              </a:rPr>
              <a:t>PERFORMANCE </a:t>
            </a:r>
            <a:r>
              <a:rPr lang="en-ZA" sz="2500" dirty="0" smtClean="0">
                <a:solidFill>
                  <a:schemeClr val="bg1"/>
                </a:solidFill>
              </a:rPr>
              <a:t>2017/18</a:t>
            </a:r>
            <a:endParaRPr lang="en-GB" sz="2500" b="1" dirty="0">
              <a:solidFill>
                <a:schemeClr val="bg1"/>
              </a:solidFill>
            </a:endParaRPr>
          </a:p>
        </p:txBody>
      </p:sp>
      <p:graphicFrame>
        <p:nvGraphicFramePr>
          <p:cNvPr id="5" name="Content Placeholder 6"/>
          <p:cNvGraphicFramePr>
            <a:graphicFrameLocks/>
          </p:cNvGraphicFramePr>
          <p:nvPr>
            <p:extLst>
              <p:ext uri="{D42A27DB-BD31-4B8C-83A1-F6EECF244321}">
                <p14:modId xmlns:p14="http://schemas.microsoft.com/office/powerpoint/2010/main" val="941424357"/>
              </p:ext>
            </p:extLst>
          </p:nvPr>
        </p:nvGraphicFramePr>
        <p:xfrm>
          <a:off x="179512" y="1182240"/>
          <a:ext cx="8892479" cy="4044296"/>
        </p:xfrm>
        <a:graphic>
          <a:graphicData uri="http://schemas.openxmlformats.org/drawingml/2006/table">
            <a:tbl>
              <a:tblPr firstRow="1" bandRow="1">
                <a:tableStyleId>{5C22544A-7EE6-4342-B048-85BDC9FD1C3A}</a:tableStyleId>
              </a:tblPr>
              <a:tblGrid>
                <a:gridCol w="1842134">
                  <a:extLst>
                    <a:ext uri="{9D8B030D-6E8A-4147-A177-3AD203B41FA5}">
                      <a16:colId xmlns:a16="http://schemas.microsoft.com/office/drawing/2014/main" val="20000"/>
                    </a:ext>
                  </a:extLst>
                </a:gridCol>
                <a:gridCol w="1172267">
                  <a:extLst>
                    <a:ext uri="{9D8B030D-6E8A-4147-A177-3AD203B41FA5}">
                      <a16:colId xmlns:a16="http://schemas.microsoft.com/office/drawing/2014/main" val="104625191"/>
                    </a:ext>
                  </a:extLst>
                </a:gridCol>
                <a:gridCol w="1172267">
                  <a:extLst>
                    <a:ext uri="{9D8B030D-6E8A-4147-A177-3AD203B41FA5}">
                      <a16:colId xmlns:a16="http://schemas.microsoft.com/office/drawing/2014/main" val="2628711584"/>
                    </a:ext>
                  </a:extLst>
                </a:gridCol>
                <a:gridCol w="1256001">
                  <a:extLst>
                    <a:ext uri="{9D8B030D-6E8A-4147-A177-3AD203B41FA5}">
                      <a16:colId xmlns:a16="http://schemas.microsoft.com/office/drawing/2014/main" val="1569160864"/>
                    </a:ext>
                  </a:extLst>
                </a:gridCol>
                <a:gridCol w="1171571">
                  <a:extLst>
                    <a:ext uri="{9D8B030D-6E8A-4147-A177-3AD203B41FA5}">
                      <a16:colId xmlns:a16="http://schemas.microsoft.com/office/drawing/2014/main" val="20003"/>
                    </a:ext>
                  </a:extLst>
                </a:gridCol>
                <a:gridCol w="1102373">
                  <a:extLst>
                    <a:ext uri="{9D8B030D-6E8A-4147-A177-3AD203B41FA5}">
                      <a16:colId xmlns:a16="http://schemas.microsoft.com/office/drawing/2014/main" val="3286040010"/>
                    </a:ext>
                  </a:extLst>
                </a:gridCol>
                <a:gridCol w="1175866">
                  <a:extLst>
                    <a:ext uri="{9D8B030D-6E8A-4147-A177-3AD203B41FA5}">
                      <a16:colId xmlns:a16="http://schemas.microsoft.com/office/drawing/2014/main" val="378979689"/>
                    </a:ext>
                  </a:extLst>
                </a:gridCol>
              </a:tblGrid>
              <a:tr h="694354">
                <a:tc>
                  <a:txBody>
                    <a:bodyPr/>
                    <a:lstStyle/>
                    <a:p>
                      <a:pPr algn="ctr"/>
                      <a:r>
                        <a:rPr lang="en-US" sz="1200" b="0" u="none" dirty="0" smtClean="0">
                          <a:solidFill>
                            <a:schemeClr val="bg1"/>
                          </a:solidFill>
                          <a:latin typeface="+mj-lt"/>
                          <a:ea typeface="Tahoma" panose="020B0604030504040204" pitchFamily="34" charset="0"/>
                          <a:cs typeface="Tahoma" panose="020B0604030504040204" pitchFamily="34" charset="0"/>
                        </a:rPr>
                        <a:t>Programme </a:t>
                      </a:r>
                      <a:r>
                        <a:rPr lang="en-US" sz="1200" b="0" dirty="0" smtClean="0">
                          <a:latin typeface="+mj-lt"/>
                          <a:ea typeface="Tahoma" panose="020B0604030504040204" pitchFamily="34" charset="0"/>
                          <a:cs typeface="Tahoma" panose="020B0604030504040204" pitchFamily="34" charset="0"/>
                        </a:rPr>
                        <a:t>Performance Measures</a:t>
                      </a:r>
                      <a:endParaRPr lang="en-US" sz="1200" b="0" dirty="0">
                        <a:latin typeface="+mj-lt"/>
                        <a:ea typeface="Tahoma" panose="020B0604030504040204" pitchFamily="34" charset="0"/>
                        <a:cs typeface="Tahoma" panose="020B0604030504040204" pitchFamily="34" charset="0"/>
                      </a:endParaRPr>
                    </a:p>
                  </a:txBody>
                  <a:tcPr/>
                </a:tc>
                <a:tc>
                  <a:txBody>
                    <a:bodyPr/>
                    <a:lstStyle/>
                    <a:p>
                      <a:pPr algn="ctr"/>
                      <a:r>
                        <a:rPr lang="en-US" sz="1200" b="0" dirty="0" smtClean="0">
                          <a:latin typeface="+mj-lt"/>
                          <a:ea typeface="Tahoma" panose="020B0604030504040204" pitchFamily="34" charset="0"/>
                          <a:cs typeface="Tahoma" panose="020B0604030504040204" pitchFamily="34" charset="0"/>
                        </a:rPr>
                        <a:t>Target for 2017/18 as per APP</a:t>
                      </a:r>
                      <a:endParaRPr lang="en-US" sz="1200" b="0" dirty="0">
                        <a:latin typeface="+mj-lt"/>
                        <a:ea typeface="Tahoma" panose="020B0604030504040204" pitchFamily="34" charset="0"/>
                        <a:cs typeface="Tahom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mj-lt"/>
                          <a:ea typeface="Tahoma" panose="020B0604030504040204" pitchFamily="34" charset="0"/>
                          <a:cs typeface="Tahoma" panose="020B0604030504040204" pitchFamily="34" charset="0"/>
                        </a:rPr>
                        <a:t>3</a:t>
                      </a:r>
                      <a:r>
                        <a:rPr lang="en-US" sz="1200" b="0" baseline="30000" dirty="0" smtClean="0">
                          <a:latin typeface="+mj-lt"/>
                          <a:ea typeface="Tahoma" panose="020B0604030504040204" pitchFamily="34" charset="0"/>
                          <a:cs typeface="Tahoma" panose="020B0604030504040204" pitchFamily="34" charset="0"/>
                        </a:rPr>
                        <a:t>rd</a:t>
                      </a:r>
                      <a:r>
                        <a:rPr lang="en-US" sz="1200" b="0" baseline="0" dirty="0" smtClean="0">
                          <a:latin typeface="+mj-lt"/>
                          <a:ea typeface="Tahoma" panose="020B0604030504040204" pitchFamily="34" charset="0"/>
                          <a:cs typeface="Tahoma" panose="020B0604030504040204"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mj-lt"/>
                          <a:ea typeface="Tahoma" panose="020B0604030504040204" pitchFamily="34" charset="0"/>
                          <a:cs typeface="Tahoma" panose="020B0604030504040204" pitchFamily="34" charset="0"/>
                        </a:rPr>
                        <a:t>Quarter Planned output as per APP</a:t>
                      </a:r>
                      <a:endParaRPr lang="en-US" sz="1200" b="0" dirty="0">
                        <a:latin typeface="+mj-lt"/>
                        <a:ea typeface="Tahoma" panose="020B0604030504040204" pitchFamily="34" charset="0"/>
                        <a:cs typeface="Tahom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mj-lt"/>
                          <a:ea typeface="Tahoma" panose="020B0604030504040204" pitchFamily="34" charset="0"/>
                          <a:cs typeface="Tahoma" panose="020B0604030504040204" pitchFamily="34" charset="0"/>
                        </a:rPr>
                        <a:t>3</a:t>
                      </a:r>
                      <a:r>
                        <a:rPr lang="en-US" sz="1200" b="0" baseline="30000" dirty="0" smtClean="0">
                          <a:latin typeface="+mj-lt"/>
                          <a:ea typeface="Tahoma" panose="020B0604030504040204" pitchFamily="34" charset="0"/>
                          <a:cs typeface="Tahoma" panose="020B0604030504040204" pitchFamily="34" charset="0"/>
                        </a:rPr>
                        <a:t>rd</a:t>
                      </a:r>
                      <a:r>
                        <a:rPr lang="en-US" sz="1200" b="0" baseline="0" dirty="0" smtClean="0">
                          <a:latin typeface="+mj-lt"/>
                          <a:ea typeface="Tahoma" panose="020B0604030504040204" pitchFamily="34" charset="0"/>
                          <a:cs typeface="Tahoma" panose="020B0604030504040204"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mj-lt"/>
                          <a:ea typeface="Tahoma" panose="020B0604030504040204" pitchFamily="34" charset="0"/>
                          <a:cs typeface="Tahoma" panose="020B0604030504040204" pitchFamily="34" charset="0"/>
                        </a:rPr>
                        <a:t>Quarter Actual output – validated</a:t>
                      </a:r>
                      <a:endParaRPr lang="en-US" sz="1200" b="0" dirty="0">
                        <a:latin typeface="+mj-lt"/>
                        <a:ea typeface="Tahoma" panose="020B0604030504040204" pitchFamily="34" charset="0"/>
                        <a:cs typeface="Tahom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mj-lt"/>
                          <a:ea typeface="Tahoma" panose="020B0604030504040204" pitchFamily="34" charset="0"/>
                          <a:cs typeface="Tahoma" panose="020B0604030504040204" pitchFamily="34" charset="0"/>
                        </a:rPr>
                        <a:t>3</a:t>
                      </a:r>
                      <a:r>
                        <a:rPr lang="en-US" sz="1200" b="0" baseline="30000" dirty="0" smtClean="0">
                          <a:latin typeface="+mj-lt"/>
                          <a:ea typeface="Tahoma" panose="020B0604030504040204" pitchFamily="34" charset="0"/>
                          <a:cs typeface="Tahoma" panose="020B0604030504040204" pitchFamily="34" charset="0"/>
                        </a:rPr>
                        <a:t>rd</a:t>
                      </a:r>
                      <a:r>
                        <a:rPr lang="en-US" sz="1200" b="0" baseline="0" dirty="0" smtClean="0">
                          <a:latin typeface="+mj-lt"/>
                          <a:ea typeface="Tahoma" panose="020B0604030504040204" pitchFamily="34" charset="0"/>
                          <a:cs typeface="Tahoma" panose="020B0604030504040204"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mj-lt"/>
                          <a:ea typeface="Tahoma" panose="020B0604030504040204" pitchFamily="34" charset="0"/>
                          <a:cs typeface="Tahoma" panose="020B0604030504040204" pitchFamily="34" charset="0"/>
                        </a:rPr>
                        <a:t>Quarter Achieved</a:t>
                      </a:r>
                      <a:endParaRPr lang="en-US" sz="1200" b="0" dirty="0" smtClean="0">
                        <a:latin typeface="+mj-lt"/>
                        <a:ea typeface="Tahoma" panose="020B0604030504040204" pitchFamily="34" charset="0"/>
                        <a:cs typeface="Tahom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mj-lt"/>
                          <a:ea typeface="Tahoma" panose="020B0604030504040204" pitchFamily="34" charset="0"/>
                          <a:cs typeface="Tahoma" panose="020B0604030504040204" pitchFamily="34" charset="0"/>
                        </a:rPr>
                        <a:t>Q 3 %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mj-lt"/>
                          <a:ea typeface="Tahoma" panose="020B0604030504040204" pitchFamily="34" charset="0"/>
                          <a:cs typeface="Tahoma" panose="020B0604030504040204" pitchFamily="34" charset="0"/>
                        </a:rPr>
                        <a:t>Achieved</a:t>
                      </a:r>
                      <a:endParaRPr lang="en-US" sz="1200" b="0" dirty="0">
                        <a:latin typeface="+mj-lt"/>
                        <a:ea typeface="Tahoma" panose="020B0604030504040204" pitchFamily="34" charset="0"/>
                        <a:cs typeface="Tahoma" panose="020B0604030504040204" pitchFamily="34" charset="0"/>
                      </a:endParaRPr>
                    </a:p>
                  </a:txBody>
                  <a:tcPr/>
                </a:tc>
                <a:tc>
                  <a:txBody>
                    <a:bodyPr/>
                    <a:lstStyle/>
                    <a:p>
                      <a:pPr algn="ctr"/>
                      <a:r>
                        <a:rPr lang="en-US" sz="1200" b="0" dirty="0" smtClean="0">
                          <a:latin typeface="+mj-lt"/>
                          <a:ea typeface="Tahoma" panose="020B0604030504040204" pitchFamily="34" charset="0"/>
                          <a:cs typeface="Tahoma" panose="020B0604030504040204" pitchFamily="34" charset="0"/>
                        </a:rPr>
                        <a:t>Q 3 Comments</a:t>
                      </a:r>
                      <a:endParaRPr lang="en-US" sz="1200" b="0" dirty="0">
                        <a:latin typeface="+mj-lt"/>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0"/>
                  </a:ext>
                </a:extLst>
              </a:tr>
              <a:tr h="235954">
                <a:tc gridSpan="7">
                  <a:txBody>
                    <a:bodyPr/>
                    <a:lstStyle/>
                    <a:p>
                      <a:r>
                        <a:rPr lang="en-US" sz="1400" b="1" kern="1200" dirty="0" smtClean="0">
                          <a:solidFill>
                            <a:schemeClr val="dk1"/>
                          </a:solidFill>
                          <a:latin typeface="+mn-lt"/>
                          <a:ea typeface="Tahoma" panose="020B0604030504040204" pitchFamily="34" charset="0"/>
                          <a:cs typeface="Tahoma" panose="020B0604030504040204" pitchFamily="34" charset="0"/>
                        </a:rPr>
                        <a:t>Programme 1: Board and Administration</a:t>
                      </a:r>
                      <a:endParaRPr lang="en-US" sz="1400" b="1" kern="1200" dirty="0">
                        <a:solidFill>
                          <a:schemeClr val="dk1"/>
                        </a:solidFill>
                        <a:latin typeface="+mn-lt"/>
                        <a:ea typeface="Tahoma" panose="020B0604030504040204" pitchFamily="34" charset="0"/>
                        <a:cs typeface="Tahoma" panose="020B0604030504040204" pitchFamily="34" charset="0"/>
                      </a:endParaRPr>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pPr algn="r"/>
                      <a:endParaRPr lang="en-US" sz="1100" dirty="0">
                        <a:latin typeface="+mj-lt"/>
                        <a:ea typeface="Tahoma" panose="020B0604030504040204" pitchFamily="34" charset="0"/>
                        <a:cs typeface="Tahoma" panose="020B0604030504040204" pitchFamily="34" charset="0"/>
                      </a:endParaRPr>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1"/>
                  </a:ext>
                </a:extLst>
              </a:tr>
              <a:tr h="234164">
                <a:tc gridSpan="7">
                  <a:txBody>
                    <a:bodyPr/>
                    <a:lstStyle/>
                    <a:p>
                      <a:r>
                        <a:rPr lang="en-US" sz="1200" dirty="0" smtClean="0">
                          <a:solidFill>
                            <a:srgbClr val="002060"/>
                          </a:solidFill>
                          <a:latin typeface="+mj-lt"/>
                          <a:ea typeface="Tahoma" panose="020B0604030504040204" pitchFamily="34" charset="0"/>
                          <a:cs typeface="Tahoma" panose="020B0604030504040204" pitchFamily="34" charset="0"/>
                        </a:rPr>
                        <a:t>Sub Programme:</a:t>
                      </a:r>
                      <a:r>
                        <a:rPr lang="en-US" sz="1200" baseline="0" dirty="0" smtClean="0">
                          <a:solidFill>
                            <a:srgbClr val="002060"/>
                          </a:solidFill>
                          <a:latin typeface="+mj-lt"/>
                          <a:ea typeface="Tahoma" panose="020B0604030504040204" pitchFamily="34" charset="0"/>
                          <a:cs typeface="Tahoma" panose="020B0604030504040204" pitchFamily="34" charset="0"/>
                        </a:rPr>
                        <a:t> </a:t>
                      </a:r>
                      <a:r>
                        <a:rPr lang="en-US" sz="1200" dirty="0" smtClean="0">
                          <a:solidFill>
                            <a:srgbClr val="002060"/>
                          </a:solidFill>
                          <a:latin typeface="+mj-lt"/>
                          <a:ea typeface="Tahoma" panose="020B0604030504040204" pitchFamily="34" charset="0"/>
                          <a:cs typeface="Tahoma" panose="020B0604030504040204" pitchFamily="34" charset="0"/>
                        </a:rPr>
                        <a:t>Administration and Finance</a:t>
                      </a:r>
                      <a:endParaRPr lang="en-US" sz="1200" dirty="0">
                        <a:solidFill>
                          <a:srgbClr val="002060"/>
                        </a:solidFill>
                        <a:latin typeface="+mj-lt"/>
                        <a:ea typeface="Tahoma" panose="020B0604030504040204" pitchFamily="34" charset="0"/>
                        <a:cs typeface="Tahoma" panose="020B0604030504040204" pitchFamily="34" charset="0"/>
                      </a:endParaRPr>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pPr algn="r"/>
                      <a:endParaRPr lang="en-US" sz="1100" dirty="0">
                        <a:latin typeface="+mj-lt"/>
                        <a:ea typeface="Tahoma" panose="020B0604030504040204" pitchFamily="34" charset="0"/>
                        <a:cs typeface="Tahoma" panose="020B0604030504040204" pitchFamily="34" charset="0"/>
                      </a:endParaRPr>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2"/>
                  </a:ext>
                </a:extLst>
              </a:tr>
              <a:tr h="727544">
                <a:tc>
                  <a:txBody>
                    <a:bodyPr/>
                    <a:lstStyle/>
                    <a:p>
                      <a:r>
                        <a:rPr lang="en-ZA" sz="1200" dirty="0" smtClean="0">
                          <a:effectLst/>
                          <a:latin typeface="+mn-lt"/>
                          <a:ea typeface="Calibri" panose="020F0502020204030204" pitchFamily="34" charset="0"/>
                          <a:cs typeface="ArialMT"/>
                        </a:rPr>
                        <a:t>Number of financial reports to stakeholders.</a:t>
                      </a:r>
                    </a:p>
                    <a:p>
                      <a:endParaRPr lang="en-US" sz="1200" dirty="0">
                        <a:latin typeface="+mn-lt"/>
                        <a:ea typeface="Tahoma" panose="020B0604030504040204" pitchFamily="34" charset="0"/>
                        <a:cs typeface="Tahoma" panose="020B0604030504040204" pitchFamily="34" charset="0"/>
                      </a:endParaRPr>
                    </a:p>
                  </a:txBody>
                  <a:tcPr/>
                </a:tc>
                <a:tc>
                  <a:txBody>
                    <a:bodyPr/>
                    <a:lstStyle/>
                    <a:p>
                      <a:pPr algn="r"/>
                      <a:r>
                        <a:rPr lang="en-US" sz="1200" dirty="0" smtClean="0">
                          <a:latin typeface="+mn-lt"/>
                          <a:ea typeface="Tahoma" panose="020B0604030504040204" pitchFamily="34" charset="0"/>
                          <a:cs typeface="Tahoma" panose="020B0604030504040204" pitchFamily="34" charset="0"/>
                        </a:rPr>
                        <a:t>33</a:t>
                      </a:r>
                      <a:endParaRPr lang="en-US" sz="1200" dirty="0">
                        <a:latin typeface="+mn-lt"/>
                        <a:ea typeface="Tahoma" panose="020B0604030504040204" pitchFamily="34" charset="0"/>
                        <a:cs typeface="Tahoma" panose="020B0604030504040204" pitchFamily="34" charset="0"/>
                      </a:endParaRPr>
                    </a:p>
                  </a:txBody>
                  <a:tcPr/>
                </a:tc>
                <a:tc>
                  <a:txBody>
                    <a:bodyPr/>
                    <a:lstStyle/>
                    <a:p>
                      <a:pPr algn="r"/>
                      <a:r>
                        <a:rPr lang="en-US" sz="1200" dirty="0" smtClean="0">
                          <a:latin typeface="+mn-lt"/>
                          <a:ea typeface="Tahoma" panose="020B0604030504040204" pitchFamily="34" charset="0"/>
                          <a:cs typeface="Tahoma" panose="020B0604030504040204" pitchFamily="34" charset="0"/>
                        </a:rPr>
                        <a:t>8</a:t>
                      </a:r>
                      <a:endParaRPr lang="en-US" sz="1200" dirty="0">
                        <a:latin typeface="+mn-lt"/>
                        <a:ea typeface="Tahoma" panose="020B0604030504040204" pitchFamily="34" charset="0"/>
                        <a:cs typeface="Tahoma" panose="020B0604030504040204" pitchFamily="34" charset="0"/>
                      </a:endParaRPr>
                    </a:p>
                  </a:txBody>
                  <a:tcPr/>
                </a:tc>
                <a:tc>
                  <a:txBody>
                    <a:bodyPr/>
                    <a:lstStyle/>
                    <a:p>
                      <a:pPr algn="r"/>
                      <a:r>
                        <a:rPr lang="en-US" sz="1200" dirty="0" smtClean="0">
                          <a:latin typeface="+mn-lt"/>
                          <a:ea typeface="Tahoma" panose="020B0604030504040204" pitchFamily="34" charset="0"/>
                          <a:cs typeface="Tahoma" panose="020B0604030504040204" pitchFamily="34" charset="0"/>
                        </a:rPr>
                        <a:t>8</a:t>
                      </a:r>
                      <a:endParaRPr lang="en-US" sz="1200" dirty="0">
                        <a:latin typeface="+mn-lt"/>
                        <a:ea typeface="Tahoma" panose="020B0604030504040204" pitchFamily="34" charset="0"/>
                        <a:cs typeface="Tahoma" panose="020B0604030504040204" pitchFamily="34" charset="0"/>
                      </a:endParaRPr>
                    </a:p>
                  </a:txBody>
                  <a:tcPr/>
                </a:tc>
                <a:tc>
                  <a:txBody>
                    <a:bodyPr/>
                    <a:lstStyle/>
                    <a:p>
                      <a:pPr algn="r"/>
                      <a:r>
                        <a:rPr lang="en-US" sz="1200" dirty="0" smtClean="0">
                          <a:latin typeface="+mn-lt"/>
                          <a:ea typeface="Tahoma" panose="020B0604030504040204" pitchFamily="34" charset="0"/>
                          <a:cs typeface="Tahoma" panose="020B0604030504040204" pitchFamily="34" charset="0"/>
                        </a:rPr>
                        <a:t>Achieved</a:t>
                      </a:r>
                    </a:p>
                  </a:txBody>
                  <a:tcPr/>
                </a:tc>
                <a:tc>
                  <a:txBody>
                    <a:bodyPr/>
                    <a:lstStyle/>
                    <a:p>
                      <a:pPr algn="r"/>
                      <a:r>
                        <a:rPr lang="en-US" sz="1200" kern="1200" dirty="0" smtClean="0">
                          <a:solidFill>
                            <a:schemeClr val="tx1"/>
                          </a:solidFill>
                          <a:latin typeface="+mn-lt"/>
                          <a:ea typeface="Tahoma" panose="020B0604030504040204" pitchFamily="34" charset="0"/>
                          <a:cs typeface="Tahoma" panose="020B0604030504040204" pitchFamily="34" charset="0"/>
                        </a:rPr>
                        <a:t>100%</a:t>
                      </a:r>
                      <a:endParaRPr lang="en-US" sz="1200" kern="1200" dirty="0">
                        <a:solidFill>
                          <a:schemeClr val="tx1"/>
                        </a:solidFill>
                        <a:latin typeface="+mn-lt"/>
                        <a:ea typeface="Tahoma" panose="020B0604030504040204" pitchFamily="34" charset="0"/>
                        <a:cs typeface="Tahoma" panose="020B0604030504040204" pitchFamily="34" charset="0"/>
                      </a:endParaRPr>
                    </a:p>
                  </a:txBody>
                  <a:tcPr/>
                </a:tc>
                <a:tc>
                  <a:txBody>
                    <a:bodyPr/>
                    <a:lstStyle/>
                    <a:p>
                      <a:pPr algn="l"/>
                      <a:r>
                        <a:rPr lang="en-US" sz="1200" kern="1200" dirty="0" smtClean="0">
                          <a:solidFill>
                            <a:schemeClr val="dk1"/>
                          </a:solidFill>
                          <a:latin typeface="+mn-lt"/>
                          <a:ea typeface="Tahoma" panose="020B0604030504040204" pitchFamily="34" charset="0"/>
                          <a:cs typeface="Tahoma" panose="020B0604030504040204" pitchFamily="34" charset="0"/>
                        </a:rPr>
                        <a:t>None</a:t>
                      </a:r>
                      <a:endParaRPr lang="en-US" sz="1200" kern="1200" dirty="0">
                        <a:solidFill>
                          <a:schemeClr val="dk1"/>
                        </a:solidFill>
                        <a:latin typeface="+mn-lt"/>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3"/>
                  </a:ext>
                </a:extLst>
              </a:tr>
              <a:tr h="1636376">
                <a:tc>
                  <a:txBody>
                    <a:bodyPr/>
                    <a:lstStyle/>
                    <a:p>
                      <a:r>
                        <a:rPr lang="en-US" sz="1200" dirty="0" smtClean="0">
                          <a:latin typeface="+mn-lt"/>
                          <a:ea typeface="Tahoma" panose="020B0604030504040204" pitchFamily="34" charset="0"/>
                          <a:cs typeface="Tahoma" panose="020B0604030504040204" pitchFamily="34" charset="0"/>
                        </a:rPr>
                        <a:t>Percentage</a:t>
                      </a:r>
                      <a:r>
                        <a:rPr lang="en-US" sz="1200" baseline="0" dirty="0" smtClean="0">
                          <a:latin typeface="+mn-lt"/>
                          <a:ea typeface="Tahoma" panose="020B0604030504040204" pitchFamily="34" charset="0"/>
                          <a:cs typeface="Tahoma" panose="020B0604030504040204" pitchFamily="34" charset="0"/>
                        </a:rPr>
                        <a:t> of undisputed invoices received paid within 30 days from receipt of a statement.</a:t>
                      </a:r>
                      <a:endParaRPr lang="en-US" sz="1200" dirty="0">
                        <a:latin typeface="+mn-lt"/>
                        <a:ea typeface="Tahoma" panose="020B0604030504040204" pitchFamily="34" charset="0"/>
                        <a:cs typeface="Tahoma" panose="020B0604030504040204" pitchFamily="34" charset="0"/>
                      </a:endParaRPr>
                    </a:p>
                  </a:txBody>
                  <a:tcPr/>
                </a:tc>
                <a:tc>
                  <a:txBody>
                    <a:bodyPr/>
                    <a:lstStyle/>
                    <a:p>
                      <a:pPr algn="r"/>
                      <a:r>
                        <a:rPr lang="en-US" sz="1200" dirty="0" smtClean="0">
                          <a:latin typeface="+mn-lt"/>
                          <a:ea typeface="Tahoma" panose="020B0604030504040204" pitchFamily="34" charset="0"/>
                          <a:cs typeface="Tahoma" panose="020B0604030504040204" pitchFamily="34" charset="0"/>
                        </a:rPr>
                        <a:t>100%</a:t>
                      </a:r>
                      <a:endParaRPr lang="en-US" sz="1200" dirty="0">
                        <a:latin typeface="+mn-lt"/>
                        <a:ea typeface="Tahoma" panose="020B0604030504040204" pitchFamily="34" charset="0"/>
                        <a:cs typeface="Tahoma" panose="020B0604030504040204" pitchFamily="34" charset="0"/>
                      </a:endParaRPr>
                    </a:p>
                  </a:txBody>
                  <a:tcPr/>
                </a:tc>
                <a:tc>
                  <a:txBody>
                    <a:bodyPr/>
                    <a:lstStyle/>
                    <a:p>
                      <a:pPr algn="r"/>
                      <a:r>
                        <a:rPr lang="en-US" sz="1200" dirty="0" smtClean="0">
                          <a:latin typeface="+mn-lt"/>
                          <a:ea typeface="Tahoma" panose="020B0604030504040204" pitchFamily="34" charset="0"/>
                          <a:cs typeface="Tahoma" panose="020B0604030504040204" pitchFamily="34" charset="0"/>
                        </a:rPr>
                        <a:t>100%</a:t>
                      </a:r>
                      <a:endParaRPr lang="en-US" sz="1200" dirty="0">
                        <a:latin typeface="+mn-lt"/>
                        <a:ea typeface="Tahoma" panose="020B0604030504040204" pitchFamily="34" charset="0"/>
                        <a:cs typeface="Tahoma" panose="020B0604030504040204" pitchFamily="34" charset="0"/>
                      </a:endParaRPr>
                    </a:p>
                  </a:txBody>
                  <a:tcPr/>
                </a:tc>
                <a:tc>
                  <a:txBody>
                    <a:bodyPr/>
                    <a:lstStyle/>
                    <a:p>
                      <a:pPr algn="r"/>
                      <a:r>
                        <a:rPr lang="en-US" sz="1200" dirty="0" smtClean="0">
                          <a:latin typeface="+mn-lt"/>
                          <a:ea typeface="Tahoma" panose="020B0604030504040204" pitchFamily="34" charset="0"/>
                          <a:cs typeface="Tahoma" panose="020B0604030504040204" pitchFamily="34" charset="0"/>
                        </a:rPr>
                        <a:t>100%</a:t>
                      </a:r>
                      <a:endParaRPr lang="en-US" sz="1200" dirty="0">
                        <a:latin typeface="+mn-lt"/>
                        <a:ea typeface="Tahoma" panose="020B0604030504040204" pitchFamily="34" charset="0"/>
                        <a:cs typeface="Tahoma" panose="020B0604030504040204" pitchFamily="34" charset="0"/>
                      </a:endParaRPr>
                    </a:p>
                  </a:txBody>
                  <a:tcPr/>
                </a:tc>
                <a:tc>
                  <a:txBody>
                    <a:bodyPr/>
                    <a:lstStyle/>
                    <a:p>
                      <a:pPr algn="r"/>
                      <a:r>
                        <a:rPr lang="en-US" sz="1200" dirty="0" smtClean="0">
                          <a:latin typeface="+mn-lt"/>
                          <a:ea typeface="Tahoma" panose="020B0604030504040204" pitchFamily="34" charset="0"/>
                          <a:cs typeface="Tahoma" panose="020B0604030504040204" pitchFamily="34" charset="0"/>
                        </a:rPr>
                        <a:t>Achieved</a:t>
                      </a:r>
                      <a:endParaRPr lang="en-US" sz="1200" dirty="0">
                        <a:latin typeface="+mn-lt"/>
                        <a:ea typeface="Tahoma" panose="020B0604030504040204" pitchFamily="34" charset="0"/>
                        <a:cs typeface="Tahoma" panose="020B0604030504040204" pitchFamily="34" charset="0"/>
                      </a:endParaRPr>
                    </a:p>
                  </a:txBody>
                  <a:tcPr/>
                </a:tc>
                <a:tc>
                  <a:txBody>
                    <a:bodyPr/>
                    <a:lstStyle/>
                    <a:p>
                      <a:pPr algn="r"/>
                      <a:r>
                        <a:rPr lang="en-US" sz="1200" kern="1200" dirty="0" smtClean="0">
                          <a:solidFill>
                            <a:schemeClr val="tx1"/>
                          </a:solidFill>
                          <a:latin typeface="+mn-lt"/>
                          <a:ea typeface="Tahoma" panose="020B0604030504040204" pitchFamily="34" charset="0"/>
                          <a:cs typeface="Tahoma" panose="020B0604030504040204" pitchFamily="34" charset="0"/>
                        </a:rPr>
                        <a:t>100%</a:t>
                      </a:r>
                      <a:endParaRPr lang="en-US" sz="1200" kern="1200" dirty="0">
                        <a:solidFill>
                          <a:schemeClr val="tx1"/>
                        </a:solidFill>
                        <a:latin typeface="+mn-lt"/>
                        <a:ea typeface="Tahoma" panose="020B0604030504040204" pitchFamily="34" charset="0"/>
                        <a:cs typeface="Tahoma" panose="020B0604030504040204" pitchFamily="34" charset="0"/>
                      </a:endParaRPr>
                    </a:p>
                  </a:txBody>
                  <a:tcPr/>
                </a:tc>
                <a:tc>
                  <a:txBody>
                    <a:bodyPr/>
                    <a:lstStyle/>
                    <a:p>
                      <a:pPr marL="0" indent="0" algn="l">
                        <a:buFont typeface="Arial" panose="020B0604020202020204" pitchFamily="34" charset="0"/>
                        <a:buNone/>
                      </a:pPr>
                      <a:r>
                        <a:rPr lang="en-US" sz="1200" kern="1200" dirty="0" smtClean="0">
                          <a:solidFill>
                            <a:schemeClr val="dk1"/>
                          </a:solidFill>
                          <a:latin typeface="+mn-lt"/>
                          <a:ea typeface="Tahoma" panose="020B0604030504040204" pitchFamily="34" charset="0"/>
                          <a:cs typeface="Tahoma" panose="020B0604030504040204" pitchFamily="34" charset="0"/>
                        </a:rPr>
                        <a:t>None</a:t>
                      </a:r>
                      <a:endParaRPr lang="en-US" sz="1200" kern="1200" dirty="0">
                        <a:solidFill>
                          <a:schemeClr val="dk1"/>
                        </a:solidFill>
                        <a:latin typeface="+mn-lt"/>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967815482"/>
                  </a:ext>
                </a:extLst>
              </a:tr>
            </a:tbl>
          </a:graphicData>
        </a:graphic>
      </p:graphicFrame>
    </p:spTree>
    <p:extLst>
      <p:ext uri="{BB962C8B-B14F-4D97-AF65-F5344CB8AC3E}">
        <p14:creationId xmlns:p14="http://schemas.microsoft.com/office/powerpoint/2010/main" val="23015534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14</a:t>
            </a:fld>
            <a:endParaRPr lang="en-ZA" dirty="0"/>
          </a:p>
        </p:txBody>
      </p:sp>
      <p:sp>
        <p:nvSpPr>
          <p:cNvPr id="6" name="AutoShape 36"/>
          <p:cNvSpPr>
            <a:spLocks noChangeArrowheads="1"/>
          </p:cNvSpPr>
          <p:nvPr>
            <p:custDataLst>
              <p:tags r:id="rId1"/>
            </p:custDataLst>
          </p:nvPr>
        </p:nvSpPr>
        <p:spPr bwMode="auto">
          <a:xfrm>
            <a:off x="251520" y="190244"/>
            <a:ext cx="8820472"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ZA" sz="2500" dirty="0">
                <a:solidFill>
                  <a:schemeClr val="bg1"/>
                </a:solidFill>
              </a:rPr>
              <a:t>SUMMARY OF THE PERFORMANCE </a:t>
            </a:r>
            <a:r>
              <a:rPr lang="en-ZA" sz="2500" dirty="0" smtClean="0">
                <a:solidFill>
                  <a:schemeClr val="bg1"/>
                </a:solidFill>
              </a:rPr>
              <a:t>2017/18</a:t>
            </a:r>
            <a:endParaRPr lang="en-GB" sz="2500" b="1" dirty="0">
              <a:solidFill>
                <a:schemeClr val="bg1"/>
              </a:solidFill>
            </a:endParaRPr>
          </a:p>
        </p:txBody>
      </p:sp>
      <p:graphicFrame>
        <p:nvGraphicFramePr>
          <p:cNvPr id="5" name="Content Placeholder 6"/>
          <p:cNvGraphicFramePr>
            <a:graphicFrameLocks/>
          </p:cNvGraphicFramePr>
          <p:nvPr>
            <p:extLst>
              <p:ext uri="{D42A27DB-BD31-4B8C-83A1-F6EECF244321}">
                <p14:modId xmlns:p14="http://schemas.microsoft.com/office/powerpoint/2010/main" val="3103920547"/>
              </p:ext>
            </p:extLst>
          </p:nvPr>
        </p:nvGraphicFramePr>
        <p:xfrm>
          <a:off x="142648" y="892146"/>
          <a:ext cx="8929344" cy="5921230"/>
        </p:xfrm>
        <a:graphic>
          <a:graphicData uri="http://schemas.openxmlformats.org/drawingml/2006/table">
            <a:tbl>
              <a:tblPr firstRow="1" bandRow="1">
                <a:tableStyleId>{5C22544A-7EE6-4342-B048-85BDC9FD1C3A}</a:tableStyleId>
              </a:tblPr>
              <a:tblGrid>
                <a:gridCol w="2053088">
                  <a:extLst>
                    <a:ext uri="{9D8B030D-6E8A-4147-A177-3AD203B41FA5}">
                      <a16:colId xmlns:a16="http://schemas.microsoft.com/office/drawing/2014/main" val="20000"/>
                    </a:ext>
                  </a:extLst>
                </a:gridCol>
                <a:gridCol w="936104">
                  <a:extLst>
                    <a:ext uri="{9D8B030D-6E8A-4147-A177-3AD203B41FA5}">
                      <a16:colId xmlns:a16="http://schemas.microsoft.com/office/drawing/2014/main" val="1230389909"/>
                    </a:ext>
                  </a:extLst>
                </a:gridCol>
                <a:gridCol w="792088">
                  <a:extLst>
                    <a:ext uri="{9D8B030D-6E8A-4147-A177-3AD203B41FA5}">
                      <a16:colId xmlns:a16="http://schemas.microsoft.com/office/drawing/2014/main" val="2412314654"/>
                    </a:ext>
                  </a:extLst>
                </a:gridCol>
                <a:gridCol w="864096">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gridCol w="2483768">
                  <a:extLst>
                    <a:ext uri="{9D8B030D-6E8A-4147-A177-3AD203B41FA5}">
                      <a16:colId xmlns:a16="http://schemas.microsoft.com/office/drawing/2014/main" val="20005"/>
                    </a:ext>
                  </a:extLst>
                </a:gridCol>
              </a:tblGrid>
              <a:tr h="1082114">
                <a:tc>
                  <a:txBody>
                    <a:bodyPr/>
                    <a:lstStyle/>
                    <a:p>
                      <a:pPr algn="ctr"/>
                      <a:r>
                        <a:rPr lang="en-US" sz="1100" b="0" u="none" dirty="0" smtClean="0">
                          <a:solidFill>
                            <a:schemeClr val="bg1"/>
                          </a:solidFill>
                          <a:latin typeface="+mj-lt"/>
                          <a:ea typeface="Tahoma" panose="020B0604030504040204" pitchFamily="34" charset="0"/>
                          <a:cs typeface="Tahoma" panose="020B0604030504040204" pitchFamily="34" charset="0"/>
                        </a:rPr>
                        <a:t>Programme </a:t>
                      </a:r>
                      <a:r>
                        <a:rPr lang="en-US" sz="1100" b="0" dirty="0" smtClean="0">
                          <a:latin typeface="+mj-lt"/>
                          <a:ea typeface="Tahoma" panose="020B0604030504040204" pitchFamily="34" charset="0"/>
                          <a:cs typeface="Tahoma" panose="020B0604030504040204" pitchFamily="34" charset="0"/>
                        </a:rPr>
                        <a:t>Performance Measures</a:t>
                      </a:r>
                      <a:endParaRPr lang="en-US" sz="1100" b="0" dirty="0">
                        <a:latin typeface="+mj-lt"/>
                        <a:ea typeface="Tahoma" panose="020B0604030504040204" pitchFamily="34" charset="0"/>
                        <a:cs typeface="Tahoma" panose="020B0604030504040204" pitchFamily="34" charset="0"/>
                      </a:endParaRPr>
                    </a:p>
                  </a:txBody>
                  <a:tcPr/>
                </a:tc>
                <a:tc>
                  <a:txBody>
                    <a:bodyPr/>
                    <a:lstStyle/>
                    <a:p>
                      <a:pPr algn="ctr"/>
                      <a:r>
                        <a:rPr lang="en-US" sz="1100" b="0" dirty="0" smtClean="0">
                          <a:latin typeface="+mj-lt"/>
                          <a:ea typeface="Tahoma" panose="020B0604030504040204" pitchFamily="34" charset="0"/>
                          <a:cs typeface="Tahoma" panose="020B0604030504040204" pitchFamily="34" charset="0"/>
                        </a:rPr>
                        <a:t>Target for 2017/18 as per APP</a:t>
                      </a:r>
                      <a:endParaRPr lang="en-US" sz="1100" b="0" dirty="0">
                        <a:latin typeface="+mj-lt"/>
                        <a:ea typeface="Tahoma" panose="020B0604030504040204" pitchFamily="34" charset="0"/>
                        <a:cs typeface="Tahom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baseline="0" dirty="0" smtClean="0">
                          <a:latin typeface="+mj-lt"/>
                          <a:ea typeface="Tahoma" panose="020B0604030504040204" pitchFamily="34" charset="0"/>
                          <a:cs typeface="Tahoma" panose="020B0604030504040204" pitchFamily="34" charset="0"/>
                        </a:rPr>
                        <a:t>3</a:t>
                      </a:r>
                      <a:r>
                        <a:rPr lang="en-US" sz="1100" b="0" baseline="30000" dirty="0" smtClean="0">
                          <a:latin typeface="+mj-lt"/>
                          <a:ea typeface="Tahoma" panose="020B0604030504040204" pitchFamily="34" charset="0"/>
                          <a:cs typeface="Tahoma" panose="020B0604030504040204" pitchFamily="34" charset="0"/>
                        </a:rPr>
                        <a:t>rd</a:t>
                      </a:r>
                      <a:r>
                        <a:rPr lang="en-US" sz="1100" b="0" baseline="0" dirty="0" smtClean="0">
                          <a:latin typeface="+mj-lt"/>
                          <a:ea typeface="Tahoma" panose="020B0604030504040204" pitchFamily="34" charset="0"/>
                          <a:cs typeface="Tahoma" panose="020B0604030504040204" pitchFamily="34" charset="0"/>
                        </a:rPr>
                        <a:t> </a:t>
                      </a:r>
                      <a:r>
                        <a:rPr lang="en-US" sz="1100" b="0" dirty="0" smtClean="0">
                          <a:latin typeface="+mj-lt"/>
                          <a:ea typeface="Tahoma" panose="020B0604030504040204" pitchFamily="34" charset="0"/>
                          <a:cs typeface="Tahoma" panose="020B0604030504040204" pitchFamily="34" charset="0"/>
                        </a:rPr>
                        <a:t>Quarter Planned output as per APP</a:t>
                      </a:r>
                      <a:endParaRPr lang="en-US" sz="1100" b="0" dirty="0">
                        <a:latin typeface="+mj-lt"/>
                        <a:ea typeface="Tahoma" panose="020B0604030504040204" pitchFamily="34" charset="0"/>
                        <a:cs typeface="Tahom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baseline="0" dirty="0" smtClean="0">
                          <a:latin typeface="+mj-lt"/>
                          <a:ea typeface="Tahoma" panose="020B0604030504040204" pitchFamily="34" charset="0"/>
                          <a:cs typeface="Tahoma" panose="020B0604030504040204" pitchFamily="34" charset="0"/>
                        </a:rPr>
                        <a:t>3</a:t>
                      </a:r>
                      <a:r>
                        <a:rPr lang="en-US" sz="1100" b="0" baseline="30000" dirty="0" smtClean="0">
                          <a:latin typeface="+mj-lt"/>
                          <a:ea typeface="Tahoma" panose="020B0604030504040204" pitchFamily="34" charset="0"/>
                          <a:cs typeface="Tahoma" panose="020B0604030504040204" pitchFamily="34" charset="0"/>
                        </a:rPr>
                        <a:t>rd</a:t>
                      </a:r>
                      <a:r>
                        <a:rPr lang="en-US" sz="1100" b="0" baseline="0" dirty="0" smtClean="0">
                          <a:latin typeface="+mj-lt"/>
                          <a:ea typeface="Tahoma" panose="020B0604030504040204" pitchFamily="34" charset="0"/>
                          <a:cs typeface="Tahoma" panose="020B0604030504040204" pitchFamily="34" charset="0"/>
                        </a:rPr>
                        <a:t>  Quarter Actual output – validated</a:t>
                      </a:r>
                      <a:endParaRPr lang="en-US" sz="1100" b="0" dirty="0">
                        <a:latin typeface="+mj-lt"/>
                        <a:ea typeface="Tahoma" panose="020B0604030504040204" pitchFamily="34" charset="0"/>
                        <a:cs typeface="Tahom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baseline="0" dirty="0" smtClean="0">
                          <a:latin typeface="+mj-lt"/>
                          <a:ea typeface="Tahoma" panose="020B0604030504040204" pitchFamily="34" charset="0"/>
                          <a:cs typeface="Tahoma" panose="020B0604030504040204" pitchFamily="34" charset="0"/>
                        </a:rPr>
                        <a:t>3</a:t>
                      </a:r>
                      <a:r>
                        <a:rPr lang="en-US" sz="1100" b="0" baseline="30000" dirty="0" smtClean="0">
                          <a:latin typeface="+mj-lt"/>
                          <a:ea typeface="Tahoma" panose="020B0604030504040204" pitchFamily="34" charset="0"/>
                          <a:cs typeface="Tahoma" panose="020B0604030504040204" pitchFamily="34" charset="0"/>
                        </a:rPr>
                        <a:t>rd</a:t>
                      </a:r>
                      <a:r>
                        <a:rPr lang="en-US" sz="1100" b="0" baseline="0" dirty="0" smtClean="0">
                          <a:latin typeface="+mj-lt"/>
                          <a:ea typeface="Tahoma" panose="020B0604030504040204" pitchFamily="34" charset="0"/>
                          <a:cs typeface="Tahoma" panose="020B0604030504040204" pitchFamily="34" charset="0"/>
                        </a:rPr>
                        <a:t> Quarter Achieved</a:t>
                      </a:r>
                      <a:endParaRPr lang="en-US" sz="1100" b="0" dirty="0" smtClean="0">
                        <a:latin typeface="+mj-lt"/>
                        <a:ea typeface="Tahoma" panose="020B0604030504040204" pitchFamily="34" charset="0"/>
                        <a:cs typeface="Tahom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latin typeface="+mj-lt"/>
                          <a:ea typeface="Tahoma" panose="020B0604030504040204" pitchFamily="34" charset="0"/>
                          <a:cs typeface="Tahoma" panose="020B0604030504040204" pitchFamily="34" charset="0"/>
                        </a:rPr>
                        <a:t>Q 3 %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latin typeface="+mj-lt"/>
                          <a:ea typeface="Tahoma" panose="020B0604030504040204" pitchFamily="34" charset="0"/>
                          <a:cs typeface="Tahoma" panose="020B0604030504040204" pitchFamily="34" charset="0"/>
                        </a:rPr>
                        <a:t>Achieved</a:t>
                      </a:r>
                      <a:endParaRPr lang="en-US" sz="1100" b="0" dirty="0">
                        <a:latin typeface="+mj-lt"/>
                        <a:ea typeface="Tahoma" panose="020B0604030504040204" pitchFamily="34" charset="0"/>
                        <a:cs typeface="Tahoma" panose="020B0604030504040204" pitchFamily="34" charset="0"/>
                      </a:endParaRPr>
                    </a:p>
                  </a:txBody>
                  <a:tcPr/>
                </a:tc>
                <a:tc>
                  <a:txBody>
                    <a:bodyPr/>
                    <a:lstStyle/>
                    <a:p>
                      <a:pPr algn="ctr"/>
                      <a:r>
                        <a:rPr lang="en-US" sz="1100" b="0" dirty="0" smtClean="0">
                          <a:latin typeface="+mj-lt"/>
                          <a:ea typeface="Tahoma" panose="020B0604030504040204" pitchFamily="34" charset="0"/>
                          <a:cs typeface="Tahoma" panose="020B0604030504040204" pitchFamily="34" charset="0"/>
                        </a:rPr>
                        <a:t>Q 3 Comments</a:t>
                      </a:r>
                      <a:endParaRPr lang="en-US" sz="1100" b="0" dirty="0">
                        <a:latin typeface="+mj-lt"/>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0"/>
                  </a:ext>
                </a:extLst>
              </a:tr>
              <a:tr h="294477">
                <a:tc gridSpan="3">
                  <a:txBody>
                    <a:bodyPr/>
                    <a:lstStyle/>
                    <a:p>
                      <a:r>
                        <a:rPr lang="en-US" sz="1400" b="1" dirty="0" smtClean="0">
                          <a:solidFill>
                            <a:srgbClr val="002060"/>
                          </a:solidFill>
                          <a:latin typeface="+mn-lt"/>
                          <a:ea typeface="Tahoma" panose="020B0604030504040204" pitchFamily="34" charset="0"/>
                          <a:cs typeface="Tahoma" panose="020B0604030504040204" pitchFamily="34" charset="0"/>
                        </a:rPr>
                        <a:t>Programme 2 -  Licensing</a:t>
                      </a:r>
                      <a:endParaRPr lang="en-US" sz="1400" b="1" dirty="0">
                        <a:solidFill>
                          <a:srgbClr val="002060"/>
                        </a:solidFill>
                        <a:latin typeface="+mn-lt"/>
                        <a:ea typeface="Tahoma" panose="020B0604030504040204" pitchFamily="34" charset="0"/>
                        <a:cs typeface="Tahoma" panose="020B0604030504040204" pitchFamily="34" charset="0"/>
                      </a:endParaRPr>
                    </a:p>
                  </a:txBody>
                  <a:tcPr/>
                </a:tc>
                <a:tc hMerge="1">
                  <a:txBody>
                    <a:bodyPr/>
                    <a:lstStyle/>
                    <a:p>
                      <a:endParaRPr lang="en-ZA"/>
                    </a:p>
                  </a:txBody>
                  <a:tcPr/>
                </a:tc>
                <a:tc hMerge="1">
                  <a:txBody>
                    <a:bodyPr/>
                    <a:lstStyle/>
                    <a:p>
                      <a:endParaRPr lang="en-ZA"/>
                    </a:p>
                  </a:txBody>
                  <a:tcPr/>
                </a:tc>
                <a:tc>
                  <a:txBody>
                    <a:bodyPr/>
                    <a:lstStyle/>
                    <a:p>
                      <a:pPr algn="r"/>
                      <a:endParaRPr lang="en-US" sz="1150" dirty="0">
                        <a:latin typeface="+mn-lt"/>
                        <a:ea typeface="Tahoma" panose="020B0604030504040204" pitchFamily="34" charset="0"/>
                        <a:cs typeface="Tahoma" panose="020B0604030504040204" pitchFamily="34" charset="0"/>
                      </a:endParaRPr>
                    </a:p>
                  </a:txBody>
                  <a:tcPr/>
                </a:tc>
                <a:tc>
                  <a:txBody>
                    <a:bodyPr/>
                    <a:lstStyle/>
                    <a:p>
                      <a:pPr algn="r"/>
                      <a:endParaRPr lang="en-US" sz="1150" dirty="0">
                        <a:latin typeface="+mn-lt"/>
                        <a:ea typeface="Tahoma" panose="020B0604030504040204" pitchFamily="34" charset="0"/>
                        <a:cs typeface="Tahoma" panose="020B0604030504040204" pitchFamily="34" charset="0"/>
                      </a:endParaRPr>
                    </a:p>
                  </a:txBody>
                  <a:tcPr/>
                </a:tc>
                <a:tc>
                  <a:txBody>
                    <a:bodyPr/>
                    <a:lstStyle/>
                    <a:p>
                      <a:pPr algn="r"/>
                      <a:endParaRPr lang="en-US" sz="1150" dirty="0">
                        <a:latin typeface="+mn-lt"/>
                        <a:ea typeface="Tahoma" panose="020B0604030504040204" pitchFamily="34" charset="0"/>
                        <a:cs typeface="Tahoma" panose="020B0604030504040204" pitchFamily="34" charset="0"/>
                      </a:endParaRPr>
                    </a:p>
                  </a:txBody>
                  <a:tcPr/>
                </a:tc>
                <a:tc>
                  <a:txBody>
                    <a:bodyPr/>
                    <a:lstStyle/>
                    <a:p>
                      <a:pPr algn="l"/>
                      <a:endParaRPr lang="en-US" sz="1150" b="0" kern="1200" dirty="0" smtClean="0">
                        <a:solidFill>
                          <a:schemeClr val="dk1"/>
                        </a:solidFill>
                        <a:latin typeface="+mn-lt"/>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1"/>
                  </a:ext>
                </a:extLst>
              </a:tr>
              <a:tr h="2966859">
                <a:tc>
                  <a:txBody>
                    <a:bodyPr/>
                    <a:lstStyle/>
                    <a:p>
                      <a:r>
                        <a:rPr lang="en-ZA" sz="1150" dirty="0" smtClean="0">
                          <a:latin typeface="+mn-lt"/>
                          <a:ea typeface="Tahoma" panose="020B0604030504040204" pitchFamily="34" charset="0"/>
                          <a:cs typeface="Tahoma" panose="020B0604030504040204" pitchFamily="34" charset="0"/>
                        </a:rPr>
                        <a:t>Percentage of new applications in respect of</a:t>
                      </a:r>
                      <a:r>
                        <a:rPr lang="en-ZA" sz="1150" baseline="0" dirty="0" smtClean="0">
                          <a:latin typeface="+mn-lt"/>
                          <a:ea typeface="Tahoma" panose="020B0604030504040204" pitchFamily="34" charset="0"/>
                          <a:cs typeface="Tahoma" panose="020B0604030504040204" pitchFamily="34" charset="0"/>
                        </a:rPr>
                        <a:t> </a:t>
                      </a:r>
                      <a:r>
                        <a:rPr lang="en-ZA" sz="1150" dirty="0" smtClean="0">
                          <a:latin typeface="+mn-lt"/>
                          <a:ea typeface="Tahoma" panose="020B0604030504040204" pitchFamily="34" charset="0"/>
                          <a:cs typeface="Tahoma" panose="020B0604030504040204" pitchFamily="34" charset="0"/>
                        </a:rPr>
                        <a:t>employee licences (key and gambling) received processed within 30 days of receipt.</a:t>
                      </a:r>
                    </a:p>
                    <a:p>
                      <a:endParaRPr lang="en-US" sz="1150" dirty="0">
                        <a:latin typeface="+mn-lt"/>
                        <a:ea typeface="Tahoma" panose="020B0604030504040204" pitchFamily="34" charset="0"/>
                        <a:cs typeface="Tahoma" panose="020B0604030504040204" pitchFamily="34" charset="0"/>
                      </a:endParaRPr>
                    </a:p>
                  </a:txBody>
                  <a:tcPr/>
                </a:tc>
                <a:tc>
                  <a:txBody>
                    <a:bodyPr/>
                    <a:lstStyle/>
                    <a:p>
                      <a:pPr algn="r"/>
                      <a:r>
                        <a:rPr lang="en-US" sz="1150" dirty="0" smtClean="0">
                          <a:latin typeface="+mn-lt"/>
                          <a:ea typeface="Tahoma" panose="020B0604030504040204" pitchFamily="34" charset="0"/>
                          <a:cs typeface="Tahoma" panose="020B0604030504040204" pitchFamily="34" charset="0"/>
                        </a:rPr>
                        <a:t>85%</a:t>
                      </a:r>
                      <a:endParaRPr lang="en-US" sz="1150" dirty="0">
                        <a:latin typeface="+mn-lt"/>
                        <a:ea typeface="Tahoma" panose="020B0604030504040204" pitchFamily="34" charset="0"/>
                        <a:cs typeface="Tahoma" panose="020B0604030504040204" pitchFamily="34" charset="0"/>
                      </a:endParaRPr>
                    </a:p>
                  </a:txBody>
                  <a:tcPr/>
                </a:tc>
                <a:tc>
                  <a:txBody>
                    <a:bodyPr/>
                    <a:lstStyle/>
                    <a:p>
                      <a:pPr algn="r"/>
                      <a:r>
                        <a:rPr lang="en-US" sz="1150" dirty="0" smtClean="0">
                          <a:latin typeface="+mn-lt"/>
                          <a:ea typeface="Tahoma" panose="020B0604030504040204" pitchFamily="34" charset="0"/>
                          <a:cs typeface="Tahoma" panose="020B0604030504040204" pitchFamily="34" charset="0"/>
                        </a:rPr>
                        <a:t>85%</a:t>
                      </a:r>
                      <a:endParaRPr lang="en-US" sz="1150" dirty="0">
                        <a:latin typeface="+mn-lt"/>
                        <a:ea typeface="Tahoma" panose="020B0604030504040204" pitchFamily="34" charset="0"/>
                        <a:cs typeface="Tahoma" panose="020B0604030504040204" pitchFamily="34" charset="0"/>
                      </a:endParaRPr>
                    </a:p>
                  </a:txBody>
                  <a:tcPr/>
                </a:tc>
                <a:tc>
                  <a:txBody>
                    <a:bodyPr/>
                    <a:lstStyle/>
                    <a:p>
                      <a:pPr algn="r"/>
                      <a:r>
                        <a:rPr lang="en-US" sz="1150" dirty="0" smtClean="0">
                          <a:latin typeface="+mn-lt"/>
                          <a:ea typeface="Tahoma" panose="020B0604030504040204" pitchFamily="34" charset="0"/>
                          <a:cs typeface="Tahoma" panose="020B0604030504040204" pitchFamily="34" charset="0"/>
                        </a:rPr>
                        <a:t>88.9%</a:t>
                      </a:r>
                    </a:p>
                  </a:txBody>
                  <a:tcPr/>
                </a:tc>
                <a:tc>
                  <a:txBody>
                    <a:bodyPr/>
                    <a:lstStyle/>
                    <a:p>
                      <a:pPr algn="r"/>
                      <a:r>
                        <a:rPr lang="en-US" sz="1150" dirty="0" smtClean="0">
                          <a:latin typeface="+mn-lt"/>
                          <a:ea typeface="Tahoma" panose="020B0604030504040204" pitchFamily="34" charset="0"/>
                          <a:cs typeface="Tahoma" panose="020B0604030504040204" pitchFamily="34" charset="0"/>
                        </a:rPr>
                        <a:t>Achieved</a:t>
                      </a:r>
                      <a:endParaRPr lang="en-US" sz="1150" dirty="0">
                        <a:latin typeface="+mn-lt"/>
                        <a:ea typeface="Tahoma" panose="020B0604030504040204" pitchFamily="34" charset="0"/>
                        <a:cs typeface="Tahoma" panose="020B0604030504040204" pitchFamily="34" charset="0"/>
                      </a:endParaRPr>
                    </a:p>
                  </a:txBody>
                  <a:tcPr/>
                </a:tc>
                <a:tc>
                  <a:txBody>
                    <a:bodyPr/>
                    <a:lstStyle/>
                    <a:p>
                      <a:pPr algn="r"/>
                      <a:r>
                        <a:rPr lang="en-US" sz="1150" dirty="0" smtClean="0">
                          <a:solidFill>
                            <a:schemeClr val="tx1"/>
                          </a:solidFill>
                          <a:latin typeface="+mn-lt"/>
                          <a:ea typeface="Tahoma" panose="020B0604030504040204" pitchFamily="34" charset="0"/>
                          <a:cs typeface="Tahoma" panose="020B0604030504040204" pitchFamily="34" charset="0"/>
                        </a:rPr>
                        <a:t>105%</a:t>
                      </a:r>
                      <a:endParaRPr lang="en-US" sz="1150" dirty="0">
                        <a:solidFill>
                          <a:schemeClr val="tx1"/>
                        </a:solidFill>
                        <a:latin typeface="+mn-lt"/>
                        <a:ea typeface="Tahoma" panose="020B0604030504040204" pitchFamily="34" charset="0"/>
                        <a:cs typeface="Tahoma" panose="020B0604030504040204" pitchFamily="34" charset="0"/>
                      </a:endParaRPr>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ZA" sz="1150" b="0" i="0" u="none" strike="noStrike" kern="1200" dirty="0" smtClean="0">
                          <a:solidFill>
                            <a:srgbClr val="000000"/>
                          </a:solidFill>
                          <a:effectLst/>
                          <a:latin typeface="+mn-lt"/>
                          <a:ea typeface="+mn-ea"/>
                          <a:cs typeface="+mn-cs"/>
                        </a:rPr>
                        <a:t>The bulk of the applications processed in the department are employee licences which by their nature, if all is in order, take less than 30 days to process. Most applications received were compliant and did not require referrals.  There are a number of new employee licence applications received that can only be approved once the new operator licence is approved.  The bulk of the employee applications processed are related to staff changes at existing licensed operators.</a:t>
                      </a:r>
                    </a:p>
                  </a:txBody>
                  <a:tcPr/>
                </a:tc>
                <a:extLst>
                  <a:ext uri="{0D108BD9-81ED-4DB2-BD59-A6C34878D82A}">
                    <a16:rowId xmlns:a16="http://schemas.microsoft.com/office/drawing/2014/main" val="10002"/>
                  </a:ext>
                </a:extLst>
              </a:tr>
              <a:tr h="1448290">
                <a:tc>
                  <a:txBody>
                    <a:bodyPr/>
                    <a:lstStyle/>
                    <a:p>
                      <a:r>
                        <a:rPr lang="en-ZA" sz="1150" dirty="0" smtClean="0">
                          <a:latin typeface="+mn-lt"/>
                          <a:ea typeface="Tahoma" panose="020B0604030504040204" pitchFamily="34" charset="0"/>
                          <a:cs typeface="Tahoma" panose="020B0604030504040204" pitchFamily="34" charset="0"/>
                        </a:rPr>
                        <a:t>Percentage of renewal applications received processed within the 3 month renewal period.</a:t>
                      </a:r>
                    </a:p>
                  </a:txBody>
                  <a:tcPr/>
                </a:tc>
                <a:tc>
                  <a:txBody>
                    <a:bodyPr/>
                    <a:lstStyle/>
                    <a:p>
                      <a:pPr algn="r"/>
                      <a:r>
                        <a:rPr lang="en-US" sz="1150" dirty="0" smtClean="0">
                          <a:latin typeface="+mn-lt"/>
                          <a:ea typeface="Tahoma" panose="020B0604030504040204" pitchFamily="34" charset="0"/>
                          <a:cs typeface="Tahoma" panose="020B0604030504040204" pitchFamily="34" charset="0"/>
                        </a:rPr>
                        <a:t>96%</a:t>
                      </a:r>
                      <a:endParaRPr lang="en-US" sz="1150" dirty="0">
                        <a:latin typeface="+mn-lt"/>
                        <a:ea typeface="Tahoma" panose="020B0604030504040204" pitchFamily="34" charset="0"/>
                        <a:cs typeface="Tahoma" panose="020B0604030504040204" pitchFamily="34" charset="0"/>
                      </a:endParaRPr>
                    </a:p>
                  </a:txBody>
                  <a:tcPr/>
                </a:tc>
                <a:tc>
                  <a:txBody>
                    <a:bodyPr/>
                    <a:lstStyle/>
                    <a:p>
                      <a:pPr algn="r"/>
                      <a:r>
                        <a:rPr lang="en-US" sz="1150" dirty="0" smtClean="0">
                          <a:latin typeface="+mn-lt"/>
                          <a:ea typeface="Tahoma" panose="020B0604030504040204" pitchFamily="34" charset="0"/>
                          <a:cs typeface="Tahoma" panose="020B0604030504040204" pitchFamily="34" charset="0"/>
                        </a:rPr>
                        <a:t>96%</a:t>
                      </a:r>
                      <a:endParaRPr lang="en-US" sz="1150" dirty="0">
                        <a:latin typeface="+mn-lt"/>
                        <a:ea typeface="Tahoma" panose="020B0604030504040204" pitchFamily="34" charset="0"/>
                        <a:cs typeface="Tahoma" panose="020B0604030504040204" pitchFamily="34" charset="0"/>
                      </a:endParaRPr>
                    </a:p>
                  </a:txBody>
                  <a:tcPr/>
                </a:tc>
                <a:tc>
                  <a:txBody>
                    <a:bodyPr/>
                    <a:lstStyle/>
                    <a:p>
                      <a:pPr algn="r"/>
                      <a:r>
                        <a:rPr lang="en-US" sz="1150" dirty="0" smtClean="0">
                          <a:latin typeface="+mn-lt"/>
                          <a:ea typeface="Tahoma" panose="020B0604030504040204" pitchFamily="34" charset="0"/>
                          <a:cs typeface="Tahoma" panose="020B0604030504040204" pitchFamily="34" charset="0"/>
                        </a:rPr>
                        <a:t>98.2%</a:t>
                      </a:r>
                    </a:p>
                  </a:txBody>
                  <a:tcPr/>
                </a:tc>
                <a:tc>
                  <a:txBody>
                    <a:bodyPr/>
                    <a:lstStyle/>
                    <a:p>
                      <a:pPr algn="r"/>
                      <a:r>
                        <a:rPr lang="en-US" sz="1150" dirty="0" smtClean="0">
                          <a:latin typeface="+mn-lt"/>
                          <a:ea typeface="Tahoma" panose="020B0604030504040204" pitchFamily="34" charset="0"/>
                          <a:cs typeface="Tahoma" panose="020B0604030504040204" pitchFamily="34" charset="0"/>
                        </a:rPr>
                        <a:t>Achieved</a:t>
                      </a:r>
                      <a:endParaRPr lang="en-US" sz="1150" dirty="0" smtClean="0">
                        <a:latin typeface="+mn-lt"/>
                        <a:ea typeface="Tahoma" panose="020B0604030504040204" pitchFamily="34" charset="0"/>
                        <a:cs typeface="Tahoma" panose="020B0604030504040204" pitchFamily="34" charset="0"/>
                      </a:endParaRPr>
                    </a:p>
                  </a:txBody>
                  <a:tcPr/>
                </a:tc>
                <a:tc>
                  <a:txBody>
                    <a:bodyPr/>
                    <a:lstStyle/>
                    <a:p>
                      <a:pPr algn="r"/>
                      <a:r>
                        <a:rPr lang="en-US" sz="1150" dirty="0" smtClean="0">
                          <a:solidFill>
                            <a:schemeClr val="tx1"/>
                          </a:solidFill>
                          <a:latin typeface="+mn-lt"/>
                          <a:ea typeface="Tahoma" panose="020B0604030504040204" pitchFamily="34" charset="0"/>
                          <a:cs typeface="Tahoma" panose="020B0604030504040204" pitchFamily="34" charset="0"/>
                        </a:rPr>
                        <a:t>102%</a:t>
                      </a:r>
                      <a:endParaRPr lang="en-US" sz="1150" dirty="0">
                        <a:solidFill>
                          <a:schemeClr val="tx1"/>
                        </a:solidFill>
                        <a:latin typeface="+mn-lt"/>
                        <a:ea typeface="Tahoma" panose="020B0604030504040204" pitchFamily="34" charset="0"/>
                        <a:cs typeface="Tahoma" panose="020B0604030504040204" pitchFamily="34" charset="0"/>
                      </a:endParaRPr>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ZA" sz="1150" b="0" i="0" u="none" strike="noStrike" kern="1200" dirty="0" smtClean="0">
                          <a:solidFill>
                            <a:srgbClr val="000000"/>
                          </a:solidFill>
                          <a:effectLst/>
                          <a:latin typeface="+mn-lt"/>
                          <a:ea typeface="+mn-ea"/>
                          <a:cs typeface="+mn-cs"/>
                        </a:rPr>
                        <a:t>The target set is based on the possibility of withdrawals, outstanding information and/or resignations. In the third quarter the majority of renewals were processed and hence exceeding the target set.</a:t>
                      </a:r>
                    </a:p>
                  </a:txBody>
                  <a:tcPr/>
                </a:tc>
                <a:extLst>
                  <a:ext uri="{0D108BD9-81ED-4DB2-BD59-A6C34878D82A}">
                    <a16:rowId xmlns:a16="http://schemas.microsoft.com/office/drawing/2014/main" val="2762812214"/>
                  </a:ext>
                </a:extLst>
              </a:tr>
            </a:tbl>
          </a:graphicData>
        </a:graphic>
      </p:graphicFrame>
    </p:spTree>
    <p:extLst>
      <p:ext uri="{BB962C8B-B14F-4D97-AF65-F5344CB8AC3E}">
        <p14:creationId xmlns:p14="http://schemas.microsoft.com/office/powerpoint/2010/main" val="5631310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15</a:t>
            </a:fld>
            <a:endParaRPr lang="en-ZA" dirty="0"/>
          </a:p>
        </p:txBody>
      </p:sp>
      <p:sp>
        <p:nvSpPr>
          <p:cNvPr id="6" name="AutoShape 36"/>
          <p:cNvSpPr>
            <a:spLocks noChangeArrowheads="1"/>
          </p:cNvSpPr>
          <p:nvPr>
            <p:custDataLst>
              <p:tags r:id="rId1"/>
            </p:custDataLst>
          </p:nvPr>
        </p:nvSpPr>
        <p:spPr bwMode="auto">
          <a:xfrm>
            <a:off x="251520" y="190244"/>
            <a:ext cx="8820472"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ZA" sz="2500" dirty="0">
                <a:solidFill>
                  <a:schemeClr val="bg1"/>
                </a:solidFill>
              </a:rPr>
              <a:t>SUMMARY OF THE PERFORMANCE </a:t>
            </a:r>
            <a:r>
              <a:rPr lang="en-ZA" sz="2500" dirty="0" smtClean="0">
                <a:solidFill>
                  <a:schemeClr val="bg1"/>
                </a:solidFill>
              </a:rPr>
              <a:t>2017/18</a:t>
            </a:r>
            <a:endParaRPr lang="en-GB" sz="2500" b="1" dirty="0">
              <a:solidFill>
                <a:schemeClr val="bg1"/>
              </a:solidFill>
            </a:endParaRPr>
          </a:p>
        </p:txBody>
      </p:sp>
      <p:graphicFrame>
        <p:nvGraphicFramePr>
          <p:cNvPr id="5" name="Content Placeholder 6"/>
          <p:cNvGraphicFramePr>
            <a:graphicFrameLocks/>
          </p:cNvGraphicFramePr>
          <p:nvPr>
            <p:extLst>
              <p:ext uri="{D42A27DB-BD31-4B8C-83A1-F6EECF244321}">
                <p14:modId xmlns:p14="http://schemas.microsoft.com/office/powerpoint/2010/main" val="317850107"/>
              </p:ext>
            </p:extLst>
          </p:nvPr>
        </p:nvGraphicFramePr>
        <p:xfrm>
          <a:off x="256914" y="1052736"/>
          <a:ext cx="8707574" cy="5040558"/>
        </p:xfrm>
        <a:graphic>
          <a:graphicData uri="http://schemas.openxmlformats.org/drawingml/2006/table">
            <a:tbl>
              <a:tblPr firstRow="1" bandRow="1">
                <a:tableStyleId>{5C22544A-7EE6-4342-B048-85BDC9FD1C3A}</a:tableStyleId>
              </a:tblPr>
              <a:tblGrid>
                <a:gridCol w="1576429">
                  <a:extLst>
                    <a:ext uri="{9D8B030D-6E8A-4147-A177-3AD203B41FA5}">
                      <a16:colId xmlns:a16="http://schemas.microsoft.com/office/drawing/2014/main" val="20000"/>
                    </a:ext>
                  </a:extLst>
                </a:gridCol>
                <a:gridCol w="896728">
                  <a:extLst>
                    <a:ext uri="{9D8B030D-6E8A-4147-A177-3AD203B41FA5}">
                      <a16:colId xmlns:a16="http://schemas.microsoft.com/office/drawing/2014/main" val="3636625465"/>
                    </a:ext>
                  </a:extLst>
                </a:gridCol>
                <a:gridCol w="1092364">
                  <a:extLst>
                    <a:ext uri="{9D8B030D-6E8A-4147-A177-3AD203B41FA5}">
                      <a16:colId xmlns:a16="http://schemas.microsoft.com/office/drawing/2014/main" val="20001"/>
                    </a:ext>
                  </a:extLst>
                </a:gridCol>
                <a:gridCol w="1071261">
                  <a:extLst>
                    <a:ext uri="{9D8B030D-6E8A-4147-A177-3AD203B41FA5}">
                      <a16:colId xmlns:a16="http://schemas.microsoft.com/office/drawing/2014/main" val="2858005910"/>
                    </a:ext>
                  </a:extLst>
                </a:gridCol>
                <a:gridCol w="1071261">
                  <a:extLst>
                    <a:ext uri="{9D8B030D-6E8A-4147-A177-3AD203B41FA5}">
                      <a16:colId xmlns:a16="http://schemas.microsoft.com/office/drawing/2014/main" val="245051223"/>
                    </a:ext>
                  </a:extLst>
                </a:gridCol>
                <a:gridCol w="999844">
                  <a:extLst>
                    <a:ext uri="{9D8B030D-6E8A-4147-A177-3AD203B41FA5}">
                      <a16:colId xmlns:a16="http://schemas.microsoft.com/office/drawing/2014/main" val="1777774765"/>
                    </a:ext>
                  </a:extLst>
                </a:gridCol>
                <a:gridCol w="1999687">
                  <a:extLst>
                    <a:ext uri="{9D8B030D-6E8A-4147-A177-3AD203B41FA5}">
                      <a16:colId xmlns:a16="http://schemas.microsoft.com/office/drawing/2014/main" val="719581614"/>
                    </a:ext>
                  </a:extLst>
                </a:gridCol>
              </a:tblGrid>
              <a:tr h="1349946">
                <a:tc>
                  <a:txBody>
                    <a:bodyPr/>
                    <a:lstStyle/>
                    <a:p>
                      <a:pPr algn="ctr"/>
                      <a:r>
                        <a:rPr lang="en-US" sz="1200" b="0" u="none" dirty="0" smtClean="0">
                          <a:solidFill>
                            <a:schemeClr val="bg1"/>
                          </a:solidFill>
                          <a:latin typeface="+mj-lt"/>
                          <a:ea typeface="Tahoma" panose="020B0604030504040204" pitchFamily="34" charset="0"/>
                          <a:cs typeface="Tahoma" panose="020B0604030504040204" pitchFamily="34" charset="0"/>
                        </a:rPr>
                        <a:t>Programme </a:t>
                      </a:r>
                      <a:r>
                        <a:rPr lang="en-US" sz="1200" b="0" dirty="0" smtClean="0">
                          <a:latin typeface="+mj-lt"/>
                          <a:ea typeface="Tahoma" panose="020B0604030504040204" pitchFamily="34" charset="0"/>
                          <a:cs typeface="Tahoma" panose="020B0604030504040204" pitchFamily="34" charset="0"/>
                        </a:rPr>
                        <a:t>Performance Measures</a:t>
                      </a:r>
                      <a:endParaRPr lang="en-US" sz="1200" b="0" dirty="0">
                        <a:latin typeface="+mj-lt"/>
                        <a:ea typeface="Tahoma" panose="020B0604030504040204" pitchFamily="34" charset="0"/>
                        <a:cs typeface="Tahoma" panose="020B0604030504040204" pitchFamily="34" charset="0"/>
                      </a:endParaRPr>
                    </a:p>
                  </a:txBody>
                  <a:tcPr/>
                </a:tc>
                <a:tc>
                  <a:txBody>
                    <a:bodyPr/>
                    <a:lstStyle/>
                    <a:p>
                      <a:pPr algn="ctr"/>
                      <a:r>
                        <a:rPr lang="en-US" sz="1200" b="0" dirty="0" smtClean="0">
                          <a:latin typeface="+mj-lt"/>
                          <a:ea typeface="Tahoma" panose="020B0604030504040204" pitchFamily="34" charset="0"/>
                          <a:cs typeface="Tahoma" panose="020B0604030504040204" pitchFamily="34" charset="0"/>
                        </a:rPr>
                        <a:t>Target for 2017/18 as per APP</a:t>
                      </a:r>
                      <a:endParaRPr lang="en-US" sz="1200" b="0" dirty="0">
                        <a:latin typeface="+mj-lt"/>
                        <a:ea typeface="Tahoma" panose="020B0604030504040204" pitchFamily="34" charset="0"/>
                        <a:cs typeface="Tahom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mj-lt"/>
                          <a:ea typeface="Tahoma" panose="020B0604030504040204" pitchFamily="34" charset="0"/>
                          <a:cs typeface="Tahoma" panose="020B0604030504040204" pitchFamily="34" charset="0"/>
                        </a:rPr>
                        <a:t>3</a:t>
                      </a:r>
                      <a:r>
                        <a:rPr lang="en-US" sz="1200" b="0" baseline="30000" dirty="0" smtClean="0">
                          <a:latin typeface="+mj-lt"/>
                          <a:ea typeface="Tahoma" panose="020B0604030504040204" pitchFamily="34" charset="0"/>
                          <a:cs typeface="Tahoma" panose="020B0604030504040204" pitchFamily="34" charset="0"/>
                        </a:rPr>
                        <a:t>rd</a:t>
                      </a:r>
                      <a:r>
                        <a:rPr lang="en-US" sz="1200" b="0" baseline="0" dirty="0" smtClean="0">
                          <a:latin typeface="+mj-lt"/>
                          <a:ea typeface="Tahoma" panose="020B0604030504040204" pitchFamily="34" charset="0"/>
                          <a:cs typeface="Tahoma" panose="020B0604030504040204"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mj-lt"/>
                          <a:ea typeface="Tahoma" panose="020B0604030504040204" pitchFamily="34" charset="0"/>
                          <a:cs typeface="Tahoma" panose="020B0604030504040204" pitchFamily="34" charset="0"/>
                        </a:rPr>
                        <a:t>Quarter Planned output as per APP</a:t>
                      </a:r>
                      <a:endParaRPr lang="en-US" sz="1200" b="0" dirty="0">
                        <a:latin typeface="+mj-lt"/>
                        <a:ea typeface="Tahoma" panose="020B0604030504040204" pitchFamily="34" charset="0"/>
                        <a:cs typeface="Tahom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mj-lt"/>
                          <a:ea typeface="Tahoma" panose="020B0604030504040204" pitchFamily="34" charset="0"/>
                          <a:cs typeface="Tahoma" panose="020B0604030504040204" pitchFamily="34" charset="0"/>
                        </a:rPr>
                        <a:t>3</a:t>
                      </a:r>
                      <a:r>
                        <a:rPr lang="en-US" sz="1200" b="0" baseline="30000" dirty="0" smtClean="0">
                          <a:latin typeface="+mj-lt"/>
                          <a:ea typeface="Tahoma" panose="020B0604030504040204" pitchFamily="34" charset="0"/>
                          <a:cs typeface="Tahoma" panose="020B0604030504040204" pitchFamily="34" charset="0"/>
                        </a:rPr>
                        <a:t>rd</a:t>
                      </a:r>
                      <a:r>
                        <a:rPr lang="en-US" sz="1200" b="0" baseline="0" dirty="0" smtClean="0">
                          <a:latin typeface="+mj-lt"/>
                          <a:ea typeface="Tahoma" panose="020B0604030504040204" pitchFamily="34" charset="0"/>
                          <a:cs typeface="Tahoma" panose="020B0604030504040204"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mj-lt"/>
                          <a:ea typeface="Tahoma" panose="020B0604030504040204" pitchFamily="34" charset="0"/>
                          <a:cs typeface="Tahoma" panose="020B0604030504040204" pitchFamily="34" charset="0"/>
                        </a:rPr>
                        <a:t>Quarter Actual output – validated</a:t>
                      </a:r>
                      <a:endParaRPr lang="en-US" sz="1200" b="0" dirty="0">
                        <a:latin typeface="+mj-lt"/>
                        <a:ea typeface="Tahoma" panose="020B0604030504040204" pitchFamily="34" charset="0"/>
                        <a:cs typeface="Tahom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mj-lt"/>
                          <a:ea typeface="Tahoma" panose="020B0604030504040204" pitchFamily="34" charset="0"/>
                          <a:cs typeface="Tahoma" panose="020B0604030504040204" pitchFamily="34" charset="0"/>
                        </a:rPr>
                        <a:t>3</a:t>
                      </a:r>
                      <a:r>
                        <a:rPr lang="en-US" sz="1200" b="0" baseline="30000" dirty="0" smtClean="0">
                          <a:latin typeface="+mj-lt"/>
                          <a:ea typeface="Tahoma" panose="020B0604030504040204" pitchFamily="34" charset="0"/>
                          <a:cs typeface="Tahoma" panose="020B0604030504040204" pitchFamily="34" charset="0"/>
                        </a:rPr>
                        <a:t>rd</a:t>
                      </a:r>
                      <a:r>
                        <a:rPr lang="en-US" sz="1200" b="0" baseline="0" dirty="0" smtClean="0">
                          <a:latin typeface="+mj-lt"/>
                          <a:ea typeface="Tahoma" panose="020B0604030504040204" pitchFamily="34" charset="0"/>
                          <a:cs typeface="Tahoma" panose="020B0604030504040204"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mj-lt"/>
                          <a:ea typeface="Tahoma" panose="020B0604030504040204" pitchFamily="34" charset="0"/>
                          <a:cs typeface="Tahoma" panose="020B0604030504040204" pitchFamily="34" charset="0"/>
                        </a:rPr>
                        <a:t>Quarter Achieved</a:t>
                      </a:r>
                      <a:endParaRPr lang="en-US" sz="1200" b="0" dirty="0" smtClean="0">
                        <a:latin typeface="+mj-lt"/>
                        <a:ea typeface="Tahoma" panose="020B0604030504040204" pitchFamily="34" charset="0"/>
                        <a:cs typeface="Tahom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mj-lt"/>
                          <a:ea typeface="Tahoma" panose="020B0604030504040204" pitchFamily="34" charset="0"/>
                          <a:cs typeface="Tahoma" panose="020B0604030504040204" pitchFamily="34" charset="0"/>
                        </a:rPr>
                        <a:t>Q 3 %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mj-lt"/>
                          <a:ea typeface="Tahoma" panose="020B0604030504040204" pitchFamily="34" charset="0"/>
                          <a:cs typeface="Tahoma" panose="020B0604030504040204" pitchFamily="34" charset="0"/>
                        </a:rPr>
                        <a:t>Achieved</a:t>
                      </a:r>
                      <a:endParaRPr lang="en-US" sz="1200" b="0" dirty="0">
                        <a:latin typeface="+mj-lt"/>
                        <a:ea typeface="Tahoma" panose="020B0604030504040204" pitchFamily="34" charset="0"/>
                        <a:cs typeface="Tahoma" panose="020B0604030504040204" pitchFamily="34" charset="0"/>
                      </a:endParaRPr>
                    </a:p>
                  </a:txBody>
                  <a:tcPr/>
                </a:tc>
                <a:tc>
                  <a:txBody>
                    <a:bodyPr/>
                    <a:lstStyle/>
                    <a:p>
                      <a:pPr algn="ctr"/>
                      <a:r>
                        <a:rPr lang="en-US" sz="1200" b="0" dirty="0" smtClean="0">
                          <a:latin typeface="+mj-lt"/>
                          <a:ea typeface="Tahoma" panose="020B0604030504040204" pitchFamily="34" charset="0"/>
                          <a:cs typeface="Tahoma" panose="020B0604030504040204" pitchFamily="34" charset="0"/>
                        </a:rPr>
                        <a:t>Q 3 Comments</a:t>
                      </a:r>
                      <a:endParaRPr lang="en-US" sz="1200" b="0" dirty="0">
                        <a:latin typeface="+mj-lt"/>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0"/>
                  </a:ext>
                </a:extLst>
              </a:tr>
              <a:tr h="306241">
                <a:tc gridSpan="7">
                  <a:txBody>
                    <a:bodyPr/>
                    <a:lstStyle/>
                    <a:p>
                      <a:r>
                        <a:rPr lang="en-US" sz="1400" b="1" dirty="0" smtClean="0">
                          <a:latin typeface="+mj-lt"/>
                          <a:ea typeface="Tahoma" panose="020B0604030504040204" pitchFamily="34" charset="0"/>
                          <a:cs typeface="Tahoma" panose="020B0604030504040204" pitchFamily="34" charset="0"/>
                        </a:rPr>
                        <a:t>Programme 3 –</a:t>
                      </a:r>
                      <a:r>
                        <a:rPr lang="en-US" sz="1400" b="1" baseline="0" dirty="0" smtClean="0">
                          <a:latin typeface="+mj-lt"/>
                          <a:ea typeface="Tahoma" panose="020B0604030504040204" pitchFamily="34" charset="0"/>
                          <a:cs typeface="Tahoma" panose="020B0604030504040204" pitchFamily="34" charset="0"/>
                        </a:rPr>
                        <a:t> Regulatory </a:t>
                      </a:r>
                      <a:r>
                        <a:rPr lang="en-US" sz="1400" b="1" dirty="0" smtClean="0">
                          <a:latin typeface="+mj-lt"/>
                          <a:ea typeface="Tahoma" panose="020B0604030504040204" pitchFamily="34" charset="0"/>
                          <a:cs typeface="Tahoma" panose="020B0604030504040204" pitchFamily="34" charset="0"/>
                        </a:rPr>
                        <a:t>Compliance</a:t>
                      </a:r>
                      <a:endParaRPr lang="en-US" sz="1400" b="1" dirty="0">
                        <a:latin typeface="+mj-lt"/>
                        <a:ea typeface="Tahoma" panose="020B0604030504040204" pitchFamily="34" charset="0"/>
                        <a:cs typeface="Tahoma" panose="020B0604030504040204" pitchFamily="34" charset="0"/>
                      </a:endParaRPr>
                    </a:p>
                  </a:txBody>
                  <a:tcPr/>
                </a:tc>
                <a:tc hMerge="1">
                  <a:txBody>
                    <a:bodyPr/>
                    <a:lstStyle/>
                    <a:p>
                      <a:endParaRPr lang="en-ZA"/>
                    </a:p>
                  </a:txBody>
                  <a:tcPr/>
                </a:tc>
                <a:tc hMerge="1">
                  <a:txBody>
                    <a:bodyPr/>
                    <a:lstStyle/>
                    <a:p>
                      <a:endParaRPr lang="en-US"/>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1"/>
                  </a:ext>
                </a:extLst>
              </a:tr>
              <a:tr h="1616087">
                <a:tc>
                  <a:txBody>
                    <a:bodyPr/>
                    <a:lstStyle/>
                    <a:p>
                      <a:r>
                        <a:rPr lang="en-ZA" sz="1200" dirty="0" smtClean="0">
                          <a:latin typeface="+mn-lt"/>
                          <a:ea typeface="Tahoma" panose="020B0604030504040204" pitchFamily="34" charset="0"/>
                          <a:cs typeface="Tahoma" panose="020B0604030504040204" pitchFamily="34" charset="0"/>
                        </a:rPr>
                        <a:t>Number of compliance assessments conducted at licenced gambling premises</a:t>
                      </a:r>
                    </a:p>
                  </a:txBody>
                  <a:tcPr/>
                </a:tc>
                <a:tc>
                  <a:txBody>
                    <a:bodyPr/>
                    <a:lstStyle/>
                    <a:p>
                      <a:pPr algn="r"/>
                      <a:r>
                        <a:rPr lang="en-US" sz="1200" dirty="0" smtClean="0">
                          <a:latin typeface="+mn-lt"/>
                          <a:ea typeface="Tahoma" panose="020B0604030504040204" pitchFamily="34" charset="0"/>
                          <a:cs typeface="Tahoma" panose="020B0604030504040204" pitchFamily="34" charset="0"/>
                        </a:rPr>
                        <a:t>1</a:t>
                      </a:r>
                      <a:r>
                        <a:rPr lang="en-US" sz="1200" baseline="0" dirty="0" smtClean="0">
                          <a:latin typeface="+mn-lt"/>
                          <a:ea typeface="Tahoma" panose="020B0604030504040204" pitchFamily="34" charset="0"/>
                          <a:cs typeface="Tahoma" panose="020B0604030504040204" pitchFamily="34" charset="0"/>
                        </a:rPr>
                        <a:t> 250</a:t>
                      </a:r>
                      <a:endParaRPr lang="en-US" sz="1200" dirty="0">
                        <a:latin typeface="+mn-lt"/>
                        <a:ea typeface="Tahoma" panose="020B0604030504040204" pitchFamily="34" charset="0"/>
                        <a:cs typeface="Tahoma" panose="020B0604030504040204" pitchFamily="34" charset="0"/>
                      </a:endParaRPr>
                    </a:p>
                  </a:txBody>
                  <a:tcPr/>
                </a:tc>
                <a:tc>
                  <a:txBody>
                    <a:bodyPr/>
                    <a:lstStyle/>
                    <a:p>
                      <a:pPr algn="r"/>
                      <a:r>
                        <a:rPr lang="en-US" sz="1200" dirty="0" smtClean="0">
                          <a:latin typeface="+mn-lt"/>
                          <a:ea typeface="Tahoma" panose="020B0604030504040204" pitchFamily="34" charset="0"/>
                          <a:cs typeface="Tahoma" panose="020B0604030504040204" pitchFamily="34" charset="0"/>
                        </a:rPr>
                        <a:t>250</a:t>
                      </a:r>
                      <a:endParaRPr lang="en-US" sz="1200" dirty="0">
                        <a:latin typeface="+mn-lt"/>
                        <a:ea typeface="Tahoma" panose="020B0604030504040204" pitchFamily="34" charset="0"/>
                        <a:cs typeface="Tahoma" panose="020B0604030504040204" pitchFamily="34" charset="0"/>
                      </a:endParaRPr>
                    </a:p>
                  </a:txBody>
                  <a:tcPr/>
                </a:tc>
                <a:tc>
                  <a:txBody>
                    <a:bodyPr/>
                    <a:lstStyle/>
                    <a:p>
                      <a:pPr algn="r"/>
                      <a:r>
                        <a:rPr lang="en-US" sz="1200" dirty="0" smtClean="0">
                          <a:latin typeface="+mn-lt"/>
                          <a:ea typeface="Tahoma" panose="020B0604030504040204" pitchFamily="34" charset="0"/>
                          <a:cs typeface="Tahoma" panose="020B0604030504040204" pitchFamily="34" charset="0"/>
                        </a:rPr>
                        <a:t>230</a:t>
                      </a:r>
                      <a:endParaRPr lang="en-US" sz="1200" dirty="0">
                        <a:latin typeface="+mn-lt"/>
                        <a:ea typeface="Tahoma" panose="020B0604030504040204" pitchFamily="34" charset="0"/>
                        <a:cs typeface="Tahoma" panose="020B0604030504040204" pitchFamily="34" charset="0"/>
                      </a:endParaRPr>
                    </a:p>
                  </a:txBody>
                  <a:tcPr/>
                </a:tc>
                <a:tc>
                  <a:txBody>
                    <a:bodyPr/>
                    <a:lstStyle/>
                    <a:p>
                      <a:pPr algn="r"/>
                      <a:r>
                        <a:rPr lang="en-US" sz="1200" dirty="0" smtClean="0">
                          <a:latin typeface="+mn-lt"/>
                          <a:ea typeface="Tahoma" panose="020B0604030504040204" pitchFamily="34" charset="0"/>
                          <a:cs typeface="Tahoma" panose="020B0604030504040204" pitchFamily="34" charset="0"/>
                        </a:rPr>
                        <a:t>Partially</a:t>
                      </a:r>
                      <a:r>
                        <a:rPr lang="en-US" sz="1200" baseline="0" dirty="0" smtClean="0">
                          <a:latin typeface="+mn-lt"/>
                          <a:ea typeface="Tahoma" panose="020B0604030504040204" pitchFamily="34" charset="0"/>
                          <a:cs typeface="Tahoma" panose="020B0604030504040204" pitchFamily="34" charset="0"/>
                        </a:rPr>
                        <a:t> achieved</a:t>
                      </a:r>
                      <a:endParaRPr lang="en-US" sz="1200" dirty="0">
                        <a:latin typeface="+mn-lt"/>
                        <a:ea typeface="Tahoma" panose="020B0604030504040204" pitchFamily="34" charset="0"/>
                        <a:cs typeface="Tahoma" panose="020B0604030504040204"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ahoma" panose="020B0604030504040204" pitchFamily="34" charset="0"/>
                          <a:cs typeface="Tahoma" panose="020B0604030504040204" pitchFamily="34" charset="0"/>
                        </a:rPr>
                        <a:t>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smtClean="0">
                          <a:latin typeface="+mn-lt"/>
                          <a:ea typeface="Tahoma" panose="020B0604030504040204" pitchFamily="34" charset="0"/>
                          <a:cs typeface="Tahoma" panose="020B0604030504040204" pitchFamily="34" charset="0"/>
                        </a:rPr>
                        <a:t>Premises ceased to operate during the period. A number of FIC inspections were deferred as a result of the amendments to the legislation in October 2017</a:t>
                      </a:r>
                      <a:r>
                        <a:rPr lang="en-US" sz="1200" dirty="0" smtClean="0">
                          <a:latin typeface="+mn-lt"/>
                          <a:ea typeface="Tahoma" panose="020B0604030504040204" pitchFamily="34" charset="0"/>
                          <a:cs typeface="Tahoma" panose="020B0604030504040204" pitchFamily="34" charset="0"/>
                        </a:rPr>
                        <a:t>.</a:t>
                      </a:r>
                    </a:p>
                  </a:txBody>
                  <a:tcPr/>
                </a:tc>
                <a:extLst>
                  <a:ext uri="{0D108BD9-81ED-4DB2-BD59-A6C34878D82A}">
                    <a16:rowId xmlns:a16="http://schemas.microsoft.com/office/drawing/2014/main" val="10002"/>
                  </a:ext>
                </a:extLst>
              </a:tr>
              <a:tr h="1768284">
                <a:tc>
                  <a:txBody>
                    <a:bodyPr/>
                    <a:lstStyle/>
                    <a:p>
                      <a:r>
                        <a:rPr lang="en-ZA" sz="1200" dirty="0" smtClean="0">
                          <a:latin typeface="+mn-lt"/>
                          <a:ea typeface="Tahoma" panose="020B0604030504040204" pitchFamily="34" charset="0"/>
                          <a:cs typeface="Tahoma" panose="020B0604030504040204" pitchFamily="34" charset="0"/>
                        </a:rPr>
                        <a:t>Percentage of investigations conducted timeously for all allegations of illegal gambling received by the Board.</a:t>
                      </a:r>
                    </a:p>
                  </a:txBody>
                  <a:tcPr/>
                </a:tc>
                <a:tc>
                  <a:txBody>
                    <a:bodyPr/>
                    <a:lstStyle/>
                    <a:p>
                      <a:pPr algn="r"/>
                      <a:r>
                        <a:rPr lang="en-US" sz="1200" dirty="0" smtClean="0">
                          <a:latin typeface="+mn-lt"/>
                          <a:ea typeface="Tahoma" panose="020B0604030504040204" pitchFamily="34" charset="0"/>
                          <a:cs typeface="Tahoma" panose="020B0604030504040204" pitchFamily="34" charset="0"/>
                        </a:rPr>
                        <a:t>95%</a:t>
                      </a:r>
                      <a:endParaRPr lang="en-US" sz="1200" dirty="0">
                        <a:latin typeface="+mn-lt"/>
                        <a:ea typeface="Tahoma" panose="020B0604030504040204" pitchFamily="34" charset="0"/>
                        <a:cs typeface="Tahoma" panose="020B0604030504040204" pitchFamily="34" charset="0"/>
                      </a:endParaRPr>
                    </a:p>
                  </a:txBody>
                  <a:tcPr/>
                </a:tc>
                <a:tc>
                  <a:txBody>
                    <a:bodyPr/>
                    <a:lstStyle/>
                    <a:p>
                      <a:pPr algn="r"/>
                      <a:r>
                        <a:rPr lang="en-US" sz="1200" dirty="0" smtClean="0">
                          <a:latin typeface="+mn-lt"/>
                          <a:ea typeface="Tahoma" panose="020B0604030504040204" pitchFamily="34" charset="0"/>
                          <a:cs typeface="Tahoma" panose="020B0604030504040204" pitchFamily="34" charset="0"/>
                        </a:rPr>
                        <a:t>95%</a:t>
                      </a:r>
                      <a:endParaRPr lang="en-US" sz="1200" dirty="0">
                        <a:latin typeface="+mn-lt"/>
                        <a:ea typeface="Tahoma" panose="020B0604030504040204" pitchFamily="34" charset="0"/>
                        <a:cs typeface="Tahoma" panose="020B0604030504040204" pitchFamily="34" charset="0"/>
                      </a:endParaRPr>
                    </a:p>
                  </a:txBody>
                  <a:tcPr/>
                </a:tc>
                <a:tc>
                  <a:txBody>
                    <a:bodyPr/>
                    <a:lstStyle/>
                    <a:p>
                      <a:pPr algn="r"/>
                      <a:r>
                        <a:rPr lang="en-US" sz="1200" dirty="0" smtClean="0">
                          <a:latin typeface="+mn-lt"/>
                          <a:ea typeface="Tahoma" panose="020B0604030504040204" pitchFamily="34" charset="0"/>
                          <a:cs typeface="Tahoma" panose="020B0604030504040204" pitchFamily="34" charset="0"/>
                        </a:rPr>
                        <a:t>100%</a:t>
                      </a:r>
                      <a:endParaRPr lang="en-US" sz="1200" dirty="0">
                        <a:latin typeface="+mn-lt"/>
                        <a:ea typeface="Tahoma" panose="020B0604030504040204" pitchFamily="34" charset="0"/>
                        <a:cs typeface="Tahoma" panose="020B0604030504040204" pitchFamily="34" charset="0"/>
                      </a:endParaRPr>
                    </a:p>
                  </a:txBody>
                  <a:tcPr/>
                </a:tc>
                <a:tc>
                  <a:txBody>
                    <a:bodyPr/>
                    <a:lstStyle/>
                    <a:p>
                      <a:pPr algn="r"/>
                      <a:r>
                        <a:rPr lang="en-US" sz="1200" dirty="0" smtClean="0">
                          <a:latin typeface="+mn-lt"/>
                          <a:ea typeface="Tahoma" panose="020B0604030504040204" pitchFamily="34" charset="0"/>
                          <a:cs typeface="Tahoma" panose="020B0604030504040204" pitchFamily="34" charset="0"/>
                        </a:rPr>
                        <a:t>Achieved</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ahoma" panose="020B0604030504040204" pitchFamily="34" charset="0"/>
                          <a:cs typeface="Tahoma" panose="020B0604030504040204" pitchFamily="34" charset="0"/>
                        </a:rPr>
                        <a:t>105%</a:t>
                      </a:r>
                    </a:p>
                  </a:txBody>
                  <a:tcPr/>
                </a:tc>
                <a:tc>
                  <a:txBody>
                    <a:bodyPr/>
                    <a:lstStyle/>
                    <a:p>
                      <a:pPr algn="l"/>
                      <a:r>
                        <a:rPr lang="en-ZA" sz="1200" dirty="0" smtClean="0">
                          <a:latin typeface="+mn-lt"/>
                          <a:ea typeface="Tahoma" panose="020B0604030504040204" pitchFamily="34" charset="0"/>
                          <a:cs typeface="Tahoma" panose="020B0604030504040204" pitchFamily="34" charset="0"/>
                        </a:rPr>
                        <a:t>Efficient utilisation of resources to attend to allegations</a:t>
                      </a:r>
                      <a:endParaRPr lang="en-US" sz="1200" dirty="0">
                        <a:latin typeface="+mn-lt"/>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3013707096"/>
                  </a:ext>
                </a:extLst>
              </a:tr>
            </a:tbl>
          </a:graphicData>
        </a:graphic>
      </p:graphicFrame>
    </p:spTree>
    <p:extLst>
      <p:ext uri="{BB962C8B-B14F-4D97-AF65-F5344CB8AC3E}">
        <p14:creationId xmlns:p14="http://schemas.microsoft.com/office/powerpoint/2010/main" val="18255317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16</a:t>
            </a:fld>
            <a:endParaRPr lang="en-ZA" dirty="0"/>
          </a:p>
        </p:txBody>
      </p:sp>
      <p:sp>
        <p:nvSpPr>
          <p:cNvPr id="6" name="AutoShape 36"/>
          <p:cNvSpPr>
            <a:spLocks noChangeArrowheads="1"/>
          </p:cNvSpPr>
          <p:nvPr>
            <p:custDataLst>
              <p:tags r:id="rId1"/>
            </p:custDataLst>
          </p:nvPr>
        </p:nvSpPr>
        <p:spPr bwMode="auto">
          <a:xfrm>
            <a:off x="251520" y="190244"/>
            <a:ext cx="8820472"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ZA" sz="2500" dirty="0">
                <a:solidFill>
                  <a:schemeClr val="bg1"/>
                </a:solidFill>
              </a:rPr>
              <a:t>SUMMARY OF THE PERFORMANCE </a:t>
            </a:r>
            <a:r>
              <a:rPr lang="en-ZA" sz="2500" dirty="0" smtClean="0">
                <a:solidFill>
                  <a:schemeClr val="bg1"/>
                </a:solidFill>
              </a:rPr>
              <a:t>2017/18</a:t>
            </a:r>
            <a:endParaRPr lang="en-GB" sz="2500" b="1" dirty="0">
              <a:solidFill>
                <a:schemeClr val="bg1"/>
              </a:solidFill>
            </a:endParaRPr>
          </a:p>
        </p:txBody>
      </p:sp>
      <p:graphicFrame>
        <p:nvGraphicFramePr>
          <p:cNvPr id="5" name="Content Placeholder 6"/>
          <p:cNvGraphicFramePr>
            <a:graphicFrameLocks/>
          </p:cNvGraphicFramePr>
          <p:nvPr>
            <p:extLst>
              <p:ext uri="{D42A27DB-BD31-4B8C-83A1-F6EECF244321}">
                <p14:modId xmlns:p14="http://schemas.microsoft.com/office/powerpoint/2010/main" val="76984543"/>
              </p:ext>
            </p:extLst>
          </p:nvPr>
        </p:nvGraphicFramePr>
        <p:xfrm>
          <a:off x="184924" y="836713"/>
          <a:ext cx="8887068" cy="5976663"/>
        </p:xfrm>
        <a:graphic>
          <a:graphicData uri="http://schemas.openxmlformats.org/drawingml/2006/table">
            <a:tbl>
              <a:tblPr firstRow="1" bandRow="1">
                <a:tableStyleId>{5C22544A-7EE6-4342-B048-85BDC9FD1C3A}</a:tableStyleId>
              </a:tblPr>
              <a:tblGrid>
                <a:gridCol w="1453853">
                  <a:extLst>
                    <a:ext uri="{9D8B030D-6E8A-4147-A177-3AD203B41FA5}">
                      <a16:colId xmlns:a16="http://schemas.microsoft.com/office/drawing/2014/main" val="20000"/>
                    </a:ext>
                  </a:extLst>
                </a:gridCol>
                <a:gridCol w="964745">
                  <a:extLst>
                    <a:ext uri="{9D8B030D-6E8A-4147-A177-3AD203B41FA5}">
                      <a16:colId xmlns:a16="http://schemas.microsoft.com/office/drawing/2014/main" val="3432201243"/>
                    </a:ext>
                  </a:extLst>
                </a:gridCol>
                <a:gridCol w="964745">
                  <a:extLst>
                    <a:ext uri="{9D8B030D-6E8A-4147-A177-3AD203B41FA5}">
                      <a16:colId xmlns:a16="http://schemas.microsoft.com/office/drawing/2014/main" val="20001"/>
                    </a:ext>
                  </a:extLst>
                </a:gridCol>
                <a:gridCol w="949029">
                  <a:extLst>
                    <a:ext uri="{9D8B030D-6E8A-4147-A177-3AD203B41FA5}">
                      <a16:colId xmlns:a16="http://schemas.microsoft.com/office/drawing/2014/main" val="20002"/>
                    </a:ext>
                  </a:extLst>
                </a:gridCol>
                <a:gridCol w="1156748">
                  <a:extLst>
                    <a:ext uri="{9D8B030D-6E8A-4147-A177-3AD203B41FA5}">
                      <a16:colId xmlns:a16="http://schemas.microsoft.com/office/drawing/2014/main" val="1173561839"/>
                    </a:ext>
                  </a:extLst>
                </a:gridCol>
                <a:gridCol w="1084452">
                  <a:extLst>
                    <a:ext uri="{9D8B030D-6E8A-4147-A177-3AD203B41FA5}">
                      <a16:colId xmlns:a16="http://schemas.microsoft.com/office/drawing/2014/main" val="2650146248"/>
                    </a:ext>
                  </a:extLst>
                </a:gridCol>
                <a:gridCol w="2313496">
                  <a:extLst>
                    <a:ext uri="{9D8B030D-6E8A-4147-A177-3AD203B41FA5}">
                      <a16:colId xmlns:a16="http://schemas.microsoft.com/office/drawing/2014/main" val="20005"/>
                    </a:ext>
                  </a:extLst>
                </a:gridCol>
              </a:tblGrid>
              <a:tr h="1021917">
                <a:tc>
                  <a:txBody>
                    <a:bodyPr/>
                    <a:lstStyle/>
                    <a:p>
                      <a:pPr algn="ctr"/>
                      <a:r>
                        <a:rPr lang="en-US" sz="1200" b="0" u="none" dirty="0" smtClean="0">
                          <a:solidFill>
                            <a:schemeClr val="bg1"/>
                          </a:solidFill>
                          <a:latin typeface="+mj-lt"/>
                          <a:ea typeface="Tahoma" panose="020B0604030504040204" pitchFamily="34" charset="0"/>
                          <a:cs typeface="Tahoma" panose="020B0604030504040204" pitchFamily="34" charset="0"/>
                        </a:rPr>
                        <a:t>Programme </a:t>
                      </a:r>
                      <a:r>
                        <a:rPr lang="en-US" sz="1200" b="0" dirty="0" smtClean="0">
                          <a:latin typeface="+mj-lt"/>
                          <a:ea typeface="Tahoma" panose="020B0604030504040204" pitchFamily="34" charset="0"/>
                          <a:cs typeface="Tahoma" panose="020B0604030504040204" pitchFamily="34" charset="0"/>
                        </a:rPr>
                        <a:t>Performance Measures</a:t>
                      </a:r>
                      <a:endParaRPr lang="en-US" sz="1200" b="0" dirty="0">
                        <a:latin typeface="+mj-lt"/>
                        <a:ea typeface="Tahoma" panose="020B0604030504040204" pitchFamily="34" charset="0"/>
                        <a:cs typeface="Tahoma" panose="020B0604030504040204" pitchFamily="34" charset="0"/>
                      </a:endParaRPr>
                    </a:p>
                  </a:txBody>
                  <a:tcPr/>
                </a:tc>
                <a:tc>
                  <a:txBody>
                    <a:bodyPr/>
                    <a:lstStyle/>
                    <a:p>
                      <a:pPr algn="ctr"/>
                      <a:r>
                        <a:rPr lang="en-US" sz="1200" b="0" dirty="0" smtClean="0">
                          <a:latin typeface="+mj-lt"/>
                          <a:ea typeface="Tahoma" panose="020B0604030504040204" pitchFamily="34" charset="0"/>
                          <a:cs typeface="Tahoma" panose="020B0604030504040204" pitchFamily="34" charset="0"/>
                        </a:rPr>
                        <a:t>Target for 2017/18 as per APP</a:t>
                      </a:r>
                      <a:endParaRPr lang="en-US" sz="1200" b="0" dirty="0">
                        <a:latin typeface="+mj-lt"/>
                        <a:ea typeface="Tahoma" panose="020B0604030504040204" pitchFamily="34" charset="0"/>
                        <a:cs typeface="Tahom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mj-lt"/>
                          <a:ea typeface="Tahoma" panose="020B0604030504040204" pitchFamily="34" charset="0"/>
                          <a:cs typeface="Tahoma" panose="020B0604030504040204" pitchFamily="34" charset="0"/>
                        </a:rPr>
                        <a:t>3</a:t>
                      </a:r>
                      <a:r>
                        <a:rPr lang="en-US" sz="1200" b="0" baseline="30000" dirty="0" smtClean="0">
                          <a:latin typeface="+mj-lt"/>
                          <a:ea typeface="Tahoma" panose="020B0604030504040204" pitchFamily="34" charset="0"/>
                          <a:cs typeface="Tahoma" panose="020B0604030504040204" pitchFamily="34" charset="0"/>
                        </a:rPr>
                        <a:t>rd</a:t>
                      </a:r>
                      <a:r>
                        <a:rPr lang="en-US" sz="1200" b="0" baseline="0" dirty="0" smtClean="0">
                          <a:latin typeface="+mj-lt"/>
                          <a:ea typeface="Tahoma" panose="020B0604030504040204" pitchFamily="34" charset="0"/>
                          <a:cs typeface="Tahoma" panose="020B0604030504040204" pitchFamily="34" charset="0"/>
                        </a:rPr>
                        <a:t> </a:t>
                      </a:r>
                      <a:r>
                        <a:rPr lang="en-US" sz="1200" b="0" dirty="0" smtClean="0">
                          <a:latin typeface="+mj-lt"/>
                          <a:ea typeface="Tahoma" panose="020B0604030504040204" pitchFamily="34" charset="0"/>
                          <a:cs typeface="Tahoma" panose="020B0604030504040204" pitchFamily="34" charset="0"/>
                        </a:rPr>
                        <a:t>Quarter Planned output as per APP</a:t>
                      </a:r>
                      <a:endParaRPr lang="en-US" sz="1200" b="0" dirty="0">
                        <a:latin typeface="+mj-lt"/>
                        <a:ea typeface="Tahoma" panose="020B0604030504040204" pitchFamily="34" charset="0"/>
                        <a:cs typeface="Tahom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mj-lt"/>
                          <a:ea typeface="Tahoma" panose="020B0604030504040204" pitchFamily="34" charset="0"/>
                          <a:cs typeface="Tahoma" panose="020B0604030504040204" pitchFamily="34" charset="0"/>
                        </a:rPr>
                        <a:t>3</a:t>
                      </a:r>
                      <a:r>
                        <a:rPr lang="en-US" sz="1200" b="0" baseline="30000" dirty="0" smtClean="0">
                          <a:latin typeface="+mj-lt"/>
                          <a:ea typeface="Tahoma" panose="020B0604030504040204" pitchFamily="34" charset="0"/>
                          <a:cs typeface="Tahoma" panose="020B0604030504040204" pitchFamily="34" charset="0"/>
                        </a:rPr>
                        <a:t>rd</a:t>
                      </a:r>
                      <a:r>
                        <a:rPr lang="en-US" sz="1200" b="0" baseline="0" dirty="0" smtClean="0">
                          <a:latin typeface="+mj-lt"/>
                          <a:ea typeface="Tahoma" panose="020B0604030504040204" pitchFamily="34" charset="0"/>
                          <a:cs typeface="Tahoma" panose="020B0604030504040204" pitchFamily="34" charset="0"/>
                        </a:rPr>
                        <a:t>  Quarter Actual output – validated</a:t>
                      </a:r>
                      <a:endParaRPr lang="en-US" sz="1200" b="0" dirty="0">
                        <a:latin typeface="+mj-lt"/>
                        <a:ea typeface="Tahoma" panose="020B0604030504040204" pitchFamily="34" charset="0"/>
                        <a:cs typeface="Tahom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mj-lt"/>
                          <a:ea typeface="Tahoma" panose="020B0604030504040204" pitchFamily="34" charset="0"/>
                          <a:cs typeface="Tahoma" panose="020B0604030504040204" pitchFamily="34" charset="0"/>
                        </a:rPr>
                        <a:t>3</a:t>
                      </a:r>
                      <a:r>
                        <a:rPr lang="en-US" sz="1200" b="0" baseline="30000" dirty="0" smtClean="0">
                          <a:latin typeface="+mj-lt"/>
                          <a:ea typeface="Tahoma" panose="020B0604030504040204" pitchFamily="34" charset="0"/>
                          <a:cs typeface="Tahoma" panose="020B0604030504040204" pitchFamily="34" charset="0"/>
                        </a:rPr>
                        <a:t>rd</a:t>
                      </a:r>
                      <a:r>
                        <a:rPr lang="en-US" sz="1200" b="0" baseline="0" dirty="0" smtClean="0">
                          <a:latin typeface="+mj-lt"/>
                          <a:ea typeface="Tahoma" panose="020B0604030504040204" pitchFamily="34" charset="0"/>
                          <a:cs typeface="Tahoma" panose="020B0604030504040204"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mj-lt"/>
                          <a:ea typeface="Tahoma" panose="020B0604030504040204" pitchFamily="34" charset="0"/>
                          <a:cs typeface="Tahoma" panose="020B0604030504040204" pitchFamily="34" charset="0"/>
                        </a:rPr>
                        <a:t>Quarter Achieved</a:t>
                      </a:r>
                      <a:endParaRPr lang="en-US" sz="1200" b="0" dirty="0" smtClean="0">
                        <a:latin typeface="+mj-lt"/>
                        <a:ea typeface="Tahoma" panose="020B0604030504040204" pitchFamily="34" charset="0"/>
                        <a:cs typeface="Tahom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mj-lt"/>
                          <a:ea typeface="Tahoma" panose="020B0604030504040204" pitchFamily="34" charset="0"/>
                          <a:cs typeface="Tahoma" panose="020B0604030504040204" pitchFamily="34" charset="0"/>
                        </a:rPr>
                        <a:t>Q 3 %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mj-lt"/>
                          <a:ea typeface="Tahoma" panose="020B0604030504040204" pitchFamily="34" charset="0"/>
                          <a:cs typeface="Tahoma" panose="020B0604030504040204" pitchFamily="34" charset="0"/>
                        </a:rPr>
                        <a:t>Achieved</a:t>
                      </a:r>
                      <a:endParaRPr lang="en-US" sz="1200" b="0" dirty="0">
                        <a:latin typeface="+mj-lt"/>
                        <a:ea typeface="Tahoma" panose="020B0604030504040204" pitchFamily="34" charset="0"/>
                        <a:cs typeface="Tahoma" panose="020B0604030504040204" pitchFamily="34" charset="0"/>
                      </a:endParaRPr>
                    </a:p>
                  </a:txBody>
                  <a:tcPr/>
                </a:tc>
                <a:tc>
                  <a:txBody>
                    <a:bodyPr/>
                    <a:lstStyle/>
                    <a:p>
                      <a:pPr algn="ctr"/>
                      <a:r>
                        <a:rPr lang="en-US" sz="1200" b="0" dirty="0" smtClean="0">
                          <a:latin typeface="+mj-lt"/>
                          <a:ea typeface="Tahoma" panose="020B0604030504040204" pitchFamily="34" charset="0"/>
                          <a:cs typeface="Tahoma" panose="020B0604030504040204" pitchFamily="34" charset="0"/>
                        </a:rPr>
                        <a:t>Q 3 Comments</a:t>
                      </a:r>
                      <a:endParaRPr lang="en-US" sz="1200" b="0" dirty="0">
                        <a:latin typeface="+mj-lt"/>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0"/>
                  </a:ext>
                </a:extLst>
              </a:tr>
              <a:tr h="309671">
                <a:tc gridSpan="6">
                  <a:txBody>
                    <a:bodyPr/>
                    <a:lstStyle/>
                    <a:p>
                      <a:r>
                        <a:rPr lang="en-US" sz="1400" b="1" dirty="0" smtClean="0">
                          <a:latin typeface="+mj-lt"/>
                          <a:ea typeface="Tahoma" panose="020B0604030504040204" pitchFamily="34" charset="0"/>
                          <a:cs typeface="Tahoma" panose="020B0604030504040204" pitchFamily="34" charset="0"/>
                        </a:rPr>
                        <a:t>Programme 4 – Information</a:t>
                      </a:r>
                      <a:r>
                        <a:rPr lang="en-US" sz="1400" b="1" baseline="0" dirty="0" smtClean="0">
                          <a:latin typeface="+mj-lt"/>
                          <a:ea typeface="Tahoma" panose="020B0604030504040204" pitchFamily="34" charset="0"/>
                          <a:cs typeface="Tahoma" panose="020B0604030504040204" pitchFamily="34" charset="0"/>
                        </a:rPr>
                        <a:t> </a:t>
                      </a:r>
                      <a:r>
                        <a:rPr lang="en-US" sz="1400" b="1" dirty="0" smtClean="0">
                          <a:latin typeface="+mj-lt"/>
                          <a:ea typeface="Tahoma" panose="020B0604030504040204" pitchFamily="34" charset="0"/>
                          <a:cs typeface="Tahoma" panose="020B0604030504040204" pitchFamily="34" charset="0"/>
                        </a:rPr>
                        <a:t>Technology </a:t>
                      </a:r>
                      <a:endParaRPr lang="en-US" sz="1400" b="1" dirty="0">
                        <a:latin typeface="+mj-lt"/>
                        <a:ea typeface="Tahoma" panose="020B0604030504040204" pitchFamily="34" charset="0"/>
                        <a:cs typeface="Tahoma" panose="020B0604030504040204" pitchFamily="34" charset="0"/>
                      </a:endParaRPr>
                    </a:p>
                  </a:txBody>
                  <a:tcPr/>
                </a:tc>
                <a:tc hMerge="1">
                  <a:txBody>
                    <a:bodyPr/>
                    <a:lstStyle/>
                    <a:p>
                      <a:endParaRPr lang="en-ZA"/>
                    </a:p>
                  </a:txBody>
                  <a:tcPr/>
                </a:tc>
                <a:tc hMerge="1">
                  <a:txBody>
                    <a:bodyPr/>
                    <a:lstStyle/>
                    <a:p>
                      <a:endParaRPr lang="en-US"/>
                    </a:p>
                  </a:txBody>
                  <a:tcPr/>
                </a:tc>
                <a:tc hMerge="1">
                  <a:txBody>
                    <a:bodyPr/>
                    <a:lstStyle/>
                    <a:p>
                      <a:pPr algn="r"/>
                      <a:endParaRPr lang="en-US" sz="1200" dirty="0">
                        <a:latin typeface="+mj-lt"/>
                        <a:ea typeface="Tahoma" panose="020B0604030504040204" pitchFamily="34" charset="0"/>
                        <a:cs typeface="Tahoma" panose="020B0604030504040204" pitchFamily="34" charset="0"/>
                      </a:endParaRPr>
                    </a:p>
                  </a:txBody>
                  <a:tcPr/>
                </a:tc>
                <a:tc hMerge="1">
                  <a:txBody>
                    <a:bodyPr/>
                    <a:lstStyle/>
                    <a:p>
                      <a:endParaRPr lang="en-ZA"/>
                    </a:p>
                  </a:txBody>
                  <a:tcPr/>
                </a:tc>
                <a:tc hMerge="1">
                  <a:txBody>
                    <a:bodyPr/>
                    <a:lstStyle/>
                    <a:p>
                      <a:endParaRPr lang="en-ZA"/>
                    </a:p>
                  </a:txBody>
                  <a:tcPr/>
                </a:tc>
                <a:tc>
                  <a:txBody>
                    <a:bodyPr/>
                    <a:lstStyle/>
                    <a:p>
                      <a:pPr algn="l"/>
                      <a:endParaRPr lang="en-US" sz="1100" b="0" kern="1200" dirty="0" smtClean="0">
                        <a:solidFill>
                          <a:schemeClr val="dk1"/>
                        </a:solidFill>
                        <a:latin typeface="+mn-lt"/>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1"/>
                  </a:ext>
                </a:extLst>
              </a:tr>
              <a:tr h="3251553">
                <a:tc>
                  <a:txBody>
                    <a:bodyPr/>
                    <a:lstStyle/>
                    <a:p>
                      <a:r>
                        <a:rPr lang="en-ZA" sz="1200" dirty="0" smtClean="0">
                          <a:latin typeface="+mj-lt"/>
                          <a:ea typeface="Tahoma" panose="020B0604030504040204" pitchFamily="34" charset="0"/>
                          <a:cs typeface="Tahoma" panose="020B0604030504040204" pitchFamily="34" charset="0"/>
                        </a:rPr>
                        <a:t>Number of instances to maintain current information technology systems, hardware, software and network infrastructure.</a:t>
                      </a:r>
                      <a:endParaRPr lang="en-US" sz="1200" dirty="0">
                        <a:latin typeface="+mj-lt"/>
                        <a:ea typeface="Tahoma" panose="020B0604030504040204" pitchFamily="34" charset="0"/>
                        <a:cs typeface="Tahoma" panose="020B0604030504040204" pitchFamily="34" charset="0"/>
                      </a:endParaRPr>
                    </a:p>
                  </a:txBody>
                  <a:tcPr/>
                </a:tc>
                <a:tc>
                  <a:txBody>
                    <a:bodyPr/>
                    <a:lstStyle/>
                    <a:p>
                      <a:pPr algn="r"/>
                      <a:r>
                        <a:rPr lang="en-US" sz="1200" dirty="0" smtClean="0">
                          <a:latin typeface="+mj-lt"/>
                          <a:ea typeface="Tahoma" panose="020B0604030504040204" pitchFamily="34" charset="0"/>
                          <a:cs typeface="Tahoma" panose="020B0604030504040204" pitchFamily="34" charset="0"/>
                        </a:rPr>
                        <a:t>4 000</a:t>
                      </a:r>
                      <a:endParaRPr lang="en-US" sz="1200" dirty="0">
                        <a:latin typeface="+mj-lt"/>
                        <a:ea typeface="Tahoma" panose="020B0604030504040204" pitchFamily="34" charset="0"/>
                        <a:cs typeface="Tahoma" panose="020B0604030504040204" pitchFamily="34" charset="0"/>
                      </a:endParaRPr>
                    </a:p>
                  </a:txBody>
                  <a:tcPr/>
                </a:tc>
                <a:tc>
                  <a:txBody>
                    <a:bodyPr/>
                    <a:lstStyle/>
                    <a:p>
                      <a:pPr algn="r"/>
                      <a:r>
                        <a:rPr lang="en-US" sz="1200" dirty="0" smtClean="0">
                          <a:latin typeface="+mj-lt"/>
                          <a:ea typeface="Tahoma" panose="020B0604030504040204" pitchFamily="34" charset="0"/>
                          <a:cs typeface="Tahoma" panose="020B0604030504040204" pitchFamily="34" charset="0"/>
                        </a:rPr>
                        <a:t>1</a:t>
                      </a:r>
                      <a:r>
                        <a:rPr lang="en-US" sz="1200" baseline="0" dirty="0" smtClean="0">
                          <a:latin typeface="+mj-lt"/>
                          <a:ea typeface="Tahoma" panose="020B0604030504040204" pitchFamily="34" charset="0"/>
                          <a:cs typeface="Tahoma" panose="020B0604030504040204" pitchFamily="34" charset="0"/>
                        </a:rPr>
                        <a:t> 000</a:t>
                      </a:r>
                      <a:endParaRPr lang="en-US" sz="1200" dirty="0">
                        <a:latin typeface="+mj-lt"/>
                        <a:ea typeface="Tahoma" panose="020B0604030504040204" pitchFamily="34" charset="0"/>
                        <a:cs typeface="Tahoma" panose="020B0604030504040204" pitchFamily="34" charset="0"/>
                      </a:endParaRPr>
                    </a:p>
                  </a:txBody>
                  <a:tcPr/>
                </a:tc>
                <a:tc>
                  <a:txBody>
                    <a:bodyPr/>
                    <a:lstStyle/>
                    <a:p>
                      <a:pPr algn="r"/>
                      <a:r>
                        <a:rPr lang="en-US" sz="1200" dirty="0" smtClean="0">
                          <a:latin typeface="+mj-lt"/>
                          <a:ea typeface="Tahoma" panose="020B0604030504040204" pitchFamily="34" charset="0"/>
                          <a:cs typeface="Tahoma" panose="020B0604030504040204" pitchFamily="34" charset="0"/>
                        </a:rPr>
                        <a:t>4</a:t>
                      </a:r>
                      <a:r>
                        <a:rPr lang="en-US" sz="1200" baseline="0" dirty="0" smtClean="0">
                          <a:latin typeface="+mj-lt"/>
                          <a:ea typeface="Tahoma" panose="020B0604030504040204" pitchFamily="34" charset="0"/>
                          <a:cs typeface="Tahoma" panose="020B0604030504040204" pitchFamily="34" charset="0"/>
                        </a:rPr>
                        <a:t> 173</a:t>
                      </a:r>
                      <a:endParaRPr lang="en-US" sz="1200" dirty="0">
                        <a:latin typeface="+mj-lt"/>
                        <a:ea typeface="Tahoma" panose="020B0604030504040204" pitchFamily="34" charset="0"/>
                        <a:cs typeface="Tahoma" panose="020B0604030504040204" pitchFamily="34" charset="0"/>
                      </a:endParaRPr>
                    </a:p>
                  </a:txBody>
                  <a:tcPr/>
                </a:tc>
                <a:tc>
                  <a:txBody>
                    <a:bodyPr/>
                    <a:lstStyle/>
                    <a:p>
                      <a:pPr algn="r"/>
                      <a:r>
                        <a:rPr lang="en-US" sz="1200" dirty="0" smtClean="0">
                          <a:latin typeface="+mj-lt"/>
                          <a:ea typeface="Tahoma" panose="020B0604030504040204" pitchFamily="34" charset="0"/>
                          <a:cs typeface="Tahoma" panose="020B0604030504040204" pitchFamily="34" charset="0"/>
                        </a:rPr>
                        <a:t>Achieved</a:t>
                      </a:r>
                    </a:p>
                  </a:txBody>
                  <a:tcPr/>
                </a:tc>
                <a:tc>
                  <a:txBody>
                    <a:bodyPr/>
                    <a:lstStyle/>
                    <a:p>
                      <a:pPr algn="r"/>
                      <a:r>
                        <a:rPr lang="en-US" sz="1200" dirty="0" smtClean="0">
                          <a:latin typeface="+mj-lt"/>
                          <a:ea typeface="Tahoma" panose="020B0604030504040204" pitchFamily="34" charset="0"/>
                          <a:cs typeface="Tahoma" panose="020B0604030504040204" pitchFamily="34" charset="0"/>
                        </a:rPr>
                        <a:t>417%</a:t>
                      </a:r>
                      <a:endParaRPr lang="en-US" sz="1200" dirty="0">
                        <a:latin typeface="+mj-lt"/>
                        <a:ea typeface="Tahoma" panose="020B0604030504040204" pitchFamily="34" charset="0"/>
                        <a:cs typeface="Tahoma" panose="020B060403050404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i="0" kern="1200" dirty="0" smtClean="0">
                          <a:solidFill>
                            <a:schemeClr val="dk1"/>
                          </a:solidFill>
                          <a:latin typeface="+mn-lt"/>
                          <a:ea typeface="Tahoma" panose="020B0604030504040204" pitchFamily="34" charset="0"/>
                          <a:cs typeface="Tahoma" panose="020B0604030504040204" pitchFamily="34" charset="0"/>
                        </a:rPr>
                        <a:t>Improvement made on the Microsoft deployment method to incorporate patches and hotfixes for Microsoft software in use by the Board’s infrastructure to contain:</a:t>
                      </a:r>
                    </a:p>
                    <a:p>
                      <a:pPr marL="93663" marR="0" indent="-88900" algn="l" defTabSz="914400" rtl="0" eaLnBrk="1" fontAlgn="auto" latinLnBrk="0" hangingPunct="1">
                        <a:lnSpc>
                          <a:spcPct val="100000"/>
                        </a:lnSpc>
                        <a:spcBef>
                          <a:spcPts val="0"/>
                        </a:spcBef>
                        <a:spcAft>
                          <a:spcPts val="0"/>
                        </a:spcAft>
                        <a:buClrTx/>
                        <a:buSzTx/>
                        <a:buFontTx/>
                        <a:buNone/>
                        <a:tabLst/>
                        <a:defRPr/>
                      </a:pPr>
                      <a:r>
                        <a:rPr lang="en-ZA" sz="1200" i="0" kern="1200" dirty="0" smtClean="0">
                          <a:solidFill>
                            <a:schemeClr val="dk1"/>
                          </a:solidFill>
                          <a:latin typeface="+mn-lt"/>
                          <a:ea typeface="Tahoma" panose="020B0604030504040204" pitchFamily="34" charset="0"/>
                          <a:cs typeface="Tahoma" panose="020B0604030504040204" pitchFamily="34" charset="0"/>
                        </a:rPr>
                        <a:t>•Critical Software updates</a:t>
                      </a:r>
                    </a:p>
                    <a:p>
                      <a:pPr marL="93663" marR="0" indent="-88900" algn="l" defTabSz="914400" rtl="0" eaLnBrk="1" fontAlgn="auto" latinLnBrk="0" hangingPunct="1">
                        <a:lnSpc>
                          <a:spcPct val="100000"/>
                        </a:lnSpc>
                        <a:spcBef>
                          <a:spcPts val="0"/>
                        </a:spcBef>
                        <a:spcAft>
                          <a:spcPts val="0"/>
                        </a:spcAft>
                        <a:buClrTx/>
                        <a:buSzTx/>
                        <a:buFontTx/>
                        <a:buNone/>
                        <a:tabLst/>
                        <a:defRPr/>
                      </a:pPr>
                      <a:r>
                        <a:rPr lang="en-ZA" sz="1200" i="0" kern="1200" dirty="0" smtClean="0">
                          <a:solidFill>
                            <a:schemeClr val="dk1"/>
                          </a:solidFill>
                          <a:latin typeface="+mn-lt"/>
                          <a:ea typeface="Tahoma" panose="020B0604030504040204" pitchFamily="34" charset="0"/>
                          <a:cs typeface="Tahoma" panose="020B0604030504040204" pitchFamily="34" charset="0"/>
                        </a:rPr>
                        <a:t>•Critical Security updates</a:t>
                      </a:r>
                    </a:p>
                    <a:p>
                      <a:pPr marL="93663" marR="0" indent="-88900" algn="l" defTabSz="914400" rtl="0" eaLnBrk="1" fontAlgn="auto" latinLnBrk="0" hangingPunct="1">
                        <a:lnSpc>
                          <a:spcPct val="100000"/>
                        </a:lnSpc>
                        <a:spcBef>
                          <a:spcPts val="0"/>
                        </a:spcBef>
                        <a:spcAft>
                          <a:spcPts val="0"/>
                        </a:spcAft>
                        <a:buClrTx/>
                        <a:buSzTx/>
                        <a:buFontTx/>
                        <a:buNone/>
                        <a:tabLst/>
                        <a:defRPr/>
                      </a:pPr>
                      <a:r>
                        <a:rPr lang="en-ZA" sz="1200" i="0" kern="1200" dirty="0" smtClean="0">
                          <a:solidFill>
                            <a:schemeClr val="dk1"/>
                          </a:solidFill>
                          <a:latin typeface="+mn-lt"/>
                          <a:ea typeface="Tahoma" panose="020B0604030504040204" pitchFamily="34" charset="0"/>
                          <a:cs typeface="Tahoma" panose="020B0604030504040204" pitchFamily="34" charset="0"/>
                        </a:rPr>
                        <a:t>•Non-Critical Software updates </a:t>
                      </a:r>
                    </a:p>
                    <a:p>
                      <a:pPr marL="93663" marR="0" indent="-88900" algn="l" defTabSz="914400" rtl="0" eaLnBrk="1" fontAlgn="auto" latinLnBrk="0" hangingPunct="1">
                        <a:lnSpc>
                          <a:spcPct val="100000"/>
                        </a:lnSpc>
                        <a:spcBef>
                          <a:spcPts val="0"/>
                        </a:spcBef>
                        <a:spcAft>
                          <a:spcPts val="0"/>
                        </a:spcAft>
                        <a:buClrTx/>
                        <a:buSzTx/>
                        <a:buFontTx/>
                        <a:buNone/>
                        <a:tabLst/>
                        <a:defRPr/>
                      </a:pPr>
                      <a:r>
                        <a:rPr lang="en-ZA" sz="1200" i="0" kern="1200" dirty="0" smtClean="0">
                          <a:solidFill>
                            <a:schemeClr val="dk1"/>
                          </a:solidFill>
                          <a:latin typeface="+mn-lt"/>
                          <a:ea typeface="Tahoma" panose="020B0604030504040204" pitchFamily="34" charset="0"/>
                          <a:cs typeface="Tahoma" panose="020B0604030504040204" pitchFamily="34" charset="0"/>
                        </a:rPr>
                        <a:t>•Non-Critical Security updates</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200" i="0" kern="1200" dirty="0" smtClean="0">
                        <a:solidFill>
                          <a:schemeClr val="dk1"/>
                        </a:solidFill>
                        <a:latin typeface="+mn-lt"/>
                        <a:ea typeface="Tahoma" panose="020B0604030504040204" pitchFamily="34" charset="0"/>
                        <a:cs typeface="Tahom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200" i="0" kern="1200" dirty="0" smtClean="0">
                          <a:solidFill>
                            <a:schemeClr val="dk1"/>
                          </a:solidFill>
                          <a:latin typeface="+mn-lt"/>
                          <a:ea typeface="Tahoma" panose="020B0604030504040204" pitchFamily="34" charset="0"/>
                          <a:cs typeface="Tahoma" panose="020B0604030504040204" pitchFamily="34" charset="0"/>
                        </a:rPr>
                        <a:t>The 2017/2018 targets were set before the improvement was made.</a:t>
                      </a:r>
                    </a:p>
                  </a:txBody>
                  <a:tcPr/>
                </a:tc>
                <a:extLst>
                  <a:ext uri="{0D108BD9-81ED-4DB2-BD59-A6C34878D82A}">
                    <a16:rowId xmlns:a16="http://schemas.microsoft.com/office/drawing/2014/main" val="10002"/>
                  </a:ext>
                </a:extLst>
              </a:tr>
              <a:tr h="1393522">
                <a:tc>
                  <a:txBody>
                    <a:bodyPr/>
                    <a:lstStyle/>
                    <a:p>
                      <a:r>
                        <a:rPr lang="en-ZA" sz="1200" dirty="0" smtClean="0">
                          <a:latin typeface="+mj-lt"/>
                          <a:ea typeface="Tahoma" panose="020B0604030504040204" pitchFamily="34" charset="0"/>
                          <a:cs typeface="Tahoma" panose="020B0604030504040204" pitchFamily="34" charset="0"/>
                        </a:rPr>
                        <a:t>Number of scheduled preventative and knowledge empowerment activities conducted.</a:t>
                      </a:r>
                      <a:endParaRPr lang="en-US" sz="1200" dirty="0">
                        <a:latin typeface="+mj-lt"/>
                        <a:ea typeface="Tahoma" panose="020B0604030504040204" pitchFamily="34" charset="0"/>
                        <a:cs typeface="Tahoma" panose="020B0604030504040204" pitchFamily="34" charset="0"/>
                      </a:endParaRPr>
                    </a:p>
                  </a:txBody>
                  <a:tcPr/>
                </a:tc>
                <a:tc>
                  <a:txBody>
                    <a:bodyPr/>
                    <a:lstStyle/>
                    <a:p>
                      <a:pPr algn="r"/>
                      <a:r>
                        <a:rPr lang="en-US" sz="1200" dirty="0" smtClean="0">
                          <a:latin typeface="+mj-lt"/>
                          <a:ea typeface="Tahoma" panose="020B0604030504040204" pitchFamily="34" charset="0"/>
                          <a:cs typeface="Tahoma" panose="020B0604030504040204" pitchFamily="34" charset="0"/>
                        </a:rPr>
                        <a:t>60</a:t>
                      </a:r>
                      <a:endParaRPr lang="en-US" sz="1200" dirty="0">
                        <a:latin typeface="+mj-lt"/>
                        <a:ea typeface="Tahoma" panose="020B0604030504040204" pitchFamily="34" charset="0"/>
                        <a:cs typeface="Tahoma" panose="020B0604030504040204" pitchFamily="34" charset="0"/>
                      </a:endParaRPr>
                    </a:p>
                  </a:txBody>
                  <a:tcPr/>
                </a:tc>
                <a:tc>
                  <a:txBody>
                    <a:bodyPr/>
                    <a:lstStyle/>
                    <a:p>
                      <a:pPr algn="r"/>
                      <a:r>
                        <a:rPr lang="en-US" sz="1200" dirty="0" smtClean="0">
                          <a:latin typeface="+mj-lt"/>
                          <a:ea typeface="Tahoma" panose="020B0604030504040204" pitchFamily="34" charset="0"/>
                          <a:cs typeface="Tahoma" panose="020B0604030504040204" pitchFamily="34" charset="0"/>
                        </a:rPr>
                        <a:t>15</a:t>
                      </a:r>
                      <a:endParaRPr lang="en-US" sz="1200" dirty="0">
                        <a:latin typeface="+mj-lt"/>
                        <a:ea typeface="Tahoma" panose="020B0604030504040204" pitchFamily="34" charset="0"/>
                        <a:cs typeface="Tahoma" panose="020B0604030504040204" pitchFamily="34" charset="0"/>
                      </a:endParaRPr>
                    </a:p>
                  </a:txBody>
                  <a:tcPr/>
                </a:tc>
                <a:tc>
                  <a:txBody>
                    <a:bodyPr/>
                    <a:lstStyle/>
                    <a:p>
                      <a:pPr algn="r"/>
                      <a:r>
                        <a:rPr lang="en-US" sz="1200" dirty="0" smtClean="0">
                          <a:latin typeface="+mj-lt"/>
                          <a:ea typeface="Tahoma" panose="020B0604030504040204" pitchFamily="34" charset="0"/>
                          <a:cs typeface="Tahoma" panose="020B0604030504040204" pitchFamily="34" charset="0"/>
                        </a:rPr>
                        <a:t>15</a:t>
                      </a:r>
                      <a:endParaRPr lang="en-US" sz="1200" dirty="0">
                        <a:latin typeface="+mj-lt"/>
                        <a:ea typeface="Tahoma" panose="020B0604030504040204" pitchFamily="34" charset="0"/>
                        <a:cs typeface="Tahoma" panose="020B0604030504040204" pitchFamily="34" charset="0"/>
                      </a:endParaRPr>
                    </a:p>
                  </a:txBody>
                  <a:tcPr/>
                </a:tc>
                <a:tc>
                  <a:txBody>
                    <a:bodyPr/>
                    <a:lstStyle/>
                    <a:p>
                      <a:pPr algn="r"/>
                      <a:r>
                        <a:rPr lang="en-US" sz="1200" kern="1200" dirty="0" smtClean="0">
                          <a:solidFill>
                            <a:schemeClr val="dk1"/>
                          </a:solidFill>
                          <a:latin typeface="+mn-lt"/>
                          <a:ea typeface="Tahoma" panose="020B0604030504040204" pitchFamily="34" charset="0"/>
                          <a:cs typeface="Tahoma" panose="020B0604030504040204" pitchFamily="34" charset="0"/>
                        </a:rPr>
                        <a:t>Achieved</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latin typeface="+mj-lt"/>
                          <a:ea typeface="Tahoma" panose="020B0604030504040204" pitchFamily="34" charset="0"/>
                          <a:cs typeface="Tahoma" panose="020B0604030504040204" pitchFamily="34" charset="0"/>
                        </a:rPr>
                        <a:t>100%</a:t>
                      </a:r>
                    </a:p>
                  </a:txBody>
                  <a:tcPr/>
                </a:tc>
                <a:tc>
                  <a:txBody>
                    <a:bodyPr/>
                    <a:lstStyle/>
                    <a:p>
                      <a:pPr algn="l"/>
                      <a:r>
                        <a:rPr lang="en-ZA" sz="1200" dirty="0" smtClean="0">
                          <a:latin typeface="+mj-lt"/>
                          <a:ea typeface="Tahoma" panose="020B0604030504040204" pitchFamily="34" charset="0"/>
                          <a:cs typeface="Tahoma" panose="020B0604030504040204" pitchFamily="34" charset="0"/>
                        </a:rPr>
                        <a:t>None</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208204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3382" y="1268760"/>
            <a:ext cx="8136904" cy="954107"/>
          </a:xfrm>
          <a:prstGeom prst="rect">
            <a:avLst/>
          </a:prstGeom>
          <a:noFill/>
        </p:spPr>
        <p:txBody>
          <a:bodyPr wrap="square" rtlCol="0">
            <a:spAutoFit/>
          </a:bodyPr>
          <a:lstStyle/>
          <a:p>
            <a:pPr algn="ctr"/>
            <a:r>
              <a:rPr lang="en-US" sz="2800" dirty="0" smtClean="0">
                <a:solidFill>
                  <a:schemeClr val="bg1"/>
                </a:solidFill>
                <a:cs typeface="Arial" panose="020B0604020202020204" pitchFamily="34" charset="0"/>
              </a:rPr>
              <a:t>Mr. David Lakay – Chairperson</a:t>
            </a:r>
          </a:p>
          <a:p>
            <a:pPr algn="ctr"/>
            <a:endParaRPr lang="en-US" sz="2800" dirty="0" smtClean="0">
              <a:solidFill>
                <a:schemeClr val="bg1"/>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501351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p:txBody>
          <a:bodyPr/>
          <a:lstStyle/>
          <a:p>
            <a:r>
              <a:rPr lang="en-GB" b="1" dirty="0" smtClean="0"/>
              <a:t>Financial Performance</a:t>
            </a:r>
            <a:endParaRPr lang="en-GB" b="1" dirty="0"/>
          </a:p>
        </p:txBody>
      </p:sp>
    </p:spTree>
    <p:custDataLst>
      <p:tags r:id="rId1"/>
    </p:custDataLst>
    <p:extLst>
      <p:ext uri="{BB962C8B-B14F-4D97-AF65-F5344CB8AC3E}">
        <p14:creationId xmlns:p14="http://schemas.microsoft.com/office/powerpoint/2010/main" val="529717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Tahoma" panose="020B0604030504040204" pitchFamily="34" charset="0"/>
                <a:cs typeface="Tahoma" panose="020B0604030504040204" pitchFamily="34" charset="0"/>
              </a:rPr>
              <a:t>WCGRB Expenditure outcome as at </a:t>
            </a:r>
            <a:r>
              <a:rPr lang="en-US" dirty="0" smtClean="0">
                <a:ea typeface="Tahoma" panose="020B0604030504040204" pitchFamily="34" charset="0"/>
                <a:cs typeface="Tahoma" panose="020B0604030504040204" pitchFamily="34" charset="0"/>
              </a:rPr>
              <a:t>31 December </a:t>
            </a:r>
            <a:r>
              <a:rPr lang="en-US" dirty="0">
                <a:ea typeface="Tahoma" panose="020B0604030504040204" pitchFamily="34" charset="0"/>
                <a:cs typeface="Tahoma" panose="020B0604030504040204" pitchFamily="34" charset="0"/>
              </a:rPr>
              <a:t>2017</a:t>
            </a:r>
            <a:endParaRPr lang="en-ZA" dirty="0"/>
          </a:p>
        </p:txBody>
      </p:sp>
      <p:sp>
        <p:nvSpPr>
          <p:cNvPr id="3" name="Slide Number Placeholder 2"/>
          <p:cNvSpPr>
            <a:spLocks noGrp="1"/>
          </p:cNvSpPr>
          <p:nvPr>
            <p:ph type="sldNum" sz="quarter" idx="4"/>
          </p:nvPr>
        </p:nvSpPr>
        <p:spPr/>
        <p:txBody>
          <a:bodyPr/>
          <a:lstStyle/>
          <a:p>
            <a:fld id="{8406839F-D7A4-4E5D-B93D-768AD4D1DB36}" type="slidenum">
              <a:rPr lang="en-ZA" smtClean="0"/>
              <a:pPr/>
              <a:t>3</a:t>
            </a:fld>
            <a:endParaRPr lang="en-ZA" dirty="0"/>
          </a:p>
        </p:txBody>
      </p:sp>
      <p:graphicFrame>
        <p:nvGraphicFramePr>
          <p:cNvPr id="6" name="Table 5"/>
          <p:cNvGraphicFramePr>
            <a:graphicFrameLocks noGrp="1"/>
          </p:cNvGraphicFramePr>
          <p:nvPr>
            <p:extLst>
              <p:ext uri="{D42A27DB-BD31-4B8C-83A1-F6EECF244321}">
                <p14:modId xmlns:p14="http://schemas.microsoft.com/office/powerpoint/2010/main" val="499616341"/>
              </p:ext>
            </p:extLst>
          </p:nvPr>
        </p:nvGraphicFramePr>
        <p:xfrm>
          <a:off x="395534" y="1124742"/>
          <a:ext cx="8496946" cy="4824537"/>
        </p:xfrm>
        <a:graphic>
          <a:graphicData uri="http://schemas.openxmlformats.org/drawingml/2006/table">
            <a:tbl>
              <a:tblPr>
                <a:tableStyleId>{5C22544A-7EE6-4342-B048-85BDC9FD1C3A}</a:tableStyleId>
              </a:tblPr>
              <a:tblGrid>
                <a:gridCol w="3449761">
                  <a:extLst>
                    <a:ext uri="{9D8B030D-6E8A-4147-A177-3AD203B41FA5}">
                      <a16:colId xmlns:a16="http://schemas.microsoft.com/office/drawing/2014/main" val="20000"/>
                    </a:ext>
                  </a:extLst>
                </a:gridCol>
                <a:gridCol w="1682395">
                  <a:extLst>
                    <a:ext uri="{9D8B030D-6E8A-4147-A177-3AD203B41FA5}">
                      <a16:colId xmlns:a16="http://schemas.microsoft.com/office/drawing/2014/main" val="3634362970"/>
                    </a:ext>
                  </a:extLst>
                </a:gridCol>
                <a:gridCol w="1682395">
                  <a:extLst>
                    <a:ext uri="{9D8B030D-6E8A-4147-A177-3AD203B41FA5}">
                      <a16:colId xmlns:a16="http://schemas.microsoft.com/office/drawing/2014/main" val="20001"/>
                    </a:ext>
                  </a:extLst>
                </a:gridCol>
                <a:gridCol w="1682395">
                  <a:extLst>
                    <a:ext uri="{9D8B030D-6E8A-4147-A177-3AD203B41FA5}">
                      <a16:colId xmlns:a16="http://schemas.microsoft.com/office/drawing/2014/main" val="2941387779"/>
                    </a:ext>
                  </a:extLst>
                </a:gridCol>
              </a:tblGrid>
              <a:tr h="967732">
                <a:tc>
                  <a:txBody>
                    <a:bodyPr/>
                    <a:lstStyle/>
                    <a:p>
                      <a:pPr algn="l" fontAlgn="ctr"/>
                      <a:r>
                        <a:rPr lang="en-US" sz="1400" b="1" u="none" strike="noStrike" dirty="0">
                          <a:solidFill>
                            <a:schemeClr val="bg1"/>
                          </a:solidFill>
                          <a:effectLst/>
                          <a:latin typeface="+mn-lt"/>
                          <a:cs typeface="Arial" panose="020B0604020202020204" pitchFamily="34" charset="0"/>
                        </a:rPr>
                        <a:t> </a:t>
                      </a:r>
                      <a:r>
                        <a:rPr lang="en-US" sz="1400" b="1" u="none" strike="noStrike" dirty="0" smtClean="0">
                          <a:solidFill>
                            <a:schemeClr val="bg1"/>
                          </a:solidFill>
                          <a:effectLst/>
                          <a:latin typeface="+mn-lt"/>
                          <a:cs typeface="Arial" panose="020B0604020202020204" pitchFamily="34" charset="0"/>
                        </a:rPr>
                        <a:t>Department and Divisions</a:t>
                      </a:r>
                      <a:endParaRPr lang="en-US" sz="1400" b="1" i="0" u="none" strike="noStrike" dirty="0">
                        <a:solidFill>
                          <a:schemeClr val="bg1"/>
                        </a:solidFill>
                        <a:effectLst/>
                        <a:latin typeface="+mn-lt"/>
                        <a:cs typeface="Arial" panose="020B0604020202020204" pitchFamily="34" charset="0"/>
                      </a:endParaRPr>
                    </a:p>
                  </a:txBody>
                  <a:tcPr marL="9525" marR="9525" marT="9525" marB="0" anchor="ctr">
                    <a:solidFill>
                      <a:schemeClr val="tx2"/>
                    </a:solidFill>
                  </a:tcPr>
                </a:tc>
                <a:tc>
                  <a:txBody>
                    <a:bodyPr/>
                    <a:lstStyle/>
                    <a:p>
                      <a:pPr algn="ctr" fontAlgn="ctr"/>
                      <a:r>
                        <a:rPr lang="en-US" sz="1400" b="1" u="none" strike="noStrike" dirty="0" smtClean="0">
                          <a:solidFill>
                            <a:schemeClr val="bg1"/>
                          </a:solidFill>
                          <a:effectLst/>
                          <a:latin typeface="+mn-lt"/>
                          <a:cs typeface="Arial" panose="020B0604020202020204" pitchFamily="34" charset="0"/>
                        </a:rPr>
                        <a:t>Q3 </a:t>
                      </a:r>
                    </a:p>
                    <a:p>
                      <a:pPr algn="ctr" fontAlgn="ctr"/>
                      <a:r>
                        <a:rPr lang="en-US" sz="1400" b="1" u="none" strike="noStrike" dirty="0" smtClean="0">
                          <a:solidFill>
                            <a:schemeClr val="bg1"/>
                          </a:solidFill>
                          <a:effectLst/>
                          <a:latin typeface="+mn-lt"/>
                          <a:cs typeface="Arial" panose="020B0604020202020204" pitchFamily="34" charset="0"/>
                        </a:rPr>
                        <a:t>Budget</a:t>
                      </a:r>
                    </a:p>
                    <a:p>
                      <a:pPr algn="ctr" fontAlgn="ctr"/>
                      <a:r>
                        <a:rPr lang="en-US" sz="1400" b="1" u="none" strike="noStrike" dirty="0" smtClean="0">
                          <a:solidFill>
                            <a:schemeClr val="bg1"/>
                          </a:solidFill>
                          <a:effectLst/>
                          <a:latin typeface="+mn-lt"/>
                          <a:cs typeface="Arial" panose="020B0604020202020204" pitchFamily="34" charset="0"/>
                        </a:rPr>
                        <a:t>2017/18   </a:t>
                      </a:r>
                    </a:p>
                    <a:p>
                      <a:pPr algn="ctr" fontAlgn="ctr"/>
                      <a:r>
                        <a:rPr lang="en-US" sz="1400" b="1" u="none" strike="noStrike" dirty="0" smtClean="0">
                          <a:solidFill>
                            <a:schemeClr val="bg1"/>
                          </a:solidFill>
                          <a:effectLst/>
                          <a:latin typeface="+mn-lt"/>
                          <a:cs typeface="Arial" panose="020B0604020202020204" pitchFamily="34" charset="0"/>
                        </a:rPr>
                        <a:t>(R)</a:t>
                      </a:r>
                      <a:endParaRPr lang="en-US" sz="1400" b="1" i="0" u="none" strike="noStrike" dirty="0">
                        <a:solidFill>
                          <a:schemeClr val="bg1"/>
                        </a:solidFill>
                        <a:effectLst/>
                        <a:latin typeface="+mn-lt"/>
                        <a:cs typeface="Arial" panose="020B0604020202020204" pitchFamily="34" charset="0"/>
                      </a:endParaRPr>
                    </a:p>
                  </a:txBody>
                  <a:tcPr marL="9525" marR="9525" marT="9525" marB="0" anchor="ctr">
                    <a:solidFill>
                      <a:schemeClr val="tx2"/>
                    </a:solidFill>
                  </a:tcPr>
                </a:tc>
                <a:tc>
                  <a:txBody>
                    <a:bodyPr/>
                    <a:lstStyle/>
                    <a:p>
                      <a:pPr algn="ctr" fontAlgn="ctr"/>
                      <a:r>
                        <a:rPr lang="en-US" sz="1400" b="1" i="0" u="none" strike="noStrike" dirty="0" smtClean="0">
                          <a:solidFill>
                            <a:schemeClr val="bg1"/>
                          </a:solidFill>
                          <a:effectLst/>
                          <a:latin typeface="+mn-lt"/>
                          <a:cs typeface="Arial" panose="020B0604020202020204" pitchFamily="34" charset="0"/>
                        </a:rPr>
                        <a:t>Expenditure</a:t>
                      </a:r>
                      <a:r>
                        <a:rPr lang="en-US" sz="1400" b="1" i="0" u="none" strike="noStrike" baseline="0" dirty="0" smtClean="0">
                          <a:solidFill>
                            <a:schemeClr val="bg1"/>
                          </a:solidFill>
                          <a:effectLst/>
                          <a:latin typeface="+mn-lt"/>
                          <a:cs typeface="Arial" panose="020B0604020202020204" pitchFamily="34" charset="0"/>
                        </a:rPr>
                        <a:t> – </a:t>
                      </a:r>
                    </a:p>
                    <a:p>
                      <a:pPr algn="ctr" fontAlgn="ctr"/>
                      <a:r>
                        <a:rPr lang="en-US" sz="1400" b="1" i="0" u="none" strike="noStrike" baseline="0" dirty="0" smtClean="0">
                          <a:solidFill>
                            <a:schemeClr val="bg1"/>
                          </a:solidFill>
                          <a:effectLst/>
                          <a:latin typeface="+mn-lt"/>
                          <a:cs typeface="Arial" panose="020B0604020202020204" pitchFamily="34" charset="0"/>
                        </a:rPr>
                        <a:t>31 December 2017</a:t>
                      </a:r>
                      <a:endParaRPr lang="en-US" sz="1400" b="1" i="0" u="none" strike="noStrike" dirty="0" smtClean="0">
                        <a:solidFill>
                          <a:schemeClr val="bg1"/>
                        </a:solidFill>
                        <a:effectLst/>
                        <a:latin typeface="+mn-lt"/>
                        <a:cs typeface="Arial" panose="020B0604020202020204" pitchFamily="34" charset="0"/>
                      </a:endParaRPr>
                    </a:p>
                    <a:p>
                      <a:pPr algn="ctr" fontAlgn="ctr"/>
                      <a:r>
                        <a:rPr lang="en-US" sz="1400" b="1" i="0" u="none" strike="noStrike" dirty="0" smtClean="0">
                          <a:solidFill>
                            <a:schemeClr val="bg1"/>
                          </a:solidFill>
                          <a:effectLst/>
                          <a:latin typeface="+mn-lt"/>
                          <a:cs typeface="Arial" panose="020B0604020202020204" pitchFamily="34" charset="0"/>
                        </a:rPr>
                        <a:t>(R)</a:t>
                      </a:r>
                    </a:p>
                  </a:txBody>
                  <a:tcPr marL="9525" marR="9525" marT="9525" marB="0" anchor="ctr">
                    <a:solidFill>
                      <a:schemeClr val="tx2"/>
                    </a:solidFill>
                  </a:tcPr>
                </a:tc>
                <a:tc>
                  <a:txBody>
                    <a:bodyPr/>
                    <a:lstStyle/>
                    <a:p>
                      <a:pPr algn="ctr" fontAlgn="ctr"/>
                      <a:r>
                        <a:rPr lang="en-US" sz="1400" b="1" i="0" u="none" strike="noStrike" dirty="0" smtClean="0">
                          <a:solidFill>
                            <a:schemeClr val="bg1"/>
                          </a:solidFill>
                          <a:effectLst/>
                          <a:latin typeface="+mn-lt"/>
                          <a:cs typeface="Arial" panose="020B0604020202020204" pitchFamily="34" charset="0"/>
                        </a:rPr>
                        <a:t>Variance </a:t>
                      </a:r>
                      <a:endParaRPr lang="en-US" sz="1400" b="1" i="0" u="none" strike="noStrike" dirty="0">
                        <a:solidFill>
                          <a:schemeClr val="bg1"/>
                        </a:solidFill>
                        <a:effectLst/>
                        <a:latin typeface="+mn-lt"/>
                        <a:cs typeface="Arial" panose="020B0604020202020204" pitchFamily="34" charset="0"/>
                      </a:endParaRPr>
                    </a:p>
                  </a:txBody>
                  <a:tcPr marL="9525" marR="9525" marT="9525" marB="0" anchor="ctr">
                    <a:solidFill>
                      <a:schemeClr val="tx2"/>
                    </a:solidFill>
                  </a:tcPr>
                </a:tc>
                <a:extLst>
                  <a:ext uri="{0D108BD9-81ED-4DB2-BD59-A6C34878D82A}">
                    <a16:rowId xmlns:a16="http://schemas.microsoft.com/office/drawing/2014/main" val="10000"/>
                  </a:ext>
                </a:extLst>
              </a:tr>
              <a:tr h="547852">
                <a:tc>
                  <a:txBody>
                    <a:bodyPr/>
                    <a:lstStyle/>
                    <a:p>
                      <a:pPr marL="93663" lvl="1" indent="0" algn="l" defTabSz="914400" rtl="0" eaLnBrk="1" fontAlgn="b" latinLnBrk="0" hangingPunct="1">
                        <a:tabLst/>
                      </a:pPr>
                      <a:r>
                        <a:rPr lang="en-US" sz="1400" b="0" u="none" strike="noStrike" kern="1200" dirty="0">
                          <a:solidFill>
                            <a:schemeClr val="bg1"/>
                          </a:solidFill>
                          <a:effectLst/>
                          <a:latin typeface="+mn-lt"/>
                          <a:ea typeface="+mn-ea"/>
                          <a:cs typeface="Arial" panose="020B0604020202020204" pitchFamily="34" charset="0"/>
                        </a:rPr>
                        <a:t>Board</a:t>
                      </a:r>
                    </a:p>
                  </a:txBody>
                  <a:tcPr marL="9525" marR="9525" marT="9525" marB="0" anchor="ctr">
                    <a:solidFill>
                      <a:schemeClr val="tx2"/>
                    </a:solidFill>
                  </a:tcPr>
                </a:tc>
                <a:tc>
                  <a:txBody>
                    <a:bodyPr/>
                    <a:lstStyle/>
                    <a:p>
                      <a:pPr algn="ctr" fontAlgn="b"/>
                      <a:r>
                        <a:rPr lang="en-US" sz="1400" b="0" i="0" u="none" strike="noStrike" dirty="0" smtClean="0">
                          <a:solidFill>
                            <a:schemeClr val="bg1"/>
                          </a:solidFill>
                          <a:effectLst/>
                          <a:latin typeface="+mn-lt"/>
                          <a:cs typeface="Arial" panose="020B0604020202020204" pitchFamily="34" charset="0"/>
                        </a:rPr>
                        <a:t>589 000</a:t>
                      </a:r>
                      <a:endParaRPr lang="en-US" sz="1400" b="0" i="0" u="none" strike="noStrike" dirty="0">
                        <a:solidFill>
                          <a:schemeClr val="bg1"/>
                        </a:solidFill>
                        <a:effectLst/>
                        <a:latin typeface="+mn-lt"/>
                        <a:cs typeface="Arial" panose="020B0604020202020204" pitchFamily="34" charset="0"/>
                      </a:endParaRPr>
                    </a:p>
                  </a:txBody>
                  <a:tcPr marL="9525" marR="9525" marT="9525" marB="0" anchor="ctr">
                    <a:solidFill>
                      <a:schemeClr val="tx2"/>
                    </a:solidFill>
                  </a:tcPr>
                </a:tc>
                <a:tc>
                  <a:txBody>
                    <a:bodyPr/>
                    <a:lstStyle/>
                    <a:p>
                      <a:pPr algn="ctr" fontAlgn="b"/>
                      <a:r>
                        <a:rPr lang="en-US" sz="1400" b="0" i="0" u="none" strike="noStrike" dirty="0" smtClean="0">
                          <a:solidFill>
                            <a:schemeClr val="bg1"/>
                          </a:solidFill>
                          <a:effectLst/>
                          <a:latin typeface="+mn-lt"/>
                          <a:cs typeface="Arial" panose="020B0604020202020204" pitchFamily="34" charset="0"/>
                        </a:rPr>
                        <a:t>581 000</a:t>
                      </a:r>
                    </a:p>
                  </a:txBody>
                  <a:tcPr marL="9525" marR="9525" marT="9525" marB="0" anchor="ctr">
                    <a:solidFill>
                      <a:schemeClr val="tx2"/>
                    </a:solidFill>
                  </a:tcPr>
                </a:tc>
                <a:tc>
                  <a:txBody>
                    <a:bodyPr/>
                    <a:lstStyle/>
                    <a:p>
                      <a:pPr algn="ctr" fontAlgn="b"/>
                      <a:r>
                        <a:rPr lang="en-US" sz="1400" b="0" i="0" u="none" strike="noStrike" dirty="0" smtClean="0">
                          <a:solidFill>
                            <a:schemeClr val="bg1"/>
                          </a:solidFill>
                          <a:effectLst/>
                          <a:latin typeface="+mn-lt"/>
                          <a:cs typeface="Arial" panose="020B0604020202020204" pitchFamily="34" charset="0"/>
                        </a:rPr>
                        <a:t>8 000</a:t>
                      </a:r>
                      <a:endParaRPr lang="en-US" sz="1400" b="0" i="0" u="none" strike="noStrike" dirty="0">
                        <a:solidFill>
                          <a:schemeClr val="bg1"/>
                        </a:solidFill>
                        <a:effectLst/>
                        <a:latin typeface="+mn-lt"/>
                        <a:cs typeface="Arial" panose="020B0604020202020204" pitchFamily="34" charset="0"/>
                      </a:endParaRPr>
                    </a:p>
                  </a:txBody>
                  <a:tcPr marL="9525" marR="9525" marT="9525" marB="0" anchor="ctr">
                    <a:solidFill>
                      <a:schemeClr val="tx2"/>
                    </a:solidFill>
                  </a:tcPr>
                </a:tc>
                <a:extLst>
                  <a:ext uri="{0D108BD9-81ED-4DB2-BD59-A6C34878D82A}">
                    <a16:rowId xmlns:a16="http://schemas.microsoft.com/office/drawing/2014/main" val="10001"/>
                  </a:ext>
                </a:extLst>
              </a:tr>
              <a:tr h="547852">
                <a:tc>
                  <a:txBody>
                    <a:bodyPr/>
                    <a:lstStyle/>
                    <a:p>
                      <a:pPr marL="93663" lvl="1" indent="0" algn="l" defTabSz="914400" rtl="0" eaLnBrk="1" fontAlgn="b" latinLnBrk="0" hangingPunct="1">
                        <a:tabLst/>
                      </a:pPr>
                      <a:r>
                        <a:rPr lang="en-US" sz="1400" b="0" u="none" strike="noStrike" kern="1200" dirty="0">
                          <a:solidFill>
                            <a:schemeClr val="bg1"/>
                          </a:solidFill>
                          <a:effectLst/>
                          <a:latin typeface="+mn-lt"/>
                          <a:ea typeface="+mn-ea"/>
                          <a:cs typeface="Arial" panose="020B0604020202020204" pitchFamily="34" charset="0"/>
                        </a:rPr>
                        <a:t>Executive</a:t>
                      </a:r>
                    </a:p>
                  </a:txBody>
                  <a:tcPr marL="9525" marR="9525" marT="9525" marB="0" anchor="ctr">
                    <a:solidFill>
                      <a:schemeClr val="tx2"/>
                    </a:solidFill>
                  </a:tcPr>
                </a:tc>
                <a:tc>
                  <a:txBody>
                    <a:bodyPr/>
                    <a:lstStyle/>
                    <a:p>
                      <a:pPr algn="ctr" fontAlgn="b"/>
                      <a:r>
                        <a:rPr lang="en-US" sz="1400" b="0" i="0" u="none" strike="noStrike" dirty="0" smtClean="0">
                          <a:solidFill>
                            <a:schemeClr val="bg1"/>
                          </a:solidFill>
                          <a:effectLst/>
                          <a:latin typeface="+mn-lt"/>
                          <a:cs typeface="Arial" panose="020B0604020202020204" pitchFamily="34" charset="0"/>
                        </a:rPr>
                        <a:t>2 360 000</a:t>
                      </a:r>
                      <a:endParaRPr lang="en-US" sz="1400" b="0" i="0" u="none" strike="noStrike" dirty="0">
                        <a:solidFill>
                          <a:schemeClr val="bg1"/>
                        </a:solidFill>
                        <a:effectLst/>
                        <a:latin typeface="+mn-lt"/>
                        <a:cs typeface="Arial" panose="020B0604020202020204" pitchFamily="34" charset="0"/>
                      </a:endParaRPr>
                    </a:p>
                  </a:txBody>
                  <a:tcPr marL="9525" marR="9525" marT="9525" marB="0" anchor="ctr">
                    <a:solidFill>
                      <a:schemeClr val="tx2"/>
                    </a:solidFill>
                  </a:tcPr>
                </a:tc>
                <a:tc>
                  <a:txBody>
                    <a:bodyPr/>
                    <a:lstStyle/>
                    <a:p>
                      <a:pPr algn="ctr" fontAlgn="b"/>
                      <a:r>
                        <a:rPr lang="en-US" sz="1400" b="0" i="0" u="none" strike="noStrike" dirty="0" smtClean="0">
                          <a:solidFill>
                            <a:schemeClr val="bg1"/>
                          </a:solidFill>
                          <a:effectLst/>
                          <a:latin typeface="+mn-lt"/>
                          <a:cs typeface="Arial" panose="020B0604020202020204" pitchFamily="34" charset="0"/>
                        </a:rPr>
                        <a:t>2 027 000</a:t>
                      </a:r>
                      <a:endParaRPr lang="en-US" sz="1400" b="0" i="0" u="none" strike="noStrike" dirty="0">
                        <a:solidFill>
                          <a:schemeClr val="bg1"/>
                        </a:solidFill>
                        <a:effectLst/>
                        <a:latin typeface="+mn-lt"/>
                        <a:cs typeface="Arial" panose="020B0604020202020204" pitchFamily="34" charset="0"/>
                      </a:endParaRPr>
                    </a:p>
                  </a:txBody>
                  <a:tcPr marL="9525" marR="9525" marT="9525" marB="0" anchor="ctr">
                    <a:solidFill>
                      <a:schemeClr val="tx2"/>
                    </a:solidFill>
                  </a:tcPr>
                </a:tc>
                <a:tc>
                  <a:txBody>
                    <a:bodyPr/>
                    <a:lstStyle/>
                    <a:p>
                      <a:pPr algn="ctr" fontAlgn="b"/>
                      <a:r>
                        <a:rPr lang="en-US" sz="1400" b="0" i="0" u="none" strike="noStrike" dirty="0" smtClean="0">
                          <a:solidFill>
                            <a:schemeClr val="bg1"/>
                          </a:solidFill>
                          <a:effectLst/>
                          <a:latin typeface="+mn-lt"/>
                          <a:cs typeface="Arial" panose="020B0604020202020204" pitchFamily="34" charset="0"/>
                        </a:rPr>
                        <a:t>333 000</a:t>
                      </a:r>
                      <a:endParaRPr lang="en-US" sz="1400" b="0" i="0" u="none" strike="noStrike" dirty="0">
                        <a:solidFill>
                          <a:schemeClr val="bg1"/>
                        </a:solidFill>
                        <a:effectLst/>
                        <a:latin typeface="+mn-lt"/>
                        <a:cs typeface="Arial" panose="020B0604020202020204" pitchFamily="34" charset="0"/>
                      </a:endParaRPr>
                    </a:p>
                  </a:txBody>
                  <a:tcPr marL="9525" marR="9525" marT="9525" marB="0" anchor="ctr">
                    <a:solidFill>
                      <a:schemeClr val="tx2"/>
                    </a:solidFill>
                  </a:tcPr>
                </a:tc>
                <a:extLst>
                  <a:ext uri="{0D108BD9-81ED-4DB2-BD59-A6C34878D82A}">
                    <a16:rowId xmlns:a16="http://schemas.microsoft.com/office/drawing/2014/main" val="10002"/>
                  </a:ext>
                </a:extLst>
              </a:tr>
              <a:tr h="547852">
                <a:tc>
                  <a:txBody>
                    <a:bodyPr/>
                    <a:lstStyle/>
                    <a:p>
                      <a:pPr marL="93663" lvl="1" indent="0" algn="l" defTabSz="914400" rtl="0" eaLnBrk="1" fontAlgn="b" latinLnBrk="0" hangingPunct="1">
                        <a:tabLst/>
                      </a:pPr>
                      <a:r>
                        <a:rPr lang="en-US" sz="1400" b="0" u="none" strike="noStrike" kern="1200" dirty="0" smtClean="0">
                          <a:solidFill>
                            <a:schemeClr val="bg1"/>
                          </a:solidFill>
                          <a:effectLst/>
                          <a:latin typeface="+mn-lt"/>
                          <a:ea typeface="+mn-ea"/>
                          <a:cs typeface="Arial" panose="020B0604020202020204" pitchFamily="34" charset="0"/>
                        </a:rPr>
                        <a:t>Administration </a:t>
                      </a:r>
                      <a:r>
                        <a:rPr lang="en-US" sz="1400" b="0" u="none" strike="noStrike" kern="1200" dirty="0">
                          <a:solidFill>
                            <a:schemeClr val="bg1"/>
                          </a:solidFill>
                          <a:effectLst/>
                          <a:latin typeface="+mn-lt"/>
                          <a:ea typeface="+mn-ea"/>
                          <a:cs typeface="Arial" panose="020B0604020202020204" pitchFamily="34" charset="0"/>
                        </a:rPr>
                        <a:t>&amp; Finance</a:t>
                      </a:r>
                    </a:p>
                  </a:txBody>
                  <a:tcPr marL="9525" marR="9525" marT="9525" marB="0" anchor="ctr">
                    <a:solidFill>
                      <a:schemeClr val="tx2"/>
                    </a:solidFill>
                  </a:tcPr>
                </a:tc>
                <a:tc>
                  <a:txBody>
                    <a:bodyPr/>
                    <a:lstStyle/>
                    <a:p>
                      <a:pPr algn="ctr" fontAlgn="b"/>
                      <a:r>
                        <a:rPr lang="en-US" sz="1400" b="0" i="0" u="none" strike="noStrike" dirty="0" smtClean="0">
                          <a:solidFill>
                            <a:schemeClr val="bg1"/>
                          </a:solidFill>
                          <a:effectLst/>
                          <a:latin typeface="+mn-lt"/>
                          <a:cs typeface="Arial" panose="020B0604020202020204" pitchFamily="34" charset="0"/>
                        </a:rPr>
                        <a:t>2 132 000</a:t>
                      </a:r>
                      <a:endParaRPr lang="en-US" sz="1400" b="0" i="0" u="none" strike="noStrike" dirty="0">
                        <a:solidFill>
                          <a:schemeClr val="bg1"/>
                        </a:solidFill>
                        <a:effectLst/>
                        <a:latin typeface="+mn-lt"/>
                        <a:cs typeface="Arial" panose="020B0604020202020204" pitchFamily="34" charset="0"/>
                      </a:endParaRPr>
                    </a:p>
                  </a:txBody>
                  <a:tcPr marL="9525" marR="9525" marT="9525" marB="0" anchor="ctr">
                    <a:solidFill>
                      <a:schemeClr val="tx2"/>
                    </a:solidFill>
                  </a:tcPr>
                </a:tc>
                <a:tc>
                  <a:txBody>
                    <a:bodyPr/>
                    <a:lstStyle/>
                    <a:p>
                      <a:pPr algn="ctr" fontAlgn="b"/>
                      <a:r>
                        <a:rPr lang="en-US" sz="1400" b="0" i="0" u="none" strike="noStrike" dirty="0" smtClean="0">
                          <a:solidFill>
                            <a:schemeClr val="bg1"/>
                          </a:solidFill>
                          <a:effectLst/>
                          <a:latin typeface="+mn-lt"/>
                          <a:cs typeface="Arial" panose="020B0604020202020204" pitchFamily="34" charset="0"/>
                        </a:rPr>
                        <a:t>1 708 000</a:t>
                      </a:r>
                      <a:endParaRPr lang="en-US" sz="1400" b="0" i="0" u="none" strike="noStrike" dirty="0">
                        <a:solidFill>
                          <a:schemeClr val="bg1"/>
                        </a:solidFill>
                        <a:effectLst/>
                        <a:latin typeface="+mn-lt"/>
                        <a:cs typeface="Arial" panose="020B0604020202020204" pitchFamily="34" charset="0"/>
                      </a:endParaRPr>
                    </a:p>
                  </a:txBody>
                  <a:tcPr marL="9525" marR="9525" marT="9525" marB="0" anchor="ctr">
                    <a:solidFill>
                      <a:schemeClr val="tx2"/>
                    </a:solidFill>
                  </a:tcPr>
                </a:tc>
                <a:tc>
                  <a:txBody>
                    <a:bodyPr/>
                    <a:lstStyle/>
                    <a:p>
                      <a:pPr algn="ctr" fontAlgn="b"/>
                      <a:r>
                        <a:rPr lang="en-US" sz="1400" b="0" i="0" u="none" strike="noStrike" dirty="0" smtClean="0">
                          <a:solidFill>
                            <a:schemeClr val="bg1"/>
                          </a:solidFill>
                          <a:effectLst/>
                          <a:latin typeface="+mn-lt"/>
                          <a:cs typeface="Arial" panose="020B0604020202020204" pitchFamily="34" charset="0"/>
                        </a:rPr>
                        <a:t>424 000</a:t>
                      </a:r>
                      <a:endParaRPr lang="en-US" sz="1400" b="0" i="0" u="none" strike="noStrike" dirty="0">
                        <a:solidFill>
                          <a:schemeClr val="bg1"/>
                        </a:solidFill>
                        <a:effectLst/>
                        <a:latin typeface="+mn-lt"/>
                        <a:cs typeface="Arial" panose="020B0604020202020204" pitchFamily="34" charset="0"/>
                      </a:endParaRPr>
                    </a:p>
                  </a:txBody>
                  <a:tcPr marL="9525" marR="9525" marT="9525" marB="0" anchor="ctr">
                    <a:solidFill>
                      <a:schemeClr val="tx2"/>
                    </a:solidFill>
                  </a:tcPr>
                </a:tc>
                <a:extLst>
                  <a:ext uri="{0D108BD9-81ED-4DB2-BD59-A6C34878D82A}">
                    <a16:rowId xmlns:a16="http://schemas.microsoft.com/office/drawing/2014/main" val="10003"/>
                  </a:ext>
                </a:extLst>
              </a:tr>
              <a:tr h="547852">
                <a:tc>
                  <a:txBody>
                    <a:bodyPr/>
                    <a:lstStyle/>
                    <a:p>
                      <a:pPr marL="93663" lvl="1" indent="0" algn="l" defTabSz="914400" rtl="0" eaLnBrk="1" fontAlgn="b" latinLnBrk="0" hangingPunct="1">
                        <a:tabLst/>
                      </a:pPr>
                      <a:r>
                        <a:rPr lang="en-US" sz="1400" b="0" u="none" strike="noStrike" kern="1200" dirty="0">
                          <a:solidFill>
                            <a:schemeClr val="bg1"/>
                          </a:solidFill>
                          <a:effectLst/>
                          <a:latin typeface="+mn-lt"/>
                          <a:ea typeface="+mn-ea"/>
                          <a:cs typeface="Arial" panose="020B0604020202020204" pitchFamily="34" charset="0"/>
                        </a:rPr>
                        <a:t>Licensing</a:t>
                      </a:r>
                    </a:p>
                  </a:txBody>
                  <a:tcPr marL="9525" marR="9525" marT="9525" marB="0" anchor="ctr">
                    <a:solidFill>
                      <a:schemeClr val="tx2"/>
                    </a:solidFill>
                  </a:tcPr>
                </a:tc>
                <a:tc>
                  <a:txBody>
                    <a:bodyPr/>
                    <a:lstStyle/>
                    <a:p>
                      <a:pPr algn="ctr" fontAlgn="b"/>
                      <a:r>
                        <a:rPr lang="en-US" sz="1400" b="0" i="0" u="none" strike="noStrike" dirty="0" smtClean="0">
                          <a:solidFill>
                            <a:schemeClr val="bg1"/>
                          </a:solidFill>
                          <a:effectLst/>
                          <a:latin typeface="+mn-lt"/>
                          <a:cs typeface="Arial" panose="020B0604020202020204" pitchFamily="34" charset="0"/>
                        </a:rPr>
                        <a:t>3 681 000</a:t>
                      </a:r>
                      <a:endParaRPr lang="en-US" sz="1400" b="0" i="0" u="none" strike="noStrike" dirty="0">
                        <a:solidFill>
                          <a:schemeClr val="bg1"/>
                        </a:solidFill>
                        <a:effectLst/>
                        <a:latin typeface="+mn-lt"/>
                        <a:cs typeface="Arial" panose="020B0604020202020204" pitchFamily="34" charset="0"/>
                      </a:endParaRPr>
                    </a:p>
                  </a:txBody>
                  <a:tcPr marL="9525" marR="9525" marT="9525" marB="0" anchor="ctr">
                    <a:solidFill>
                      <a:schemeClr val="tx2"/>
                    </a:solidFill>
                  </a:tcPr>
                </a:tc>
                <a:tc>
                  <a:txBody>
                    <a:bodyPr/>
                    <a:lstStyle/>
                    <a:p>
                      <a:pPr algn="ctr" fontAlgn="b"/>
                      <a:r>
                        <a:rPr lang="en-US" sz="1400" b="0" i="0" u="none" strike="noStrike" dirty="0" smtClean="0">
                          <a:solidFill>
                            <a:schemeClr val="bg1"/>
                          </a:solidFill>
                          <a:effectLst/>
                          <a:latin typeface="+mn-lt"/>
                          <a:cs typeface="Arial" panose="020B0604020202020204" pitchFamily="34" charset="0"/>
                        </a:rPr>
                        <a:t>3 511 000</a:t>
                      </a:r>
                      <a:endParaRPr lang="en-US" sz="1400" b="0" i="0" u="none" strike="noStrike" dirty="0">
                        <a:solidFill>
                          <a:schemeClr val="bg1"/>
                        </a:solidFill>
                        <a:effectLst/>
                        <a:latin typeface="+mn-lt"/>
                        <a:cs typeface="Arial" panose="020B0604020202020204" pitchFamily="34" charset="0"/>
                      </a:endParaRPr>
                    </a:p>
                  </a:txBody>
                  <a:tcPr marL="9525" marR="9525" marT="9525" marB="0" anchor="ctr">
                    <a:solidFill>
                      <a:schemeClr val="tx2"/>
                    </a:solidFill>
                  </a:tcPr>
                </a:tc>
                <a:tc>
                  <a:txBody>
                    <a:bodyPr/>
                    <a:lstStyle/>
                    <a:p>
                      <a:pPr algn="ctr" fontAlgn="b"/>
                      <a:r>
                        <a:rPr lang="en-US" sz="1400" b="0" i="0" u="none" strike="noStrike" dirty="0" smtClean="0">
                          <a:solidFill>
                            <a:schemeClr val="bg1"/>
                          </a:solidFill>
                          <a:effectLst/>
                          <a:latin typeface="+mn-lt"/>
                          <a:cs typeface="Arial" panose="020B0604020202020204" pitchFamily="34" charset="0"/>
                        </a:rPr>
                        <a:t>170 000</a:t>
                      </a:r>
                      <a:endParaRPr lang="en-US" sz="1400" b="0" i="0" u="none" strike="noStrike" dirty="0">
                        <a:solidFill>
                          <a:schemeClr val="bg1"/>
                        </a:solidFill>
                        <a:effectLst/>
                        <a:latin typeface="+mn-lt"/>
                        <a:cs typeface="Arial" panose="020B0604020202020204" pitchFamily="34" charset="0"/>
                      </a:endParaRPr>
                    </a:p>
                  </a:txBody>
                  <a:tcPr marL="9525" marR="9525" marT="9525" marB="0" anchor="ctr">
                    <a:solidFill>
                      <a:schemeClr val="tx2"/>
                    </a:solidFill>
                  </a:tcPr>
                </a:tc>
                <a:extLst>
                  <a:ext uri="{0D108BD9-81ED-4DB2-BD59-A6C34878D82A}">
                    <a16:rowId xmlns:a16="http://schemas.microsoft.com/office/drawing/2014/main" val="10004"/>
                  </a:ext>
                </a:extLst>
              </a:tr>
              <a:tr h="569693">
                <a:tc>
                  <a:txBody>
                    <a:bodyPr/>
                    <a:lstStyle/>
                    <a:p>
                      <a:pPr marL="93663" lvl="1" indent="0" algn="l" defTabSz="914400" rtl="0" eaLnBrk="1" fontAlgn="b" latinLnBrk="0" hangingPunct="1">
                        <a:tabLst/>
                      </a:pPr>
                      <a:r>
                        <a:rPr lang="en-US" sz="1400" b="0" u="none" strike="noStrike" kern="1200" dirty="0" smtClean="0">
                          <a:solidFill>
                            <a:schemeClr val="bg1"/>
                          </a:solidFill>
                          <a:effectLst/>
                          <a:latin typeface="+mn-lt"/>
                          <a:ea typeface="+mn-ea"/>
                          <a:cs typeface="Arial" panose="020B0604020202020204" pitchFamily="34" charset="0"/>
                        </a:rPr>
                        <a:t>Gambling and Betting Compliance</a:t>
                      </a:r>
                      <a:endParaRPr lang="en-US" sz="1400" b="0" u="none" strike="noStrike" kern="1200" dirty="0">
                        <a:solidFill>
                          <a:schemeClr val="bg1"/>
                        </a:solidFill>
                        <a:effectLst/>
                        <a:latin typeface="+mn-lt"/>
                        <a:ea typeface="+mn-ea"/>
                        <a:cs typeface="Arial" panose="020B0604020202020204" pitchFamily="34" charset="0"/>
                      </a:endParaRPr>
                    </a:p>
                  </a:txBody>
                  <a:tcPr marL="9525" marR="9525" marT="9525" marB="0" anchor="ctr">
                    <a:solidFill>
                      <a:schemeClr val="tx2"/>
                    </a:solidFill>
                  </a:tcPr>
                </a:tc>
                <a:tc>
                  <a:txBody>
                    <a:bodyPr/>
                    <a:lstStyle/>
                    <a:p>
                      <a:pPr algn="ctr" fontAlgn="b"/>
                      <a:r>
                        <a:rPr lang="en-US" sz="1400" b="0" i="0" u="none" strike="noStrike" dirty="0" smtClean="0">
                          <a:solidFill>
                            <a:schemeClr val="bg1"/>
                          </a:solidFill>
                          <a:effectLst/>
                          <a:latin typeface="+mn-lt"/>
                          <a:cs typeface="Arial" panose="020B0604020202020204" pitchFamily="34" charset="0"/>
                        </a:rPr>
                        <a:t>4 686 000</a:t>
                      </a:r>
                      <a:endParaRPr lang="en-US" sz="1400" b="0" i="0" u="none" strike="noStrike" dirty="0">
                        <a:solidFill>
                          <a:schemeClr val="bg1"/>
                        </a:solidFill>
                        <a:effectLst/>
                        <a:latin typeface="+mn-lt"/>
                        <a:cs typeface="Arial" panose="020B0604020202020204" pitchFamily="34" charset="0"/>
                      </a:endParaRPr>
                    </a:p>
                  </a:txBody>
                  <a:tcPr marL="9525" marR="9525" marT="9525" marB="0" anchor="ctr">
                    <a:solidFill>
                      <a:schemeClr val="tx2"/>
                    </a:solidFill>
                  </a:tcPr>
                </a:tc>
                <a:tc>
                  <a:txBody>
                    <a:bodyPr/>
                    <a:lstStyle/>
                    <a:p>
                      <a:pPr algn="ctr" fontAlgn="b"/>
                      <a:r>
                        <a:rPr lang="en-US" sz="1400" b="0" i="0" u="none" strike="noStrike" dirty="0" smtClean="0">
                          <a:solidFill>
                            <a:schemeClr val="bg1"/>
                          </a:solidFill>
                          <a:effectLst/>
                          <a:latin typeface="+mn-lt"/>
                          <a:cs typeface="Arial" panose="020B0604020202020204" pitchFamily="34" charset="0"/>
                        </a:rPr>
                        <a:t>4 346 000</a:t>
                      </a:r>
                      <a:endParaRPr lang="en-US" sz="1400" b="0" i="0" u="none" strike="noStrike" dirty="0">
                        <a:solidFill>
                          <a:schemeClr val="bg1"/>
                        </a:solidFill>
                        <a:effectLst/>
                        <a:latin typeface="+mn-lt"/>
                        <a:cs typeface="Arial" panose="020B0604020202020204" pitchFamily="34" charset="0"/>
                      </a:endParaRPr>
                    </a:p>
                  </a:txBody>
                  <a:tcPr marL="9525" marR="9525" marT="9525" marB="0" anchor="ctr">
                    <a:solidFill>
                      <a:schemeClr val="tx2"/>
                    </a:solidFill>
                  </a:tcPr>
                </a:tc>
                <a:tc>
                  <a:txBody>
                    <a:bodyPr/>
                    <a:lstStyle/>
                    <a:p>
                      <a:pPr algn="ctr" fontAlgn="b"/>
                      <a:r>
                        <a:rPr lang="en-US" sz="1400" b="0" i="0" u="none" strike="noStrike" dirty="0" smtClean="0">
                          <a:solidFill>
                            <a:schemeClr val="bg1"/>
                          </a:solidFill>
                          <a:effectLst/>
                          <a:latin typeface="+mn-lt"/>
                          <a:cs typeface="Arial" panose="020B0604020202020204" pitchFamily="34" charset="0"/>
                        </a:rPr>
                        <a:t>340 000</a:t>
                      </a:r>
                      <a:endParaRPr lang="en-US" sz="1400" b="0" i="0" u="none" strike="noStrike" dirty="0">
                        <a:solidFill>
                          <a:schemeClr val="bg1"/>
                        </a:solidFill>
                        <a:effectLst/>
                        <a:latin typeface="+mn-lt"/>
                        <a:cs typeface="Arial" panose="020B0604020202020204" pitchFamily="34" charset="0"/>
                      </a:endParaRPr>
                    </a:p>
                  </a:txBody>
                  <a:tcPr marL="9525" marR="9525" marT="9525" marB="0" anchor="ctr">
                    <a:solidFill>
                      <a:schemeClr val="tx2"/>
                    </a:solidFill>
                  </a:tcPr>
                </a:tc>
                <a:extLst>
                  <a:ext uri="{0D108BD9-81ED-4DB2-BD59-A6C34878D82A}">
                    <a16:rowId xmlns:a16="http://schemas.microsoft.com/office/drawing/2014/main" val="10005"/>
                  </a:ext>
                </a:extLst>
              </a:tr>
              <a:tr h="547852">
                <a:tc>
                  <a:txBody>
                    <a:bodyPr/>
                    <a:lstStyle/>
                    <a:p>
                      <a:pPr marL="93663" lvl="1" indent="0" algn="l" defTabSz="914400" rtl="0" eaLnBrk="1" fontAlgn="b" latinLnBrk="0" hangingPunct="1">
                        <a:tabLst/>
                      </a:pPr>
                      <a:r>
                        <a:rPr lang="en-US" sz="1400" b="0" u="none" strike="noStrike" kern="1200" dirty="0" smtClean="0">
                          <a:solidFill>
                            <a:schemeClr val="bg1"/>
                          </a:solidFill>
                          <a:effectLst/>
                          <a:latin typeface="+mn-lt"/>
                          <a:ea typeface="+mn-ea"/>
                          <a:cs typeface="Arial" panose="020B0604020202020204" pitchFamily="34" charset="0"/>
                        </a:rPr>
                        <a:t>Information Technology (IT)</a:t>
                      </a:r>
                      <a:endParaRPr lang="en-US" sz="1400" b="0" u="none" strike="noStrike" kern="1200" dirty="0">
                        <a:solidFill>
                          <a:schemeClr val="bg1"/>
                        </a:solidFill>
                        <a:effectLst/>
                        <a:latin typeface="+mn-lt"/>
                        <a:ea typeface="+mn-ea"/>
                        <a:cs typeface="Arial" panose="020B0604020202020204" pitchFamily="34" charset="0"/>
                      </a:endParaRPr>
                    </a:p>
                  </a:txBody>
                  <a:tcPr marL="9525" marR="9525" marT="9525" marB="0" anchor="ctr">
                    <a:solidFill>
                      <a:schemeClr val="tx2"/>
                    </a:solidFill>
                  </a:tcPr>
                </a:tc>
                <a:tc>
                  <a:txBody>
                    <a:bodyPr/>
                    <a:lstStyle/>
                    <a:p>
                      <a:pPr algn="ctr" fontAlgn="b"/>
                      <a:r>
                        <a:rPr lang="en-US" sz="1400" b="0" i="0" u="none" strike="noStrike" dirty="0" smtClean="0">
                          <a:solidFill>
                            <a:schemeClr val="bg1"/>
                          </a:solidFill>
                          <a:effectLst/>
                          <a:latin typeface="+mn-lt"/>
                          <a:cs typeface="Arial" panose="020B0604020202020204" pitchFamily="34" charset="0"/>
                        </a:rPr>
                        <a:t>1 450 000</a:t>
                      </a:r>
                      <a:endParaRPr lang="en-US" sz="1400" b="0" i="0" u="none" strike="noStrike" dirty="0">
                        <a:solidFill>
                          <a:schemeClr val="bg1"/>
                        </a:solidFill>
                        <a:effectLst/>
                        <a:latin typeface="+mn-lt"/>
                        <a:cs typeface="Arial" panose="020B0604020202020204" pitchFamily="34" charset="0"/>
                      </a:endParaRPr>
                    </a:p>
                  </a:txBody>
                  <a:tcPr marL="9525" marR="9525" marT="9525" marB="0" anchor="ctr">
                    <a:solidFill>
                      <a:schemeClr val="tx2"/>
                    </a:solidFill>
                  </a:tcPr>
                </a:tc>
                <a:tc>
                  <a:txBody>
                    <a:bodyPr/>
                    <a:lstStyle/>
                    <a:p>
                      <a:pPr algn="ctr" fontAlgn="b"/>
                      <a:r>
                        <a:rPr lang="en-US" sz="1400" b="0" i="0" u="none" strike="noStrike" dirty="0" smtClean="0">
                          <a:solidFill>
                            <a:schemeClr val="bg1"/>
                          </a:solidFill>
                          <a:effectLst/>
                          <a:latin typeface="+mn-lt"/>
                          <a:cs typeface="Arial" panose="020B0604020202020204" pitchFamily="34" charset="0"/>
                        </a:rPr>
                        <a:t>1 060 000</a:t>
                      </a:r>
                      <a:endParaRPr lang="en-US" sz="1400" b="0" i="0" u="none" strike="noStrike" dirty="0">
                        <a:solidFill>
                          <a:schemeClr val="bg1"/>
                        </a:solidFill>
                        <a:effectLst/>
                        <a:latin typeface="+mn-lt"/>
                        <a:cs typeface="Arial" panose="020B0604020202020204" pitchFamily="34" charset="0"/>
                      </a:endParaRPr>
                    </a:p>
                  </a:txBody>
                  <a:tcPr marL="9525" marR="9525" marT="9525" marB="0" anchor="ctr">
                    <a:solidFill>
                      <a:schemeClr val="tx2"/>
                    </a:solidFill>
                  </a:tcPr>
                </a:tc>
                <a:tc>
                  <a:txBody>
                    <a:bodyPr/>
                    <a:lstStyle/>
                    <a:p>
                      <a:pPr algn="ctr" fontAlgn="b"/>
                      <a:r>
                        <a:rPr lang="en-US" sz="1400" b="0" i="0" u="none" strike="noStrike" dirty="0" smtClean="0">
                          <a:solidFill>
                            <a:schemeClr val="bg1"/>
                          </a:solidFill>
                          <a:effectLst/>
                          <a:latin typeface="+mn-lt"/>
                          <a:cs typeface="Arial" panose="020B0604020202020204" pitchFamily="34" charset="0"/>
                        </a:rPr>
                        <a:t>390 000</a:t>
                      </a:r>
                      <a:endParaRPr lang="en-US" sz="1400" b="0" i="0" u="none" strike="noStrike" dirty="0">
                        <a:solidFill>
                          <a:schemeClr val="bg1"/>
                        </a:solidFill>
                        <a:effectLst/>
                        <a:latin typeface="+mn-lt"/>
                        <a:cs typeface="Arial" panose="020B0604020202020204" pitchFamily="34" charset="0"/>
                      </a:endParaRPr>
                    </a:p>
                  </a:txBody>
                  <a:tcPr marL="9525" marR="9525" marT="9525" marB="0" anchor="ctr">
                    <a:solidFill>
                      <a:schemeClr val="tx2"/>
                    </a:solidFill>
                  </a:tcPr>
                </a:tc>
                <a:extLst>
                  <a:ext uri="{0D108BD9-81ED-4DB2-BD59-A6C34878D82A}">
                    <a16:rowId xmlns:a16="http://schemas.microsoft.com/office/drawing/2014/main" val="10006"/>
                  </a:ext>
                </a:extLst>
              </a:tr>
              <a:tr h="547852">
                <a:tc>
                  <a:txBody>
                    <a:bodyPr/>
                    <a:lstStyle/>
                    <a:p>
                      <a:pPr marL="93663" indent="0" algn="l" fontAlgn="b">
                        <a:tabLst/>
                      </a:pPr>
                      <a:r>
                        <a:rPr lang="en-US" sz="1400" b="1" u="none" strike="noStrike" dirty="0">
                          <a:solidFill>
                            <a:schemeClr val="bg1"/>
                          </a:solidFill>
                          <a:effectLst/>
                          <a:latin typeface="+mn-lt"/>
                          <a:cs typeface="Arial" panose="020B0604020202020204" pitchFamily="34" charset="0"/>
                        </a:rPr>
                        <a:t>Total</a:t>
                      </a:r>
                      <a:endParaRPr lang="en-US" sz="1400" b="1" i="0" u="none" strike="noStrike" dirty="0">
                        <a:solidFill>
                          <a:schemeClr val="bg1"/>
                        </a:solidFill>
                        <a:effectLst/>
                        <a:latin typeface="+mn-lt"/>
                        <a:cs typeface="Arial" panose="020B0604020202020204" pitchFamily="34" charset="0"/>
                      </a:endParaRPr>
                    </a:p>
                  </a:txBody>
                  <a:tcPr marL="9525" marR="9525" marT="9525" marB="0" anchor="ctr">
                    <a:solidFill>
                      <a:schemeClr val="tx2"/>
                    </a:solidFill>
                  </a:tcPr>
                </a:tc>
                <a:tc>
                  <a:txBody>
                    <a:bodyPr/>
                    <a:lstStyle/>
                    <a:p>
                      <a:pPr algn="ctr" fontAlgn="b"/>
                      <a:r>
                        <a:rPr lang="en-US" sz="1400" b="1" i="0" u="none" strike="noStrike" dirty="0" smtClean="0">
                          <a:solidFill>
                            <a:schemeClr val="bg1"/>
                          </a:solidFill>
                          <a:effectLst/>
                          <a:latin typeface="+mn-lt"/>
                          <a:cs typeface="Arial" panose="020B0604020202020204" pitchFamily="34" charset="0"/>
                        </a:rPr>
                        <a:t>14 898 000</a:t>
                      </a:r>
                      <a:endParaRPr lang="en-US" sz="1400" b="1" i="0" u="none" strike="noStrike" dirty="0">
                        <a:solidFill>
                          <a:schemeClr val="bg1"/>
                        </a:solidFill>
                        <a:effectLst/>
                        <a:latin typeface="+mn-lt"/>
                        <a:cs typeface="Arial" panose="020B0604020202020204" pitchFamily="34" charset="0"/>
                      </a:endParaRPr>
                    </a:p>
                  </a:txBody>
                  <a:tcPr marL="9525" marR="9525" marT="9525" marB="0" anchor="ctr">
                    <a:solidFill>
                      <a:schemeClr val="tx2"/>
                    </a:solidFill>
                  </a:tcPr>
                </a:tc>
                <a:tc>
                  <a:txBody>
                    <a:bodyPr/>
                    <a:lstStyle/>
                    <a:p>
                      <a:pPr algn="ctr" fontAlgn="b"/>
                      <a:r>
                        <a:rPr lang="en-US" sz="1400" b="1" i="0" u="none" strike="noStrike" dirty="0" smtClean="0">
                          <a:solidFill>
                            <a:schemeClr val="bg1"/>
                          </a:solidFill>
                          <a:effectLst/>
                          <a:latin typeface="+mn-lt"/>
                          <a:cs typeface="Arial" panose="020B0604020202020204" pitchFamily="34" charset="0"/>
                        </a:rPr>
                        <a:t>13 233 000</a:t>
                      </a:r>
                      <a:endParaRPr lang="en-US" sz="1400" b="1" i="0" u="none" strike="noStrike" dirty="0">
                        <a:solidFill>
                          <a:schemeClr val="bg1"/>
                        </a:solidFill>
                        <a:effectLst/>
                        <a:latin typeface="+mn-lt"/>
                        <a:cs typeface="Arial" panose="020B0604020202020204" pitchFamily="34" charset="0"/>
                      </a:endParaRPr>
                    </a:p>
                  </a:txBody>
                  <a:tcPr marL="9525" marR="9525" marT="9525" marB="0" anchor="ctr">
                    <a:solidFill>
                      <a:schemeClr val="tx2"/>
                    </a:solidFill>
                  </a:tcPr>
                </a:tc>
                <a:tc>
                  <a:txBody>
                    <a:bodyPr/>
                    <a:lstStyle/>
                    <a:p>
                      <a:pPr algn="ctr" fontAlgn="b"/>
                      <a:r>
                        <a:rPr lang="en-US" sz="1400" b="1" i="0" u="none" strike="noStrike" dirty="0" smtClean="0">
                          <a:solidFill>
                            <a:schemeClr val="bg1"/>
                          </a:solidFill>
                          <a:effectLst/>
                          <a:latin typeface="+mn-lt"/>
                          <a:cs typeface="Arial" panose="020B0604020202020204" pitchFamily="34" charset="0"/>
                        </a:rPr>
                        <a:t>1 665 000</a:t>
                      </a:r>
                      <a:endParaRPr lang="en-US" sz="1400" b="1" i="0" u="none" strike="noStrike" dirty="0">
                        <a:solidFill>
                          <a:schemeClr val="bg1"/>
                        </a:solidFill>
                        <a:effectLst/>
                        <a:latin typeface="+mn-lt"/>
                        <a:cs typeface="Arial" panose="020B0604020202020204" pitchFamily="34" charset="0"/>
                      </a:endParaRPr>
                    </a:p>
                  </a:txBody>
                  <a:tcPr marL="9525" marR="9525" marT="9525" marB="0" anchor="ctr">
                    <a:solidFill>
                      <a:schemeClr val="tx2"/>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534647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Reasons for variances</a:t>
            </a:r>
            <a:endParaRPr lang="en-ZA" dirty="0"/>
          </a:p>
        </p:txBody>
      </p:sp>
      <p:sp>
        <p:nvSpPr>
          <p:cNvPr id="3" name="Slide Number Placeholder 2"/>
          <p:cNvSpPr>
            <a:spLocks noGrp="1"/>
          </p:cNvSpPr>
          <p:nvPr>
            <p:ph type="sldNum" sz="quarter" idx="4"/>
          </p:nvPr>
        </p:nvSpPr>
        <p:spPr/>
        <p:txBody>
          <a:bodyPr/>
          <a:lstStyle/>
          <a:p>
            <a:fld id="{8406839F-D7A4-4E5D-B93D-768AD4D1DB36}" type="slidenum">
              <a:rPr lang="en-ZA" smtClean="0"/>
              <a:pPr/>
              <a:t>4</a:t>
            </a:fld>
            <a:endParaRPr lang="en-ZA" dirty="0"/>
          </a:p>
        </p:txBody>
      </p:sp>
      <p:sp>
        <p:nvSpPr>
          <p:cNvPr id="5" name="Text Placeholder 4"/>
          <p:cNvSpPr>
            <a:spLocks noGrp="1"/>
          </p:cNvSpPr>
          <p:nvPr>
            <p:ph type="body" sz="quarter" idx="10"/>
          </p:nvPr>
        </p:nvSpPr>
        <p:spPr>
          <a:xfrm>
            <a:off x="295275" y="1124744"/>
            <a:ext cx="8597205" cy="4824536"/>
          </a:xfrm>
        </p:spPr>
        <p:txBody>
          <a:bodyPr>
            <a:normAutofit fontScale="92500"/>
          </a:bodyPr>
          <a:lstStyle/>
          <a:p>
            <a:pPr lvl="1">
              <a:lnSpc>
                <a:spcPct val="120000"/>
              </a:lnSpc>
              <a:spcBef>
                <a:spcPts val="1200"/>
              </a:spcBef>
            </a:pPr>
            <a:r>
              <a:rPr lang="en-ZA" sz="1800" b="1" dirty="0" smtClean="0"/>
              <a:t>Board: </a:t>
            </a:r>
            <a:r>
              <a:rPr lang="en-ZA" sz="1800" dirty="0" smtClean="0"/>
              <a:t>Expenditure incurred in line with budget</a:t>
            </a:r>
            <a:r>
              <a:rPr lang="en-ZA" sz="1800" b="1" dirty="0"/>
              <a:t>.</a:t>
            </a:r>
            <a:endParaRPr lang="en-ZA" sz="1800" dirty="0"/>
          </a:p>
          <a:p>
            <a:pPr lvl="1">
              <a:lnSpc>
                <a:spcPct val="120000"/>
              </a:lnSpc>
              <a:spcBef>
                <a:spcPts val="1200"/>
              </a:spcBef>
            </a:pPr>
            <a:r>
              <a:rPr lang="en-ZA" sz="1800" b="1" dirty="0" smtClean="0"/>
              <a:t>Executive: </a:t>
            </a:r>
            <a:r>
              <a:rPr lang="en-ZA" sz="1800" dirty="0" smtClean="0"/>
              <a:t>Savings were realised on legal fees, travel and subsistence and consultancy fees.</a:t>
            </a:r>
          </a:p>
          <a:p>
            <a:pPr lvl="1">
              <a:lnSpc>
                <a:spcPct val="120000"/>
              </a:lnSpc>
              <a:spcBef>
                <a:spcPts val="1200"/>
              </a:spcBef>
            </a:pPr>
            <a:r>
              <a:rPr lang="en-ZA" sz="1800" b="1" dirty="0" smtClean="0"/>
              <a:t>Administration and Finance: </a:t>
            </a:r>
            <a:r>
              <a:rPr lang="en-ZA" sz="1800" dirty="0" smtClean="0"/>
              <a:t>Savings were realised on travel and subsistence, maintenance of the building, cleaning services and vehicle maintenance cost.</a:t>
            </a:r>
          </a:p>
          <a:p>
            <a:pPr lvl="1">
              <a:lnSpc>
                <a:spcPct val="120000"/>
              </a:lnSpc>
              <a:spcBef>
                <a:spcPts val="1200"/>
              </a:spcBef>
            </a:pPr>
            <a:r>
              <a:rPr lang="en-ZA" sz="1800" b="1" dirty="0" smtClean="0"/>
              <a:t>Licensing: </a:t>
            </a:r>
            <a:r>
              <a:rPr lang="en-ZA" sz="1800" dirty="0" smtClean="0"/>
              <a:t>Savings were realised on employee related cost and travel and subsistence.</a:t>
            </a:r>
          </a:p>
          <a:p>
            <a:pPr lvl="1">
              <a:lnSpc>
                <a:spcPct val="120000"/>
              </a:lnSpc>
              <a:spcBef>
                <a:spcPts val="1200"/>
              </a:spcBef>
            </a:pPr>
            <a:r>
              <a:rPr lang="en-ZA" sz="1800" b="1" dirty="0" smtClean="0"/>
              <a:t>Gambling </a:t>
            </a:r>
            <a:r>
              <a:rPr lang="en-ZA" sz="1800" b="1" dirty="0"/>
              <a:t>and Betting </a:t>
            </a:r>
            <a:r>
              <a:rPr lang="en-ZA" sz="1800" b="1" dirty="0" smtClean="0"/>
              <a:t>Compliance: </a:t>
            </a:r>
            <a:r>
              <a:rPr lang="en-ZA" sz="1800" dirty="0" smtClean="0"/>
              <a:t>Slow spending relates to training. Savings were realised on travel and subsistence and communication.</a:t>
            </a:r>
          </a:p>
          <a:p>
            <a:pPr lvl="1">
              <a:lnSpc>
                <a:spcPct val="120000"/>
              </a:lnSpc>
              <a:spcBef>
                <a:spcPts val="1200"/>
              </a:spcBef>
            </a:pPr>
            <a:r>
              <a:rPr lang="en-ZA" sz="1800" b="1" dirty="0" smtClean="0"/>
              <a:t>Information Technology: </a:t>
            </a:r>
            <a:r>
              <a:rPr lang="en-ZA" sz="1800" dirty="0" smtClean="0"/>
              <a:t>Savings in capital expenditure for equipment (computers and computer accessories). Further savings were realised in respect of travel and subsistence and professional services.</a:t>
            </a:r>
            <a:endParaRPr lang="en-ZA" dirty="0"/>
          </a:p>
        </p:txBody>
      </p:sp>
    </p:spTree>
    <p:extLst>
      <p:ext uri="{BB962C8B-B14F-4D97-AF65-F5344CB8AC3E}">
        <p14:creationId xmlns:p14="http://schemas.microsoft.com/office/powerpoint/2010/main" val="3584959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p:txBody>
          <a:bodyPr/>
          <a:lstStyle/>
          <a:p>
            <a:r>
              <a:rPr lang="en-GB" b="1" dirty="0" smtClean="0"/>
              <a:t>Non-Financial Performance</a:t>
            </a:r>
            <a:endParaRPr lang="en-GB" b="1" dirty="0"/>
          </a:p>
        </p:txBody>
      </p:sp>
    </p:spTree>
    <p:custDataLst>
      <p:tags r:id="rId1"/>
    </p:custDataLst>
    <p:extLst>
      <p:ext uri="{BB962C8B-B14F-4D97-AF65-F5344CB8AC3E}">
        <p14:creationId xmlns:p14="http://schemas.microsoft.com/office/powerpoint/2010/main" val="863258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extLst>
            <a:ext uri="{909E8E84-426E-40DD-AFC4-6F175D3DCCD1}">
              <a14:hiddenFill xmlns:a14="http://schemas.microsoft.com/office/drawing/2010/main">
                <a:solidFill>
                  <a:srgbClr val="00329B"/>
                </a:solidFill>
              </a14:hiddenFill>
            </a:ext>
          </a:extLst>
        </p:spPr>
        <p:txBody>
          <a:bodyPr vert="horz" wrap="none" lIns="72000" tIns="72000" rIns="72000" bIns="72000" rtlCol="0" anchor="ctr">
            <a:noAutofit/>
          </a:bodyPr>
          <a:lstStyle/>
          <a:p>
            <a:r>
              <a:rPr lang="en-GB" dirty="0"/>
              <a:t>OVERVIEW – </a:t>
            </a:r>
            <a:r>
              <a:rPr lang="en-GB" dirty="0" smtClean="0"/>
              <a:t>Third Quarter 2017/18</a:t>
            </a:r>
            <a:endParaRPr lang="en-GB" dirty="0"/>
          </a:p>
        </p:txBody>
      </p:sp>
      <p:sp>
        <p:nvSpPr>
          <p:cNvPr id="3" name="Slide Number Placeholder 2"/>
          <p:cNvSpPr>
            <a:spLocks noGrp="1"/>
          </p:cNvSpPr>
          <p:nvPr>
            <p:ph type="sldNum" sz="quarter" idx="4"/>
          </p:nvPr>
        </p:nvSpPr>
        <p:spPr/>
        <p:txBody>
          <a:bodyPr/>
          <a:lstStyle/>
          <a:p>
            <a:fld id="{8406839F-D7A4-4E5D-B93D-768AD4D1DB36}" type="slidenum">
              <a:rPr lang="en-ZA" smtClean="0"/>
              <a:pPr/>
              <a:t>6</a:t>
            </a:fld>
            <a:endParaRPr lang="en-ZA" dirty="0"/>
          </a:p>
        </p:txBody>
      </p:sp>
      <p:sp>
        <p:nvSpPr>
          <p:cNvPr id="6" name="Rounded Rectangle 5"/>
          <p:cNvSpPr/>
          <p:nvPr/>
        </p:nvSpPr>
        <p:spPr>
          <a:xfrm>
            <a:off x="171120" y="1196752"/>
            <a:ext cx="8845514" cy="4752528"/>
          </a:xfrm>
          <a:prstGeom prst="roundRect">
            <a:avLst/>
          </a:prstGeom>
          <a:solidFill>
            <a:schemeClr val="bg1">
              <a:lumMod val="95000"/>
            </a:schemeClr>
          </a:solidFill>
          <a:ln>
            <a:solidFill>
              <a:srgbClr val="0032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indent="0" fontAlgn="auto">
              <a:spcBef>
                <a:spcPts val="300"/>
              </a:spcBef>
              <a:spcAft>
                <a:spcPts val="0"/>
              </a:spcAft>
              <a:buClr>
                <a:srgbClr val="002060"/>
              </a:buClr>
              <a:buNone/>
            </a:pPr>
            <a:endParaRPr lang="en-ZA" b="1" dirty="0">
              <a:solidFill>
                <a:schemeClr val="tx1"/>
              </a:solidFill>
              <a:latin typeface="Century Gothic" pitchFamily="34" charset="0"/>
            </a:endParaRPr>
          </a:p>
          <a:p>
            <a:pPr marL="712788" lvl="1" indent="-265113">
              <a:spcBef>
                <a:spcPts val="300"/>
              </a:spcBef>
              <a:buClr>
                <a:srgbClr val="002060"/>
              </a:buClr>
              <a:buBlip>
                <a:blip r:embed="rId3"/>
              </a:buBlip>
            </a:pPr>
            <a:r>
              <a:rPr lang="en-US" sz="2000" b="1" dirty="0" smtClean="0">
                <a:solidFill>
                  <a:schemeClr val="tx1"/>
                </a:solidFill>
              </a:rPr>
              <a:t>The Board submitted its Third Quarter Performance Report in compliance with submission dates as guided by DPME.</a:t>
            </a:r>
            <a:endParaRPr lang="en-US" sz="2000" b="1" dirty="0">
              <a:solidFill>
                <a:schemeClr val="tx1"/>
              </a:solidFill>
            </a:endParaRPr>
          </a:p>
          <a:p>
            <a:pPr lvl="1">
              <a:spcBef>
                <a:spcPts val="300"/>
              </a:spcBef>
              <a:buClr>
                <a:srgbClr val="002060"/>
              </a:buClr>
            </a:pPr>
            <a:r>
              <a:rPr lang="en-ZA" sz="2000" b="1" dirty="0" smtClean="0">
                <a:solidFill>
                  <a:schemeClr val="tx1"/>
                </a:solidFill>
              </a:rPr>
              <a:t> </a:t>
            </a:r>
          </a:p>
          <a:p>
            <a:pPr marL="712788" lvl="1" indent="-265113">
              <a:spcBef>
                <a:spcPts val="300"/>
              </a:spcBef>
              <a:buClr>
                <a:srgbClr val="002060"/>
              </a:buClr>
              <a:buBlip>
                <a:blip r:embed="rId3"/>
              </a:buBlip>
            </a:pPr>
            <a:r>
              <a:rPr lang="en-US" sz="2000" b="1" dirty="0" smtClean="0">
                <a:solidFill>
                  <a:schemeClr val="tx1"/>
                </a:solidFill>
              </a:rPr>
              <a:t>Thirteen </a:t>
            </a:r>
            <a:r>
              <a:rPr lang="en-US" sz="2000" b="1" dirty="0">
                <a:solidFill>
                  <a:schemeClr val="tx1"/>
                </a:solidFill>
              </a:rPr>
              <a:t>(13) Performance Targets were planned for Quarter Three</a:t>
            </a:r>
          </a:p>
          <a:p>
            <a:pPr marL="712788" lvl="1" indent="-265113">
              <a:spcBef>
                <a:spcPts val="300"/>
              </a:spcBef>
              <a:buClr>
                <a:srgbClr val="002060"/>
              </a:buClr>
              <a:buBlip>
                <a:blip r:embed="rId3"/>
              </a:buBlip>
            </a:pPr>
            <a:endParaRPr lang="en-US" sz="2000" b="1" dirty="0">
              <a:solidFill>
                <a:schemeClr val="tx1"/>
              </a:solidFill>
            </a:endParaRPr>
          </a:p>
          <a:p>
            <a:pPr marL="712788" lvl="1" indent="-265113">
              <a:spcBef>
                <a:spcPts val="300"/>
              </a:spcBef>
              <a:buClr>
                <a:srgbClr val="002060"/>
              </a:buClr>
              <a:buBlip>
                <a:blip r:embed="rId3"/>
              </a:buBlip>
            </a:pPr>
            <a:r>
              <a:rPr lang="en-US" sz="2000" b="1" dirty="0" smtClean="0">
                <a:solidFill>
                  <a:schemeClr val="tx1"/>
                </a:solidFill>
              </a:rPr>
              <a:t>Twelve </a:t>
            </a:r>
            <a:r>
              <a:rPr lang="en-US" sz="2000" b="1" dirty="0">
                <a:solidFill>
                  <a:schemeClr val="tx1"/>
                </a:solidFill>
              </a:rPr>
              <a:t>(12) Performance Targets were achieved for Quarter Three</a:t>
            </a:r>
          </a:p>
          <a:p>
            <a:pPr marL="712788" lvl="1" indent="-265113">
              <a:spcBef>
                <a:spcPts val="300"/>
              </a:spcBef>
              <a:buClr>
                <a:srgbClr val="002060"/>
              </a:buClr>
              <a:buBlip>
                <a:blip r:embed="rId3"/>
              </a:buBlip>
            </a:pPr>
            <a:endParaRPr lang="en-ZA" sz="2000" b="1" dirty="0">
              <a:solidFill>
                <a:schemeClr val="tx1"/>
              </a:solidFill>
            </a:endParaRPr>
          </a:p>
          <a:p>
            <a:pPr marL="712788" lvl="1" indent="-265113">
              <a:spcBef>
                <a:spcPts val="300"/>
              </a:spcBef>
              <a:buClr>
                <a:srgbClr val="002060"/>
              </a:buClr>
              <a:buBlip>
                <a:blip r:embed="rId3"/>
              </a:buBlip>
            </a:pPr>
            <a:r>
              <a:rPr lang="en-ZA" sz="2000" b="1" dirty="0" smtClean="0">
                <a:solidFill>
                  <a:schemeClr val="tx1"/>
                </a:solidFill>
              </a:rPr>
              <a:t>One </a:t>
            </a:r>
            <a:r>
              <a:rPr lang="en-ZA" sz="2000" b="1" dirty="0">
                <a:solidFill>
                  <a:schemeClr val="tx1"/>
                </a:solidFill>
              </a:rPr>
              <a:t>(1) target was partially achieved for Quarter Three  </a:t>
            </a:r>
          </a:p>
          <a:p>
            <a:pPr lvl="1">
              <a:spcBef>
                <a:spcPts val="300"/>
              </a:spcBef>
              <a:buClr>
                <a:srgbClr val="002060"/>
              </a:buClr>
              <a:buBlip>
                <a:blip r:embed="rId3"/>
              </a:buBlip>
            </a:pPr>
            <a:endParaRPr lang="en-ZA" sz="2000" b="1" dirty="0">
              <a:solidFill>
                <a:schemeClr val="tx1"/>
              </a:solidFill>
            </a:endParaRPr>
          </a:p>
          <a:p>
            <a:pPr lvl="1">
              <a:spcBef>
                <a:spcPts val="300"/>
              </a:spcBef>
              <a:buClr>
                <a:srgbClr val="002060"/>
              </a:buClr>
            </a:pPr>
            <a:endParaRPr lang="en-ZA" sz="2000" b="1" dirty="0">
              <a:solidFill>
                <a:srgbClr val="7030A0"/>
              </a:solidFill>
            </a:endParaRPr>
          </a:p>
          <a:p>
            <a:pPr lvl="1" fontAlgn="auto">
              <a:spcBef>
                <a:spcPts val="300"/>
              </a:spcBef>
              <a:spcAft>
                <a:spcPts val="0"/>
              </a:spcAft>
              <a:buClr>
                <a:srgbClr val="002060"/>
              </a:buClr>
            </a:pPr>
            <a:endParaRPr lang="en-ZA" b="1" dirty="0">
              <a:solidFill>
                <a:schemeClr val="tx1"/>
              </a:solidFill>
            </a:endParaRPr>
          </a:p>
        </p:txBody>
      </p:sp>
    </p:spTree>
    <p:extLst>
      <p:ext uri="{BB962C8B-B14F-4D97-AF65-F5344CB8AC3E}">
        <p14:creationId xmlns:p14="http://schemas.microsoft.com/office/powerpoint/2010/main" val="2115610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7</a:t>
            </a:fld>
            <a:endParaRPr lang="en-ZA" dirty="0"/>
          </a:p>
        </p:txBody>
      </p:sp>
      <p:graphicFrame>
        <p:nvGraphicFramePr>
          <p:cNvPr id="9" name="Table 8"/>
          <p:cNvGraphicFramePr>
            <a:graphicFrameLocks noGrp="1"/>
          </p:cNvGraphicFramePr>
          <p:nvPr>
            <p:extLst>
              <p:ext uri="{D42A27DB-BD31-4B8C-83A1-F6EECF244321}">
                <p14:modId xmlns:p14="http://schemas.microsoft.com/office/powerpoint/2010/main" val="601043316"/>
              </p:ext>
            </p:extLst>
          </p:nvPr>
        </p:nvGraphicFramePr>
        <p:xfrm>
          <a:off x="179509" y="1052733"/>
          <a:ext cx="8713665" cy="4968555"/>
        </p:xfrm>
        <a:graphic>
          <a:graphicData uri="http://schemas.openxmlformats.org/drawingml/2006/table">
            <a:tbl>
              <a:tblPr>
                <a:tableStyleId>{5C22544A-7EE6-4342-B048-85BDC9FD1C3A}</a:tableStyleId>
              </a:tblPr>
              <a:tblGrid>
                <a:gridCol w="1872211">
                  <a:extLst>
                    <a:ext uri="{9D8B030D-6E8A-4147-A177-3AD203B41FA5}">
                      <a16:colId xmlns:a16="http://schemas.microsoft.com/office/drawing/2014/main" val="20000"/>
                    </a:ext>
                  </a:extLst>
                </a:gridCol>
                <a:gridCol w="880232">
                  <a:extLst>
                    <a:ext uri="{9D8B030D-6E8A-4147-A177-3AD203B41FA5}">
                      <a16:colId xmlns:a16="http://schemas.microsoft.com/office/drawing/2014/main" val="20001"/>
                    </a:ext>
                  </a:extLst>
                </a:gridCol>
                <a:gridCol w="993537">
                  <a:extLst>
                    <a:ext uri="{9D8B030D-6E8A-4147-A177-3AD203B41FA5}">
                      <a16:colId xmlns:a16="http://schemas.microsoft.com/office/drawing/2014/main" val="20002"/>
                    </a:ext>
                  </a:extLst>
                </a:gridCol>
                <a:gridCol w="993537">
                  <a:extLst>
                    <a:ext uri="{9D8B030D-6E8A-4147-A177-3AD203B41FA5}">
                      <a16:colId xmlns:a16="http://schemas.microsoft.com/office/drawing/2014/main" val="20003"/>
                    </a:ext>
                  </a:extLst>
                </a:gridCol>
                <a:gridCol w="993537">
                  <a:extLst>
                    <a:ext uri="{9D8B030D-6E8A-4147-A177-3AD203B41FA5}">
                      <a16:colId xmlns:a16="http://schemas.microsoft.com/office/drawing/2014/main" val="20004"/>
                    </a:ext>
                  </a:extLst>
                </a:gridCol>
                <a:gridCol w="993537">
                  <a:extLst>
                    <a:ext uri="{9D8B030D-6E8A-4147-A177-3AD203B41FA5}">
                      <a16:colId xmlns:a16="http://schemas.microsoft.com/office/drawing/2014/main" val="20005"/>
                    </a:ext>
                  </a:extLst>
                </a:gridCol>
                <a:gridCol w="993537">
                  <a:extLst>
                    <a:ext uri="{9D8B030D-6E8A-4147-A177-3AD203B41FA5}">
                      <a16:colId xmlns:a16="http://schemas.microsoft.com/office/drawing/2014/main" val="20006"/>
                    </a:ext>
                  </a:extLst>
                </a:gridCol>
                <a:gridCol w="993537">
                  <a:extLst>
                    <a:ext uri="{9D8B030D-6E8A-4147-A177-3AD203B41FA5}">
                      <a16:colId xmlns:a16="http://schemas.microsoft.com/office/drawing/2014/main" val="20007"/>
                    </a:ext>
                  </a:extLst>
                </a:gridCol>
              </a:tblGrid>
              <a:tr h="1398205">
                <a:tc>
                  <a:txBody>
                    <a:bodyPr/>
                    <a:lstStyle/>
                    <a:p>
                      <a:pPr algn="ctr" fontAlgn="ctr"/>
                      <a:r>
                        <a:rPr lang="en-US" sz="1400" b="1" u="none" strike="noStrike" dirty="0">
                          <a:solidFill>
                            <a:schemeClr val="bg1"/>
                          </a:solidFill>
                          <a:effectLst/>
                        </a:rPr>
                        <a:t>Programme / Sub Programme</a:t>
                      </a:r>
                      <a:endParaRPr lang="en-US" sz="1400" b="1" i="0" u="none" strike="noStrike" dirty="0">
                        <a:solidFill>
                          <a:schemeClr val="bg1"/>
                        </a:solidFill>
                        <a:effectLst/>
                        <a:latin typeface="Arial"/>
                      </a:endParaRPr>
                    </a:p>
                  </a:txBody>
                  <a:tcPr marL="8552" marR="8552" marT="8552" marB="0" anchor="ctr">
                    <a:solidFill>
                      <a:schemeClr val="tx2"/>
                    </a:solidFill>
                  </a:tcPr>
                </a:tc>
                <a:tc>
                  <a:txBody>
                    <a:bodyPr/>
                    <a:lstStyle/>
                    <a:p>
                      <a:pPr algn="ctr" fontAlgn="ctr"/>
                      <a:r>
                        <a:rPr lang="en-US" sz="1400" b="1" u="none" strike="noStrike" dirty="0">
                          <a:solidFill>
                            <a:schemeClr val="bg1"/>
                          </a:solidFill>
                          <a:effectLst/>
                        </a:rPr>
                        <a:t>Targets</a:t>
                      </a:r>
                      <a:endParaRPr lang="en-US" sz="1400" b="1" i="0" u="none" strike="noStrike" dirty="0">
                        <a:solidFill>
                          <a:schemeClr val="bg1"/>
                        </a:solidFill>
                        <a:effectLst/>
                        <a:latin typeface="Arial"/>
                      </a:endParaRPr>
                    </a:p>
                  </a:txBody>
                  <a:tcPr marL="8552" marR="8552" marT="8552" marB="0" anchor="ctr">
                    <a:solidFill>
                      <a:schemeClr val="tx2"/>
                    </a:solidFill>
                  </a:tcPr>
                </a:tc>
                <a:tc>
                  <a:txBody>
                    <a:bodyPr/>
                    <a:lstStyle/>
                    <a:p>
                      <a:pPr algn="ctr" fontAlgn="ctr"/>
                      <a:r>
                        <a:rPr lang="en-US" sz="1400" b="1" u="none" strike="noStrike" dirty="0">
                          <a:solidFill>
                            <a:schemeClr val="bg1"/>
                          </a:solidFill>
                          <a:effectLst/>
                        </a:rPr>
                        <a:t>Achieved</a:t>
                      </a:r>
                      <a:endParaRPr lang="en-US" sz="1400" b="1" i="0" u="none" strike="noStrike" dirty="0">
                        <a:solidFill>
                          <a:schemeClr val="bg1"/>
                        </a:solidFill>
                        <a:effectLst/>
                        <a:latin typeface="Arial"/>
                      </a:endParaRPr>
                    </a:p>
                  </a:txBody>
                  <a:tcPr marL="8552" marR="8552" marT="8552" marB="0" anchor="ctr">
                    <a:solidFill>
                      <a:schemeClr val="tx2"/>
                    </a:solidFill>
                  </a:tcPr>
                </a:tc>
                <a:tc>
                  <a:txBody>
                    <a:bodyPr/>
                    <a:lstStyle/>
                    <a:p>
                      <a:pPr algn="ctr" fontAlgn="ctr"/>
                      <a:r>
                        <a:rPr lang="en-US" sz="1400" b="1" u="none" strike="noStrike" dirty="0">
                          <a:solidFill>
                            <a:schemeClr val="bg1"/>
                          </a:solidFill>
                          <a:effectLst/>
                        </a:rPr>
                        <a:t>Partially Achieved</a:t>
                      </a:r>
                      <a:endParaRPr lang="en-US" sz="1400" b="1" i="0" u="none" strike="noStrike" dirty="0">
                        <a:solidFill>
                          <a:schemeClr val="bg1"/>
                        </a:solidFill>
                        <a:effectLst/>
                        <a:latin typeface="Arial"/>
                      </a:endParaRPr>
                    </a:p>
                  </a:txBody>
                  <a:tcPr marL="8552" marR="8552" marT="8552" marB="0" anchor="ctr">
                    <a:solidFill>
                      <a:schemeClr val="tx2"/>
                    </a:solidFill>
                  </a:tcPr>
                </a:tc>
                <a:tc>
                  <a:txBody>
                    <a:bodyPr/>
                    <a:lstStyle/>
                    <a:p>
                      <a:pPr algn="ctr" fontAlgn="ctr"/>
                      <a:r>
                        <a:rPr lang="en-US" sz="1400" b="1" u="none" strike="noStrike" dirty="0">
                          <a:solidFill>
                            <a:schemeClr val="bg1"/>
                          </a:solidFill>
                          <a:effectLst/>
                        </a:rPr>
                        <a:t>Not achieved</a:t>
                      </a:r>
                      <a:endParaRPr lang="en-US" sz="1400" b="1" i="0" u="none" strike="noStrike" dirty="0">
                        <a:solidFill>
                          <a:schemeClr val="bg1"/>
                        </a:solidFill>
                        <a:effectLst/>
                        <a:latin typeface="Arial"/>
                      </a:endParaRPr>
                    </a:p>
                  </a:txBody>
                  <a:tcPr marL="8552" marR="8552" marT="8552" marB="0" anchor="ctr">
                    <a:solidFill>
                      <a:schemeClr val="tx2"/>
                    </a:solidFill>
                  </a:tcPr>
                </a:tc>
                <a:tc>
                  <a:txBody>
                    <a:bodyPr/>
                    <a:lstStyle/>
                    <a:p>
                      <a:pPr algn="ctr" fontAlgn="ctr"/>
                      <a:r>
                        <a:rPr lang="en-US" sz="1400" b="1" u="none" strike="noStrike" dirty="0">
                          <a:solidFill>
                            <a:schemeClr val="bg1"/>
                          </a:solidFill>
                          <a:effectLst/>
                        </a:rPr>
                        <a:t>% of targets achieved</a:t>
                      </a:r>
                      <a:endParaRPr lang="en-US" sz="1400" b="1" i="0" u="none" strike="noStrike" dirty="0">
                        <a:solidFill>
                          <a:schemeClr val="bg1"/>
                        </a:solidFill>
                        <a:effectLst/>
                        <a:latin typeface="Arial"/>
                      </a:endParaRPr>
                    </a:p>
                  </a:txBody>
                  <a:tcPr marL="8552" marR="8552" marT="8552" marB="0" anchor="ctr">
                    <a:solidFill>
                      <a:schemeClr val="tx2"/>
                    </a:solidFill>
                  </a:tcPr>
                </a:tc>
                <a:tc>
                  <a:txBody>
                    <a:bodyPr/>
                    <a:lstStyle/>
                    <a:p>
                      <a:pPr algn="ctr" fontAlgn="ctr"/>
                      <a:r>
                        <a:rPr lang="en-US" sz="1400" b="1" u="none" strike="noStrike" dirty="0">
                          <a:solidFill>
                            <a:schemeClr val="bg1"/>
                          </a:solidFill>
                          <a:effectLst/>
                        </a:rPr>
                        <a:t>% of targets partially achieved</a:t>
                      </a:r>
                      <a:endParaRPr lang="en-US" sz="1400" b="1" i="0" u="none" strike="noStrike" dirty="0">
                        <a:solidFill>
                          <a:schemeClr val="bg1"/>
                        </a:solidFill>
                        <a:effectLst/>
                        <a:latin typeface="Arial"/>
                      </a:endParaRPr>
                    </a:p>
                  </a:txBody>
                  <a:tcPr marL="8552" marR="8552" marT="8552" marB="0" anchor="ctr">
                    <a:solidFill>
                      <a:schemeClr val="tx2"/>
                    </a:solidFill>
                  </a:tcPr>
                </a:tc>
                <a:tc>
                  <a:txBody>
                    <a:bodyPr/>
                    <a:lstStyle/>
                    <a:p>
                      <a:pPr algn="ctr" fontAlgn="ctr"/>
                      <a:r>
                        <a:rPr lang="en-US" sz="1400" b="1" u="none" strike="noStrike" dirty="0">
                          <a:solidFill>
                            <a:schemeClr val="bg1"/>
                          </a:solidFill>
                          <a:effectLst/>
                        </a:rPr>
                        <a:t>% of targets not achieved</a:t>
                      </a:r>
                      <a:endParaRPr lang="en-US" sz="1400" b="1" i="0" u="none" strike="noStrike" dirty="0">
                        <a:solidFill>
                          <a:schemeClr val="bg1"/>
                        </a:solidFill>
                        <a:effectLst/>
                        <a:latin typeface="Arial"/>
                      </a:endParaRPr>
                    </a:p>
                  </a:txBody>
                  <a:tcPr marL="8552" marR="8552" marT="8552" marB="0" anchor="ctr">
                    <a:solidFill>
                      <a:schemeClr val="tx2"/>
                    </a:solidFill>
                  </a:tcPr>
                </a:tc>
                <a:extLst>
                  <a:ext uri="{0D108BD9-81ED-4DB2-BD59-A6C34878D82A}">
                    <a16:rowId xmlns:a16="http://schemas.microsoft.com/office/drawing/2014/main" val="10000"/>
                  </a:ext>
                </a:extLst>
              </a:tr>
              <a:tr h="299617">
                <a:tc>
                  <a:txBody>
                    <a:bodyPr/>
                    <a:lstStyle/>
                    <a:p>
                      <a:pPr marL="93663" lvl="1" indent="0" algn="l" defTabSz="914400" rtl="0" eaLnBrk="1" fontAlgn="ctr" latinLnBrk="0" hangingPunct="1">
                        <a:tabLst/>
                      </a:pPr>
                      <a:r>
                        <a:rPr lang="en-US" sz="1400" b="0" u="none" strike="noStrike" kern="1200" dirty="0">
                          <a:solidFill>
                            <a:schemeClr val="bg1"/>
                          </a:solidFill>
                          <a:effectLst/>
                          <a:latin typeface="+mn-lt"/>
                          <a:ea typeface="+mn-ea"/>
                          <a:cs typeface="+mn-cs"/>
                        </a:rPr>
                        <a:t>Board</a:t>
                      </a:r>
                    </a:p>
                  </a:txBody>
                  <a:tcPr marL="8552" marR="8552" marT="8552" marB="0" anchor="ctr">
                    <a:solidFill>
                      <a:schemeClr val="tx2"/>
                    </a:solidFill>
                  </a:tcPr>
                </a:tc>
                <a:tc>
                  <a:txBody>
                    <a:bodyPr/>
                    <a:lstStyle/>
                    <a:p>
                      <a:pPr algn="ctr"/>
                      <a:r>
                        <a:rPr lang="en-ZA" sz="1400" b="0" dirty="0" smtClean="0">
                          <a:solidFill>
                            <a:schemeClr val="bg1"/>
                          </a:solidFill>
                          <a:latin typeface="+mn-lt"/>
                        </a:rPr>
                        <a:t>1</a:t>
                      </a:r>
                      <a:endParaRPr lang="en-ZA" sz="1400" b="0" dirty="0">
                        <a:solidFill>
                          <a:schemeClr val="bg1"/>
                        </a:solidFill>
                        <a:latin typeface="+mn-lt"/>
                      </a:endParaRPr>
                    </a:p>
                  </a:txBody>
                  <a:tcPr marL="8552" marR="8552" marT="8552" marB="0" anchor="ctr">
                    <a:solidFill>
                      <a:schemeClr val="tx2"/>
                    </a:solidFill>
                  </a:tcPr>
                </a:tc>
                <a:tc>
                  <a:txBody>
                    <a:bodyPr/>
                    <a:lstStyle/>
                    <a:p>
                      <a:pPr algn="ctr"/>
                      <a:r>
                        <a:rPr lang="en-ZA" sz="1400" b="0" dirty="0" smtClean="0">
                          <a:solidFill>
                            <a:schemeClr val="bg1"/>
                          </a:solidFill>
                          <a:latin typeface="+mn-lt"/>
                        </a:rPr>
                        <a:t>1</a:t>
                      </a:r>
                      <a:endParaRPr lang="en-ZA" sz="1400" b="0" dirty="0">
                        <a:solidFill>
                          <a:schemeClr val="bg1"/>
                        </a:solidFill>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100%</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u="none" strike="noStrike" dirty="0" smtClean="0">
                          <a:solidFill>
                            <a:schemeClr val="bg1"/>
                          </a:solidFill>
                          <a:effectLst/>
                          <a:latin typeface="+mn-lt"/>
                        </a:rPr>
                        <a:t>-   </a:t>
                      </a:r>
                      <a:endParaRPr lang="en-US" sz="1400" b="0" i="0" u="none" strike="noStrike" dirty="0">
                        <a:solidFill>
                          <a:schemeClr val="bg1"/>
                        </a:solidFill>
                        <a:effectLst/>
                        <a:latin typeface="+mn-lt"/>
                      </a:endParaRPr>
                    </a:p>
                  </a:txBody>
                  <a:tcPr marL="8552" marR="8552" marT="8552" marB="0" anchor="ctr">
                    <a:solidFill>
                      <a:schemeClr val="tx2"/>
                    </a:solidFill>
                  </a:tcPr>
                </a:tc>
                <a:extLst>
                  <a:ext uri="{0D108BD9-81ED-4DB2-BD59-A6C34878D82A}">
                    <a16:rowId xmlns:a16="http://schemas.microsoft.com/office/drawing/2014/main" val="10001"/>
                  </a:ext>
                </a:extLst>
              </a:tr>
              <a:tr h="299617">
                <a:tc>
                  <a:txBody>
                    <a:bodyPr/>
                    <a:lstStyle/>
                    <a:p>
                      <a:pPr marL="93663" lvl="1" indent="0" algn="l" defTabSz="914400" rtl="0" eaLnBrk="1" fontAlgn="ctr" latinLnBrk="0" hangingPunct="1">
                        <a:tabLst/>
                      </a:pPr>
                      <a:r>
                        <a:rPr lang="en-US" sz="1400" b="0" u="none" strike="noStrike" kern="1200" dirty="0">
                          <a:solidFill>
                            <a:schemeClr val="bg1"/>
                          </a:solidFill>
                          <a:effectLst/>
                          <a:latin typeface="+mn-lt"/>
                          <a:ea typeface="+mn-ea"/>
                          <a:cs typeface="+mn-cs"/>
                        </a:rPr>
                        <a:t>Executive</a:t>
                      </a:r>
                    </a:p>
                  </a:txBody>
                  <a:tcPr marL="8552" marR="8552" marT="8552" marB="0" anchor="ctr">
                    <a:solidFill>
                      <a:schemeClr val="tx2"/>
                    </a:solidFill>
                  </a:tcPr>
                </a:tc>
                <a:tc>
                  <a:txBody>
                    <a:bodyPr/>
                    <a:lstStyle/>
                    <a:p>
                      <a:pPr algn="ctr"/>
                      <a:r>
                        <a:rPr lang="en-ZA" sz="1400" b="0" dirty="0" smtClean="0">
                          <a:solidFill>
                            <a:schemeClr val="bg1"/>
                          </a:solidFill>
                          <a:latin typeface="+mn-lt"/>
                        </a:rPr>
                        <a:t>3</a:t>
                      </a:r>
                      <a:endParaRPr lang="en-ZA" sz="1400" b="0" dirty="0">
                        <a:solidFill>
                          <a:schemeClr val="bg1"/>
                        </a:solidFill>
                        <a:latin typeface="+mn-lt"/>
                      </a:endParaRPr>
                    </a:p>
                  </a:txBody>
                  <a:tcPr marL="8552" marR="8552" marT="8552" marB="0" anchor="ctr">
                    <a:solidFill>
                      <a:schemeClr val="tx2"/>
                    </a:solidFill>
                  </a:tcPr>
                </a:tc>
                <a:tc>
                  <a:txBody>
                    <a:bodyPr/>
                    <a:lstStyle/>
                    <a:p>
                      <a:pPr algn="ctr"/>
                      <a:r>
                        <a:rPr lang="en-ZA" sz="1400" b="0" dirty="0" smtClean="0">
                          <a:solidFill>
                            <a:schemeClr val="bg1"/>
                          </a:solidFill>
                          <a:latin typeface="+mn-lt"/>
                        </a:rPr>
                        <a:t>3</a:t>
                      </a:r>
                      <a:endParaRPr lang="en-ZA" sz="1400" b="0" dirty="0">
                        <a:solidFill>
                          <a:schemeClr val="bg1"/>
                        </a:solidFill>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100%</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u="none" strike="noStrike" dirty="0" smtClean="0">
                          <a:solidFill>
                            <a:schemeClr val="bg1"/>
                          </a:solidFill>
                          <a:effectLst/>
                          <a:latin typeface="+mn-lt"/>
                        </a:rPr>
                        <a:t>-   </a:t>
                      </a:r>
                      <a:endParaRPr lang="en-US" sz="1400" b="0" i="0" u="none" strike="noStrike" dirty="0">
                        <a:solidFill>
                          <a:schemeClr val="bg1"/>
                        </a:solidFill>
                        <a:effectLst/>
                        <a:latin typeface="+mn-lt"/>
                      </a:endParaRPr>
                    </a:p>
                  </a:txBody>
                  <a:tcPr marL="8552" marR="8552" marT="8552" marB="0" anchor="ctr">
                    <a:solidFill>
                      <a:schemeClr val="tx2"/>
                    </a:solidFill>
                  </a:tcPr>
                </a:tc>
                <a:extLst>
                  <a:ext uri="{0D108BD9-81ED-4DB2-BD59-A6C34878D82A}">
                    <a16:rowId xmlns:a16="http://schemas.microsoft.com/office/drawing/2014/main" val="10002"/>
                  </a:ext>
                </a:extLst>
              </a:tr>
              <a:tr h="299617">
                <a:tc>
                  <a:txBody>
                    <a:bodyPr/>
                    <a:lstStyle/>
                    <a:p>
                      <a:pPr marL="93663" lvl="1" indent="0" algn="l" defTabSz="914400" rtl="0" eaLnBrk="1" fontAlgn="ctr" latinLnBrk="0" hangingPunct="1">
                        <a:tabLst/>
                      </a:pPr>
                      <a:r>
                        <a:rPr lang="en-US" sz="1400" b="0" u="none" strike="noStrike" kern="1200" dirty="0">
                          <a:solidFill>
                            <a:schemeClr val="bg1"/>
                          </a:solidFill>
                          <a:effectLst/>
                          <a:latin typeface="+mn-lt"/>
                          <a:ea typeface="+mn-ea"/>
                          <a:cs typeface="+mn-cs"/>
                        </a:rPr>
                        <a:t>Legal</a:t>
                      </a:r>
                    </a:p>
                  </a:txBody>
                  <a:tcPr marL="8552" marR="8552" marT="8552" marB="0" anchor="ctr">
                    <a:solidFill>
                      <a:schemeClr val="tx2"/>
                    </a:solidFill>
                  </a:tcPr>
                </a:tc>
                <a:tc>
                  <a:txBody>
                    <a:bodyPr/>
                    <a:lstStyle/>
                    <a:p>
                      <a:pPr algn="ctr"/>
                      <a:r>
                        <a:rPr lang="en-ZA" sz="1400" b="0" dirty="0" smtClean="0">
                          <a:solidFill>
                            <a:schemeClr val="bg1"/>
                          </a:solidFill>
                          <a:latin typeface="+mn-lt"/>
                        </a:rPr>
                        <a:t>-</a:t>
                      </a:r>
                      <a:endParaRPr lang="en-ZA" sz="1400" b="0" dirty="0">
                        <a:solidFill>
                          <a:schemeClr val="bg1"/>
                        </a:solidFill>
                        <a:latin typeface="+mn-lt"/>
                      </a:endParaRPr>
                    </a:p>
                  </a:txBody>
                  <a:tcPr marL="8552" marR="8552" marT="8552" marB="0" anchor="ctr">
                    <a:solidFill>
                      <a:schemeClr val="tx2"/>
                    </a:solidFill>
                  </a:tcPr>
                </a:tc>
                <a:tc>
                  <a:txBody>
                    <a:bodyPr/>
                    <a:lstStyle/>
                    <a:p>
                      <a:pPr algn="ctr"/>
                      <a:r>
                        <a:rPr lang="en-ZA" sz="1400" b="0" dirty="0" smtClean="0">
                          <a:solidFill>
                            <a:schemeClr val="bg1"/>
                          </a:solidFill>
                          <a:latin typeface="+mn-lt"/>
                        </a:rPr>
                        <a:t>-</a:t>
                      </a:r>
                      <a:endParaRPr lang="en-ZA" sz="1400" b="0" dirty="0">
                        <a:solidFill>
                          <a:schemeClr val="bg1"/>
                        </a:solidFill>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u="none" strike="noStrike" dirty="0" smtClean="0">
                          <a:solidFill>
                            <a:schemeClr val="bg1"/>
                          </a:solidFill>
                          <a:effectLst/>
                          <a:latin typeface="+mn-lt"/>
                        </a:rPr>
                        <a:t>-   </a:t>
                      </a:r>
                      <a:endParaRPr lang="en-US" sz="1400" b="0" i="0" u="none" strike="noStrike" dirty="0">
                        <a:solidFill>
                          <a:schemeClr val="bg1"/>
                        </a:solidFill>
                        <a:effectLst/>
                        <a:latin typeface="+mn-lt"/>
                      </a:endParaRPr>
                    </a:p>
                  </a:txBody>
                  <a:tcPr marL="8552" marR="8552" marT="8552" marB="0" anchor="ctr">
                    <a:solidFill>
                      <a:schemeClr val="tx2"/>
                    </a:solidFill>
                  </a:tcPr>
                </a:tc>
                <a:extLst>
                  <a:ext uri="{0D108BD9-81ED-4DB2-BD59-A6C34878D82A}">
                    <a16:rowId xmlns:a16="http://schemas.microsoft.com/office/drawing/2014/main" val="10003"/>
                  </a:ext>
                </a:extLst>
              </a:tr>
              <a:tr h="299617">
                <a:tc>
                  <a:txBody>
                    <a:bodyPr/>
                    <a:lstStyle/>
                    <a:p>
                      <a:pPr marL="93663" lvl="1" indent="0" algn="l" defTabSz="914400" rtl="0" eaLnBrk="1" fontAlgn="ctr" latinLnBrk="0" hangingPunct="1">
                        <a:tabLst/>
                      </a:pPr>
                      <a:r>
                        <a:rPr lang="en-US" sz="1400" b="0" u="none" strike="noStrike" kern="1200" dirty="0">
                          <a:solidFill>
                            <a:schemeClr val="bg1"/>
                          </a:solidFill>
                          <a:effectLst/>
                          <a:latin typeface="+mn-lt"/>
                          <a:ea typeface="+mn-ea"/>
                          <a:cs typeface="+mn-cs"/>
                        </a:rPr>
                        <a:t>Human Resources</a:t>
                      </a:r>
                    </a:p>
                  </a:txBody>
                  <a:tcPr marL="8552" marR="8552" marT="8552" marB="0" anchor="ctr">
                    <a:solidFill>
                      <a:schemeClr val="tx2"/>
                    </a:solidFill>
                  </a:tcPr>
                </a:tc>
                <a:tc>
                  <a:txBody>
                    <a:bodyPr/>
                    <a:lstStyle/>
                    <a:p>
                      <a:pPr algn="ctr"/>
                      <a:r>
                        <a:rPr lang="en-ZA" sz="1400" b="0" dirty="0" smtClean="0">
                          <a:solidFill>
                            <a:schemeClr val="bg1"/>
                          </a:solidFill>
                          <a:latin typeface="+mn-lt"/>
                        </a:rPr>
                        <a:t>1</a:t>
                      </a:r>
                      <a:endParaRPr lang="en-ZA" sz="1400" b="0" dirty="0">
                        <a:solidFill>
                          <a:schemeClr val="bg1"/>
                        </a:solidFill>
                        <a:latin typeface="+mn-lt"/>
                      </a:endParaRPr>
                    </a:p>
                  </a:txBody>
                  <a:tcPr marL="8552" marR="8552" marT="8552" marB="0" anchor="ctr">
                    <a:solidFill>
                      <a:schemeClr val="tx2"/>
                    </a:solidFill>
                  </a:tcPr>
                </a:tc>
                <a:tc>
                  <a:txBody>
                    <a:bodyPr/>
                    <a:lstStyle/>
                    <a:p>
                      <a:pPr algn="ctr"/>
                      <a:r>
                        <a:rPr lang="en-ZA" sz="1400" b="0" dirty="0" smtClean="0">
                          <a:solidFill>
                            <a:schemeClr val="bg1"/>
                          </a:solidFill>
                          <a:latin typeface="+mn-lt"/>
                        </a:rPr>
                        <a:t>1</a:t>
                      </a:r>
                      <a:endParaRPr lang="en-ZA" sz="1400" b="0" dirty="0">
                        <a:solidFill>
                          <a:schemeClr val="bg1"/>
                        </a:solidFill>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100%</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u="none" strike="noStrike" dirty="0" smtClean="0">
                          <a:solidFill>
                            <a:schemeClr val="bg1"/>
                          </a:solidFill>
                          <a:effectLst/>
                          <a:latin typeface="+mn-lt"/>
                        </a:rPr>
                        <a:t>-   </a:t>
                      </a:r>
                      <a:endParaRPr lang="en-US" sz="1400" b="0" i="0" u="none" strike="noStrike" dirty="0">
                        <a:solidFill>
                          <a:schemeClr val="bg1"/>
                        </a:solidFill>
                        <a:effectLst/>
                        <a:latin typeface="+mn-lt"/>
                      </a:endParaRPr>
                    </a:p>
                  </a:txBody>
                  <a:tcPr marL="8552" marR="8552" marT="8552" marB="0" anchor="ctr">
                    <a:solidFill>
                      <a:schemeClr val="tx2"/>
                    </a:solidFill>
                  </a:tcPr>
                </a:tc>
                <a:extLst>
                  <a:ext uri="{0D108BD9-81ED-4DB2-BD59-A6C34878D82A}">
                    <a16:rowId xmlns:a16="http://schemas.microsoft.com/office/drawing/2014/main" val="10004"/>
                  </a:ext>
                </a:extLst>
              </a:tr>
              <a:tr h="614134">
                <a:tc>
                  <a:txBody>
                    <a:bodyPr/>
                    <a:lstStyle/>
                    <a:p>
                      <a:pPr marL="93663" lvl="1" indent="0" algn="l" defTabSz="914400" rtl="0" eaLnBrk="1" fontAlgn="ctr" latinLnBrk="0" hangingPunct="1">
                        <a:tabLst/>
                      </a:pPr>
                      <a:r>
                        <a:rPr lang="en-US" sz="1400" b="0" u="none" strike="noStrike" kern="1200" dirty="0">
                          <a:solidFill>
                            <a:schemeClr val="bg1"/>
                          </a:solidFill>
                          <a:effectLst/>
                          <a:latin typeface="+mn-lt"/>
                          <a:ea typeface="+mn-ea"/>
                          <a:cs typeface="+mn-cs"/>
                        </a:rPr>
                        <a:t>Administration &amp; Finance</a:t>
                      </a:r>
                    </a:p>
                  </a:txBody>
                  <a:tcPr marL="8552" marR="8552" marT="8552" marB="0" anchor="ctr">
                    <a:solidFill>
                      <a:schemeClr val="tx2"/>
                    </a:solidFill>
                  </a:tcPr>
                </a:tc>
                <a:tc>
                  <a:txBody>
                    <a:bodyPr/>
                    <a:lstStyle/>
                    <a:p>
                      <a:pPr algn="ctr"/>
                      <a:r>
                        <a:rPr lang="en-ZA" sz="1400" b="0" dirty="0" smtClean="0">
                          <a:solidFill>
                            <a:schemeClr val="bg1"/>
                          </a:solidFill>
                          <a:latin typeface="+mn-lt"/>
                        </a:rPr>
                        <a:t>2</a:t>
                      </a:r>
                      <a:endParaRPr lang="en-ZA" sz="1400" b="0" dirty="0">
                        <a:solidFill>
                          <a:schemeClr val="bg1"/>
                        </a:solidFill>
                        <a:latin typeface="+mn-lt"/>
                      </a:endParaRPr>
                    </a:p>
                  </a:txBody>
                  <a:tcPr marL="8552" marR="8552" marT="8552" marB="0" anchor="ctr">
                    <a:solidFill>
                      <a:schemeClr val="tx2"/>
                    </a:solidFill>
                  </a:tcPr>
                </a:tc>
                <a:tc>
                  <a:txBody>
                    <a:bodyPr/>
                    <a:lstStyle/>
                    <a:p>
                      <a:pPr algn="ctr"/>
                      <a:r>
                        <a:rPr lang="en-ZA" sz="1400" b="0" dirty="0" smtClean="0">
                          <a:solidFill>
                            <a:schemeClr val="bg1"/>
                          </a:solidFill>
                          <a:latin typeface="+mn-lt"/>
                        </a:rPr>
                        <a:t>2</a:t>
                      </a:r>
                      <a:endParaRPr lang="en-ZA" sz="1400" b="0" dirty="0">
                        <a:solidFill>
                          <a:schemeClr val="bg1"/>
                        </a:solidFill>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100%</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u="none" strike="noStrike" dirty="0" smtClean="0">
                          <a:solidFill>
                            <a:schemeClr val="bg1"/>
                          </a:solidFill>
                          <a:effectLst/>
                          <a:latin typeface="+mn-lt"/>
                        </a:rPr>
                        <a:t>-   </a:t>
                      </a:r>
                      <a:endParaRPr lang="en-US" sz="1400" b="0" i="0" u="none" strike="noStrike" dirty="0">
                        <a:solidFill>
                          <a:schemeClr val="bg1"/>
                        </a:solidFill>
                        <a:effectLst/>
                        <a:latin typeface="+mn-lt"/>
                      </a:endParaRPr>
                    </a:p>
                  </a:txBody>
                  <a:tcPr marL="8552" marR="8552" marT="8552" marB="0" anchor="ctr">
                    <a:solidFill>
                      <a:schemeClr val="tx2"/>
                    </a:solidFill>
                  </a:tcPr>
                </a:tc>
                <a:extLst>
                  <a:ext uri="{0D108BD9-81ED-4DB2-BD59-A6C34878D82A}">
                    <a16:rowId xmlns:a16="http://schemas.microsoft.com/office/drawing/2014/main" val="10005"/>
                  </a:ext>
                </a:extLst>
              </a:tr>
              <a:tr h="299617">
                <a:tc>
                  <a:txBody>
                    <a:bodyPr/>
                    <a:lstStyle/>
                    <a:p>
                      <a:pPr marL="93663" lvl="1" indent="0" algn="l" defTabSz="914400" rtl="0" eaLnBrk="1" fontAlgn="ctr" latinLnBrk="0" hangingPunct="1">
                        <a:tabLst/>
                      </a:pPr>
                      <a:r>
                        <a:rPr lang="en-US" sz="1400" b="0" u="none" strike="noStrike" kern="1200" dirty="0">
                          <a:solidFill>
                            <a:schemeClr val="bg1"/>
                          </a:solidFill>
                          <a:effectLst/>
                          <a:latin typeface="+mn-lt"/>
                          <a:ea typeface="+mn-ea"/>
                          <a:cs typeface="+mn-cs"/>
                        </a:rPr>
                        <a:t>Licensing</a:t>
                      </a:r>
                    </a:p>
                  </a:txBody>
                  <a:tcPr marL="8552" marR="8552" marT="8552" marB="0" anchor="ctr">
                    <a:solidFill>
                      <a:schemeClr val="tx2"/>
                    </a:solidFill>
                  </a:tcPr>
                </a:tc>
                <a:tc>
                  <a:txBody>
                    <a:bodyPr/>
                    <a:lstStyle/>
                    <a:p>
                      <a:pPr algn="ctr"/>
                      <a:r>
                        <a:rPr lang="en-ZA" sz="1400" b="0" dirty="0" smtClean="0">
                          <a:solidFill>
                            <a:schemeClr val="bg1"/>
                          </a:solidFill>
                          <a:latin typeface="+mn-lt"/>
                        </a:rPr>
                        <a:t>2</a:t>
                      </a:r>
                      <a:endParaRPr lang="en-ZA" sz="1400" b="0" dirty="0">
                        <a:solidFill>
                          <a:schemeClr val="bg1"/>
                        </a:solidFill>
                        <a:latin typeface="+mn-lt"/>
                      </a:endParaRPr>
                    </a:p>
                  </a:txBody>
                  <a:tcPr marL="8552" marR="8552" marT="8552" marB="0" anchor="ctr">
                    <a:solidFill>
                      <a:schemeClr val="tx2"/>
                    </a:solidFill>
                  </a:tcPr>
                </a:tc>
                <a:tc>
                  <a:txBody>
                    <a:bodyPr/>
                    <a:lstStyle/>
                    <a:p>
                      <a:pPr algn="ctr"/>
                      <a:r>
                        <a:rPr lang="en-ZA" sz="1400" b="0" dirty="0" smtClean="0">
                          <a:solidFill>
                            <a:schemeClr val="bg1"/>
                          </a:solidFill>
                          <a:latin typeface="+mn-lt"/>
                        </a:rPr>
                        <a:t>2</a:t>
                      </a:r>
                      <a:endParaRPr lang="en-ZA" sz="1400" b="0" dirty="0">
                        <a:solidFill>
                          <a:schemeClr val="bg1"/>
                        </a:solidFill>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100%</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u="none" strike="noStrike" dirty="0" smtClean="0">
                          <a:solidFill>
                            <a:schemeClr val="bg1"/>
                          </a:solidFill>
                          <a:effectLst/>
                          <a:latin typeface="+mn-lt"/>
                        </a:rPr>
                        <a:t>-   </a:t>
                      </a:r>
                      <a:endParaRPr lang="en-US" sz="1400" b="0" i="0" u="none" strike="noStrike" dirty="0">
                        <a:solidFill>
                          <a:schemeClr val="bg1"/>
                        </a:solidFill>
                        <a:effectLst/>
                        <a:latin typeface="+mn-lt"/>
                      </a:endParaRPr>
                    </a:p>
                  </a:txBody>
                  <a:tcPr marL="8552" marR="8552" marT="8552" marB="0" anchor="ctr">
                    <a:solidFill>
                      <a:schemeClr val="tx2"/>
                    </a:solidFill>
                  </a:tcPr>
                </a:tc>
                <a:extLst>
                  <a:ext uri="{0D108BD9-81ED-4DB2-BD59-A6C34878D82A}">
                    <a16:rowId xmlns:a16="http://schemas.microsoft.com/office/drawing/2014/main" val="10006"/>
                  </a:ext>
                </a:extLst>
              </a:tr>
              <a:tr h="579257">
                <a:tc>
                  <a:txBody>
                    <a:bodyPr/>
                    <a:lstStyle/>
                    <a:p>
                      <a:pPr marL="93663" lvl="1" indent="0" algn="l" defTabSz="914400" rtl="0" eaLnBrk="1" fontAlgn="ctr" latinLnBrk="0" hangingPunct="1">
                        <a:tabLst/>
                      </a:pPr>
                      <a:r>
                        <a:rPr lang="en-US" sz="1400" b="0" u="none" strike="noStrike" kern="1200" dirty="0" smtClean="0">
                          <a:solidFill>
                            <a:schemeClr val="bg1"/>
                          </a:solidFill>
                          <a:effectLst/>
                          <a:latin typeface="+mn-lt"/>
                          <a:ea typeface="+mn-ea"/>
                          <a:cs typeface="+mn-cs"/>
                        </a:rPr>
                        <a:t>Gambling and Betting Compliance</a:t>
                      </a:r>
                      <a:endParaRPr lang="en-US" sz="1400" b="0" u="none" strike="noStrike" kern="1200" dirty="0">
                        <a:solidFill>
                          <a:schemeClr val="bg1"/>
                        </a:solidFill>
                        <a:effectLst/>
                        <a:latin typeface="+mn-lt"/>
                        <a:ea typeface="+mn-ea"/>
                        <a:cs typeface="+mn-cs"/>
                      </a:endParaRPr>
                    </a:p>
                  </a:txBody>
                  <a:tcPr marL="8552" marR="8552" marT="8552" marB="0" anchor="ctr">
                    <a:solidFill>
                      <a:schemeClr val="tx2"/>
                    </a:solidFill>
                  </a:tcPr>
                </a:tc>
                <a:tc>
                  <a:txBody>
                    <a:bodyPr/>
                    <a:lstStyle/>
                    <a:p>
                      <a:pPr algn="ctr"/>
                      <a:r>
                        <a:rPr lang="en-ZA" sz="1400" b="0" dirty="0" smtClean="0">
                          <a:solidFill>
                            <a:schemeClr val="bg1"/>
                          </a:solidFill>
                          <a:latin typeface="+mn-lt"/>
                        </a:rPr>
                        <a:t>2</a:t>
                      </a:r>
                      <a:endParaRPr lang="en-ZA" sz="1400" b="0" dirty="0">
                        <a:solidFill>
                          <a:schemeClr val="bg1"/>
                        </a:solidFill>
                        <a:latin typeface="+mn-lt"/>
                      </a:endParaRPr>
                    </a:p>
                  </a:txBody>
                  <a:tcPr marL="8552" marR="8552" marT="8552" marB="0" anchor="ctr">
                    <a:solidFill>
                      <a:schemeClr val="tx2"/>
                    </a:solidFill>
                  </a:tcPr>
                </a:tc>
                <a:tc>
                  <a:txBody>
                    <a:bodyPr/>
                    <a:lstStyle/>
                    <a:p>
                      <a:pPr algn="ctr"/>
                      <a:r>
                        <a:rPr lang="en-ZA" sz="1400" b="0" dirty="0" smtClean="0">
                          <a:solidFill>
                            <a:schemeClr val="bg1"/>
                          </a:solidFill>
                          <a:latin typeface="+mn-lt"/>
                        </a:rPr>
                        <a:t>1</a:t>
                      </a:r>
                      <a:endParaRPr lang="en-ZA" sz="1400" b="0" dirty="0">
                        <a:solidFill>
                          <a:schemeClr val="bg1"/>
                        </a:solidFill>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1</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50%</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smtClean="0">
                          <a:solidFill>
                            <a:schemeClr val="bg1"/>
                          </a:solidFill>
                          <a:effectLst/>
                          <a:latin typeface="+mn-lt"/>
                        </a:rPr>
                        <a:t>50%</a:t>
                      </a:r>
                    </a:p>
                  </a:txBody>
                  <a:tcPr marL="8552" marR="8552" marT="8552" marB="0" anchor="ctr">
                    <a:solidFill>
                      <a:schemeClr val="tx2"/>
                    </a:solidFill>
                  </a:tcPr>
                </a:tc>
                <a:tc>
                  <a:txBody>
                    <a:bodyPr/>
                    <a:lstStyle/>
                    <a:p>
                      <a:pPr algn="ctr" fontAlgn="ctr"/>
                      <a:r>
                        <a:rPr lang="en-US" sz="1400" b="0" u="none" strike="noStrike" dirty="0" smtClean="0">
                          <a:solidFill>
                            <a:schemeClr val="bg1"/>
                          </a:solidFill>
                          <a:effectLst/>
                          <a:latin typeface="+mn-lt"/>
                        </a:rPr>
                        <a:t>-   </a:t>
                      </a:r>
                      <a:endParaRPr lang="en-US" sz="1400" b="0" i="0" u="none" strike="noStrike" dirty="0">
                        <a:solidFill>
                          <a:schemeClr val="bg1"/>
                        </a:solidFill>
                        <a:effectLst/>
                        <a:latin typeface="+mn-lt"/>
                      </a:endParaRPr>
                    </a:p>
                  </a:txBody>
                  <a:tcPr marL="8552" marR="8552" marT="8552" marB="0" anchor="ctr">
                    <a:solidFill>
                      <a:schemeClr val="tx2"/>
                    </a:solidFill>
                  </a:tcPr>
                </a:tc>
                <a:extLst>
                  <a:ext uri="{0D108BD9-81ED-4DB2-BD59-A6C34878D82A}">
                    <a16:rowId xmlns:a16="http://schemas.microsoft.com/office/drawing/2014/main" val="10007"/>
                  </a:ext>
                </a:extLst>
              </a:tr>
              <a:tr h="579257">
                <a:tc>
                  <a:txBody>
                    <a:bodyPr/>
                    <a:lstStyle/>
                    <a:p>
                      <a:pPr marL="93663" lvl="1" indent="0" algn="l" defTabSz="914400" rtl="0" eaLnBrk="1" fontAlgn="ctr" latinLnBrk="0" hangingPunct="1">
                        <a:tabLst/>
                      </a:pPr>
                      <a:r>
                        <a:rPr lang="en-US" sz="1400" b="0" u="none" strike="noStrike" kern="1200" dirty="0" smtClean="0">
                          <a:solidFill>
                            <a:schemeClr val="bg1"/>
                          </a:solidFill>
                          <a:effectLst/>
                          <a:latin typeface="+mn-lt"/>
                          <a:ea typeface="+mn-ea"/>
                          <a:cs typeface="+mn-cs"/>
                        </a:rPr>
                        <a:t>Information Technology (IT)</a:t>
                      </a:r>
                      <a:endParaRPr lang="en-US" sz="1400" b="0" u="none" strike="noStrike" kern="1200" dirty="0">
                        <a:solidFill>
                          <a:schemeClr val="bg1"/>
                        </a:solidFill>
                        <a:effectLst/>
                        <a:latin typeface="+mn-lt"/>
                        <a:ea typeface="+mn-ea"/>
                        <a:cs typeface="+mn-cs"/>
                      </a:endParaRPr>
                    </a:p>
                  </a:txBody>
                  <a:tcPr marL="8552" marR="8552" marT="8552" marB="0" anchor="ctr">
                    <a:solidFill>
                      <a:schemeClr val="tx2"/>
                    </a:solidFill>
                  </a:tcPr>
                </a:tc>
                <a:tc>
                  <a:txBody>
                    <a:bodyPr/>
                    <a:lstStyle/>
                    <a:p>
                      <a:pPr algn="ctr"/>
                      <a:r>
                        <a:rPr lang="en-ZA" sz="1400" b="0" dirty="0" smtClean="0">
                          <a:solidFill>
                            <a:schemeClr val="bg1"/>
                          </a:solidFill>
                          <a:latin typeface="+mn-lt"/>
                        </a:rPr>
                        <a:t>2</a:t>
                      </a:r>
                      <a:endParaRPr lang="en-ZA" sz="1400" b="0" dirty="0">
                        <a:solidFill>
                          <a:schemeClr val="bg1"/>
                        </a:solidFill>
                        <a:latin typeface="+mn-lt"/>
                      </a:endParaRPr>
                    </a:p>
                  </a:txBody>
                  <a:tcPr marL="8552" marR="8552" marT="8552" marB="0" anchor="ctr">
                    <a:solidFill>
                      <a:schemeClr val="tx2"/>
                    </a:solidFill>
                  </a:tcPr>
                </a:tc>
                <a:tc>
                  <a:txBody>
                    <a:bodyPr/>
                    <a:lstStyle/>
                    <a:p>
                      <a:pPr algn="ctr"/>
                      <a:r>
                        <a:rPr lang="en-ZA" sz="1400" b="0" dirty="0" smtClean="0">
                          <a:solidFill>
                            <a:schemeClr val="bg1"/>
                          </a:solidFill>
                          <a:latin typeface="+mn-lt"/>
                        </a:rPr>
                        <a:t>2</a:t>
                      </a:r>
                      <a:endParaRPr lang="en-ZA" sz="1400" b="0" dirty="0">
                        <a:solidFill>
                          <a:schemeClr val="bg1"/>
                        </a:solidFill>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100%</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u="none" strike="noStrike" dirty="0" smtClean="0">
                          <a:solidFill>
                            <a:schemeClr val="bg1"/>
                          </a:solidFill>
                          <a:effectLst/>
                          <a:latin typeface="+mn-lt"/>
                        </a:rPr>
                        <a:t>-   </a:t>
                      </a:r>
                      <a:endParaRPr lang="en-US" sz="1400" b="0" i="0" u="none" strike="noStrike" dirty="0">
                        <a:solidFill>
                          <a:schemeClr val="bg1"/>
                        </a:solidFill>
                        <a:effectLst/>
                        <a:latin typeface="+mn-lt"/>
                      </a:endParaRPr>
                    </a:p>
                  </a:txBody>
                  <a:tcPr marL="8552" marR="8552" marT="8552" marB="0" anchor="ctr">
                    <a:solidFill>
                      <a:schemeClr val="tx2"/>
                    </a:solidFill>
                  </a:tcPr>
                </a:tc>
                <a:extLst>
                  <a:ext uri="{0D108BD9-81ED-4DB2-BD59-A6C34878D82A}">
                    <a16:rowId xmlns:a16="http://schemas.microsoft.com/office/drawing/2014/main" val="10008"/>
                  </a:ext>
                </a:extLst>
              </a:tr>
              <a:tr h="299617">
                <a:tc>
                  <a:txBody>
                    <a:bodyPr/>
                    <a:lstStyle/>
                    <a:p>
                      <a:pPr marL="93663" indent="0" algn="l" fontAlgn="ctr">
                        <a:tabLst/>
                      </a:pPr>
                      <a:r>
                        <a:rPr lang="en-US" sz="1400" b="1" u="none" strike="noStrike" dirty="0" smtClean="0">
                          <a:solidFill>
                            <a:schemeClr val="bg1"/>
                          </a:solidFill>
                          <a:effectLst/>
                        </a:rPr>
                        <a:t>Overall</a:t>
                      </a:r>
                      <a:endParaRPr lang="en-US" sz="1400" b="1" i="0" u="none" strike="noStrike" dirty="0">
                        <a:solidFill>
                          <a:schemeClr val="bg1"/>
                        </a:solidFill>
                        <a:effectLst/>
                        <a:latin typeface="Arial"/>
                      </a:endParaRPr>
                    </a:p>
                  </a:txBody>
                  <a:tcPr marL="8552" marR="8552" marT="8552" marB="0" anchor="ctr">
                    <a:solidFill>
                      <a:schemeClr val="tx2"/>
                    </a:solidFill>
                  </a:tcPr>
                </a:tc>
                <a:tc>
                  <a:txBody>
                    <a:bodyPr/>
                    <a:lstStyle/>
                    <a:p>
                      <a:pPr algn="ctr"/>
                      <a:r>
                        <a:rPr lang="en-ZA" sz="1400" b="0" dirty="0" smtClean="0">
                          <a:solidFill>
                            <a:schemeClr val="bg1"/>
                          </a:solidFill>
                          <a:latin typeface="+mn-lt"/>
                        </a:rPr>
                        <a:t>13</a:t>
                      </a:r>
                      <a:endParaRPr lang="en-ZA" sz="1400" b="0" dirty="0">
                        <a:solidFill>
                          <a:schemeClr val="bg1"/>
                        </a:solidFill>
                        <a:latin typeface="+mn-lt"/>
                      </a:endParaRPr>
                    </a:p>
                  </a:txBody>
                  <a:tcPr marL="8552" marR="8552" marT="8552" marB="0" anchor="ctr">
                    <a:solidFill>
                      <a:schemeClr val="tx2"/>
                    </a:solidFill>
                  </a:tcPr>
                </a:tc>
                <a:tc>
                  <a:txBody>
                    <a:bodyPr/>
                    <a:lstStyle/>
                    <a:p>
                      <a:pPr algn="ctr"/>
                      <a:r>
                        <a:rPr lang="en-ZA" sz="1400" b="0" dirty="0" smtClean="0">
                          <a:solidFill>
                            <a:schemeClr val="bg1"/>
                          </a:solidFill>
                          <a:latin typeface="+mn-lt"/>
                        </a:rPr>
                        <a:t>12</a:t>
                      </a:r>
                      <a:endParaRPr lang="en-ZA" sz="1400" b="0" dirty="0">
                        <a:solidFill>
                          <a:schemeClr val="bg1"/>
                        </a:solidFill>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1</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92,3%</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i="0" u="none" strike="noStrike" dirty="0" smtClean="0">
                          <a:solidFill>
                            <a:schemeClr val="bg1"/>
                          </a:solidFill>
                          <a:effectLst/>
                          <a:latin typeface="+mn-lt"/>
                        </a:rPr>
                        <a:t>7,7%</a:t>
                      </a:r>
                      <a:endParaRPr lang="en-US" sz="1400" b="0" i="0" u="none" strike="noStrike" dirty="0">
                        <a:solidFill>
                          <a:schemeClr val="bg1"/>
                        </a:solidFill>
                        <a:effectLst/>
                        <a:latin typeface="+mn-lt"/>
                      </a:endParaRPr>
                    </a:p>
                  </a:txBody>
                  <a:tcPr marL="8552" marR="8552" marT="8552" marB="0" anchor="ctr">
                    <a:solidFill>
                      <a:schemeClr val="tx2"/>
                    </a:solidFill>
                  </a:tcPr>
                </a:tc>
                <a:tc>
                  <a:txBody>
                    <a:bodyPr/>
                    <a:lstStyle/>
                    <a:p>
                      <a:pPr algn="ctr" fontAlgn="ctr"/>
                      <a:r>
                        <a:rPr lang="en-US" sz="1400" b="0" u="none" strike="noStrike" dirty="0" smtClean="0">
                          <a:solidFill>
                            <a:schemeClr val="bg1"/>
                          </a:solidFill>
                          <a:effectLst/>
                          <a:latin typeface="+mn-lt"/>
                        </a:rPr>
                        <a:t>-   </a:t>
                      </a:r>
                      <a:endParaRPr lang="en-US" sz="1400" b="0" i="0" u="none" strike="noStrike" dirty="0">
                        <a:solidFill>
                          <a:schemeClr val="bg1"/>
                        </a:solidFill>
                        <a:effectLst/>
                        <a:latin typeface="+mn-lt"/>
                      </a:endParaRPr>
                    </a:p>
                  </a:txBody>
                  <a:tcPr marL="8552" marR="8552" marT="8552" marB="0" anchor="ctr">
                    <a:solidFill>
                      <a:schemeClr val="tx2"/>
                    </a:solidFill>
                  </a:tcPr>
                </a:tc>
                <a:extLst>
                  <a:ext uri="{0D108BD9-81ED-4DB2-BD59-A6C34878D82A}">
                    <a16:rowId xmlns:a16="http://schemas.microsoft.com/office/drawing/2014/main" val="10009"/>
                  </a:ext>
                </a:extLst>
              </a:tr>
            </a:tbl>
          </a:graphicData>
        </a:graphic>
      </p:graphicFrame>
      <p:sp>
        <p:nvSpPr>
          <p:cNvPr id="8" name="Title 1"/>
          <p:cNvSpPr>
            <a:spLocks noGrp="1"/>
          </p:cNvSpPr>
          <p:nvPr>
            <p:ph type="title"/>
          </p:nvPr>
        </p:nvSpPr>
        <p:spPr>
          <a:xfrm>
            <a:off x="295275" y="180976"/>
            <a:ext cx="8597205" cy="559256"/>
          </a:xfrm>
          <a:noFill/>
          <a:extLst>
            <a:ext uri="{909E8E84-426E-40DD-AFC4-6F175D3DCCD1}">
              <a14:hiddenFill xmlns:a14="http://schemas.microsoft.com/office/drawing/2010/main">
                <a:solidFill>
                  <a:srgbClr val="00329B"/>
                </a:solidFill>
              </a14:hiddenFill>
            </a:ext>
          </a:extLst>
        </p:spPr>
        <p:txBody>
          <a:bodyPr vert="horz" wrap="none" lIns="72000" tIns="72000" rIns="72000" bIns="72000" rtlCol="0" anchor="ctr">
            <a:normAutofit/>
          </a:bodyPr>
          <a:lstStyle/>
          <a:p>
            <a:pPr marL="457200" indent="-457200">
              <a:spcAft>
                <a:spcPct val="0"/>
              </a:spcAft>
            </a:pPr>
            <a:r>
              <a:rPr lang="en-US" dirty="0"/>
              <a:t>Performance targets – </a:t>
            </a:r>
            <a:r>
              <a:rPr lang="en-US" dirty="0" smtClean="0"/>
              <a:t>Third Quarter 2017/18</a:t>
            </a:r>
            <a:endParaRPr lang="en-US" dirty="0"/>
          </a:p>
        </p:txBody>
      </p:sp>
    </p:spTree>
    <p:extLst>
      <p:ext uri="{BB962C8B-B14F-4D97-AF65-F5344CB8AC3E}">
        <p14:creationId xmlns:p14="http://schemas.microsoft.com/office/powerpoint/2010/main" val="2695566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pPr marL="457200" indent="-457200">
              <a:spcAft>
                <a:spcPct val="0"/>
              </a:spcAft>
            </a:pPr>
            <a:r>
              <a:rPr lang="en-ZA" dirty="0"/>
              <a:t>PARTIAL ACHIEVEMENT EXTRACT </a:t>
            </a:r>
            <a:endParaRPr lang="en-GB" dirty="0"/>
          </a:p>
        </p:txBody>
      </p:sp>
      <p:sp>
        <p:nvSpPr>
          <p:cNvPr id="4" name="Slide Number Placeholder 3"/>
          <p:cNvSpPr>
            <a:spLocks noGrp="1"/>
          </p:cNvSpPr>
          <p:nvPr>
            <p:ph type="sldNum" sz="quarter" idx="12"/>
          </p:nvPr>
        </p:nvSpPr>
        <p:spPr/>
        <p:txBody>
          <a:bodyPr>
            <a:normAutofit/>
          </a:bodyPr>
          <a:lstStyle/>
          <a:p>
            <a:pPr eaLnBrk="1" latinLnBrk="0" hangingPunct="1"/>
            <a:fld id="{F0C94032-CD4C-4C25-B0C2-CEC720522D92}" type="slidenum">
              <a:rPr kumimoji="0" lang="en-US" smtClean="0"/>
              <a:pPr eaLnBrk="1" latinLnBrk="0" hangingPunct="1"/>
              <a:t>8</a:t>
            </a:fld>
            <a:endParaRPr kumimoji="0" lang="en-US" dirty="0"/>
          </a:p>
        </p:txBody>
      </p:sp>
      <p:graphicFrame>
        <p:nvGraphicFramePr>
          <p:cNvPr id="6" name="Table 5"/>
          <p:cNvGraphicFramePr>
            <a:graphicFrameLocks noGrp="1"/>
          </p:cNvGraphicFramePr>
          <p:nvPr>
            <p:extLst>
              <p:ext uri="{D42A27DB-BD31-4B8C-83A1-F6EECF244321}">
                <p14:modId xmlns:p14="http://schemas.microsoft.com/office/powerpoint/2010/main" val="2032631884"/>
              </p:ext>
            </p:extLst>
          </p:nvPr>
        </p:nvGraphicFramePr>
        <p:xfrm>
          <a:off x="539552" y="1196753"/>
          <a:ext cx="7992890" cy="2200699"/>
        </p:xfrm>
        <a:graphic>
          <a:graphicData uri="http://schemas.openxmlformats.org/drawingml/2006/table">
            <a:tbl>
              <a:tblPr/>
              <a:tblGrid>
                <a:gridCol w="1926143">
                  <a:extLst>
                    <a:ext uri="{9D8B030D-6E8A-4147-A177-3AD203B41FA5}">
                      <a16:colId xmlns:a16="http://schemas.microsoft.com/office/drawing/2014/main" val="20000"/>
                    </a:ext>
                  </a:extLst>
                </a:gridCol>
                <a:gridCol w="695039">
                  <a:extLst>
                    <a:ext uri="{9D8B030D-6E8A-4147-A177-3AD203B41FA5}">
                      <a16:colId xmlns:a16="http://schemas.microsoft.com/office/drawing/2014/main" val="20003"/>
                    </a:ext>
                  </a:extLst>
                </a:gridCol>
                <a:gridCol w="856359">
                  <a:extLst>
                    <a:ext uri="{9D8B030D-6E8A-4147-A177-3AD203B41FA5}">
                      <a16:colId xmlns:a16="http://schemas.microsoft.com/office/drawing/2014/main" val="20005"/>
                    </a:ext>
                  </a:extLst>
                </a:gridCol>
                <a:gridCol w="1148464">
                  <a:extLst>
                    <a:ext uri="{9D8B030D-6E8A-4147-A177-3AD203B41FA5}">
                      <a16:colId xmlns:a16="http://schemas.microsoft.com/office/drawing/2014/main" val="20007"/>
                    </a:ext>
                  </a:extLst>
                </a:gridCol>
                <a:gridCol w="3366885">
                  <a:extLst>
                    <a:ext uri="{9D8B030D-6E8A-4147-A177-3AD203B41FA5}">
                      <a16:colId xmlns:a16="http://schemas.microsoft.com/office/drawing/2014/main" val="20008"/>
                    </a:ext>
                  </a:extLst>
                </a:gridCol>
              </a:tblGrid>
              <a:tr h="624629">
                <a:tc rowSpan="2">
                  <a:txBody>
                    <a:bodyPr/>
                    <a:lstStyle/>
                    <a:p>
                      <a:pPr algn="ctr" fontAlgn="ctr"/>
                      <a:r>
                        <a:rPr lang="en-ZA" sz="1200" b="1" i="0" u="none" strike="noStrike" dirty="0">
                          <a:solidFill>
                            <a:srgbClr val="000000"/>
                          </a:solidFill>
                          <a:effectLst/>
                          <a:latin typeface="Century Gothic"/>
                        </a:rPr>
                        <a:t>Performance indicator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C0C0"/>
                    </a:solidFill>
                  </a:tcPr>
                </a:tc>
                <a:tc gridSpan="4">
                  <a:txBody>
                    <a:bodyPr/>
                    <a:lstStyle/>
                    <a:p>
                      <a:pPr algn="ctr" fontAlgn="ctr"/>
                      <a:r>
                        <a:rPr lang="en-ZA" sz="1200" b="1" i="0" u="none" strike="noStrike" baseline="0" dirty="0" smtClean="0">
                          <a:solidFill>
                            <a:srgbClr val="000000"/>
                          </a:solidFill>
                          <a:effectLst/>
                          <a:latin typeface="Century Gothic"/>
                        </a:rPr>
                        <a:t>Regulatory Compliance</a:t>
                      </a:r>
                      <a:r>
                        <a:rPr lang="en-ZA" sz="1200" b="1" i="0" u="none" strike="noStrike" dirty="0" smtClean="0">
                          <a:solidFill>
                            <a:srgbClr val="000000"/>
                          </a:solidFill>
                          <a:effectLst/>
                          <a:latin typeface="Century Gothic"/>
                        </a:rPr>
                        <a:t> Third</a:t>
                      </a:r>
                      <a:r>
                        <a:rPr lang="en-ZA" sz="1200" b="1" i="0" u="none" strike="noStrike" baseline="0" dirty="0" smtClean="0">
                          <a:solidFill>
                            <a:srgbClr val="000000"/>
                          </a:solidFill>
                          <a:effectLst/>
                          <a:latin typeface="Century Gothic"/>
                        </a:rPr>
                        <a:t> Quarter</a:t>
                      </a:r>
                      <a:r>
                        <a:rPr lang="en-ZA" sz="1200" b="1" i="0" u="none" strike="noStrike" dirty="0" smtClean="0">
                          <a:solidFill>
                            <a:srgbClr val="000000"/>
                          </a:solidFill>
                          <a:effectLst/>
                          <a:latin typeface="Century Gothic"/>
                        </a:rPr>
                        <a:t> </a:t>
                      </a:r>
                      <a:r>
                        <a:rPr lang="en-ZA" sz="1200" b="1" i="0" u="none" strike="noStrike" dirty="0">
                          <a:solidFill>
                            <a:srgbClr val="000000"/>
                          </a:solidFill>
                          <a:effectLst/>
                          <a:latin typeface="Century Gothic"/>
                        </a:rPr>
                        <a:t>targets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1"/>
                  </a:ext>
                </a:extLst>
              </a:tr>
              <a:tr h="361741">
                <a:tc vMerge="1">
                  <a:txBody>
                    <a:bodyPr/>
                    <a:lstStyle/>
                    <a:p>
                      <a:endParaRPr lang="en-ZA"/>
                    </a:p>
                  </a:txBody>
                  <a:tcPr/>
                </a:tc>
                <a:tc>
                  <a:txBody>
                    <a:bodyPr/>
                    <a:lstStyle/>
                    <a:p>
                      <a:pPr algn="ctr" fontAlgn="ctr"/>
                      <a:r>
                        <a:rPr lang="en-ZA" sz="1200" b="1" i="0" u="none" strike="noStrike" dirty="0">
                          <a:solidFill>
                            <a:srgbClr val="000000"/>
                          </a:solidFill>
                          <a:effectLst/>
                          <a:latin typeface="Century Gothic"/>
                        </a:rPr>
                        <a:t>Planned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ZA" sz="1200" b="1" i="0" u="none" strike="noStrike" dirty="0">
                          <a:solidFill>
                            <a:srgbClr val="000000"/>
                          </a:solidFill>
                          <a:effectLst/>
                          <a:latin typeface="Century Gothic"/>
                        </a:rPr>
                        <a:t>Achieved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ZA" sz="1200" b="1" i="0" u="none" strike="noStrike" dirty="0">
                          <a:solidFill>
                            <a:srgbClr val="000000"/>
                          </a:solidFill>
                          <a:effectLst/>
                          <a:latin typeface="Century Gothic"/>
                        </a:rPr>
                        <a:t>% non Achievement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ZA" sz="1200" b="1" i="0" u="none" strike="noStrike" dirty="0">
                          <a:solidFill>
                            <a:srgbClr val="000000"/>
                          </a:solidFill>
                          <a:effectLst/>
                          <a:latin typeface="Century Gothic"/>
                        </a:rPr>
                        <a:t>Reason for non achievement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200785">
                <a:tc>
                  <a:txBody>
                    <a:bodyPr/>
                    <a:lstStyle/>
                    <a:p>
                      <a:pPr marL="93663" indent="0">
                        <a:tabLst/>
                      </a:pPr>
                      <a:r>
                        <a:rPr lang="en-US" sz="1200" dirty="0" smtClean="0">
                          <a:solidFill>
                            <a:schemeClr val="tx1"/>
                          </a:solidFill>
                          <a:latin typeface="+mj-lt"/>
                          <a:ea typeface="Tahoma" panose="020B0604030504040204" pitchFamily="34" charset="0"/>
                          <a:cs typeface="Tahoma" panose="020B0604030504040204" pitchFamily="34" charset="0"/>
                        </a:rPr>
                        <a:t>Number of compliance assessments conducted at licenced</a:t>
                      </a:r>
                      <a:r>
                        <a:rPr lang="en-US" sz="1200" baseline="0" dirty="0" smtClean="0">
                          <a:solidFill>
                            <a:schemeClr val="tx1"/>
                          </a:solidFill>
                          <a:latin typeface="+mj-lt"/>
                          <a:ea typeface="Tahoma" panose="020B0604030504040204" pitchFamily="34" charset="0"/>
                          <a:cs typeface="Tahoma" panose="020B0604030504040204" pitchFamily="34" charset="0"/>
                        </a:rPr>
                        <a:t> gambling premises</a:t>
                      </a:r>
                      <a:endParaRPr lang="en-US" sz="1200" dirty="0">
                        <a:solidFill>
                          <a:schemeClr val="tx1"/>
                        </a:solidFill>
                        <a:latin typeface="+mj-lt"/>
                        <a:ea typeface="Tahoma" panose="020B0604030504040204" pitchFamily="34" charset="0"/>
                        <a:cs typeface="Tahoma" panose="020B060403050404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ZA" sz="1200" b="0" i="0" u="none" strike="noStrike" dirty="0" smtClean="0">
                          <a:solidFill>
                            <a:schemeClr val="tx1"/>
                          </a:solidFill>
                          <a:effectLst/>
                          <a:latin typeface="Century Gothic"/>
                        </a:rPr>
                        <a:t>250</a:t>
                      </a:r>
                      <a:endParaRPr lang="en-ZA" sz="1200" b="0" i="0" u="none" strike="noStrike" dirty="0">
                        <a:solidFill>
                          <a:schemeClr val="tx1"/>
                        </a:solidFill>
                        <a:effectLst/>
                        <a:latin typeface="Century Gothic"/>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ZA" sz="1200" b="0" i="0" u="none" strike="noStrike" dirty="0" smtClean="0">
                          <a:solidFill>
                            <a:schemeClr val="tx1"/>
                          </a:solidFill>
                          <a:effectLst/>
                          <a:latin typeface="Century Gothic"/>
                        </a:rPr>
                        <a:t>230</a:t>
                      </a:r>
                      <a:endParaRPr lang="en-ZA" sz="1200" b="0" i="0" u="none" strike="noStrike" dirty="0">
                        <a:solidFill>
                          <a:schemeClr val="tx1"/>
                        </a:solidFill>
                        <a:effectLst/>
                        <a:latin typeface="Century Gothic"/>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ZA" sz="1200" b="0" i="0" u="none" strike="noStrike" dirty="0" smtClean="0">
                          <a:solidFill>
                            <a:schemeClr val="tx1"/>
                          </a:solidFill>
                          <a:effectLst/>
                          <a:latin typeface="Century Gothic"/>
                        </a:rPr>
                        <a:t>8%</a:t>
                      </a:r>
                      <a:endParaRPr lang="en-ZA" sz="1200" b="0" i="0" u="none" strike="noStrike" dirty="0">
                        <a:solidFill>
                          <a:schemeClr val="tx1"/>
                        </a:solidFill>
                        <a:effectLst/>
                        <a:latin typeface="Century Gothic"/>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0488" marR="0" lvl="0" indent="0" algn="l" defTabSz="914400" rtl="0" eaLnBrk="1" fontAlgn="ctr" latinLnBrk="0" hangingPunct="1">
                        <a:lnSpc>
                          <a:spcPct val="100000"/>
                        </a:lnSpc>
                        <a:spcBef>
                          <a:spcPts val="0"/>
                        </a:spcBef>
                        <a:spcAft>
                          <a:spcPts val="0"/>
                        </a:spcAft>
                        <a:buClrTx/>
                        <a:buSzTx/>
                        <a:buFontTx/>
                        <a:buNone/>
                        <a:tabLst/>
                        <a:defRPr/>
                      </a:pPr>
                      <a:r>
                        <a:rPr lang="en-ZA" sz="1200" dirty="0" smtClean="0">
                          <a:latin typeface="+mn-lt"/>
                          <a:ea typeface="Tahoma" panose="020B0604030504040204" pitchFamily="34" charset="0"/>
                          <a:cs typeface="Tahoma" panose="020B0604030504040204" pitchFamily="34" charset="0"/>
                        </a:rPr>
                        <a:t>Premises ceased to operate during the period. A number of FIC inspections were deferred as a result of the amendments to the legislation in October 2017</a:t>
                      </a:r>
                      <a:endParaRPr lang="en-US" sz="1200" dirty="0" smtClean="0">
                        <a:latin typeface="+mn-lt"/>
                        <a:ea typeface="Tahoma" panose="020B0604030504040204" pitchFamily="34" charset="0"/>
                        <a:cs typeface="Tahoma" panose="020B0604030504040204" pitchFamily="34" charset="0"/>
                      </a:endParaRPr>
                    </a:p>
                    <a:p>
                      <a:pPr algn="l" fontAlgn="ctr"/>
                      <a:endParaRPr lang="en-ZA" sz="1200" b="0" i="0" u="none" strike="noStrike" dirty="0">
                        <a:solidFill>
                          <a:schemeClr val="tx1"/>
                        </a:solidFill>
                        <a:effectLst/>
                        <a:latin typeface="+mj-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251250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9</a:t>
            </a:fld>
            <a:endParaRPr lang="en-ZA" dirty="0"/>
          </a:p>
        </p:txBody>
      </p:sp>
      <p:sp>
        <p:nvSpPr>
          <p:cNvPr id="6" name="AutoShape 36"/>
          <p:cNvSpPr>
            <a:spLocks noChangeArrowheads="1"/>
          </p:cNvSpPr>
          <p:nvPr>
            <p:custDataLst>
              <p:tags r:id="rId1"/>
            </p:custDataLst>
          </p:nvPr>
        </p:nvSpPr>
        <p:spPr bwMode="auto">
          <a:xfrm>
            <a:off x="197514" y="239376"/>
            <a:ext cx="8820472"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ZA" sz="2500" dirty="0">
                <a:solidFill>
                  <a:schemeClr val="bg1"/>
                </a:solidFill>
              </a:rPr>
              <a:t>SUMMARY OF THE </a:t>
            </a:r>
            <a:r>
              <a:rPr lang="en-ZA" sz="2500" dirty="0" smtClean="0">
                <a:solidFill>
                  <a:schemeClr val="bg1"/>
                </a:solidFill>
              </a:rPr>
              <a:t>PERFORMANCE 2017/18</a:t>
            </a:r>
            <a:endParaRPr lang="en-GB" sz="2500" b="1" dirty="0">
              <a:solidFill>
                <a:schemeClr val="bg1"/>
              </a:solidFill>
            </a:endParaRPr>
          </a:p>
        </p:txBody>
      </p:sp>
      <p:graphicFrame>
        <p:nvGraphicFramePr>
          <p:cNvPr id="5" name="Content Placeholder 6"/>
          <p:cNvGraphicFramePr>
            <a:graphicFrameLocks/>
          </p:cNvGraphicFramePr>
          <p:nvPr>
            <p:extLst>
              <p:ext uri="{D42A27DB-BD31-4B8C-83A1-F6EECF244321}">
                <p14:modId xmlns:p14="http://schemas.microsoft.com/office/powerpoint/2010/main" val="292745808"/>
              </p:ext>
            </p:extLst>
          </p:nvPr>
        </p:nvGraphicFramePr>
        <p:xfrm>
          <a:off x="227616" y="1196751"/>
          <a:ext cx="8664864" cy="3972624"/>
        </p:xfrm>
        <a:graphic>
          <a:graphicData uri="http://schemas.openxmlformats.org/drawingml/2006/table">
            <a:tbl>
              <a:tblPr firstRow="1" bandRow="1">
                <a:tableStyleId>{5C22544A-7EE6-4342-B048-85BDC9FD1C3A}</a:tableStyleId>
              </a:tblPr>
              <a:tblGrid>
                <a:gridCol w="1036213">
                  <a:extLst>
                    <a:ext uri="{9D8B030D-6E8A-4147-A177-3AD203B41FA5}">
                      <a16:colId xmlns:a16="http://schemas.microsoft.com/office/drawing/2014/main" val="20000"/>
                    </a:ext>
                  </a:extLst>
                </a:gridCol>
                <a:gridCol w="211827">
                  <a:extLst>
                    <a:ext uri="{9D8B030D-6E8A-4147-A177-3AD203B41FA5}">
                      <a16:colId xmlns:a16="http://schemas.microsoft.com/office/drawing/2014/main" val="20001"/>
                    </a:ext>
                  </a:extLst>
                </a:gridCol>
                <a:gridCol w="1008112">
                  <a:extLst>
                    <a:ext uri="{9D8B030D-6E8A-4147-A177-3AD203B41FA5}">
                      <a16:colId xmlns:a16="http://schemas.microsoft.com/office/drawing/2014/main" val="931821862"/>
                    </a:ext>
                  </a:extLst>
                </a:gridCol>
                <a:gridCol w="864096">
                  <a:extLst>
                    <a:ext uri="{9D8B030D-6E8A-4147-A177-3AD203B41FA5}">
                      <a16:colId xmlns:a16="http://schemas.microsoft.com/office/drawing/2014/main" val="152614711"/>
                    </a:ext>
                  </a:extLst>
                </a:gridCol>
                <a:gridCol w="1224136">
                  <a:extLst>
                    <a:ext uri="{9D8B030D-6E8A-4147-A177-3AD203B41FA5}">
                      <a16:colId xmlns:a16="http://schemas.microsoft.com/office/drawing/2014/main" val="2162258975"/>
                    </a:ext>
                  </a:extLst>
                </a:gridCol>
                <a:gridCol w="1080120">
                  <a:extLst>
                    <a:ext uri="{9D8B030D-6E8A-4147-A177-3AD203B41FA5}">
                      <a16:colId xmlns:a16="http://schemas.microsoft.com/office/drawing/2014/main" val="3761478404"/>
                    </a:ext>
                  </a:extLst>
                </a:gridCol>
                <a:gridCol w="1080120">
                  <a:extLst>
                    <a:ext uri="{9D8B030D-6E8A-4147-A177-3AD203B41FA5}">
                      <a16:colId xmlns:a16="http://schemas.microsoft.com/office/drawing/2014/main" val="613512737"/>
                    </a:ext>
                  </a:extLst>
                </a:gridCol>
                <a:gridCol w="2160240">
                  <a:extLst>
                    <a:ext uri="{9D8B030D-6E8A-4147-A177-3AD203B41FA5}">
                      <a16:colId xmlns:a16="http://schemas.microsoft.com/office/drawing/2014/main" val="1042428991"/>
                    </a:ext>
                  </a:extLst>
                </a:gridCol>
              </a:tblGrid>
              <a:tr h="1222597">
                <a:tc gridSpan="2">
                  <a:txBody>
                    <a:bodyPr/>
                    <a:lstStyle/>
                    <a:p>
                      <a:pPr algn="ctr"/>
                      <a:r>
                        <a:rPr lang="en-US" sz="1200" b="0" u="none" dirty="0" smtClean="0">
                          <a:solidFill>
                            <a:schemeClr val="bg1"/>
                          </a:solidFill>
                          <a:latin typeface="+mj-lt"/>
                          <a:ea typeface="Tahoma" panose="020B0604030504040204" pitchFamily="34" charset="0"/>
                          <a:cs typeface="Tahoma" panose="020B0604030504040204" pitchFamily="34" charset="0"/>
                        </a:rPr>
                        <a:t>Programme </a:t>
                      </a:r>
                      <a:r>
                        <a:rPr lang="en-US" sz="1200" b="0" dirty="0" smtClean="0">
                          <a:latin typeface="+mj-lt"/>
                          <a:ea typeface="Tahoma" panose="020B0604030504040204" pitchFamily="34" charset="0"/>
                          <a:cs typeface="Tahoma" panose="020B0604030504040204" pitchFamily="34" charset="0"/>
                        </a:rPr>
                        <a:t>Performance Measures</a:t>
                      </a:r>
                      <a:endParaRPr lang="en-US" sz="1200" b="0" dirty="0">
                        <a:latin typeface="+mj-lt"/>
                        <a:ea typeface="Tahoma" panose="020B0604030504040204" pitchFamily="34" charset="0"/>
                        <a:cs typeface="Tahoma" panose="020B0604030504040204" pitchFamily="34" charset="0"/>
                      </a:endParaRPr>
                    </a:p>
                  </a:txBody>
                  <a:tcPr/>
                </a:tc>
                <a:tc hMerge="1">
                  <a:txBody>
                    <a:bodyPr/>
                    <a:lstStyle/>
                    <a:p>
                      <a:pPr algn="ctr"/>
                      <a:endParaRPr lang="en-US" sz="1100" b="0" dirty="0">
                        <a:latin typeface="+mj-lt"/>
                        <a:ea typeface="Tahoma" panose="020B0604030504040204" pitchFamily="34" charset="0"/>
                        <a:cs typeface="Tahoma" panose="020B0604030504040204" pitchFamily="34" charset="0"/>
                      </a:endParaRPr>
                    </a:p>
                  </a:txBody>
                  <a:tcPr/>
                </a:tc>
                <a:tc>
                  <a:txBody>
                    <a:bodyPr/>
                    <a:lstStyle/>
                    <a:p>
                      <a:pPr algn="ctr"/>
                      <a:r>
                        <a:rPr lang="en-US" sz="1200" b="0" dirty="0" smtClean="0">
                          <a:latin typeface="+mj-lt"/>
                          <a:ea typeface="Tahoma" panose="020B0604030504040204" pitchFamily="34" charset="0"/>
                          <a:cs typeface="Tahoma" panose="020B0604030504040204" pitchFamily="34" charset="0"/>
                        </a:rPr>
                        <a:t>Target for 2017/18 as per APP</a:t>
                      </a:r>
                      <a:endParaRPr lang="en-US" sz="1200" b="0" dirty="0">
                        <a:latin typeface="+mj-lt"/>
                        <a:ea typeface="Tahoma" panose="020B0604030504040204" pitchFamily="34" charset="0"/>
                        <a:cs typeface="Tahom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mj-lt"/>
                          <a:ea typeface="Tahoma" panose="020B0604030504040204" pitchFamily="34" charset="0"/>
                          <a:cs typeface="Tahoma" panose="020B0604030504040204" pitchFamily="34" charset="0"/>
                        </a:rPr>
                        <a:t>3</a:t>
                      </a:r>
                      <a:r>
                        <a:rPr lang="en-US" sz="1200" b="0" baseline="30000" dirty="0" smtClean="0">
                          <a:latin typeface="+mj-lt"/>
                          <a:ea typeface="Tahoma" panose="020B0604030504040204" pitchFamily="34" charset="0"/>
                          <a:cs typeface="Tahoma" panose="020B0604030504040204" pitchFamily="34" charset="0"/>
                        </a:rPr>
                        <a:t>rd</a:t>
                      </a:r>
                      <a:r>
                        <a:rPr lang="en-US" sz="1200" b="0" baseline="0" dirty="0" smtClean="0">
                          <a:latin typeface="+mj-lt"/>
                          <a:ea typeface="Tahoma" panose="020B0604030504040204" pitchFamily="34" charset="0"/>
                          <a:cs typeface="Tahoma" panose="020B0604030504040204" pitchFamily="34" charset="0"/>
                        </a:rPr>
                        <a:t> </a:t>
                      </a:r>
                      <a:r>
                        <a:rPr lang="en-US" sz="1200" b="0" dirty="0" smtClean="0">
                          <a:latin typeface="+mj-lt"/>
                          <a:ea typeface="Tahoma" panose="020B0604030504040204" pitchFamily="34" charset="0"/>
                          <a:cs typeface="Tahoma" panose="020B0604030504040204" pitchFamily="34" charset="0"/>
                        </a:rPr>
                        <a:t>Quarter Planned output as per APP</a:t>
                      </a:r>
                      <a:endParaRPr lang="en-US" sz="1200" b="0" dirty="0">
                        <a:latin typeface="+mj-lt"/>
                        <a:ea typeface="Tahoma" panose="020B0604030504040204" pitchFamily="34" charset="0"/>
                        <a:cs typeface="Tahom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mj-lt"/>
                          <a:ea typeface="Tahoma" panose="020B0604030504040204" pitchFamily="34" charset="0"/>
                          <a:cs typeface="Tahoma" panose="020B0604030504040204" pitchFamily="34" charset="0"/>
                        </a:rPr>
                        <a:t>3</a:t>
                      </a:r>
                      <a:r>
                        <a:rPr lang="en-US" sz="1200" b="0" baseline="30000" dirty="0" smtClean="0">
                          <a:latin typeface="+mj-lt"/>
                          <a:ea typeface="Tahoma" panose="020B0604030504040204" pitchFamily="34" charset="0"/>
                          <a:cs typeface="Tahoma" panose="020B0604030504040204" pitchFamily="34" charset="0"/>
                        </a:rPr>
                        <a:t>rd</a:t>
                      </a:r>
                      <a:r>
                        <a:rPr lang="en-US" sz="1200" b="0" baseline="0" dirty="0" smtClean="0">
                          <a:latin typeface="+mj-lt"/>
                          <a:ea typeface="Tahoma" panose="020B0604030504040204" pitchFamily="34" charset="0"/>
                          <a:cs typeface="Tahoma" panose="020B0604030504040204"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mj-lt"/>
                          <a:ea typeface="Tahoma" panose="020B0604030504040204" pitchFamily="34" charset="0"/>
                          <a:cs typeface="Tahoma" panose="020B0604030504040204" pitchFamily="34" charset="0"/>
                        </a:rPr>
                        <a:t>Quarter Actual output – validated</a:t>
                      </a:r>
                      <a:endParaRPr lang="en-US" sz="1200" b="0" dirty="0">
                        <a:latin typeface="+mj-lt"/>
                        <a:ea typeface="Tahoma" panose="020B0604030504040204" pitchFamily="34" charset="0"/>
                        <a:cs typeface="Tahom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mj-lt"/>
                          <a:ea typeface="Tahoma" panose="020B0604030504040204" pitchFamily="34" charset="0"/>
                          <a:cs typeface="Tahoma" panose="020B0604030504040204" pitchFamily="34" charset="0"/>
                        </a:rPr>
                        <a:t>3</a:t>
                      </a:r>
                      <a:r>
                        <a:rPr lang="en-US" sz="1200" b="0" baseline="30000" dirty="0" smtClean="0">
                          <a:latin typeface="+mj-lt"/>
                          <a:ea typeface="Tahoma" panose="020B0604030504040204" pitchFamily="34" charset="0"/>
                          <a:cs typeface="Tahoma" panose="020B0604030504040204" pitchFamily="34" charset="0"/>
                        </a:rPr>
                        <a:t>rd</a:t>
                      </a:r>
                      <a:r>
                        <a:rPr lang="en-US" sz="1200" b="0" baseline="0" dirty="0" smtClean="0">
                          <a:latin typeface="+mj-lt"/>
                          <a:ea typeface="Tahoma" panose="020B0604030504040204" pitchFamily="34" charset="0"/>
                          <a:cs typeface="Tahoma" panose="020B0604030504040204"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mj-lt"/>
                          <a:ea typeface="Tahoma" panose="020B0604030504040204" pitchFamily="34" charset="0"/>
                          <a:cs typeface="Tahoma" panose="020B0604030504040204" pitchFamily="34" charset="0"/>
                        </a:rPr>
                        <a:t>Quarter Achieved</a:t>
                      </a:r>
                      <a:endParaRPr lang="en-US" sz="1200" b="0" dirty="0" smtClean="0">
                        <a:latin typeface="+mj-lt"/>
                        <a:ea typeface="Tahoma" panose="020B0604030504040204" pitchFamily="34" charset="0"/>
                        <a:cs typeface="Tahom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mj-lt"/>
                          <a:ea typeface="Tahoma" panose="020B0604030504040204" pitchFamily="34" charset="0"/>
                          <a:cs typeface="Tahoma" panose="020B0604030504040204" pitchFamily="34" charset="0"/>
                        </a:rPr>
                        <a:t>Q 3 %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mj-lt"/>
                          <a:ea typeface="Tahoma" panose="020B0604030504040204" pitchFamily="34" charset="0"/>
                          <a:cs typeface="Tahoma" panose="020B0604030504040204" pitchFamily="34" charset="0"/>
                        </a:rPr>
                        <a:t>Achieved</a:t>
                      </a:r>
                      <a:endParaRPr lang="en-US" sz="1200" b="0" dirty="0">
                        <a:latin typeface="+mj-lt"/>
                        <a:ea typeface="Tahoma" panose="020B0604030504040204" pitchFamily="34" charset="0"/>
                        <a:cs typeface="Tahoma" panose="020B0604030504040204" pitchFamily="34" charset="0"/>
                      </a:endParaRPr>
                    </a:p>
                  </a:txBody>
                  <a:tcPr/>
                </a:tc>
                <a:tc>
                  <a:txBody>
                    <a:bodyPr/>
                    <a:lstStyle/>
                    <a:p>
                      <a:pPr algn="ctr"/>
                      <a:r>
                        <a:rPr lang="en-US" sz="1200" b="0" dirty="0" smtClean="0">
                          <a:latin typeface="+mj-lt"/>
                          <a:ea typeface="Tahoma" panose="020B0604030504040204" pitchFamily="34" charset="0"/>
                          <a:cs typeface="Tahoma" panose="020B0604030504040204" pitchFamily="34" charset="0"/>
                        </a:rPr>
                        <a:t>Q 3 Comments</a:t>
                      </a:r>
                      <a:endParaRPr lang="en-US" sz="1200" b="0" dirty="0">
                        <a:latin typeface="+mj-lt"/>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0"/>
                  </a:ext>
                </a:extLst>
              </a:tr>
              <a:tr h="292617">
                <a:tc gridSpan="8">
                  <a:txBody>
                    <a:bodyPr/>
                    <a:lstStyle/>
                    <a:p>
                      <a:r>
                        <a:rPr lang="en-US" sz="1400" b="1" dirty="0" smtClean="0">
                          <a:latin typeface="+mj-lt"/>
                          <a:ea typeface="Tahoma" panose="020B0604030504040204" pitchFamily="34" charset="0"/>
                          <a:cs typeface="Tahoma" panose="020B0604030504040204" pitchFamily="34" charset="0"/>
                        </a:rPr>
                        <a:t>Programme 1: Board and Administration</a:t>
                      </a:r>
                      <a:endParaRPr lang="en-US" sz="1400" b="1" dirty="0">
                        <a:latin typeface="+mj-lt"/>
                        <a:ea typeface="Tahoma" panose="020B0604030504040204" pitchFamily="34" charset="0"/>
                        <a:cs typeface="Tahoma" panose="020B0604030504040204" pitchFamily="34" charset="0"/>
                      </a:endParaRPr>
                    </a:p>
                  </a:txBody>
                  <a:tcPr/>
                </a:tc>
                <a:tc hMerge="1">
                  <a:txBody>
                    <a:bodyPr/>
                    <a:lstStyle/>
                    <a:p>
                      <a:pPr algn="r"/>
                      <a:endParaRPr lang="en-US" sz="1600" dirty="0">
                        <a:latin typeface="Tahoma" panose="020B0604030504040204" pitchFamily="34" charset="0"/>
                        <a:ea typeface="Tahoma" panose="020B0604030504040204" pitchFamily="34" charset="0"/>
                        <a:cs typeface="Tahoma" panose="020B0604030504040204" pitchFamily="34" charset="0"/>
                      </a:endParaRPr>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1"/>
                  </a:ext>
                </a:extLst>
              </a:tr>
              <a:tr h="292617">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rgbClr val="002060"/>
                          </a:solidFill>
                          <a:latin typeface="+mn-lt"/>
                          <a:ea typeface="Tahoma" panose="020B0604030504040204" pitchFamily="34" charset="0"/>
                          <a:cs typeface="Tahoma" panose="020B0604030504040204" pitchFamily="34" charset="0"/>
                        </a:rPr>
                        <a:t>Sub Programme:</a:t>
                      </a:r>
                      <a:r>
                        <a:rPr lang="en-US" sz="1200" b="0" kern="1200" baseline="0" dirty="0" smtClean="0">
                          <a:solidFill>
                            <a:srgbClr val="002060"/>
                          </a:solidFill>
                          <a:latin typeface="+mn-lt"/>
                          <a:ea typeface="Tahoma" panose="020B0604030504040204" pitchFamily="34" charset="0"/>
                          <a:cs typeface="Tahoma" panose="020B0604030504040204" pitchFamily="34" charset="0"/>
                        </a:rPr>
                        <a:t> Board</a:t>
                      </a:r>
                      <a:endParaRPr lang="en-US" sz="1200" b="0" kern="1200" dirty="0" smtClean="0">
                        <a:solidFill>
                          <a:srgbClr val="002060"/>
                        </a:solidFill>
                        <a:latin typeface="+mn-lt"/>
                        <a:ea typeface="Tahoma" panose="020B0604030504040204" pitchFamily="34" charset="0"/>
                        <a:cs typeface="Tahoma" panose="020B0604030504040204" pitchFamily="34" charset="0"/>
                      </a:endParaRPr>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237580416"/>
                  </a:ext>
                </a:extLst>
              </a:tr>
              <a:tr h="2152610">
                <a:tc>
                  <a:txBody>
                    <a:bodyPr/>
                    <a:lstStyle/>
                    <a:p>
                      <a:r>
                        <a:rPr lang="en-US" sz="1200" dirty="0" smtClean="0">
                          <a:latin typeface="+mn-lt"/>
                          <a:ea typeface="Tahoma" panose="020B0604030504040204" pitchFamily="34" charset="0"/>
                          <a:cs typeface="Tahoma" panose="020B0604030504040204" pitchFamily="34" charset="0"/>
                        </a:rPr>
                        <a:t>Number of meetings to give </a:t>
                      </a:r>
                      <a:r>
                        <a:rPr lang="en-US" sz="1200" dirty="0" smtClean="0">
                          <a:solidFill>
                            <a:schemeClr val="tx1"/>
                          </a:solidFill>
                          <a:latin typeface="+mn-lt"/>
                          <a:ea typeface="Tahoma" panose="020B0604030504040204" pitchFamily="34" charset="0"/>
                          <a:cs typeface="Tahoma" panose="020B0604030504040204" pitchFamily="34" charset="0"/>
                        </a:rPr>
                        <a:t>effect to statutory mandate.</a:t>
                      </a:r>
                      <a:endParaRPr lang="en-US" sz="1200" dirty="0">
                        <a:solidFill>
                          <a:schemeClr val="tx1"/>
                        </a:solidFill>
                        <a:latin typeface="+mn-lt"/>
                        <a:ea typeface="Tahoma" panose="020B0604030504040204" pitchFamily="34" charset="0"/>
                        <a:cs typeface="Tahoma" panose="020B0604030504040204" pitchFamily="34" charset="0"/>
                      </a:endParaRPr>
                    </a:p>
                  </a:txBody>
                  <a:tcPr/>
                </a:tc>
                <a:tc gridSpan="2">
                  <a:txBody>
                    <a:bodyPr/>
                    <a:lstStyle/>
                    <a:p>
                      <a:pPr algn="r"/>
                      <a:r>
                        <a:rPr lang="en-ZA" sz="1200" dirty="0" smtClean="0">
                          <a:solidFill>
                            <a:schemeClr val="tx1"/>
                          </a:solidFill>
                          <a:latin typeface="+mn-lt"/>
                        </a:rPr>
                        <a:t>41</a:t>
                      </a:r>
                      <a:endParaRPr lang="en-ZA" sz="1200" dirty="0">
                        <a:solidFill>
                          <a:schemeClr val="tx1"/>
                        </a:solidFill>
                        <a:latin typeface="+mn-lt"/>
                      </a:endParaRPr>
                    </a:p>
                  </a:txBody>
                  <a:tcPr/>
                </a:tc>
                <a:tc hMerge="1">
                  <a:txBody>
                    <a:bodyPr/>
                    <a:lstStyle/>
                    <a:p>
                      <a:endParaRPr lang="en-ZA"/>
                    </a:p>
                  </a:txBody>
                  <a:tcPr/>
                </a:tc>
                <a:tc>
                  <a:txBody>
                    <a:bodyPr/>
                    <a:lstStyle/>
                    <a:p>
                      <a:pPr algn="r"/>
                      <a:r>
                        <a:rPr lang="en-ZA" sz="1200" dirty="0" smtClean="0">
                          <a:latin typeface="+mn-lt"/>
                        </a:rPr>
                        <a:t>10</a:t>
                      </a:r>
                      <a:endParaRPr lang="en-ZA" sz="1200" dirty="0">
                        <a:latin typeface="+mn-lt"/>
                      </a:endParaRPr>
                    </a:p>
                  </a:txBody>
                  <a:tcPr/>
                </a:tc>
                <a:tc>
                  <a:txBody>
                    <a:bodyPr/>
                    <a:lstStyle/>
                    <a:p>
                      <a:pPr algn="r"/>
                      <a:r>
                        <a:rPr lang="en-ZA" sz="1200" dirty="0" smtClean="0">
                          <a:latin typeface="+mn-lt"/>
                        </a:rPr>
                        <a:t>12</a:t>
                      </a:r>
                      <a:endParaRPr lang="en-ZA" sz="1200" dirty="0">
                        <a:latin typeface="+mn-lt"/>
                      </a:endParaRPr>
                    </a:p>
                  </a:txBody>
                  <a:tcPr/>
                </a:tc>
                <a:tc>
                  <a:txBody>
                    <a:bodyPr/>
                    <a:lstStyle/>
                    <a:p>
                      <a:pPr algn="r"/>
                      <a:r>
                        <a:rPr lang="en-US" sz="1200" dirty="0" smtClean="0">
                          <a:latin typeface="+mn-lt"/>
                          <a:ea typeface="Tahoma" panose="020B0604030504040204" pitchFamily="34" charset="0"/>
                          <a:cs typeface="Tahoma" panose="020B0604030504040204" pitchFamily="34" charset="0"/>
                        </a:rPr>
                        <a:t>Achieved</a:t>
                      </a:r>
                      <a:endParaRPr lang="en-US" sz="1200" dirty="0">
                        <a:latin typeface="+mn-lt"/>
                        <a:ea typeface="Tahoma" panose="020B0604030504040204" pitchFamily="34" charset="0"/>
                        <a:cs typeface="Tahoma" panose="020B0604030504040204" pitchFamily="34" charset="0"/>
                      </a:endParaRPr>
                    </a:p>
                  </a:txBody>
                  <a:tcPr/>
                </a:tc>
                <a:tc>
                  <a:txBody>
                    <a:bodyPr/>
                    <a:lstStyle/>
                    <a:p>
                      <a:pPr algn="r"/>
                      <a:r>
                        <a:rPr lang="en-US" sz="1200" dirty="0" smtClean="0">
                          <a:latin typeface="+mn-lt"/>
                          <a:ea typeface="Tahoma" panose="020B0604030504040204" pitchFamily="34" charset="0"/>
                          <a:cs typeface="Tahoma" panose="020B0604030504040204" pitchFamily="34" charset="0"/>
                        </a:rPr>
                        <a:t>120%</a:t>
                      </a:r>
                      <a:endParaRPr lang="en-US" sz="1200" dirty="0">
                        <a:latin typeface="+mn-lt"/>
                        <a:ea typeface="Tahoma" panose="020B0604030504040204" pitchFamily="34" charset="0"/>
                        <a:cs typeface="Tahoma" panose="020B0604030504040204" pitchFamily="34" charset="0"/>
                      </a:endParaRPr>
                    </a:p>
                  </a:txBody>
                  <a:tcPr/>
                </a:tc>
                <a:tc>
                  <a:txBody>
                    <a:bodyPr/>
                    <a:lstStyle/>
                    <a:p>
                      <a:pPr marL="171450" lvl="0" indent="-171450">
                        <a:buFont typeface="Arial" panose="020B0604020202020204" pitchFamily="34" charset="0"/>
                        <a:buChar char="•"/>
                      </a:pPr>
                      <a:r>
                        <a:rPr lang="en-ZA" sz="1200" kern="1200" dirty="0" smtClean="0">
                          <a:solidFill>
                            <a:schemeClr val="dk1"/>
                          </a:solidFill>
                          <a:effectLst/>
                          <a:latin typeface="+mn-lt"/>
                          <a:ea typeface="+mn-ea"/>
                          <a:cs typeface="+mn-cs"/>
                        </a:rPr>
                        <a:t>Ad-hoc Board meeting on 6 Nov (APP,</a:t>
                      </a:r>
                      <a:r>
                        <a:rPr lang="en-ZA" sz="1200" kern="1200" baseline="0" dirty="0" smtClean="0">
                          <a:solidFill>
                            <a:schemeClr val="dk1"/>
                          </a:solidFill>
                          <a:effectLst/>
                          <a:latin typeface="+mn-lt"/>
                          <a:ea typeface="+mn-ea"/>
                          <a:cs typeface="+mn-cs"/>
                        </a:rPr>
                        <a:t> Risks &amp; Budget 2018/19</a:t>
                      </a:r>
                      <a:r>
                        <a:rPr lang="en-ZA" sz="1200" kern="1200" dirty="0" smtClean="0">
                          <a:solidFill>
                            <a:schemeClr val="dk1"/>
                          </a:solidFill>
                          <a:effectLst/>
                          <a:latin typeface="+mn-lt"/>
                          <a:ea typeface="+mn-ea"/>
                          <a:cs typeface="+mn-cs"/>
                        </a:rPr>
                        <a:t>)</a:t>
                      </a:r>
                    </a:p>
                    <a:p>
                      <a:pPr marL="171450" indent="-171450">
                        <a:buFont typeface="Arial" panose="020B0604020202020204" pitchFamily="34" charset="0"/>
                        <a:buChar char="•"/>
                      </a:pPr>
                      <a:r>
                        <a:rPr lang="en-ZA" sz="1200" kern="1200" dirty="0" smtClean="0">
                          <a:solidFill>
                            <a:schemeClr val="dk1"/>
                          </a:solidFill>
                          <a:effectLst/>
                          <a:latin typeface="+mn-lt"/>
                          <a:ea typeface="+mn-ea"/>
                          <a:cs typeface="+mn-cs"/>
                        </a:rPr>
                        <a:t>Ad-hoc Board</a:t>
                      </a:r>
                      <a:r>
                        <a:rPr lang="en-ZA" sz="1200" kern="1200" baseline="0" dirty="0" smtClean="0">
                          <a:solidFill>
                            <a:schemeClr val="dk1"/>
                          </a:solidFill>
                          <a:effectLst/>
                          <a:latin typeface="+mn-lt"/>
                          <a:ea typeface="+mn-ea"/>
                          <a:cs typeface="+mn-cs"/>
                        </a:rPr>
                        <a:t> meeting with Minister (LPM Roll-out)</a:t>
                      </a:r>
                      <a:endParaRPr lang="en-US" sz="1200" dirty="0">
                        <a:solidFill>
                          <a:schemeClr val="tx1"/>
                        </a:solidFill>
                        <a:latin typeface="+mn-lt"/>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0199241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MARTBOX_SB5" val="n/h/r1zNZ+uLfX4pvKHBZZMsZqKpVmQp"/>
  <p:tag name="SMARTBOX_SB2" val="4EA1ZNr7a5lNBMyQCX9x/TKDuKOrxNs8"/>
  <p:tag name="THINKCELLPRESENTATIONDONOTDELETE" val="&lt;?xml version=&quot;1.0&quot; encoding=&quot;UTF-16&quot; standalone=&quot;yes&quot;?&gt;&#10;&lt;root reqver=&quot;17839&quot;&gt;&lt;version val=&quot;21070&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2&quot;&gt;&lt;elem m_fUsage=&quot;2.71000000000000000000E+000&quot;&gt;&lt;m_ppcolschidx val=&quot;0&quot;/&gt;&lt;m_rgb r=&quot;0&quot; g=&quot;32&quot; b=&quot;9b&quot;/&gt;&lt;/elem&gt;&lt;elem m_fUsage=&quot;7.29000000000000090000E-001&quot;&gt;&lt;m_ppcolschidx val=&quot;0&quot;/&gt;&lt;m_rgb r=&quot;0&quot; g=&quot;96&quot; b=&quot;33&quot;/&gt;&lt;/elem&gt;&lt;/m_vecMRU&gt;&lt;/m_mruColor&gt;&lt;m_mapectfillschemeMRU/&gt;&lt;m_eweekdayFirstOfWeek val=&quot;2&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368"/>
  <p:tag name="SMARTBOX_SB1" val="89bmk0SOuza7NbvIp48mwknZhZugPkej9McoZlrF0LH114aQh/imDAP2NeJNAH0+ocS0FzrPdx/bpsH7fYUafyb0NKtAqdNS0Zp5LGNZkI8z2QCdP7QNG9h6AjGOASBr5rOkt+wz7V+HwedJjL+GK+cLh1y2HMUs9IqKTH0qSn8="/>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4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4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5.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1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7.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148.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149.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0.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5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2.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15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9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93.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19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5.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196.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197.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198.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9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00.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20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0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0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0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0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0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0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0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0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1.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242.xml><?xml version="1.0" encoding="utf-8"?>
<p:tagLst xmlns:a="http://schemas.openxmlformats.org/drawingml/2006/main" xmlns:r="http://schemas.openxmlformats.org/officeDocument/2006/relationships" xmlns:p="http://schemas.openxmlformats.org/presentationml/2006/main">
  <p:tag name="SMARTBOX_SB6" val="snTsFZ8Y/CBJMgu9y8Dq8/H4Owf5ZP/3"/>
  <p:tag name="SMARTBOX_SB8" val="0iCA1Z23kaaMiGZOE1yeGg=="/>
  <p:tag name="SMARTBOX_SB7" val="U8/1IBd/oCkOa3RV9JIGzg=="/>
</p:tagLst>
</file>

<file path=ppt/tags/tag243.xml><?xml version="1.0" encoding="utf-8"?>
<p:tagLst xmlns:a="http://schemas.openxmlformats.org/drawingml/2006/main" xmlns:r="http://schemas.openxmlformats.org/officeDocument/2006/relationships" xmlns:p="http://schemas.openxmlformats.org/presentationml/2006/main">
  <p:tag name="SMARTBOX_SB6" val="kgf6QsQMytz7XQAXBkU45hJoGkBVdF3e"/>
  <p:tag name="SMARTBOX_SB8" val="tTCkwJn3A4ske96X0njIiQ=="/>
  <p:tag name="SMARTBOX_SB7" val="owjU+t/i5LxMWfmvLPlZKw=="/>
</p:tagLst>
</file>

<file path=ppt/tags/tag244.xml><?xml version="1.0" encoding="utf-8"?>
<p:tagLst xmlns:a="http://schemas.openxmlformats.org/drawingml/2006/main" xmlns:r="http://schemas.openxmlformats.org/officeDocument/2006/relationships" xmlns:p="http://schemas.openxmlformats.org/presentationml/2006/main">
  <p:tag name="SMARTBOX_SB6" val="kgf6QsQMytz7XQAXBkU45hJoGkBVdF3e"/>
  <p:tag name="SMARTBOX_SB8" val="tTCkwJn3A4ske96X0njIiQ=="/>
  <p:tag name="SMARTBOX_SB7" val="owjU+t/i5LxMWfmvLPlZKw=="/>
</p:tagLst>
</file>

<file path=ppt/tags/tag245.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46.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47.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48.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49.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0.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51.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52.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53.xml><?xml version="1.0" encoding="utf-8"?>
<p:tagLst xmlns:a="http://schemas.openxmlformats.org/drawingml/2006/main" xmlns:r="http://schemas.openxmlformats.org/officeDocument/2006/relationships" xmlns:p="http://schemas.openxmlformats.org/presentationml/2006/main">
  <p:tag name="SMARTBOX_SB6" val="W7sZ06LbXOADmgFMdiD8S7mwauFqwXJB"/>
  <p:tag name="SMARTBOX_SB8" val="5zbCZmvvwdXViW/PdaUP0A=="/>
  <p:tag name="SMARTBOX_SB7" val="okpar52XqDQrSAOpqNqg5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heme/theme1.xml><?xml version="1.0" encoding="utf-8"?>
<a:theme xmlns:a="http://schemas.openxmlformats.org/drawingml/2006/main" name="WCG-Provincial Treasury-New PPT Master-01112012">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Western Cape Government Master Template">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1_WCG-Provincial Treasury-New PPT Master-01112012">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4.xml><?xml version="1.0" encoding="utf-8"?>
<a:theme xmlns:a="http://schemas.openxmlformats.org/drawingml/2006/main" name="WCG-PPT Master-121022-amc">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5.xml><?xml version="1.0" encoding="utf-8"?>
<a:theme xmlns:a="http://schemas.openxmlformats.org/drawingml/2006/main" name="1_WCG-PPT Master-121022-amc">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WCG-Provincial Treasury-New PPT Master-01112012</Template>
  <TotalTime>27054</TotalTime>
  <Words>1518</Words>
  <Application>Microsoft Office PowerPoint</Application>
  <PresentationFormat>On-screen Show (4:3)</PresentationFormat>
  <Paragraphs>382</Paragraphs>
  <Slides>17</Slides>
  <Notes>14</Notes>
  <HiddenSlides>0</HiddenSlides>
  <MMClips>0</MMClips>
  <ScaleCrop>false</ScaleCrop>
  <HeadingPairs>
    <vt:vector size="8" baseType="variant">
      <vt:variant>
        <vt:lpstr>Fonts Used</vt:lpstr>
      </vt:variant>
      <vt:variant>
        <vt:i4>5</vt:i4>
      </vt:variant>
      <vt:variant>
        <vt:lpstr>Theme</vt:lpstr>
      </vt:variant>
      <vt:variant>
        <vt:i4>5</vt:i4>
      </vt:variant>
      <vt:variant>
        <vt:lpstr>Embedded OLE Servers</vt:lpstr>
      </vt:variant>
      <vt:variant>
        <vt:i4>1</vt:i4>
      </vt:variant>
      <vt:variant>
        <vt:lpstr>Slide Titles</vt:lpstr>
      </vt:variant>
      <vt:variant>
        <vt:i4>17</vt:i4>
      </vt:variant>
    </vt:vector>
  </HeadingPairs>
  <TitlesOfParts>
    <vt:vector size="28" baseType="lpstr">
      <vt:lpstr>Arial</vt:lpstr>
      <vt:lpstr>ArialMT</vt:lpstr>
      <vt:lpstr>Calibri</vt:lpstr>
      <vt:lpstr>Century Gothic</vt:lpstr>
      <vt:lpstr>Tahoma</vt:lpstr>
      <vt:lpstr>WCG-Provincial Treasury-New PPT Master-01112012</vt:lpstr>
      <vt:lpstr>Western Cape Government Master Template</vt:lpstr>
      <vt:lpstr>1_WCG-Provincial Treasury-New PPT Master-01112012</vt:lpstr>
      <vt:lpstr>WCG-PPT Master-121022-amc</vt:lpstr>
      <vt:lpstr>1_WCG-PPT Master-121022-amc</vt:lpstr>
      <vt:lpstr>think-cell Slide</vt:lpstr>
      <vt:lpstr>3rd  QUARTER QPR 2017/18  PRESENTATION TO the STANDING COMMITTEE ON FINANCE (SCOF)  20 June 2018</vt:lpstr>
      <vt:lpstr>PowerPoint Presentation</vt:lpstr>
      <vt:lpstr>WCGRB Expenditure outcome as at 31 December 2017</vt:lpstr>
      <vt:lpstr>Reasons for variances</vt:lpstr>
      <vt:lpstr>PowerPoint Presentation</vt:lpstr>
      <vt:lpstr>OVERVIEW – Third Quarter 2017/18</vt:lpstr>
      <vt:lpstr>Performance targets – Third Quarter 2017/18</vt:lpstr>
      <vt:lpstr>PARTIAL ACHIEVEMENT EXTRACT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PGWC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OPERATIONAL PLANS 2014/15</dc:title>
  <dc:creator>Cindy-Leigh Gardner</dc:creator>
  <cp:keywords>POTX</cp:keywords>
  <cp:lastModifiedBy>Zoe Siwa</cp:lastModifiedBy>
  <cp:revision>795</cp:revision>
  <cp:lastPrinted>2018-06-04T08:27:46Z</cp:lastPrinted>
  <dcterms:created xsi:type="dcterms:W3CDTF">2014-02-14T07:21:05Z</dcterms:created>
  <dcterms:modified xsi:type="dcterms:W3CDTF">2018-06-19T08:22:56Z</dcterms:modified>
  <cp:category>CI</cp:category>
</cp:coreProperties>
</file>