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9" r:id="rId2"/>
    <p:sldMasterId id="2147483654" r:id="rId3"/>
  </p:sldMasterIdLst>
  <p:sldIdLst>
    <p:sldId id="256" r:id="rId4"/>
    <p:sldId id="262" r:id="rId5"/>
    <p:sldId id="259" r:id="rId6"/>
    <p:sldId id="266" r:id="rId7"/>
    <p:sldId id="311" r:id="rId8"/>
    <p:sldId id="312" r:id="rId9"/>
    <p:sldId id="267" r:id="rId10"/>
    <p:sldId id="272" r:id="rId11"/>
    <p:sldId id="313" r:id="rId12"/>
    <p:sldId id="314" r:id="rId13"/>
    <p:sldId id="315" r:id="rId14"/>
    <p:sldId id="333" r:id="rId15"/>
    <p:sldId id="276" r:id="rId16"/>
    <p:sldId id="275" r:id="rId17"/>
    <p:sldId id="316" r:id="rId18"/>
    <p:sldId id="317" r:id="rId19"/>
    <p:sldId id="318" r:id="rId20"/>
    <p:sldId id="319" r:id="rId21"/>
    <p:sldId id="332" r:id="rId22"/>
    <p:sldId id="268" r:id="rId23"/>
    <p:sldId id="282" r:id="rId24"/>
    <p:sldId id="305" r:id="rId25"/>
    <p:sldId id="283" r:id="rId26"/>
    <p:sldId id="320" r:id="rId27"/>
    <p:sldId id="321" r:id="rId28"/>
    <p:sldId id="322" r:id="rId29"/>
    <p:sldId id="323" r:id="rId30"/>
    <p:sldId id="331" r:id="rId31"/>
    <p:sldId id="269" r:id="rId32"/>
    <p:sldId id="290" r:id="rId33"/>
    <p:sldId id="291" r:id="rId34"/>
    <p:sldId id="324" r:id="rId35"/>
    <p:sldId id="325" r:id="rId36"/>
    <p:sldId id="326" r:id="rId37"/>
    <p:sldId id="330" r:id="rId38"/>
    <p:sldId id="285" r:id="rId39"/>
    <p:sldId id="295" r:id="rId40"/>
    <p:sldId id="308" r:id="rId41"/>
    <p:sldId id="297" r:id="rId42"/>
    <p:sldId id="298" r:id="rId43"/>
    <p:sldId id="258" r:id="rId44"/>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3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205" autoAdjust="0"/>
    <p:restoredTop sz="94660"/>
  </p:normalViewPr>
  <p:slideViewPr>
    <p:cSldViewPr snapToGrid="0" snapToObjects="1">
      <p:cViewPr varScale="1">
        <p:scale>
          <a:sx n="116" d="100"/>
          <a:sy n="116" d="100"/>
        </p:scale>
        <p:origin x="-1494"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microsoft.com/office/2015/10/relationships/revisionInfo" Target="revisionInfo.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tableStyles" Target="tableStyles.xml"/><Relationship Id="rId8"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714" y="0"/>
            <a:ext cx="9142571" cy="6858000"/>
          </a:xfrm>
          <a:prstGeom prst="rect">
            <a:avLst/>
          </a:prstGeom>
        </p:spPr>
      </p:pic>
      <p:sp>
        <p:nvSpPr>
          <p:cNvPr id="2" name="Title 1"/>
          <p:cNvSpPr>
            <a:spLocks noGrp="1"/>
          </p:cNvSpPr>
          <p:nvPr>
            <p:ph type="ctrTitle" hasCustomPrompt="1"/>
          </p:nvPr>
        </p:nvSpPr>
        <p:spPr>
          <a:xfrm>
            <a:off x="295275" y="180976"/>
            <a:ext cx="8505825" cy="876300"/>
          </a:xfrm>
          <a:prstGeom prst="rect">
            <a:avLst/>
          </a:prstGeom>
        </p:spPr>
        <p:txBody>
          <a:bodyPr anchor="ctr">
            <a:normAutofit/>
          </a:bodyPr>
          <a:lstStyle>
            <a:lvl1pPr algn="l">
              <a:defRPr sz="2800" b="1">
                <a:solidFill>
                  <a:srgbClr val="003399"/>
                </a:solidFill>
                <a:latin typeface="Century Gothic" pitchFamily="34" charset="0"/>
              </a:defRPr>
            </a:lvl1pPr>
          </a:lstStyle>
          <a:p>
            <a:r>
              <a:rPr lang="en-US" dirty="0"/>
              <a:t>Heading</a:t>
            </a:r>
            <a:endParaRPr lang="en-ZA" dirty="0"/>
          </a:p>
        </p:txBody>
      </p:sp>
      <p:sp>
        <p:nvSpPr>
          <p:cNvPr id="3" name="Subtitle 2"/>
          <p:cNvSpPr>
            <a:spLocks noGrp="1"/>
          </p:cNvSpPr>
          <p:nvPr>
            <p:ph type="subTitle" idx="1" hasCustomPrompt="1"/>
          </p:nvPr>
        </p:nvSpPr>
        <p:spPr>
          <a:xfrm>
            <a:off x="295275" y="1266825"/>
            <a:ext cx="8505825" cy="4524375"/>
          </a:xfrm>
          <a:prstGeom prst="rect">
            <a:avLst/>
          </a:prstGeom>
        </p:spPr>
        <p:txBody>
          <a:bodyPr>
            <a:normAutofit/>
          </a:bodyPr>
          <a:lstStyle>
            <a:lvl1pPr marL="0" indent="0" algn="l">
              <a:buNone/>
              <a:defRPr sz="1800">
                <a:solidFill>
                  <a:schemeClr val="tx1"/>
                </a:solidFill>
                <a:latin typeface="Century Gothic" pitchFamily="34" charset="0"/>
              </a:defRPr>
            </a:lvl1pPr>
            <a:lvl2pPr marL="180975" indent="-180975" algn="l">
              <a:buFont typeface="Arial" pitchFamily="34" charset="0"/>
              <a:buChar char="•"/>
              <a:defRPr sz="1400">
                <a:solidFill>
                  <a:schemeClr val="tx1"/>
                </a:solidFill>
                <a:latin typeface="Century Gothic" pitchFamily="34" charset="0"/>
              </a:defRPr>
            </a:lvl2pPr>
            <a:lvl3pPr marL="914400" indent="0" algn="l">
              <a:buNone/>
              <a:defRPr>
                <a:solidFill>
                  <a:schemeClr val="tx1">
                    <a:tint val="75000"/>
                  </a:schemeClr>
                </a:solidFill>
              </a:defRPr>
            </a:lvl3pPr>
            <a:lvl4pPr marL="1371600" indent="0" algn="l">
              <a:buNone/>
              <a:defRPr>
                <a:solidFill>
                  <a:schemeClr val="tx1">
                    <a:tint val="75000"/>
                  </a:schemeClr>
                </a:solidFill>
              </a:defRPr>
            </a:lvl4pPr>
            <a:lvl5pPr marL="1828800" indent="0" algn="l">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dirty="0"/>
              <a:t>Sub-heading</a:t>
            </a:r>
          </a:p>
          <a:p>
            <a:pPr lvl="1"/>
            <a:r>
              <a:rPr lang="en-US" dirty="0"/>
              <a:t>text</a:t>
            </a:r>
          </a:p>
        </p:txBody>
      </p:sp>
    </p:spTree>
    <p:extLst>
      <p:ext uri="{BB962C8B-B14F-4D97-AF65-F5344CB8AC3E}">
        <p14:creationId xmlns:p14="http://schemas.microsoft.com/office/powerpoint/2010/main" xmlns="" val="706290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2486026" y="2371725"/>
            <a:ext cx="6008688" cy="2038350"/>
          </a:xfrm>
          <a:prstGeom prst="rect">
            <a:avLst/>
          </a:prstGeom>
        </p:spPr>
        <p:txBody>
          <a:bodyPr anchor="ctr">
            <a:normAutofit/>
          </a:bodyPr>
          <a:lstStyle>
            <a:lvl1pPr marL="0" indent="0">
              <a:buNone/>
              <a:defRPr sz="32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New section heading</a:t>
            </a:r>
            <a:br>
              <a:rPr lang="en-US" dirty="0"/>
            </a:br>
            <a:endParaRPr lang="en-US" dirty="0"/>
          </a:p>
        </p:txBody>
      </p:sp>
    </p:spTree>
    <p:extLst>
      <p:ext uri="{BB962C8B-B14F-4D97-AF65-F5344CB8AC3E}">
        <p14:creationId xmlns:p14="http://schemas.microsoft.com/office/powerpoint/2010/main" xmlns="" val="1417520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0727636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4">
            <a:extLst>
              <a:ext uri="{28A0092B-C50C-407E-A947-70E740481C1C}">
                <a14:useLocalDpi xmlns:a14="http://schemas.microsoft.com/office/drawing/2010/main" xmlns="" val="0"/>
              </a:ext>
            </a:extLst>
          </a:blip>
          <a:stretch>
            <a:fillRect/>
          </a:stretch>
        </p:blipFill>
        <p:spPr>
          <a:xfrm>
            <a:off x="714" y="0"/>
            <a:ext cx="9142571"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8"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714" y="0"/>
            <a:ext cx="9142571" cy="6858000"/>
          </a:xfrm>
          <a:prstGeom prst="rect">
            <a:avLst/>
          </a:prstGeom>
        </p:spPr>
      </p:pic>
    </p:spTree>
    <p:extLst>
      <p:ext uri="{BB962C8B-B14F-4D97-AF65-F5344CB8AC3E}">
        <p14:creationId xmlns:p14="http://schemas.microsoft.com/office/powerpoint/2010/main" xmlns="" val="617283229"/>
      </p:ext>
    </p:extLst>
  </p:cSld>
  <p:clrMap bg1="lt1" tx1="dk1" bg2="lt2" tx2="dk2" accent1="accent1" accent2="accent2" accent3="accent3" accent4="accent4" accent5="accent5" accent6="accent6" hlink="hlink" folHlink="folHlink"/>
  <p:sldLayoutIdLst>
    <p:sldLayoutId id="214748366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WCG_ppt_01.jpg"/>
          <p:cNvPicPr>
            <a:picLocks noChangeAspect="1"/>
          </p:cNvPicPr>
          <p:nvPr/>
        </p:nvPicPr>
        <p:blipFill>
          <a:blip r:embed="rId3"/>
          <a:stretch>
            <a:fillRect/>
          </a:stretch>
        </p:blipFill>
        <p:spPr>
          <a:xfrm>
            <a:off x="0" y="0"/>
            <a:ext cx="9144000" cy="6858000"/>
          </a:xfrm>
          <a:prstGeom prst="rect">
            <a:avLst/>
          </a:prstGeom>
        </p:spPr>
      </p:pic>
      <p:sp>
        <p:nvSpPr>
          <p:cNvPr id="3" name="Title 1"/>
          <p:cNvSpPr txBox="1">
            <a:spLocks/>
          </p:cNvSpPr>
          <p:nvPr/>
        </p:nvSpPr>
        <p:spPr>
          <a:xfrm>
            <a:off x="2516188" y="3641725"/>
            <a:ext cx="6627812" cy="1765300"/>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2222">
                <a:solidFill>
                  <a:schemeClr val="bg1"/>
                </a:solidFill>
                <a:latin typeface="Century Gothic"/>
                <a:cs typeface="Century Gothic"/>
              </a:rPr>
              <a:t>Thank you</a:t>
            </a:r>
            <a:endParaRPr lang="en-US" sz="2222" dirty="0">
              <a:solidFill>
                <a:schemeClr val="bg1"/>
              </a:solidFill>
              <a:latin typeface="Century Gothic"/>
              <a:cs typeface="Century Gothic"/>
            </a:endParaRPr>
          </a:p>
        </p:txBody>
      </p:sp>
    </p:spTree>
    <p:extLst>
      <p:ext uri="{BB962C8B-B14F-4D97-AF65-F5344CB8AC3E}">
        <p14:creationId xmlns:p14="http://schemas.microsoft.com/office/powerpoint/2010/main" xmlns="" val="353692669"/>
      </p:ext>
    </p:extLst>
  </p:cSld>
  <p:clrMap bg1="lt1" tx1="dk1" bg2="lt2" tx2="dk2" accent1="accent1" accent2="accent2" accent3="accent3" accent4="accent4" accent5="accent5" accent6="accent6" hlink="hlink" folHlink="folHlink"/>
  <p:sldLayoutIdLst>
    <p:sldLayoutId id="214748365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36187" y="3015573"/>
            <a:ext cx="8891081" cy="3696512"/>
          </a:xfrm>
          <a:prstGeom prst="rect">
            <a:avLst/>
          </a:prstGeom>
        </p:spPr>
        <p:txBody>
          <a:bodyPr wrap="none" anchor="t">
            <a:normAutofit fontScale="90000"/>
          </a:bodyPr>
          <a:lstStyle/>
          <a:p>
            <a:pPr>
              <a:spcAft>
                <a:spcPts val="2400"/>
              </a:spcAft>
            </a:pPr>
            <a:r>
              <a:rPr lang="en-US" sz="3200" b="1" dirty="0">
                <a:solidFill>
                  <a:schemeClr val="bg1"/>
                </a:solidFill>
                <a:latin typeface="Century Gothic"/>
                <a:cs typeface="Century Gothic"/>
              </a:rPr>
              <a:t>DSD PERFORMANCE REPORTING</a:t>
            </a:r>
            <a:br>
              <a:rPr lang="en-US" sz="3200" b="1" dirty="0">
                <a:solidFill>
                  <a:schemeClr val="bg1"/>
                </a:solidFill>
                <a:latin typeface="Century Gothic"/>
                <a:cs typeface="Century Gothic"/>
              </a:rPr>
            </a:br>
            <a:r>
              <a:rPr lang="en-US" sz="3200" b="1" dirty="0">
                <a:solidFill>
                  <a:schemeClr val="bg1"/>
                </a:solidFill>
                <a:latin typeface="Century Gothic"/>
                <a:cs typeface="Century Gothic"/>
              </a:rPr>
              <a:t>OCTOBER 2017 – MARCH 2018</a:t>
            </a:r>
            <a:br>
              <a:rPr lang="en-US" sz="3200" b="1" dirty="0">
                <a:solidFill>
                  <a:schemeClr val="bg1"/>
                </a:solidFill>
                <a:latin typeface="Century Gothic"/>
                <a:cs typeface="Century Gothic"/>
              </a:rPr>
            </a:br>
            <a:r>
              <a:rPr lang="en-US" sz="2222" dirty="0">
                <a:solidFill>
                  <a:schemeClr val="bg1"/>
                </a:solidFill>
                <a:latin typeface="Century Gothic"/>
                <a:cs typeface="Century Gothic"/>
              </a:rPr>
              <a:t/>
            </a:r>
            <a:br>
              <a:rPr lang="en-US" sz="2222" dirty="0">
                <a:solidFill>
                  <a:schemeClr val="bg1"/>
                </a:solidFill>
                <a:latin typeface="Century Gothic"/>
                <a:cs typeface="Century Gothic"/>
              </a:rPr>
            </a:br>
            <a:r>
              <a:rPr lang="en-US" sz="2222" dirty="0">
                <a:solidFill>
                  <a:schemeClr val="bg1"/>
                </a:solidFill>
                <a:latin typeface="Century Gothic"/>
                <a:cs typeface="Century Gothic"/>
              </a:rPr>
              <a:t>PRESENTATION TO THE STANDING COMMITTEE ON </a:t>
            </a:r>
            <a:br>
              <a:rPr lang="en-US" sz="2222" dirty="0">
                <a:solidFill>
                  <a:schemeClr val="bg1"/>
                </a:solidFill>
                <a:latin typeface="Century Gothic"/>
                <a:cs typeface="Century Gothic"/>
              </a:rPr>
            </a:br>
            <a:r>
              <a:rPr lang="en-US" sz="2222" dirty="0">
                <a:solidFill>
                  <a:schemeClr val="bg1"/>
                </a:solidFill>
                <a:latin typeface="Century Gothic"/>
                <a:cs typeface="Century Gothic"/>
              </a:rPr>
              <a:t>COMMUNITY DEVELOPMENT</a:t>
            </a:r>
            <a:br>
              <a:rPr lang="en-US" sz="2222" dirty="0">
                <a:solidFill>
                  <a:schemeClr val="bg1"/>
                </a:solidFill>
                <a:latin typeface="Century Gothic"/>
                <a:cs typeface="Century Gothic"/>
              </a:rPr>
            </a:br>
            <a:r>
              <a:rPr lang="en-US" sz="2222" dirty="0">
                <a:solidFill>
                  <a:schemeClr val="bg1"/>
                </a:solidFill>
                <a:latin typeface="Century Gothic"/>
                <a:cs typeface="Century Gothic"/>
              </a:rPr>
              <a:t/>
            </a:r>
            <a:br>
              <a:rPr lang="en-US" sz="2222" dirty="0">
                <a:solidFill>
                  <a:schemeClr val="bg1"/>
                </a:solidFill>
                <a:latin typeface="Century Gothic"/>
                <a:cs typeface="Century Gothic"/>
              </a:rPr>
            </a:br>
            <a:r>
              <a:rPr lang="en-US" sz="2222" dirty="0">
                <a:solidFill>
                  <a:schemeClr val="bg1"/>
                </a:solidFill>
                <a:latin typeface="Century Gothic"/>
                <a:cs typeface="Century Gothic"/>
              </a:rPr>
              <a:t/>
            </a:r>
            <a:br>
              <a:rPr lang="en-US" sz="2222" dirty="0">
                <a:solidFill>
                  <a:schemeClr val="bg1"/>
                </a:solidFill>
                <a:latin typeface="Century Gothic"/>
                <a:cs typeface="Century Gothic"/>
              </a:rPr>
            </a:br>
            <a:r>
              <a:rPr lang="en-US" sz="2222" dirty="0">
                <a:solidFill>
                  <a:schemeClr val="bg1"/>
                </a:solidFill>
                <a:latin typeface="Century Gothic"/>
                <a:cs typeface="Century Gothic"/>
              </a:rPr>
              <a:t/>
            </a:r>
            <a:br>
              <a:rPr lang="en-US" sz="2222" dirty="0">
                <a:solidFill>
                  <a:schemeClr val="bg1"/>
                </a:solidFill>
                <a:latin typeface="Century Gothic"/>
                <a:cs typeface="Century Gothic"/>
              </a:rPr>
            </a:br>
            <a:r>
              <a:rPr lang="en-US" sz="2222" dirty="0">
                <a:solidFill>
                  <a:schemeClr val="bg1"/>
                </a:solidFill>
                <a:latin typeface="Century Gothic"/>
                <a:cs typeface="Century Gothic"/>
              </a:rPr>
              <a:t>Date of presentation: 19 JUNE 2018</a:t>
            </a:r>
            <a:br>
              <a:rPr lang="en-US" sz="2222" dirty="0">
                <a:solidFill>
                  <a:schemeClr val="bg1"/>
                </a:solidFill>
                <a:latin typeface="Century Gothic"/>
                <a:cs typeface="Century Gothic"/>
              </a:rPr>
            </a:br>
            <a:r>
              <a:rPr lang="en-US" sz="2222" dirty="0">
                <a:solidFill>
                  <a:schemeClr val="bg1"/>
                </a:solidFill>
                <a:latin typeface="Century Gothic"/>
                <a:cs typeface="Century Gothic"/>
              </a:rPr>
              <a:t/>
            </a:r>
            <a:br>
              <a:rPr lang="en-US" sz="2222" dirty="0">
                <a:solidFill>
                  <a:schemeClr val="bg1"/>
                </a:solidFill>
                <a:latin typeface="Century Gothic"/>
                <a:cs typeface="Century Gothic"/>
              </a:rPr>
            </a:br>
            <a:r>
              <a:rPr lang="en-US" sz="2222" dirty="0">
                <a:solidFill>
                  <a:schemeClr val="bg1"/>
                </a:solidFill>
                <a:latin typeface="Century Gothic"/>
                <a:cs typeface="Century Gothic"/>
              </a:rPr>
              <a:t>DR R MACDONALD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5931" y="223735"/>
            <a:ext cx="8799458" cy="833541"/>
          </a:xfrm>
        </p:spPr>
        <p:txBody>
          <a:bodyPr>
            <a:normAutofit fontScale="90000"/>
          </a:bodyPr>
          <a:lstStyle/>
          <a:p>
            <a:r>
              <a:rPr lang="en-ZA" sz="1800" dirty="0"/>
              <a:t/>
            </a:r>
            <a:br>
              <a:rPr lang="en-ZA" sz="1800" dirty="0"/>
            </a:br>
            <a:r>
              <a:rPr lang="en-ZA" sz="1800" dirty="0"/>
              <a:t>PROGRAMME 2: SOCIAL WELFARE SERVICES</a:t>
            </a:r>
            <a:br>
              <a:rPr lang="en-ZA" sz="1800" dirty="0"/>
            </a:br>
            <a:r>
              <a:rPr lang="en-ZA" sz="1800" dirty="0"/>
              <a:t>OCTOBER – DECEMBER 2017	(3</a:t>
            </a:r>
            <a:r>
              <a:rPr lang="en-ZA" sz="1800" baseline="30000" dirty="0"/>
              <a:t>rd</a:t>
            </a:r>
            <a:r>
              <a:rPr lang="en-ZA" sz="1800" dirty="0"/>
              <a:t> Quarter of 2017/18 FY)</a:t>
            </a:r>
            <a:br>
              <a:rPr lang="en-ZA" sz="1800" dirty="0"/>
            </a:br>
            <a:r>
              <a:rPr lang="en-ZA" sz="1800" dirty="0"/>
              <a:t>JANUARY – MARCH 2018	(4</a:t>
            </a:r>
            <a:r>
              <a:rPr lang="en-ZA" sz="1800" baseline="30000" dirty="0"/>
              <a:t>th</a:t>
            </a:r>
            <a:r>
              <a:rPr lang="en-ZA" sz="1800" dirty="0"/>
              <a:t> Quarter of 2017/18 FY)</a:t>
            </a:r>
            <a:br>
              <a:rPr lang="en-ZA" sz="1800" dirty="0"/>
            </a:br>
            <a:endParaRPr lang="en-ZA" sz="1800" dirty="0"/>
          </a:p>
        </p:txBody>
      </p:sp>
      <p:sp>
        <p:nvSpPr>
          <p:cNvPr id="3" name="Subtitle 2"/>
          <p:cNvSpPr>
            <a:spLocks noGrp="1"/>
          </p:cNvSpPr>
          <p:nvPr>
            <p:ph type="subTitle" idx="1"/>
          </p:nvPr>
        </p:nvSpPr>
        <p:spPr/>
        <p:txBody>
          <a:bodyPr/>
          <a:lstStyle/>
          <a:p>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2040404480"/>
              </p:ext>
            </p:extLst>
          </p:nvPr>
        </p:nvGraphicFramePr>
        <p:xfrm>
          <a:off x="255931" y="1266825"/>
          <a:ext cx="8799458" cy="4713135"/>
        </p:xfrm>
        <a:graphic>
          <a:graphicData uri="http://schemas.openxmlformats.org/drawingml/2006/table">
            <a:tbl>
              <a:tblPr firstRow="1" bandRow="1">
                <a:tableStyleId>{5C22544A-7EE6-4342-B048-85BDC9FD1C3A}</a:tableStyleId>
              </a:tblPr>
              <a:tblGrid>
                <a:gridCol w="2633184">
                  <a:extLst>
                    <a:ext uri="{9D8B030D-6E8A-4147-A177-3AD203B41FA5}">
                      <a16:colId xmlns:a16="http://schemas.microsoft.com/office/drawing/2014/main" xmlns="" val="2852729307"/>
                    </a:ext>
                  </a:extLst>
                </a:gridCol>
                <a:gridCol w="798172">
                  <a:extLst>
                    <a:ext uri="{9D8B030D-6E8A-4147-A177-3AD203B41FA5}">
                      <a16:colId xmlns:a16="http://schemas.microsoft.com/office/drawing/2014/main" xmlns="" val="1907899341"/>
                    </a:ext>
                  </a:extLst>
                </a:gridCol>
                <a:gridCol w="1164738">
                  <a:extLst>
                    <a:ext uri="{9D8B030D-6E8A-4147-A177-3AD203B41FA5}">
                      <a16:colId xmlns:a16="http://schemas.microsoft.com/office/drawing/2014/main" xmlns="" val="3106086020"/>
                    </a:ext>
                  </a:extLst>
                </a:gridCol>
                <a:gridCol w="1062188">
                  <a:extLst>
                    <a:ext uri="{9D8B030D-6E8A-4147-A177-3AD203B41FA5}">
                      <a16:colId xmlns:a16="http://schemas.microsoft.com/office/drawing/2014/main" xmlns="" val="4223960404"/>
                    </a:ext>
                  </a:extLst>
                </a:gridCol>
                <a:gridCol w="1113571">
                  <a:extLst>
                    <a:ext uri="{9D8B030D-6E8A-4147-A177-3AD203B41FA5}">
                      <a16:colId xmlns:a16="http://schemas.microsoft.com/office/drawing/2014/main" xmlns="" val="1880861134"/>
                    </a:ext>
                  </a:extLst>
                </a:gridCol>
                <a:gridCol w="806194">
                  <a:extLst>
                    <a:ext uri="{9D8B030D-6E8A-4147-A177-3AD203B41FA5}">
                      <a16:colId xmlns:a16="http://schemas.microsoft.com/office/drawing/2014/main" xmlns="" val="997716175"/>
                    </a:ext>
                  </a:extLst>
                </a:gridCol>
                <a:gridCol w="1221411">
                  <a:extLst>
                    <a:ext uri="{9D8B030D-6E8A-4147-A177-3AD203B41FA5}">
                      <a16:colId xmlns:a16="http://schemas.microsoft.com/office/drawing/2014/main" xmlns="" val="3336226966"/>
                    </a:ext>
                  </a:extLst>
                </a:gridCol>
              </a:tblGrid>
              <a:tr h="583129">
                <a:tc>
                  <a:txBody>
                    <a:bodyPr/>
                    <a:lstStyle/>
                    <a:p>
                      <a:pPr algn="ctr"/>
                      <a:r>
                        <a:rPr lang="en-US" sz="1400" dirty="0"/>
                        <a:t>INDICATOR</a:t>
                      </a:r>
                    </a:p>
                  </a:txBody>
                  <a:tcPr/>
                </a:tc>
                <a:tc gridSpan="2">
                  <a:txBody>
                    <a:bodyPr/>
                    <a:lstStyle/>
                    <a:p>
                      <a:pPr algn="ctr"/>
                      <a:r>
                        <a:rPr lang="en-US" sz="1400" baseline="0" dirty="0"/>
                        <a:t>3rd  Quarter Pre-Audit Output</a:t>
                      </a:r>
                      <a:endParaRPr lang="en-US" sz="1400" dirty="0"/>
                    </a:p>
                  </a:txBody>
                  <a:tcPr/>
                </a:tc>
                <a:tc hMerge="1">
                  <a:txBody>
                    <a:bodyPr/>
                    <a:lstStyle/>
                    <a:p>
                      <a:endParaRPr lang="en-US"/>
                    </a:p>
                  </a:txBody>
                  <a:tcPr/>
                </a:tc>
                <a:tc gridSpan="2">
                  <a:txBody>
                    <a:bodyPr/>
                    <a:lstStyle/>
                    <a:p>
                      <a:pPr algn="ctr"/>
                      <a:r>
                        <a:rPr lang="en-US" sz="1400" baseline="0" dirty="0"/>
                        <a:t>4</a:t>
                      </a:r>
                      <a:r>
                        <a:rPr lang="en-US" sz="1400" baseline="30000" dirty="0"/>
                        <a:t>th</a:t>
                      </a:r>
                      <a:r>
                        <a:rPr lang="en-US" sz="1400" baseline="0" dirty="0"/>
                        <a:t> Quarter  Pre-Audit</a:t>
                      </a:r>
                    </a:p>
                    <a:p>
                      <a:pPr algn="ctr"/>
                      <a:r>
                        <a:rPr lang="en-US" sz="1400" baseline="0" dirty="0"/>
                        <a:t> Output</a:t>
                      </a:r>
                      <a:endParaRPr lang="en-US" sz="1400" dirty="0"/>
                    </a:p>
                  </a:txBody>
                  <a:tcPr/>
                </a:tc>
                <a:tc hMerge="1">
                  <a:txBody>
                    <a:bodyPr/>
                    <a:lstStyle/>
                    <a:p>
                      <a:endParaRPr lang="en-US"/>
                    </a:p>
                  </a:txBody>
                  <a:tcPr/>
                </a:tc>
                <a:tc gridSpan="2">
                  <a:txBody>
                    <a:bodyPr/>
                    <a:lstStyle/>
                    <a:p>
                      <a:r>
                        <a:rPr lang="en-US" sz="1400" dirty="0"/>
                        <a:t>2017/18 Pre-audit Annual Output</a:t>
                      </a:r>
                    </a:p>
                  </a:txBody>
                  <a:tcPr/>
                </a:tc>
                <a:tc hMerge="1">
                  <a:txBody>
                    <a:bodyPr/>
                    <a:lstStyle/>
                    <a:p>
                      <a:endParaRPr lang="en-US"/>
                    </a:p>
                  </a:txBody>
                  <a:tcPr/>
                </a:tc>
                <a:extLst>
                  <a:ext uri="{0D108BD9-81ED-4DB2-BD59-A6C34878D82A}">
                    <a16:rowId xmlns:a16="http://schemas.microsoft.com/office/drawing/2014/main" xmlns="" val="190855089"/>
                  </a:ext>
                </a:extLst>
              </a:tr>
              <a:tr h="401885">
                <a:tc>
                  <a:txBody>
                    <a:bodyPr/>
                    <a:lstStyle/>
                    <a:p>
                      <a:pPr algn="ctr"/>
                      <a:endParaRPr lang="en-US" sz="1200" dirty="0"/>
                    </a:p>
                  </a:txBody>
                  <a:tcPr/>
                </a:tc>
                <a:tc>
                  <a:txBody>
                    <a:bodyPr/>
                    <a:lstStyle/>
                    <a:p>
                      <a:pPr algn="ctr"/>
                      <a:r>
                        <a:rPr lang="en-US" sz="1200" dirty="0"/>
                        <a:t>Target</a:t>
                      </a:r>
                    </a:p>
                  </a:txBody>
                  <a:tcPr/>
                </a:tc>
                <a:tc>
                  <a:txBody>
                    <a:bodyPr/>
                    <a:lstStyle/>
                    <a:p>
                      <a:pPr algn="ctr"/>
                      <a:r>
                        <a:rPr lang="en-US" sz="1200" dirty="0"/>
                        <a:t>Achievement</a:t>
                      </a:r>
                    </a:p>
                  </a:txBody>
                  <a:tcPr/>
                </a:tc>
                <a:tc>
                  <a:txBody>
                    <a:bodyPr/>
                    <a:lstStyle/>
                    <a:p>
                      <a:pPr algn="ctr"/>
                      <a:r>
                        <a:rPr lang="en-US" sz="1200" dirty="0"/>
                        <a:t>Target</a:t>
                      </a:r>
                    </a:p>
                  </a:txBody>
                  <a:tcPr/>
                </a:tc>
                <a:tc>
                  <a:txBody>
                    <a:bodyPr/>
                    <a:lstStyle/>
                    <a:p>
                      <a:pPr algn="ctr"/>
                      <a:r>
                        <a:rPr lang="en-US" sz="1200" dirty="0"/>
                        <a:t>Achievement</a:t>
                      </a:r>
                    </a:p>
                  </a:txBody>
                  <a:tcPr/>
                </a:tc>
                <a:tc>
                  <a:txBody>
                    <a:bodyPr/>
                    <a:lstStyle/>
                    <a:p>
                      <a:pPr algn="ctr"/>
                      <a:r>
                        <a:rPr lang="en-US" sz="1200" dirty="0"/>
                        <a:t>Target</a:t>
                      </a:r>
                    </a:p>
                  </a:txBody>
                  <a:tcPr/>
                </a:tc>
                <a:tc>
                  <a:txBody>
                    <a:bodyPr/>
                    <a:lstStyle/>
                    <a:p>
                      <a:pPr algn="ctr"/>
                      <a:r>
                        <a:rPr lang="en-US" sz="1200" dirty="0"/>
                        <a:t>Achievement</a:t>
                      </a:r>
                    </a:p>
                  </a:txBody>
                  <a:tcPr/>
                </a:tc>
                <a:extLst>
                  <a:ext uri="{0D108BD9-81ED-4DB2-BD59-A6C34878D82A}">
                    <a16:rowId xmlns:a16="http://schemas.microsoft.com/office/drawing/2014/main" xmlns="" val="772051397"/>
                  </a:ext>
                </a:extLst>
              </a:tr>
              <a:tr h="51452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Number of residential facilities for persons with disabilities (Sector</a:t>
                      </a:r>
                      <a:r>
                        <a:rPr lang="en-US" sz="1200" baseline="0" dirty="0"/>
                        <a:t> Indicator)</a:t>
                      </a:r>
                      <a:endParaRPr lang="en-US" sz="1200" dirty="0"/>
                    </a:p>
                  </a:txBody>
                  <a:tcPr/>
                </a:tc>
                <a:tc>
                  <a:txBody>
                    <a:bodyPr/>
                    <a:lstStyle/>
                    <a:p>
                      <a:pPr algn="ctr"/>
                      <a:r>
                        <a:rPr lang="en-US" sz="1200" dirty="0"/>
                        <a:t>-</a:t>
                      </a:r>
                    </a:p>
                  </a:txBody>
                  <a:tcPr anchor="ctr"/>
                </a:tc>
                <a:tc>
                  <a:txBody>
                    <a:bodyPr/>
                    <a:lstStyle/>
                    <a:p>
                      <a:pPr algn="ctr"/>
                      <a:r>
                        <a:rPr lang="en-US" sz="1200" dirty="0"/>
                        <a:t>-</a:t>
                      </a:r>
                    </a:p>
                  </a:txBody>
                  <a:tcPr anchor="ctr"/>
                </a:tc>
                <a:tc>
                  <a:txBody>
                    <a:bodyPr/>
                    <a:lstStyle/>
                    <a:p>
                      <a:pPr algn="ctr"/>
                      <a:r>
                        <a:rPr lang="en-US" sz="1200" dirty="0"/>
                        <a:t>35</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t>35</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t>35</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t>35</a:t>
                      </a:r>
                    </a:p>
                  </a:txBody>
                  <a:tcPr anchor="ctr"/>
                </a:tc>
                <a:extLst>
                  <a:ext uri="{0D108BD9-81ED-4DB2-BD59-A6C34878D82A}">
                    <a16:rowId xmlns:a16="http://schemas.microsoft.com/office/drawing/2014/main" xmlns="" val="3293200849"/>
                  </a:ext>
                </a:extLst>
              </a:tr>
              <a:tr h="40188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Number of persons with disabilities accessing funded residential facilities (Sector indicator)</a:t>
                      </a:r>
                    </a:p>
                  </a:txBody>
                  <a:tcPr/>
                </a:tc>
                <a:tc>
                  <a:txBody>
                    <a:bodyPr/>
                    <a:lstStyle/>
                    <a:p>
                      <a:pPr algn="ctr"/>
                      <a:r>
                        <a:rPr lang="en-US" sz="1200" dirty="0">
                          <a:solidFill>
                            <a:srgbClr val="C00000"/>
                          </a:solidFill>
                        </a:rPr>
                        <a:t>1 803</a:t>
                      </a:r>
                    </a:p>
                  </a:txBody>
                  <a:tcPr anchor="ctr"/>
                </a:tc>
                <a:tc>
                  <a:txBody>
                    <a:bodyPr/>
                    <a:lstStyle/>
                    <a:p>
                      <a:pPr algn="ctr"/>
                      <a:r>
                        <a:rPr lang="en-US" sz="1200" dirty="0">
                          <a:solidFill>
                            <a:srgbClr val="C00000"/>
                          </a:solidFill>
                        </a:rPr>
                        <a:t>1 781</a:t>
                      </a:r>
                    </a:p>
                  </a:txBody>
                  <a:tcPr anchor="ctr"/>
                </a:tc>
                <a:tc>
                  <a:txBody>
                    <a:bodyPr/>
                    <a:lstStyle/>
                    <a:p>
                      <a:pPr algn="ctr"/>
                      <a:r>
                        <a:rPr lang="en-US" sz="1200" dirty="0">
                          <a:solidFill>
                            <a:srgbClr val="C00000"/>
                          </a:solidFill>
                        </a:rPr>
                        <a:t>1 803</a:t>
                      </a:r>
                    </a:p>
                  </a:txBody>
                  <a:tcPr anchor="ctr"/>
                </a:tc>
                <a:tc>
                  <a:txBody>
                    <a:bodyPr/>
                    <a:lstStyle/>
                    <a:p>
                      <a:pPr algn="ctr"/>
                      <a:r>
                        <a:rPr lang="en-US" sz="1200" dirty="0">
                          <a:solidFill>
                            <a:srgbClr val="C00000"/>
                          </a:solidFill>
                        </a:rPr>
                        <a:t>1 769</a:t>
                      </a:r>
                    </a:p>
                  </a:txBody>
                  <a:tcPr anchor="ctr"/>
                </a:tc>
                <a:tc>
                  <a:txBody>
                    <a:bodyPr/>
                    <a:lstStyle/>
                    <a:p>
                      <a:pPr algn="ctr"/>
                      <a:r>
                        <a:rPr lang="en-US" sz="1200" dirty="0">
                          <a:solidFill>
                            <a:srgbClr val="C00000"/>
                          </a:solidFill>
                        </a:rPr>
                        <a:t>1 803</a:t>
                      </a:r>
                    </a:p>
                  </a:txBody>
                  <a:tcPr anchor="ctr"/>
                </a:tc>
                <a:tc>
                  <a:txBody>
                    <a:bodyPr/>
                    <a:lstStyle/>
                    <a:p>
                      <a:pPr algn="ctr"/>
                      <a:r>
                        <a:rPr lang="en-US" sz="1200" dirty="0">
                          <a:solidFill>
                            <a:srgbClr val="C00000"/>
                          </a:solidFill>
                        </a:rPr>
                        <a:t>1 776</a:t>
                      </a:r>
                    </a:p>
                  </a:txBody>
                  <a:tcPr anchor="ctr"/>
                </a:tc>
                <a:extLst>
                  <a:ext uri="{0D108BD9-81ED-4DB2-BD59-A6C34878D82A}">
                    <a16:rowId xmlns:a16="http://schemas.microsoft.com/office/drawing/2014/main" xmlns="" val="2793767594"/>
                  </a:ext>
                </a:extLst>
              </a:tr>
              <a:tr h="308716">
                <a:tc>
                  <a:txBody>
                    <a:bodyPr/>
                    <a:lstStyle/>
                    <a:p>
                      <a:endParaRPr lang="en-US" sz="1200" dirty="0">
                        <a:solidFill>
                          <a:srgbClr val="C00000"/>
                        </a:solidFill>
                      </a:endParaRPr>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a:solidFill>
                            <a:srgbClr val="C00000"/>
                          </a:solidFill>
                        </a:rPr>
                        <a:t>Underperformance due to natural causes and vacancies due to affordability</a:t>
                      </a:r>
                      <a:endParaRPr lang="en-US" sz="1200" b="1" dirty="0">
                        <a:solidFill>
                          <a:srgbClr val="C00000"/>
                        </a:solidFill>
                      </a:endParaRPr>
                    </a:p>
                  </a:txBody>
                  <a:tcPr/>
                </a:tc>
                <a:tc hMerge="1">
                  <a:txBody>
                    <a:bodyPr/>
                    <a:lstStyle/>
                    <a:p>
                      <a:endParaRPr lang="en-US"/>
                    </a:p>
                  </a:txBody>
                  <a:tcPr/>
                </a:tc>
                <a:tc hMerge="1">
                  <a:txBody>
                    <a:bodyPr/>
                    <a:lstStyle/>
                    <a:p>
                      <a:endParaRPr lang="en-US" sz="1200" b="1" dirty="0"/>
                    </a:p>
                  </a:txBody>
                  <a:tcPr>
                    <a:solidFill>
                      <a:schemeClr val="tx2">
                        <a:lumMod val="20000"/>
                        <a:lumOff val="80000"/>
                      </a:schemeClr>
                    </a:solidFill>
                  </a:tcPr>
                </a:tc>
                <a:tc hMerge="1">
                  <a:txBody>
                    <a:bodyPr/>
                    <a:lstStyle/>
                    <a:p>
                      <a:endParaRPr lang="en-US"/>
                    </a:p>
                  </a:txBody>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1" dirty="0"/>
                    </a:p>
                  </a:txBody>
                  <a:tcPr/>
                </a:tc>
                <a:tc hMerge="1">
                  <a:txBody>
                    <a:bodyPr/>
                    <a:lstStyle/>
                    <a:p>
                      <a:endParaRPr lang="en-US"/>
                    </a:p>
                  </a:txBody>
                  <a:tcPr/>
                </a:tc>
                <a:extLst>
                  <a:ext uri="{0D108BD9-81ED-4DB2-BD59-A6C34878D82A}">
                    <a16:rowId xmlns:a16="http://schemas.microsoft.com/office/drawing/2014/main" xmlns="" val="3672360315"/>
                  </a:ext>
                </a:extLst>
              </a:tr>
              <a:tr h="40188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Number of persons with disabilities</a:t>
                      </a:r>
                      <a:r>
                        <a:rPr lang="en-US" sz="1200" baseline="0" dirty="0">
                          <a:solidFill>
                            <a:srgbClr val="C00000"/>
                          </a:solidFill>
                        </a:rPr>
                        <a:t> accessing services in funded protective workshops (Sector Indicator)</a:t>
                      </a:r>
                      <a:endParaRPr lang="en-US" sz="1200" dirty="0">
                        <a:solidFill>
                          <a:srgbClr val="C00000"/>
                        </a:solidFill>
                      </a:endParaRPr>
                    </a:p>
                  </a:txBody>
                  <a:tcPr/>
                </a:tc>
                <a:tc>
                  <a:txBody>
                    <a:bodyPr/>
                    <a:lstStyle/>
                    <a:p>
                      <a:pPr algn="ctr"/>
                      <a:r>
                        <a:rPr lang="en-US" sz="1200" dirty="0">
                          <a:solidFill>
                            <a:srgbClr val="C00000"/>
                          </a:solidFill>
                        </a:rPr>
                        <a:t>2 875</a:t>
                      </a:r>
                    </a:p>
                  </a:txBody>
                  <a:tcPr anchor="ctr"/>
                </a:tc>
                <a:tc>
                  <a:txBody>
                    <a:bodyPr/>
                    <a:lstStyle/>
                    <a:p>
                      <a:pPr algn="ctr"/>
                      <a:r>
                        <a:rPr lang="en-US" sz="1200" dirty="0">
                          <a:solidFill>
                            <a:srgbClr val="C00000"/>
                          </a:solidFill>
                        </a:rPr>
                        <a:t>2 805</a:t>
                      </a:r>
                    </a:p>
                  </a:txBody>
                  <a:tcPr anchor="ctr"/>
                </a:tc>
                <a:tc>
                  <a:txBody>
                    <a:bodyPr/>
                    <a:lstStyle/>
                    <a:p>
                      <a:pPr algn="ctr"/>
                      <a:r>
                        <a:rPr lang="en-US" sz="1200" dirty="0">
                          <a:solidFill>
                            <a:srgbClr val="C00000"/>
                          </a:solidFill>
                        </a:rPr>
                        <a:t>2 875</a:t>
                      </a:r>
                    </a:p>
                  </a:txBody>
                  <a:tcPr anchor="ctr"/>
                </a:tc>
                <a:tc>
                  <a:txBody>
                    <a:bodyPr/>
                    <a:lstStyle/>
                    <a:p>
                      <a:pPr algn="ctr"/>
                      <a:r>
                        <a:rPr lang="en-US" sz="1200" dirty="0">
                          <a:solidFill>
                            <a:srgbClr val="C00000"/>
                          </a:solidFill>
                        </a:rPr>
                        <a:t>2 894</a:t>
                      </a:r>
                    </a:p>
                  </a:txBody>
                  <a:tcPr anchor="ctr"/>
                </a:tc>
                <a:tc>
                  <a:txBody>
                    <a:bodyPr/>
                    <a:lstStyle/>
                    <a:p>
                      <a:pPr algn="ctr"/>
                      <a:r>
                        <a:rPr lang="en-US" sz="1200" dirty="0">
                          <a:solidFill>
                            <a:srgbClr val="C00000"/>
                          </a:solidFill>
                        </a:rPr>
                        <a:t>2 875</a:t>
                      </a:r>
                    </a:p>
                  </a:txBody>
                  <a:tcPr anchor="ctr"/>
                </a:tc>
                <a:tc>
                  <a:txBody>
                    <a:bodyPr/>
                    <a:lstStyle/>
                    <a:p>
                      <a:pPr algn="ctr"/>
                      <a:r>
                        <a:rPr lang="en-US" sz="1200" dirty="0">
                          <a:solidFill>
                            <a:srgbClr val="C00000"/>
                          </a:solidFill>
                        </a:rPr>
                        <a:t>2 860</a:t>
                      </a:r>
                    </a:p>
                  </a:txBody>
                  <a:tcPr anchor="ctr"/>
                </a:tc>
                <a:extLst>
                  <a:ext uri="{0D108BD9-81ED-4DB2-BD59-A6C34878D82A}">
                    <a16:rowId xmlns:a16="http://schemas.microsoft.com/office/drawing/2014/main" xmlns="" val="132041646"/>
                  </a:ext>
                </a:extLst>
              </a:tr>
              <a:tr h="401885">
                <a:tc>
                  <a:txBody>
                    <a:bodyPr/>
                    <a:lstStyle/>
                    <a:p>
                      <a:endParaRPr lang="en-US" sz="1200" dirty="0">
                        <a:solidFill>
                          <a:srgbClr val="C00000"/>
                        </a:solidFill>
                      </a:endParaRPr>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a:solidFill>
                            <a:srgbClr val="C00000"/>
                          </a:solidFill>
                        </a:rPr>
                        <a:t>Underperformance is due to transport challenges, ill health and obtaining permanent employment</a:t>
                      </a:r>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363943870"/>
                  </a:ext>
                </a:extLst>
              </a:tr>
              <a:tr h="41162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Number of persons with disabilities in DSD funded community based day care programmes</a:t>
                      </a:r>
                    </a:p>
                  </a:txBody>
                  <a:tcPr/>
                </a:tc>
                <a:tc>
                  <a:txBody>
                    <a:bodyPr/>
                    <a:lstStyle/>
                    <a:p>
                      <a:pPr algn="ctr"/>
                      <a:r>
                        <a:rPr lang="en-US" sz="1200" dirty="0">
                          <a:solidFill>
                            <a:srgbClr val="C00000"/>
                          </a:solidFill>
                        </a:rPr>
                        <a:t>854</a:t>
                      </a:r>
                    </a:p>
                  </a:txBody>
                  <a:tcPr anchor="ctr"/>
                </a:tc>
                <a:tc>
                  <a:txBody>
                    <a:bodyPr/>
                    <a:lstStyle/>
                    <a:p>
                      <a:pPr algn="ctr"/>
                      <a:r>
                        <a:rPr lang="en-US" sz="1200" dirty="0">
                          <a:solidFill>
                            <a:srgbClr val="C00000"/>
                          </a:solidFill>
                        </a:rPr>
                        <a:t>837</a:t>
                      </a:r>
                    </a:p>
                  </a:txBody>
                  <a:tcPr anchor="ctr"/>
                </a:tc>
                <a:tc>
                  <a:txBody>
                    <a:bodyPr/>
                    <a:lstStyle/>
                    <a:p>
                      <a:pPr algn="ctr"/>
                      <a:r>
                        <a:rPr lang="en-US" sz="1200" dirty="0">
                          <a:solidFill>
                            <a:srgbClr val="C00000"/>
                          </a:solidFill>
                        </a:rPr>
                        <a:t>854</a:t>
                      </a:r>
                    </a:p>
                  </a:txBody>
                  <a:tcPr anchor="ctr"/>
                </a:tc>
                <a:tc>
                  <a:txBody>
                    <a:bodyPr/>
                    <a:lstStyle/>
                    <a:p>
                      <a:pPr algn="ctr"/>
                      <a:r>
                        <a:rPr lang="en-US" sz="1200" dirty="0">
                          <a:solidFill>
                            <a:srgbClr val="C00000"/>
                          </a:solidFill>
                        </a:rPr>
                        <a:t>838</a:t>
                      </a:r>
                    </a:p>
                  </a:txBody>
                  <a:tcPr anchor="ctr"/>
                </a:tc>
                <a:tc>
                  <a:txBody>
                    <a:bodyPr/>
                    <a:lstStyle/>
                    <a:p>
                      <a:pPr algn="ctr"/>
                      <a:r>
                        <a:rPr lang="en-US" sz="1200" dirty="0">
                          <a:solidFill>
                            <a:srgbClr val="C00000"/>
                          </a:solidFill>
                        </a:rPr>
                        <a:t>854</a:t>
                      </a:r>
                    </a:p>
                  </a:txBody>
                  <a:tcPr anchor="ctr"/>
                </a:tc>
                <a:tc>
                  <a:txBody>
                    <a:bodyPr/>
                    <a:lstStyle/>
                    <a:p>
                      <a:pPr algn="ctr"/>
                      <a:r>
                        <a:rPr lang="en-US" sz="1200" dirty="0">
                          <a:solidFill>
                            <a:srgbClr val="C00000"/>
                          </a:solidFill>
                        </a:rPr>
                        <a:t>841</a:t>
                      </a:r>
                    </a:p>
                  </a:txBody>
                  <a:tcPr anchor="ctr"/>
                </a:tc>
                <a:extLst>
                  <a:ext uri="{0D108BD9-81ED-4DB2-BD59-A6C34878D82A}">
                    <a16:rowId xmlns:a16="http://schemas.microsoft.com/office/drawing/2014/main" xmlns="" val="4008608278"/>
                  </a:ext>
                </a:extLst>
              </a:tr>
              <a:tr h="401885">
                <a:tc>
                  <a:txBody>
                    <a:bodyPr/>
                    <a:lstStyle/>
                    <a:p>
                      <a:endParaRPr lang="en-US" sz="1200" dirty="0">
                        <a:solidFill>
                          <a:srgbClr val="C00000"/>
                        </a:solidFill>
                      </a:endParaRPr>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a:solidFill>
                            <a:srgbClr val="C00000"/>
                          </a:solidFill>
                        </a:rPr>
                        <a:t>Underperformance due to absenteeism as a result of ill health or hospitalization</a:t>
                      </a:r>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884680998"/>
                  </a:ext>
                </a:extLst>
              </a:tr>
            </a:tbl>
          </a:graphicData>
        </a:graphic>
      </p:graphicFrame>
    </p:spTree>
    <p:extLst>
      <p:ext uri="{BB962C8B-B14F-4D97-AF65-F5344CB8AC3E}">
        <p14:creationId xmlns:p14="http://schemas.microsoft.com/office/powerpoint/2010/main" xmlns="" val="1621812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5931" y="223735"/>
            <a:ext cx="8799458" cy="833541"/>
          </a:xfrm>
        </p:spPr>
        <p:txBody>
          <a:bodyPr>
            <a:normAutofit fontScale="90000"/>
          </a:bodyPr>
          <a:lstStyle/>
          <a:p>
            <a:r>
              <a:rPr lang="en-ZA" sz="1800" dirty="0"/>
              <a:t/>
            </a:r>
            <a:br>
              <a:rPr lang="en-ZA" sz="1800" dirty="0"/>
            </a:br>
            <a:r>
              <a:rPr lang="en-ZA" sz="1800" dirty="0"/>
              <a:t>PROGRAMME 2: SOCIAL WELFARE SERVICES</a:t>
            </a:r>
            <a:br>
              <a:rPr lang="en-ZA" sz="1800" dirty="0"/>
            </a:br>
            <a:r>
              <a:rPr lang="en-ZA" sz="1800" dirty="0"/>
              <a:t>OCTOBER – DECEMBER 2017	(3</a:t>
            </a:r>
            <a:r>
              <a:rPr lang="en-ZA" sz="1800" baseline="30000" dirty="0"/>
              <a:t>rd</a:t>
            </a:r>
            <a:r>
              <a:rPr lang="en-ZA" sz="1800" dirty="0"/>
              <a:t> Quarter of 2017/18 FY)</a:t>
            </a:r>
            <a:br>
              <a:rPr lang="en-ZA" sz="1800" dirty="0"/>
            </a:br>
            <a:r>
              <a:rPr lang="en-ZA" sz="1800" dirty="0"/>
              <a:t>JANUARY – MARCH 2018	(4</a:t>
            </a:r>
            <a:r>
              <a:rPr lang="en-ZA" sz="1800" baseline="30000" dirty="0"/>
              <a:t>th</a:t>
            </a:r>
            <a:r>
              <a:rPr lang="en-ZA" sz="1800" dirty="0"/>
              <a:t> Quarter of 2017/18 FY)</a:t>
            </a:r>
            <a:br>
              <a:rPr lang="en-ZA" sz="1800" dirty="0"/>
            </a:br>
            <a:endParaRPr lang="en-ZA" sz="1800" dirty="0"/>
          </a:p>
        </p:txBody>
      </p:sp>
      <p:sp>
        <p:nvSpPr>
          <p:cNvPr id="3" name="Subtitle 2"/>
          <p:cNvSpPr>
            <a:spLocks noGrp="1"/>
          </p:cNvSpPr>
          <p:nvPr>
            <p:ph type="subTitle" idx="1"/>
          </p:nvPr>
        </p:nvSpPr>
        <p:spPr/>
        <p:txBody>
          <a:bodyPr/>
          <a:lstStyle/>
          <a:p>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752886004"/>
              </p:ext>
            </p:extLst>
          </p:nvPr>
        </p:nvGraphicFramePr>
        <p:xfrm>
          <a:off x="255931" y="1266825"/>
          <a:ext cx="8799458" cy="4438815"/>
        </p:xfrm>
        <a:graphic>
          <a:graphicData uri="http://schemas.openxmlformats.org/drawingml/2006/table">
            <a:tbl>
              <a:tblPr firstRow="1" bandRow="1">
                <a:tableStyleId>{5C22544A-7EE6-4342-B048-85BDC9FD1C3A}</a:tableStyleId>
              </a:tblPr>
              <a:tblGrid>
                <a:gridCol w="2633184">
                  <a:extLst>
                    <a:ext uri="{9D8B030D-6E8A-4147-A177-3AD203B41FA5}">
                      <a16:colId xmlns:a16="http://schemas.microsoft.com/office/drawing/2014/main" xmlns="" val="2852729307"/>
                    </a:ext>
                  </a:extLst>
                </a:gridCol>
                <a:gridCol w="798172">
                  <a:extLst>
                    <a:ext uri="{9D8B030D-6E8A-4147-A177-3AD203B41FA5}">
                      <a16:colId xmlns:a16="http://schemas.microsoft.com/office/drawing/2014/main" xmlns="" val="1907899341"/>
                    </a:ext>
                  </a:extLst>
                </a:gridCol>
                <a:gridCol w="1164738">
                  <a:extLst>
                    <a:ext uri="{9D8B030D-6E8A-4147-A177-3AD203B41FA5}">
                      <a16:colId xmlns:a16="http://schemas.microsoft.com/office/drawing/2014/main" xmlns="" val="3106086020"/>
                    </a:ext>
                  </a:extLst>
                </a:gridCol>
                <a:gridCol w="1062188">
                  <a:extLst>
                    <a:ext uri="{9D8B030D-6E8A-4147-A177-3AD203B41FA5}">
                      <a16:colId xmlns:a16="http://schemas.microsoft.com/office/drawing/2014/main" xmlns="" val="4223960404"/>
                    </a:ext>
                  </a:extLst>
                </a:gridCol>
                <a:gridCol w="1113571">
                  <a:extLst>
                    <a:ext uri="{9D8B030D-6E8A-4147-A177-3AD203B41FA5}">
                      <a16:colId xmlns:a16="http://schemas.microsoft.com/office/drawing/2014/main" xmlns="" val="1880861134"/>
                    </a:ext>
                  </a:extLst>
                </a:gridCol>
                <a:gridCol w="806194">
                  <a:extLst>
                    <a:ext uri="{9D8B030D-6E8A-4147-A177-3AD203B41FA5}">
                      <a16:colId xmlns:a16="http://schemas.microsoft.com/office/drawing/2014/main" xmlns="" val="997716175"/>
                    </a:ext>
                  </a:extLst>
                </a:gridCol>
                <a:gridCol w="1221411">
                  <a:extLst>
                    <a:ext uri="{9D8B030D-6E8A-4147-A177-3AD203B41FA5}">
                      <a16:colId xmlns:a16="http://schemas.microsoft.com/office/drawing/2014/main" xmlns="" val="3336226966"/>
                    </a:ext>
                  </a:extLst>
                </a:gridCol>
              </a:tblGrid>
              <a:tr h="583129">
                <a:tc>
                  <a:txBody>
                    <a:bodyPr/>
                    <a:lstStyle/>
                    <a:p>
                      <a:pPr algn="ctr"/>
                      <a:r>
                        <a:rPr lang="en-US" sz="1400" dirty="0"/>
                        <a:t>INDICATOR</a:t>
                      </a:r>
                    </a:p>
                  </a:txBody>
                  <a:tcPr/>
                </a:tc>
                <a:tc gridSpan="2">
                  <a:txBody>
                    <a:bodyPr/>
                    <a:lstStyle/>
                    <a:p>
                      <a:pPr algn="ctr"/>
                      <a:r>
                        <a:rPr lang="en-US" sz="1400" baseline="0" dirty="0"/>
                        <a:t>3rd  Quarter Pre-Audit Output</a:t>
                      </a:r>
                      <a:endParaRPr lang="en-US" sz="1400" dirty="0"/>
                    </a:p>
                  </a:txBody>
                  <a:tcPr/>
                </a:tc>
                <a:tc hMerge="1">
                  <a:txBody>
                    <a:bodyPr/>
                    <a:lstStyle/>
                    <a:p>
                      <a:endParaRPr lang="en-US"/>
                    </a:p>
                  </a:txBody>
                  <a:tcPr/>
                </a:tc>
                <a:tc gridSpan="2">
                  <a:txBody>
                    <a:bodyPr/>
                    <a:lstStyle/>
                    <a:p>
                      <a:pPr algn="ctr"/>
                      <a:r>
                        <a:rPr lang="en-US" sz="1400" baseline="0" dirty="0"/>
                        <a:t>4</a:t>
                      </a:r>
                      <a:r>
                        <a:rPr lang="en-US" sz="1400" baseline="30000" dirty="0"/>
                        <a:t>th</a:t>
                      </a:r>
                      <a:r>
                        <a:rPr lang="en-US" sz="1400" baseline="0" dirty="0"/>
                        <a:t> Quarter  Pre-Audit</a:t>
                      </a:r>
                    </a:p>
                    <a:p>
                      <a:pPr algn="ctr"/>
                      <a:r>
                        <a:rPr lang="en-US" sz="1400" baseline="0" dirty="0"/>
                        <a:t> Output</a:t>
                      </a:r>
                      <a:endParaRPr lang="en-US" sz="1400" dirty="0"/>
                    </a:p>
                  </a:txBody>
                  <a:tcPr/>
                </a:tc>
                <a:tc hMerge="1">
                  <a:txBody>
                    <a:bodyPr/>
                    <a:lstStyle/>
                    <a:p>
                      <a:endParaRPr lang="en-US"/>
                    </a:p>
                  </a:txBody>
                  <a:tcPr/>
                </a:tc>
                <a:tc gridSpan="2">
                  <a:txBody>
                    <a:bodyPr/>
                    <a:lstStyle/>
                    <a:p>
                      <a:r>
                        <a:rPr lang="en-US" sz="1400" dirty="0"/>
                        <a:t>2017/18 Pre-audit Annual Output</a:t>
                      </a:r>
                    </a:p>
                  </a:txBody>
                  <a:tcPr/>
                </a:tc>
                <a:tc hMerge="1">
                  <a:txBody>
                    <a:bodyPr/>
                    <a:lstStyle/>
                    <a:p>
                      <a:endParaRPr lang="en-US"/>
                    </a:p>
                  </a:txBody>
                  <a:tcPr/>
                </a:tc>
                <a:extLst>
                  <a:ext uri="{0D108BD9-81ED-4DB2-BD59-A6C34878D82A}">
                    <a16:rowId xmlns:a16="http://schemas.microsoft.com/office/drawing/2014/main" xmlns="" val="190855089"/>
                  </a:ext>
                </a:extLst>
              </a:tr>
              <a:tr h="401885">
                <a:tc>
                  <a:txBody>
                    <a:bodyPr/>
                    <a:lstStyle/>
                    <a:p>
                      <a:pPr algn="ctr"/>
                      <a:endParaRPr lang="en-US" sz="1200" dirty="0"/>
                    </a:p>
                  </a:txBody>
                  <a:tcPr/>
                </a:tc>
                <a:tc>
                  <a:txBody>
                    <a:bodyPr/>
                    <a:lstStyle/>
                    <a:p>
                      <a:pPr algn="ctr"/>
                      <a:r>
                        <a:rPr lang="en-US" sz="1200" dirty="0"/>
                        <a:t>Target</a:t>
                      </a:r>
                    </a:p>
                  </a:txBody>
                  <a:tcPr/>
                </a:tc>
                <a:tc>
                  <a:txBody>
                    <a:bodyPr/>
                    <a:lstStyle/>
                    <a:p>
                      <a:pPr algn="ctr"/>
                      <a:r>
                        <a:rPr lang="en-US" sz="1200" dirty="0"/>
                        <a:t>Achievement</a:t>
                      </a:r>
                    </a:p>
                  </a:txBody>
                  <a:tcPr/>
                </a:tc>
                <a:tc>
                  <a:txBody>
                    <a:bodyPr/>
                    <a:lstStyle/>
                    <a:p>
                      <a:pPr algn="ctr"/>
                      <a:r>
                        <a:rPr lang="en-US" sz="1200" dirty="0"/>
                        <a:t>Target</a:t>
                      </a:r>
                    </a:p>
                  </a:txBody>
                  <a:tcPr/>
                </a:tc>
                <a:tc>
                  <a:txBody>
                    <a:bodyPr/>
                    <a:lstStyle/>
                    <a:p>
                      <a:pPr algn="ctr"/>
                      <a:r>
                        <a:rPr lang="en-US" sz="1200" dirty="0"/>
                        <a:t>Achievement</a:t>
                      </a:r>
                    </a:p>
                  </a:txBody>
                  <a:tcPr/>
                </a:tc>
                <a:tc>
                  <a:txBody>
                    <a:bodyPr/>
                    <a:lstStyle/>
                    <a:p>
                      <a:pPr algn="ctr"/>
                      <a:r>
                        <a:rPr lang="en-US" sz="1200" dirty="0"/>
                        <a:t>Target</a:t>
                      </a:r>
                    </a:p>
                  </a:txBody>
                  <a:tcPr/>
                </a:tc>
                <a:tc>
                  <a:txBody>
                    <a:bodyPr/>
                    <a:lstStyle/>
                    <a:p>
                      <a:pPr algn="ctr"/>
                      <a:r>
                        <a:rPr lang="en-US" sz="1200" dirty="0"/>
                        <a:t>Achievement</a:t>
                      </a:r>
                    </a:p>
                  </a:txBody>
                  <a:tcPr/>
                </a:tc>
                <a:extLst>
                  <a:ext uri="{0D108BD9-81ED-4DB2-BD59-A6C34878D82A}">
                    <a16:rowId xmlns:a16="http://schemas.microsoft.com/office/drawing/2014/main" xmlns="" val="772051397"/>
                  </a:ext>
                </a:extLst>
              </a:tr>
              <a:tr h="51452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Number of people accessing DSD funded NPO specialized</a:t>
                      </a:r>
                      <a:r>
                        <a:rPr lang="en-US" sz="1200" baseline="0" dirty="0"/>
                        <a:t> support services</a:t>
                      </a:r>
                      <a:endParaRPr lang="en-US" sz="1200" dirty="0"/>
                    </a:p>
                  </a:txBody>
                  <a:tcPr/>
                </a:tc>
                <a:tc>
                  <a:txBody>
                    <a:bodyPr/>
                    <a:lstStyle/>
                    <a:p>
                      <a:pPr algn="ctr"/>
                      <a:r>
                        <a:rPr lang="en-US" sz="1200" dirty="0"/>
                        <a:t>18 000</a:t>
                      </a:r>
                    </a:p>
                  </a:txBody>
                  <a:tcPr anchor="ctr"/>
                </a:tc>
                <a:tc>
                  <a:txBody>
                    <a:bodyPr/>
                    <a:lstStyle/>
                    <a:p>
                      <a:pPr algn="ctr"/>
                      <a:r>
                        <a:rPr lang="en-US" sz="1200" dirty="0"/>
                        <a:t>18 593</a:t>
                      </a:r>
                    </a:p>
                  </a:txBody>
                  <a:tcPr anchor="ctr"/>
                </a:tc>
                <a:tc>
                  <a:txBody>
                    <a:bodyPr/>
                    <a:lstStyle/>
                    <a:p>
                      <a:pPr algn="ctr"/>
                      <a:r>
                        <a:rPr lang="en-US" sz="1200" dirty="0"/>
                        <a:t>19 872</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t>21 659</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t>73 872</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t>88 089</a:t>
                      </a:r>
                    </a:p>
                  </a:txBody>
                  <a:tcPr anchor="ctr"/>
                </a:tc>
                <a:extLst>
                  <a:ext uri="{0D108BD9-81ED-4DB2-BD59-A6C34878D82A}">
                    <a16:rowId xmlns:a16="http://schemas.microsoft.com/office/drawing/2014/main" xmlns="" val="3293200849"/>
                  </a:ext>
                </a:extLst>
              </a:tr>
              <a:tr h="40188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a:tc>
                <a:tc gridSpan="6">
                  <a:txBody>
                    <a:bodyPr/>
                    <a:lstStyle/>
                    <a:p>
                      <a:pPr algn="l"/>
                      <a:r>
                        <a:rPr lang="en-US" sz="1200" dirty="0"/>
                        <a:t>NPOs met the very high demand for these services at no additional cost as existing social workers and social auxiliary workers took on higher case loads due to the high demand for services</a:t>
                      </a:r>
                      <a:endParaRPr lang="en-US" sz="1200" b="1" dirty="0">
                        <a:solidFill>
                          <a:srgbClr val="FF0000"/>
                        </a:solidFill>
                      </a:endParaRPr>
                    </a:p>
                  </a:txBody>
                  <a:tcPr/>
                </a:tc>
                <a:tc hMerge="1">
                  <a:txBody>
                    <a:bodyPr/>
                    <a:lstStyle/>
                    <a:p>
                      <a:pPr algn="ctr"/>
                      <a:endParaRPr lang="en-US" sz="1200" dirty="0"/>
                    </a:p>
                  </a:txBody>
                  <a:tcPr anchor="ctr"/>
                </a:tc>
                <a:tc hMerge="1">
                  <a:txBody>
                    <a:bodyPr/>
                    <a:lstStyle/>
                    <a:p>
                      <a:pPr algn="ctr"/>
                      <a:endParaRPr lang="en-US" sz="1200" dirty="0"/>
                    </a:p>
                  </a:txBody>
                  <a:tcPr anchor="ctr"/>
                </a:tc>
                <a:tc hMerge="1">
                  <a:txBody>
                    <a:bodyPr/>
                    <a:lstStyle/>
                    <a:p>
                      <a:pPr algn="ctr"/>
                      <a:endParaRPr lang="en-US" sz="1200" dirty="0"/>
                    </a:p>
                  </a:txBody>
                  <a:tcPr anchor="ctr"/>
                </a:tc>
                <a:tc hMerge="1">
                  <a:txBody>
                    <a:bodyPr/>
                    <a:lstStyle/>
                    <a:p>
                      <a:pPr algn="ctr"/>
                      <a:endParaRPr lang="en-US" sz="1200" dirty="0"/>
                    </a:p>
                  </a:txBody>
                  <a:tcPr anchor="ctr"/>
                </a:tc>
                <a:tc hMerge="1">
                  <a:txBody>
                    <a:bodyPr/>
                    <a:lstStyle/>
                    <a:p>
                      <a:pPr algn="ctr"/>
                      <a:endParaRPr lang="en-US" sz="1200" dirty="0"/>
                    </a:p>
                  </a:txBody>
                  <a:tcPr anchor="ctr"/>
                </a:tc>
                <a:extLst>
                  <a:ext uri="{0D108BD9-81ED-4DB2-BD59-A6C34878D82A}">
                    <a16:rowId xmlns:a16="http://schemas.microsoft.com/office/drawing/2014/main" xmlns="" val="2793767594"/>
                  </a:ext>
                </a:extLst>
              </a:tr>
              <a:tr h="40188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Number of disaster cases (households) assessed and referred to SASSA for social relief of distress benefits</a:t>
                      </a:r>
                    </a:p>
                  </a:txBody>
                  <a:tcPr/>
                </a:tc>
                <a:tc>
                  <a:txBody>
                    <a:bodyPr/>
                    <a:lstStyle/>
                    <a:p>
                      <a:pPr algn="ctr"/>
                      <a:r>
                        <a:rPr lang="en-US" sz="1200" dirty="0"/>
                        <a:t>337</a:t>
                      </a:r>
                    </a:p>
                  </a:txBody>
                  <a:tcPr anchor="ctr"/>
                </a:tc>
                <a:tc>
                  <a:txBody>
                    <a:bodyPr/>
                    <a:lstStyle/>
                    <a:p>
                      <a:pPr algn="ctr"/>
                      <a:r>
                        <a:rPr lang="en-US" sz="1200" dirty="0"/>
                        <a:t>380</a:t>
                      </a:r>
                    </a:p>
                  </a:txBody>
                  <a:tcPr anchor="ctr"/>
                </a:tc>
                <a:tc>
                  <a:txBody>
                    <a:bodyPr/>
                    <a:lstStyle/>
                    <a:p>
                      <a:pPr algn="ctr"/>
                      <a:r>
                        <a:rPr lang="en-US" sz="1200" dirty="0"/>
                        <a:t>321</a:t>
                      </a:r>
                    </a:p>
                  </a:txBody>
                  <a:tcPr anchor="ctr"/>
                </a:tc>
                <a:tc>
                  <a:txBody>
                    <a:bodyPr/>
                    <a:lstStyle/>
                    <a:p>
                      <a:pPr algn="ctr"/>
                      <a:r>
                        <a:rPr lang="en-US" sz="1200" dirty="0"/>
                        <a:t>306</a:t>
                      </a:r>
                    </a:p>
                  </a:txBody>
                  <a:tcPr anchor="ctr"/>
                </a:tc>
                <a:tc>
                  <a:txBody>
                    <a:bodyPr/>
                    <a:lstStyle/>
                    <a:p>
                      <a:pPr algn="ctr"/>
                      <a:r>
                        <a:rPr lang="en-US" sz="1200" dirty="0"/>
                        <a:t>1 325</a:t>
                      </a:r>
                    </a:p>
                  </a:txBody>
                  <a:tcPr anchor="ctr"/>
                </a:tc>
                <a:tc>
                  <a:txBody>
                    <a:bodyPr/>
                    <a:lstStyle/>
                    <a:p>
                      <a:pPr algn="ctr"/>
                      <a:r>
                        <a:rPr lang="en-US" sz="1200" dirty="0"/>
                        <a:t>1 505</a:t>
                      </a:r>
                    </a:p>
                  </a:txBody>
                  <a:tcPr anchor="ctr"/>
                </a:tc>
                <a:extLst>
                  <a:ext uri="{0D108BD9-81ED-4DB2-BD59-A6C34878D82A}">
                    <a16:rowId xmlns:a16="http://schemas.microsoft.com/office/drawing/2014/main" xmlns="" val="719827524"/>
                  </a:ext>
                </a:extLst>
              </a:tr>
              <a:tr h="30871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a:t>Performance depends on number of fire disasters and number of affected households reported</a:t>
                      </a:r>
                    </a:p>
                  </a:txBody>
                  <a:tcPr/>
                </a:tc>
                <a:tc hMerge="1">
                  <a:txBody>
                    <a:bodyPr/>
                    <a:lstStyle/>
                    <a:p>
                      <a:endParaRPr lang="en-US"/>
                    </a:p>
                  </a:txBody>
                  <a:tcPr/>
                </a:tc>
                <a:tc hMerge="1">
                  <a:txBody>
                    <a:bodyPr/>
                    <a:lstStyle/>
                    <a:p>
                      <a:endParaRPr lang="en-US" sz="1200" b="1" dirty="0"/>
                    </a:p>
                  </a:txBody>
                  <a:tcPr>
                    <a:solidFill>
                      <a:schemeClr val="tx2">
                        <a:lumMod val="20000"/>
                        <a:lumOff val="80000"/>
                      </a:schemeClr>
                    </a:solidFill>
                  </a:tcPr>
                </a:tc>
                <a:tc hMerge="1">
                  <a:txBody>
                    <a:bodyPr/>
                    <a:lstStyle/>
                    <a:p>
                      <a:endParaRPr lang="en-US"/>
                    </a:p>
                  </a:txBody>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1" dirty="0"/>
                    </a:p>
                  </a:txBody>
                  <a:tcPr/>
                </a:tc>
                <a:tc hMerge="1">
                  <a:txBody>
                    <a:bodyPr/>
                    <a:lstStyle/>
                    <a:p>
                      <a:endParaRPr lang="en-US"/>
                    </a:p>
                  </a:txBody>
                  <a:tcPr/>
                </a:tc>
                <a:extLst>
                  <a:ext uri="{0D108BD9-81ED-4DB2-BD59-A6C34878D82A}">
                    <a16:rowId xmlns:a16="http://schemas.microsoft.com/office/drawing/2014/main" xmlns="" val="3672360315"/>
                  </a:ext>
                </a:extLst>
              </a:tr>
              <a:tr h="40188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Number of undue hardship cases (households) assessed and referred to SASSA for social relief of distress benefits</a:t>
                      </a:r>
                    </a:p>
                  </a:txBody>
                  <a:tcPr/>
                </a:tc>
                <a:tc>
                  <a:txBody>
                    <a:bodyPr/>
                    <a:lstStyle/>
                    <a:p>
                      <a:pPr algn="ctr"/>
                      <a:r>
                        <a:rPr lang="en-US" sz="1200" dirty="0"/>
                        <a:t>345</a:t>
                      </a:r>
                    </a:p>
                  </a:txBody>
                  <a:tcPr anchor="ctr"/>
                </a:tc>
                <a:tc>
                  <a:txBody>
                    <a:bodyPr/>
                    <a:lstStyle/>
                    <a:p>
                      <a:pPr algn="ctr"/>
                      <a:r>
                        <a:rPr lang="en-US" sz="1200" dirty="0"/>
                        <a:t>658</a:t>
                      </a:r>
                    </a:p>
                  </a:txBody>
                  <a:tcPr anchor="ctr"/>
                </a:tc>
                <a:tc>
                  <a:txBody>
                    <a:bodyPr/>
                    <a:lstStyle/>
                    <a:p>
                      <a:pPr algn="ctr"/>
                      <a:r>
                        <a:rPr lang="en-US" sz="1200" dirty="0"/>
                        <a:t>260</a:t>
                      </a:r>
                    </a:p>
                  </a:txBody>
                  <a:tcPr anchor="ctr"/>
                </a:tc>
                <a:tc>
                  <a:txBody>
                    <a:bodyPr/>
                    <a:lstStyle/>
                    <a:p>
                      <a:pPr algn="ctr"/>
                      <a:r>
                        <a:rPr lang="en-US" sz="1200" dirty="0"/>
                        <a:t>296</a:t>
                      </a:r>
                    </a:p>
                  </a:txBody>
                  <a:tcPr anchor="ctr"/>
                </a:tc>
                <a:tc>
                  <a:txBody>
                    <a:bodyPr/>
                    <a:lstStyle/>
                    <a:p>
                      <a:pPr algn="ctr"/>
                      <a:r>
                        <a:rPr lang="en-US" sz="1200" dirty="0"/>
                        <a:t>1 218</a:t>
                      </a:r>
                    </a:p>
                  </a:txBody>
                  <a:tcPr anchor="ctr"/>
                </a:tc>
                <a:tc>
                  <a:txBody>
                    <a:bodyPr/>
                    <a:lstStyle/>
                    <a:p>
                      <a:pPr algn="ctr"/>
                      <a:r>
                        <a:rPr lang="en-US" sz="1200" dirty="0"/>
                        <a:t>1 967</a:t>
                      </a:r>
                    </a:p>
                  </a:txBody>
                  <a:tcPr anchor="ctr"/>
                </a:tc>
                <a:extLst>
                  <a:ext uri="{0D108BD9-81ED-4DB2-BD59-A6C34878D82A}">
                    <a16:rowId xmlns:a16="http://schemas.microsoft.com/office/drawing/2014/main" xmlns="" val="132041646"/>
                  </a:ext>
                </a:extLst>
              </a:tr>
              <a:tr h="40188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a:t>The number of requests for undue hardship depends on the need of the community. </a:t>
                      </a:r>
                      <a:endParaRPr lang="en-US" sz="1200" b="1" dirty="0">
                        <a:solidFill>
                          <a:srgbClr val="FF0000"/>
                        </a:solidFill>
                      </a:endParaRPr>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363943870"/>
                  </a:ext>
                </a:extLst>
              </a:tr>
            </a:tbl>
          </a:graphicData>
        </a:graphic>
      </p:graphicFrame>
    </p:spTree>
    <p:extLst>
      <p:ext uri="{BB962C8B-B14F-4D97-AF65-F5344CB8AC3E}">
        <p14:creationId xmlns:p14="http://schemas.microsoft.com/office/powerpoint/2010/main" xmlns="" val="3783772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6927" y="345865"/>
            <a:ext cx="8239327" cy="510169"/>
          </a:xfrm>
        </p:spPr>
        <p:txBody>
          <a:bodyPr anchor="ctr">
            <a:noAutofit/>
          </a:bodyPr>
          <a:lstStyle/>
          <a:p>
            <a:r>
              <a:rPr lang="en-ZA" sz="1600" dirty="0"/>
              <a:t>PROGRAMME 2: SOCIAL WELFARE SERVICES </a:t>
            </a:r>
            <a:br>
              <a:rPr lang="en-ZA" sz="1600" dirty="0"/>
            </a:br>
            <a:r>
              <a:rPr lang="en-ZA" sz="1600" dirty="0"/>
              <a:t/>
            </a:r>
            <a:br>
              <a:rPr lang="en-ZA" sz="1600" dirty="0"/>
            </a:br>
            <a:r>
              <a:rPr lang="en-ZA" sz="1600" dirty="0"/>
              <a:t> TRANSFER FUNDING BUDGET AND EXPENDITURE</a:t>
            </a:r>
          </a:p>
        </p:txBody>
      </p:sp>
      <p:sp>
        <p:nvSpPr>
          <p:cNvPr id="3" name="Subtitle 2"/>
          <p:cNvSpPr>
            <a:spLocks noGrp="1"/>
          </p:cNvSpPr>
          <p:nvPr>
            <p:ph type="subTitle" idx="1"/>
          </p:nvPr>
        </p:nvSpPr>
        <p:spPr>
          <a:xfrm>
            <a:off x="295275" y="1964987"/>
            <a:ext cx="8505825" cy="3826213"/>
          </a:xfrm>
        </p:spPr>
        <p:txBody>
          <a:bodyPr>
            <a:normAutofit/>
          </a:bodyPr>
          <a:lstStyle/>
          <a:p>
            <a:endParaRPr lang="en-ZA" b="1" dirty="0"/>
          </a:p>
          <a:p>
            <a:endParaRPr lang="en-ZA" dirty="0"/>
          </a:p>
          <a:p>
            <a:endParaRPr lang="en-ZA" dirty="0"/>
          </a:p>
          <a:p>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215492032"/>
              </p:ext>
            </p:extLst>
          </p:nvPr>
        </p:nvGraphicFramePr>
        <p:xfrm>
          <a:off x="466928" y="1527243"/>
          <a:ext cx="8044771" cy="3560325"/>
        </p:xfrm>
        <a:graphic>
          <a:graphicData uri="http://schemas.openxmlformats.org/drawingml/2006/table">
            <a:tbl>
              <a:tblPr firstRow="1" bandRow="1">
                <a:tableStyleId>{5C22544A-7EE6-4342-B048-85BDC9FD1C3A}</a:tableStyleId>
              </a:tblPr>
              <a:tblGrid>
                <a:gridCol w="1451376">
                  <a:extLst>
                    <a:ext uri="{9D8B030D-6E8A-4147-A177-3AD203B41FA5}">
                      <a16:colId xmlns:a16="http://schemas.microsoft.com/office/drawing/2014/main" xmlns="" val="20000"/>
                    </a:ext>
                  </a:extLst>
                </a:gridCol>
                <a:gridCol w="1281654">
                  <a:extLst>
                    <a:ext uri="{9D8B030D-6E8A-4147-A177-3AD203B41FA5}">
                      <a16:colId xmlns:a16="http://schemas.microsoft.com/office/drawing/2014/main" xmlns="" val="20001"/>
                    </a:ext>
                  </a:extLst>
                </a:gridCol>
                <a:gridCol w="1244503">
                  <a:extLst>
                    <a:ext uri="{9D8B030D-6E8A-4147-A177-3AD203B41FA5}">
                      <a16:colId xmlns:a16="http://schemas.microsoft.com/office/drawing/2014/main" xmlns="" val="20002"/>
                    </a:ext>
                  </a:extLst>
                </a:gridCol>
                <a:gridCol w="861854">
                  <a:extLst>
                    <a:ext uri="{9D8B030D-6E8A-4147-A177-3AD203B41FA5}">
                      <a16:colId xmlns:a16="http://schemas.microsoft.com/office/drawing/2014/main" xmlns="" val="20003"/>
                    </a:ext>
                  </a:extLst>
                </a:gridCol>
                <a:gridCol w="1404993">
                  <a:extLst>
                    <a:ext uri="{9D8B030D-6E8A-4147-A177-3AD203B41FA5}">
                      <a16:colId xmlns:a16="http://schemas.microsoft.com/office/drawing/2014/main" xmlns="" val="20004"/>
                    </a:ext>
                  </a:extLst>
                </a:gridCol>
                <a:gridCol w="1081614">
                  <a:extLst>
                    <a:ext uri="{9D8B030D-6E8A-4147-A177-3AD203B41FA5}">
                      <a16:colId xmlns:a16="http://schemas.microsoft.com/office/drawing/2014/main" xmlns="" val="20005"/>
                    </a:ext>
                  </a:extLst>
                </a:gridCol>
                <a:gridCol w="718777">
                  <a:extLst>
                    <a:ext uri="{9D8B030D-6E8A-4147-A177-3AD203B41FA5}">
                      <a16:colId xmlns:a16="http://schemas.microsoft.com/office/drawing/2014/main" xmlns="" val="20006"/>
                    </a:ext>
                  </a:extLst>
                </a:gridCol>
              </a:tblGrid>
              <a:tr h="680232">
                <a:tc>
                  <a:txBody>
                    <a:bodyPr/>
                    <a:lstStyle/>
                    <a:p>
                      <a:pPr algn="ctr"/>
                      <a:r>
                        <a:rPr lang="en-US" sz="1200" dirty="0"/>
                        <a:t>(R’000)</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t>2016-17</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100" dirty="0"/>
                    </a:p>
                  </a:txBody>
                  <a:tcPr/>
                </a:tc>
                <a:tc hMerge="1">
                  <a:txBody>
                    <a:bodyPr/>
                    <a:lstStyle/>
                    <a:p>
                      <a:endParaRPr lang="en-US" sz="1100" dirty="0"/>
                    </a:p>
                  </a:txBody>
                  <a:tcPr/>
                </a:tc>
                <a:tc gridSpan="3">
                  <a:txBody>
                    <a:bodyPr/>
                    <a:lstStyle/>
                    <a:p>
                      <a:pPr algn="ctr"/>
                      <a:r>
                        <a:rPr lang="en-US" sz="1200" dirty="0"/>
                        <a:t>17/18</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100" dirty="0"/>
                    </a:p>
                  </a:txBody>
                  <a:tcPr/>
                </a:tc>
                <a:tc hMerge="1">
                  <a:txBody>
                    <a:bodyPr/>
                    <a:lstStyle/>
                    <a:p>
                      <a:endParaRPr lang="en-US" sz="1100" dirty="0"/>
                    </a:p>
                  </a:txBody>
                  <a:tcPr/>
                </a:tc>
                <a:extLst>
                  <a:ext uri="{0D108BD9-81ED-4DB2-BD59-A6C34878D82A}">
                    <a16:rowId xmlns:a16="http://schemas.microsoft.com/office/drawing/2014/main" xmlns="" val="10000"/>
                  </a:ext>
                </a:extLst>
              </a:tr>
              <a:tr h="839397">
                <a:tc>
                  <a:txBody>
                    <a:bodyPr/>
                    <a:lstStyle/>
                    <a:p>
                      <a:pPr algn="ctr"/>
                      <a:r>
                        <a:rPr lang="en-US" sz="1200" b="1" dirty="0"/>
                        <a:t>Sub-programme</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dirty="0"/>
                        <a:t>Final Appropriation</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dirty="0"/>
                        <a:t>Actual</a:t>
                      </a:r>
                    </a:p>
                    <a:p>
                      <a:pPr algn="ctr"/>
                      <a:r>
                        <a:rPr lang="en-US" sz="1200" b="1" dirty="0"/>
                        <a:t>Expenditure</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dirty="0"/>
                        <a:t>%</a:t>
                      </a:r>
                    </a:p>
                    <a:p>
                      <a:pPr algn="ctr"/>
                      <a:r>
                        <a:rPr lang="en-US" sz="1200" b="1" dirty="0"/>
                        <a:t>Spent</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dirty="0"/>
                        <a:t>Final Appropriation</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dirty="0"/>
                        <a:t>Pre-Audit Expenditure</a:t>
                      </a:r>
                    </a:p>
                    <a:p>
                      <a:pPr algn="ctr"/>
                      <a:endParaRPr lang="en-US" sz="1200" b="1" dirty="0"/>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dirty="0"/>
                        <a:t>% Spent</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680232">
                <a:tc>
                  <a:txBody>
                    <a:bodyPr/>
                    <a:lstStyle/>
                    <a:p>
                      <a:pPr algn="l"/>
                      <a:r>
                        <a:rPr lang="en-US" sz="1200" dirty="0"/>
                        <a:t>Services to Older Persons</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200" b="0" kern="1200" dirty="0">
                          <a:solidFill>
                            <a:schemeClr val="dk1"/>
                          </a:solidFill>
                          <a:latin typeface="+mn-lt"/>
                          <a:ea typeface="+mn-ea"/>
                          <a:cs typeface="+mn-cs"/>
                        </a:rPr>
                        <a:t> 198,683</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200" b="0" kern="1200" dirty="0">
                          <a:solidFill>
                            <a:schemeClr val="dk1"/>
                          </a:solidFill>
                          <a:latin typeface="+mn-lt"/>
                          <a:ea typeface="+mn-ea"/>
                          <a:cs typeface="+mn-cs"/>
                        </a:rPr>
                        <a:t> 198,683</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Calibri" panose="020F0502020204030204"/>
                          <a:ea typeface="+mn-ea"/>
                          <a:cs typeface="+mn-cs"/>
                        </a:rPr>
                        <a:t>100%</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200" b="0" kern="1200" dirty="0">
                          <a:solidFill>
                            <a:schemeClr val="dk1"/>
                          </a:solidFill>
                          <a:latin typeface="+mn-lt"/>
                          <a:ea typeface="+mn-ea"/>
                          <a:cs typeface="+mn-cs"/>
                        </a:rPr>
                        <a:t>229,947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200" b="0" kern="1200" dirty="0">
                          <a:solidFill>
                            <a:schemeClr val="dk1"/>
                          </a:solidFill>
                          <a:latin typeface="+mn-lt"/>
                          <a:ea typeface="+mn-ea"/>
                          <a:cs typeface="+mn-cs"/>
                        </a:rPr>
                        <a:t>229,947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mn-lt"/>
                        </a:rPr>
                        <a:t>100%</a:t>
                      </a: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680232">
                <a:tc>
                  <a:txBody>
                    <a:bodyPr/>
                    <a:lstStyle/>
                    <a:p>
                      <a:pPr algn="l"/>
                      <a:r>
                        <a:rPr lang="en-US" sz="1200" dirty="0"/>
                        <a:t>Services to Persons</a:t>
                      </a:r>
                      <a:r>
                        <a:rPr lang="en-US" sz="1200" baseline="0" dirty="0"/>
                        <a:t> with Disabilities</a:t>
                      </a:r>
                      <a:endParaRPr lang="en-US" sz="1200" dirty="0"/>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200" b="0" kern="1200" dirty="0">
                          <a:solidFill>
                            <a:schemeClr val="dk1"/>
                          </a:solidFill>
                          <a:latin typeface="+mn-lt"/>
                          <a:ea typeface="+mn-ea"/>
                          <a:cs typeface="+mn-cs"/>
                        </a:rPr>
                        <a:t> 136,184 </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200" b="0" kern="1200" dirty="0">
                          <a:solidFill>
                            <a:schemeClr val="dk1"/>
                          </a:solidFill>
                          <a:latin typeface="+mn-lt"/>
                          <a:ea typeface="+mn-ea"/>
                          <a:cs typeface="+mn-cs"/>
                        </a:rPr>
                        <a:t> 136,184 </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rPr>
                        <a:t>100%</a:t>
                      </a: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200" b="0" kern="1200" dirty="0">
                          <a:solidFill>
                            <a:schemeClr val="dk1"/>
                          </a:solidFill>
                          <a:latin typeface="+mn-lt"/>
                          <a:ea typeface="+mn-ea"/>
                          <a:cs typeface="+mn-cs"/>
                        </a:rPr>
                        <a:t>146,079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200" b="0" kern="1200" dirty="0">
                          <a:solidFill>
                            <a:schemeClr val="dk1"/>
                          </a:solidFill>
                          <a:latin typeface="+mn-lt"/>
                          <a:ea typeface="+mn-ea"/>
                          <a:cs typeface="+mn-cs"/>
                        </a:rPr>
                        <a:t>146,079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rPr>
                        <a:t>100%</a:t>
                      </a: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680232">
                <a:tc>
                  <a:txBody>
                    <a:bodyPr/>
                    <a:lstStyle/>
                    <a:p>
                      <a:pPr algn="l"/>
                      <a:r>
                        <a:rPr lang="en-US" sz="1200" dirty="0"/>
                        <a:t>Social Relief</a:t>
                      </a:r>
                      <a:r>
                        <a:rPr lang="en-US" sz="1200" baseline="0" dirty="0"/>
                        <a:t> </a:t>
                      </a:r>
                    </a:p>
                    <a:p>
                      <a:pPr algn="l"/>
                      <a:r>
                        <a:rPr lang="en-US" sz="1200" baseline="0" dirty="0"/>
                        <a:t>(Budget with SASSA)</a:t>
                      </a:r>
                      <a:endParaRPr lang="en-US" sz="1200" dirty="0"/>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200" b="0" kern="1200" dirty="0">
                          <a:solidFill>
                            <a:schemeClr val="dk1"/>
                          </a:solidFill>
                          <a:latin typeface="+mn-lt"/>
                          <a:ea typeface="+mn-ea"/>
                          <a:cs typeface="+mn-cs"/>
                        </a:rPr>
                        <a:t> 2,074</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200" b="0" kern="1200" dirty="0">
                          <a:solidFill>
                            <a:schemeClr val="dk1"/>
                          </a:solidFill>
                          <a:latin typeface="+mn-lt"/>
                          <a:ea typeface="+mn-ea"/>
                          <a:cs typeface="+mn-cs"/>
                        </a:rPr>
                        <a:t> 2,074</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100%</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200" b="0" kern="1200" dirty="0">
                          <a:solidFill>
                            <a:schemeClr val="dk1"/>
                          </a:solidFill>
                          <a:latin typeface="+mn-lt"/>
                          <a:ea typeface="+mn-ea"/>
                          <a:cs typeface="+mn-cs"/>
                        </a:rPr>
                        <a:t>4,382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200" b="0" kern="1200" dirty="0">
                          <a:solidFill>
                            <a:schemeClr val="dk1"/>
                          </a:solidFill>
                          <a:latin typeface="+mn-lt"/>
                          <a:ea typeface="+mn-ea"/>
                          <a:cs typeface="+mn-cs"/>
                        </a:rPr>
                        <a:t>4,382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rPr>
                        <a:t>100%</a:t>
                      </a: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4173197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ZA" sz="1800" dirty="0"/>
              <a:t>NATIONAL INDICATORS FOR WHICH TARGETS WERE NOT SET</a:t>
            </a:r>
          </a:p>
        </p:txBody>
      </p:sp>
      <p:sp>
        <p:nvSpPr>
          <p:cNvPr id="3" name="Subtitle 2"/>
          <p:cNvSpPr>
            <a:spLocks noGrp="1"/>
          </p:cNvSpPr>
          <p:nvPr>
            <p:ph type="subTitle" idx="1"/>
          </p:nvPr>
        </p:nvSpPr>
        <p:spPr>
          <a:xfrm>
            <a:off x="295275" y="1186775"/>
            <a:ext cx="8505825" cy="4604426"/>
          </a:xfrm>
        </p:spPr>
        <p:txBody>
          <a:bodyPr/>
          <a:lstStyle/>
          <a:p>
            <a:r>
              <a:rPr lang="en-ZA" b="1" dirty="0"/>
              <a:t>PROGRAMME 2: SOCIAL WELFARE SERVICES</a:t>
            </a:r>
          </a:p>
          <a:p>
            <a:endParaRPr lang="en-ZA" b="1" dirty="0"/>
          </a:p>
        </p:txBody>
      </p:sp>
      <p:graphicFrame>
        <p:nvGraphicFramePr>
          <p:cNvPr id="4" name="Table 3"/>
          <p:cNvGraphicFramePr>
            <a:graphicFrameLocks noGrp="1"/>
          </p:cNvGraphicFramePr>
          <p:nvPr>
            <p:extLst>
              <p:ext uri="{D42A27DB-BD31-4B8C-83A1-F6EECF244321}">
                <p14:modId xmlns:p14="http://schemas.microsoft.com/office/powerpoint/2010/main" xmlns="" val="773924262"/>
              </p:ext>
            </p:extLst>
          </p:nvPr>
        </p:nvGraphicFramePr>
        <p:xfrm>
          <a:off x="176169" y="1669409"/>
          <a:ext cx="8724549" cy="4274100"/>
        </p:xfrm>
        <a:graphic>
          <a:graphicData uri="http://schemas.openxmlformats.org/drawingml/2006/table">
            <a:tbl>
              <a:tblPr>
                <a:tableStyleId>{5C22544A-7EE6-4342-B048-85BDC9FD1C3A}</a:tableStyleId>
              </a:tblPr>
              <a:tblGrid>
                <a:gridCol w="3919176">
                  <a:extLst>
                    <a:ext uri="{9D8B030D-6E8A-4147-A177-3AD203B41FA5}">
                      <a16:colId xmlns:a16="http://schemas.microsoft.com/office/drawing/2014/main" xmlns="" val="2942988919"/>
                    </a:ext>
                  </a:extLst>
                </a:gridCol>
                <a:gridCol w="4805373">
                  <a:extLst>
                    <a:ext uri="{9D8B030D-6E8A-4147-A177-3AD203B41FA5}">
                      <a16:colId xmlns:a16="http://schemas.microsoft.com/office/drawing/2014/main" xmlns="" val="4273490560"/>
                    </a:ext>
                  </a:extLst>
                </a:gridCol>
              </a:tblGrid>
              <a:tr h="351675">
                <a:tc>
                  <a:txBody>
                    <a:bodyPr/>
                    <a:lstStyle/>
                    <a:p>
                      <a:pPr algn="ctr" fontAlgn="b"/>
                      <a:r>
                        <a:rPr lang="en-US" sz="1400" b="1" i="0" u="none" strike="noStrike" dirty="0">
                          <a:solidFill>
                            <a:srgbClr val="000000"/>
                          </a:solidFill>
                          <a:effectLst/>
                          <a:latin typeface="Calibri" panose="020F0502020204030204" pitchFamily="34" charset="0"/>
                        </a:rPr>
                        <a:t>INDICATOR</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REASONS FOR NOT SETTING TARGET</a:t>
                      </a:r>
                    </a:p>
                  </a:txBody>
                  <a:tcPr marL="9525" marR="9525" marT="9525" marB="0" anchor="b"/>
                </a:tc>
                <a:extLst>
                  <a:ext uri="{0D108BD9-81ED-4DB2-BD59-A6C34878D82A}">
                    <a16:rowId xmlns:a16="http://schemas.microsoft.com/office/drawing/2014/main" xmlns="" val="2339092369"/>
                  </a:ext>
                </a:extLst>
              </a:tr>
              <a:tr h="496415">
                <a:tc>
                  <a:txBody>
                    <a:bodyPr/>
                    <a:lstStyle/>
                    <a:p>
                      <a:pPr algn="l" fontAlgn="t"/>
                      <a:r>
                        <a:rPr lang="en-US" sz="1400" b="0" i="0" u="none" strike="noStrike" dirty="0">
                          <a:solidFill>
                            <a:srgbClr val="000000"/>
                          </a:solidFill>
                          <a:effectLst/>
                          <a:latin typeface="+mn-lt"/>
                        </a:rPr>
                        <a:t>Number of residential facilities for older persons.</a:t>
                      </a:r>
                    </a:p>
                  </a:txBody>
                  <a:tcPr marL="9525" marR="9525" marT="9525" marB="0"/>
                </a:tc>
                <a:tc>
                  <a:txBody>
                    <a:bodyPr/>
                    <a:lstStyle/>
                    <a:p>
                      <a:pPr algn="l" fontAlgn="b"/>
                      <a:r>
                        <a:rPr lang="en-US" sz="1400" b="0" i="0" u="none" strike="noStrike" dirty="0">
                          <a:solidFill>
                            <a:srgbClr val="000000"/>
                          </a:solidFill>
                          <a:effectLst/>
                          <a:latin typeface="+mn-lt"/>
                        </a:rPr>
                        <a:t>Every year the</a:t>
                      </a:r>
                      <a:r>
                        <a:rPr lang="en-US" sz="1400" b="0" i="0" u="none" strike="noStrike" baseline="0" dirty="0">
                          <a:solidFill>
                            <a:srgbClr val="000000"/>
                          </a:solidFill>
                          <a:effectLst/>
                          <a:latin typeface="+mn-lt"/>
                        </a:rPr>
                        <a:t> number of funded residential facilities for older persons is listed in the Part B, Section 5 of the Department’s Annual Report. </a:t>
                      </a:r>
                      <a:endParaRPr lang="en-US" sz="14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xmlns="" val="2115122632"/>
                  </a:ext>
                </a:extLst>
              </a:tr>
              <a:tr h="716898">
                <a:tc>
                  <a:txBody>
                    <a:bodyPr/>
                    <a:lstStyle/>
                    <a:p>
                      <a:pPr algn="l" fontAlgn="t"/>
                      <a:r>
                        <a:rPr lang="en-US" sz="1400" b="0" i="0" u="none" strike="noStrike" dirty="0">
                          <a:solidFill>
                            <a:srgbClr val="000000"/>
                          </a:solidFill>
                          <a:effectLst/>
                          <a:latin typeface="+mn-lt"/>
                        </a:rPr>
                        <a:t>Number of organisations trained on social and behaviour change programmes.</a:t>
                      </a:r>
                    </a:p>
                  </a:txBody>
                  <a:tcPr marL="9525" marR="9525" marT="9525" marB="0"/>
                </a:tc>
                <a:tc>
                  <a:txBody>
                    <a:bodyPr/>
                    <a:lstStyle/>
                    <a:p>
                      <a:pPr algn="l" fontAlgn="b"/>
                      <a:r>
                        <a:rPr lang="en-US" sz="1400" b="0" i="0" u="none" strike="noStrike" dirty="0">
                          <a:solidFill>
                            <a:srgbClr val="000000"/>
                          </a:solidFill>
                          <a:effectLst/>
                          <a:latin typeface="+mn-lt"/>
                        </a:rPr>
                        <a:t>No organisations have been accredited to provide such programmes. Also no criteria</a:t>
                      </a:r>
                      <a:r>
                        <a:rPr lang="en-US" sz="1400" b="0" i="0" u="none" strike="noStrike" baseline="0" dirty="0">
                          <a:solidFill>
                            <a:srgbClr val="000000"/>
                          </a:solidFill>
                          <a:effectLst/>
                          <a:latin typeface="+mn-lt"/>
                        </a:rPr>
                        <a:t> for accreditation of such organisations have been provided. It would not be in the interests of social welfare clients to be subjected to programmes with no accreditation or accepted norms and standards.</a:t>
                      </a:r>
                      <a:endParaRPr lang="en-US" sz="14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xmlns="" val="897278212"/>
                  </a:ext>
                </a:extLst>
              </a:tr>
              <a:tr h="1220157">
                <a:tc>
                  <a:txBody>
                    <a:bodyPr/>
                    <a:lstStyle/>
                    <a:p>
                      <a:pPr algn="l" fontAlgn="t"/>
                      <a:r>
                        <a:rPr lang="en-US" sz="1400" b="0" i="0" u="none" strike="noStrike" dirty="0">
                          <a:solidFill>
                            <a:srgbClr val="000000"/>
                          </a:solidFill>
                          <a:effectLst/>
                          <a:latin typeface="+mn-lt"/>
                        </a:rPr>
                        <a:t>Number of beneficiaries reached through social and behaviour change programmes.</a:t>
                      </a:r>
                    </a:p>
                  </a:txBody>
                  <a:tcPr marL="9525" marR="9525" marT="9525" marB="0"/>
                </a:tc>
                <a:tc>
                  <a:txBody>
                    <a:bodyPr/>
                    <a:lstStyle/>
                    <a:p>
                      <a:pPr algn="l" fontAlgn="b"/>
                      <a:r>
                        <a:rPr lang="en-US" sz="1400" b="0" i="0" u="none" strike="noStrike" dirty="0">
                          <a:solidFill>
                            <a:srgbClr val="000000"/>
                          </a:solidFill>
                          <a:effectLst/>
                          <a:latin typeface="+mn-lt"/>
                        </a:rPr>
                        <a:t>No criteria was provided by the NDSD to define what such programmes could entail. Thus it would not be in the interests of social welfare clients to be subjected to programmes with no accreditation or accepted norms and standards. Hence this indicator was not utilized by the Department. </a:t>
                      </a:r>
                    </a:p>
                  </a:txBody>
                  <a:tcPr marL="9525" marR="9525" marT="9525" marB="0"/>
                </a:tc>
                <a:extLst>
                  <a:ext uri="{0D108BD9-81ED-4DB2-BD59-A6C34878D82A}">
                    <a16:rowId xmlns:a16="http://schemas.microsoft.com/office/drawing/2014/main" xmlns="" val="2293345470"/>
                  </a:ext>
                </a:extLst>
              </a:tr>
              <a:tr h="976338">
                <a:tc>
                  <a:txBody>
                    <a:bodyPr/>
                    <a:lstStyle/>
                    <a:p>
                      <a:pPr algn="l" fontAlgn="t"/>
                      <a:r>
                        <a:rPr lang="en-US" sz="1400" b="0" i="0" u="none" strike="noStrike" dirty="0">
                          <a:solidFill>
                            <a:srgbClr val="000000"/>
                          </a:solidFill>
                          <a:effectLst/>
                          <a:latin typeface="+mn-lt"/>
                        </a:rPr>
                        <a:t>Number of beneficiaries receiving Psychosocial Support Services.</a:t>
                      </a:r>
                    </a:p>
                  </a:txBody>
                  <a:tcPr marL="9525" marR="9525" marT="9525" marB="0"/>
                </a:tc>
                <a:tc>
                  <a:txBody>
                    <a:bodyPr/>
                    <a:lstStyle/>
                    <a:p>
                      <a:pPr algn="l" fontAlgn="b"/>
                      <a:r>
                        <a:rPr lang="en-US" sz="1400" b="0" i="0" u="none" strike="noStrike" dirty="0">
                          <a:solidFill>
                            <a:srgbClr val="000000"/>
                          </a:solidFill>
                          <a:effectLst/>
                          <a:latin typeface="+mn-lt"/>
                        </a:rPr>
                        <a:t>All beneficiaries of social work services receive psychosocial support as part of the therapeutic process. It would thus be double counting and not cost effective to disaggregate on the basis of a routine social work practice</a:t>
                      </a:r>
                    </a:p>
                  </a:txBody>
                  <a:tcPr marL="9525" marR="9525" marT="9525" marB="0"/>
                </a:tc>
                <a:extLst>
                  <a:ext uri="{0D108BD9-81ED-4DB2-BD59-A6C34878D82A}">
                    <a16:rowId xmlns:a16="http://schemas.microsoft.com/office/drawing/2014/main" xmlns="" val="1120915169"/>
                  </a:ext>
                </a:extLst>
              </a:tr>
            </a:tbl>
          </a:graphicData>
        </a:graphic>
      </p:graphicFrame>
    </p:spTree>
    <p:extLst>
      <p:ext uri="{BB962C8B-B14F-4D97-AF65-F5344CB8AC3E}">
        <p14:creationId xmlns:p14="http://schemas.microsoft.com/office/powerpoint/2010/main" xmlns="" val="3958045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59923" y="943582"/>
            <a:ext cx="8492247" cy="4883286"/>
          </a:xfrm>
        </p:spPr>
        <p:txBody>
          <a:bodyPr>
            <a:normAutofit/>
          </a:bodyPr>
          <a:lstStyle/>
          <a:p>
            <a:r>
              <a:rPr lang="en-ZA" b="1" dirty="0"/>
              <a:t>PROGRAMME 3: CHILDREN &amp; FAMILIES</a:t>
            </a:r>
          </a:p>
          <a:p>
            <a:endParaRPr lang="en-ZA" b="1" dirty="0"/>
          </a:p>
          <a:p>
            <a:r>
              <a:rPr lang="en-ZA" b="1" dirty="0"/>
              <a:t>SUBPROGRAMMES:</a:t>
            </a:r>
          </a:p>
          <a:p>
            <a:endParaRPr lang="en-ZA" b="1" dirty="0"/>
          </a:p>
          <a:p>
            <a:r>
              <a:rPr lang="en-ZA" sz="2600" b="1" dirty="0"/>
              <a:t>CARE &amp; SERVICES TO FAMILIES</a:t>
            </a:r>
          </a:p>
          <a:p>
            <a:r>
              <a:rPr lang="en-ZA" sz="2600" b="1" dirty="0"/>
              <a:t>CHILD CARE &amp; PROTECTION</a:t>
            </a:r>
          </a:p>
          <a:p>
            <a:r>
              <a:rPr lang="en-ZA" sz="2600" b="1" dirty="0"/>
              <a:t>ECD &amp; PARTIAL CARE</a:t>
            </a:r>
          </a:p>
          <a:p>
            <a:r>
              <a:rPr lang="en-ZA" sz="2600" b="1" dirty="0"/>
              <a:t>CHILD &amp; YOUTH CARE CENTRES</a:t>
            </a:r>
          </a:p>
          <a:p>
            <a:r>
              <a:rPr lang="en-ZA" sz="2600" b="1" dirty="0"/>
              <a:t>COMMUNITY BASED CARE SERVICES FOR CHILDREN</a:t>
            </a:r>
          </a:p>
          <a:p>
            <a:endParaRPr lang="en-ZA" b="1" dirty="0"/>
          </a:p>
          <a:p>
            <a:endParaRPr lang="en-ZA" dirty="0"/>
          </a:p>
        </p:txBody>
      </p:sp>
    </p:spTree>
    <p:extLst>
      <p:ext uri="{BB962C8B-B14F-4D97-AF65-F5344CB8AC3E}">
        <p14:creationId xmlns:p14="http://schemas.microsoft.com/office/powerpoint/2010/main" xmlns="" val="3846129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004" y="1"/>
            <a:ext cx="8904385" cy="1057276"/>
          </a:xfrm>
        </p:spPr>
        <p:txBody>
          <a:bodyPr>
            <a:normAutofit/>
          </a:bodyPr>
          <a:lstStyle/>
          <a:p>
            <a:r>
              <a:rPr lang="en-ZA" sz="1800" dirty="0"/>
              <a:t/>
            </a:r>
            <a:br>
              <a:rPr lang="en-ZA" sz="1800" dirty="0"/>
            </a:br>
            <a:r>
              <a:rPr lang="en-ZA" sz="1800" dirty="0"/>
              <a:t>PROGRAMME 3: CHILDREN AND FAMILIES</a:t>
            </a:r>
            <a:br>
              <a:rPr lang="en-ZA" sz="1800" dirty="0"/>
            </a:br>
            <a:r>
              <a:rPr lang="en-ZA" sz="1800" dirty="0"/>
              <a:t>OCTOBER 2017 – MARCH 2018</a:t>
            </a:r>
          </a:p>
        </p:txBody>
      </p:sp>
      <p:sp>
        <p:nvSpPr>
          <p:cNvPr id="3" name="Subtitle 2"/>
          <p:cNvSpPr>
            <a:spLocks noGrp="1"/>
          </p:cNvSpPr>
          <p:nvPr>
            <p:ph type="subTitle" idx="1"/>
          </p:nvPr>
        </p:nvSpPr>
        <p:spPr/>
        <p:txBody>
          <a:bodyPr/>
          <a:lstStyle/>
          <a:p>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1363427784"/>
              </p:ext>
            </p:extLst>
          </p:nvPr>
        </p:nvGraphicFramePr>
        <p:xfrm>
          <a:off x="255931" y="1266825"/>
          <a:ext cx="8799458" cy="4772190"/>
        </p:xfrm>
        <a:graphic>
          <a:graphicData uri="http://schemas.openxmlformats.org/drawingml/2006/table">
            <a:tbl>
              <a:tblPr firstRow="1" bandRow="1">
                <a:tableStyleId>{5C22544A-7EE6-4342-B048-85BDC9FD1C3A}</a:tableStyleId>
              </a:tblPr>
              <a:tblGrid>
                <a:gridCol w="2720733">
                  <a:extLst>
                    <a:ext uri="{9D8B030D-6E8A-4147-A177-3AD203B41FA5}">
                      <a16:colId xmlns:a16="http://schemas.microsoft.com/office/drawing/2014/main" xmlns="" val="2852729307"/>
                    </a:ext>
                  </a:extLst>
                </a:gridCol>
                <a:gridCol w="846306">
                  <a:extLst>
                    <a:ext uri="{9D8B030D-6E8A-4147-A177-3AD203B41FA5}">
                      <a16:colId xmlns:a16="http://schemas.microsoft.com/office/drawing/2014/main" xmlns="" val="1907899341"/>
                    </a:ext>
                  </a:extLst>
                </a:gridCol>
                <a:gridCol w="1029055">
                  <a:extLst>
                    <a:ext uri="{9D8B030D-6E8A-4147-A177-3AD203B41FA5}">
                      <a16:colId xmlns:a16="http://schemas.microsoft.com/office/drawing/2014/main" xmlns="" val="3106086020"/>
                    </a:ext>
                  </a:extLst>
                </a:gridCol>
                <a:gridCol w="1062188">
                  <a:extLst>
                    <a:ext uri="{9D8B030D-6E8A-4147-A177-3AD203B41FA5}">
                      <a16:colId xmlns:a16="http://schemas.microsoft.com/office/drawing/2014/main" xmlns="" val="4223960404"/>
                    </a:ext>
                  </a:extLst>
                </a:gridCol>
                <a:gridCol w="1113571">
                  <a:extLst>
                    <a:ext uri="{9D8B030D-6E8A-4147-A177-3AD203B41FA5}">
                      <a16:colId xmlns:a16="http://schemas.microsoft.com/office/drawing/2014/main" xmlns="" val="1880861134"/>
                    </a:ext>
                  </a:extLst>
                </a:gridCol>
                <a:gridCol w="806194">
                  <a:extLst>
                    <a:ext uri="{9D8B030D-6E8A-4147-A177-3AD203B41FA5}">
                      <a16:colId xmlns:a16="http://schemas.microsoft.com/office/drawing/2014/main" xmlns="" val="997716175"/>
                    </a:ext>
                  </a:extLst>
                </a:gridCol>
                <a:gridCol w="1221411">
                  <a:extLst>
                    <a:ext uri="{9D8B030D-6E8A-4147-A177-3AD203B41FA5}">
                      <a16:colId xmlns:a16="http://schemas.microsoft.com/office/drawing/2014/main" xmlns="" val="3336226966"/>
                    </a:ext>
                  </a:extLst>
                </a:gridCol>
              </a:tblGrid>
              <a:tr h="583129">
                <a:tc>
                  <a:txBody>
                    <a:bodyPr/>
                    <a:lstStyle/>
                    <a:p>
                      <a:pPr algn="ctr"/>
                      <a:r>
                        <a:rPr lang="en-US" sz="1400" dirty="0"/>
                        <a:t>INDICATOR</a:t>
                      </a:r>
                    </a:p>
                  </a:txBody>
                  <a:tcPr/>
                </a:tc>
                <a:tc gridSpan="2">
                  <a:txBody>
                    <a:bodyPr/>
                    <a:lstStyle/>
                    <a:p>
                      <a:pPr algn="ctr"/>
                      <a:r>
                        <a:rPr lang="en-US" sz="1400" baseline="0" dirty="0"/>
                        <a:t>3rd  Quarter Pre-Audit Output</a:t>
                      </a:r>
                      <a:endParaRPr lang="en-US" sz="1400" dirty="0"/>
                    </a:p>
                  </a:txBody>
                  <a:tcPr/>
                </a:tc>
                <a:tc hMerge="1">
                  <a:txBody>
                    <a:bodyPr/>
                    <a:lstStyle/>
                    <a:p>
                      <a:endParaRPr lang="en-US"/>
                    </a:p>
                  </a:txBody>
                  <a:tcPr/>
                </a:tc>
                <a:tc gridSpan="2">
                  <a:txBody>
                    <a:bodyPr/>
                    <a:lstStyle/>
                    <a:p>
                      <a:pPr algn="ctr"/>
                      <a:r>
                        <a:rPr lang="en-US" sz="1400" baseline="0" dirty="0"/>
                        <a:t>4</a:t>
                      </a:r>
                      <a:r>
                        <a:rPr lang="en-US" sz="1400" baseline="30000" dirty="0"/>
                        <a:t>th</a:t>
                      </a:r>
                      <a:r>
                        <a:rPr lang="en-US" sz="1400" baseline="0" dirty="0"/>
                        <a:t> Quarter  Pre-Audit</a:t>
                      </a:r>
                    </a:p>
                    <a:p>
                      <a:pPr algn="ctr"/>
                      <a:r>
                        <a:rPr lang="en-US" sz="1400" baseline="0" dirty="0"/>
                        <a:t> Output</a:t>
                      </a:r>
                      <a:endParaRPr lang="en-US" sz="1400" dirty="0"/>
                    </a:p>
                  </a:txBody>
                  <a:tcPr/>
                </a:tc>
                <a:tc hMerge="1">
                  <a:txBody>
                    <a:bodyPr/>
                    <a:lstStyle/>
                    <a:p>
                      <a:endParaRPr lang="en-US"/>
                    </a:p>
                  </a:txBody>
                  <a:tcPr/>
                </a:tc>
                <a:tc gridSpan="2">
                  <a:txBody>
                    <a:bodyPr/>
                    <a:lstStyle/>
                    <a:p>
                      <a:r>
                        <a:rPr lang="en-US" sz="1400" dirty="0"/>
                        <a:t>2017/18 Pre-audit Annual Output</a:t>
                      </a:r>
                    </a:p>
                  </a:txBody>
                  <a:tcPr/>
                </a:tc>
                <a:tc hMerge="1">
                  <a:txBody>
                    <a:bodyPr/>
                    <a:lstStyle/>
                    <a:p>
                      <a:endParaRPr lang="en-US"/>
                    </a:p>
                  </a:txBody>
                  <a:tcPr/>
                </a:tc>
                <a:extLst>
                  <a:ext uri="{0D108BD9-81ED-4DB2-BD59-A6C34878D82A}">
                    <a16:rowId xmlns:a16="http://schemas.microsoft.com/office/drawing/2014/main" xmlns="" val="190855089"/>
                  </a:ext>
                </a:extLst>
              </a:tr>
              <a:tr h="401885">
                <a:tc>
                  <a:txBody>
                    <a:bodyPr/>
                    <a:lstStyle/>
                    <a:p>
                      <a:pPr algn="ctr"/>
                      <a:endParaRPr lang="en-US" sz="1200" dirty="0"/>
                    </a:p>
                  </a:txBody>
                  <a:tcPr/>
                </a:tc>
                <a:tc>
                  <a:txBody>
                    <a:bodyPr/>
                    <a:lstStyle/>
                    <a:p>
                      <a:pPr algn="ctr"/>
                      <a:r>
                        <a:rPr lang="en-US" sz="1200" dirty="0"/>
                        <a:t>Target</a:t>
                      </a:r>
                    </a:p>
                  </a:txBody>
                  <a:tcPr/>
                </a:tc>
                <a:tc>
                  <a:txBody>
                    <a:bodyPr/>
                    <a:lstStyle/>
                    <a:p>
                      <a:pPr algn="ctr"/>
                      <a:r>
                        <a:rPr lang="en-US" sz="1200" dirty="0"/>
                        <a:t>Achievement</a:t>
                      </a:r>
                    </a:p>
                  </a:txBody>
                  <a:tcPr/>
                </a:tc>
                <a:tc>
                  <a:txBody>
                    <a:bodyPr/>
                    <a:lstStyle/>
                    <a:p>
                      <a:pPr algn="ctr"/>
                      <a:r>
                        <a:rPr lang="en-US" sz="1200" dirty="0"/>
                        <a:t>Target</a:t>
                      </a:r>
                    </a:p>
                  </a:txBody>
                  <a:tcPr/>
                </a:tc>
                <a:tc>
                  <a:txBody>
                    <a:bodyPr/>
                    <a:lstStyle/>
                    <a:p>
                      <a:pPr algn="ctr"/>
                      <a:r>
                        <a:rPr lang="en-US" sz="1200" dirty="0"/>
                        <a:t>Achievement</a:t>
                      </a:r>
                    </a:p>
                  </a:txBody>
                  <a:tcPr/>
                </a:tc>
                <a:tc>
                  <a:txBody>
                    <a:bodyPr/>
                    <a:lstStyle/>
                    <a:p>
                      <a:pPr algn="ctr"/>
                      <a:r>
                        <a:rPr lang="en-US" sz="1200" dirty="0"/>
                        <a:t>Target</a:t>
                      </a:r>
                    </a:p>
                  </a:txBody>
                  <a:tcPr/>
                </a:tc>
                <a:tc>
                  <a:txBody>
                    <a:bodyPr/>
                    <a:lstStyle/>
                    <a:p>
                      <a:pPr algn="ctr"/>
                      <a:r>
                        <a:rPr lang="en-US" sz="1200" dirty="0"/>
                        <a:t>Achievement</a:t>
                      </a:r>
                    </a:p>
                  </a:txBody>
                  <a:tcPr/>
                </a:tc>
                <a:extLst>
                  <a:ext uri="{0D108BD9-81ED-4DB2-BD59-A6C34878D82A}">
                    <a16:rowId xmlns:a16="http://schemas.microsoft.com/office/drawing/2014/main" xmlns="" val="772051397"/>
                  </a:ext>
                </a:extLst>
              </a:tr>
              <a:tr h="51452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Number</a:t>
                      </a:r>
                      <a:r>
                        <a:rPr lang="en-US" sz="1200" baseline="0" dirty="0"/>
                        <a:t> of families participating in family preservation and support services </a:t>
                      </a:r>
                      <a:endParaRPr lang="en-US" sz="1200" dirty="0"/>
                    </a:p>
                  </a:txBody>
                  <a:tcPr/>
                </a:tc>
                <a:tc>
                  <a:txBody>
                    <a:bodyPr/>
                    <a:lstStyle/>
                    <a:p>
                      <a:pPr algn="ctr"/>
                      <a:r>
                        <a:rPr lang="en-US" sz="1200" dirty="0"/>
                        <a:t>5 207</a:t>
                      </a:r>
                    </a:p>
                  </a:txBody>
                  <a:tcPr anchor="ctr"/>
                </a:tc>
                <a:tc>
                  <a:txBody>
                    <a:bodyPr/>
                    <a:lstStyle/>
                    <a:p>
                      <a:pPr algn="ctr"/>
                      <a:r>
                        <a:rPr lang="en-US" sz="1200" dirty="0"/>
                        <a:t>5 305</a:t>
                      </a:r>
                    </a:p>
                  </a:txBody>
                  <a:tcPr anchor="ctr"/>
                </a:tc>
                <a:tc>
                  <a:txBody>
                    <a:bodyPr/>
                    <a:lstStyle/>
                    <a:p>
                      <a:pPr algn="ctr"/>
                      <a:r>
                        <a:rPr lang="en-US" sz="1200" dirty="0"/>
                        <a:t>4 980</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t>5 576</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t>20 061</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t>22 385</a:t>
                      </a:r>
                    </a:p>
                  </a:txBody>
                  <a:tcPr anchor="ctr"/>
                </a:tc>
                <a:extLst>
                  <a:ext uri="{0D108BD9-81ED-4DB2-BD59-A6C34878D82A}">
                    <a16:rowId xmlns:a16="http://schemas.microsoft.com/office/drawing/2014/main" xmlns="" val="3293200849"/>
                  </a:ext>
                </a:extLst>
              </a:tr>
              <a:tr h="401885">
                <a:tc>
                  <a:txBody>
                    <a:bodyPr/>
                    <a:lstStyle/>
                    <a:p>
                      <a:endParaRPr lang="en-US" sz="1200" dirty="0"/>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High demand for services</a:t>
                      </a:r>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506009449"/>
                  </a:ext>
                </a:extLst>
              </a:tr>
              <a:tr h="40188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Number of family members reunited with their families (Sector indicator)</a:t>
                      </a:r>
                    </a:p>
                  </a:txBody>
                  <a:tcPr/>
                </a:tc>
                <a:tc>
                  <a:txBody>
                    <a:bodyPr/>
                    <a:lstStyle/>
                    <a:p>
                      <a:pPr algn="ctr"/>
                      <a:r>
                        <a:rPr lang="en-US" sz="1200" dirty="0"/>
                        <a:t>100</a:t>
                      </a:r>
                    </a:p>
                  </a:txBody>
                  <a:tcPr anchor="ctr"/>
                </a:tc>
                <a:tc>
                  <a:txBody>
                    <a:bodyPr/>
                    <a:lstStyle/>
                    <a:p>
                      <a:pPr algn="ctr"/>
                      <a:r>
                        <a:rPr lang="en-US" sz="1200" dirty="0"/>
                        <a:t>180</a:t>
                      </a:r>
                    </a:p>
                  </a:txBody>
                  <a:tcPr anchor="ctr"/>
                </a:tc>
                <a:tc>
                  <a:txBody>
                    <a:bodyPr/>
                    <a:lstStyle/>
                    <a:p>
                      <a:pPr algn="ctr"/>
                      <a:r>
                        <a:rPr lang="en-US" sz="1200" dirty="0"/>
                        <a:t>100</a:t>
                      </a:r>
                    </a:p>
                  </a:txBody>
                  <a:tcPr anchor="ctr"/>
                </a:tc>
                <a:tc>
                  <a:txBody>
                    <a:bodyPr/>
                    <a:lstStyle/>
                    <a:p>
                      <a:pPr algn="ctr"/>
                      <a:r>
                        <a:rPr lang="en-US" sz="1200" dirty="0"/>
                        <a:t>154</a:t>
                      </a:r>
                    </a:p>
                  </a:txBody>
                  <a:tcPr anchor="ctr"/>
                </a:tc>
                <a:tc>
                  <a:txBody>
                    <a:bodyPr/>
                    <a:lstStyle/>
                    <a:p>
                      <a:pPr algn="ctr"/>
                      <a:r>
                        <a:rPr lang="en-US" sz="1200" dirty="0"/>
                        <a:t>425</a:t>
                      </a:r>
                    </a:p>
                  </a:txBody>
                  <a:tcPr anchor="ctr"/>
                </a:tc>
                <a:tc>
                  <a:txBody>
                    <a:bodyPr/>
                    <a:lstStyle/>
                    <a:p>
                      <a:pPr algn="ctr"/>
                      <a:r>
                        <a:rPr lang="en-US" sz="1200" dirty="0"/>
                        <a:t>674</a:t>
                      </a:r>
                    </a:p>
                  </a:txBody>
                  <a:tcPr anchor="ctr"/>
                </a:tc>
                <a:extLst>
                  <a:ext uri="{0D108BD9-81ED-4DB2-BD59-A6C34878D82A}">
                    <a16:rowId xmlns:a16="http://schemas.microsoft.com/office/drawing/2014/main" xmlns="" val="2793767594"/>
                  </a:ext>
                </a:extLst>
              </a:tr>
              <a:tr h="308716">
                <a:tc>
                  <a:txBody>
                    <a:bodyPr/>
                    <a:lstStyle/>
                    <a:p>
                      <a:endParaRPr lang="en-US" sz="1200" dirty="0"/>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The Department reprioritized its budget and freed up funds to fund five additional social worker posts in shelters across the province after targets had been set</a:t>
                      </a:r>
                    </a:p>
                  </a:txBody>
                  <a:tcPr/>
                </a:tc>
                <a:tc hMerge="1">
                  <a:txBody>
                    <a:bodyPr/>
                    <a:lstStyle/>
                    <a:p>
                      <a:endParaRPr lang="en-US"/>
                    </a:p>
                  </a:txBody>
                  <a:tcPr/>
                </a:tc>
                <a:tc hMerge="1">
                  <a:txBody>
                    <a:bodyPr/>
                    <a:lstStyle/>
                    <a:p>
                      <a:endParaRPr lang="en-US" sz="1200" b="1" dirty="0"/>
                    </a:p>
                  </a:txBody>
                  <a:tcPr>
                    <a:solidFill>
                      <a:schemeClr val="tx2">
                        <a:lumMod val="20000"/>
                        <a:lumOff val="80000"/>
                      </a:schemeClr>
                    </a:solidFill>
                  </a:tcPr>
                </a:tc>
                <a:tc hMerge="1">
                  <a:txBody>
                    <a:bodyPr/>
                    <a:lstStyle/>
                    <a:p>
                      <a:endParaRPr lang="en-US"/>
                    </a:p>
                  </a:txBody>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1" dirty="0"/>
                    </a:p>
                  </a:txBody>
                  <a:tcPr/>
                </a:tc>
                <a:tc hMerge="1">
                  <a:txBody>
                    <a:bodyPr/>
                    <a:lstStyle/>
                    <a:p>
                      <a:endParaRPr lang="en-US"/>
                    </a:p>
                  </a:txBody>
                  <a:tcPr/>
                </a:tc>
                <a:extLst>
                  <a:ext uri="{0D108BD9-81ED-4DB2-BD59-A6C34878D82A}">
                    <a16:rowId xmlns:a16="http://schemas.microsoft.com/office/drawing/2014/main" xmlns="" val="3672360315"/>
                  </a:ext>
                </a:extLst>
              </a:tr>
              <a:tr h="40188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Number of government subsidized beds</a:t>
                      </a:r>
                      <a:r>
                        <a:rPr lang="en-US" sz="1200" baseline="0" dirty="0"/>
                        <a:t> in shelters for homeless adults</a:t>
                      </a:r>
                      <a:endParaRPr lang="en-US" sz="1200" dirty="0"/>
                    </a:p>
                    <a:p>
                      <a:endParaRPr lang="en-US" sz="1200" dirty="0"/>
                    </a:p>
                  </a:txBody>
                  <a:tcPr/>
                </a:tc>
                <a:tc>
                  <a:txBody>
                    <a:bodyPr/>
                    <a:lstStyle/>
                    <a:p>
                      <a:pPr algn="ctr"/>
                      <a:r>
                        <a:rPr lang="en-US" sz="1200" dirty="0"/>
                        <a:t>-</a:t>
                      </a:r>
                    </a:p>
                  </a:txBody>
                  <a:tcPr anchor="ctr"/>
                </a:tc>
                <a:tc>
                  <a:txBody>
                    <a:bodyPr/>
                    <a:lstStyle/>
                    <a:p>
                      <a:pPr algn="ctr"/>
                      <a:r>
                        <a:rPr lang="en-US" sz="1200" dirty="0"/>
                        <a:t>-</a:t>
                      </a:r>
                    </a:p>
                  </a:txBody>
                  <a:tcPr anchor="ctr"/>
                </a:tc>
                <a:tc>
                  <a:txBody>
                    <a:bodyPr/>
                    <a:lstStyle/>
                    <a:p>
                      <a:pPr algn="ctr"/>
                      <a:r>
                        <a:rPr lang="en-US" sz="1200" dirty="0"/>
                        <a:t>1 391</a:t>
                      </a:r>
                    </a:p>
                  </a:txBody>
                  <a:tcPr anchor="ctr"/>
                </a:tc>
                <a:tc>
                  <a:txBody>
                    <a:bodyPr/>
                    <a:lstStyle/>
                    <a:p>
                      <a:pPr algn="ctr"/>
                      <a:r>
                        <a:rPr lang="en-US" sz="1200" dirty="0"/>
                        <a:t>1 401</a:t>
                      </a:r>
                    </a:p>
                  </a:txBody>
                  <a:tcPr anchor="ctr"/>
                </a:tc>
                <a:tc>
                  <a:txBody>
                    <a:bodyPr/>
                    <a:lstStyle/>
                    <a:p>
                      <a:pPr algn="ctr"/>
                      <a:r>
                        <a:rPr lang="en-US" sz="1200" dirty="0"/>
                        <a:t>1 391</a:t>
                      </a:r>
                    </a:p>
                  </a:txBody>
                  <a:tcPr anchor="ctr"/>
                </a:tc>
                <a:tc>
                  <a:txBody>
                    <a:bodyPr/>
                    <a:lstStyle/>
                    <a:p>
                      <a:pPr algn="ctr"/>
                      <a:r>
                        <a:rPr lang="en-US" sz="1200" dirty="0"/>
                        <a:t>1 401</a:t>
                      </a:r>
                    </a:p>
                  </a:txBody>
                  <a:tcPr anchor="ctr"/>
                </a:tc>
                <a:extLst>
                  <a:ext uri="{0D108BD9-81ED-4DB2-BD59-A6C34878D82A}">
                    <a16:rowId xmlns:a16="http://schemas.microsoft.com/office/drawing/2014/main" xmlns="" val="132041646"/>
                  </a:ext>
                </a:extLst>
              </a:tr>
              <a:tr h="401885">
                <a:tc>
                  <a:txBody>
                    <a:bodyPr/>
                    <a:lstStyle/>
                    <a:p>
                      <a:endParaRPr lang="en-US" sz="1200" dirty="0"/>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a:t>10 beds were funded in a new shelter in </a:t>
                      </a:r>
                      <a:r>
                        <a:rPr lang="en-US" sz="1200" b="0" dirty="0" err="1"/>
                        <a:t>Oudtshoorn</a:t>
                      </a:r>
                      <a:r>
                        <a:rPr lang="en-US" sz="1200" b="0" dirty="0"/>
                        <a:t> and one of the additional funded posts was awarded to the new shelter</a:t>
                      </a:r>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363943870"/>
                  </a:ext>
                </a:extLst>
              </a:tr>
              <a:tr h="41162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Number of children placed in foster care (Sector indicator)</a:t>
                      </a:r>
                    </a:p>
                  </a:txBody>
                  <a:tcPr/>
                </a:tc>
                <a:tc>
                  <a:txBody>
                    <a:bodyPr/>
                    <a:lstStyle/>
                    <a:p>
                      <a:pPr algn="ctr"/>
                      <a:r>
                        <a:rPr lang="en-US" sz="1200" dirty="0"/>
                        <a:t>809</a:t>
                      </a:r>
                    </a:p>
                  </a:txBody>
                  <a:tcPr anchor="ctr"/>
                </a:tc>
                <a:tc>
                  <a:txBody>
                    <a:bodyPr/>
                    <a:lstStyle/>
                    <a:p>
                      <a:pPr algn="ctr"/>
                      <a:r>
                        <a:rPr lang="en-US" sz="1200" dirty="0"/>
                        <a:t>1 045</a:t>
                      </a:r>
                    </a:p>
                  </a:txBody>
                  <a:tcPr anchor="ctr"/>
                </a:tc>
                <a:tc>
                  <a:txBody>
                    <a:bodyPr/>
                    <a:lstStyle/>
                    <a:p>
                      <a:pPr algn="ctr"/>
                      <a:r>
                        <a:rPr lang="en-US" sz="1200" dirty="0"/>
                        <a:t>742</a:t>
                      </a:r>
                    </a:p>
                  </a:txBody>
                  <a:tcPr anchor="ctr"/>
                </a:tc>
                <a:tc>
                  <a:txBody>
                    <a:bodyPr/>
                    <a:lstStyle/>
                    <a:p>
                      <a:pPr algn="ctr"/>
                      <a:r>
                        <a:rPr lang="en-US" sz="1200" dirty="0"/>
                        <a:t>829</a:t>
                      </a:r>
                    </a:p>
                  </a:txBody>
                  <a:tcPr anchor="ctr"/>
                </a:tc>
                <a:tc>
                  <a:txBody>
                    <a:bodyPr/>
                    <a:lstStyle/>
                    <a:p>
                      <a:pPr algn="ctr"/>
                      <a:r>
                        <a:rPr lang="en-US" sz="1200" dirty="0"/>
                        <a:t>3 150</a:t>
                      </a:r>
                    </a:p>
                  </a:txBody>
                  <a:tcPr anchor="ctr"/>
                </a:tc>
                <a:tc>
                  <a:txBody>
                    <a:bodyPr/>
                    <a:lstStyle/>
                    <a:p>
                      <a:pPr algn="ctr"/>
                      <a:r>
                        <a:rPr lang="en-US" sz="1200" dirty="0"/>
                        <a:t>4 055</a:t>
                      </a:r>
                    </a:p>
                  </a:txBody>
                  <a:tcPr anchor="ctr"/>
                </a:tc>
                <a:extLst>
                  <a:ext uri="{0D108BD9-81ED-4DB2-BD59-A6C34878D82A}">
                    <a16:rowId xmlns:a16="http://schemas.microsoft.com/office/drawing/2014/main" xmlns="" val="4008608278"/>
                  </a:ext>
                </a:extLst>
              </a:tr>
              <a:tr h="401885">
                <a:tc>
                  <a:txBody>
                    <a:bodyPr/>
                    <a:lstStyle/>
                    <a:p>
                      <a:endParaRPr lang="en-US" sz="1200" dirty="0"/>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a:t>Performance is based on court processes and high demand for foster care in the province</a:t>
                      </a:r>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884680998"/>
                  </a:ext>
                </a:extLst>
              </a:tr>
            </a:tbl>
          </a:graphicData>
        </a:graphic>
      </p:graphicFrame>
    </p:spTree>
    <p:extLst>
      <p:ext uri="{BB962C8B-B14F-4D97-AF65-F5344CB8AC3E}">
        <p14:creationId xmlns:p14="http://schemas.microsoft.com/office/powerpoint/2010/main" xmlns="" val="27667770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004" y="1"/>
            <a:ext cx="8904385" cy="1057276"/>
          </a:xfrm>
        </p:spPr>
        <p:txBody>
          <a:bodyPr>
            <a:normAutofit fontScale="90000"/>
          </a:bodyPr>
          <a:lstStyle/>
          <a:p>
            <a:r>
              <a:rPr lang="en-ZA" sz="1800" dirty="0"/>
              <a:t/>
            </a:r>
            <a:br>
              <a:rPr lang="en-ZA" sz="1800" dirty="0"/>
            </a:br>
            <a:r>
              <a:rPr lang="en-ZA" sz="1800" dirty="0"/>
              <a:t>PROGRAMME 3: CHILDREN AND FAMILIES</a:t>
            </a:r>
            <a:br>
              <a:rPr lang="en-ZA" sz="1800" dirty="0"/>
            </a:br>
            <a:r>
              <a:rPr lang="en-ZA" sz="1800" dirty="0"/>
              <a:t/>
            </a:r>
            <a:br>
              <a:rPr lang="en-ZA" sz="1800" dirty="0"/>
            </a:br>
            <a:r>
              <a:rPr lang="en-ZA" sz="1800" dirty="0"/>
              <a:t>OCTOBER 2017 – MARCH 2018</a:t>
            </a:r>
          </a:p>
        </p:txBody>
      </p:sp>
      <p:sp>
        <p:nvSpPr>
          <p:cNvPr id="3" name="Subtitle 2"/>
          <p:cNvSpPr>
            <a:spLocks noGrp="1"/>
          </p:cNvSpPr>
          <p:nvPr>
            <p:ph type="subTitle" idx="1"/>
          </p:nvPr>
        </p:nvSpPr>
        <p:spPr/>
        <p:txBody>
          <a:bodyPr/>
          <a:lstStyle/>
          <a:p>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1576991767"/>
              </p:ext>
            </p:extLst>
          </p:nvPr>
        </p:nvGraphicFramePr>
        <p:xfrm>
          <a:off x="255931" y="1266825"/>
          <a:ext cx="8799458" cy="5082635"/>
        </p:xfrm>
        <a:graphic>
          <a:graphicData uri="http://schemas.openxmlformats.org/drawingml/2006/table">
            <a:tbl>
              <a:tblPr firstRow="1" bandRow="1">
                <a:tableStyleId>{5C22544A-7EE6-4342-B048-85BDC9FD1C3A}</a:tableStyleId>
              </a:tblPr>
              <a:tblGrid>
                <a:gridCol w="2633184">
                  <a:extLst>
                    <a:ext uri="{9D8B030D-6E8A-4147-A177-3AD203B41FA5}">
                      <a16:colId xmlns:a16="http://schemas.microsoft.com/office/drawing/2014/main" xmlns="" val="2852729307"/>
                    </a:ext>
                  </a:extLst>
                </a:gridCol>
                <a:gridCol w="798172">
                  <a:extLst>
                    <a:ext uri="{9D8B030D-6E8A-4147-A177-3AD203B41FA5}">
                      <a16:colId xmlns:a16="http://schemas.microsoft.com/office/drawing/2014/main" xmlns="" val="1907899341"/>
                    </a:ext>
                  </a:extLst>
                </a:gridCol>
                <a:gridCol w="1164738">
                  <a:extLst>
                    <a:ext uri="{9D8B030D-6E8A-4147-A177-3AD203B41FA5}">
                      <a16:colId xmlns:a16="http://schemas.microsoft.com/office/drawing/2014/main" xmlns="" val="3106086020"/>
                    </a:ext>
                  </a:extLst>
                </a:gridCol>
                <a:gridCol w="1062188">
                  <a:extLst>
                    <a:ext uri="{9D8B030D-6E8A-4147-A177-3AD203B41FA5}">
                      <a16:colId xmlns:a16="http://schemas.microsoft.com/office/drawing/2014/main" xmlns="" val="4223960404"/>
                    </a:ext>
                  </a:extLst>
                </a:gridCol>
                <a:gridCol w="1113571">
                  <a:extLst>
                    <a:ext uri="{9D8B030D-6E8A-4147-A177-3AD203B41FA5}">
                      <a16:colId xmlns:a16="http://schemas.microsoft.com/office/drawing/2014/main" xmlns="" val="1880861134"/>
                    </a:ext>
                  </a:extLst>
                </a:gridCol>
                <a:gridCol w="806194">
                  <a:extLst>
                    <a:ext uri="{9D8B030D-6E8A-4147-A177-3AD203B41FA5}">
                      <a16:colId xmlns:a16="http://schemas.microsoft.com/office/drawing/2014/main" xmlns="" val="997716175"/>
                    </a:ext>
                  </a:extLst>
                </a:gridCol>
                <a:gridCol w="1221411">
                  <a:extLst>
                    <a:ext uri="{9D8B030D-6E8A-4147-A177-3AD203B41FA5}">
                      <a16:colId xmlns:a16="http://schemas.microsoft.com/office/drawing/2014/main" xmlns="" val="3336226966"/>
                    </a:ext>
                  </a:extLst>
                </a:gridCol>
              </a:tblGrid>
              <a:tr h="583129">
                <a:tc>
                  <a:txBody>
                    <a:bodyPr/>
                    <a:lstStyle/>
                    <a:p>
                      <a:pPr algn="ctr"/>
                      <a:r>
                        <a:rPr lang="en-US" sz="1400" dirty="0"/>
                        <a:t>INDICATOR</a:t>
                      </a:r>
                    </a:p>
                  </a:txBody>
                  <a:tcPr/>
                </a:tc>
                <a:tc gridSpan="2">
                  <a:txBody>
                    <a:bodyPr/>
                    <a:lstStyle/>
                    <a:p>
                      <a:pPr algn="ctr"/>
                      <a:r>
                        <a:rPr lang="en-US" sz="1400" baseline="0" dirty="0"/>
                        <a:t>3rd  Quarter Pre-Audit Output</a:t>
                      </a:r>
                      <a:endParaRPr lang="en-US" sz="1400" dirty="0"/>
                    </a:p>
                  </a:txBody>
                  <a:tcPr/>
                </a:tc>
                <a:tc hMerge="1">
                  <a:txBody>
                    <a:bodyPr/>
                    <a:lstStyle/>
                    <a:p>
                      <a:endParaRPr lang="en-US"/>
                    </a:p>
                  </a:txBody>
                  <a:tcPr/>
                </a:tc>
                <a:tc gridSpan="2">
                  <a:txBody>
                    <a:bodyPr/>
                    <a:lstStyle/>
                    <a:p>
                      <a:pPr algn="ctr"/>
                      <a:r>
                        <a:rPr lang="en-US" sz="1400" baseline="0" dirty="0"/>
                        <a:t>4</a:t>
                      </a:r>
                      <a:r>
                        <a:rPr lang="en-US" sz="1400" baseline="30000" dirty="0"/>
                        <a:t>th</a:t>
                      </a:r>
                      <a:r>
                        <a:rPr lang="en-US" sz="1400" baseline="0" dirty="0"/>
                        <a:t> Quarter  Pre-Audit</a:t>
                      </a:r>
                    </a:p>
                    <a:p>
                      <a:pPr algn="ctr"/>
                      <a:r>
                        <a:rPr lang="en-US" sz="1400" baseline="0" dirty="0"/>
                        <a:t> Output</a:t>
                      </a:r>
                      <a:endParaRPr lang="en-US" sz="1400" dirty="0"/>
                    </a:p>
                  </a:txBody>
                  <a:tcPr/>
                </a:tc>
                <a:tc hMerge="1">
                  <a:txBody>
                    <a:bodyPr/>
                    <a:lstStyle/>
                    <a:p>
                      <a:endParaRPr lang="en-US"/>
                    </a:p>
                  </a:txBody>
                  <a:tcPr/>
                </a:tc>
                <a:tc gridSpan="2">
                  <a:txBody>
                    <a:bodyPr/>
                    <a:lstStyle/>
                    <a:p>
                      <a:r>
                        <a:rPr lang="en-US" sz="1400" dirty="0"/>
                        <a:t>2017/18 Pre-audit Annual Output</a:t>
                      </a:r>
                    </a:p>
                  </a:txBody>
                  <a:tcPr/>
                </a:tc>
                <a:tc hMerge="1">
                  <a:txBody>
                    <a:bodyPr/>
                    <a:lstStyle/>
                    <a:p>
                      <a:endParaRPr lang="en-US"/>
                    </a:p>
                  </a:txBody>
                  <a:tcPr/>
                </a:tc>
                <a:extLst>
                  <a:ext uri="{0D108BD9-81ED-4DB2-BD59-A6C34878D82A}">
                    <a16:rowId xmlns:a16="http://schemas.microsoft.com/office/drawing/2014/main" xmlns="" val="190855089"/>
                  </a:ext>
                </a:extLst>
              </a:tr>
              <a:tr h="401885">
                <a:tc>
                  <a:txBody>
                    <a:bodyPr/>
                    <a:lstStyle/>
                    <a:p>
                      <a:pPr algn="ctr"/>
                      <a:endParaRPr lang="en-US" sz="1200" dirty="0"/>
                    </a:p>
                  </a:txBody>
                  <a:tcPr/>
                </a:tc>
                <a:tc>
                  <a:txBody>
                    <a:bodyPr/>
                    <a:lstStyle/>
                    <a:p>
                      <a:pPr algn="ctr"/>
                      <a:r>
                        <a:rPr lang="en-US" sz="1200" dirty="0"/>
                        <a:t>Target</a:t>
                      </a:r>
                    </a:p>
                  </a:txBody>
                  <a:tcPr/>
                </a:tc>
                <a:tc>
                  <a:txBody>
                    <a:bodyPr/>
                    <a:lstStyle/>
                    <a:p>
                      <a:pPr algn="ctr"/>
                      <a:r>
                        <a:rPr lang="en-US" sz="1200" dirty="0"/>
                        <a:t>Achievement</a:t>
                      </a:r>
                    </a:p>
                  </a:txBody>
                  <a:tcPr/>
                </a:tc>
                <a:tc>
                  <a:txBody>
                    <a:bodyPr/>
                    <a:lstStyle/>
                    <a:p>
                      <a:pPr algn="ctr"/>
                      <a:r>
                        <a:rPr lang="en-US" sz="1200" dirty="0"/>
                        <a:t>Target</a:t>
                      </a:r>
                    </a:p>
                  </a:txBody>
                  <a:tcPr/>
                </a:tc>
                <a:tc>
                  <a:txBody>
                    <a:bodyPr/>
                    <a:lstStyle/>
                    <a:p>
                      <a:pPr algn="ctr"/>
                      <a:r>
                        <a:rPr lang="en-US" sz="1200" dirty="0"/>
                        <a:t>Achievement</a:t>
                      </a:r>
                    </a:p>
                  </a:txBody>
                  <a:tcPr/>
                </a:tc>
                <a:tc>
                  <a:txBody>
                    <a:bodyPr/>
                    <a:lstStyle/>
                    <a:p>
                      <a:pPr algn="ctr"/>
                      <a:r>
                        <a:rPr lang="en-US" sz="1200" dirty="0"/>
                        <a:t>Target</a:t>
                      </a:r>
                    </a:p>
                  </a:txBody>
                  <a:tcPr/>
                </a:tc>
                <a:tc>
                  <a:txBody>
                    <a:bodyPr/>
                    <a:lstStyle/>
                    <a:p>
                      <a:pPr algn="ctr"/>
                      <a:r>
                        <a:rPr lang="en-US" sz="1200" dirty="0"/>
                        <a:t>Achievement</a:t>
                      </a:r>
                    </a:p>
                  </a:txBody>
                  <a:tcPr/>
                </a:tc>
                <a:extLst>
                  <a:ext uri="{0D108BD9-81ED-4DB2-BD59-A6C34878D82A}">
                    <a16:rowId xmlns:a16="http://schemas.microsoft.com/office/drawing/2014/main" xmlns="" val="772051397"/>
                  </a:ext>
                </a:extLst>
              </a:tr>
              <a:tr h="51452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Number of children reunified</a:t>
                      </a:r>
                      <a:r>
                        <a:rPr lang="en-US" sz="1200" baseline="0" dirty="0">
                          <a:solidFill>
                            <a:srgbClr val="C00000"/>
                          </a:solidFill>
                        </a:rPr>
                        <a:t> with their families or alternative caregivers</a:t>
                      </a:r>
                      <a:endParaRPr lang="en-US" sz="1200" dirty="0">
                        <a:solidFill>
                          <a:srgbClr val="C00000"/>
                        </a:solidFill>
                      </a:endParaRPr>
                    </a:p>
                  </a:txBody>
                  <a:tcPr/>
                </a:tc>
                <a:tc>
                  <a:txBody>
                    <a:bodyPr/>
                    <a:lstStyle/>
                    <a:p>
                      <a:pPr algn="ctr"/>
                      <a:r>
                        <a:rPr lang="en-US" sz="1200" dirty="0">
                          <a:solidFill>
                            <a:srgbClr val="C00000"/>
                          </a:solidFill>
                        </a:rPr>
                        <a:t>120</a:t>
                      </a:r>
                    </a:p>
                  </a:txBody>
                  <a:tcPr anchor="ctr"/>
                </a:tc>
                <a:tc>
                  <a:txBody>
                    <a:bodyPr/>
                    <a:lstStyle/>
                    <a:p>
                      <a:pPr algn="ctr"/>
                      <a:r>
                        <a:rPr lang="en-US" sz="1200" dirty="0">
                          <a:solidFill>
                            <a:srgbClr val="C00000"/>
                          </a:solidFill>
                        </a:rPr>
                        <a:t>124</a:t>
                      </a:r>
                    </a:p>
                  </a:txBody>
                  <a:tcPr anchor="ctr"/>
                </a:tc>
                <a:tc>
                  <a:txBody>
                    <a:bodyPr/>
                    <a:lstStyle/>
                    <a:p>
                      <a:pPr algn="ctr"/>
                      <a:r>
                        <a:rPr lang="en-US" sz="1200" dirty="0">
                          <a:solidFill>
                            <a:srgbClr val="C00000"/>
                          </a:solidFill>
                        </a:rPr>
                        <a:t>98</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93</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403</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366</a:t>
                      </a:r>
                    </a:p>
                  </a:txBody>
                  <a:tcPr anchor="ctr"/>
                </a:tc>
                <a:extLst>
                  <a:ext uri="{0D108BD9-81ED-4DB2-BD59-A6C34878D82A}">
                    <a16:rowId xmlns:a16="http://schemas.microsoft.com/office/drawing/2014/main" xmlns="" val="3293200849"/>
                  </a:ext>
                </a:extLst>
              </a:tr>
              <a:tr h="401885">
                <a:tc>
                  <a:txBody>
                    <a:bodyPr/>
                    <a:lstStyle/>
                    <a:p>
                      <a:endParaRPr lang="en-US" sz="1200" dirty="0">
                        <a:solidFill>
                          <a:srgbClr val="C00000"/>
                        </a:solidFill>
                      </a:endParaRPr>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Reunification is dependent on the readiness of children and their parents</a:t>
                      </a:r>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506009449"/>
                  </a:ext>
                </a:extLst>
              </a:tr>
              <a:tr h="40188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Number of parents and caregivers that have completed parent education and training programmes</a:t>
                      </a:r>
                    </a:p>
                  </a:txBody>
                  <a:tcPr/>
                </a:tc>
                <a:tc>
                  <a:txBody>
                    <a:bodyPr/>
                    <a:lstStyle/>
                    <a:p>
                      <a:pPr algn="ctr"/>
                      <a:r>
                        <a:rPr lang="en-US" sz="1200" dirty="0">
                          <a:solidFill>
                            <a:srgbClr val="C00000"/>
                          </a:solidFill>
                        </a:rPr>
                        <a:t>448</a:t>
                      </a:r>
                    </a:p>
                  </a:txBody>
                  <a:tcPr anchor="ctr"/>
                </a:tc>
                <a:tc>
                  <a:txBody>
                    <a:bodyPr/>
                    <a:lstStyle/>
                    <a:p>
                      <a:pPr algn="ctr"/>
                      <a:r>
                        <a:rPr lang="en-US" sz="1200" dirty="0">
                          <a:solidFill>
                            <a:srgbClr val="C00000"/>
                          </a:solidFill>
                        </a:rPr>
                        <a:t>358</a:t>
                      </a:r>
                    </a:p>
                  </a:txBody>
                  <a:tcPr anchor="ctr"/>
                </a:tc>
                <a:tc>
                  <a:txBody>
                    <a:bodyPr/>
                    <a:lstStyle/>
                    <a:p>
                      <a:pPr algn="ctr"/>
                      <a:r>
                        <a:rPr lang="en-US" sz="1200" dirty="0">
                          <a:solidFill>
                            <a:srgbClr val="C00000"/>
                          </a:solidFill>
                        </a:rPr>
                        <a:t>1 982</a:t>
                      </a:r>
                    </a:p>
                  </a:txBody>
                  <a:tcPr anchor="ctr"/>
                </a:tc>
                <a:tc>
                  <a:txBody>
                    <a:bodyPr/>
                    <a:lstStyle/>
                    <a:p>
                      <a:pPr algn="ctr"/>
                      <a:r>
                        <a:rPr lang="en-US" sz="1200" dirty="0">
                          <a:solidFill>
                            <a:srgbClr val="C00000"/>
                          </a:solidFill>
                        </a:rPr>
                        <a:t>2 349</a:t>
                      </a:r>
                    </a:p>
                  </a:txBody>
                  <a:tcPr anchor="ctr"/>
                </a:tc>
                <a:tc>
                  <a:txBody>
                    <a:bodyPr/>
                    <a:lstStyle/>
                    <a:p>
                      <a:pPr algn="ctr"/>
                      <a:r>
                        <a:rPr lang="en-US" sz="1200" dirty="0">
                          <a:solidFill>
                            <a:srgbClr val="C00000"/>
                          </a:solidFill>
                        </a:rPr>
                        <a:t>3 320</a:t>
                      </a:r>
                    </a:p>
                  </a:txBody>
                  <a:tcPr anchor="ctr"/>
                </a:tc>
                <a:tc>
                  <a:txBody>
                    <a:bodyPr/>
                    <a:lstStyle/>
                    <a:p>
                      <a:pPr algn="ctr"/>
                      <a:r>
                        <a:rPr lang="en-US" sz="1200" dirty="0">
                          <a:solidFill>
                            <a:srgbClr val="C00000"/>
                          </a:solidFill>
                        </a:rPr>
                        <a:t>3 727</a:t>
                      </a:r>
                    </a:p>
                  </a:txBody>
                  <a:tcPr anchor="ctr"/>
                </a:tc>
                <a:extLst>
                  <a:ext uri="{0D108BD9-81ED-4DB2-BD59-A6C34878D82A}">
                    <a16:rowId xmlns:a16="http://schemas.microsoft.com/office/drawing/2014/main" xmlns="" val="2793767594"/>
                  </a:ext>
                </a:extLst>
              </a:tr>
              <a:tr h="308716">
                <a:tc>
                  <a:txBody>
                    <a:bodyPr/>
                    <a:lstStyle/>
                    <a:p>
                      <a:endParaRPr lang="en-US" sz="1200" dirty="0">
                        <a:solidFill>
                          <a:srgbClr val="C00000"/>
                        </a:solidFill>
                      </a:endParaRPr>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a:solidFill>
                            <a:srgbClr val="C00000"/>
                          </a:solidFill>
                        </a:rPr>
                        <a:t>Targeted recruitment and constant motivation have improved completion rates training programmes</a:t>
                      </a:r>
                    </a:p>
                  </a:txBody>
                  <a:tcPr/>
                </a:tc>
                <a:tc hMerge="1">
                  <a:txBody>
                    <a:bodyPr/>
                    <a:lstStyle/>
                    <a:p>
                      <a:endParaRPr lang="en-US"/>
                    </a:p>
                  </a:txBody>
                  <a:tcPr/>
                </a:tc>
                <a:tc hMerge="1">
                  <a:txBody>
                    <a:bodyPr/>
                    <a:lstStyle/>
                    <a:p>
                      <a:endParaRPr lang="en-US" sz="1200" b="1" dirty="0"/>
                    </a:p>
                  </a:txBody>
                  <a:tcPr>
                    <a:solidFill>
                      <a:schemeClr val="tx2">
                        <a:lumMod val="20000"/>
                        <a:lumOff val="80000"/>
                      </a:schemeClr>
                    </a:solidFill>
                  </a:tcPr>
                </a:tc>
                <a:tc hMerge="1">
                  <a:txBody>
                    <a:bodyPr/>
                    <a:lstStyle/>
                    <a:p>
                      <a:endParaRPr lang="en-US"/>
                    </a:p>
                  </a:txBody>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1" dirty="0"/>
                    </a:p>
                  </a:txBody>
                  <a:tcPr/>
                </a:tc>
                <a:tc hMerge="1">
                  <a:txBody>
                    <a:bodyPr/>
                    <a:lstStyle/>
                    <a:p>
                      <a:endParaRPr lang="en-US"/>
                    </a:p>
                  </a:txBody>
                  <a:tcPr/>
                </a:tc>
                <a:extLst>
                  <a:ext uri="{0D108BD9-81ED-4DB2-BD59-A6C34878D82A}">
                    <a16:rowId xmlns:a16="http://schemas.microsoft.com/office/drawing/2014/main" xmlns="" val="3672360315"/>
                  </a:ext>
                </a:extLst>
              </a:tr>
              <a:tr h="401885">
                <a:tc>
                  <a:txBody>
                    <a:bodyPr/>
                    <a:lstStyle/>
                    <a:p>
                      <a:r>
                        <a:rPr lang="en-US" sz="1200" dirty="0">
                          <a:solidFill>
                            <a:srgbClr val="C00000"/>
                          </a:solidFill>
                        </a:rPr>
                        <a:t>Number of Children’s Court inquiries opened (Investigations initiated by the Children’s Court</a:t>
                      </a:r>
                    </a:p>
                  </a:txBody>
                  <a:tcPr/>
                </a:tc>
                <a:tc>
                  <a:txBody>
                    <a:bodyPr/>
                    <a:lstStyle/>
                    <a:p>
                      <a:pPr algn="ctr"/>
                      <a:r>
                        <a:rPr lang="en-US" sz="1200" dirty="0">
                          <a:solidFill>
                            <a:srgbClr val="C00000"/>
                          </a:solidFill>
                        </a:rPr>
                        <a:t>500</a:t>
                      </a:r>
                    </a:p>
                  </a:txBody>
                  <a:tcPr anchor="ctr"/>
                </a:tc>
                <a:tc>
                  <a:txBody>
                    <a:bodyPr/>
                    <a:lstStyle/>
                    <a:p>
                      <a:pPr algn="ctr"/>
                      <a:r>
                        <a:rPr lang="en-US" sz="1200" dirty="0">
                          <a:solidFill>
                            <a:srgbClr val="C00000"/>
                          </a:solidFill>
                        </a:rPr>
                        <a:t>448</a:t>
                      </a:r>
                    </a:p>
                  </a:txBody>
                  <a:tcPr anchor="ctr"/>
                </a:tc>
                <a:tc>
                  <a:txBody>
                    <a:bodyPr/>
                    <a:lstStyle/>
                    <a:p>
                      <a:pPr algn="ctr"/>
                      <a:r>
                        <a:rPr lang="en-US" sz="1200" dirty="0">
                          <a:solidFill>
                            <a:srgbClr val="C00000"/>
                          </a:solidFill>
                        </a:rPr>
                        <a:t>485</a:t>
                      </a:r>
                    </a:p>
                  </a:txBody>
                  <a:tcPr anchor="ctr"/>
                </a:tc>
                <a:tc>
                  <a:txBody>
                    <a:bodyPr/>
                    <a:lstStyle/>
                    <a:p>
                      <a:pPr algn="ctr"/>
                      <a:r>
                        <a:rPr lang="en-US" sz="1200" dirty="0">
                          <a:solidFill>
                            <a:srgbClr val="C00000"/>
                          </a:solidFill>
                        </a:rPr>
                        <a:t>448</a:t>
                      </a:r>
                    </a:p>
                  </a:txBody>
                  <a:tcPr anchor="ctr"/>
                </a:tc>
                <a:tc>
                  <a:txBody>
                    <a:bodyPr/>
                    <a:lstStyle/>
                    <a:p>
                      <a:pPr algn="ctr"/>
                      <a:r>
                        <a:rPr lang="en-US" sz="1200" dirty="0">
                          <a:solidFill>
                            <a:srgbClr val="C00000"/>
                          </a:solidFill>
                        </a:rPr>
                        <a:t>2 000</a:t>
                      </a:r>
                    </a:p>
                  </a:txBody>
                  <a:tcPr anchor="ctr"/>
                </a:tc>
                <a:tc>
                  <a:txBody>
                    <a:bodyPr/>
                    <a:lstStyle/>
                    <a:p>
                      <a:pPr algn="ctr"/>
                      <a:r>
                        <a:rPr lang="en-US" sz="1200" dirty="0">
                          <a:solidFill>
                            <a:srgbClr val="C00000"/>
                          </a:solidFill>
                        </a:rPr>
                        <a:t>1 793</a:t>
                      </a:r>
                    </a:p>
                  </a:txBody>
                  <a:tcPr anchor="ctr"/>
                </a:tc>
                <a:extLst>
                  <a:ext uri="{0D108BD9-81ED-4DB2-BD59-A6C34878D82A}">
                    <a16:rowId xmlns:a16="http://schemas.microsoft.com/office/drawing/2014/main" xmlns="" val="132041646"/>
                  </a:ext>
                </a:extLst>
              </a:tr>
              <a:tr h="401885">
                <a:tc>
                  <a:txBody>
                    <a:bodyPr/>
                    <a:lstStyle/>
                    <a:p>
                      <a:endParaRPr lang="en-US" sz="1200" dirty="0">
                        <a:solidFill>
                          <a:srgbClr val="C00000"/>
                        </a:solidFill>
                      </a:endParaRPr>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a:solidFill>
                            <a:srgbClr val="C00000"/>
                          </a:solidFill>
                        </a:rPr>
                        <a:t>Dependent on court demand for child protection services. Court initiates the investigation</a:t>
                      </a:r>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363943870"/>
                  </a:ext>
                </a:extLst>
              </a:tr>
              <a:tr h="41162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Number of Form</a:t>
                      </a:r>
                      <a:r>
                        <a:rPr lang="en-US" sz="1200" baseline="0" dirty="0">
                          <a:solidFill>
                            <a:srgbClr val="C00000"/>
                          </a:solidFill>
                        </a:rPr>
                        <a:t> 38 reports submitted by designated social workers to the Children’s Court</a:t>
                      </a:r>
                      <a:endParaRPr lang="en-US" sz="1200" dirty="0">
                        <a:solidFill>
                          <a:srgbClr val="C00000"/>
                        </a:solidFill>
                      </a:endParaRPr>
                    </a:p>
                  </a:txBody>
                  <a:tcPr/>
                </a:tc>
                <a:tc>
                  <a:txBody>
                    <a:bodyPr/>
                    <a:lstStyle/>
                    <a:p>
                      <a:pPr algn="ctr"/>
                      <a:r>
                        <a:rPr lang="en-US" sz="1200" dirty="0">
                          <a:solidFill>
                            <a:srgbClr val="C00000"/>
                          </a:solidFill>
                        </a:rPr>
                        <a:t>1 000</a:t>
                      </a:r>
                    </a:p>
                  </a:txBody>
                  <a:tcPr anchor="ctr"/>
                </a:tc>
                <a:tc>
                  <a:txBody>
                    <a:bodyPr/>
                    <a:lstStyle/>
                    <a:p>
                      <a:pPr algn="ctr"/>
                      <a:r>
                        <a:rPr lang="en-US" sz="1200" dirty="0">
                          <a:solidFill>
                            <a:srgbClr val="C00000"/>
                          </a:solidFill>
                        </a:rPr>
                        <a:t>741</a:t>
                      </a:r>
                    </a:p>
                  </a:txBody>
                  <a:tcPr anchor="ctr"/>
                </a:tc>
                <a:tc>
                  <a:txBody>
                    <a:bodyPr/>
                    <a:lstStyle/>
                    <a:p>
                      <a:pPr algn="ctr"/>
                      <a:r>
                        <a:rPr lang="en-US" sz="1200" dirty="0">
                          <a:solidFill>
                            <a:srgbClr val="C00000"/>
                          </a:solidFill>
                        </a:rPr>
                        <a:t>900</a:t>
                      </a:r>
                    </a:p>
                  </a:txBody>
                  <a:tcPr anchor="ctr"/>
                </a:tc>
                <a:tc>
                  <a:txBody>
                    <a:bodyPr/>
                    <a:lstStyle/>
                    <a:p>
                      <a:pPr algn="ctr"/>
                      <a:r>
                        <a:rPr lang="en-US" sz="1200" dirty="0">
                          <a:solidFill>
                            <a:srgbClr val="C00000"/>
                          </a:solidFill>
                        </a:rPr>
                        <a:t>644</a:t>
                      </a:r>
                    </a:p>
                  </a:txBody>
                  <a:tcPr anchor="ctr"/>
                </a:tc>
                <a:tc>
                  <a:txBody>
                    <a:bodyPr/>
                    <a:lstStyle/>
                    <a:p>
                      <a:pPr algn="ctr"/>
                      <a:r>
                        <a:rPr lang="en-US" sz="1200" dirty="0">
                          <a:solidFill>
                            <a:srgbClr val="C00000"/>
                          </a:solidFill>
                        </a:rPr>
                        <a:t>3 800</a:t>
                      </a:r>
                    </a:p>
                  </a:txBody>
                  <a:tcPr anchor="ctr"/>
                </a:tc>
                <a:tc>
                  <a:txBody>
                    <a:bodyPr/>
                    <a:lstStyle/>
                    <a:p>
                      <a:pPr algn="ctr"/>
                      <a:r>
                        <a:rPr lang="en-US" sz="1200" dirty="0">
                          <a:solidFill>
                            <a:srgbClr val="C00000"/>
                          </a:solidFill>
                        </a:rPr>
                        <a:t>2 896</a:t>
                      </a:r>
                    </a:p>
                  </a:txBody>
                  <a:tcPr anchor="ctr"/>
                </a:tc>
                <a:extLst>
                  <a:ext uri="{0D108BD9-81ED-4DB2-BD59-A6C34878D82A}">
                    <a16:rowId xmlns:a16="http://schemas.microsoft.com/office/drawing/2014/main" xmlns="" val="4008608278"/>
                  </a:ext>
                </a:extLst>
              </a:tr>
              <a:tr h="401885">
                <a:tc>
                  <a:txBody>
                    <a:bodyPr/>
                    <a:lstStyle/>
                    <a:p>
                      <a:endParaRPr lang="en-US" sz="1200" dirty="0">
                        <a:solidFill>
                          <a:srgbClr val="C00000"/>
                        </a:solidFill>
                      </a:endParaRPr>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a:solidFill>
                            <a:srgbClr val="C00000"/>
                          </a:solidFill>
                        </a:rPr>
                        <a:t>Investigations often take a long time and depend largely on documents being available</a:t>
                      </a:r>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884680998"/>
                  </a:ext>
                </a:extLst>
              </a:tr>
            </a:tbl>
          </a:graphicData>
        </a:graphic>
      </p:graphicFrame>
    </p:spTree>
    <p:extLst>
      <p:ext uri="{BB962C8B-B14F-4D97-AF65-F5344CB8AC3E}">
        <p14:creationId xmlns:p14="http://schemas.microsoft.com/office/powerpoint/2010/main" xmlns="" val="2573710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004" y="1"/>
            <a:ext cx="8904385" cy="1057276"/>
          </a:xfrm>
        </p:spPr>
        <p:txBody>
          <a:bodyPr>
            <a:normAutofit fontScale="90000"/>
          </a:bodyPr>
          <a:lstStyle/>
          <a:p>
            <a:r>
              <a:rPr lang="en-ZA" sz="1800" dirty="0"/>
              <a:t/>
            </a:r>
            <a:br>
              <a:rPr lang="en-ZA" sz="1800" dirty="0"/>
            </a:br>
            <a:r>
              <a:rPr lang="en-ZA" sz="1800" dirty="0"/>
              <a:t>PROGRAMME 3: CHILDREN AND FAMILIES</a:t>
            </a:r>
            <a:br>
              <a:rPr lang="en-ZA" sz="1800" dirty="0"/>
            </a:br>
            <a:r>
              <a:rPr lang="en-ZA" sz="1800" dirty="0"/>
              <a:t/>
            </a:r>
            <a:br>
              <a:rPr lang="en-ZA" sz="1800" dirty="0"/>
            </a:br>
            <a:r>
              <a:rPr lang="en-ZA" sz="1800" dirty="0"/>
              <a:t>OCTOBER 2017 – MARCH 2018</a:t>
            </a:r>
          </a:p>
        </p:txBody>
      </p:sp>
      <p:sp>
        <p:nvSpPr>
          <p:cNvPr id="3" name="Subtitle 2"/>
          <p:cNvSpPr>
            <a:spLocks noGrp="1"/>
          </p:cNvSpPr>
          <p:nvPr>
            <p:ph type="subTitle" idx="1"/>
          </p:nvPr>
        </p:nvSpPr>
        <p:spPr/>
        <p:txBody>
          <a:bodyPr/>
          <a:lstStyle/>
          <a:p>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3582023722"/>
              </p:ext>
            </p:extLst>
          </p:nvPr>
        </p:nvGraphicFramePr>
        <p:xfrm>
          <a:off x="255931" y="1266825"/>
          <a:ext cx="8799458" cy="4696147"/>
        </p:xfrm>
        <a:graphic>
          <a:graphicData uri="http://schemas.openxmlformats.org/drawingml/2006/table">
            <a:tbl>
              <a:tblPr firstRow="1" bandRow="1">
                <a:tableStyleId>{5C22544A-7EE6-4342-B048-85BDC9FD1C3A}</a:tableStyleId>
              </a:tblPr>
              <a:tblGrid>
                <a:gridCol w="2633184">
                  <a:extLst>
                    <a:ext uri="{9D8B030D-6E8A-4147-A177-3AD203B41FA5}">
                      <a16:colId xmlns:a16="http://schemas.microsoft.com/office/drawing/2014/main" xmlns="" val="2852729307"/>
                    </a:ext>
                  </a:extLst>
                </a:gridCol>
                <a:gridCol w="798172">
                  <a:extLst>
                    <a:ext uri="{9D8B030D-6E8A-4147-A177-3AD203B41FA5}">
                      <a16:colId xmlns:a16="http://schemas.microsoft.com/office/drawing/2014/main" xmlns="" val="1907899341"/>
                    </a:ext>
                  </a:extLst>
                </a:gridCol>
                <a:gridCol w="1164738">
                  <a:extLst>
                    <a:ext uri="{9D8B030D-6E8A-4147-A177-3AD203B41FA5}">
                      <a16:colId xmlns:a16="http://schemas.microsoft.com/office/drawing/2014/main" xmlns="" val="3106086020"/>
                    </a:ext>
                  </a:extLst>
                </a:gridCol>
                <a:gridCol w="1062188">
                  <a:extLst>
                    <a:ext uri="{9D8B030D-6E8A-4147-A177-3AD203B41FA5}">
                      <a16:colId xmlns:a16="http://schemas.microsoft.com/office/drawing/2014/main" xmlns="" val="4223960404"/>
                    </a:ext>
                  </a:extLst>
                </a:gridCol>
                <a:gridCol w="1113571">
                  <a:extLst>
                    <a:ext uri="{9D8B030D-6E8A-4147-A177-3AD203B41FA5}">
                      <a16:colId xmlns:a16="http://schemas.microsoft.com/office/drawing/2014/main" xmlns="" val="1880861134"/>
                    </a:ext>
                  </a:extLst>
                </a:gridCol>
                <a:gridCol w="806194">
                  <a:extLst>
                    <a:ext uri="{9D8B030D-6E8A-4147-A177-3AD203B41FA5}">
                      <a16:colId xmlns:a16="http://schemas.microsoft.com/office/drawing/2014/main" xmlns="" val="997716175"/>
                    </a:ext>
                  </a:extLst>
                </a:gridCol>
                <a:gridCol w="1221411">
                  <a:extLst>
                    <a:ext uri="{9D8B030D-6E8A-4147-A177-3AD203B41FA5}">
                      <a16:colId xmlns:a16="http://schemas.microsoft.com/office/drawing/2014/main" xmlns="" val="3336226966"/>
                    </a:ext>
                  </a:extLst>
                </a:gridCol>
              </a:tblGrid>
              <a:tr h="539396">
                <a:tc>
                  <a:txBody>
                    <a:bodyPr/>
                    <a:lstStyle/>
                    <a:p>
                      <a:pPr algn="ctr"/>
                      <a:r>
                        <a:rPr lang="en-US" sz="1400" dirty="0"/>
                        <a:t>INDICATOR</a:t>
                      </a:r>
                    </a:p>
                  </a:txBody>
                  <a:tcPr/>
                </a:tc>
                <a:tc gridSpan="2">
                  <a:txBody>
                    <a:bodyPr/>
                    <a:lstStyle/>
                    <a:p>
                      <a:pPr algn="ctr"/>
                      <a:r>
                        <a:rPr lang="en-US" sz="1400" baseline="0" dirty="0"/>
                        <a:t>3rd  Quarter Pre-Audit Output</a:t>
                      </a:r>
                      <a:endParaRPr lang="en-US" sz="1400" dirty="0"/>
                    </a:p>
                  </a:txBody>
                  <a:tcPr/>
                </a:tc>
                <a:tc hMerge="1">
                  <a:txBody>
                    <a:bodyPr/>
                    <a:lstStyle/>
                    <a:p>
                      <a:endParaRPr lang="en-US"/>
                    </a:p>
                  </a:txBody>
                  <a:tcPr/>
                </a:tc>
                <a:tc gridSpan="2">
                  <a:txBody>
                    <a:bodyPr/>
                    <a:lstStyle/>
                    <a:p>
                      <a:pPr algn="ctr"/>
                      <a:r>
                        <a:rPr lang="en-US" sz="1400" baseline="0" dirty="0"/>
                        <a:t>4</a:t>
                      </a:r>
                      <a:r>
                        <a:rPr lang="en-US" sz="1400" baseline="30000" dirty="0"/>
                        <a:t>th</a:t>
                      </a:r>
                      <a:r>
                        <a:rPr lang="en-US" sz="1400" baseline="0" dirty="0"/>
                        <a:t> Quarter  Pre-Audit</a:t>
                      </a:r>
                    </a:p>
                    <a:p>
                      <a:pPr algn="ctr"/>
                      <a:r>
                        <a:rPr lang="en-US" sz="1400" baseline="0" dirty="0"/>
                        <a:t> Output</a:t>
                      </a:r>
                      <a:endParaRPr lang="en-US" sz="1400" dirty="0"/>
                    </a:p>
                  </a:txBody>
                  <a:tcPr/>
                </a:tc>
                <a:tc hMerge="1">
                  <a:txBody>
                    <a:bodyPr/>
                    <a:lstStyle/>
                    <a:p>
                      <a:endParaRPr lang="en-US"/>
                    </a:p>
                  </a:txBody>
                  <a:tcPr/>
                </a:tc>
                <a:tc gridSpan="2">
                  <a:txBody>
                    <a:bodyPr/>
                    <a:lstStyle/>
                    <a:p>
                      <a:r>
                        <a:rPr lang="en-US" sz="1400" dirty="0"/>
                        <a:t>2017/18 Pre-audit Annual Output</a:t>
                      </a:r>
                    </a:p>
                  </a:txBody>
                  <a:tcPr/>
                </a:tc>
                <a:tc hMerge="1">
                  <a:txBody>
                    <a:bodyPr/>
                    <a:lstStyle/>
                    <a:p>
                      <a:endParaRPr lang="en-US"/>
                    </a:p>
                  </a:txBody>
                  <a:tcPr/>
                </a:tc>
                <a:extLst>
                  <a:ext uri="{0D108BD9-81ED-4DB2-BD59-A6C34878D82A}">
                    <a16:rowId xmlns:a16="http://schemas.microsoft.com/office/drawing/2014/main" xmlns="" val="190855089"/>
                  </a:ext>
                </a:extLst>
              </a:tr>
              <a:tr h="371745">
                <a:tc>
                  <a:txBody>
                    <a:bodyPr/>
                    <a:lstStyle/>
                    <a:p>
                      <a:pPr algn="ctr"/>
                      <a:endParaRPr lang="en-US" sz="1200" dirty="0"/>
                    </a:p>
                  </a:txBody>
                  <a:tcPr/>
                </a:tc>
                <a:tc>
                  <a:txBody>
                    <a:bodyPr/>
                    <a:lstStyle/>
                    <a:p>
                      <a:pPr algn="ctr"/>
                      <a:r>
                        <a:rPr lang="en-US" sz="1200" dirty="0"/>
                        <a:t>Target</a:t>
                      </a:r>
                    </a:p>
                  </a:txBody>
                  <a:tcPr/>
                </a:tc>
                <a:tc>
                  <a:txBody>
                    <a:bodyPr/>
                    <a:lstStyle/>
                    <a:p>
                      <a:pPr algn="ctr"/>
                      <a:r>
                        <a:rPr lang="en-US" sz="1200" dirty="0"/>
                        <a:t>Achievement</a:t>
                      </a:r>
                    </a:p>
                  </a:txBody>
                  <a:tcPr/>
                </a:tc>
                <a:tc>
                  <a:txBody>
                    <a:bodyPr/>
                    <a:lstStyle/>
                    <a:p>
                      <a:pPr algn="ctr"/>
                      <a:r>
                        <a:rPr lang="en-US" sz="1200" dirty="0"/>
                        <a:t>Target</a:t>
                      </a:r>
                    </a:p>
                  </a:txBody>
                  <a:tcPr/>
                </a:tc>
                <a:tc>
                  <a:txBody>
                    <a:bodyPr/>
                    <a:lstStyle/>
                    <a:p>
                      <a:pPr algn="ctr"/>
                      <a:r>
                        <a:rPr lang="en-US" sz="1200" dirty="0"/>
                        <a:t>Achievement</a:t>
                      </a:r>
                    </a:p>
                  </a:txBody>
                  <a:tcPr/>
                </a:tc>
                <a:tc>
                  <a:txBody>
                    <a:bodyPr/>
                    <a:lstStyle/>
                    <a:p>
                      <a:pPr algn="ctr"/>
                      <a:r>
                        <a:rPr lang="en-US" sz="1200" dirty="0"/>
                        <a:t>Target</a:t>
                      </a:r>
                    </a:p>
                  </a:txBody>
                  <a:tcPr/>
                </a:tc>
                <a:tc>
                  <a:txBody>
                    <a:bodyPr/>
                    <a:lstStyle/>
                    <a:p>
                      <a:pPr algn="ctr"/>
                      <a:r>
                        <a:rPr lang="en-US" sz="1200" dirty="0"/>
                        <a:t>Achievement</a:t>
                      </a:r>
                    </a:p>
                  </a:txBody>
                  <a:tcPr/>
                </a:tc>
                <a:extLst>
                  <a:ext uri="{0D108BD9-81ED-4DB2-BD59-A6C34878D82A}">
                    <a16:rowId xmlns:a16="http://schemas.microsoft.com/office/drawing/2014/main" xmlns="" val="772051397"/>
                  </a:ext>
                </a:extLst>
              </a:tr>
              <a:tr h="47593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Number of Children’s Court</a:t>
                      </a:r>
                      <a:r>
                        <a:rPr lang="en-US" sz="1200" baseline="0" dirty="0">
                          <a:solidFill>
                            <a:srgbClr val="C00000"/>
                          </a:solidFill>
                        </a:rPr>
                        <a:t> Inquiries completed</a:t>
                      </a:r>
                      <a:endParaRPr lang="en-US" sz="1200" dirty="0">
                        <a:solidFill>
                          <a:srgbClr val="C00000"/>
                        </a:solidFill>
                      </a:endParaRPr>
                    </a:p>
                  </a:txBody>
                  <a:tcPr/>
                </a:tc>
                <a:tc>
                  <a:txBody>
                    <a:bodyPr/>
                    <a:lstStyle/>
                    <a:p>
                      <a:pPr algn="ctr"/>
                      <a:r>
                        <a:rPr lang="en-US" sz="1200" dirty="0">
                          <a:solidFill>
                            <a:srgbClr val="C00000"/>
                          </a:solidFill>
                        </a:rPr>
                        <a:t>1 000</a:t>
                      </a:r>
                    </a:p>
                  </a:txBody>
                  <a:tcPr anchor="ctr"/>
                </a:tc>
                <a:tc>
                  <a:txBody>
                    <a:bodyPr/>
                    <a:lstStyle/>
                    <a:p>
                      <a:pPr algn="ctr"/>
                      <a:r>
                        <a:rPr lang="en-US" sz="1200" dirty="0">
                          <a:solidFill>
                            <a:srgbClr val="C00000"/>
                          </a:solidFill>
                        </a:rPr>
                        <a:t>777</a:t>
                      </a:r>
                    </a:p>
                  </a:txBody>
                  <a:tcPr anchor="ctr"/>
                </a:tc>
                <a:tc>
                  <a:txBody>
                    <a:bodyPr/>
                    <a:lstStyle/>
                    <a:p>
                      <a:pPr algn="ctr"/>
                      <a:r>
                        <a:rPr lang="en-US" sz="1200" dirty="0">
                          <a:solidFill>
                            <a:srgbClr val="C00000"/>
                          </a:solidFill>
                        </a:rPr>
                        <a:t>900 </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633</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3 800</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2 915</a:t>
                      </a:r>
                    </a:p>
                  </a:txBody>
                  <a:tcPr anchor="ctr"/>
                </a:tc>
                <a:extLst>
                  <a:ext uri="{0D108BD9-81ED-4DB2-BD59-A6C34878D82A}">
                    <a16:rowId xmlns:a16="http://schemas.microsoft.com/office/drawing/2014/main" xmlns="" val="3293200849"/>
                  </a:ext>
                </a:extLst>
              </a:tr>
              <a:tr h="371745">
                <a:tc>
                  <a:txBody>
                    <a:bodyPr/>
                    <a:lstStyle/>
                    <a:p>
                      <a:endParaRPr lang="en-US" sz="1200" dirty="0">
                        <a:solidFill>
                          <a:srgbClr val="C00000"/>
                        </a:solidFill>
                      </a:endParaRPr>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Performance depends on completion of reports and availability of court dates</a:t>
                      </a:r>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506009449"/>
                  </a:ext>
                </a:extLst>
              </a:tr>
              <a:tr h="79059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Number of investigations into the question of whether a child</a:t>
                      </a:r>
                      <a:r>
                        <a:rPr lang="en-US" sz="1200" baseline="0" dirty="0"/>
                        <a:t> is in need of care and protection, not initiated by the Children’s Court</a:t>
                      </a:r>
                      <a:endParaRPr lang="en-US" sz="1200" dirty="0"/>
                    </a:p>
                  </a:txBody>
                  <a:tcPr/>
                </a:tc>
                <a:tc>
                  <a:txBody>
                    <a:bodyPr/>
                    <a:lstStyle/>
                    <a:p>
                      <a:pPr algn="ctr"/>
                      <a:r>
                        <a:rPr lang="en-US" sz="1200" dirty="0"/>
                        <a:t>772</a:t>
                      </a:r>
                    </a:p>
                  </a:txBody>
                  <a:tcPr anchor="ctr"/>
                </a:tc>
                <a:tc>
                  <a:txBody>
                    <a:bodyPr/>
                    <a:lstStyle/>
                    <a:p>
                      <a:pPr algn="ctr"/>
                      <a:r>
                        <a:rPr lang="en-US" sz="1200" dirty="0"/>
                        <a:t>1 295</a:t>
                      </a:r>
                    </a:p>
                  </a:txBody>
                  <a:tcPr anchor="ctr"/>
                </a:tc>
                <a:tc>
                  <a:txBody>
                    <a:bodyPr/>
                    <a:lstStyle/>
                    <a:p>
                      <a:pPr algn="ctr"/>
                      <a:r>
                        <a:rPr lang="en-US" sz="1200" dirty="0"/>
                        <a:t>705</a:t>
                      </a:r>
                    </a:p>
                  </a:txBody>
                  <a:tcPr anchor="ctr"/>
                </a:tc>
                <a:tc>
                  <a:txBody>
                    <a:bodyPr/>
                    <a:lstStyle/>
                    <a:p>
                      <a:pPr algn="ctr"/>
                      <a:r>
                        <a:rPr lang="en-US" sz="1200" dirty="0"/>
                        <a:t>1 440</a:t>
                      </a:r>
                    </a:p>
                  </a:txBody>
                  <a:tcPr anchor="ctr"/>
                </a:tc>
                <a:tc>
                  <a:txBody>
                    <a:bodyPr/>
                    <a:lstStyle/>
                    <a:p>
                      <a:pPr algn="ctr"/>
                      <a:r>
                        <a:rPr lang="en-US" sz="1200" dirty="0"/>
                        <a:t>3 000</a:t>
                      </a:r>
                    </a:p>
                  </a:txBody>
                  <a:tcPr anchor="ctr"/>
                </a:tc>
                <a:tc>
                  <a:txBody>
                    <a:bodyPr/>
                    <a:lstStyle/>
                    <a:p>
                      <a:pPr algn="ctr"/>
                      <a:r>
                        <a:rPr lang="en-US" sz="1200" dirty="0"/>
                        <a:t>5 092</a:t>
                      </a:r>
                    </a:p>
                  </a:txBody>
                  <a:tcPr anchor="ctr"/>
                </a:tc>
                <a:extLst>
                  <a:ext uri="{0D108BD9-81ED-4DB2-BD59-A6C34878D82A}">
                    <a16:rowId xmlns:a16="http://schemas.microsoft.com/office/drawing/2014/main" xmlns="" val="2793767594"/>
                  </a:ext>
                </a:extLst>
              </a:tr>
              <a:tr h="285563">
                <a:tc>
                  <a:txBody>
                    <a:bodyPr/>
                    <a:lstStyle/>
                    <a:p>
                      <a:endParaRPr lang="en-US" sz="1200" dirty="0"/>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a:t>New indicator, no current or previous baseline</a:t>
                      </a:r>
                    </a:p>
                  </a:txBody>
                  <a:tcPr/>
                </a:tc>
                <a:tc hMerge="1">
                  <a:txBody>
                    <a:bodyPr/>
                    <a:lstStyle/>
                    <a:p>
                      <a:endParaRPr lang="en-US"/>
                    </a:p>
                  </a:txBody>
                  <a:tcPr/>
                </a:tc>
                <a:tc hMerge="1">
                  <a:txBody>
                    <a:bodyPr/>
                    <a:lstStyle/>
                    <a:p>
                      <a:endParaRPr lang="en-US" sz="1200" b="1" dirty="0"/>
                    </a:p>
                  </a:txBody>
                  <a:tcPr>
                    <a:solidFill>
                      <a:schemeClr val="tx2">
                        <a:lumMod val="20000"/>
                        <a:lumOff val="80000"/>
                      </a:schemeClr>
                    </a:solidFill>
                  </a:tcPr>
                </a:tc>
                <a:tc hMerge="1">
                  <a:txBody>
                    <a:bodyPr/>
                    <a:lstStyle/>
                    <a:p>
                      <a:endParaRPr lang="en-US"/>
                    </a:p>
                  </a:txBody>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1" dirty="0"/>
                    </a:p>
                  </a:txBody>
                  <a:tcPr/>
                </a:tc>
                <a:tc hMerge="1">
                  <a:txBody>
                    <a:bodyPr/>
                    <a:lstStyle/>
                    <a:p>
                      <a:endParaRPr lang="en-US"/>
                    </a:p>
                  </a:txBody>
                  <a:tcPr/>
                </a:tc>
                <a:extLst>
                  <a:ext uri="{0D108BD9-81ED-4DB2-BD59-A6C34878D82A}">
                    <a16:rowId xmlns:a16="http://schemas.microsoft.com/office/drawing/2014/main" xmlns="" val="3672360315"/>
                  </a:ext>
                </a:extLst>
              </a:tr>
              <a:tr h="43921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Number of children in funded ECD</a:t>
                      </a:r>
                      <a:r>
                        <a:rPr lang="en-US" sz="1200" baseline="0" dirty="0">
                          <a:solidFill>
                            <a:srgbClr val="C00000"/>
                          </a:solidFill>
                        </a:rPr>
                        <a:t> services</a:t>
                      </a:r>
                      <a:endParaRPr lang="en-US" sz="1200" dirty="0">
                        <a:solidFill>
                          <a:srgbClr val="C00000"/>
                        </a:solidFill>
                      </a:endParaRPr>
                    </a:p>
                  </a:txBody>
                  <a:tcPr/>
                </a:tc>
                <a:tc>
                  <a:txBody>
                    <a:bodyPr/>
                    <a:lstStyle/>
                    <a:p>
                      <a:pPr algn="ctr"/>
                      <a:r>
                        <a:rPr lang="en-US" sz="1200" dirty="0">
                          <a:solidFill>
                            <a:srgbClr val="C00000"/>
                          </a:solidFill>
                        </a:rPr>
                        <a:t>-</a:t>
                      </a:r>
                    </a:p>
                  </a:txBody>
                  <a:tcPr anchor="ctr"/>
                </a:tc>
                <a:tc>
                  <a:txBody>
                    <a:bodyPr/>
                    <a:lstStyle/>
                    <a:p>
                      <a:pPr algn="ctr"/>
                      <a:r>
                        <a:rPr lang="en-US" sz="1200" dirty="0">
                          <a:solidFill>
                            <a:srgbClr val="C00000"/>
                          </a:solidFill>
                        </a:rPr>
                        <a:t>-</a:t>
                      </a:r>
                    </a:p>
                  </a:txBody>
                  <a:tcPr anchor="ctr"/>
                </a:tc>
                <a:tc>
                  <a:txBody>
                    <a:bodyPr/>
                    <a:lstStyle/>
                    <a:p>
                      <a:pPr algn="ctr"/>
                      <a:r>
                        <a:rPr lang="en-US" sz="1200" dirty="0">
                          <a:solidFill>
                            <a:srgbClr val="C00000"/>
                          </a:solidFill>
                        </a:rPr>
                        <a:t>81 000</a:t>
                      </a:r>
                    </a:p>
                  </a:txBody>
                  <a:tcPr anchor="ctr"/>
                </a:tc>
                <a:tc>
                  <a:txBody>
                    <a:bodyPr/>
                    <a:lstStyle/>
                    <a:p>
                      <a:pPr algn="ctr"/>
                      <a:r>
                        <a:rPr lang="en-US" sz="1200" dirty="0">
                          <a:solidFill>
                            <a:srgbClr val="C00000"/>
                          </a:solidFill>
                        </a:rPr>
                        <a:t>76 053</a:t>
                      </a:r>
                    </a:p>
                  </a:txBody>
                  <a:tcPr anchor="ctr"/>
                </a:tc>
                <a:tc>
                  <a:txBody>
                    <a:bodyPr/>
                    <a:lstStyle/>
                    <a:p>
                      <a:pPr algn="ctr"/>
                      <a:r>
                        <a:rPr lang="en-US" sz="1200" dirty="0">
                          <a:solidFill>
                            <a:srgbClr val="C00000"/>
                          </a:solidFill>
                        </a:rPr>
                        <a:t>81 000</a:t>
                      </a:r>
                    </a:p>
                  </a:txBody>
                  <a:tcPr anchor="ctr"/>
                </a:tc>
                <a:tc>
                  <a:txBody>
                    <a:bodyPr/>
                    <a:lstStyle/>
                    <a:p>
                      <a:pPr algn="ctr"/>
                      <a:r>
                        <a:rPr lang="en-US" sz="1200" dirty="0">
                          <a:solidFill>
                            <a:srgbClr val="C00000"/>
                          </a:solidFill>
                        </a:rPr>
                        <a:t>76 053</a:t>
                      </a:r>
                    </a:p>
                  </a:txBody>
                  <a:tcPr anchor="ctr"/>
                </a:tc>
                <a:extLst>
                  <a:ext uri="{0D108BD9-81ED-4DB2-BD59-A6C34878D82A}">
                    <a16:rowId xmlns:a16="http://schemas.microsoft.com/office/drawing/2014/main" xmlns="" val="132041646"/>
                  </a:ext>
                </a:extLst>
              </a:tr>
              <a:tr h="439217">
                <a:tc>
                  <a:txBody>
                    <a:bodyPr/>
                    <a:lstStyle/>
                    <a:p>
                      <a:endParaRPr lang="en-US" sz="1200" dirty="0">
                        <a:solidFill>
                          <a:srgbClr val="C00000"/>
                        </a:solidFill>
                      </a:endParaRPr>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a:solidFill>
                            <a:srgbClr val="C00000"/>
                          </a:solidFill>
                        </a:rPr>
                        <a:t>ECDs experienced challenges with respect to requirements for re-registration, non compliance resulting in de-registration and/or suspension and/or cessation of funding</a:t>
                      </a:r>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363943870"/>
                  </a:ext>
                </a:extLst>
              </a:tr>
              <a:tr h="43921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Number of children in funded after school</a:t>
                      </a:r>
                      <a:r>
                        <a:rPr lang="en-US" sz="1200" baseline="0" dirty="0"/>
                        <a:t> care programmes</a:t>
                      </a:r>
                      <a:endParaRPr lang="en-US" sz="1200" dirty="0"/>
                    </a:p>
                  </a:txBody>
                  <a:tcPr/>
                </a:tc>
                <a:tc>
                  <a:txBody>
                    <a:bodyPr/>
                    <a:lstStyle/>
                    <a:p>
                      <a:pPr algn="ctr"/>
                      <a:r>
                        <a:rPr lang="en-US" sz="1200" dirty="0"/>
                        <a:t>-</a:t>
                      </a:r>
                    </a:p>
                  </a:txBody>
                  <a:tcPr anchor="ctr"/>
                </a:tc>
                <a:tc>
                  <a:txBody>
                    <a:bodyPr/>
                    <a:lstStyle/>
                    <a:p>
                      <a:pPr algn="ctr"/>
                      <a:r>
                        <a:rPr lang="en-US" dirty="0"/>
                        <a:t>-</a:t>
                      </a:r>
                    </a:p>
                  </a:txBody>
                  <a:tcPr anchor="ctr"/>
                </a:tc>
                <a:tc>
                  <a:txBody>
                    <a:bodyPr/>
                    <a:lstStyle/>
                    <a:p>
                      <a:pPr algn="ctr"/>
                      <a:r>
                        <a:rPr lang="en-US" sz="1200" dirty="0"/>
                        <a:t>7 000</a:t>
                      </a:r>
                    </a:p>
                  </a:txBody>
                  <a:tcPr anchor="ctr"/>
                </a:tc>
                <a:tc>
                  <a:txBody>
                    <a:bodyPr/>
                    <a:lstStyle/>
                    <a:p>
                      <a:pPr algn="ctr"/>
                      <a:r>
                        <a:rPr lang="en-US" sz="1200" dirty="0"/>
                        <a:t>8 209</a:t>
                      </a:r>
                    </a:p>
                  </a:txBody>
                  <a:tcPr anchor="ctr"/>
                </a:tc>
                <a:tc>
                  <a:txBody>
                    <a:bodyPr/>
                    <a:lstStyle/>
                    <a:p>
                      <a:pPr algn="ctr"/>
                      <a:r>
                        <a:rPr lang="en-US" sz="1200" dirty="0"/>
                        <a:t>7 000</a:t>
                      </a:r>
                    </a:p>
                  </a:txBody>
                  <a:tcPr anchor="ctr"/>
                </a:tc>
                <a:tc>
                  <a:txBody>
                    <a:bodyPr/>
                    <a:lstStyle/>
                    <a:p>
                      <a:pPr algn="ctr"/>
                      <a:r>
                        <a:rPr lang="en-US" sz="1200" dirty="0"/>
                        <a:t>8 209</a:t>
                      </a:r>
                    </a:p>
                  </a:txBody>
                  <a:tcPr anchor="ctr"/>
                </a:tc>
                <a:extLst>
                  <a:ext uri="{0D108BD9-81ED-4DB2-BD59-A6C34878D82A}">
                    <a16:rowId xmlns:a16="http://schemas.microsoft.com/office/drawing/2014/main" xmlns="" val="4008608278"/>
                  </a:ext>
                </a:extLst>
              </a:tr>
              <a:tr h="371745">
                <a:tc>
                  <a:txBody>
                    <a:bodyPr/>
                    <a:lstStyle/>
                    <a:p>
                      <a:endParaRPr lang="en-US" sz="1200" dirty="0"/>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a:t>ASC game changer resulted in an improvement in attendance at and reporting (simplification and standardization of attendance registers; register correctly completed)</a:t>
                      </a:r>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884680998"/>
                  </a:ext>
                </a:extLst>
              </a:tr>
            </a:tbl>
          </a:graphicData>
        </a:graphic>
      </p:graphicFrame>
    </p:spTree>
    <p:extLst>
      <p:ext uri="{BB962C8B-B14F-4D97-AF65-F5344CB8AC3E}">
        <p14:creationId xmlns:p14="http://schemas.microsoft.com/office/powerpoint/2010/main" xmlns="" val="2710978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004" y="1"/>
            <a:ext cx="8904385" cy="1057276"/>
          </a:xfrm>
        </p:spPr>
        <p:txBody>
          <a:bodyPr>
            <a:normAutofit fontScale="90000"/>
          </a:bodyPr>
          <a:lstStyle/>
          <a:p>
            <a:r>
              <a:rPr lang="en-ZA" sz="1800" dirty="0"/>
              <a:t/>
            </a:r>
            <a:br>
              <a:rPr lang="en-ZA" sz="1800" dirty="0"/>
            </a:br>
            <a:r>
              <a:rPr lang="en-ZA" sz="1800" dirty="0"/>
              <a:t>PROGRAMME 3: CHILDREN AND FAMILIES</a:t>
            </a:r>
            <a:br>
              <a:rPr lang="en-ZA" sz="1800" dirty="0"/>
            </a:br>
            <a:r>
              <a:rPr lang="en-ZA" sz="1800" dirty="0"/>
              <a:t/>
            </a:r>
            <a:br>
              <a:rPr lang="en-ZA" sz="1800" dirty="0"/>
            </a:br>
            <a:r>
              <a:rPr lang="en-ZA" sz="1800" dirty="0"/>
              <a:t>OCTOBER 2017 – MARCH 2018</a:t>
            </a:r>
          </a:p>
        </p:txBody>
      </p:sp>
      <p:sp>
        <p:nvSpPr>
          <p:cNvPr id="3" name="Subtitle 2"/>
          <p:cNvSpPr>
            <a:spLocks noGrp="1"/>
          </p:cNvSpPr>
          <p:nvPr>
            <p:ph type="subTitle" idx="1"/>
          </p:nvPr>
        </p:nvSpPr>
        <p:spPr/>
        <p:txBody>
          <a:bodyPr/>
          <a:lstStyle/>
          <a:p>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3970990735"/>
              </p:ext>
            </p:extLst>
          </p:nvPr>
        </p:nvGraphicFramePr>
        <p:xfrm>
          <a:off x="255931" y="1266825"/>
          <a:ext cx="8799458" cy="5591410"/>
        </p:xfrm>
        <a:graphic>
          <a:graphicData uri="http://schemas.openxmlformats.org/drawingml/2006/table">
            <a:tbl>
              <a:tblPr firstRow="1" bandRow="1">
                <a:tableStyleId>{5C22544A-7EE6-4342-B048-85BDC9FD1C3A}</a:tableStyleId>
              </a:tblPr>
              <a:tblGrid>
                <a:gridCol w="2633184">
                  <a:extLst>
                    <a:ext uri="{9D8B030D-6E8A-4147-A177-3AD203B41FA5}">
                      <a16:colId xmlns:a16="http://schemas.microsoft.com/office/drawing/2014/main" xmlns="" val="2852729307"/>
                    </a:ext>
                  </a:extLst>
                </a:gridCol>
                <a:gridCol w="798172">
                  <a:extLst>
                    <a:ext uri="{9D8B030D-6E8A-4147-A177-3AD203B41FA5}">
                      <a16:colId xmlns:a16="http://schemas.microsoft.com/office/drawing/2014/main" xmlns="" val="1907899341"/>
                    </a:ext>
                  </a:extLst>
                </a:gridCol>
                <a:gridCol w="1164738">
                  <a:extLst>
                    <a:ext uri="{9D8B030D-6E8A-4147-A177-3AD203B41FA5}">
                      <a16:colId xmlns:a16="http://schemas.microsoft.com/office/drawing/2014/main" xmlns="" val="3106086020"/>
                    </a:ext>
                  </a:extLst>
                </a:gridCol>
                <a:gridCol w="1062188">
                  <a:extLst>
                    <a:ext uri="{9D8B030D-6E8A-4147-A177-3AD203B41FA5}">
                      <a16:colId xmlns:a16="http://schemas.microsoft.com/office/drawing/2014/main" xmlns="" val="4223960404"/>
                    </a:ext>
                  </a:extLst>
                </a:gridCol>
                <a:gridCol w="1113571">
                  <a:extLst>
                    <a:ext uri="{9D8B030D-6E8A-4147-A177-3AD203B41FA5}">
                      <a16:colId xmlns:a16="http://schemas.microsoft.com/office/drawing/2014/main" xmlns="" val="1880861134"/>
                    </a:ext>
                  </a:extLst>
                </a:gridCol>
                <a:gridCol w="806194">
                  <a:extLst>
                    <a:ext uri="{9D8B030D-6E8A-4147-A177-3AD203B41FA5}">
                      <a16:colId xmlns:a16="http://schemas.microsoft.com/office/drawing/2014/main" xmlns="" val="997716175"/>
                    </a:ext>
                  </a:extLst>
                </a:gridCol>
                <a:gridCol w="1221411">
                  <a:extLst>
                    <a:ext uri="{9D8B030D-6E8A-4147-A177-3AD203B41FA5}">
                      <a16:colId xmlns:a16="http://schemas.microsoft.com/office/drawing/2014/main" xmlns="" val="3336226966"/>
                    </a:ext>
                  </a:extLst>
                </a:gridCol>
              </a:tblGrid>
              <a:tr h="583129">
                <a:tc>
                  <a:txBody>
                    <a:bodyPr/>
                    <a:lstStyle/>
                    <a:p>
                      <a:pPr algn="ctr"/>
                      <a:r>
                        <a:rPr lang="en-US" sz="1400" dirty="0"/>
                        <a:t>INDICATOR</a:t>
                      </a:r>
                    </a:p>
                  </a:txBody>
                  <a:tcPr/>
                </a:tc>
                <a:tc gridSpan="2">
                  <a:txBody>
                    <a:bodyPr/>
                    <a:lstStyle/>
                    <a:p>
                      <a:pPr algn="ctr"/>
                      <a:r>
                        <a:rPr lang="en-US" sz="1400" baseline="0" dirty="0"/>
                        <a:t>3rd  Quarter Pre-Audit Output</a:t>
                      </a:r>
                      <a:endParaRPr lang="en-US" sz="1400" dirty="0"/>
                    </a:p>
                  </a:txBody>
                  <a:tcPr/>
                </a:tc>
                <a:tc hMerge="1">
                  <a:txBody>
                    <a:bodyPr/>
                    <a:lstStyle/>
                    <a:p>
                      <a:endParaRPr lang="en-US"/>
                    </a:p>
                  </a:txBody>
                  <a:tcPr/>
                </a:tc>
                <a:tc gridSpan="2">
                  <a:txBody>
                    <a:bodyPr/>
                    <a:lstStyle/>
                    <a:p>
                      <a:pPr algn="ctr"/>
                      <a:r>
                        <a:rPr lang="en-US" sz="1400" baseline="0" dirty="0"/>
                        <a:t>4</a:t>
                      </a:r>
                      <a:r>
                        <a:rPr lang="en-US" sz="1400" baseline="30000" dirty="0"/>
                        <a:t>th</a:t>
                      </a:r>
                      <a:r>
                        <a:rPr lang="en-US" sz="1400" baseline="0" dirty="0"/>
                        <a:t> Quarter  Pre-Audit</a:t>
                      </a:r>
                    </a:p>
                    <a:p>
                      <a:pPr algn="ctr"/>
                      <a:r>
                        <a:rPr lang="en-US" sz="1400" baseline="0" dirty="0"/>
                        <a:t> Output</a:t>
                      </a:r>
                      <a:endParaRPr lang="en-US" sz="1400" dirty="0"/>
                    </a:p>
                  </a:txBody>
                  <a:tcPr/>
                </a:tc>
                <a:tc hMerge="1">
                  <a:txBody>
                    <a:bodyPr/>
                    <a:lstStyle/>
                    <a:p>
                      <a:endParaRPr lang="en-US"/>
                    </a:p>
                  </a:txBody>
                  <a:tcPr/>
                </a:tc>
                <a:tc gridSpan="2">
                  <a:txBody>
                    <a:bodyPr/>
                    <a:lstStyle/>
                    <a:p>
                      <a:r>
                        <a:rPr lang="en-US" sz="1400" dirty="0"/>
                        <a:t>2017/18 Pre-audit Annual Output</a:t>
                      </a:r>
                    </a:p>
                  </a:txBody>
                  <a:tcPr/>
                </a:tc>
                <a:tc hMerge="1">
                  <a:txBody>
                    <a:bodyPr/>
                    <a:lstStyle/>
                    <a:p>
                      <a:endParaRPr lang="en-US"/>
                    </a:p>
                  </a:txBody>
                  <a:tcPr/>
                </a:tc>
                <a:extLst>
                  <a:ext uri="{0D108BD9-81ED-4DB2-BD59-A6C34878D82A}">
                    <a16:rowId xmlns:a16="http://schemas.microsoft.com/office/drawing/2014/main" xmlns="" val="190855089"/>
                  </a:ext>
                </a:extLst>
              </a:tr>
              <a:tr h="401885">
                <a:tc>
                  <a:txBody>
                    <a:bodyPr/>
                    <a:lstStyle/>
                    <a:p>
                      <a:pPr algn="ctr"/>
                      <a:endParaRPr lang="en-US" sz="1200" dirty="0"/>
                    </a:p>
                  </a:txBody>
                  <a:tcPr/>
                </a:tc>
                <a:tc>
                  <a:txBody>
                    <a:bodyPr/>
                    <a:lstStyle/>
                    <a:p>
                      <a:pPr algn="ctr"/>
                      <a:r>
                        <a:rPr lang="en-US" sz="1200" dirty="0"/>
                        <a:t>Target</a:t>
                      </a:r>
                    </a:p>
                  </a:txBody>
                  <a:tcPr/>
                </a:tc>
                <a:tc>
                  <a:txBody>
                    <a:bodyPr/>
                    <a:lstStyle/>
                    <a:p>
                      <a:pPr algn="ctr"/>
                      <a:r>
                        <a:rPr lang="en-US" sz="1200" dirty="0"/>
                        <a:t>Achievement</a:t>
                      </a:r>
                    </a:p>
                  </a:txBody>
                  <a:tcPr/>
                </a:tc>
                <a:tc>
                  <a:txBody>
                    <a:bodyPr/>
                    <a:lstStyle/>
                    <a:p>
                      <a:pPr algn="ctr"/>
                      <a:r>
                        <a:rPr lang="en-US" sz="1200" dirty="0"/>
                        <a:t>Target</a:t>
                      </a:r>
                    </a:p>
                  </a:txBody>
                  <a:tcPr/>
                </a:tc>
                <a:tc>
                  <a:txBody>
                    <a:bodyPr/>
                    <a:lstStyle/>
                    <a:p>
                      <a:pPr algn="ctr"/>
                      <a:r>
                        <a:rPr lang="en-US" sz="1200" dirty="0"/>
                        <a:t>Achievement</a:t>
                      </a:r>
                    </a:p>
                  </a:txBody>
                  <a:tcPr/>
                </a:tc>
                <a:tc>
                  <a:txBody>
                    <a:bodyPr/>
                    <a:lstStyle/>
                    <a:p>
                      <a:pPr algn="ctr"/>
                      <a:r>
                        <a:rPr lang="en-US" sz="1200" dirty="0"/>
                        <a:t>Target</a:t>
                      </a:r>
                    </a:p>
                  </a:txBody>
                  <a:tcPr/>
                </a:tc>
                <a:tc>
                  <a:txBody>
                    <a:bodyPr/>
                    <a:lstStyle/>
                    <a:p>
                      <a:pPr algn="ctr"/>
                      <a:r>
                        <a:rPr lang="en-US" sz="1200" dirty="0"/>
                        <a:t>Achievement</a:t>
                      </a:r>
                    </a:p>
                  </a:txBody>
                  <a:tcPr/>
                </a:tc>
                <a:extLst>
                  <a:ext uri="{0D108BD9-81ED-4DB2-BD59-A6C34878D82A}">
                    <a16:rowId xmlns:a16="http://schemas.microsoft.com/office/drawing/2014/main" xmlns="" val="772051397"/>
                  </a:ext>
                </a:extLst>
              </a:tr>
              <a:tr h="34544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Number of registered partial care facilities </a:t>
                      </a:r>
                    </a:p>
                  </a:txBody>
                  <a:tcPr/>
                </a:tc>
                <a:tc>
                  <a:txBody>
                    <a:bodyPr/>
                    <a:lstStyle/>
                    <a:p>
                      <a:pPr algn="ctr"/>
                      <a:r>
                        <a:rPr lang="en-US" sz="1200" dirty="0">
                          <a:solidFill>
                            <a:srgbClr val="C00000"/>
                          </a:solidFill>
                        </a:rPr>
                        <a:t>1 850</a:t>
                      </a:r>
                    </a:p>
                  </a:txBody>
                  <a:tcPr anchor="ctr"/>
                </a:tc>
                <a:tc>
                  <a:txBody>
                    <a:bodyPr/>
                    <a:lstStyle/>
                    <a:p>
                      <a:pPr algn="ctr"/>
                      <a:r>
                        <a:rPr lang="en-US" sz="1200" dirty="0">
                          <a:solidFill>
                            <a:srgbClr val="C00000"/>
                          </a:solidFill>
                        </a:rPr>
                        <a:t>1 557</a:t>
                      </a:r>
                    </a:p>
                  </a:txBody>
                  <a:tcPr anchor="ctr"/>
                </a:tc>
                <a:tc>
                  <a:txBody>
                    <a:bodyPr/>
                    <a:lstStyle/>
                    <a:p>
                      <a:pPr algn="ctr"/>
                      <a:r>
                        <a:rPr lang="en-US" sz="1200" dirty="0">
                          <a:solidFill>
                            <a:srgbClr val="C00000"/>
                          </a:solidFill>
                        </a:rPr>
                        <a:t>1 850</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1 458</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1 850</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1 774</a:t>
                      </a:r>
                    </a:p>
                  </a:txBody>
                  <a:tcPr anchor="ctr"/>
                </a:tc>
                <a:extLst>
                  <a:ext uri="{0D108BD9-81ED-4DB2-BD59-A6C34878D82A}">
                    <a16:rowId xmlns:a16="http://schemas.microsoft.com/office/drawing/2014/main" xmlns="" val="3293200849"/>
                  </a:ext>
                </a:extLst>
              </a:tr>
              <a:tr h="401885">
                <a:tc>
                  <a:txBody>
                    <a:bodyPr/>
                    <a:lstStyle/>
                    <a:p>
                      <a:endParaRPr lang="en-US" sz="1200" dirty="0">
                        <a:solidFill>
                          <a:srgbClr val="C00000"/>
                        </a:solidFill>
                      </a:endParaRPr>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Not meeting the minimum requirements from municipalities hindered renewal of registration. To correct this, the DSD is part of the National Conditional Grant registration pilot.</a:t>
                      </a:r>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506009449"/>
                  </a:ext>
                </a:extLst>
              </a:tr>
              <a:tr h="40188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Number of children in residential care in funded NPO CYCCs in terms of the Children’s Act</a:t>
                      </a:r>
                    </a:p>
                  </a:txBody>
                  <a:tcPr/>
                </a:tc>
                <a:tc>
                  <a:txBody>
                    <a:bodyPr/>
                    <a:lstStyle/>
                    <a:p>
                      <a:pPr algn="ctr"/>
                      <a:r>
                        <a:rPr lang="en-US" sz="1200" dirty="0"/>
                        <a:t>256</a:t>
                      </a:r>
                    </a:p>
                  </a:txBody>
                  <a:tcPr anchor="ctr"/>
                </a:tc>
                <a:tc>
                  <a:txBody>
                    <a:bodyPr/>
                    <a:lstStyle/>
                    <a:p>
                      <a:pPr algn="ctr"/>
                      <a:r>
                        <a:rPr lang="en-US" sz="1200" dirty="0"/>
                        <a:t>210</a:t>
                      </a:r>
                    </a:p>
                  </a:txBody>
                  <a:tcPr anchor="ctr"/>
                </a:tc>
                <a:tc>
                  <a:txBody>
                    <a:bodyPr/>
                    <a:lstStyle/>
                    <a:p>
                      <a:pPr algn="ctr"/>
                      <a:r>
                        <a:rPr lang="en-US" sz="1200" dirty="0"/>
                        <a:t>256</a:t>
                      </a:r>
                    </a:p>
                  </a:txBody>
                  <a:tcPr anchor="ctr"/>
                </a:tc>
                <a:tc>
                  <a:txBody>
                    <a:bodyPr/>
                    <a:lstStyle/>
                    <a:p>
                      <a:pPr algn="ctr"/>
                      <a:r>
                        <a:rPr lang="en-US" sz="1200" dirty="0"/>
                        <a:t>190</a:t>
                      </a:r>
                    </a:p>
                  </a:txBody>
                  <a:tcPr anchor="ctr"/>
                </a:tc>
                <a:tc>
                  <a:txBody>
                    <a:bodyPr/>
                    <a:lstStyle/>
                    <a:p>
                      <a:pPr algn="ctr"/>
                      <a:r>
                        <a:rPr lang="en-US" sz="1200" dirty="0"/>
                        <a:t>2 880</a:t>
                      </a:r>
                    </a:p>
                  </a:txBody>
                  <a:tcPr anchor="ctr"/>
                </a:tc>
                <a:tc>
                  <a:txBody>
                    <a:bodyPr/>
                    <a:lstStyle/>
                    <a:p>
                      <a:pPr algn="ctr"/>
                      <a:r>
                        <a:rPr lang="en-US" sz="1200" dirty="0"/>
                        <a:t>2 892</a:t>
                      </a:r>
                    </a:p>
                  </a:txBody>
                  <a:tcPr anchor="ctr"/>
                </a:tc>
                <a:extLst>
                  <a:ext uri="{0D108BD9-81ED-4DB2-BD59-A6C34878D82A}">
                    <a16:rowId xmlns:a16="http://schemas.microsoft.com/office/drawing/2014/main" xmlns="" val="2793767594"/>
                  </a:ext>
                </a:extLst>
              </a:tr>
              <a:tr h="308716">
                <a:tc>
                  <a:txBody>
                    <a:bodyPr/>
                    <a:lstStyle/>
                    <a:p>
                      <a:endParaRPr lang="en-US" sz="1200" dirty="0"/>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a:t>Performance dependent on the availability of bed spaces</a:t>
                      </a:r>
                    </a:p>
                  </a:txBody>
                  <a:tcPr/>
                </a:tc>
                <a:tc hMerge="1">
                  <a:txBody>
                    <a:bodyPr/>
                    <a:lstStyle/>
                    <a:p>
                      <a:endParaRPr lang="en-US"/>
                    </a:p>
                  </a:txBody>
                  <a:tcPr/>
                </a:tc>
                <a:tc hMerge="1">
                  <a:txBody>
                    <a:bodyPr/>
                    <a:lstStyle/>
                    <a:p>
                      <a:endParaRPr lang="en-US" sz="1200" b="1" dirty="0"/>
                    </a:p>
                  </a:txBody>
                  <a:tcPr>
                    <a:solidFill>
                      <a:schemeClr val="tx2">
                        <a:lumMod val="20000"/>
                        <a:lumOff val="80000"/>
                      </a:schemeClr>
                    </a:solidFill>
                  </a:tcPr>
                </a:tc>
                <a:tc hMerge="1">
                  <a:txBody>
                    <a:bodyPr/>
                    <a:lstStyle/>
                    <a:p>
                      <a:endParaRPr lang="en-US"/>
                    </a:p>
                  </a:txBody>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1" dirty="0"/>
                    </a:p>
                  </a:txBody>
                  <a:tcPr/>
                </a:tc>
                <a:tc hMerge="1">
                  <a:txBody>
                    <a:bodyPr/>
                    <a:lstStyle/>
                    <a:p>
                      <a:endParaRPr lang="en-US"/>
                    </a:p>
                  </a:txBody>
                  <a:tcPr/>
                </a:tc>
                <a:extLst>
                  <a:ext uri="{0D108BD9-81ED-4DB2-BD59-A6C34878D82A}">
                    <a16:rowId xmlns:a16="http://schemas.microsoft.com/office/drawing/2014/main" xmlns="" val="3672360315"/>
                  </a:ext>
                </a:extLst>
              </a:tr>
              <a:tr h="40188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Number of children in Own and Outsourced CYCCs in terms of the Children’s Act</a:t>
                      </a:r>
                    </a:p>
                  </a:txBody>
                  <a:tcPr/>
                </a:tc>
                <a:tc>
                  <a:txBody>
                    <a:bodyPr/>
                    <a:lstStyle/>
                    <a:p>
                      <a:pPr algn="ctr"/>
                      <a:r>
                        <a:rPr lang="en-US" sz="1200" dirty="0"/>
                        <a:t>40</a:t>
                      </a:r>
                    </a:p>
                  </a:txBody>
                  <a:tcPr anchor="ctr"/>
                </a:tc>
                <a:tc>
                  <a:txBody>
                    <a:bodyPr/>
                    <a:lstStyle/>
                    <a:p>
                      <a:pPr algn="ctr"/>
                      <a:r>
                        <a:rPr lang="en-US" sz="1200" dirty="0"/>
                        <a:t>61</a:t>
                      </a:r>
                    </a:p>
                  </a:txBody>
                  <a:tcPr anchor="ctr"/>
                </a:tc>
                <a:tc>
                  <a:txBody>
                    <a:bodyPr/>
                    <a:lstStyle/>
                    <a:p>
                      <a:pPr algn="ctr"/>
                      <a:r>
                        <a:rPr lang="en-US" sz="1200" dirty="0"/>
                        <a:t>40</a:t>
                      </a:r>
                    </a:p>
                  </a:txBody>
                  <a:tcPr anchor="ctr"/>
                </a:tc>
                <a:tc>
                  <a:txBody>
                    <a:bodyPr/>
                    <a:lstStyle/>
                    <a:p>
                      <a:pPr algn="ctr"/>
                      <a:r>
                        <a:rPr lang="en-US" sz="1200" dirty="0"/>
                        <a:t>79</a:t>
                      </a:r>
                    </a:p>
                  </a:txBody>
                  <a:tcPr anchor="ctr"/>
                </a:tc>
                <a:tc>
                  <a:txBody>
                    <a:bodyPr/>
                    <a:lstStyle/>
                    <a:p>
                      <a:pPr algn="ctr"/>
                      <a:r>
                        <a:rPr lang="en-US" sz="1200" dirty="0"/>
                        <a:t>330</a:t>
                      </a:r>
                    </a:p>
                  </a:txBody>
                  <a:tcPr anchor="ctr"/>
                </a:tc>
                <a:tc>
                  <a:txBody>
                    <a:bodyPr/>
                    <a:lstStyle/>
                    <a:p>
                      <a:pPr algn="ctr"/>
                      <a:r>
                        <a:rPr lang="en-US" sz="1200" dirty="0"/>
                        <a:t>568</a:t>
                      </a:r>
                    </a:p>
                  </a:txBody>
                  <a:tcPr anchor="ctr"/>
                </a:tc>
                <a:extLst>
                  <a:ext uri="{0D108BD9-81ED-4DB2-BD59-A6C34878D82A}">
                    <a16:rowId xmlns:a16="http://schemas.microsoft.com/office/drawing/2014/main" xmlns="" val="132041646"/>
                  </a:ext>
                </a:extLst>
              </a:tr>
              <a:tr h="401885">
                <a:tc>
                  <a:txBody>
                    <a:bodyPr/>
                    <a:lstStyle/>
                    <a:p>
                      <a:endParaRPr lang="en-US" sz="1200" dirty="0"/>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a:t>Placements depend on the availability of bed space. Due to increased demand, additional level 3 care bed space were made available to care for children with acute behavior management needs related to substance abuse and criminal behavior in addition to the residential based diversion programmes generally provided. </a:t>
                      </a:r>
                      <a:endParaRPr lang="en-US" sz="1200" b="1" dirty="0">
                        <a:solidFill>
                          <a:srgbClr val="FF0000"/>
                        </a:solidFill>
                      </a:endParaRPr>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363943870"/>
                  </a:ext>
                </a:extLst>
              </a:tr>
              <a:tr h="41162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Number of Child</a:t>
                      </a:r>
                      <a:r>
                        <a:rPr lang="en-US" sz="1200" baseline="0" dirty="0"/>
                        <a:t> and Youth Care Worker trainees who received training through the </a:t>
                      </a:r>
                      <a:r>
                        <a:rPr lang="en-US" sz="1200" baseline="0" dirty="0" err="1"/>
                        <a:t>Isibindi</a:t>
                      </a:r>
                      <a:r>
                        <a:rPr lang="en-US" sz="1200" baseline="0" dirty="0"/>
                        <a:t> Model (Sector Indicator)</a:t>
                      </a:r>
                      <a:endParaRPr lang="en-US" sz="1200" dirty="0"/>
                    </a:p>
                  </a:txBody>
                  <a:tcPr/>
                </a:tc>
                <a:tc>
                  <a:txBody>
                    <a:bodyPr/>
                    <a:lstStyle/>
                    <a:p>
                      <a:pPr algn="ctr"/>
                      <a:r>
                        <a:rPr lang="en-US" sz="1200" dirty="0"/>
                        <a:t>-</a:t>
                      </a:r>
                    </a:p>
                  </a:txBody>
                  <a:tcPr anchor="ctr"/>
                </a:tc>
                <a:tc>
                  <a:txBody>
                    <a:bodyPr/>
                    <a:lstStyle/>
                    <a:p>
                      <a:pPr algn="ctr"/>
                      <a:r>
                        <a:rPr lang="en-US" dirty="0"/>
                        <a:t>-</a:t>
                      </a:r>
                    </a:p>
                  </a:txBody>
                  <a:tcPr anchor="ctr"/>
                </a:tc>
                <a:tc>
                  <a:txBody>
                    <a:bodyPr/>
                    <a:lstStyle/>
                    <a:p>
                      <a:pPr algn="ctr"/>
                      <a:r>
                        <a:rPr lang="en-US" sz="1200" dirty="0"/>
                        <a:t>25</a:t>
                      </a:r>
                    </a:p>
                  </a:txBody>
                  <a:tcPr anchor="ctr"/>
                </a:tc>
                <a:tc>
                  <a:txBody>
                    <a:bodyPr/>
                    <a:lstStyle/>
                    <a:p>
                      <a:pPr algn="ctr"/>
                      <a:r>
                        <a:rPr lang="en-US" sz="1200" dirty="0"/>
                        <a:t>34</a:t>
                      </a:r>
                    </a:p>
                  </a:txBody>
                  <a:tcPr anchor="ctr"/>
                </a:tc>
                <a:tc>
                  <a:txBody>
                    <a:bodyPr/>
                    <a:lstStyle/>
                    <a:p>
                      <a:pPr algn="ctr"/>
                      <a:r>
                        <a:rPr lang="en-US" sz="1200" dirty="0"/>
                        <a:t>25</a:t>
                      </a:r>
                    </a:p>
                  </a:txBody>
                  <a:tcPr anchor="ctr"/>
                </a:tc>
                <a:tc>
                  <a:txBody>
                    <a:bodyPr/>
                    <a:lstStyle/>
                    <a:p>
                      <a:pPr algn="ctr"/>
                      <a:r>
                        <a:rPr lang="en-US" sz="1200" dirty="0"/>
                        <a:t>34</a:t>
                      </a:r>
                    </a:p>
                  </a:txBody>
                  <a:tcPr anchor="ctr"/>
                </a:tc>
                <a:extLst>
                  <a:ext uri="{0D108BD9-81ED-4DB2-BD59-A6C34878D82A}">
                    <a16:rowId xmlns:a16="http://schemas.microsoft.com/office/drawing/2014/main" xmlns="" val="4008608278"/>
                  </a:ext>
                </a:extLst>
              </a:tr>
              <a:tr h="401885">
                <a:tc>
                  <a:txBody>
                    <a:bodyPr/>
                    <a:lstStyle/>
                    <a:p>
                      <a:endParaRPr lang="en-US" sz="1200" dirty="0"/>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a:t>Additional trainees were recruited as others left after completing one or more of the modules – no additional cost to the department</a:t>
                      </a:r>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884680998"/>
                  </a:ext>
                </a:extLst>
              </a:tr>
            </a:tbl>
          </a:graphicData>
        </a:graphic>
      </p:graphicFrame>
    </p:spTree>
    <p:extLst>
      <p:ext uri="{BB962C8B-B14F-4D97-AF65-F5344CB8AC3E}">
        <p14:creationId xmlns:p14="http://schemas.microsoft.com/office/powerpoint/2010/main" xmlns="" val="2648939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9574" y="243191"/>
            <a:ext cx="7694580" cy="856035"/>
          </a:xfrm>
        </p:spPr>
        <p:txBody>
          <a:bodyPr anchor="ctr">
            <a:noAutofit/>
          </a:bodyPr>
          <a:lstStyle/>
          <a:p>
            <a:r>
              <a:rPr lang="en-ZA" sz="1800" dirty="0"/>
              <a:t>PROGRAMME 3: CHILDREN AND FAMILIES</a:t>
            </a:r>
            <a:br>
              <a:rPr lang="en-ZA" sz="1800" dirty="0"/>
            </a:br>
            <a:r>
              <a:rPr lang="en-ZA" sz="1800" dirty="0"/>
              <a:t/>
            </a:r>
            <a:br>
              <a:rPr lang="en-ZA" sz="1800" dirty="0"/>
            </a:br>
            <a:r>
              <a:rPr lang="en-ZA" sz="1800" dirty="0"/>
              <a:t>TRANSFER FUNDING BUDGET AND EXPENDITURE</a:t>
            </a:r>
            <a:br>
              <a:rPr lang="en-ZA" sz="1800" dirty="0"/>
            </a:br>
            <a:endParaRPr lang="en-ZA" sz="1800" dirty="0"/>
          </a:p>
        </p:txBody>
      </p:sp>
      <p:sp>
        <p:nvSpPr>
          <p:cNvPr id="3" name="Subtitle 2"/>
          <p:cNvSpPr>
            <a:spLocks noGrp="1"/>
          </p:cNvSpPr>
          <p:nvPr>
            <p:ph type="subTitle" idx="1"/>
          </p:nvPr>
        </p:nvSpPr>
        <p:spPr/>
        <p:txBody>
          <a:bodyPr>
            <a:normAutofit/>
          </a:bodyPr>
          <a:lstStyle/>
          <a:p>
            <a:endParaRPr lang="en-ZA" b="1" dirty="0"/>
          </a:p>
          <a:p>
            <a:endParaRPr lang="en-ZA" dirty="0"/>
          </a:p>
          <a:p>
            <a:endParaRPr lang="en-ZA" dirty="0"/>
          </a:p>
          <a:p>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845450349"/>
              </p:ext>
            </p:extLst>
          </p:nvPr>
        </p:nvGraphicFramePr>
        <p:xfrm>
          <a:off x="729574" y="1439694"/>
          <a:ext cx="7694580" cy="3590652"/>
        </p:xfrm>
        <a:graphic>
          <a:graphicData uri="http://schemas.openxmlformats.org/drawingml/2006/table">
            <a:tbl>
              <a:tblPr firstRow="1" bandRow="1">
                <a:tableStyleId>{5C22544A-7EE6-4342-B048-85BDC9FD1C3A}</a:tableStyleId>
              </a:tblPr>
              <a:tblGrid>
                <a:gridCol w="1388197">
                  <a:extLst>
                    <a:ext uri="{9D8B030D-6E8A-4147-A177-3AD203B41FA5}">
                      <a16:colId xmlns:a16="http://schemas.microsoft.com/office/drawing/2014/main" xmlns="" val="20000"/>
                    </a:ext>
                  </a:extLst>
                </a:gridCol>
                <a:gridCol w="1225863">
                  <a:extLst>
                    <a:ext uri="{9D8B030D-6E8A-4147-A177-3AD203B41FA5}">
                      <a16:colId xmlns:a16="http://schemas.microsoft.com/office/drawing/2014/main" xmlns="" val="20001"/>
                    </a:ext>
                  </a:extLst>
                </a:gridCol>
                <a:gridCol w="1190330">
                  <a:extLst>
                    <a:ext uri="{9D8B030D-6E8A-4147-A177-3AD203B41FA5}">
                      <a16:colId xmlns:a16="http://schemas.microsoft.com/office/drawing/2014/main" xmlns="" val="20002"/>
                    </a:ext>
                  </a:extLst>
                </a:gridCol>
                <a:gridCol w="824337">
                  <a:extLst>
                    <a:ext uri="{9D8B030D-6E8A-4147-A177-3AD203B41FA5}">
                      <a16:colId xmlns:a16="http://schemas.microsoft.com/office/drawing/2014/main" xmlns="" val="20003"/>
                    </a:ext>
                  </a:extLst>
                </a:gridCol>
                <a:gridCol w="1343833">
                  <a:extLst>
                    <a:ext uri="{9D8B030D-6E8A-4147-A177-3AD203B41FA5}">
                      <a16:colId xmlns:a16="http://schemas.microsoft.com/office/drawing/2014/main" xmlns="" val="20004"/>
                    </a:ext>
                  </a:extLst>
                </a:gridCol>
                <a:gridCol w="1034531">
                  <a:extLst>
                    <a:ext uri="{9D8B030D-6E8A-4147-A177-3AD203B41FA5}">
                      <a16:colId xmlns:a16="http://schemas.microsoft.com/office/drawing/2014/main" xmlns="" val="20005"/>
                    </a:ext>
                  </a:extLst>
                </a:gridCol>
                <a:gridCol w="687489">
                  <a:extLst>
                    <a:ext uri="{9D8B030D-6E8A-4147-A177-3AD203B41FA5}">
                      <a16:colId xmlns:a16="http://schemas.microsoft.com/office/drawing/2014/main" xmlns="" val="20006"/>
                    </a:ext>
                  </a:extLst>
                </a:gridCol>
              </a:tblGrid>
              <a:tr h="478100">
                <a:tc>
                  <a:txBody>
                    <a:bodyPr/>
                    <a:lstStyle/>
                    <a:p>
                      <a:pPr algn="ctr"/>
                      <a:r>
                        <a:rPr lang="en-US" sz="1200" dirty="0"/>
                        <a:t>(R’000)</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t>2016-17</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100" dirty="0"/>
                    </a:p>
                  </a:txBody>
                  <a:tcPr/>
                </a:tc>
                <a:tc hMerge="1">
                  <a:txBody>
                    <a:bodyPr/>
                    <a:lstStyle/>
                    <a:p>
                      <a:endParaRPr lang="en-US" sz="1100" dirty="0"/>
                    </a:p>
                  </a:txBody>
                  <a:tcPr/>
                </a:tc>
                <a:tc gridSpan="3">
                  <a:txBody>
                    <a:bodyPr/>
                    <a:lstStyle/>
                    <a:p>
                      <a:pPr algn="ctr"/>
                      <a:r>
                        <a:rPr lang="en-US" sz="1200" dirty="0"/>
                        <a:t>17/18</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100" dirty="0"/>
                    </a:p>
                  </a:txBody>
                  <a:tcPr/>
                </a:tc>
                <a:tc hMerge="1">
                  <a:txBody>
                    <a:bodyPr/>
                    <a:lstStyle/>
                    <a:p>
                      <a:endParaRPr lang="en-US" sz="1100" dirty="0"/>
                    </a:p>
                  </a:txBody>
                  <a:tcPr/>
                </a:tc>
                <a:extLst>
                  <a:ext uri="{0D108BD9-81ED-4DB2-BD59-A6C34878D82A}">
                    <a16:rowId xmlns:a16="http://schemas.microsoft.com/office/drawing/2014/main" xmlns="" val="10000"/>
                  </a:ext>
                </a:extLst>
              </a:tr>
              <a:tr h="589969">
                <a:tc>
                  <a:txBody>
                    <a:bodyPr/>
                    <a:lstStyle/>
                    <a:p>
                      <a:pPr algn="ctr"/>
                      <a:r>
                        <a:rPr lang="en-US" sz="1200" b="1" dirty="0"/>
                        <a:t>Sub-programme</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dirty="0"/>
                        <a:t>Final Appropriation</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dirty="0"/>
                        <a:t>Actual</a:t>
                      </a:r>
                    </a:p>
                    <a:p>
                      <a:pPr algn="ctr"/>
                      <a:r>
                        <a:rPr lang="en-US" sz="1200" b="1" dirty="0"/>
                        <a:t>Expenditure</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dirty="0"/>
                        <a:t>%</a:t>
                      </a:r>
                    </a:p>
                    <a:p>
                      <a:pPr algn="ctr"/>
                      <a:r>
                        <a:rPr lang="en-US" sz="1200" b="1" dirty="0"/>
                        <a:t>Spent</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dirty="0"/>
                        <a:t>Final Appropriation</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dirty="0"/>
                        <a:t>Pre-Audit Expenditure</a:t>
                      </a:r>
                    </a:p>
                    <a:p>
                      <a:pPr algn="ctr"/>
                      <a:endParaRPr lang="en-US" sz="1200" b="1" dirty="0"/>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dirty="0"/>
                        <a:t>% Spent</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478100">
                <a:tc>
                  <a:txBody>
                    <a:bodyPr/>
                    <a:lstStyle/>
                    <a:p>
                      <a:pPr algn="l"/>
                      <a:r>
                        <a:rPr lang="en-US" sz="1200" dirty="0">
                          <a:latin typeface="+mn-lt"/>
                        </a:rPr>
                        <a:t>Care and services to families</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a:solidFill>
                            <a:schemeClr val="dk1"/>
                          </a:solidFill>
                          <a:latin typeface="+mn-lt"/>
                          <a:ea typeface="+mn-ea"/>
                          <a:cs typeface="+mn-cs"/>
                        </a:rPr>
                        <a:t> 39,831 </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a:solidFill>
                            <a:schemeClr val="dk1"/>
                          </a:solidFill>
                          <a:latin typeface="+mn-lt"/>
                          <a:ea typeface="+mn-ea"/>
                          <a:cs typeface="+mn-cs"/>
                        </a:rPr>
                        <a:t> 39,831 </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100%</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mn-lt"/>
                        </a:rPr>
                        <a:t>40,855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mn-lt"/>
                        </a:rPr>
                        <a:t>40,855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latin typeface="+mn-lt"/>
                        </a:rPr>
                        <a:t>100%</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478100">
                <a:tc>
                  <a:txBody>
                    <a:bodyPr/>
                    <a:lstStyle/>
                    <a:p>
                      <a:pPr algn="l"/>
                      <a:r>
                        <a:rPr lang="en-US" sz="1200" dirty="0">
                          <a:latin typeface="+mn-lt"/>
                        </a:rPr>
                        <a:t>Child care and protection</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a:solidFill>
                            <a:schemeClr val="dk1"/>
                          </a:solidFill>
                          <a:latin typeface="+mn-lt"/>
                          <a:ea typeface="+mn-ea"/>
                          <a:cs typeface="+mn-cs"/>
                        </a:rPr>
                        <a:t> 171,027</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a:solidFill>
                            <a:schemeClr val="dk1"/>
                          </a:solidFill>
                          <a:latin typeface="+mn-lt"/>
                          <a:ea typeface="+mn-ea"/>
                          <a:cs typeface="+mn-cs"/>
                        </a:rPr>
                        <a:t> 171,027</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100%</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mn-lt"/>
                        </a:rPr>
                        <a:t>175,850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mn-lt"/>
                        </a:rPr>
                        <a:t>175,850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100%</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272629948"/>
                  </a:ext>
                </a:extLst>
              </a:tr>
              <a:tr h="478100">
                <a:tc>
                  <a:txBody>
                    <a:bodyPr/>
                    <a:lstStyle/>
                    <a:p>
                      <a:pPr algn="l"/>
                      <a:r>
                        <a:rPr lang="en-US" sz="1200" dirty="0">
                          <a:latin typeface="+mn-lt"/>
                        </a:rPr>
                        <a:t>ECD and partial care</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200" kern="1200" dirty="0">
                          <a:solidFill>
                            <a:schemeClr val="dk1"/>
                          </a:solidFill>
                          <a:latin typeface="+mn-lt"/>
                          <a:ea typeface="+mn-ea"/>
                          <a:cs typeface="+mn-cs"/>
                        </a:rPr>
                        <a:t>272,539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a:solidFill>
                            <a:schemeClr val="dk1"/>
                          </a:solidFill>
                          <a:latin typeface="+mn-lt"/>
                          <a:ea typeface="+mn-ea"/>
                          <a:cs typeface="+mn-cs"/>
                        </a:rPr>
                        <a:t> 272,299 </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100%</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mn-lt"/>
                        </a:rPr>
                        <a:t> 297,318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mn-lt"/>
                        </a:rPr>
                        <a:t> 297,318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100%</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108760965"/>
                  </a:ext>
                </a:extLst>
              </a:tr>
              <a:tr h="478100">
                <a:tc>
                  <a:txBody>
                    <a:bodyPr/>
                    <a:lstStyle/>
                    <a:p>
                      <a:pPr algn="l"/>
                      <a:r>
                        <a:rPr lang="en-US" sz="1200" dirty="0">
                          <a:latin typeface="+mn-lt"/>
                        </a:rPr>
                        <a:t>Child</a:t>
                      </a:r>
                      <a:r>
                        <a:rPr lang="en-US" sz="1200" baseline="0" dirty="0">
                          <a:latin typeface="+mn-lt"/>
                        </a:rPr>
                        <a:t> and Youth Care Centres</a:t>
                      </a:r>
                      <a:endParaRPr lang="en-US" sz="1200" dirty="0">
                        <a:latin typeface="+mn-lt"/>
                      </a:endParaRP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a:solidFill>
                            <a:schemeClr val="dk1"/>
                          </a:solidFill>
                          <a:latin typeface="+mn-lt"/>
                          <a:ea typeface="+mn-ea"/>
                          <a:cs typeface="+mn-cs"/>
                        </a:rPr>
                        <a:t>95,709 </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a:solidFill>
                            <a:schemeClr val="dk1"/>
                          </a:solidFill>
                          <a:latin typeface="+mn-lt"/>
                          <a:ea typeface="+mn-ea"/>
                          <a:cs typeface="+mn-cs"/>
                        </a:rPr>
                        <a:t> 95,709 </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100%</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mn-lt"/>
                        </a:rPr>
                        <a:t>98,329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mn-lt"/>
                        </a:rPr>
                        <a:t>98,329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100%</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589969">
                <a:tc>
                  <a:txBody>
                    <a:bodyPr/>
                    <a:lstStyle/>
                    <a:p>
                      <a:pPr algn="l"/>
                      <a:r>
                        <a:rPr lang="en-US" sz="1200" dirty="0">
                          <a:latin typeface="+mn-lt"/>
                        </a:rPr>
                        <a:t>Community-based</a:t>
                      </a:r>
                      <a:r>
                        <a:rPr lang="en-US" sz="1200" baseline="0" dirty="0">
                          <a:latin typeface="+mn-lt"/>
                        </a:rPr>
                        <a:t> Care and services to Children</a:t>
                      </a:r>
                      <a:endParaRPr lang="en-US" sz="1200" dirty="0">
                        <a:latin typeface="+mn-lt"/>
                      </a:endParaRP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r>
                        <a:rPr lang="en-US" sz="1200" kern="1200" dirty="0">
                          <a:solidFill>
                            <a:schemeClr val="dk1"/>
                          </a:solidFill>
                          <a:latin typeface="+mn-lt"/>
                          <a:ea typeface="+mn-ea"/>
                          <a:cs typeface="+mn-cs"/>
                        </a:rPr>
                        <a:t>Funded from the Child Care and Protection Budget</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900" kern="1200" dirty="0">
                        <a:solidFill>
                          <a:schemeClr val="dk1"/>
                        </a:solidFill>
                        <a:latin typeface="+mn-lt"/>
                        <a:ea typeface="+mn-ea"/>
                        <a:cs typeface="+mn-cs"/>
                      </a:endParaRP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900" kern="1200" dirty="0">
                        <a:solidFill>
                          <a:schemeClr val="dk1"/>
                        </a:solidFill>
                        <a:latin typeface="+mn-lt"/>
                        <a:ea typeface="+mn-ea"/>
                        <a:cs typeface="+mn-cs"/>
                      </a:endParaRP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900" dirty="0"/>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900" dirty="0"/>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900" dirty="0"/>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1584000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ormAutofit/>
          </a:bodyPr>
          <a:lstStyle/>
          <a:p>
            <a:r>
              <a:rPr lang="en-ZA" sz="1800" dirty="0"/>
              <a:t>INTRODUCTION</a:t>
            </a:r>
          </a:p>
        </p:txBody>
      </p:sp>
      <p:sp>
        <p:nvSpPr>
          <p:cNvPr id="3" name="Subtitle 2"/>
          <p:cNvSpPr>
            <a:spLocks noGrp="1"/>
          </p:cNvSpPr>
          <p:nvPr>
            <p:ph type="subTitle" idx="1"/>
          </p:nvPr>
        </p:nvSpPr>
        <p:spPr>
          <a:xfrm>
            <a:off x="136187" y="1439694"/>
            <a:ext cx="8900809" cy="4630366"/>
          </a:xfrm>
        </p:spPr>
        <p:txBody>
          <a:bodyPr>
            <a:normAutofit/>
          </a:bodyPr>
          <a:lstStyle/>
          <a:p>
            <a:r>
              <a:rPr lang="en-ZA" sz="1400" dirty="0">
                <a:latin typeface="+mn-lt"/>
                <a:cs typeface="Calibri" panose="020F0502020204030204" pitchFamily="34" charset="0"/>
              </a:rPr>
              <a:t>The Department continues to use the DPME classification of output achievement into the following categories and would like to suggest that  attention be paid to those targets that have not been achieved: </a:t>
            </a:r>
          </a:p>
          <a:p>
            <a:endParaRPr lang="en-ZA" sz="1400" dirty="0">
              <a:latin typeface="+mn-lt"/>
              <a:cs typeface="Calibri" panose="020F0502020204030204" pitchFamily="34" charset="0"/>
            </a:endParaRPr>
          </a:p>
          <a:p>
            <a:r>
              <a:rPr lang="en-ZA" sz="1400" dirty="0">
                <a:latin typeface="+mn-lt"/>
              </a:rPr>
              <a:t>0 – 49%: Not achieved</a:t>
            </a:r>
          </a:p>
          <a:p>
            <a:r>
              <a:rPr lang="en-ZA" sz="1400" dirty="0">
                <a:latin typeface="+mn-lt"/>
              </a:rPr>
              <a:t>100% : Achieved</a:t>
            </a:r>
          </a:p>
          <a:p>
            <a:endParaRPr lang="en-ZA" sz="1400" dirty="0">
              <a:latin typeface="+mn-lt"/>
            </a:endParaRPr>
          </a:p>
          <a:p>
            <a:r>
              <a:rPr lang="en-ZA" sz="1400" dirty="0">
                <a:latin typeface="+mn-lt"/>
              </a:rPr>
              <a:t>The DPME has discontinued the use of the partially achieved category (output attainment is between 50 – 99% of the stated target).</a:t>
            </a:r>
          </a:p>
          <a:p>
            <a:endParaRPr lang="en-ZA" sz="1400" dirty="0">
              <a:latin typeface="+mn-lt"/>
            </a:endParaRPr>
          </a:p>
          <a:p>
            <a:r>
              <a:rPr lang="en-ZA" sz="1400" dirty="0">
                <a:latin typeface="+mn-lt"/>
              </a:rPr>
              <a:t>The AGSA has not completed its audit of the Department’s Pre-Determined Objectives hence all the reported outputs are pre-audit target/output attainment</a:t>
            </a:r>
          </a:p>
          <a:p>
            <a:endParaRPr lang="en-ZA" sz="1400" dirty="0">
              <a:latin typeface="+mn-lt"/>
            </a:endParaRPr>
          </a:p>
          <a:p>
            <a:endParaRPr lang="en-ZA" sz="1400" dirty="0">
              <a:latin typeface="+mn-lt"/>
            </a:endParaRPr>
          </a:p>
        </p:txBody>
      </p:sp>
    </p:spTree>
    <p:extLst>
      <p:ext uri="{BB962C8B-B14F-4D97-AF65-F5344CB8AC3E}">
        <p14:creationId xmlns:p14="http://schemas.microsoft.com/office/powerpoint/2010/main" xmlns="" val="3355986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ZA" sz="1800" dirty="0"/>
              <a:t>NATIONAL INDICATORS FOR WHICH TARGETS WERE NOT SET</a:t>
            </a:r>
          </a:p>
        </p:txBody>
      </p:sp>
      <p:sp>
        <p:nvSpPr>
          <p:cNvPr id="3" name="Subtitle 2"/>
          <p:cNvSpPr>
            <a:spLocks noGrp="1"/>
          </p:cNvSpPr>
          <p:nvPr>
            <p:ph type="subTitle" idx="1"/>
          </p:nvPr>
        </p:nvSpPr>
        <p:spPr/>
        <p:txBody>
          <a:bodyPr>
            <a:normAutofit/>
          </a:bodyPr>
          <a:lstStyle/>
          <a:p>
            <a:r>
              <a:rPr lang="en-ZA" sz="1400" b="1" dirty="0"/>
              <a:t>PROGRAMME 3: CHILDREN AND FAMILIES</a:t>
            </a:r>
          </a:p>
          <a:p>
            <a:endParaRPr lang="en-ZA" sz="1400" dirty="0"/>
          </a:p>
        </p:txBody>
      </p:sp>
      <p:graphicFrame>
        <p:nvGraphicFramePr>
          <p:cNvPr id="4" name="Table 3"/>
          <p:cNvGraphicFramePr>
            <a:graphicFrameLocks noGrp="1"/>
          </p:cNvGraphicFramePr>
          <p:nvPr>
            <p:extLst>
              <p:ext uri="{D42A27DB-BD31-4B8C-83A1-F6EECF244321}">
                <p14:modId xmlns:p14="http://schemas.microsoft.com/office/powerpoint/2010/main" xmlns="" val="779188940"/>
              </p:ext>
            </p:extLst>
          </p:nvPr>
        </p:nvGraphicFramePr>
        <p:xfrm>
          <a:off x="622445" y="1560349"/>
          <a:ext cx="8278273" cy="4405367"/>
        </p:xfrm>
        <a:graphic>
          <a:graphicData uri="http://schemas.openxmlformats.org/drawingml/2006/table">
            <a:tbl>
              <a:tblPr>
                <a:tableStyleId>{5C22544A-7EE6-4342-B048-85BDC9FD1C3A}</a:tableStyleId>
              </a:tblPr>
              <a:tblGrid>
                <a:gridCol w="2213034">
                  <a:extLst>
                    <a:ext uri="{9D8B030D-6E8A-4147-A177-3AD203B41FA5}">
                      <a16:colId xmlns:a16="http://schemas.microsoft.com/office/drawing/2014/main" xmlns="" val="622851108"/>
                    </a:ext>
                  </a:extLst>
                </a:gridCol>
                <a:gridCol w="6065239">
                  <a:extLst>
                    <a:ext uri="{9D8B030D-6E8A-4147-A177-3AD203B41FA5}">
                      <a16:colId xmlns:a16="http://schemas.microsoft.com/office/drawing/2014/main" xmlns="" val="2708040978"/>
                    </a:ext>
                  </a:extLst>
                </a:gridCol>
              </a:tblGrid>
              <a:tr h="260062">
                <a:tc>
                  <a:txBody>
                    <a:bodyPr/>
                    <a:lstStyle/>
                    <a:p>
                      <a:pPr algn="l" fontAlgn="t"/>
                      <a:r>
                        <a:rPr lang="en-US" sz="1400" b="0" i="0" u="none" strike="noStrike" dirty="0">
                          <a:solidFill>
                            <a:srgbClr val="000000"/>
                          </a:solidFill>
                          <a:effectLst/>
                          <a:latin typeface="+mn-lt"/>
                        </a:rPr>
                        <a:t>INDICATOR</a:t>
                      </a:r>
                    </a:p>
                  </a:txBody>
                  <a:tcPr marL="4629" marR="4629" marT="4629" marB="0"/>
                </a:tc>
                <a:tc>
                  <a:txBody>
                    <a:bodyPr/>
                    <a:lstStyle/>
                    <a:p>
                      <a:pPr algn="l" fontAlgn="b"/>
                      <a:r>
                        <a:rPr lang="en-US" sz="1400" b="0" i="0" u="none" strike="noStrike" dirty="0">
                          <a:solidFill>
                            <a:srgbClr val="000000"/>
                          </a:solidFill>
                          <a:effectLst/>
                          <a:latin typeface="+mn-lt"/>
                        </a:rPr>
                        <a:t>REASONS</a:t>
                      </a:r>
                      <a:r>
                        <a:rPr lang="en-US" sz="1400" b="0" i="0" u="none" strike="noStrike" baseline="0" dirty="0">
                          <a:solidFill>
                            <a:srgbClr val="000000"/>
                          </a:solidFill>
                          <a:effectLst/>
                          <a:latin typeface="+mn-lt"/>
                        </a:rPr>
                        <a:t> FOR NOT SETTING TARGETS</a:t>
                      </a:r>
                      <a:endParaRPr lang="en-US" sz="1400" b="0" i="0" u="none" strike="noStrike" dirty="0">
                        <a:solidFill>
                          <a:srgbClr val="000000"/>
                        </a:solidFill>
                        <a:effectLst/>
                        <a:latin typeface="+mn-lt"/>
                      </a:endParaRPr>
                    </a:p>
                  </a:txBody>
                  <a:tcPr marL="4629" marR="4629" marT="4629" marB="0"/>
                </a:tc>
                <a:extLst>
                  <a:ext uri="{0D108BD9-81ED-4DB2-BD59-A6C34878D82A}">
                    <a16:rowId xmlns:a16="http://schemas.microsoft.com/office/drawing/2014/main" xmlns="" val="48525315"/>
                  </a:ext>
                </a:extLst>
              </a:tr>
              <a:tr h="670306">
                <a:tc>
                  <a:txBody>
                    <a:bodyPr/>
                    <a:lstStyle/>
                    <a:p>
                      <a:pPr algn="l" fontAlgn="t"/>
                      <a:r>
                        <a:rPr lang="en-US" sz="1400" u="none" strike="noStrike" dirty="0">
                          <a:effectLst/>
                          <a:latin typeface="+mn-lt"/>
                        </a:rPr>
                        <a:t>Number of orphans and vulnerable children receiving Psychosocial Support Services</a:t>
                      </a:r>
                      <a:endParaRPr lang="en-US" sz="1400" b="0" i="0" u="none" strike="noStrike" dirty="0">
                        <a:solidFill>
                          <a:srgbClr val="000000"/>
                        </a:solidFill>
                        <a:effectLst/>
                        <a:latin typeface="+mn-lt"/>
                      </a:endParaRPr>
                    </a:p>
                  </a:txBody>
                  <a:tcPr marL="4629" marR="4629" marT="4629" marB="0"/>
                </a:tc>
                <a:tc>
                  <a:txBody>
                    <a:bodyPr/>
                    <a:lstStyle/>
                    <a:p>
                      <a:pPr algn="l" fontAlgn="b"/>
                      <a:r>
                        <a:rPr lang="en-US" sz="1400" u="none" strike="noStrike" dirty="0">
                          <a:effectLst/>
                          <a:latin typeface="+mn-lt"/>
                        </a:rPr>
                        <a:t>All beneficiaries of social work services receive psychosocial support as part of the therapeutic process. It would thus be double counting and not cost effective to disaggregate on the basis of a routine social work practice. </a:t>
                      </a:r>
                      <a:endParaRPr lang="en-US" sz="1400" b="0" i="0" u="none" strike="noStrike" dirty="0">
                        <a:solidFill>
                          <a:srgbClr val="000000"/>
                        </a:solidFill>
                        <a:effectLst/>
                        <a:latin typeface="+mn-lt"/>
                      </a:endParaRPr>
                    </a:p>
                  </a:txBody>
                  <a:tcPr marL="4629" marR="4629" marT="4629" marB="0"/>
                </a:tc>
                <a:extLst>
                  <a:ext uri="{0D108BD9-81ED-4DB2-BD59-A6C34878D82A}">
                    <a16:rowId xmlns:a16="http://schemas.microsoft.com/office/drawing/2014/main" xmlns="" val="2324993700"/>
                  </a:ext>
                </a:extLst>
              </a:tr>
              <a:tr h="856490">
                <a:tc>
                  <a:txBody>
                    <a:bodyPr/>
                    <a:lstStyle/>
                    <a:p>
                      <a:pPr algn="l" fontAlgn="t"/>
                      <a:r>
                        <a:rPr lang="en-US" sz="1400" u="none" strike="noStrike" dirty="0">
                          <a:effectLst/>
                          <a:latin typeface="+mn-lt"/>
                        </a:rPr>
                        <a:t>Number of children awaiting foster care placement.</a:t>
                      </a:r>
                      <a:endParaRPr lang="en-US" sz="1400" b="0" i="0" u="none" strike="noStrike" dirty="0">
                        <a:solidFill>
                          <a:srgbClr val="000000"/>
                        </a:solidFill>
                        <a:effectLst/>
                        <a:latin typeface="+mn-lt"/>
                      </a:endParaRPr>
                    </a:p>
                  </a:txBody>
                  <a:tcPr marL="4629" marR="4629" marT="4629" marB="0"/>
                </a:tc>
                <a:tc>
                  <a:txBody>
                    <a:bodyPr/>
                    <a:lstStyle/>
                    <a:p>
                      <a:pPr algn="l" fontAlgn="b"/>
                      <a:r>
                        <a:rPr lang="en-US" sz="1400" u="none" strike="noStrike" dirty="0">
                          <a:effectLst/>
                          <a:latin typeface="+mn-lt"/>
                        </a:rPr>
                        <a:t>Number of children’s court inquiries is the provincial proxy indicator as all children awaiting foster care placement must go through the Children’s Court inquiry process and the majority of these inquiries in the WC deal with foster care placement or the reconfirmation of existing foster care placement.</a:t>
                      </a:r>
                      <a:endParaRPr lang="en-US" sz="1400" b="0" i="0" u="none" strike="noStrike" dirty="0">
                        <a:solidFill>
                          <a:srgbClr val="000000"/>
                        </a:solidFill>
                        <a:effectLst/>
                        <a:latin typeface="+mn-lt"/>
                      </a:endParaRPr>
                    </a:p>
                  </a:txBody>
                  <a:tcPr marL="4629" marR="4629" marT="4629" marB="0"/>
                </a:tc>
                <a:extLst>
                  <a:ext uri="{0D108BD9-81ED-4DB2-BD59-A6C34878D82A}">
                    <a16:rowId xmlns:a16="http://schemas.microsoft.com/office/drawing/2014/main" xmlns="" val="2882498188"/>
                  </a:ext>
                </a:extLst>
              </a:tr>
              <a:tr h="1349674">
                <a:tc>
                  <a:txBody>
                    <a:bodyPr/>
                    <a:lstStyle/>
                    <a:p>
                      <a:pPr algn="l" fontAlgn="t"/>
                      <a:r>
                        <a:rPr lang="en-US" sz="1400" u="none" strike="noStrike" dirty="0">
                          <a:effectLst/>
                          <a:latin typeface="+mn-lt"/>
                        </a:rPr>
                        <a:t>Number of fully registered ECD centres.</a:t>
                      </a:r>
                      <a:endParaRPr lang="en-US" sz="1400" b="0" i="0" u="none" strike="noStrike" dirty="0">
                        <a:solidFill>
                          <a:srgbClr val="000000"/>
                        </a:solidFill>
                        <a:effectLst/>
                        <a:latin typeface="+mn-lt"/>
                      </a:endParaRPr>
                    </a:p>
                  </a:txBody>
                  <a:tcPr marL="4629" marR="4629" marT="4629" marB="0"/>
                </a:tc>
                <a:tc>
                  <a:txBody>
                    <a:bodyPr/>
                    <a:lstStyle/>
                    <a:p>
                      <a:pPr algn="l" fontAlgn="b"/>
                      <a:r>
                        <a:rPr lang="en-US" sz="1400" u="none" strike="noStrike" dirty="0">
                          <a:effectLst/>
                          <a:latin typeface="+mn-lt"/>
                        </a:rPr>
                        <a:t>What constitutes full registration has not been finalized by the national department, therefore what is counted would differ from province to province. This compromises the reliability of the information collected and such collection would not provide value for money. Since there is no list of discrete criteria the indicators and provinces would once again left to develop what would be, differing operational definitions. </a:t>
                      </a:r>
                      <a:endParaRPr lang="en-US" sz="1400" b="0" i="0" u="none" strike="noStrike" dirty="0">
                        <a:solidFill>
                          <a:schemeClr val="tx1"/>
                        </a:solidFill>
                        <a:effectLst/>
                        <a:latin typeface="+mn-lt"/>
                      </a:endParaRPr>
                    </a:p>
                    <a:p>
                      <a:pPr algn="l" fontAlgn="b"/>
                      <a:r>
                        <a:rPr lang="en-US" sz="1400" b="0" i="0" u="none" strike="noStrike" dirty="0">
                          <a:solidFill>
                            <a:schemeClr val="tx1"/>
                          </a:solidFill>
                          <a:effectLst/>
                          <a:latin typeface="+mn-lt"/>
                        </a:rPr>
                        <a:t>The Department report on the number of registered partial care facilities</a:t>
                      </a:r>
                      <a:endParaRPr lang="en-US" sz="1400" u="none" strike="noStrike" dirty="0">
                        <a:solidFill>
                          <a:schemeClr val="tx1"/>
                        </a:solidFill>
                        <a:effectLst/>
                        <a:latin typeface="+mn-lt"/>
                      </a:endParaRPr>
                    </a:p>
                  </a:txBody>
                  <a:tcPr marL="4629" marR="4629" marT="4629" marB="0"/>
                </a:tc>
                <a:extLst>
                  <a:ext uri="{0D108BD9-81ED-4DB2-BD59-A6C34878D82A}">
                    <a16:rowId xmlns:a16="http://schemas.microsoft.com/office/drawing/2014/main" xmlns="" val="539304097"/>
                  </a:ext>
                </a:extLst>
              </a:tr>
              <a:tr h="448475">
                <a:tc>
                  <a:txBody>
                    <a:bodyPr/>
                    <a:lstStyle/>
                    <a:p>
                      <a:pPr algn="l" fontAlgn="t"/>
                      <a:r>
                        <a:rPr lang="en-US" sz="1400" u="none" strike="noStrike" dirty="0">
                          <a:effectLst/>
                          <a:latin typeface="+mn-lt"/>
                        </a:rPr>
                        <a:t>Number of child and youth care centres.</a:t>
                      </a:r>
                      <a:endParaRPr lang="en-US" sz="1400" b="0" i="0" u="none" strike="noStrike" dirty="0">
                        <a:solidFill>
                          <a:srgbClr val="000000"/>
                        </a:solidFill>
                        <a:effectLst/>
                        <a:latin typeface="+mn-lt"/>
                      </a:endParaRPr>
                    </a:p>
                  </a:txBody>
                  <a:tcPr marL="4629" marR="4629" marT="4629" marB="0"/>
                </a:tc>
                <a:tc>
                  <a:txBody>
                    <a:bodyPr/>
                    <a:lstStyle/>
                    <a:p>
                      <a:pPr algn="l" fontAlgn="b"/>
                      <a:r>
                        <a:rPr lang="en-US" sz="1400" b="0" i="0" u="none" strike="noStrike" dirty="0">
                          <a:solidFill>
                            <a:schemeClr val="dk1"/>
                          </a:solidFill>
                          <a:effectLst/>
                          <a:latin typeface="+mn-lt"/>
                        </a:rPr>
                        <a:t>The</a:t>
                      </a:r>
                      <a:r>
                        <a:rPr lang="en-US" sz="1400" b="0" i="0" u="none" strike="noStrike" baseline="0" dirty="0">
                          <a:solidFill>
                            <a:schemeClr val="dk1"/>
                          </a:solidFill>
                          <a:effectLst/>
                          <a:latin typeface="+mn-lt"/>
                        </a:rPr>
                        <a:t> number of funded CYCCs is contained in the list of funded organisations in Part B: Section 5 of the Annual Report</a:t>
                      </a:r>
                      <a:endParaRPr lang="en-US" sz="1400" b="0" i="0" u="none" strike="noStrike" dirty="0">
                        <a:solidFill>
                          <a:srgbClr val="000000"/>
                        </a:solidFill>
                        <a:effectLst/>
                        <a:latin typeface="+mn-lt"/>
                      </a:endParaRPr>
                    </a:p>
                  </a:txBody>
                  <a:tcPr marL="4629" marR="4629" marT="4629" marB="0"/>
                </a:tc>
                <a:extLst>
                  <a:ext uri="{0D108BD9-81ED-4DB2-BD59-A6C34878D82A}">
                    <a16:rowId xmlns:a16="http://schemas.microsoft.com/office/drawing/2014/main" xmlns="" val="11381794"/>
                  </a:ext>
                </a:extLst>
              </a:tr>
              <a:tr h="670306">
                <a:tc>
                  <a:txBody>
                    <a:bodyPr/>
                    <a:lstStyle/>
                    <a:p>
                      <a:pPr algn="l" fontAlgn="t"/>
                      <a:r>
                        <a:rPr lang="en-US" sz="1400" u="none" strike="noStrike">
                          <a:effectLst/>
                          <a:latin typeface="+mn-lt"/>
                        </a:rPr>
                        <a:t>Number of children accessing services through the Isibindi model.</a:t>
                      </a:r>
                      <a:endParaRPr lang="en-US" sz="1400" b="0" i="0" u="none" strike="noStrike">
                        <a:solidFill>
                          <a:srgbClr val="000000"/>
                        </a:solidFill>
                        <a:effectLst/>
                        <a:latin typeface="+mn-lt"/>
                      </a:endParaRPr>
                    </a:p>
                  </a:txBody>
                  <a:tcPr marL="4629" marR="4629" marT="4629" marB="0"/>
                </a:tc>
                <a:tc>
                  <a:txBody>
                    <a:bodyPr/>
                    <a:lstStyle/>
                    <a:p>
                      <a:pPr algn="l" fontAlgn="b"/>
                      <a:r>
                        <a:rPr lang="en-US" sz="1400" u="none" strike="noStrike" dirty="0">
                          <a:effectLst/>
                          <a:latin typeface="+mn-lt"/>
                        </a:rPr>
                        <a:t>The department funds NPOs to train CYCWs to deliver prevention and early intervention programmes through the Isibindi model. </a:t>
                      </a:r>
                      <a:endParaRPr lang="en-US" sz="1400" b="0" i="0" u="none" strike="noStrike" dirty="0">
                        <a:solidFill>
                          <a:srgbClr val="000000"/>
                        </a:solidFill>
                        <a:effectLst/>
                        <a:latin typeface="+mn-lt"/>
                      </a:endParaRPr>
                    </a:p>
                  </a:txBody>
                  <a:tcPr marL="4629" marR="4629" marT="4629" marB="0"/>
                </a:tc>
                <a:extLst>
                  <a:ext uri="{0D108BD9-81ED-4DB2-BD59-A6C34878D82A}">
                    <a16:rowId xmlns:a16="http://schemas.microsoft.com/office/drawing/2014/main" xmlns="" val="1640983862"/>
                  </a:ext>
                </a:extLst>
              </a:tr>
            </a:tbl>
          </a:graphicData>
        </a:graphic>
      </p:graphicFrame>
    </p:spTree>
    <p:extLst>
      <p:ext uri="{BB962C8B-B14F-4D97-AF65-F5344CB8AC3E}">
        <p14:creationId xmlns:p14="http://schemas.microsoft.com/office/powerpoint/2010/main" xmlns="" val="6505060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ZA" sz="1800" dirty="0"/>
              <a:t>NATIONAL INDICATORS FOR WHICH TARGETS WERE NOT SET</a:t>
            </a:r>
          </a:p>
        </p:txBody>
      </p:sp>
      <p:sp>
        <p:nvSpPr>
          <p:cNvPr id="3" name="Subtitle 2"/>
          <p:cNvSpPr>
            <a:spLocks noGrp="1"/>
          </p:cNvSpPr>
          <p:nvPr>
            <p:ph type="subTitle" idx="1"/>
          </p:nvPr>
        </p:nvSpPr>
        <p:spPr/>
        <p:txBody>
          <a:bodyPr>
            <a:normAutofit/>
          </a:bodyPr>
          <a:lstStyle/>
          <a:p>
            <a:r>
              <a:rPr lang="en-ZA" sz="1400" b="1" dirty="0"/>
              <a:t>PROGRAMME 3: CHILDREN AND FAMILIES</a:t>
            </a:r>
          </a:p>
          <a:p>
            <a:endParaRPr lang="en-ZA" sz="1400" dirty="0"/>
          </a:p>
        </p:txBody>
      </p:sp>
      <p:graphicFrame>
        <p:nvGraphicFramePr>
          <p:cNvPr id="4" name="Table 3"/>
          <p:cNvGraphicFramePr>
            <a:graphicFrameLocks noGrp="1"/>
          </p:cNvGraphicFramePr>
          <p:nvPr>
            <p:extLst>
              <p:ext uri="{D42A27DB-BD31-4B8C-83A1-F6EECF244321}">
                <p14:modId xmlns:p14="http://schemas.microsoft.com/office/powerpoint/2010/main" xmlns="" val="2895157673"/>
              </p:ext>
            </p:extLst>
          </p:nvPr>
        </p:nvGraphicFramePr>
        <p:xfrm>
          <a:off x="295275" y="1560349"/>
          <a:ext cx="8722890" cy="5096216"/>
        </p:xfrm>
        <a:graphic>
          <a:graphicData uri="http://schemas.openxmlformats.org/drawingml/2006/table">
            <a:tbl>
              <a:tblPr>
                <a:tableStyleId>{5C22544A-7EE6-4342-B048-85BDC9FD1C3A}</a:tableStyleId>
              </a:tblPr>
              <a:tblGrid>
                <a:gridCol w="3277726">
                  <a:extLst>
                    <a:ext uri="{9D8B030D-6E8A-4147-A177-3AD203B41FA5}">
                      <a16:colId xmlns:a16="http://schemas.microsoft.com/office/drawing/2014/main" xmlns="" val="622851108"/>
                    </a:ext>
                  </a:extLst>
                </a:gridCol>
                <a:gridCol w="5445164">
                  <a:extLst>
                    <a:ext uri="{9D8B030D-6E8A-4147-A177-3AD203B41FA5}">
                      <a16:colId xmlns:a16="http://schemas.microsoft.com/office/drawing/2014/main" xmlns="" val="2708040978"/>
                    </a:ext>
                  </a:extLst>
                </a:gridCol>
              </a:tblGrid>
              <a:tr h="260062">
                <a:tc>
                  <a:txBody>
                    <a:bodyPr/>
                    <a:lstStyle/>
                    <a:p>
                      <a:pPr algn="l" fontAlgn="t"/>
                      <a:r>
                        <a:rPr lang="en-US" sz="1400" b="0" i="0" u="none" strike="noStrike" dirty="0">
                          <a:solidFill>
                            <a:srgbClr val="000000"/>
                          </a:solidFill>
                          <a:effectLst/>
                          <a:latin typeface="+mn-lt"/>
                        </a:rPr>
                        <a:t>INDICATOR</a:t>
                      </a:r>
                    </a:p>
                  </a:txBody>
                  <a:tcPr marL="4629" marR="4629" marT="4629" marB="0"/>
                </a:tc>
                <a:tc>
                  <a:txBody>
                    <a:bodyPr/>
                    <a:lstStyle/>
                    <a:p>
                      <a:pPr algn="l" fontAlgn="b"/>
                      <a:r>
                        <a:rPr lang="en-US" sz="1400" b="0" i="0" u="none" strike="noStrike" dirty="0">
                          <a:solidFill>
                            <a:srgbClr val="000000"/>
                          </a:solidFill>
                          <a:effectLst/>
                          <a:latin typeface="+mn-lt"/>
                        </a:rPr>
                        <a:t>REASONS FOR NOT SETTING TARGETS</a:t>
                      </a:r>
                    </a:p>
                  </a:txBody>
                  <a:tcPr marL="4629" marR="4629" marT="4629" marB="0"/>
                </a:tc>
                <a:extLst>
                  <a:ext uri="{0D108BD9-81ED-4DB2-BD59-A6C34878D82A}">
                    <a16:rowId xmlns:a16="http://schemas.microsoft.com/office/drawing/2014/main" xmlns="" val="48525315"/>
                  </a:ext>
                </a:extLst>
              </a:tr>
              <a:tr h="1779461">
                <a:tc>
                  <a:txBody>
                    <a:bodyPr/>
                    <a:lstStyle/>
                    <a:p>
                      <a:pPr algn="l" fontAlgn="t"/>
                      <a:r>
                        <a:rPr lang="en-US" sz="1400" u="none" strike="noStrike" dirty="0">
                          <a:effectLst/>
                          <a:latin typeface="+mn-lt"/>
                        </a:rPr>
                        <a:t>Number of conditionally registered ECD programmes.</a:t>
                      </a:r>
                    </a:p>
                    <a:p>
                      <a:pPr algn="l" fontAlgn="t"/>
                      <a:endParaRPr lang="en-US" sz="1400" b="0" i="0" u="none" strike="noStrike" dirty="0">
                        <a:solidFill>
                          <a:srgbClr val="000000"/>
                        </a:solidFill>
                        <a:effectLst/>
                        <a:latin typeface="+mn-lt"/>
                      </a:endParaRPr>
                    </a:p>
                    <a:p>
                      <a:pPr algn="l" fontAlgn="t"/>
                      <a:r>
                        <a:rPr lang="en-US" sz="1400" b="0" i="0" u="none" strike="noStrike" dirty="0">
                          <a:solidFill>
                            <a:srgbClr val="000000"/>
                          </a:solidFill>
                          <a:effectLst/>
                          <a:latin typeface="+mn-lt"/>
                        </a:rPr>
                        <a:t>Number</a:t>
                      </a:r>
                      <a:r>
                        <a:rPr lang="en-US" sz="1400" b="0" i="0" u="none" strike="noStrike" baseline="0" dirty="0">
                          <a:solidFill>
                            <a:srgbClr val="000000"/>
                          </a:solidFill>
                          <a:effectLst/>
                          <a:latin typeface="+mn-lt"/>
                        </a:rPr>
                        <a:t> of fully registered ECD programmes</a:t>
                      </a:r>
                      <a:endParaRPr lang="en-US" sz="1400" b="0" i="0" u="none" strike="noStrike" dirty="0">
                        <a:solidFill>
                          <a:srgbClr val="000000"/>
                        </a:solidFill>
                        <a:effectLst/>
                        <a:latin typeface="+mn-lt"/>
                      </a:endParaRPr>
                    </a:p>
                  </a:txBody>
                  <a:tcPr marL="4629" marR="4629" marT="4629" marB="0"/>
                </a:tc>
                <a:tc>
                  <a:txBody>
                    <a:bodyPr/>
                    <a:lstStyle/>
                    <a:p>
                      <a:pPr algn="l" fontAlgn="b"/>
                      <a:r>
                        <a:rPr lang="en-US" sz="1400" u="none" strike="noStrike" dirty="0">
                          <a:effectLst/>
                          <a:latin typeface="+mn-lt"/>
                        </a:rPr>
                        <a:t>The same question is raised with conditional registration of programmes as was the case for full registration. The criteria have not</a:t>
                      </a:r>
                      <a:r>
                        <a:rPr lang="en-US" sz="1400" u="none" strike="noStrike" baseline="0" dirty="0">
                          <a:effectLst/>
                          <a:latin typeface="+mn-lt"/>
                        </a:rPr>
                        <a:t> </a:t>
                      </a:r>
                      <a:r>
                        <a:rPr lang="en-US" sz="1400" u="none" strike="noStrike" dirty="0">
                          <a:effectLst/>
                          <a:latin typeface="+mn-lt"/>
                        </a:rPr>
                        <a:t>been finalized and thus what would be counted would differ from province to province. This compromises the reliability of the information collected and such collection would not provide value for money. Since there is no list of discrete criteria for the indicator and provinces would once again be left to develop what would be, differing  operational definitions. As noted above, this means that the data collected will not be reliable</a:t>
                      </a:r>
                      <a:endParaRPr lang="en-US" sz="1400" b="0" i="0" u="none" strike="noStrike" dirty="0">
                        <a:solidFill>
                          <a:srgbClr val="000000"/>
                        </a:solidFill>
                        <a:effectLst/>
                        <a:latin typeface="+mn-lt"/>
                      </a:endParaRPr>
                    </a:p>
                  </a:txBody>
                  <a:tcPr marL="4629" marR="4629" marT="4629" marB="0"/>
                </a:tc>
                <a:extLst>
                  <a:ext uri="{0D108BD9-81ED-4DB2-BD59-A6C34878D82A}">
                    <a16:rowId xmlns:a16="http://schemas.microsoft.com/office/drawing/2014/main" xmlns="" val="1322964641"/>
                  </a:ext>
                </a:extLst>
              </a:tr>
              <a:tr h="448475">
                <a:tc>
                  <a:txBody>
                    <a:bodyPr/>
                    <a:lstStyle/>
                    <a:p>
                      <a:pPr algn="l" fontAlgn="t"/>
                      <a:r>
                        <a:rPr lang="en-US" sz="1400" u="none" strike="noStrike" dirty="0">
                          <a:effectLst/>
                          <a:latin typeface="+mn-lt"/>
                        </a:rPr>
                        <a:t>Number of children accessing registered ECD programmes.</a:t>
                      </a:r>
                      <a:endParaRPr lang="en-US" sz="1400" b="0" i="0" u="none" strike="noStrike" dirty="0">
                        <a:solidFill>
                          <a:srgbClr val="000000"/>
                        </a:solidFill>
                        <a:effectLst/>
                        <a:latin typeface="+mn-lt"/>
                      </a:endParaRPr>
                    </a:p>
                  </a:txBody>
                  <a:tcPr marL="4629" marR="4629" marT="4629" marB="0"/>
                </a:tc>
                <a:tc>
                  <a:txBody>
                    <a:bodyPr/>
                    <a:lstStyle/>
                    <a:p>
                      <a:pPr algn="l" fontAlgn="b"/>
                      <a:r>
                        <a:rPr lang="en-US" sz="1400" u="none" strike="noStrike" dirty="0">
                          <a:effectLst/>
                          <a:latin typeface="+mn-lt"/>
                        </a:rPr>
                        <a:t>The criteria has not</a:t>
                      </a:r>
                      <a:r>
                        <a:rPr lang="en-US" sz="1400" u="none" strike="noStrike" baseline="0" dirty="0">
                          <a:effectLst/>
                          <a:latin typeface="+mn-lt"/>
                        </a:rPr>
                        <a:t> </a:t>
                      </a:r>
                      <a:r>
                        <a:rPr lang="en-US" sz="1400" u="none" strike="noStrike" dirty="0">
                          <a:effectLst/>
                          <a:latin typeface="+mn-lt"/>
                        </a:rPr>
                        <a:t>been finalized and thus what would be counted would differ from province to province. This compromises the reliability of the information collected and such collection would not provide value for money. Since there is no list of discrete criteria for the indicator and provinces would once again be left to develop what would be, differing  operational definitions. As noted above, this means that the data collected will not be reliable</a:t>
                      </a:r>
                      <a:endParaRPr lang="en-US" sz="1400" b="0" i="0" u="none" strike="noStrike" dirty="0">
                        <a:solidFill>
                          <a:srgbClr val="000000"/>
                        </a:solidFill>
                        <a:effectLst/>
                        <a:latin typeface="+mn-lt"/>
                      </a:endParaRPr>
                    </a:p>
                  </a:txBody>
                  <a:tcPr marL="4629" marR="4629" marT="4629" marB="0"/>
                </a:tc>
                <a:extLst>
                  <a:ext uri="{0D108BD9-81ED-4DB2-BD59-A6C34878D82A}">
                    <a16:rowId xmlns:a16="http://schemas.microsoft.com/office/drawing/2014/main" xmlns="" val="3827570785"/>
                  </a:ext>
                </a:extLst>
              </a:tr>
              <a:tr h="439763">
                <a:tc>
                  <a:txBody>
                    <a:bodyPr/>
                    <a:lstStyle/>
                    <a:p>
                      <a:pPr algn="l" fontAlgn="t"/>
                      <a:r>
                        <a:rPr lang="en-US" sz="1400" u="none" strike="noStrike" dirty="0">
                          <a:effectLst/>
                          <a:latin typeface="+mn-lt"/>
                        </a:rPr>
                        <a:t>Number of subsidised children accessing</a:t>
                      </a:r>
                    </a:p>
                    <a:p>
                      <a:pPr algn="l" fontAlgn="t"/>
                      <a:r>
                        <a:rPr lang="en-US" sz="1400" u="none" strike="noStrike" dirty="0">
                          <a:effectLst/>
                          <a:latin typeface="+mn-lt"/>
                        </a:rPr>
                        <a:t>fully</a:t>
                      </a:r>
                      <a:r>
                        <a:rPr lang="en-US" sz="1400" u="none" strike="noStrike" baseline="0" dirty="0">
                          <a:effectLst/>
                          <a:latin typeface="+mn-lt"/>
                        </a:rPr>
                        <a:t> </a:t>
                      </a:r>
                      <a:r>
                        <a:rPr lang="en-US" sz="1400" u="none" strike="noStrike" dirty="0">
                          <a:effectLst/>
                          <a:latin typeface="+mn-lt"/>
                        </a:rPr>
                        <a:t> registered ECD programmes.</a:t>
                      </a:r>
                      <a:endParaRPr lang="en-US" sz="1400" b="0" i="0" u="none" strike="noStrike" dirty="0">
                        <a:solidFill>
                          <a:srgbClr val="000000"/>
                        </a:solidFill>
                        <a:effectLst/>
                        <a:latin typeface="+mn-lt"/>
                      </a:endParaRPr>
                    </a:p>
                  </a:txBody>
                  <a:tcPr marL="4629" marR="4629" marT="4629" marB="0"/>
                </a:tc>
                <a:tc>
                  <a:txBody>
                    <a:bodyPr/>
                    <a:lstStyle/>
                    <a:p>
                      <a:pPr algn="l" fontAlgn="b"/>
                      <a:r>
                        <a:rPr lang="en-US" sz="1400" b="0" i="0" u="none" strike="noStrike" dirty="0">
                          <a:solidFill>
                            <a:srgbClr val="000000"/>
                          </a:solidFill>
                          <a:effectLst/>
                          <a:latin typeface="+mn-lt"/>
                        </a:rPr>
                        <a:t>As above – no criteria to determine what full registration means</a:t>
                      </a:r>
                    </a:p>
                  </a:txBody>
                  <a:tcPr marL="4629" marR="4629" marT="4629" marB="0"/>
                </a:tc>
                <a:extLst>
                  <a:ext uri="{0D108BD9-81ED-4DB2-BD59-A6C34878D82A}">
                    <a16:rowId xmlns:a16="http://schemas.microsoft.com/office/drawing/2014/main" xmlns="" val="1709130582"/>
                  </a:ext>
                </a:extLst>
              </a:tr>
              <a:tr h="448475">
                <a:tc>
                  <a:txBody>
                    <a:bodyPr/>
                    <a:lstStyle/>
                    <a:p>
                      <a:pPr algn="l" fontAlgn="t"/>
                      <a:r>
                        <a:rPr lang="en-US" sz="1400" u="none" strike="noStrike" dirty="0">
                          <a:effectLst/>
                          <a:latin typeface="+mn-lt"/>
                        </a:rPr>
                        <a:t>Number of ECD practitioners in registered ECD programmes.</a:t>
                      </a:r>
                      <a:endParaRPr lang="en-US" sz="1400" b="0" i="0" u="none" strike="noStrike" dirty="0">
                        <a:solidFill>
                          <a:srgbClr val="000000"/>
                        </a:solidFill>
                        <a:effectLst/>
                        <a:latin typeface="+mn-lt"/>
                      </a:endParaRPr>
                    </a:p>
                  </a:txBody>
                  <a:tcPr marL="4629" marR="4629" marT="4629" marB="0"/>
                </a:tc>
                <a:tc>
                  <a:txBody>
                    <a:bodyPr/>
                    <a:lstStyle/>
                    <a:p>
                      <a:pPr algn="l" fontAlgn="b"/>
                      <a:r>
                        <a:rPr lang="en-US" sz="1400" u="none" strike="noStrike" dirty="0">
                          <a:effectLst/>
                          <a:latin typeface="+mn-lt"/>
                        </a:rPr>
                        <a:t>The issue of what constitutes registered ECD programme has not been resolved</a:t>
                      </a:r>
                      <a:endParaRPr lang="en-US" sz="1400" b="0" i="0" u="none" strike="noStrike" dirty="0">
                        <a:solidFill>
                          <a:srgbClr val="000000"/>
                        </a:solidFill>
                        <a:effectLst/>
                        <a:latin typeface="+mn-lt"/>
                      </a:endParaRPr>
                    </a:p>
                  </a:txBody>
                  <a:tcPr marL="4629" marR="4629" marT="4629" marB="0"/>
                </a:tc>
                <a:extLst>
                  <a:ext uri="{0D108BD9-81ED-4DB2-BD59-A6C34878D82A}">
                    <a16:rowId xmlns:a16="http://schemas.microsoft.com/office/drawing/2014/main" xmlns="" val="880460582"/>
                  </a:ext>
                </a:extLst>
              </a:tr>
              <a:tr h="670306">
                <a:tc>
                  <a:txBody>
                    <a:bodyPr/>
                    <a:lstStyle/>
                    <a:p>
                      <a:pPr algn="l" fontAlgn="t"/>
                      <a:r>
                        <a:rPr lang="en-US" sz="1400" u="none" strike="noStrike" dirty="0">
                          <a:effectLst/>
                          <a:latin typeface="+mn-lt"/>
                        </a:rPr>
                        <a:t>Number of children accessing services through the Isibindi model.</a:t>
                      </a:r>
                      <a:endParaRPr lang="en-US" sz="1400" b="0" i="0" u="none" strike="noStrike" dirty="0">
                        <a:solidFill>
                          <a:srgbClr val="000000"/>
                        </a:solidFill>
                        <a:effectLst/>
                        <a:latin typeface="+mn-lt"/>
                      </a:endParaRPr>
                    </a:p>
                  </a:txBody>
                  <a:tcPr marL="4629" marR="4629" marT="4629" marB="0"/>
                </a:tc>
                <a:tc>
                  <a:txBody>
                    <a:bodyPr/>
                    <a:lstStyle/>
                    <a:p>
                      <a:pPr algn="l" fontAlgn="b"/>
                      <a:r>
                        <a:rPr lang="en-US" sz="1400" u="none" strike="noStrike" dirty="0">
                          <a:effectLst/>
                          <a:latin typeface="+mn-lt"/>
                        </a:rPr>
                        <a:t>The department funds NPOs to train CYCWs to deliver prevention and early intervention programmes through the Isibindi model. </a:t>
                      </a:r>
                      <a:endParaRPr lang="en-US" sz="1400" b="0" i="0" u="none" strike="noStrike" dirty="0">
                        <a:solidFill>
                          <a:srgbClr val="000000"/>
                        </a:solidFill>
                        <a:effectLst/>
                        <a:latin typeface="+mn-lt"/>
                      </a:endParaRPr>
                    </a:p>
                  </a:txBody>
                  <a:tcPr marL="4629" marR="4629" marT="4629" marB="0"/>
                </a:tc>
                <a:extLst>
                  <a:ext uri="{0D108BD9-81ED-4DB2-BD59-A6C34878D82A}">
                    <a16:rowId xmlns:a16="http://schemas.microsoft.com/office/drawing/2014/main" xmlns="" val="1640983862"/>
                  </a:ext>
                </a:extLst>
              </a:tr>
            </a:tbl>
          </a:graphicData>
        </a:graphic>
      </p:graphicFrame>
    </p:spTree>
    <p:extLst>
      <p:ext uri="{BB962C8B-B14F-4D97-AF65-F5344CB8AC3E}">
        <p14:creationId xmlns:p14="http://schemas.microsoft.com/office/powerpoint/2010/main" xmlns="" val="1746582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ZA" sz="1800" dirty="0"/>
              <a:t>NATIONAL INDICATORS FOR WHICH TARGETS WERE NOT SET</a:t>
            </a:r>
          </a:p>
        </p:txBody>
      </p:sp>
      <p:sp>
        <p:nvSpPr>
          <p:cNvPr id="3" name="Subtitle 2"/>
          <p:cNvSpPr>
            <a:spLocks noGrp="1"/>
          </p:cNvSpPr>
          <p:nvPr>
            <p:ph type="subTitle" idx="1"/>
          </p:nvPr>
        </p:nvSpPr>
        <p:spPr/>
        <p:txBody>
          <a:bodyPr>
            <a:normAutofit/>
          </a:bodyPr>
          <a:lstStyle/>
          <a:p>
            <a:r>
              <a:rPr lang="en-ZA" sz="1400" b="1" dirty="0"/>
              <a:t>PROGRAMME 3: CHILDREN AND FAMILIES</a:t>
            </a:r>
          </a:p>
          <a:p>
            <a:endParaRPr lang="en-ZA" sz="1400" dirty="0"/>
          </a:p>
        </p:txBody>
      </p:sp>
      <p:graphicFrame>
        <p:nvGraphicFramePr>
          <p:cNvPr id="4" name="Table 3"/>
          <p:cNvGraphicFramePr>
            <a:graphicFrameLocks noGrp="1"/>
          </p:cNvGraphicFramePr>
          <p:nvPr>
            <p:extLst>
              <p:ext uri="{D42A27DB-BD31-4B8C-83A1-F6EECF244321}">
                <p14:modId xmlns:p14="http://schemas.microsoft.com/office/powerpoint/2010/main" xmlns="" val="3600529694"/>
              </p:ext>
            </p:extLst>
          </p:nvPr>
        </p:nvGraphicFramePr>
        <p:xfrm>
          <a:off x="295275" y="1602422"/>
          <a:ext cx="8722890" cy="2647402"/>
        </p:xfrm>
        <a:graphic>
          <a:graphicData uri="http://schemas.openxmlformats.org/drawingml/2006/table">
            <a:tbl>
              <a:tblPr>
                <a:tableStyleId>{5C22544A-7EE6-4342-B048-85BDC9FD1C3A}</a:tableStyleId>
              </a:tblPr>
              <a:tblGrid>
                <a:gridCol w="3277726">
                  <a:extLst>
                    <a:ext uri="{9D8B030D-6E8A-4147-A177-3AD203B41FA5}">
                      <a16:colId xmlns:a16="http://schemas.microsoft.com/office/drawing/2014/main" xmlns="" val="622851108"/>
                    </a:ext>
                  </a:extLst>
                </a:gridCol>
                <a:gridCol w="5445164">
                  <a:extLst>
                    <a:ext uri="{9D8B030D-6E8A-4147-A177-3AD203B41FA5}">
                      <a16:colId xmlns:a16="http://schemas.microsoft.com/office/drawing/2014/main" xmlns="" val="2708040978"/>
                    </a:ext>
                  </a:extLst>
                </a:gridCol>
              </a:tblGrid>
              <a:tr h="258759">
                <a:tc>
                  <a:txBody>
                    <a:bodyPr/>
                    <a:lstStyle/>
                    <a:p>
                      <a:pPr algn="l" fontAlgn="t"/>
                      <a:r>
                        <a:rPr lang="en-US" sz="1400" b="0" i="0" u="none" strike="noStrike" dirty="0">
                          <a:solidFill>
                            <a:srgbClr val="000000"/>
                          </a:solidFill>
                          <a:effectLst/>
                          <a:latin typeface="+mn-lt"/>
                        </a:rPr>
                        <a:t>INDICATOR</a:t>
                      </a:r>
                    </a:p>
                  </a:txBody>
                  <a:tcPr marL="4629" marR="4629" marT="4629" marB="0"/>
                </a:tc>
                <a:tc>
                  <a:txBody>
                    <a:bodyPr/>
                    <a:lstStyle/>
                    <a:p>
                      <a:pPr algn="l" fontAlgn="b"/>
                      <a:r>
                        <a:rPr lang="en-US" sz="1400" b="0" i="0" u="none" strike="noStrike" dirty="0">
                          <a:solidFill>
                            <a:srgbClr val="000000"/>
                          </a:solidFill>
                          <a:effectLst/>
                          <a:latin typeface="+mn-lt"/>
                        </a:rPr>
                        <a:t>REASONS FOR NOT SETTING TARGETS</a:t>
                      </a:r>
                    </a:p>
                  </a:txBody>
                  <a:tcPr marL="4629" marR="4629" marT="4629" marB="0"/>
                </a:tc>
                <a:extLst>
                  <a:ext uri="{0D108BD9-81ED-4DB2-BD59-A6C34878D82A}">
                    <a16:rowId xmlns:a16="http://schemas.microsoft.com/office/drawing/2014/main" xmlns="" val="48525315"/>
                  </a:ext>
                </a:extLst>
              </a:tr>
              <a:tr h="765287">
                <a:tc>
                  <a:txBody>
                    <a:bodyPr/>
                    <a:lstStyle/>
                    <a:p>
                      <a:pPr algn="l" fontAlgn="t"/>
                      <a:r>
                        <a:rPr lang="en-US" sz="1400" b="0" i="0" u="none" strike="noStrike" dirty="0">
                          <a:solidFill>
                            <a:srgbClr val="000000"/>
                          </a:solidFill>
                          <a:effectLst/>
                          <a:latin typeface="+mn-lt"/>
                        </a:rPr>
                        <a:t>Number of ECD practitioners</a:t>
                      </a:r>
                      <a:r>
                        <a:rPr lang="en-US" sz="1400" b="0" i="0" u="none" strike="noStrike" baseline="0" dirty="0">
                          <a:solidFill>
                            <a:srgbClr val="000000"/>
                          </a:solidFill>
                          <a:effectLst/>
                          <a:latin typeface="+mn-lt"/>
                        </a:rPr>
                        <a:t> in funded ECD centres meeting minimum qualification requirements</a:t>
                      </a:r>
                      <a:endParaRPr lang="en-US" sz="1400" b="0" i="0" u="none" strike="noStrike" dirty="0">
                        <a:solidFill>
                          <a:srgbClr val="000000"/>
                        </a:solidFill>
                        <a:effectLst/>
                        <a:latin typeface="+mn-lt"/>
                      </a:endParaRPr>
                    </a:p>
                  </a:txBody>
                  <a:tcPr marL="4629" marR="4629" marT="4629" marB="0"/>
                </a:tc>
                <a:tc>
                  <a:txBody>
                    <a:bodyPr/>
                    <a:lstStyle/>
                    <a:p>
                      <a:pPr algn="l" fontAlgn="b"/>
                      <a:r>
                        <a:rPr lang="en-US" sz="1400" b="0" i="0" u="none" strike="noStrike" dirty="0">
                          <a:solidFill>
                            <a:srgbClr val="000000"/>
                          </a:solidFill>
                          <a:effectLst/>
                          <a:latin typeface="+mn-lt"/>
                        </a:rPr>
                        <a:t>It was difficult to collect this information since many practitioners</a:t>
                      </a:r>
                      <a:r>
                        <a:rPr lang="en-US" sz="1400" b="0" i="0" u="none" strike="noStrike" baseline="0" dirty="0">
                          <a:solidFill>
                            <a:srgbClr val="000000"/>
                          </a:solidFill>
                          <a:effectLst/>
                          <a:latin typeface="+mn-lt"/>
                        </a:rPr>
                        <a:t> completed the training but did not receive their certificates from the national accreditation body. NDSD subsequently discontinued the use of the indicator</a:t>
                      </a:r>
                      <a:endParaRPr lang="en-US" sz="1400" b="0" i="0" u="none" strike="noStrike" dirty="0">
                        <a:solidFill>
                          <a:srgbClr val="000000"/>
                        </a:solidFill>
                        <a:effectLst/>
                        <a:latin typeface="+mn-lt"/>
                      </a:endParaRPr>
                    </a:p>
                  </a:txBody>
                  <a:tcPr marL="4629" marR="4629" marT="4629" marB="0"/>
                </a:tc>
                <a:extLst>
                  <a:ext uri="{0D108BD9-81ED-4DB2-BD59-A6C34878D82A}">
                    <a16:rowId xmlns:a16="http://schemas.microsoft.com/office/drawing/2014/main" xmlns="" val="1322964641"/>
                  </a:ext>
                </a:extLst>
              </a:tr>
              <a:tr h="765287">
                <a:tc>
                  <a:txBody>
                    <a:bodyPr/>
                    <a:lstStyle/>
                    <a:p>
                      <a:pPr algn="l" fontAlgn="t"/>
                      <a:r>
                        <a:rPr lang="en-US" sz="1400" b="0" i="0" u="none" strike="noStrike" dirty="0">
                          <a:solidFill>
                            <a:srgbClr val="000000"/>
                          </a:solidFill>
                          <a:effectLst/>
                          <a:latin typeface="+mn-lt"/>
                        </a:rPr>
                        <a:t>Number of families participating in Family Preservation services</a:t>
                      </a:r>
                    </a:p>
                  </a:txBody>
                  <a:tcPr marL="4629" marR="4629" marT="4629" marB="0"/>
                </a:tc>
                <a:tc>
                  <a:txBody>
                    <a:bodyPr/>
                    <a:lstStyle/>
                    <a:p>
                      <a:pPr algn="l" fontAlgn="b"/>
                      <a:r>
                        <a:rPr lang="en-US" sz="1400" b="0" i="0" u="none" strike="noStrike" dirty="0">
                          <a:solidFill>
                            <a:srgbClr val="000000"/>
                          </a:solidFill>
                          <a:effectLst/>
                          <a:latin typeface="+mn-lt"/>
                        </a:rPr>
                        <a:t>Reported under the indicator: Number of families participating in family preservation and support services</a:t>
                      </a:r>
                    </a:p>
                  </a:txBody>
                  <a:tcPr marL="4629" marR="4629" marT="4629" marB="0"/>
                </a:tc>
                <a:extLst>
                  <a:ext uri="{0D108BD9-81ED-4DB2-BD59-A6C34878D82A}">
                    <a16:rowId xmlns:a16="http://schemas.microsoft.com/office/drawing/2014/main" xmlns="" val="2564911553"/>
                  </a:ext>
                </a:extLst>
              </a:tr>
              <a:tr h="765287">
                <a:tc>
                  <a:txBody>
                    <a:bodyPr/>
                    <a:lstStyle/>
                    <a:p>
                      <a:pPr algn="l" fontAlgn="t"/>
                      <a:r>
                        <a:rPr lang="en-US" sz="1400" b="0" i="0" u="none" strike="noStrike" dirty="0">
                          <a:solidFill>
                            <a:srgbClr val="000000"/>
                          </a:solidFill>
                          <a:effectLst/>
                          <a:latin typeface="+mn-lt"/>
                        </a:rPr>
                        <a:t>Number of families participating in parenting skills </a:t>
                      </a:r>
                      <a:r>
                        <a:rPr lang="en-US" sz="1400" b="0" i="0" u="none" strike="noStrike" dirty="0" err="1">
                          <a:solidFill>
                            <a:srgbClr val="000000"/>
                          </a:solidFill>
                          <a:effectLst/>
                          <a:latin typeface="+mn-lt"/>
                        </a:rPr>
                        <a:t>programmes</a:t>
                      </a:r>
                      <a:endParaRPr lang="en-US" sz="1400" b="0" i="0" u="none" strike="noStrike" dirty="0">
                        <a:solidFill>
                          <a:srgbClr val="000000"/>
                        </a:solidFill>
                        <a:effectLst/>
                        <a:latin typeface="+mn-lt"/>
                      </a:endParaRPr>
                    </a:p>
                  </a:txBody>
                  <a:tcPr marL="4629" marR="4629" marT="4629" marB="0"/>
                </a:tc>
                <a:tc>
                  <a:txBody>
                    <a:bodyPr/>
                    <a:lstStyle/>
                    <a:p>
                      <a:pPr algn="l" fontAlgn="b"/>
                      <a:r>
                        <a:rPr lang="en-US" sz="1400" b="0" i="0" u="none" strike="noStrike" dirty="0">
                          <a:solidFill>
                            <a:srgbClr val="000000"/>
                          </a:solidFill>
                          <a:effectLst/>
                          <a:latin typeface="+mn-lt"/>
                        </a:rPr>
                        <a:t>Reported under the provincial indicator: Number of parents and care givers that have completed parent education and training </a:t>
                      </a:r>
                      <a:r>
                        <a:rPr lang="en-US" sz="1400" b="0" i="0" u="none" strike="noStrike" dirty="0" err="1">
                          <a:solidFill>
                            <a:srgbClr val="000000"/>
                          </a:solidFill>
                          <a:effectLst/>
                          <a:latin typeface="+mn-lt"/>
                        </a:rPr>
                        <a:t>programmes</a:t>
                      </a:r>
                      <a:endParaRPr lang="en-US" sz="1400" b="0" i="0" u="none" strike="noStrike" dirty="0">
                        <a:solidFill>
                          <a:srgbClr val="000000"/>
                        </a:solidFill>
                        <a:effectLst/>
                        <a:latin typeface="+mn-lt"/>
                      </a:endParaRPr>
                    </a:p>
                  </a:txBody>
                  <a:tcPr marL="4629" marR="4629" marT="4629" marB="0"/>
                </a:tc>
                <a:extLst>
                  <a:ext uri="{0D108BD9-81ED-4DB2-BD59-A6C34878D82A}">
                    <a16:rowId xmlns:a16="http://schemas.microsoft.com/office/drawing/2014/main" xmlns="" val="3548875344"/>
                  </a:ext>
                </a:extLst>
              </a:tr>
            </a:tbl>
          </a:graphicData>
        </a:graphic>
      </p:graphicFrame>
    </p:spTree>
    <p:extLst>
      <p:ext uri="{BB962C8B-B14F-4D97-AF65-F5344CB8AC3E}">
        <p14:creationId xmlns:p14="http://schemas.microsoft.com/office/powerpoint/2010/main" xmlns="" val="31548123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59923" y="428016"/>
            <a:ext cx="8443609" cy="5223754"/>
          </a:xfrm>
        </p:spPr>
        <p:txBody>
          <a:bodyPr>
            <a:normAutofit/>
          </a:bodyPr>
          <a:lstStyle/>
          <a:p>
            <a:r>
              <a:rPr lang="en-ZA" b="1" dirty="0"/>
              <a:t>PROGRAMME 4: RESTORATIVE SERVICES</a:t>
            </a:r>
          </a:p>
          <a:p>
            <a:endParaRPr lang="en-ZA" b="1" dirty="0"/>
          </a:p>
          <a:p>
            <a:r>
              <a:rPr lang="en-ZA" b="1" dirty="0"/>
              <a:t>SUBPROGRAMMES:</a:t>
            </a:r>
          </a:p>
          <a:p>
            <a:endParaRPr lang="en-ZA" b="1" dirty="0"/>
          </a:p>
          <a:p>
            <a:r>
              <a:rPr lang="en-ZA" sz="2600" b="1" dirty="0"/>
              <a:t>CRIME PREVENTIONS &amp; SUPPORT</a:t>
            </a:r>
          </a:p>
          <a:p>
            <a:r>
              <a:rPr lang="en-ZA" sz="2600" b="1" dirty="0"/>
              <a:t>VICTIM EMPOWERMENT</a:t>
            </a:r>
          </a:p>
          <a:p>
            <a:r>
              <a:rPr lang="en-ZA" sz="2600" b="1" dirty="0"/>
              <a:t>SUBSTANCE ABUSE PREVENTION &amp; REHABILITATION</a:t>
            </a:r>
          </a:p>
          <a:p>
            <a:endParaRPr lang="en-ZA" sz="2600" b="1" dirty="0"/>
          </a:p>
          <a:p>
            <a:endParaRPr lang="en-ZA" dirty="0"/>
          </a:p>
        </p:txBody>
      </p:sp>
    </p:spTree>
    <p:extLst>
      <p:ext uri="{BB962C8B-B14F-4D97-AF65-F5344CB8AC3E}">
        <p14:creationId xmlns:p14="http://schemas.microsoft.com/office/powerpoint/2010/main" xmlns="" val="33768478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004" y="1"/>
            <a:ext cx="8904385" cy="1057276"/>
          </a:xfrm>
        </p:spPr>
        <p:txBody>
          <a:bodyPr>
            <a:normAutofit fontScale="90000"/>
          </a:bodyPr>
          <a:lstStyle/>
          <a:p>
            <a:r>
              <a:rPr lang="en-ZA" sz="1800" dirty="0"/>
              <a:t/>
            </a:r>
            <a:br>
              <a:rPr lang="en-ZA" sz="1800" dirty="0"/>
            </a:br>
            <a:r>
              <a:rPr lang="en-ZA" sz="1800" dirty="0"/>
              <a:t>PROGRAMME 4: RESTORATIVE SERVICES</a:t>
            </a:r>
            <a:br>
              <a:rPr lang="en-ZA" sz="1800" dirty="0"/>
            </a:br>
            <a:r>
              <a:rPr lang="en-ZA" sz="1800" dirty="0"/>
              <a:t/>
            </a:r>
            <a:br>
              <a:rPr lang="en-ZA" sz="1800" dirty="0"/>
            </a:br>
            <a:r>
              <a:rPr lang="en-ZA" sz="1800" dirty="0"/>
              <a:t>OCTOBER 2017 – MARCH 2018</a:t>
            </a:r>
          </a:p>
        </p:txBody>
      </p:sp>
      <p:sp>
        <p:nvSpPr>
          <p:cNvPr id="3" name="Subtitle 2"/>
          <p:cNvSpPr>
            <a:spLocks noGrp="1"/>
          </p:cNvSpPr>
          <p:nvPr>
            <p:ph type="subTitle" idx="1"/>
          </p:nvPr>
        </p:nvSpPr>
        <p:spPr/>
        <p:txBody>
          <a:bodyPr/>
          <a:lstStyle/>
          <a:p>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3954499122"/>
              </p:ext>
            </p:extLst>
          </p:nvPr>
        </p:nvGraphicFramePr>
        <p:xfrm>
          <a:off x="255931" y="1266825"/>
          <a:ext cx="8799458" cy="4749260"/>
        </p:xfrm>
        <a:graphic>
          <a:graphicData uri="http://schemas.openxmlformats.org/drawingml/2006/table">
            <a:tbl>
              <a:tblPr firstRow="1" bandRow="1">
                <a:tableStyleId>{5C22544A-7EE6-4342-B048-85BDC9FD1C3A}</a:tableStyleId>
              </a:tblPr>
              <a:tblGrid>
                <a:gridCol w="2633184">
                  <a:extLst>
                    <a:ext uri="{9D8B030D-6E8A-4147-A177-3AD203B41FA5}">
                      <a16:colId xmlns:a16="http://schemas.microsoft.com/office/drawing/2014/main" xmlns="" val="2852729307"/>
                    </a:ext>
                  </a:extLst>
                </a:gridCol>
                <a:gridCol w="798172">
                  <a:extLst>
                    <a:ext uri="{9D8B030D-6E8A-4147-A177-3AD203B41FA5}">
                      <a16:colId xmlns:a16="http://schemas.microsoft.com/office/drawing/2014/main" xmlns="" val="1907899341"/>
                    </a:ext>
                  </a:extLst>
                </a:gridCol>
                <a:gridCol w="1164738">
                  <a:extLst>
                    <a:ext uri="{9D8B030D-6E8A-4147-A177-3AD203B41FA5}">
                      <a16:colId xmlns:a16="http://schemas.microsoft.com/office/drawing/2014/main" xmlns="" val="3106086020"/>
                    </a:ext>
                  </a:extLst>
                </a:gridCol>
                <a:gridCol w="1062188">
                  <a:extLst>
                    <a:ext uri="{9D8B030D-6E8A-4147-A177-3AD203B41FA5}">
                      <a16:colId xmlns:a16="http://schemas.microsoft.com/office/drawing/2014/main" xmlns="" val="4223960404"/>
                    </a:ext>
                  </a:extLst>
                </a:gridCol>
                <a:gridCol w="1113571">
                  <a:extLst>
                    <a:ext uri="{9D8B030D-6E8A-4147-A177-3AD203B41FA5}">
                      <a16:colId xmlns:a16="http://schemas.microsoft.com/office/drawing/2014/main" xmlns="" val="1880861134"/>
                    </a:ext>
                  </a:extLst>
                </a:gridCol>
                <a:gridCol w="806194">
                  <a:extLst>
                    <a:ext uri="{9D8B030D-6E8A-4147-A177-3AD203B41FA5}">
                      <a16:colId xmlns:a16="http://schemas.microsoft.com/office/drawing/2014/main" xmlns="" val="997716175"/>
                    </a:ext>
                  </a:extLst>
                </a:gridCol>
                <a:gridCol w="1221411">
                  <a:extLst>
                    <a:ext uri="{9D8B030D-6E8A-4147-A177-3AD203B41FA5}">
                      <a16:colId xmlns:a16="http://schemas.microsoft.com/office/drawing/2014/main" xmlns="" val="3336226966"/>
                    </a:ext>
                  </a:extLst>
                </a:gridCol>
              </a:tblGrid>
              <a:tr h="583129">
                <a:tc>
                  <a:txBody>
                    <a:bodyPr/>
                    <a:lstStyle/>
                    <a:p>
                      <a:pPr algn="ctr"/>
                      <a:r>
                        <a:rPr lang="en-US" sz="1400" dirty="0"/>
                        <a:t>INDICATOR</a:t>
                      </a:r>
                    </a:p>
                  </a:txBody>
                  <a:tcPr/>
                </a:tc>
                <a:tc gridSpan="2">
                  <a:txBody>
                    <a:bodyPr/>
                    <a:lstStyle/>
                    <a:p>
                      <a:pPr algn="ctr"/>
                      <a:r>
                        <a:rPr lang="en-US" sz="1400" baseline="0" dirty="0"/>
                        <a:t>3rd  Quarter Pre-Audit Output</a:t>
                      </a:r>
                      <a:endParaRPr lang="en-US" sz="1400" dirty="0"/>
                    </a:p>
                  </a:txBody>
                  <a:tcPr/>
                </a:tc>
                <a:tc hMerge="1">
                  <a:txBody>
                    <a:bodyPr/>
                    <a:lstStyle/>
                    <a:p>
                      <a:endParaRPr lang="en-US"/>
                    </a:p>
                  </a:txBody>
                  <a:tcPr/>
                </a:tc>
                <a:tc gridSpan="2">
                  <a:txBody>
                    <a:bodyPr/>
                    <a:lstStyle/>
                    <a:p>
                      <a:pPr algn="ctr"/>
                      <a:r>
                        <a:rPr lang="en-US" sz="1400" baseline="0" dirty="0"/>
                        <a:t>4</a:t>
                      </a:r>
                      <a:r>
                        <a:rPr lang="en-US" sz="1400" baseline="30000" dirty="0"/>
                        <a:t>th</a:t>
                      </a:r>
                      <a:r>
                        <a:rPr lang="en-US" sz="1400" baseline="0" dirty="0"/>
                        <a:t> Quarter  Pre-Audit</a:t>
                      </a:r>
                    </a:p>
                    <a:p>
                      <a:pPr algn="ctr"/>
                      <a:r>
                        <a:rPr lang="en-US" sz="1400" baseline="0" dirty="0"/>
                        <a:t> Output</a:t>
                      </a:r>
                      <a:endParaRPr lang="en-US" sz="1400" dirty="0"/>
                    </a:p>
                  </a:txBody>
                  <a:tcPr/>
                </a:tc>
                <a:tc hMerge="1">
                  <a:txBody>
                    <a:bodyPr/>
                    <a:lstStyle/>
                    <a:p>
                      <a:endParaRPr lang="en-US"/>
                    </a:p>
                  </a:txBody>
                  <a:tcPr/>
                </a:tc>
                <a:tc gridSpan="2">
                  <a:txBody>
                    <a:bodyPr/>
                    <a:lstStyle/>
                    <a:p>
                      <a:r>
                        <a:rPr lang="en-US" sz="1400" dirty="0"/>
                        <a:t>2017/18 Pre-audit Annual Output</a:t>
                      </a:r>
                    </a:p>
                  </a:txBody>
                  <a:tcPr/>
                </a:tc>
                <a:tc hMerge="1">
                  <a:txBody>
                    <a:bodyPr/>
                    <a:lstStyle/>
                    <a:p>
                      <a:endParaRPr lang="en-US"/>
                    </a:p>
                  </a:txBody>
                  <a:tcPr/>
                </a:tc>
                <a:extLst>
                  <a:ext uri="{0D108BD9-81ED-4DB2-BD59-A6C34878D82A}">
                    <a16:rowId xmlns:a16="http://schemas.microsoft.com/office/drawing/2014/main" xmlns="" val="190855089"/>
                  </a:ext>
                </a:extLst>
              </a:tr>
              <a:tr h="401885">
                <a:tc>
                  <a:txBody>
                    <a:bodyPr/>
                    <a:lstStyle/>
                    <a:p>
                      <a:pPr algn="ctr"/>
                      <a:endParaRPr lang="en-US" sz="1200" dirty="0"/>
                    </a:p>
                  </a:txBody>
                  <a:tcPr/>
                </a:tc>
                <a:tc>
                  <a:txBody>
                    <a:bodyPr/>
                    <a:lstStyle/>
                    <a:p>
                      <a:pPr algn="ctr"/>
                      <a:r>
                        <a:rPr lang="en-US" sz="1200" dirty="0"/>
                        <a:t>Target</a:t>
                      </a:r>
                    </a:p>
                  </a:txBody>
                  <a:tcPr/>
                </a:tc>
                <a:tc>
                  <a:txBody>
                    <a:bodyPr/>
                    <a:lstStyle/>
                    <a:p>
                      <a:pPr algn="ctr"/>
                      <a:r>
                        <a:rPr lang="en-US" sz="1200" dirty="0"/>
                        <a:t>Achievement</a:t>
                      </a:r>
                    </a:p>
                  </a:txBody>
                  <a:tcPr/>
                </a:tc>
                <a:tc>
                  <a:txBody>
                    <a:bodyPr/>
                    <a:lstStyle/>
                    <a:p>
                      <a:pPr algn="ctr"/>
                      <a:r>
                        <a:rPr lang="en-US" sz="1200" dirty="0"/>
                        <a:t>Target</a:t>
                      </a:r>
                    </a:p>
                  </a:txBody>
                  <a:tcPr/>
                </a:tc>
                <a:tc>
                  <a:txBody>
                    <a:bodyPr/>
                    <a:lstStyle/>
                    <a:p>
                      <a:pPr algn="ctr"/>
                      <a:r>
                        <a:rPr lang="en-US" sz="1200" dirty="0"/>
                        <a:t>Achievement</a:t>
                      </a:r>
                    </a:p>
                  </a:txBody>
                  <a:tcPr/>
                </a:tc>
                <a:tc>
                  <a:txBody>
                    <a:bodyPr/>
                    <a:lstStyle/>
                    <a:p>
                      <a:pPr algn="ctr"/>
                      <a:r>
                        <a:rPr lang="en-US" sz="1200" dirty="0"/>
                        <a:t>Target</a:t>
                      </a:r>
                    </a:p>
                  </a:txBody>
                  <a:tcPr/>
                </a:tc>
                <a:tc>
                  <a:txBody>
                    <a:bodyPr/>
                    <a:lstStyle/>
                    <a:p>
                      <a:pPr algn="ctr"/>
                      <a:r>
                        <a:rPr lang="en-US" sz="1200" dirty="0"/>
                        <a:t>Achievement</a:t>
                      </a:r>
                    </a:p>
                  </a:txBody>
                  <a:tcPr/>
                </a:tc>
                <a:extLst>
                  <a:ext uri="{0D108BD9-81ED-4DB2-BD59-A6C34878D82A}">
                    <a16:rowId xmlns:a16="http://schemas.microsoft.com/office/drawing/2014/main" xmlns="" val="772051397"/>
                  </a:ext>
                </a:extLst>
              </a:tr>
              <a:tr h="34544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Number</a:t>
                      </a:r>
                      <a:r>
                        <a:rPr lang="en-US" sz="1200" baseline="0" dirty="0">
                          <a:solidFill>
                            <a:srgbClr val="C00000"/>
                          </a:solidFill>
                        </a:rPr>
                        <a:t> of children in conflict with the law assessed (Sector indicator)</a:t>
                      </a:r>
                      <a:endParaRPr lang="en-US" sz="1200" dirty="0">
                        <a:solidFill>
                          <a:srgbClr val="C00000"/>
                        </a:solidFill>
                      </a:endParaRPr>
                    </a:p>
                  </a:txBody>
                  <a:tcPr/>
                </a:tc>
                <a:tc>
                  <a:txBody>
                    <a:bodyPr/>
                    <a:lstStyle/>
                    <a:p>
                      <a:pPr algn="ctr"/>
                      <a:r>
                        <a:rPr lang="en-US" sz="1200" dirty="0">
                          <a:solidFill>
                            <a:srgbClr val="C00000"/>
                          </a:solidFill>
                        </a:rPr>
                        <a:t>2 158</a:t>
                      </a:r>
                    </a:p>
                  </a:txBody>
                  <a:tcPr anchor="ctr"/>
                </a:tc>
                <a:tc>
                  <a:txBody>
                    <a:bodyPr/>
                    <a:lstStyle/>
                    <a:p>
                      <a:pPr algn="ctr"/>
                      <a:r>
                        <a:rPr lang="en-US" sz="1200" dirty="0">
                          <a:solidFill>
                            <a:srgbClr val="C00000"/>
                          </a:solidFill>
                        </a:rPr>
                        <a:t>2 153</a:t>
                      </a:r>
                    </a:p>
                  </a:txBody>
                  <a:tcPr anchor="ctr"/>
                </a:tc>
                <a:tc>
                  <a:txBody>
                    <a:bodyPr/>
                    <a:lstStyle/>
                    <a:p>
                      <a:pPr algn="ctr"/>
                      <a:r>
                        <a:rPr lang="en-US" sz="1200" dirty="0">
                          <a:solidFill>
                            <a:srgbClr val="C00000"/>
                          </a:solidFill>
                        </a:rPr>
                        <a:t>2 021</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1 991</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8 306</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8 012</a:t>
                      </a:r>
                    </a:p>
                  </a:txBody>
                  <a:tcPr anchor="ctr"/>
                </a:tc>
                <a:extLst>
                  <a:ext uri="{0D108BD9-81ED-4DB2-BD59-A6C34878D82A}">
                    <a16:rowId xmlns:a16="http://schemas.microsoft.com/office/drawing/2014/main" xmlns="" val="3293200849"/>
                  </a:ext>
                </a:extLst>
              </a:tr>
              <a:tr h="401885">
                <a:tc>
                  <a:txBody>
                    <a:bodyPr/>
                    <a:lstStyle/>
                    <a:p>
                      <a:endParaRPr lang="en-US" sz="1200" dirty="0">
                        <a:solidFill>
                          <a:srgbClr val="C00000"/>
                        </a:solidFill>
                      </a:endParaRPr>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Performance is dependent on arrests and referrals from SAPS.</a:t>
                      </a:r>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506009449"/>
                  </a:ext>
                </a:extLst>
              </a:tr>
              <a:tr h="40188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Number of children in conflict</a:t>
                      </a:r>
                      <a:r>
                        <a:rPr lang="en-US" sz="1200" baseline="0" dirty="0">
                          <a:solidFill>
                            <a:srgbClr val="C00000"/>
                          </a:solidFill>
                        </a:rPr>
                        <a:t> with the law referred to diversion programmes (Sector indicator)</a:t>
                      </a:r>
                      <a:endParaRPr lang="en-US" sz="1200" dirty="0">
                        <a:solidFill>
                          <a:srgbClr val="C00000"/>
                        </a:solidFill>
                      </a:endParaRPr>
                    </a:p>
                  </a:txBody>
                  <a:tcPr/>
                </a:tc>
                <a:tc>
                  <a:txBody>
                    <a:bodyPr/>
                    <a:lstStyle/>
                    <a:p>
                      <a:pPr algn="ctr"/>
                      <a:r>
                        <a:rPr lang="en-US" sz="1200" dirty="0">
                          <a:solidFill>
                            <a:srgbClr val="C00000"/>
                          </a:solidFill>
                        </a:rPr>
                        <a:t>913</a:t>
                      </a:r>
                    </a:p>
                  </a:txBody>
                  <a:tcPr anchor="ctr"/>
                </a:tc>
                <a:tc>
                  <a:txBody>
                    <a:bodyPr/>
                    <a:lstStyle/>
                    <a:p>
                      <a:pPr algn="ctr"/>
                      <a:r>
                        <a:rPr lang="en-US" sz="1200" dirty="0">
                          <a:solidFill>
                            <a:srgbClr val="C00000"/>
                          </a:solidFill>
                        </a:rPr>
                        <a:t>783</a:t>
                      </a:r>
                    </a:p>
                  </a:txBody>
                  <a:tcPr anchor="ctr"/>
                </a:tc>
                <a:tc>
                  <a:txBody>
                    <a:bodyPr/>
                    <a:lstStyle/>
                    <a:p>
                      <a:pPr algn="ctr"/>
                      <a:r>
                        <a:rPr lang="en-US" sz="1200" dirty="0">
                          <a:solidFill>
                            <a:srgbClr val="C00000"/>
                          </a:solidFill>
                        </a:rPr>
                        <a:t>847</a:t>
                      </a:r>
                    </a:p>
                  </a:txBody>
                  <a:tcPr anchor="ctr"/>
                </a:tc>
                <a:tc>
                  <a:txBody>
                    <a:bodyPr/>
                    <a:lstStyle/>
                    <a:p>
                      <a:pPr algn="ctr"/>
                      <a:r>
                        <a:rPr lang="en-US" sz="1200" dirty="0">
                          <a:solidFill>
                            <a:srgbClr val="C00000"/>
                          </a:solidFill>
                        </a:rPr>
                        <a:t>755</a:t>
                      </a:r>
                    </a:p>
                  </a:txBody>
                  <a:tcPr anchor="ctr"/>
                </a:tc>
                <a:tc>
                  <a:txBody>
                    <a:bodyPr/>
                    <a:lstStyle/>
                    <a:p>
                      <a:pPr algn="ctr"/>
                      <a:r>
                        <a:rPr lang="en-US" sz="1200" dirty="0">
                          <a:solidFill>
                            <a:srgbClr val="C00000"/>
                          </a:solidFill>
                        </a:rPr>
                        <a:t>3 515</a:t>
                      </a:r>
                    </a:p>
                  </a:txBody>
                  <a:tcPr anchor="ctr"/>
                </a:tc>
                <a:tc>
                  <a:txBody>
                    <a:bodyPr/>
                    <a:lstStyle/>
                    <a:p>
                      <a:pPr algn="ctr"/>
                      <a:r>
                        <a:rPr lang="en-US" sz="1200" dirty="0">
                          <a:solidFill>
                            <a:srgbClr val="C00000"/>
                          </a:solidFill>
                        </a:rPr>
                        <a:t>3 117</a:t>
                      </a:r>
                    </a:p>
                  </a:txBody>
                  <a:tcPr anchor="ctr"/>
                </a:tc>
                <a:extLst>
                  <a:ext uri="{0D108BD9-81ED-4DB2-BD59-A6C34878D82A}">
                    <a16:rowId xmlns:a16="http://schemas.microsoft.com/office/drawing/2014/main" xmlns="" val="2793767594"/>
                  </a:ext>
                </a:extLst>
              </a:tr>
              <a:tr h="308716">
                <a:tc>
                  <a:txBody>
                    <a:bodyPr/>
                    <a:lstStyle/>
                    <a:p>
                      <a:endParaRPr lang="en-US" sz="1200" dirty="0">
                        <a:solidFill>
                          <a:srgbClr val="C00000"/>
                        </a:solidFill>
                      </a:endParaRPr>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a:solidFill>
                            <a:srgbClr val="C00000"/>
                          </a:solidFill>
                        </a:rPr>
                        <a:t>Referral dependent on the nature of the offenses and court referrals</a:t>
                      </a:r>
                    </a:p>
                  </a:txBody>
                  <a:tcPr/>
                </a:tc>
                <a:tc hMerge="1">
                  <a:txBody>
                    <a:bodyPr/>
                    <a:lstStyle/>
                    <a:p>
                      <a:endParaRPr lang="en-US"/>
                    </a:p>
                  </a:txBody>
                  <a:tcPr/>
                </a:tc>
                <a:tc hMerge="1">
                  <a:txBody>
                    <a:bodyPr/>
                    <a:lstStyle/>
                    <a:p>
                      <a:endParaRPr lang="en-US" sz="1200" b="1" dirty="0"/>
                    </a:p>
                  </a:txBody>
                  <a:tcPr>
                    <a:solidFill>
                      <a:schemeClr val="tx2">
                        <a:lumMod val="20000"/>
                        <a:lumOff val="80000"/>
                      </a:schemeClr>
                    </a:solidFill>
                  </a:tcPr>
                </a:tc>
                <a:tc hMerge="1">
                  <a:txBody>
                    <a:bodyPr/>
                    <a:lstStyle/>
                    <a:p>
                      <a:endParaRPr lang="en-US"/>
                    </a:p>
                  </a:txBody>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1" dirty="0"/>
                    </a:p>
                  </a:txBody>
                  <a:tcPr/>
                </a:tc>
                <a:tc hMerge="1">
                  <a:txBody>
                    <a:bodyPr/>
                    <a:lstStyle/>
                    <a:p>
                      <a:endParaRPr lang="en-US"/>
                    </a:p>
                  </a:txBody>
                  <a:tcPr/>
                </a:tc>
                <a:extLst>
                  <a:ext uri="{0D108BD9-81ED-4DB2-BD59-A6C34878D82A}">
                    <a16:rowId xmlns:a16="http://schemas.microsoft.com/office/drawing/2014/main" xmlns="" val="3672360315"/>
                  </a:ext>
                </a:extLst>
              </a:tr>
              <a:tr h="40188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Number of children in conflict with the law who completed diversion</a:t>
                      </a:r>
                      <a:r>
                        <a:rPr lang="en-US" sz="1200" baseline="0" dirty="0">
                          <a:solidFill>
                            <a:srgbClr val="C00000"/>
                          </a:solidFill>
                        </a:rPr>
                        <a:t> programmes (Sector indicator)</a:t>
                      </a:r>
                      <a:endParaRPr lang="en-US" sz="1200" dirty="0">
                        <a:solidFill>
                          <a:srgbClr val="C00000"/>
                        </a:solidFill>
                      </a:endParaRPr>
                    </a:p>
                  </a:txBody>
                  <a:tcPr/>
                </a:tc>
                <a:tc>
                  <a:txBody>
                    <a:bodyPr/>
                    <a:lstStyle/>
                    <a:p>
                      <a:pPr algn="ctr"/>
                      <a:r>
                        <a:rPr lang="en-US" sz="1200" dirty="0">
                          <a:solidFill>
                            <a:srgbClr val="C00000"/>
                          </a:solidFill>
                        </a:rPr>
                        <a:t>579</a:t>
                      </a:r>
                    </a:p>
                  </a:txBody>
                  <a:tcPr anchor="ctr"/>
                </a:tc>
                <a:tc>
                  <a:txBody>
                    <a:bodyPr/>
                    <a:lstStyle/>
                    <a:p>
                      <a:pPr algn="ctr"/>
                      <a:r>
                        <a:rPr lang="en-US" sz="1200" dirty="0">
                          <a:solidFill>
                            <a:srgbClr val="C00000"/>
                          </a:solidFill>
                        </a:rPr>
                        <a:t>461</a:t>
                      </a:r>
                    </a:p>
                  </a:txBody>
                  <a:tcPr anchor="ctr"/>
                </a:tc>
                <a:tc>
                  <a:txBody>
                    <a:bodyPr/>
                    <a:lstStyle/>
                    <a:p>
                      <a:pPr algn="ctr"/>
                      <a:r>
                        <a:rPr lang="en-US" sz="1200" dirty="0">
                          <a:solidFill>
                            <a:srgbClr val="C00000"/>
                          </a:solidFill>
                        </a:rPr>
                        <a:t>533</a:t>
                      </a:r>
                    </a:p>
                  </a:txBody>
                  <a:tcPr anchor="ctr"/>
                </a:tc>
                <a:tc>
                  <a:txBody>
                    <a:bodyPr/>
                    <a:lstStyle/>
                    <a:p>
                      <a:pPr algn="ctr"/>
                      <a:r>
                        <a:rPr lang="en-US" sz="1200" dirty="0">
                          <a:solidFill>
                            <a:srgbClr val="C00000"/>
                          </a:solidFill>
                        </a:rPr>
                        <a:t>508</a:t>
                      </a:r>
                    </a:p>
                  </a:txBody>
                  <a:tcPr anchor="ctr"/>
                </a:tc>
                <a:tc>
                  <a:txBody>
                    <a:bodyPr/>
                    <a:lstStyle/>
                    <a:p>
                      <a:pPr algn="ctr"/>
                      <a:r>
                        <a:rPr lang="en-US" sz="1200" dirty="0">
                          <a:solidFill>
                            <a:srgbClr val="C00000"/>
                          </a:solidFill>
                        </a:rPr>
                        <a:t>2 344</a:t>
                      </a:r>
                    </a:p>
                  </a:txBody>
                  <a:tcPr anchor="ctr"/>
                </a:tc>
                <a:tc>
                  <a:txBody>
                    <a:bodyPr/>
                    <a:lstStyle/>
                    <a:p>
                      <a:pPr algn="ctr"/>
                      <a:r>
                        <a:rPr lang="en-US" sz="1200" dirty="0">
                          <a:solidFill>
                            <a:srgbClr val="C00000"/>
                          </a:solidFill>
                        </a:rPr>
                        <a:t>1 824</a:t>
                      </a:r>
                    </a:p>
                  </a:txBody>
                  <a:tcPr anchor="ctr"/>
                </a:tc>
                <a:extLst>
                  <a:ext uri="{0D108BD9-81ED-4DB2-BD59-A6C34878D82A}">
                    <a16:rowId xmlns:a16="http://schemas.microsoft.com/office/drawing/2014/main" xmlns="" val="132041646"/>
                  </a:ext>
                </a:extLst>
              </a:tr>
              <a:tr h="401885">
                <a:tc>
                  <a:txBody>
                    <a:bodyPr/>
                    <a:lstStyle/>
                    <a:p>
                      <a:endParaRPr lang="en-US" sz="1200" dirty="0">
                        <a:solidFill>
                          <a:srgbClr val="C00000"/>
                        </a:solidFill>
                      </a:endParaRPr>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a:solidFill>
                            <a:srgbClr val="C00000"/>
                          </a:solidFill>
                        </a:rPr>
                        <a:t>Completion is dependent on cooperation from and mobility of clients. Mobility of clients through areas in which programmes are held is also affected by gang </a:t>
                      </a:r>
                      <a:r>
                        <a:rPr lang="en-US" sz="1200" b="0" dirty="0" err="1">
                          <a:solidFill>
                            <a:srgbClr val="C00000"/>
                          </a:solidFill>
                        </a:rPr>
                        <a:t>affilliation</a:t>
                      </a:r>
                      <a:endParaRPr lang="en-US" sz="1200" b="0" dirty="0">
                        <a:solidFill>
                          <a:srgbClr val="C00000"/>
                        </a:solidFill>
                      </a:endParaRPr>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363943870"/>
                  </a:ext>
                </a:extLst>
              </a:tr>
              <a:tr h="41162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Number of</a:t>
                      </a:r>
                      <a:r>
                        <a:rPr lang="en-US" sz="1200" baseline="0" dirty="0"/>
                        <a:t> adults in conflict with the law referred to diversion programmes</a:t>
                      </a:r>
                      <a:endParaRPr lang="en-US" sz="1200" dirty="0"/>
                    </a:p>
                  </a:txBody>
                  <a:tcPr/>
                </a:tc>
                <a:tc>
                  <a:txBody>
                    <a:bodyPr/>
                    <a:lstStyle/>
                    <a:p>
                      <a:pPr algn="ctr"/>
                      <a:r>
                        <a:rPr lang="en-US" sz="1200" dirty="0"/>
                        <a:t>1 648</a:t>
                      </a:r>
                    </a:p>
                  </a:txBody>
                  <a:tcPr anchor="ctr"/>
                </a:tc>
                <a:tc>
                  <a:txBody>
                    <a:bodyPr/>
                    <a:lstStyle/>
                    <a:p>
                      <a:pPr algn="ctr"/>
                      <a:r>
                        <a:rPr lang="en-US" sz="1200" dirty="0"/>
                        <a:t>2 988</a:t>
                      </a:r>
                    </a:p>
                  </a:txBody>
                  <a:tcPr anchor="ctr"/>
                </a:tc>
                <a:tc>
                  <a:txBody>
                    <a:bodyPr/>
                    <a:lstStyle/>
                    <a:p>
                      <a:pPr algn="ctr"/>
                      <a:r>
                        <a:rPr lang="en-US" sz="1200" dirty="0"/>
                        <a:t>3 267</a:t>
                      </a:r>
                    </a:p>
                  </a:txBody>
                  <a:tcPr anchor="ctr"/>
                </a:tc>
                <a:tc>
                  <a:txBody>
                    <a:bodyPr/>
                    <a:lstStyle/>
                    <a:p>
                      <a:pPr algn="ctr"/>
                      <a:r>
                        <a:rPr lang="en-US" sz="1200" dirty="0"/>
                        <a:t>3 019</a:t>
                      </a:r>
                    </a:p>
                  </a:txBody>
                  <a:tcPr anchor="ctr"/>
                </a:tc>
                <a:tc>
                  <a:txBody>
                    <a:bodyPr/>
                    <a:lstStyle/>
                    <a:p>
                      <a:pPr algn="ctr"/>
                      <a:r>
                        <a:rPr lang="en-US" sz="1200" dirty="0"/>
                        <a:t>9 860</a:t>
                      </a:r>
                    </a:p>
                  </a:txBody>
                  <a:tcPr anchor="ctr"/>
                </a:tc>
                <a:tc>
                  <a:txBody>
                    <a:bodyPr/>
                    <a:lstStyle/>
                    <a:p>
                      <a:pPr algn="ctr"/>
                      <a:r>
                        <a:rPr lang="en-US" sz="1200" dirty="0"/>
                        <a:t>13 202</a:t>
                      </a:r>
                    </a:p>
                  </a:txBody>
                  <a:tcPr anchor="ctr"/>
                </a:tc>
                <a:extLst>
                  <a:ext uri="{0D108BD9-81ED-4DB2-BD59-A6C34878D82A}">
                    <a16:rowId xmlns:a16="http://schemas.microsoft.com/office/drawing/2014/main" xmlns="" val="4008608278"/>
                  </a:ext>
                </a:extLst>
              </a:tr>
              <a:tr h="401885">
                <a:tc>
                  <a:txBody>
                    <a:bodyPr/>
                    <a:lstStyle/>
                    <a:p>
                      <a:endParaRPr lang="en-US" sz="1200" dirty="0"/>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a:t>Performance is dependent on referrals from the NPA</a:t>
                      </a:r>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884680998"/>
                  </a:ext>
                </a:extLst>
              </a:tr>
            </a:tbl>
          </a:graphicData>
        </a:graphic>
      </p:graphicFrame>
    </p:spTree>
    <p:extLst>
      <p:ext uri="{BB962C8B-B14F-4D97-AF65-F5344CB8AC3E}">
        <p14:creationId xmlns:p14="http://schemas.microsoft.com/office/powerpoint/2010/main" xmlns="" val="3122181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004" y="1"/>
            <a:ext cx="8904385" cy="1057276"/>
          </a:xfrm>
        </p:spPr>
        <p:txBody>
          <a:bodyPr>
            <a:normAutofit fontScale="90000"/>
          </a:bodyPr>
          <a:lstStyle/>
          <a:p>
            <a:r>
              <a:rPr lang="en-ZA" sz="1800" dirty="0"/>
              <a:t/>
            </a:r>
            <a:br>
              <a:rPr lang="en-ZA" sz="1800" dirty="0"/>
            </a:br>
            <a:r>
              <a:rPr lang="en-ZA" sz="2000" dirty="0"/>
              <a:t>PROGRAMME 4: RESTORATIVE SERVICES</a:t>
            </a:r>
            <a:br>
              <a:rPr lang="en-ZA" sz="2000" dirty="0"/>
            </a:br>
            <a:r>
              <a:rPr lang="en-ZA" sz="2000" dirty="0"/>
              <a:t/>
            </a:r>
            <a:br>
              <a:rPr lang="en-ZA" sz="2000" dirty="0"/>
            </a:br>
            <a:r>
              <a:rPr lang="en-ZA" sz="2000" dirty="0"/>
              <a:t>OCTOBER 2017 – MARCH 2018</a:t>
            </a:r>
          </a:p>
        </p:txBody>
      </p:sp>
      <p:sp>
        <p:nvSpPr>
          <p:cNvPr id="3" name="Subtitle 2"/>
          <p:cNvSpPr>
            <a:spLocks noGrp="1"/>
          </p:cNvSpPr>
          <p:nvPr>
            <p:ph type="subTitle" idx="1"/>
          </p:nvPr>
        </p:nvSpPr>
        <p:spPr/>
        <p:txBody>
          <a:bodyPr/>
          <a:lstStyle/>
          <a:p>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2523982202"/>
              </p:ext>
            </p:extLst>
          </p:nvPr>
        </p:nvGraphicFramePr>
        <p:xfrm>
          <a:off x="255931" y="1266825"/>
          <a:ext cx="8799458" cy="5718975"/>
        </p:xfrm>
        <a:graphic>
          <a:graphicData uri="http://schemas.openxmlformats.org/drawingml/2006/table">
            <a:tbl>
              <a:tblPr firstRow="1" bandRow="1">
                <a:tableStyleId>{5C22544A-7EE6-4342-B048-85BDC9FD1C3A}</a:tableStyleId>
              </a:tblPr>
              <a:tblGrid>
                <a:gridCol w="2633184">
                  <a:extLst>
                    <a:ext uri="{9D8B030D-6E8A-4147-A177-3AD203B41FA5}">
                      <a16:colId xmlns:a16="http://schemas.microsoft.com/office/drawing/2014/main" xmlns="" val="2852729307"/>
                    </a:ext>
                  </a:extLst>
                </a:gridCol>
                <a:gridCol w="798172">
                  <a:extLst>
                    <a:ext uri="{9D8B030D-6E8A-4147-A177-3AD203B41FA5}">
                      <a16:colId xmlns:a16="http://schemas.microsoft.com/office/drawing/2014/main" xmlns="" val="1907899341"/>
                    </a:ext>
                  </a:extLst>
                </a:gridCol>
                <a:gridCol w="1164738">
                  <a:extLst>
                    <a:ext uri="{9D8B030D-6E8A-4147-A177-3AD203B41FA5}">
                      <a16:colId xmlns:a16="http://schemas.microsoft.com/office/drawing/2014/main" xmlns="" val="3106086020"/>
                    </a:ext>
                  </a:extLst>
                </a:gridCol>
                <a:gridCol w="1062188">
                  <a:extLst>
                    <a:ext uri="{9D8B030D-6E8A-4147-A177-3AD203B41FA5}">
                      <a16:colId xmlns:a16="http://schemas.microsoft.com/office/drawing/2014/main" xmlns="" val="4223960404"/>
                    </a:ext>
                  </a:extLst>
                </a:gridCol>
                <a:gridCol w="1113571">
                  <a:extLst>
                    <a:ext uri="{9D8B030D-6E8A-4147-A177-3AD203B41FA5}">
                      <a16:colId xmlns:a16="http://schemas.microsoft.com/office/drawing/2014/main" xmlns="" val="1880861134"/>
                    </a:ext>
                  </a:extLst>
                </a:gridCol>
                <a:gridCol w="806194">
                  <a:extLst>
                    <a:ext uri="{9D8B030D-6E8A-4147-A177-3AD203B41FA5}">
                      <a16:colId xmlns:a16="http://schemas.microsoft.com/office/drawing/2014/main" xmlns="" val="997716175"/>
                    </a:ext>
                  </a:extLst>
                </a:gridCol>
                <a:gridCol w="1221411">
                  <a:extLst>
                    <a:ext uri="{9D8B030D-6E8A-4147-A177-3AD203B41FA5}">
                      <a16:colId xmlns:a16="http://schemas.microsoft.com/office/drawing/2014/main" xmlns="" val="3336226966"/>
                    </a:ext>
                  </a:extLst>
                </a:gridCol>
              </a:tblGrid>
              <a:tr h="583129">
                <a:tc>
                  <a:txBody>
                    <a:bodyPr/>
                    <a:lstStyle/>
                    <a:p>
                      <a:pPr algn="ctr"/>
                      <a:r>
                        <a:rPr lang="en-US" sz="1400" dirty="0"/>
                        <a:t>INDICATOR</a:t>
                      </a:r>
                    </a:p>
                  </a:txBody>
                  <a:tcPr/>
                </a:tc>
                <a:tc gridSpan="2">
                  <a:txBody>
                    <a:bodyPr/>
                    <a:lstStyle/>
                    <a:p>
                      <a:pPr algn="ctr"/>
                      <a:r>
                        <a:rPr lang="en-US" sz="1400" baseline="0" dirty="0"/>
                        <a:t>3rd  Quarter Pre-Audit Output</a:t>
                      </a:r>
                      <a:endParaRPr lang="en-US" sz="1400" dirty="0"/>
                    </a:p>
                  </a:txBody>
                  <a:tcPr/>
                </a:tc>
                <a:tc hMerge="1">
                  <a:txBody>
                    <a:bodyPr/>
                    <a:lstStyle/>
                    <a:p>
                      <a:endParaRPr lang="en-US"/>
                    </a:p>
                  </a:txBody>
                  <a:tcPr/>
                </a:tc>
                <a:tc gridSpan="2">
                  <a:txBody>
                    <a:bodyPr/>
                    <a:lstStyle/>
                    <a:p>
                      <a:pPr algn="ctr"/>
                      <a:r>
                        <a:rPr lang="en-US" sz="1400" baseline="0" dirty="0"/>
                        <a:t>4</a:t>
                      </a:r>
                      <a:r>
                        <a:rPr lang="en-US" sz="1400" baseline="30000" dirty="0"/>
                        <a:t>th</a:t>
                      </a:r>
                      <a:r>
                        <a:rPr lang="en-US" sz="1400" baseline="0" dirty="0"/>
                        <a:t> Quarter  Pre-Audit</a:t>
                      </a:r>
                    </a:p>
                    <a:p>
                      <a:pPr algn="ctr"/>
                      <a:r>
                        <a:rPr lang="en-US" sz="1400" baseline="0" dirty="0"/>
                        <a:t> Output</a:t>
                      </a:r>
                      <a:endParaRPr lang="en-US" sz="1400" dirty="0"/>
                    </a:p>
                  </a:txBody>
                  <a:tcPr/>
                </a:tc>
                <a:tc hMerge="1">
                  <a:txBody>
                    <a:bodyPr/>
                    <a:lstStyle/>
                    <a:p>
                      <a:endParaRPr lang="en-US"/>
                    </a:p>
                  </a:txBody>
                  <a:tcPr/>
                </a:tc>
                <a:tc gridSpan="2">
                  <a:txBody>
                    <a:bodyPr/>
                    <a:lstStyle/>
                    <a:p>
                      <a:r>
                        <a:rPr lang="en-US" sz="1400" dirty="0"/>
                        <a:t>2017/18 Pre-audit Annual Output</a:t>
                      </a:r>
                    </a:p>
                  </a:txBody>
                  <a:tcPr/>
                </a:tc>
                <a:tc hMerge="1">
                  <a:txBody>
                    <a:bodyPr/>
                    <a:lstStyle/>
                    <a:p>
                      <a:endParaRPr lang="en-US"/>
                    </a:p>
                  </a:txBody>
                  <a:tcPr/>
                </a:tc>
                <a:extLst>
                  <a:ext uri="{0D108BD9-81ED-4DB2-BD59-A6C34878D82A}">
                    <a16:rowId xmlns:a16="http://schemas.microsoft.com/office/drawing/2014/main" xmlns="" val="190855089"/>
                  </a:ext>
                </a:extLst>
              </a:tr>
              <a:tr h="401885">
                <a:tc>
                  <a:txBody>
                    <a:bodyPr/>
                    <a:lstStyle/>
                    <a:p>
                      <a:pPr algn="ctr"/>
                      <a:endParaRPr lang="en-US" sz="1200" dirty="0"/>
                    </a:p>
                  </a:txBody>
                  <a:tcPr/>
                </a:tc>
                <a:tc>
                  <a:txBody>
                    <a:bodyPr/>
                    <a:lstStyle/>
                    <a:p>
                      <a:pPr algn="ctr"/>
                      <a:r>
                        <a:rPr lang="en-US" sz="1200" dirty="0"/>
                        <a:t>Target</a:t>
                      </a:r>
                    </a:p>
                  </a:txBody>
                  <a:tcPr/>
                </a:tc>
                <a:tc>
                  <a:txBody>
                    <a:bodyPr/>
                    <a:lstStyle/>
                    <a:p>
                      <a:pPr algn="ctr"/>
                      <a:r>
                        <a:rPr lang="en-US" sz="1200" dirty="0"/>
                        <a:t>Achievement</a:t>
                      </a:r>
                    </a:p>
                  </a:txBody>
                  <a:tcPr/>
                </a:tc>
                <a:tc>
                  <a:txBody>
                    <a:bodyPr/>
                    <a:lstStyle/>
                    <a:p>
                      <a:pPr algn="ctr"/>
                      <a:r>
                        <a:rPr lang="en-US" sz="1200" dirty="0"/>
                        <a:t>Target</a:t>
                      </a:r>
                    </a:p>
                  </a:txBody>
                  <a:tcPr/>
                </a:tc>
                <a:tc>
                  <a:txBody>
                    <a:bodyPr/>
                    <a:lstStyle/>
                    <a:p>
                      <a:pPr algn="ctr"/>
                      <a:r>
                        <a:rPr lang="en-US" sz="1200" dirty="0"/>
                        <a:t>Achievement</a:t>
                      </a:r>
                    </a:p>
                  </a:txBody>
                  <a:tcPr/>
                </a:tc>
                <a:tc>
                  <a:txBody>
                    <a:bodyPr/>
                    <a:lstStyle/>
                    <a:p>
                      <a:pPr algn="ctr"/>
                      <a:r>
                        <a:rPr lang="en-US" sz="1200" dirty="0"/>
                        <a:t>Target</a:t>
                      </a:r>
                    </a:p>
                  </a:txBody>
                  <a:tcPr/>
                </a:tc>
                <a:tc>
                  <a:txBody>
                    <a:bodyPr/>
                    <a:lstStyle/>
                    <a:p>
                      <a:pPr algn="ctr"/>
                      <a:r>
                        <a:rPr lang="en-US" sz="1200" dirty="0"/>
                        <a:t>Achievement</a:t>
                      </a:r>
                    </a:p>
                  </a:txBody>
                  <a:tcPr/>
                </a:tc>
                <a:extLst>
                  <a:ext uri="{0D108BD9-81ED-4DB2-BD59-A6C34878D82A}">
                    <a16:rowId xmlns:a16="http://schemas.microsoft.com/office/drawing/2014/main" xmlns="" val="772051397"/>
                  </a:ext>
                </a:extLst>
              </a:tr>
              <a:tr h="34544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Number of adults in conflict with the law who completed diversion programmes</a:t>
                      </a:r>
                    </a:p>
                  </a:txBody>
                  <a:tcPr/>
                </a:tc>
                <a:tc>
                  <a:txBody>
                    <a:bodyPr/>
                    <a:lstStyle/>
                    <a:p>
                      <a:pPr algn="ctr"/>
                      <a:r>
                        <a:rPr lang="en-US" sz="1200" dirty="0"/>
                        <a:t>1 074</a:t>
                      </a:r>
                    </a:p>
                  </a:txBody>
                  <a:tcPr anchor="ctr"/>
                </a:tc>
                <a:tc>
                  <a:txBody>
                    <a:bodyPr/>
                    <a:lstStyle/>
                    <a:p>
                      <a:pPr algn="ctr"/>
                      <a:r>
                        <a:rPr lang="en-US" sz="1200" dirty="0"/>
                        <a:t>2 093</a:t>
                      </a:r>
                    </a:p>
                  </a:txBody>
                  <a:tcPr anchor="ctr"/>
                </a:tc>
                <a:tc>
                  <a:txBody>
                    <a:bodyPr/>
                    <a:lstStyle/>
                    <a:p>
                      <a:pPr algn="ctr"/>
                      <a:r>
                        <a:rPr lang="en-US" sz="1200" dirty="0"/>
                        <a:t>2 148</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t>1 887</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t>6 393</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t>8 578</a:t>
                      </a:r>
                    </a:p>
                  </a:txBody>
                  <a:tcPr anchor="ctr"/>
                </a:tc>
                <a:extLst>
                  <a:ext uri="{0D108BD9-81ED-4DB2-BD59-A6C34878D82A}">
                    <a16:rowId xmlns:a16="http://schemas.microsoft.com/office/drawing/2014/main" xmlns="" val="3293200849"/>
                  </a:ext>
                </a:extLst>
              </a:tr>
              <a:tr h="401885">
                <a:tc>
                  <a:txBody>
                    <a:bodyPr/>
                    <a:lstStyle/>
                    <a:p>
                      <a:endParaRPr lang="en-US" sz="1200" dirty="0"/>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Performance due to the restorative justice approach implemented in many of our courts and the cooperation of clients</a:t>
                      </a:r>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506009449"/>
                  </a:ext>
                </a:extLst>
              </a:tr>
              <a:tr h="40188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Number of children</a:t>
                      </a:r>
                      <a:r>
                        <a:rPr lang="en-US" sz="1200" baseline="0" dirty="0"/>
                        <a:t> sentenced to own and outsourced CYCCs in terms of the Child Justice Act </a:t>
                      </a:r>
                      <a:endParaRPr lang="en-US" sz="1200" dirty="0"/>
                    </a:p>
                  </a:txBody>
                  <a:tcPr/>
                </a:tc>
                <a:tc>
                  <a:txBody>
                    <a:bodyPr/>
                    <a:lstStyle/>
                    <a:p>
                      <a:pPr algn="ctr"/>
                      <a:r>
                        <a:rPr lang="en-US" sz="1200" dirty="0"/>
                        <a:t>15</a:t>
                      </a:r>
                    </a:p>
                  </a:txBody>
                  <a:tcPr anchor="ctr"/>
                </a:tc>
                <a:tc>
                  <a:txBody>
                    <a:bodyPr/>
                    <a:lstStyle/>
                    <a:p>
                      <a:pPr algn="ctr"/>
                      <a:r>
                        <a:rPr lang="en-US" sz="1200" dirty="0"/>
                        <a:t>17</a:t>
                      </a:r>
                    </a:p>
                  </a:txBody>
                  <a:tcPr anchor="ctr"/>
                </a:tc>
                <a:tc>
                  <a:txBody>
                    <a:bodyPr/>
                    <a:lstStyle/>
                    <a:p>
                      <a:pPr algn="ctr"/>
                      <a:r>
                        <a:rPr lang="en-US" sz="1200" dirty="0"/>
                        <a:t>15</a:t>
                      </a:r>
                    </a:p>
                  </a:txBody>
                  <a:tcPr anchor="ctr"/>
                </a:tc>
                <a:tc>
                  <a:txBody>
                    <a:bodyPr/>
                    <a:lstStyle/>
                    <a:p>
                      <a:pPr algn="ctr"/>
                      <a:r>
                        <a:rPr lang="en-US" sz="1200" dirty="0"/>
                        <a:t>14</a:t>
                      </a:r>
                    </a:p>
                  </a:txBody>
                  <a:tcPr anchor="ctr"/>
                </a:tc>
                <a:tc>
                  <a:txBody>
                    <a:bodyPr/>
                    <a:lstStyle/>
                    <a:p>
                      <a:pPr algn="ctr"/>
                      <a:r>
                        <a:rPr lang="en-US" sz="1200" dirty="0"/>
                        <a:t>160</a:t>
                      </a:r>
                    </a:p>
                  </a:txBody>
                  <a:tcPr anchor="ctr"/>
                </a:tc>
                <a:tc>
                  <a:txBody>
                    <a:bodyPr/>
                    <a:lstStyle/>
                    <a:p>
                      <a:pPr algn="ctr"/>
                      <a:r>
                        <a:rPr lang="en-US" sz="1200" dirty="0"/>
                        <a:t>160</a:t>
                      </a:r>
                    </a:p>
                  </a:txBody>
                  <a:tcPr anchor="ctr"/>
                </a:tc>
                <a:extLst>
                  <a:ext uri="{0D108BD9-81ED-4DB2-BD59-A6C34878D82A}">
                    <a16:rowId xmlns:a16="http://schemas.microsoft.com/office/drawing/2014/main" xmlns="" val="2793767594"/>
                  </a:ext>
                </a:extLst>
              </a:tr>
              <a:tr h="308716">
                <a:tc>
                  <a:txBody>
                    <a:bodyPr/>
                    <a:lstStyle/>
                    <a:p>
                      <a:endParaRPr lang="en-US" sz="1200" dirty="0"/>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a:t>Dependent on court requests for CYCC placements</a:t>
                      </a:r>
                    </a:p>
                  </a:txBody>
                  <a:tcPr/>
                </a:tc>
                <a:tc hMerge="1">
                  <a:txBody>
                    <a:bodyPr/>
                    <a:lstStyle/>
                    <a:p>
                      <a:endParaRPr lang="en-US"/>
                    </a:p>
                  </a:txBody>
                  <a:tcPr/>
                </a:tc>
                <a:tc hMerge="1">
                  <a:txBody>
                    <a:bodyPr/>
                    <a:lstStyle/>
                    <a:p>
                      <a:endParaRPr lang="en-US" sz="1200" b="1" dirty="0"/>
                    </a:p>
                  </a:txBody>
                  <a:tcPr>
                    <a:solidFill>
                      <a:schemeClr val="tx2">
                        <a:lumMod val="20000"/>
                        <a:lumOff val="80000"/>
                      </a:schemeClr>
                    </a:solidFill>
                  </a:tcPr>
                </a:tc>
                <a:tc hMerge="1">
                  <a:txBody>
                    <a:bodyPr/>
                    <a:lstStyle/>
                    <a:p>
                      <a:endParaRPr lang="en-US"/>
                    </a:p>
                  </a:txBody>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1" dirty="0"/>
                    </a:p>
                  </a:txBody>
                  <a:tcPr/>
                </a:tc>
                <a:tc hMerge="1">
                  <a:txBody>
                    <a:bodyPr/>
                    <a:lstStyle/>
                    <a:p>
                      <a:endParaRPr lang="en-US"/>
                    </a:p>
                  </a:txBody>
                  <a:tcPr/>
                </a:tc>
                <a:extLst>
                  <a:ext uri="{0D108BD9-81ED-4DB2-BD59-A6C34878D82A}">
                    <a16:rowId xmlns:a16="http://schemas.microsoft.com/office/drawing/2014/main" xmlns="" val="3672360315"/>
                  </a:ext>
                </a:extLst>
              </a:tr>
              <a:tr h="40188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Number of children in conflict with the law awaiting trial</a:t>
                      </a:r>
                      <a:r>
                        <a:rPr lang="en-US" sz="1200" baseline="0" dirty="0">
                          <a:solidFill>
                            <a:srgbClr val="C00000"/>
                          </a:solidFill>
                        </a:rPr>
                        <a:t> in own and outsourced CYCCs in terms of the Child Justice Act. </a:t>
                      </a:r>
                      <a:endParaRPr lang="en-US" sz="1200" dirty="0">
                        <a:solidFill>
                          <a:srgbClr val="C00000"/>
                        </a:solidFill>
                      </a:endParaRPr>
                    </a:p>
                  </a:txBody>
                  <a:tcPr/>
                </a:tc>
                <a:tc>
                  <a:txBody>
                    <a:bodyPr/>
                    <a:lstStyle/>
                    <a:p>
                      <a:pPr algn="ctr"/>
                      <a:r>
                        <a:rPr lang="en-US" sz="1200" dirty="0">
                          <a:solidFill>
                            <a:srgbClr val="C00000"/>
                          </a:solidFill>
                        </a:rPr>
                        <a:t>300</a:t>
                      </a:r>
                    </a:p>
                  </a:txBody>
                  <a:tcPr anchor="ctr"/>
                </a:tc>
                <a:tc>
                  <a:txBody>
                    <a:bodyPr/>
                    <a:lstStyle/>
                    <a:p>
                      <a:pPr algn="ctr"/>
                      <a:r>
                        <a:rPr lang="en-US" sz="1200" dirty="0">
                          <a:solidFill>
                            <a:srgbClr val="C00000"/>
                          </a:solidFill>
                        </a:rPr>
                        <a:t>301</a:t>
                      </a:r>
                    </a:p>
                  </a:txBody>
                  <a:tcPr anchor="ctr"/>
                </a:tc>
                <a:tc>
                  <a:txBody>
                    <a:bodyPr/>
                    <a:lstStyle/>
                    <a:p>
                      <a:pPr algn="ctr"/>
                      <a:r>
                        <a:rPr lang="en-US" sz="1200" dirty="0">
                          <a:solidFill>
                            <a:srgbClr val="C00000"/>
                          </a:solidFill>
                        </a:rPr>
                        <a:t>300</a:t>
                      </a:r>
                    </a:p>
                  </a:txBody>
                  <a:tcPr anchor="ctr"/>
                </a:tc>
                <a:tc>
                  <a:txBody>
                    <a:bodyPr/>
                    <a:lstStyle/>
                    <a:p>
                      <a:pPr algn="ctr"/>
                      <a:r>
                        <a:rPr lang="en-US" sz="1200" dirty="0">
                          <a:solidFill>
                            <a:srgbClr val="C00000"/>
                          </a:solidFill>
                        </a:rPr>
                        <a:t>241</a:t>
                      </a:r>
                    </a:p>
                  </a:txBody>
                  <a:tcPr anchor="ctr"/>
                </a:tc>
                <a:tc>
                  <a:txBody>
                    <a:bodyPr/>
                    <a:lstStyle/>
                    <a:p>
                      <a:pPr algn="ctr"/>
                      <a:r>
                        <a:rPr lang="en-US" sz="1200" dirty="0">
                          <a:solidFill>
                            <a:srgbClr val="C00000"/>
                          </a:solidFill>
                        </a:rPr>
                        <a:t>1 500</a:t>
                      </a:r>
                    </a:p>
                  </a:txBody>
                  <a:tcPr anchor="ctr"/>
                </a:tc>
                <a:tc>
                  <a:txBody>
                    <a:bodyPr/>
                    <a:lstStyle/>
                    <a:p>
                      <a:pPr algn="ctr"/>
                      <a:r>
                        <a:rPr lang="en-US" sz="1200" dirty="0">
                          <a:solidFill>
                            <a:srgbClr val="C00000"/>
                          </a:solidFill>
                        </a:rPr>
                        <a:t>1 309</a:t>
                      </a:r>
                    </a:p>
                  </a:txBody>
                  <a:tcPr anchor="ctr"/>
                </a:tc>
                <a:extLst>
                  <a:ext uri="{0D108BD9-81ED-4DB2-BD59-A6C34878D82A}">
                    <a16:rowId xmlns:a16="http://schemas.microsoft.com/office/drawing/2014/main" xmlns="" val="132041646"/>
                  </a:ext>
                </a:extLst>
              </a:tr>
              <a:tr h="401885">
                <a:tc>
                  <a:txBody>
                    <a:bodyPr/>
                    <a:lstStyle/>
                    <a:p>
                      <a:endParaRPr lang="en-US" sz="1200" dirty="0">
                        <a:solidFill>
                          <a:srgbClr val="C00000"/>
                        </a:solidFill>
                      </a:endParaRPr>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a:solidFill>
                            <a:srgbClr val="C00000"/>
                          </a:solidFill>
                        </a:rPr>
                        <a:t>Dependent on court requests and available bed space</a:t>
                      </a:r>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363943870"/>
                  </a:ext>
                </a:extLst>
              </a:tr>
              <a:tr h="41162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Number of victims of crime and violence accessing services from</a:t>
                      </a:r>
                      <a:r>
                        <a:rPr lang="en-US" sz="1200" baseline="0" dirty="0"/>
                        <a:t> funded Victim Empowerment Programme service </a:t>
                      </a:r>
                      <a:r>
                        <a:rPr lang="en-US" sz="1200" baseline="0" dirty="0" err="1"/>
                        <a:t>centres</a:t>
                      </a:r>
                      <a:r>
                        <a:rPr lang="en-US" sz="1200" baseline="0" dirty="0"/>
                        <a:t> (Sector indicator)</a:t>
                      </a:r>
                      <a:endParaRPr lang="en-US" sz="1200" dirty="0"/>
                    </a:p>
                  </a:txBody>
                  <a:tcPr/>
                </a:tc>
                <a:tc>
                  <a:txBody>
                    <a:bodyPr/>
                    <a:lstStyle/>
                    <a:p>
                      <a:pPr algn="ctr"/>
                      <a:r>
                        <a:rPr lang="en-US" sz="1200" dirty="0"/>
                        <a:t>4 700</a:t>
                      </a:r>
                    </a:p>
                  </a:txBody>
                  <a:tcPr anchor="ctr"/>
                </a:tc>
                <a:tc>
                  <a:txBody>
                    <a:bodyPr/>
                    <a:lstStyle/>
                    <a:p>
                      <a:pPr algn="ctr"/>
                      <a:r>
                        <a:rPr lang="en-US" sz="1200" dirty="0"/>
                        <a:t>5 105</a:t>
                      </a:r>
                    </a:p>
                  </a:txBody>
                  <a:tcPr anchor="ctr"/>
                </a:tc>
                <a:tc>
                  <a:txBody>
                    <a:bodyPr/>
                    <a:lstStyle/>
                    <a:p>
                      <a:pPr algn="ctr"/>
                      <a:r>
                        <a:rPr lang="en-US" sz="1200" dirty="0"/>
                        <a:t>4 800</a:t>
                      </a:r>
                    </a:p>
                  </a:txBody>
                  <a:tcPr anchor="ctr"/>
                </a:tc>
                <a:tc>
                  <a:txBody>
                    <a:bodyPr/>
                    <a:lstStyle/>
                    <a:p>
                      <a:pPr algn="ctr"/>
                      <a:r>
                        <a:rPr lang="en-US" sz="1200" dirty="0"/>
                        <a:t>5 061</a:t>
                      </a:r>
                    </a:p>
                  </a:txBody>
                  <a:tcPr anchor="ctr"/>
                </a:tc>
                <a:tc>
                  <a:txBody>
                    <a:bodyPr/>
                    <a:lstStyle/>
                    <a:p>
                      <a:pPr algn="ctr"/>
                      <a:r>
                        <a:rPr lang="en-US" sz="1200" dirty="0"/>
                        <a:t>19 200</a:t>
                      </a:r>
                    </a:p>
                  </a:txBody>
                  <a:tcPr anchor="ctr"/>
                </a:tc>
                <a:tc>
                  <a:txBody>
                    <a:bodyPr/>
                    <a:lstStyle/>
                    <a:p>
                      <a:pPr algn="ctr"/>
                      <a:r>
                        <a:rPr lang="en-US" sz="1200" dirty="0"/>
                        <a:t>21 243</a:t>
                      </a:r>
                    </a:p>
                  </a:txBody>
                  <a:tcPr anchor="ctr"/>
                </a:tc>
                <a:extLst>
                  <a:ext uri="{0D108BD9-81ED-4DB2-BD59-A6C34878D82A}">
                    <a16:rowId xmlns:a16="http://schemas.microsoft.com/office/drawing/2014/main" xmlns="" val="4008608278"/>
                  </a:ext>
                </a:extLst>
              </a:tr>
              <a:tr h="401885">
                <a:tc>
                  <a:txBody>
                    <a:bodyPr/>
                    <a:lstStyle/>
                    <a:p>
                      <a:endParaRPr lang="en-US" sz="1200" dirty="0"/>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a:t>Increasing numbers of victims of sexual offenses that access the TCC’s and court services. Also increasing number of victims making use of the </a:t>
                      </a:r>
                      <a:r>
                        <a:rPr lang="en-US" sz="1200" b="0" dirty="0" err="1"/>
                        <a:t>Khuseleka</a:t>
                      </a:r>
                      <a:r>
                        <a:rPr lang="en-US" sz="1200" b="0" dirty="0"/>
                        <a:t> one stop </a:t>
                      </a:r>
                      <a:r>
                        <a:rPr lang="en-US" sz="1200" b="0" dirty="0" err="1"/>
                        <a:t>centre</a:t>
                      </a:r>
                      <a:endParaRPr lang="en-US" sz="1200" b="0" dirty="0"/>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884680998"/>
                  </a:ext>
                </a:extLst>
              </a:tr>
            </a:tbl>
          </a:graphicData>
        </a:graphic>
      </p:graphicFrame>
    </p:spTree>
    <p:extLst>
      <p:ext uri="{BB962C8B-B14F-4D97-AF65-F5344CB8AC3E}">
        <p14:creationId xmlns:p14="http://schemas.microsoft.com/office/powerpoint/2010/main" xmlns="" val="30877388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004" y="1"/>
            <a:ext cx="8904385" cy="1057276"/>
          </a:xfrm>
        </p:spPr>
        <p:txBody>
          <a:bodyPr>
            <a:normAutofit fontScale="90000"/>
          </a:bodyPr>
          <a:lstStyle/>
          <a:p>
            <a:r>
              <a:rPr lang="en-ZA" sz="1800" dirty="0"/>
              <a:t/>
            </a:r>
            <a:br>
              <a:rPr lang="en-ZA" sz="1800" dirty="0"/>
            </a:br>
            <a:r>
              <a:rPr lang="en-ZA" sz="2000" dirty="0"/>
              <a:t>PROGRAMME 4: RESTORATIVE SERVICES</a:t>
            </a:r>
            <a:br>
              <a:rPr lang="en-ZA" sz="2000" dirty="0"/>
            </a:br>
            <a:r>
              <a:rPr lang="en-ZA" sz="2000" dirty="0"/>
              <a:t/>
            </a:r>
            <a:br>
              <a:rPr lang="en-ZA" sz="2000" dirty="0"/>
            </a:br>
            <a:r>
              <a:rPr lang="en-ZA" sz="2000" dirty="0"/>
              <a:t>OCTOBER 2017 – MARCH 2018</a:t>
            </a:r>
          </a:p>
        </p:txBody>
      </p:sp>
      <p:sp>
        <p:nvSpPr>
          <p:cNvPr id="3" name="Subtitle 2"/>
          <p:cNvSpPr>
            <a:spLocks noGrp="1"/>
          </p:cNvSpPr>
          <p:nvPr>
            <p:ph type="subTitle" idx="1"/>
          </p:nvPr>
        </p:nvSpPr>
        <p:spPr/>
        <p:txBody>
          <a:bodyPr/>
          <a:lstStyle/>
          <a:p>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1688939310"/>
              </p:ext>
            </p:extLst>
          </p:nvPr>
        </p:nvGraphicFramePr>
        <p:xfrm>
          <a:off x="255931" y="1266825"/>
          <a:ext cx="8799458" cy="5573949"/>
        </p:xfrm>
        <a:graphic>
          <a:graphicData uri="http://schemas.openxmlformats.org/drawingml/2006/table">
            <a:tbl>
              <a:tblPr firstRow="1" bandRow="1">
                <a:tableStyleId>{5C22544A-7EE6-4342-B048-85BDC9FD1C3A}</a:tableStyleId>
              </a:tblPr>
              <a:tblGrid>
                <a:gridCol w="2633184">
                  <a:extLst>
                    <a:ext uri="{9D8B030D-6E8A-4147-A177-3AD203B41FA5}">
                      <a16:colId xmlns:a16="http://schemas.microsoft.com/office/drawing/2014/main" xmlns="" val="2852729307"/>
                    </a:ext>
                  </a:extLst>
                </a:gridCol>
                <a:gridCol w="798172">
                  <a:extLst>
                    <a:ext uri="{9D8B030D-6E8A-4147-A177-3AD203B41FA5}">
                      <a16:colId xmlns:a16="http://schemas.microsoft.com/office/drawing/2014/main" xmlns="" val="1907899341"/>
                    </a:ext>
                  </a:extLst>
                </a:gridCol>
                <a:gridCol w="1164738">
                  <a:extLst>
                    <a:ext uri="{9D8B030D-6E8A-4147-A177-3AD203B41FA5}">
                      <a16:colId xmlns:a16="http://schemas.microsoft.com/office/drawing/2014/main" xmlns="" val="3106086020"/>
                    </a:ext>
                  </a:extLst>
                </a:gridCol>
                <a:gridCol w="1062188">
                  <a:extLst>
                    <a:ext uri="{9D8B030D-6E8A-4147-A177-3AD203B41FA5}">
                      <a16:colId xmlns:a16="http://schemas.microsoft.com/office/drawing/2014/main" xmlns="" val="4223960404"/>
                    </a:ext>
                  </a:extLst>
                </a:gridCol>
                <a:gridCol w="1113571">
                  <a:extLst>
                    <a:ext uri="{9D8B030D-6E8A-4147-A177-3AD203B41FA5}">
                      <a16:colId xmlns:a16="http://schemas.microsoft.com/office/drawing/2014/main" xmlns="" val="1880861134"/>
                    </a:ext>
                  </a:extLst>
                </a:gridCol>
                <a:gridCol w="806194">
                  <a:extLst>
                    <a:ext uri="{9D8B030D-6E8A-4147-A177-3AD203B41FA5}">
                      <a16:colId xmlns:a16="http://schemas.microsoft.com/office/drawing/2014/main" xmlns="" val="997716175"/>
                    </a:ext>
                  </a:extLst>
                </a:gridCol>
                <a:gridCol w="1221411">
                  <a:extLst>
                    <a:ext uri="{9D8B030D-6E8A-4147-A177-3AD203B41FA5}">
                      <a16:colId xmlns:a16="http://schemas.microsoft.com/office/drawing/2014/main" xmlns="" val="3336226966"/>
                    </a:ext>
                  </a:extLst>
                </a:gridCol>
              </a:tblGrid>
              <a:tr h="583129">
                <a:tc>
                  <a:txBody>
                    <a:bodyPr/>
                    <a:lstStyle/>
                    <a:p>
                      <a:pPr algn="ctr"/>
                      <a:r>
                        <a:rPr lang="en-US" sz="1400" dirty="0"/>
                        <a:t>INDICATOR</a:t>
                      </a:r>
                    </a:p>
                  </a:txBody>
                  <a:tcPr/>
                </a:tc>
                <a:tc gridSpan="2">
                  <a:txBody>
                    <a:bodyPr/>
                    <a:lstStyle/>
                    <a:p>
                      <a:pPr algn="ctr"/>
                      <a:r>
                        <a:rPr lang="en-US" sz="1400" baseline="0" dirty="0"/>
                        <a:t>3rd  Quarter Pre-Audit Output</a:t>
                      </a:r>
                      <a:endParaRPr lang="en-US" sz="1400" dirty="0"/>
                    </a:p>
                  </a:txBody>
                  <a:tcPr/>
                </a:tc>
                <a:tc hMerge="1">
                  <a:txBody>
                    <a:bodyPr/>
                    <a:lstStyle/>
                    <a:p>
                      <a:endParaRPr lang="en-US"/>
                    </a:p>
                  </a:txBody>
                  <a:tcPr/>
                </a:tc>
                <a:tc gridSpan="2">
                  <a:txBody>
                    <a:bodyPr/>
                    <a:lstStyle/>
                    <a:p>
                      <a:pPr algn="ctr"/>
                      <a:r>
                        <a:rPr lang="en-US" sz="1400" baseline="0" dirty="0"/>
                        <a:t>4</a:t>
                      </a:r>
                      <a:r>
                        <a:rPr lang="en-US" sz="1400" baseline="30000" dirty="0"/>
                        <a:t>th</a:t>
                      </a:r>
                      <a:r>
                        <a:rPr lang="en-US" sz="1400" baseline="0" dirty="0"/>
                        <a:t> Quarter  Pre-Audit</a:t>
                      </a:r>
                    </a:p>
                    <a:p>
                      <a:pPr algn="ctr"/>
                      <a:r>
                        <a:rPr lang="en-US" sz="1400" baseline="0" dirty="0"/>
                        <a:t> Output</a:t>
                      </a:r>
                      <a:endParaRPr lang="en-US" sz="1400" dirty="0"/>
                    </a:p>
                  </a:txBody>
                  <a:tcPr/>
                </a:tc>
                <a:tc hMerge="1">
                  <a:txBody>
                    <a:bodyPr/>
                    <a:lstStyle/>
                    <a:p>
                      <a:endParaRPr lang="en-US"/>
                    </a:p>
                  </a:txBody>
                  <a:tcPr/>
                </a:tc>
                <a:tc gridSpan="2">
                  <a:txBody>
                    <a:bodyPr/>
                    <a:lstStyle/>
                    <a:p>
                      <a:r>
                        <a:rPr lang="en-US" sz="1400" dirty="0"/>
                        <a:t>2017/18 Pre-audit Annual Output</a:t>
                      </a:r>
                    </a:p>
                  </a:txBody>
                  <a:tcPr/>
                </a:tc>
                <a:tc hMerge="1">
                  <a:txBody>
                    <a:bodyPr/>
                    <a:lstStyle/>
                    <a:p>
                      <a:endParaRPr lang="en-US"/>
                    </a:p>
                  </a:txBody>
                  <a:tcPr/>
                </a:tc>
                <a:extLst>
                  <a:ext uri="{0D108BD9-81ED-4DB2-BD59-A6C34878D82A}">
                    <a16:rowId xmlns:a16="http://schemas.microsoft.com/office/drawing/2014/main" xmlns="" val="190855089"/>
                  </a:ext>
                </a:extLst>
              </a:tr>
              <a:tr h="401885">
                <a:tc>
                  <a:txBody>
                    <a:bodyPr/>
                    <a:lstStyle/>
                    <a:p>
                      <a:pPr algn="ctr"/>
                      <a:endParaRPr lang="en-US" sz="1200" dirty="0"/>
                    </a:p>
                  </a:txBody>
                  <a:tcPr/>
                </a:tc>
                <a:tc>
                  <a:txBody>
                    <a:bodyPr/>
                    <a:lstStyle/>
                    <a:p>
                      <a:pPr algn="ctr"/>
                      <a:r>
                        <a:rPr lang="en-US" sz="1200" dirty="0"/>
                        <a:t>Target</a:t>
                      </a:r>
                    </a:p>
                  </a:txBody>
                  <a:tcPr/>
                </a:tc>
                <a:tc>
                  <a:txBody>
                    <a:bodyPr/>
                    <a:lstStyle/>
                    <a:p>
                      <a:pPr algn="ctr"/>
                      <a:r>
                        <a:rPr lang="en-US" sz="1200" dirty="0"/>
                        <a:t>Achievement</a:t>
                      </a:r>
                    </a:p>
                  </a:txBody>
                  <a:tcPr/>
                </a:tc>
                <a:tc>
                  <a:txBody>
                    <a:bodyPr/>
                    <a:lstStyle/>
                    <a:p>
                      <a:pPr algn="ctr"/>
                      <a:r>
                        <a:rPr lang="en-US" sz="1200" dirty="0"/>
                        <a:t>Target</a:t>
                      </a:r>
                    </a:p>
                  </a:txBody>
                  <a:tcPr/>
                </a:tc>
                <a:tc>
                  <a:txBody>
                    <a:bodyPr/>
                    <a:lstStyle/>
                    <a:p>
                      <a:pPr algn="ctr"/>
                      <a:r>
                        <a:rPr lang="en-US" sz="1200" dirty="0"/>
                        <a:t>Achievement</a:t>
                      </a:r>
                    </a:p>
                  </a:txBody>
                  <a:tcPr/>
                </a:tc>
                <a:tc>
                  <a:txBody>
                    <a:bodyPr/>
                    <a:lstStyle/>
                    <a:p>
                      <a:pPr algn="ctr"/>
                      <a:r>
                        <a:rPr lang="en-US" sz="1200" dirty="0"/>
                        <a:t>Target</a:t>
                      </a:r>
                    </a:p>
                  </a:txBody>
                  <a:tcPr/>
                </a:tc>
                <a:tc>
                  <a:txBody>
                    <a:bodyPr/>
                    <a:lstStyle/>
                    <a:p>
                      <a:pPr algn="ctr"/>
                      <a:r>
                        <a:rPr lang="en-US" sz="1200" dirty="0"/>
                        <a:t>Achievement</a:t>
                      </a:r>
                    </a:p>
                  </a:txBody>
                  <a:tcPr/>
                </a:tc>
                <a:extLst>
                  <a:ext uri="{0D108BD9-81ED-4DB2-BD59-A6C34878D82A}">
                    <a16:rowId xmlns:a16="http://schemas.microsoft.com/office/drawing/2014/main" xmlns="" val="772051397"/>
                  </a:ext>
                </a:extLst>
              </a:tr>
              <a:tr h="34544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Number of service users who accessed inpatient treatment services at funded treatment </a:t>
                      </a:r>
                      <a:r>
                        <a:rPr lang="en-US" sz="1200" dirty="0" err="1">
                          <a:solidFill>
                            <a:srgbClr val="C00000"/>
                          </a:solidFill>
                        </a:rPr>
                        <a:t>centres</a:t>
                      </a:r>
                      <a:r>
                        <a:rPr lang="en-US" sz="1200" dirty="0">
                          <a:solidFill>
                            <a:srgbClr val="C00000"/>
                          </a:solidFill>
                        </a:rPr>
                        <a:t> (Sector indicator)</a:t>
                      </a:r>
                    </a:p>
                  </a:txBody>
                  <a:tcPr/>
                </a:tc>
                <a:tc>
                  <a:txBody>
                    <a:bodyPr/>
                    <a:lstStyle/>
                    <a:p>
                      <a:pPr algn="ctr"/>
                      <a:r>
                        <a:rPr lang="en-US" sz="1200" dirty="0">
                          <a:solidFill>
                            <a:srgbClr val="C00000"/>
                          </a:solidFill>
                        </a:rPr>
                        <a:t>332</a:t>
                      </a:r>
                    </a:p>
                  </a:txBody>
                  <a:tcPr anchor="ctr"/>
                </a:tc>
                <a:tc>
                  <a:txBody>
                    <a:bodyPr/>
                    <a:lstStyle/>
                    <a:p>
                      <a:pPr algn="ctr"/>
                      <a:r>
                        <a:rPr lang="en-US" sz="1200" dirty="0">
                          <a:solidFill>
                            <a:srgbClr val="C00000"/>
                          </a:solidFill>
                        </a:rPr>
                        <a:t>280</a:t>
                      </a:r>
                    </a:p>
                  </a:txBody>
                  <a:tcPr anchor="ctr"/>
                </a:tc>
                <a:tc>
                  <a:txBody>
                    <a:bodyPr/>
                    <a:lstStyle/>
                    <a:p>
                      <a:pPr algn="ctr"/>
                      <a:r>
                        <a:rPr lang="en-US" sz="1200" dirty="0">
                          <a:solidFill>
                            <a:srgbClr val="C00000"/>
                          </a:solidFill>
                        </a:rPr>
                        <a:t>331</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210</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1 325</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1 226</a:t>
                      </a:r>
                    </a:p>
                  </a:txBody>
                  <a:tcPr anchor="ctr"/>
                </a:tc>
                <a:extLst>
                  <a:ext uri="{0D108BD9-81ED-4DB2-BD59-A6C34878D82A}">
                    <a16:rowId xmlns:a16="http://schemas.microsoft.com/office/drawing/2014/main" xmlns="" val="3293200849"/>
                  </a:ext>
                </a:extLst>
              </a:tr>
              <a:tr h="401885">
                <a:tc>
                  <a:txBody>
                    <a:bodyPr/>
                    <a:lstStyle/>
                    <a:p>
                      <a:endParaRPr lang="en-US" sz="1200" dirty="0">
                        <a:solidFill>
                          <a:srgbClr val="C00000"/>
                        </a:solidFill>
                      </a:endParaRPr>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Target not reached because of vacant social work posts in the sector</a:t>
                      </a:r>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506009449"/>
                  </a:ext>
                </a:extLst>
              </a:tr>
              <a:tr h="40188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Number of service users who accessed outpatient</a:t>
                      </a:r>
                      <a:r>
                        <a:rPr lang="en-US" sz="1200" baseline="0" dirty="0">
                          <a:solidFill>
                            <a:srgbClr val="C00000"/>
                          </a:solidFill>
                        </a:rPr>
                        <a:t> based treatment services (Sector Indicator)</a:t>
                      </a:r>
                      <a:endParaRPr lang="en-US" sz="1200" dirty="0">
                        <a:solidFill>
                          <a:srgbClr val="C00000"/>
                        </a:solidFill>
                      </a:endParaRPr>
                    </a:p>
                  </a:txBody>
                  <a:tcPr/>
                </a:tc>
                <a:tc>
                  <a:txBody>
                    <a:bodyPr/>
                    <a:lstStyle/>
                    <a:p>
                      <a:pPr algn="ctr"/>
                      <a:r>
                        <a:rPr lang="en-US" sz="1200" dirty="0">
                          <a:solidFill>
                            <a:srgbClr val="C00000"/>
                          </a:solidFill>
                        </a:rPr>
                        <a:t>906</a:t>
                      </a:r>
                    </a:p>
                  </a:txBody>
                  <a:tcPr anchor="ctr"/>
                </a:tc>
                <a:tc>
                  <a:txBody>
                    <a:bodyPr/>
                    <a:lstStyle/>
                    <a:p>
                      <a:pPr algn="ctr"/>
                      <a:r>
                        <a:rPr lang="en-US" sz="1200" dirty="0">
                          <a:solidFill>
                            <a:srgbClr val="C00000"/>
                          </a:solidFill>
                        </a:rPr>
                        <a:t>847</a:t>
                      </a:r>
                    </a:p>
                  </a:txBody>
                  <a:tcPr anchor="ctr"/>
                </a:tc>
                <a:tc>
                  <a:txBody>
                    <a:bodyPr/>
                    <a:lstStyle/>
                    <a:p>
                      <a:pPr algn="ctr"/>
                      <a:r>
                        <a:rPr lang="en-US" sz="1200" dirty="0">
                          <a:solidFill>
                            <a:srgbClr val="C00000"/>
                          </a:solidFill>
                        </a:rPr>
                        <a:t>906</a:t>
                      </a:r>
                    </a:p>
                  </a:txBody>
                  <a:tcPr anchor="ctr"/>
                </a:tc>
                <a:tc>
                  <a:txBody>
                    <a:bodyPr/>
                    <a:lstStyle/>
                    <a:p>
                      <a:pPr algn="ctr"/>
                      <a:r>
                        <a:rPr lang="en-US" sz="1200" dirty="0">
                          <a:solidFill>
                            <a:srgbClr val="C00000"/>
                          </a:solidFill>
                        </a:rPr>
                        <a:t>650</a:t>
                      </a:r>
                    </a:p>
                  </a:txBody>
                  <a:tcPr anchor="ctr"/>
                </a:tc>
                <a:tc>
                  <a:txBody>
                    <a:bodyPr/>
                    <a:lstStyle/>
                    <a:p>
                      <a:pPr algn="ctr"/>
                      <a:r>
                        <a:rPr lang="en-US" sz="1200" dirty="0">
                          <a:solidFill>
                            <a:srgbClr val="C00000"/>
                          </a:solidFill>
                        </a:rPr>
                        <a:t>3 624</a:t>
                      </a:r>
                    </a:p>
                  </a:txBody>
                  <a:tcPr anchor="ctr"/>
                </a:tc>
                <a:tc>
                  <a:txBody>
                    <a:bodyPr/>
                    <a:lstStyle/>
                    <a:p>
                      <a:pPr algn="ctr"/>
                      <a:r>
                        <a:rPr lang="en-US" sz="1200" dirty="0">
                          <a:solidFill>
                            <a:srgbClr val="C00000"/>
                          </a:solidFill>
                        </a:rPr>
                        <a:t>3 250</a:t>
                      </a:r>
                    </a:p>
                  </a:txBody>
                  <a:tcPr anchor="ctr"/>
                </a:tc>
                <a:extLst>
                  <a:ext uri="{0D108BD9-81ED-4DB2-BD59-A6C34878D82A}">
                    <a16:rowId xmlns:a16="http://schemas.microsoft.com/office/drawing/2014/main" xmlns="" val="2793767594"/>
                  </a:ext>
                </a:extLst>
              </a:tr>
              <a:tr h="308716">
                <a:tc>
                  <a:txBody>
                    <a:bodyPr/>
                    <a:lstStyle/>
                    <a:p>
                      <a:endParaRPr lang="en-US" sz="1200" dirty="0">
                        <a:solidFill>
                          <a:srgbClr val="C00000"/>
                        </a:solidFill>
                      </a:endParaRPr>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a:solidFill>
                            <a:srgbClr val="C00000"/>
                          </a:solidFill>
                        </a:rPr>
                        <a:t>Under achievement related to gang violence in areas, service delivery protests, social work vacancies and service delivery sites located on school premises which are inaccessible during school vacations. This is being addressed for example finding more suitable sites for programme delivery</a:t>
                      </a:r>
                    </a:p>
                  </a:txBody>
                  <a:tcPr/>
                </a:tc>
                <a:tc hMerge="1">
                  <a:txBody>
                    <a:bodyPr/>
                    <a:lstStyle/>
                    <a:p>
                      <a:endParaRPr lang="en-US"/>
                    </a:p>
                  </a:txBody>
                  <a:tcPr/>
                </a:tc>
                <a:tc hMerge="1">
                  <a:txBody>
                    <a:bodyPr/>
                    <a:lstStyle/>
                    <a:p>
                      <a:endParaRPr lang="en-US" sz="1200" b="1" dirty="0"/>
                    </a:p>
                  </a:txBody>
                  <a:tcPr>
                    <a:solidFill>
                      <a:schemeClr val="tx2">
                        <a:lumMod val="20000"/>
                        <a:lumOff val="80000"/>
                      </a:schemeClr>
                    </a:solidFill>
                  </a:tcPr>
                </a:tc>
                <a:tc hMerge="1">
                  <a:txBody>
                    <a:bodyPr/>
                    <a:lstStyle/>
                    <a:p>
                      <a:endParaRPr lang="en-US"/>
                    </a:p>
                  </a:txBody>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1" dirty="0"/>
                    </a:p>
                  </a:txBody>
                  <a:tcPr/>
                </a:tc>
                <a:tc hMerge="1">
                  <a:txBody>
                    <a:bodyPr/>
                    <a:lstStyle/>
                    <a:p>
                      <a:endParaRPr lang="en-US"/>
                    </a:p>
                  </a:txBody>
                  <a:tcPr/>
                </a:tc>
                <a:extLst>
                  <a:ext uri="{0D108BD9-81ED-4DB2-BD59-A6C34878D82A}">
                    <a16:rowId xmlns:a16="http://schemas.microsoft.com/office/drawing/2014/main" xmlns="" val="3672360315"/>
                  </a:ext>
                </a:extLst>
              </a:tr>
              <a:tr h="40188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Number of drug prevention programmes implemented for youth (19-35)</a:t>
                      </a:r>
                    </a:p>
                  </a:txBody>
                  <a:tcPr/>
                </a:tc>
                <a:tc>
                  <a:txBody>
                    <a:bodyPr/>
                    <a:lstStyle/>
                    <a:p>
                      <a:pPr algn="ctr"/>
                      <a:r>
                        <a:rPr lang="en-US" sz="1200" dirty="0"/>
                        <a:t>3</a:t>
                      </a:r>
                    </a:p>
                  </a:txBody>
                  <a:tcPr anchor="ctr"/>
                </a:tc>
                <a:tc>
                  <a:txBody>
                    <a:bodyPr/>
                    <a:lstStyle/>
                    <a:p>
                      <a:pPr algn="ctr"/>
                      <a:r>
                        <a:rPr lang="en-US" sz="1200" dirty="0"/>
                        <a:t>3</a:t>
                      </a:r>
                    </a:p>
                  </a:txBody>
                  <a:tcPr anchor="ctr"/>
                </a:tc>
                <a:tc>
                  <a:txBody>
                    <a:bodyPr/>
                    <a:lstStyle/>
                    <a:p>
                      <a:pPr algn="ctr"/>
                      <a:r>
                        <a:rPr lang="en-US" sz="1200" dirty="0"/>
                        <a:t>3</a:t>
                      </a:r>
                    </a:p>
                  </a:txBody>
                  <a:tcPr anchor="ctr"/>
                </a:tc>
                <a:tc>
                  <a:txBody>
                    <a:bodyPr/>
                    <a:lstStyle/>
                    <a:p>
                      <a:pPr algn="ctr"/>
                      <a:r>
                        <a:rPr lang="en-US" sz="1200" dirty="0"/>
                        <a:t>3</a:t>
                      </a:r>
                    </a:p>
                  </a:txBody>
                  <a:tcPr anchor="ctr"/>
                </a:tc>
                <a:tc>
                  <a:txBody>
                    <a:bodyPr/>
                    <a:lstStyle/>
                    <a:p>
                      <a:pPr algn="ctr"/>
                      <a:r>
                        <a:rPr lang="en-US" sz="1200" dirty="0"/>
                        <a:t>3</a:t>
                      </a:r>
                    </a:p>
                  </a:txBody>
                  <a:tcPr anchor="ctr"/>
                </a:tc>
                <a:tc>
                  <a:txBody>
                    <a:bodyPr/>
                    <a:lstStyle/>
                    <a:p>
                      <a:pPr algn="ctr"/>
                      <a:r>
                        <a:rPr lang="en-US" sz="1200" dirty="0"/>
                        <a:t>3</a:t>
                      </a:r>
                    </a:p>
                  </a:txBody>
                  <a:tcPr anchor="ctr"/>
                </a:tc>
                <a:extLst>
                  <a:ext uri="{0D108BD9-81ED-4DB2-BD59-A6C34878D82A}">
                    <a16:rowId xmlns:a16="http://schemas.microsoft.com/office/drawing/2014/main" xmlns="" val="132041646"/>
                  </a:ext>
                </a:extLst>
              </a:tr>
              <a:tr h="401885">
                <a:tc>
                  <a:txBody>
                    <a:bodyPr/>
                    <a:lstStyle/>
                    <a:p>
                      <a:endParaRPr lang="en-US" sz="1200" dirty="0"/>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0" dirty="0"/>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363943870"/>
                  </a:ext>
                </a:extLst>
              </a:tr>
              <a:tr h="41162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Number of clients that have received early intervention services for substance abuse</a:t>
                      </a:r>
                    </a:p>
                  </a:txBody>
                  <a:tcPr/>
                </a:tc>
                <a:tc>
                  <a:txBody>
                    <a:bodyPr/>
                    <a:lstStyle/>
                    <a:p>
                      <a:pPr algn="ctr"/>
                      <a:r>
                        <a:rPr lang="en-US" sz="1200" dirty="0"/>
                        <a:t>1 818</a:t>
                      </a:r>
                    </a:p>
                  </a:txBody>
                  <a:tcPr anchor="ctr"/>
                </a:tc>
                <a:tc>
                  <a:txBody>
                    <a:bodyPr/>
                    <a:lstStyle/>
                    <a:p>
                      <a:pPr algn="ctr"/>
                      <a:r>
                        <a:rPr lang="en-US" sz="1200" dirty="0"/>
                        <a:t>1 627</a:t>
                      </a:r>
                    </a:p>
                  </a:txBody>
                  <a:tcPr anchor="ctr"/>
                </a:tc>
                <a:tc>
                  <a:txBody>
                    <a:bodyPr/>
                    <a:lstStyle/>
                    <a:p>
                      <a:pPr algn="ctr"/>
                      <a:r>
                        <a:rPr lang="en-US" sz="1200" dirty="0"/>
                        <a:t>1 637</a:t>
                      </a:r>
                    </a:p>
                  </a:txBody>
                  <a:tcPr anchor="ctr"/>
                </a:tc>
                <a:tc>
                  <a:txBody>
                    <a:bodyPr/>
                    <a:lstStyle/>
                    <a:p>
                      <a:pPr algn="ctr"/>
                      <a:r>
                        <a:rPr lang="en-US" sz="1200" dirty="0"/>
                        <a:t>1 672</a:t>
                      </a:r>
                    </a:p>
                  </a:txBody>
                  <a:tcPr anchor="ctr"/>
                </a:tc>
                <a:tc>
                  <a:txBody>
                    <a:bodyPr/>
                    <a:lstStyle/>
                    <a:p>
                      <a:pPr algn="ctr"/>
                      <a:r>
                        <a:rPr lang="en-US" sz="1200" dirty="0"/>
                        <a:t>7 010</a:t>
                      </a:r>
                    </a:p>
                  </a:txBody>
                  <a:tcPr anchor="ctr"/>
                </a:tc>
                <a:tc>
                  <a:txBody>
                    <a:bodyPr/>
                    <a:lstStyle/>
                    <a:p>
                      <a:pPr algn="ctr"/>
                      <a:r>
                        <a:rPr lang="en-US" sz="1200" dirty="0"/>
                        <a:t>7 213</a:t>
                      </a:r>
                    </a:p>
                  </a:txBody>
                  <a:tcPr anchor="ctr"/>
                </a:tc>
                <a:extLst>
                  <a:ext uri="{0D108BD9-81ED-4DB2-BD59-A6C34878D82A}">
                    <a16:rowId xmlns:a16="http://schemas.microsoft.com/office/drawing/2014/main" xmlns="" val="4008608278"/>
                  </a:ext>
                </a:extLst>
              </a:tr>
              <a:tr h="401885">
                <a:tc>
                  <a:txBody>
                    <a:bodyPr/>
                    <a:lstStyle/>
                    <a:p>
                      <a:endParaRPr lang="en-US" sz="1200" dirty="0"/>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a:t>Performance dependent on referrals and motivation of clients</a:t>
                      </a:r>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884680998"/>
                  </a:ext>
                </a:extLst>
              </a:tr>
            </a:tbl>
          </a:graphicData>
        </a:graphic>
      </p:graphicFrame>
    </p:spTree>
    <p:extLst>
      <p:ext uri="{BB962C8B-B14F-4D97-AF65-F5344CB8AC3E}">
        <p14:creationId xmlns:p14="http://schemas.microsoft.com/office/powerpoint/2010/main" xmlns="" val="38744942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004" y="1"/>
            <a:ext cx="8904385" cy="1057276"/>
          </a:xfrm>
        </p:spPr>
        <p:txBody>
          <a:bodyPr>
            <a:normAutofit fontScale="90000"/>
          </a:bodyPr>
          <a:lstStyle/>
          <a:p>
            <a:r>
              <a:rPr lang="en-ZA" sz="1800" dirty="0"/>
              <a:t/>
            </a:r>
            <a:br>
              <a:rPr lang="en-ZA" sz="1800" dirty="0"/>
            </a:br>
            <a:r>
              <a:rPr lang="en-ZA" sz="2000" dirty="0"/>
              <a:t>PROGRAMME 4: RESTORATIVE SERVICES</a:t>
            </a:r>
            <a:br>
              <a:rPr lang="en-ZA" sz="2000" dirty="0"/>
            </a:br>
            <a:r>
              <a:rPr lang="en-ZA" sz="2000" dirty="0"/>
              <a:t/>
            </a:r>
            <a:br>
              <a:rPr lang="en-ZA" sz="2000" dirty="0"/>
            </a:br>
            <a:r>
              <a:rPr lang="en-ZA" sz="2000" dirty="0"/>
              <a:t>OCTOBER 2017 – MARCH 2018</a:t>
            </a:r>
          </a:p>
        </p:txBody>
      </p:sp>
      <p:sp>
        <p:nvSpPr>
          <p:cNvPr id="3" name="Subtitle 2"/>
          <p:cNvSpPr>
            <a:spLocks noGrp="1"/>
          </p:cNvSpPr>
          <p:nvPr>
            <p:ph type="subTitle" idx="1"/>
          </p:nvPr>
        </p:nvSpPr>
        <p:spPr/>
        <p:txBody>
          <a:bodyPr/>
          <a:lstStyle/>
          <a:p>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2470062003"/>
              </p:ext>
            </p:extLst>
          </p:nvPr>
        </p:nvGraphicFramePr>
        <p:xfrm>
          <a:off x="255931" y="1266825"/>
          <a:ext cx="8799458" cy="4524375"/>
        </p:xfrm>
        <a:graphic>
          <a:graphicData uri="http://schemas.openxmlformats.org/drawingml/2006/table">
            <a:tbl>
              <a:tblPr firstRow="1" bandRow="1">
                <a:tableStyleId>{5C22544A-7EE6-4342-B048-85BDC9FD1C3A}</a:tableStyleId>
              </a:tblPr>
              <a:tblGrid>
                <a:gridCol w="2633184">
                  <a:extLst>
                    <a:ext uri="{9D8B030D-6E8A-4147-A177-3AD203B41FA5}">
                      <a16:colId xmlns:a16="http://schemas.microsoft.com/office/drawing/2014/main" xmlns="" val="2852729307"/>
                    </a:ext>
                  </a:extLst>
                </a:gridCol>
                <a:gridCol w="798172">
                  <a:extLst>
                    <a:ext uri="{9D8B030D-6E8A-4147-A177-3AD203B41FA5}">
                      <a16:colId xmlns:a16="http://schemas.microsoft.com/office/drawing/2014/main" xmlns="" val="1907899341"/>
                    </a:ext>
                  </a:extLst>
                </a:gridCol>
                <a:gridCol w="1164738">
                  <a:extLst>
                    <a:ext uri="{9D8B030D-6E8A-4147-A177-3AD203B41FA5}">
                      <a16:colId xmlns:a16="http://schemas.microsoft.com/office/drawing/2014/main" xmlns="" val="3106086020"/>
                    </a:ext>
                  </a:extLst>
                </a:gridCol>
                <a:gridCol w="1062188">
                  <a:extLst>
                    <a:ext uri="{9D8B030D-6E8A-4147-A177-3AD203B41FA5}">
                      <a16:colId xmlns:a16="http://schemas.microsoft.com/office/drawing/2014/main" xmlns="" val="4223960404"/>
                    </a:ext>
                  </a:extLst>
                </a:gridCol>
                <a:gridCol w="1113571">
                  <a:extLst>
                    <a:ext uri="{9D8B030D-6E8A-4147-A177-3AD203B41FA5}">
                      <a16:colId xmlns:a16="http://schemas.microsoft.com/office/drawing/2014/main" xmlns="" val="1880861134"/>
                    </a:ext>
                  </a:extLst>
                </a:gridCol>
                <a:gridCol w="806194">
                  <a:extLst>
                    <a:ext uri="{9D8B030D-6E8A-4147-A177-3AD203B41FA5}">
                      <a16:colId xmlns:a16="http://schemas.microsoft.com/office/drawing/2014/main" xmlns="" val="997716175"/>
                    </a:ext>
                  </a:extLst>
                </a:gridCol>
                <a:gridCol w="1221411">
                  <a:extLst>
                    <a:ext uri="{9D8B030D-6E8A-4147-A177-3AD203B41FA5}">
                      <a16:colId xmlns:a16="http://schemas.microsoft.com/office/drawing/2014/main" xmlns="" val="3336226966"/>
                    </a:ext>
                  </a:extLst>
                </a:gridCol>
              </a:tblGrid>
              <a:tr h="1358447">
                <a:tc>
                  <a:txBody>
                    <a:bodyPr/>
                    <a:lstStyle/>
                    <a:p>
                      <a:pPr algn="ctr"/>
                      <a:r>
                        <a:rPr lang="en-US" sz="1400" dirty="0"/>
                        <a:t>INDICATOR</a:t>
                      </a:r>
                    </a:p>
                  </a:txBody>
                  <a:tcPr/>
                </a:tc>
                <a:tc gridSpan="2">
                  <a:txBody>
                    <a:bodyPr/>
                    <a:lstStyle/>
                    <a:p>
                      <a:pPr algn="ctr"/>
                      <a:r>
                        <a:rPr lang="en-US" sz="1400" baseline="0" dirty="0"/>
                        <a:t>3rd  Quarter Pre-Audit Output</a:t>
                      </a:r>
                      <a:endParaRPr lang="en-US" sz="1400" dirty="0"/>
                    </a:p>
                  </a:txBody>
                  <a:tcPr/>
                </a:tc>
                <a:tc hMerge="1">
                  <a:txBody>
                    <a:bodyPr/>
                    <a:lstStyle/>
                    <a:p>
                      <a:endParaRPr lang="en-US"/>
                    </a:p>
                  </a:txBody>
                  <a:tcPr/>
                </a:tc>
                <a:tc gridSpan="2">
                  <a:txBody>
                    <a:bodyPr/>
                    <a:lstStyle/>
                    <a:p>
                      <a:pPr algn="ctr"/>
                      <a:r>
                        <a:rPr lang="en-US" sz="1400" baseline="0" dirty="0"/>
                        <a:t>4</a:t>
                      </a:r>
                      <a:r>
                        <a:rPr lang="en-US" sz="1400" baseline="30000" dirty="0"/>
                        <a:t>th</a:t>
                      </a:r>
                      <a:r>
                        <a:rPr lang="en-US" sz="1400" baseline="0" dirty="0"/>
                        <a:t> Quarter  Pre-Audit</a:t>
                      </a:r>
                    </a:p>
                    <a:p>
                      <a:pPr algn="ctr"/>
                      <a:r>
                        <a:rPr lang="en-US" sz="1400" baseline="0" dirty="0"/>
                        <a:t> Output</a:t>
                      </a:r>
                      <a:endParaRPr lang="en-US" sz="1400" dirty="0"/>
                    </a:p>
                  </a:txBody>
                  <a:tcPr/>
                </a:tc>
                <a:tc hMerge="1">
                  <a:txBody>
                    <a:bodyPr/>
                    <a:lstStyle/>
                    <a:p>
                      <a:endParaRPr lang="en-US"/>
                    </a:p>
                  </a:txBody>
                  <a:tcPr/>
                </a:tc>
                <a:tc gridSpan="2">
                  <a:txBody>
                    <a:bodyPr/>
                    <a:lstStyle/>
                    <a:p>
                      <a:r>
                        <a:rPr lang="en-US" sz="1400" dirty="0"/>
                        <a:t>2017/18 Pre-audit Annual Output</a:t>
                      </a:r>
                    </a:p>
                  </a:txBody>
                  <a:tcPr/>
                </a:tc>
                <a:tc hMerge="1">
                  <a:txBody>
                    <a:bodyPr/>
                    <a:lstStyle/>
                    <a:p>
                      <a:endParaRPr lang="en-US"/>
                    </a:p>
                  </a:txBody>
                  <a:tcPr/>
                </a:tc>
                <a:extLst>
                  <a:ext uri="{0D108BD9-81ED-4DB2-BD59-A6C34878D82A}">
                    <a16:rowId xmlns:a16="http://schemas.microsoft.com/office/drawing/2014/main" xmlns="" val="190855089"/>
                  </a:ext>
                </a:extLst>
              </a:tr>
              <a:tr h="609723">
                <a:tc>
                  <a:txBody>
                    <a:bodyPr/>
                    <a:lstStyle/>
                    <a:p>
                      <a:pPr algn="ctr"/>
                      <a:endParaRPr lang="en-US" sz="1200" dirty="0"/>
                    </a:p>
                  </a:txBody>
                  <a:tcPr/>
                </a:tc>
                <a:tc>
                  <a:txBody>
                    <a:bodyPr/>
                    <a:lstStyle/>
                    <a:p>
                      <a:pPr algn="ctr"/>
                      <a:r>
                        <a:rPr lang="en-US" sz="1200" dirty="0"/>
                        <a:t>Target</a:t>
                      </a:r>
                    </a:p>
                  </a:txBody>
                  <a:tcPr/>
                </a:tc>
                <a:tc>
                  <a:txBody>
                    <a:bodyPr/>
                    <a:lstStyle/>
                    <a:p>
                      <a:pPr algn="ctr"/>
                      <a:r>
                        <a:rPr lang="en-US" sz="1200" dirty="0"/>
                        <a:t>Achievement</a:t>
                      </a:r>
                    </a:p>
                  </a:txBody>
                  <a:tcPr/>
                </a:tc>
                <a:tc>
                  <a:txBody>
                    <a:bodyPr/>
                    <a:lstStyle/>
                    <a:p>
                      <a:pPr algn="ctr"/>
                      <a:r>
                        <a:rPr lang="en-US" sz="1200" dirty="0"/>
                        <a:t>Target</a:t>
                      </a:r>
                    </a:p>
                  </a:txBody>
                  <a:tcPr/>
                </a:tc>
                <a:tc>
                  <a:txBody>
                    <a:bodyPr/>
                    <a:lstStyle/>
                    <a:p>
                      <a:pPr algn="ctr"/>
                      <a:r>
                        <a:rPr lang="en-US" sz="1200" dirty="0"/>
                        <a:t>Achievement</a:t>
                      </a:r>
                    </a:p>
                  </a:txBody>
                  <a:tcPr/>
                </a:tc>
                <a:tc>
                  <a:txBody>
                    <a:bodyPr/>
                    <a:lstStyle/>
                    <a:p>
                      <a:pPr algn="ctr"/>
                      <a:r>
                        <a:rPr lang="en-US" sz="1200" dirty="0"/>
                        <a:t>Target</a:t>
                      </a:r>
                    </a:p>
                  </a:txBody>
                  <a:tcPr/>
                </a:tc>
                <a:tc>
                  <a:txBody>
                    <a:bodyPr/>
                    <a:lstStyle/>
                    <a:p>
                      <a:pPr algn="ctr"/>
                      <a:r>
                        <a:rPr lang="en-US" sz="1200" dirty="0"/>
                        <a:t>Achievement</a:t>
                      </a:r>
                    </a:p>
                  </a:txBody>
                  <a:tcPr/>
                </a:tc>
                <a:extLst>
                  <a:ext uri="{0D108BD9-81ED-4DB2-BD59-A6C34878D82A}">
                    <a16:rowId xmlns:a16="http://schemas.microsoft.com/office/drawing/2014/main" xmlns="" val="772051397"/>
                  </a:ext>
                </a:extLst>
              </a:tr>
              <a:tr h="149111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Number of clients that received aftercare &amp; reintegration</a:t>
                      </a:r>
                      <a:r>
                        <a:rPr lang="en-US" sz="1200" baseline="0" dirty="0"/>
                        <a:t> services for substance abuse</a:t>
                      </a:r>
                      <a:endParaRPr lang="en-US" sz="1200" dirty="0"/>
                    </a:p>
                  </a:txBody>
                  <a:tcPr/>
                </a:tc>
                <a:tc>
                  <a:txBody>
                    <a:bodyPr/>
                    <a:lstStyle/>
                    <a:p>
                      <a:pPr algn="ctr"/>
                      <a:r>
                        <a:rPr lang="en-US" sz="1200" dirty="0"/>
                        <a:t>618</a:t>
                      </a:r>
                    </a:p>
                  </a:txBody>
                  <a:tcPr anchor="ctr"/>
                </a:tc>
                <a:tc>
                  <a:txBody>
                    <a:bodyPr/>
                    <a:lstStyle/>
                    <a:p>
                      <a:pPr algn="ctr"/>
                      <a:r>
                        <a:rPr lang="en-US" sz="1200" dirty="0"/>
                        <a:t>543</a:t>
                      </a:r>
                    </a:p>
                  </a:txBody>
                  <a:tcPr anchor="ctr"/>
                </a:tc>
                <a:tc>
                  <a:txBody>
                    <a:bodyPr/>
                    <a:lstStyle/>
                    <a:p>
                      <a:pPr algn="ctr"/>
                      <a:r>
                        <a:rPr lang="en-US" sz="1200" dirty="0"/>
                        <a:t>682</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t>490</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t>2 495</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t>2 078</a:t>
                      </a:r>
                    </a:p>
                  </a:txBody>
                  <a:tcPr anchor="ctr"/>
                </a:tc>
                <a:extLst>
                  <a:ext uri="{0D108BD9-81ED-4DB2-BD59-A6C34878D82A}">
                    <a16:rowId xmlns:a16="http://schemas.microsoft.com/office/drawing/2014/main" xmlns="" val="3293200849"/>
                  </a:ext>
                </a:extLst>
              </a:tr>
              <a:tr h="1065086">
                <a:tc>
                  <a:txBody>
                    <a:bodyPr/>
                    <a:lstStyle/>
                    <a:p>
                      <a:endParaRPr lang="en-US" sz="1200" dirty="0"/>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Performance is dependent on referrals from treatment centers and cooperation of clients. Post vacancies in NPOs continue to be a concern</a:t>
                      </a:r>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506009449"/>
                  </a:ext>
                </a:extLst>
              </a:tr>
            </a:tbl>
          </a:graphicData>
        </a:graphic>
      </p:graphicFrame>
    </p:spTree>
    <p:extLst>
      <p:ext uri="{BB962C8B-B14F-4D97-AF65-F5344CB8AC3E}">
        <p14:creationId xmlns:p14="http://schemas.microsoft.com/office/powerpoint/2010/main" xmlns="" val="32326684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5275" y="252920"/>
            <a:ext cx="8284521" cy="622570"/>
          </a:xfrm>
        </p:spPr>
        <p:txBody>
          <a:bodyPr anchor="ctr">
            <a:noAutofit/>
          </a:bodyPr>
          <a:lstStyle/>
          <a:p>
            <a:r>
              <a:rPr lang="en-ZA" sz="1800" dirty="0"/>
              <a:t>PROGRAMME 4: RESTORATIVE SERVICES</a:t>
            </a:r>
            <a:br>
              <a:rPr lang="en-ZA" sz="1800" dirty="0"/>
            </a:br>
            <a:r>
              <a:rPr lang="en-ZA" sz="1800" dirty="0"/>
              <a:t>TRANSFER FUNDING BUDGET AND EXPENDITURE</a:t>
            </a:r>
          </a:p>
        </p:txBody>
      </p:sp>
      <p:sp>
        <p:nvSpPr>
          <p:cNvPr id="3" name="Subtitle 2"/>
          <p:cNvSpPr>
            <a:spLocks noGrp="1"/>
          </p:cNvSpPr>
          <p:nvPr>
            <p:ph type="subTitle" idx="1"/>
          </p:nvPr>
        </p:nvSpPr>
        <p:spPr/>
        <p:txBody>
          <a:bodyPr>
            <a:normAutofit/>
          </a:bodyPr>
          <a:lstStyle/>
          <a:p>
            <a:endParaRPr lang="en-ZA" b="1" dirty="0"/>
          </a:p>
          <a:p>
            <a:endParaRPr lang="en-ZA" dirty="0"/>
          </a:p>
          <a:p>
            <a:endParaRPr lang="en-ZA" dirty="0"/>
          </a:p>
          <a:p>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1074002247"/>
              </p:ext>
            </p:extLst>
          </p:nvPr>
        </p:nvGraphicFramePr>
        <p:xfrm>
          <a:off x="515566" y="1595336"/>
          <a:ext cx="7704308" cy="3317132"/>
        </p:xfrm>
        <a:graphic>
          <a:graphicData uri="http://schemas.openxmlformats.org/drawingml/2006/table">
            <a:tbl>
              <a:tblPr firstRow="1" bandRow="1">
                <a:tableStyleId>{5C22544A-7EE6-4342-B048-85BDC9FD1C3A}</a:tableStyleId>
              </a:tblPr>
              <a:tblGrid>
                <a:gridCol w="1446630">
                  <a:extLst>
                    <a:ext uri="{9D8B030D-6E8A-4147-A177-3AD203B41FA5}">
                      <a16:colId xmlns:a16="http://schemas.microsoft.com/office/drawing/2014/main" xmlns="" val="20000"/>
                    </a:ext>
                  </a:extLst>
                </a:gridCol>
                <a:gridCol w="1216396">
                  <a:extLst>
                    <a:ext uri="{9D8B030D-6E8A-4147-A177-3AD203B41FA5}">
                      <a16:colId xmlns:a16="http://schemas.microsoft.com/office/drawing/2014/main" xmlns="" val="20001"/>
                    </a:ext>
                  </a:extLst>
                </a:gridCol>
                <a:gridCol w="1181137">
                  <a:extLst>
                    <a:ext uri="{9D8B030D-6E8A-4147-A177-3AD203B41FA5}">
                      <a16:colId xmlns:a16="http://schemas.microsoft.com/office/drawing/2014/main" xmlns="" val="20002"/>
                    </a:ext>
                  </a:extLst>
                </a:gridCol>
                <a:gridCol w="817971">
                  <a:extLst>
                    <a:ext uri="{9D8B030D-6E8A-4147-A177-3AD203B41FA5}">
                      <a16:colId xmlns:a16="http://schemas.microsoft.com/office/drawing/2014/main" xmlns="" val="20003"/>
                    </a:ext>
                  </a:extLst>
                </a:gridCol>
                <a:gridCol w="1333454">
                  <a:extLst>
                    <a:ext uri="{9D8B030D-6E8A-4147-A177-3AD203B41FA5}">
                      <a16:colId xmlns:a16="http://schemas.microsoft.com/office/drawing/2014/main" xmlns="" val="20004"/>
                    </a:ext>
                  </a:extLst>
                </a:gridCol>
                <a:gridCol w="1026541">
                  <a:extLst>
                    <a:ext uri="{9D8B030D-6E8A-4147-A177-3AD203B41FA5}">
                      <a16:colId xmlns:a16="http://schemas.microsoft.com/office/drawing/2014/main" xmlns="" val="20005"/>
                    </a:ext>
                  </a:extLst>
                </a:gridCol>
                <a:gridCol w="682179">
                  <a:extLst>
                    <a:ext uri="{9D8B030D-6E8A-4147-A177-3AD203B41FA5}">
                      <a16:colId xmlns:a16="http://schemas.microsoft.com/office/drawing/2014/main" xmlns="" val="20006"/>
                    </a:ext>
                  </a:extLst>
                </a:gridCol>
              </a:tblGrid>
              <a:tr h="650119">
                <a:tc>
                  <a:txBody>
                    <a:bodyPr/>
                    <a:lstStyle/>
                    <a:p>
                      <a:pPr algn="ctr"/>
                      <a:r>
                        <a:rPr lang="en-US" sz="1200" dirty="0"/>
                        <a:t>(R’000)</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t>2016-17</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100" dirty="0"/>
                    </a:p>
                  </a:txBody>
                  <a:tcPr/>
                </a:tc>
                <a:tc hMerge="1">
                  <a:txBody>
                    <a:bodyPr/>
                    <a:lstStyle/>
                    <a:p>
                      <a:endParaRPr lang="en-US" sz="1100" dirty="0"/>
                    </a:p>
                  </a:txBody>
                  <a:tcPr/>
                </a:tc>
                <a:tc gridSpan="3">
                  <a:txBody>
                    <a:bodyPr/>
                    <a:lstStyle/>
                    <a:p>
                      <a:pPr algn="ctr"/>
                      <a:r>
                        <a:rPr lang="en-US" sz="1200" dirty="0"/>
                        <a:t>17/18</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100" dirty="0"/>
                    </a:p>
                  </a:txBody>
                  <a:tcPr/>
                </a:tc>
                <a:tc hMerge="1">
                  <a:txBody>
                    <a:bodyPr/>
                    <a:lstStyle/>
                    <a:p>
                      <a:endParaRPr lang="en-US" sz="1100" dirty="0"/>
                    </a:p>
                  </a:txBody>
                  <a:tcPr/>
                </a:tc>
                <a:extLst>
                  <a:ext uri="{0D108BD9-81ED-4DB2-BD59-A6C34878D82A}">
                    <a16:rowId xmlns:a16="http://schemas.microsoft.com/office/drawing/2014/main" xmlns="" val="10000"/>
                  </a:ext>
                </a:extLst>
              </a:tr>
              <a:tr h="564538">
                <a:tc>
                  <a:txBody>
                    <a:bodyPr/>
                    <a:lstStyle/>
                    <a:p>
                      <a:pPr algn="ctr"/>
                      <a:r>
                        <a:rPr lang="en-US" sz="1200" b="1" dirty="0"/>
                        <a:t>Sub-programme</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200" b="1" kern="1200" dirty="0">
                          <a:solidFill>
                            <a:schemeClr val="dk1"/>
                          </a:solidFill>
                          <a:latin typeface="+mn-lt"/>
                          <a:ea typeface="+mn-ea"/>
                          <a:cs typeface="+mn-cs"/>
                        </a:rPr>
                        <a:t>Final Appropriation</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dirty="0"/>
                        <a:t>Actual</a:t>
                      </a:r>
                    </a:p>
                    <a:p>
                      <a:pPr algn="ctr"/>
                      <a:r>
                        <a:rPr lang="en-US" sz="1200" b="1" dirty="0"/>
                        <a:t>Expenditure</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dirty="0"/>
                        <a:t>%</a:t>
                      </a:r>
                    </a:p>
                    <a:p>
                      <a:pPr algn="ctr"/>
                      <a:r>
                        <a:rPr lang="en-US" sz="1200" b="1" dirty="0"/>
                        <a:t>Spent</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200" b="1" kern="1200" dirty="0">
                          <a:solidFill>
                            <a:schemeClr val="dk1"/>
                          </a:solidFill>
                          <a:latin typeface="+mn-lt"/>
                          <a:ea typeface="+mn-ea"/>
                          <a:cs typeface="+mn-cs"/>
                        </a:rPr>
                        <a:t>Final Appropriation</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200" b="1" kern="1200" dirty="0">
                          <a:solidFill>
                            <a:schemeClr val="dk1"/>
                          </a:solidFill>
                          <a:latin typeface="+mn-lt"/>
                          <a:ea typeface="+mn-ea"/>
                          <a:cs typeface="+mn-cs"/>
                        </a:rPr>
                        <a:t>Pre-Audit Expenditure</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200" b="1" kern="1200" dirty="0">
                          <a:solidFill>
                            <a:schemeClr val="dk1"/>
                          </a:solidFill>
                          <a:latin typeface="+mn-lt"/>
                          <a:ea typeface="+mn-ea"/>
                          <a:cs typeface="+mn-cs"/>
                        </a:rPr>
                        <a:t>% Spent</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650119">
                <a:tc>
                  <a:txBody>
                    <a:bodyPr/>
                    <a:lstStyle/>
                    <a:p>
                      <a:pPr algn="l"/>
                      <a:r>
                        <a:rPr lang="en-ZA" sz="1200" b="0" dirty="0"/>
                        <a:t>Crime Prevention and Support</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a:solidFill>
                            <a:schemeClr val="dk1"/>
                          </a:solidFill>
                          <a:latin typeface="+mn-lt"/>
                          <a:ea typeface="+mn-ea"/>
                          <a:cs typeface="+mn-cs"/>
                        </a:rPr>
                        <a:t> 12,452 </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a:solidFill>
                            <a:schemeClr val="dk1"/>
                          </a:solidFill>
                          <a:latin typeface="+mn-lt"/>
                          <a:ea typeface="+mn-ea"/>
                          <a:cs typeface="+mn-cs"/>
                        </a:rPr>
                        <a:t> 12,452 </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Calibri" panose="020F0502020204030204"/>
                          <a:ea typeface="+mn-ea"/>
                          <a:cs typeface="+mn-cs"/>
                        </a:rPr>
                        <a:t>100%</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mn-lt"/>
                        </a:rPr>
                        <a:t>12,902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mn-lt"/>
                        </a:rPr>
                        <a:t>12,902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mn-lt"/>
                        </a:rPr>
                        <a:t>100%</a:t>
                      </a: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650119">
                <a:tc>
                  <a:txBody>
                    <a:bodyPr/>
                    <a:lstStyle/>
                    <a:p>
                      <a:pPr marL="0" algn="l" defTabSz="457200" rtl="0" eaLnBrk="1" fontAlgn="t" latinLnBrk="0" hangingPunct="1"/>
                      <a:r>
                        <a:rPr lang="en-ZA" sz="1200" b="0" kern="1200" dirty="0">
                          <a:solidFill>
                            <a:schemeClr val="dk1"/>
                          </a:solidFill>
                          <a:latin typeface="+mn-lt"/>
                          <a:ea typeface="+mn-ea"/>
                          <a:cs typeface="+mn-cs"/>
                        </a:rPr>
                        <a:t>Victim Empowerment</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a:solidFill>
                            <a:schemeClr val="dk1"/>
                          </a:solidFill>
                          <a:latin typeface="+mn-lt"/>
                          <a:ea typeface="+mn-ea"/>
                          <a:cs typeface="+mn-cs"/>
                        </a:rPr>
                        <a:t> 26,830 </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a:solidFill>
                            <a:schemeClr val="dk1"/>
                          </a:solidFill>
                          <a:latin typeface="+mn-lt"/>
                          <a:ea typeface="+mn-ea"/>
                          <a:cs typeface="+mn-cs"/>
                        </a:rPr>
                        <a:t> 26,830 </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Calibri" panose="020F0502020204030204"/>
                          <a:ea typeface="+mn-ea"/>
                          <a:cs typeface="+mn-cs"/>
                        </a:rPr>
                        <a:t>100%</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mn-lt"/>
                        </a:rPr>
                        <a:t>28,199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mn-lt"/>
                        </a:rPr>
                        <a:t>28,199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rPr>
                        <a:t>100%</a:t>
                      </a: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272629948"/>
                  </a:ext>
                </a:extLst>
              </a:tr>
              <a:tr h="802237">
                <a:tc>
                  <a:txBody>
                    <a:bodyPr/>
                    <a:lstStyle/>
                    <a:p>
                      <a:pPr marL="0" algn="l" defTabSz="457200" rtl="0" eaLnBrk="1" latinLnBrk="0" hangingPunct="1"/>
                      <a:r>
                        <a:rPr lang="en-ZA" sz="1200" b="0" kern="1200" dirty="0">
                          <a:solidFill>
                            <a:schemeClr val="dk1"/>
                          </a:solidFill>
                          <a:latin typeface="+mn-lt"/>
                          <a:ea typeface="+mn-ea"/>
                          <a:cs typeface="+mn-cs"/>
                        </a:rPr>
                        <a:t>Substance Abuse, Prevention and Rehabilitation</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a:solidFill>
                            <a:schemeClr val="dk1"/>
                          </a:solidFill>
                          <a:latin typeface="+mn-lt"/>
                          <a:ea typeface="+mn-ea"/>
                          <a:cs typeface="+mn-cs"/>
                        </a:rPr>
                        <a:t> 58,379 </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a:solidFill>
                            <a:schemeClr val="dk1"/>
                          </a:solidFill>
                          <a:latin typeface="+mn-lt"/>
                          <a:ea typeface="+mn-ea"/>
                          <a:cs typeface="+mn-cs"/>
                        </a:rPr>
                        <a:t> 58,379 </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rPr>
                        <a:t>100%</a:t>
                      </a: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mn-lt"/>
                        </a:rPr>
                        <a:t>60,955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mn-lt"/>
                        </a:rPr>
                        <a:t>60,955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rPr>
                        <a:t>100%</a:t>
                      </a: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108760965"/>
                  </a:ext>
                </a:extLst>
              </a:tr>
            </a:tbl>
          </a:graphicData>
        </a:graphic>
      </p:graphicFrame>
    </p:spTree>
    <p:extLst>
      <p:ext uri="{BB962C8B-B14F-4D97-AF65-F5344CB8AC3E}">
        <p14:creationId xmlns:p14="http://schemas.microsoft.com/office/powerpoint/2010/main" xmlns="" val="40363066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ZA" sz="1800" dirty="0"/>
              <a:t>NATIONAL INDICATORS FOR WHICH TARGETS WERE NOT SET</a:t>
            </a:r>
          </a:p>
        </p:txBody>
      </p:sp>
      <p:sp>
        <p:nvSpPr>
          <p:cNvPr id="3" name="Subtitle 2"/>
          <p:cNvSpPr>
            <a:spLocks noGrp="1"/>
          </p:cNvSpPr>
          <p:nvPr>
            <p:ph type="subTitle" idx="1"/>
          </p:nvPr>
        </p:nvSpPr>
        <p:spPr/>
        <p:txBody>
          <a:bodyPr/>
          <a:lstStyle/>
          <a:p>
            <a:r>
              <a:rPr lang="en-ZA" b="1" dirty="0"/>
              <a:t>PROGRAMME 4: RESTORATIVE SERVICES</a:t>
            </a:r>
          </a:p>
        </p:txBody>
      </p:sp>
      <p:graphicFrame>
        <p:nvGraphicFramePr>
          <p:cNvPr id="4" name="Table 3"/>
          <p:cNvGraphicFramePr>
            <a:graphicFrameLocks noGrp="1"/>
          </p:cNvGraphicFramePr>
          <p:nvPr>
            <p:extLst>
              <p:ext uri="{D42A27DB-BD31-4B8C-83A1-F6EECF244321}">
                <p14:modId xmlns:p14="http://schemas.microsoft.com/office/powerpoint/2010/main" xmlns="" val="3805640100"/>
              </p:ext>
            </p:extLst>
          </p:nvPr>
        </p:nvGraphicFramePr>
        <p:xfrm>
          <a:off x="97277" y="1686184"/>
          <a:ext cx="8853775" cy="4274630"/>
        </p:xfrm>
        <a:graphic>
          <a:graphicData uri="http://schemas.openxmlformats.org/drawingml/2006/table">
            <a:tbl>
              <a:tblPr>
                <a:tableStyleId>{5C22544A-7EE6-4342-B048-85BDC9FD1C3A}</a:tableStyleId>
              </a:tblPr>
              <a:tblGrid>
                <a:gridCol w="3660807">
                  <a:extLst>
                    <a:ext uri="{9D8B030D-6E8A-4147-A177-3AD203B41FA5}">
                      <a16:colId xmlns:a16="http://schemas.microsoft.com/office/drawing/2014/main" xmlns="" val="3997692819"/>
                    </a:ext>
                  </a:extLst>
                </a:gridCol>
                <a:gridCol w="5192968">
                  <a:extLst>
                    <a:ext uri="{9D8B030D-6E8A-4147-A177-3AD203B41FA5}">
                      <a16:colId xmlns:a16="http://schemas.microsoft.com/office/drawing/2014/main" xmlns="" val="1380202020"/>
                    </a:ext>
                  </a:extLst>
                </a:gridCol>
              </a:tblGrid>
              <a:tr h="424018">
                <a:tc>
                  <a:txBody>
                    <a:bodyPr/>
                    <a:lstStyle/>
                    <a:p>
                      <a:pPr algn="l" fontAlgn="b"/>
                      <a:r>
                        <a:rPr lang="en-US" sz="1400" b="1" i="0" u="none" strike="noStrike" dirty="0">
                          <a:solidFill>
                            <a:srgbClr val="000000"/>
                          </a:solidFill>
                          <a:effectLst/>
                          <a:latin typeface="+mn-lt"/>
                        </a:rPr>
                        <a:t>INDICATOR</a:t>
                      </a:r>
                    </a:p>
                  </a:txBody>
                  <a:tcPr marL="7018" marR="7018" marT="7018" marB="0" anchor="b"/>
                </a:tc>
                <a:tc>
                  <a:txBody>
                    <a:bodyPr/>
                    <a:lstStyle/>
                    <a:p>
                      <a:pPr algn="l" fontAlgn="b"/>
                      <a:r>
                        <a:rPr lang="en-US" sz="1400" b="1" i="0" u="none" strike="noStrike" dirty="0">
                          <a:solidFill>
                            <a:srgbClr val="000000"/>
                          </a:solidFill>
                          <a:effectLst/>
                          <a:latin typeface="+mn-lt"/>
                        </a:rPr>
                        <a:t>REASONS FOR NOT SETTING TARGETS</a:t>
                      </a:r>
                    </a:p>
                  </a:txBody>
                  <a:tcPr marL="7018" marR="7018" marT="7018" marB="0" anchor="b"/>
                </a:tc>
                <a:extLst>
                  <a:ext uri="{0D108BD9-81ED-4DB2-BD59-A6C34878D82A}">
                    <a16:rowId xmlns:a16="http://schemas.microsoft.com/office/drawing/2014/main" xmlns="" val="2945683743"/>
                  </a:ext>
                </a:extLst>
              </a:tr>
              <a:tr h="331441">
                <a:tc>
                  <a:txBody>
                    <a:bodyPr/>
                    <a:lstStyle/>
                    <a:p>
                      <a:pPr algn="l" fontAlgn="t"/>
                      <a:endParaRPr lang="en-US" sz="1400" b="0" i="0" u="none" strike="noStrike" dirty="0">
                        <a:solidFill>
                          <a:srgbClr val="000000"/>
                        </a:solidFill>
                        <a:effectLst/>
                        <a:latin typeface="+mn-lt"/>
                      </a:endParaRPr>
                    </a:p>
                    <a:p>
                      <a:pPr algn="l" fontAlgn="t"/>
                      <a:r>
                        <a:rPr lang="en-US" sz="1400" b="0" i="0" u="none" strike="noStrike" dirty="0">
                          <a:solidFill>
                            <a:srgbClr val="000000"/>
                          </a:solidFill>
                          <a:effectLst/>
                          <a:latin typeface="+mn-lt"/>
                        </a:rPr>
                        <a:t>Number of children in conflict with the law awaiting trial in secure care </a:t>
                      </a:r>
                      <a:r>
                        <a:rPr lang="en-US" sz="1400" b="0" i="0" u="none" strike="noStrike" dirty="0" err="1">
                          <a:solidFill>
                            <a:srgbClr val="000000"/>
                          </a:solidFill>
                          <a:effectLst/>
                          <a:latin typeface="+mn-lt"/>
                        </a:rPr>
                        <a:t>centres</a:t>
                      </a:r>
                      <a:endParaRPr lang="en-US" sz="1400" b="0" i="0" u="none" strike="noStrike" dirty="0">
                        <a:solidFill>
                          <a:srgbClr val="000000"/>
                        </a:solidFill>
                        <a:effectLst/>
                        <a:latin typeface="+mn-lt"/>
                      </a:endParaRPr>
                    </a:p>
                  </a:txBody>
                  <a:tcPr marL="7018" marR="7018" marT="7018" marB="0"/>
                </a:tc>
                <a:tc>
                  <a:txBody>
                    <a:bodyPr/>
                    <a:lstStyle/>
                    <a:p>
                      <a:pPr algn="l" fontAlgn="b"/>
                      <a:r>
                        <a:rPr lang="en-US" sz="1400" b="0" i="0" u="none" strike="noStrike" dirty="0">
                          <a:solidFill>
                            <a:srgbClr val="000000"/>
                          </a:solidFill>
                          <a:effectLst/>
                          <a:latin typeface="+mn-lt"/>
                        </a:rPr>
                        <a:t>This indicator is covered by a provincial performance indicator – number of in conflict with the law awaiting trial in own and outsourced CYCCs in terms of the Child Justice Act</a:t>
                      </a:r>
                    </a:p>
                  </a:txBody>
                  <a:tcPr marL="7018" marR="7018" marT="7018" marB="0"/>
                </a:tc>
                <a:extLst>
                  <a:ext uri="{0D108BD9-81ED-4DB2-BD59-A6C34878D82A}">
                    <a16:rowId xmlns:a16="http://schemas.microsoft.com/office/drawing/2014/main" xmlns="" val="1238585026"/>
                  </a:ext>
                </a:extLst>
              </a:tr>
              <a:tr h="318000">
                <a:tc>
                  <a:txBody>
                    <a:bodyPr/>
                    <a:lstStyle/>
                    <a:p>
                      <a:pPr algn="l" fontAlgn="t"/>
                      <a:r>
                        <a:rPr lang="en-US" sz="1400" b="0" i="0" u="none" strike="noStrike" dirty="0">
                          <a:solidFill>
                            <a:srgbClr val="000000"/>
                          </a:solidFill>
                          <a:effectLst/>
                          <a:latin typeface="+mn-lt"/>
                        </a:rPr>
                        <a:t>Number of sentenced children in secure care </a:t>
                      </a:r>
                      <a:r>
                        <a:rPr lang="en-US" sz="1400" b="0" i="0" u="none" strike="noStrike" dirty="0" err="1">
                          <a:solidFill>
                            <a:srgbClr val="000000"/>
                          </a:solidFill>
                          <a:effectLst/>
                          <a:latin typeface="+mn-lt"/>
                        </a:rPr>
                        <a:t>centres</a:t>
                      </a:r>
                      <a:endParaRPr lang="en-US" sz="1400" b="0" i="0" u="none" strike="noStrike" dirty="0">
                        <a:solidFill>
                          <a:srgbClr val="000000"/>
                        </a:solidFill>
                        <a:effectLst/>
                        <a:latin typeface="+mn-lt"/>
                      </a:endParaRPr>
                    </a:p>
                  </a:txBody>
                  <a:tcPr marL="7018" marR="7018" marT="7018" marB="0"/>
                </a:tc>
                <a:tc>
                  <a:txBody>
                    <a:bodyPr/>
                    <a:lstStyle/>
                    <a:p>
                      <a:pPr algn="l" fontAlgn="b"/>
                      <a:r>
                        <a:rPr lang="en-US" sz="1400" b="0" i="0" u="none" strike="noStrike" dirty="0">
                          <a:solidFill>
                            <a:srgbClr val="000000"/>
                          </a:solidFill>
                          <a:effectLst/>
                          <a:latin typeface="+mn-lt"/>
                        </a:rPr>
                        <a:t>This indicator is covered by a provincial performance indicator – number of children sentenced to own and outsourced CYCCs in terms of the Child Justice Act</a:t>
                      </a:r>
                    </a:p>
                  </a:txBody>
                  <a:tcPr marL="7018" marR="7018" marT="7018" marB="0"/>
                </a:tc>
                <a:extLst>
                  <a:ext uri="{0D108BD9-81ED-4DB2-BD59-A6C34878D82A}">
                    <a16:rowId xmlns:a16="http://schemas.microsoft.com/office/drawing/2014/main" xmlns="" val="1849525058"/>
                  </a:ext>
                </a:extLst>
              </a:tr>
              <a:tr h="509838">
                <a:tc>
                  <a:txBody>
                    <a:bodyPr/>
                    <a:lstStyle/>
                    <a:p>
                      <a:pPr algn="l" fontAlgn="t"/>
                      <a:r>
                        <a:rPr lang="en-US" sz="1400" u="none" strike="noStrike" dirty="0">
                          <a:effectLst/>
                          <a:latin typeface="+mn-lt"/>
                        </a:rPr>
                        <a:t>Number of funded Victim Empowerment Programme service centres.</a:t>
                      </a:r>
                      <a:endParaRPr lang="en-US" sz="1400" b="0" i="0" u="none" strike="noStrike" dirty="0">
                        <a:solidFill>
                          <a:srgbClr val="000000"/>
                        </a:solidFill>
                        <a:effectLst/>
                        <a:latin typeface="+mn-lt"/>
                      </a:endParaRPr>
                    </a:p>
                  </a:txBody>
                  <a:tcPr marL="7018" marR="7018" marT="7018" marB="0"/>
                </a:tc>
                <a:tc>
                  <a:txBody>
                    <a:bodyPr/>
                    <a:lstStyle/>
                    <a:p>
                      <a:pPr algn="l" fontAlgn="b"/>
                      <a:r>
                        <a:rPr lang="en-US" sz="1400" b="0" i="0" u="none" strike="noStrike" dirty="0">
                          <a:solidFill>
                            <a:srgbClr val="000000"/>
                          </a:solidFill>
                          <a:effectLst/>
                          <a:latin typeface="+mn-lt"/>
                        </a:rPr>
                        <a:t>This is reported in the Annual Report. Each year a list of all funded VEP service </a:t>
                      </a:r>
                      <a:r>
                        <a:rPr lang="en-US" sz="1400" b="0" i="0" u="none" strike="noStrike" dirty="0" err="1">
                          <a:solidFill>
                            <a:srgbClr val="000000"/>
                          </a:solidFill>
                          <a:effectLst/>
                          <a:latin typeface="+mn-lt"/>
                        </a:rPr>
                        <a:t>centres</a:t>
                      </a:r>
                      <a:r>
                        <a:rPr lang="en-US" sz="1400" b="0" i="0" u="none" strike="noStrike" dirty="0">
                          <a:solidFill>
                            <a:srgbClr val="000000"/>
                          </a:solidFill>
                          <a:effectLst/>
                          <a:latin typeface="+mn-lt"/>
                        </a:rPr>
                        <a:t> is listed in said report. Hence it is considered a duplication to add an additional indicator</a:t>
                      </a:r>
                    </a:p>
                  </a:txBody>
                  <a:tcPr marL="7018" marR="7018" marT="7018" marB="0"/>
                </a:tc>
                <a:extLst>
                  <a:ext uri="{0D108BD9-81ED-4DB2-BD59-A6C34878D82A}">
                    <a16:rowId xmlns:a16="http://schemas.microsoft.com/office/drawing/2014/main" xmlns="" val="2505639126"/>
                  </a:ext>
                </a:extLst>
              </a:tr>
              <a:tr h="402502">
                <a:tc>
                  <a:txBody>
                    <a:bodyPr/>
                    <a:lstStyle/>
                    <a:p>
                      <a:pPr algn="l" fontAlgn="t"/>
                      <a:r>
                        <a:rPr lang="en-US" sz="1400" u="none" strike="noStrike" dirty="0">
                          <a:effectLst/>
                          <a:latin typeface="+mn-lt"/>
                        </a:rPr>
                        <a:t>Number of victims of human trafficking identified</a:t>
                      </a:r>
                      <a:endParaRPr lang="en-US" sz="1400" b="0" i="0" u="none" strike="noStrike" dirty="0">
                        <a:solidFill>
                          <a:srgbClr val="000000"/>
                        </a:solidFill>
                        <a:effectLst/>
                        <a:latin typeface="+mn-lt"/>
                      </a:endParaRPr>
                    </a:p>
                  </a:txBody>
                  <a:tcPr marL="7018" marR="7018" marT="7018" marB="0"/>
                </a:tc>
                <a:tc>
                  <a:txBody>
                    <a:bodyPr/>
                    <a:lstStyle/>
                    <a:p>
                      <a:pPr algn="l" fontAlgn="b"/>
                      <a:r>
                        <a:rPr lang="en-US" sz="1400" b="0" i="0" u="none" strike="noStrike" dirty="0">
                          <a:solidFill>
                            <a:srgbClr val="000000"/>
                          </a:solidFill>
                          <a:effectLst/>
                          <a:latin typeface="+mn-lt"/>
                        </a:rPr>
                        <a:t>We report on the number of human trafficking victims as part of the indicator that counts the number of victims of crime and violence accessing services from funded Victim Empowerment sites</a:t>
                      </a:r>
                    </a:p>
                  </a:txBody>
                  <a:tcPr marL="7018" marR="7018" marT="7018" marB="0"/>
                </a:tc>
                <a:extLst>
                  <a:ext uri="{0D108BD9-81ED-4DB2-BD59-A6C34878D82A}">
                    <a16:rowId xmlns:a16="http://schemas.microsoft.com/office/drawing/2014/main" xmlns="" val="3238063657"/>
                  </a:ext>
                </a:extLst>
              </a:tr>
              <a:tr h="1262220">
                <a:tc>
                  <a:txBody>
                    <a:bodyPr/>
                    <a:lstStyle/>
                    <a:p>
                      <a:pPr algn="l" fontAlgn="t"/>
                      <a:r>
                        <a:rPr lang="en-US" sz="1400" u="none" strike="noStrike" dirty="0">
                          <a:effectLst/>
                          <a:latin typeface="+mn-lt"/>
                        </a:rPr>
                        <a:t>Number of human trafficking victims who accessed social services.</a:t>
                      </a:r>
                      <a:endParaRPr lang="en-US" sz="1400" b="0" i="0" u="none" strike="noStrike" dirty="0">
                        <a:solidFill>
                          <a:srgbClr val="000000"/>
                        </a:solidFill>
                        <a:effectLst/>
                        <a:latin typeface="+mn-lt"/>
                      </a:endParaRPr>
                    </a:p>
                  </a:txBody>
                  <a:tcPr marL="7018" marR="7018" marT="7018" marB="0"/>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mn-lt"/>
                        </a:rPr>
                        <a:t>We report on the number of human trafficking victims as part of the indicator that counts the number of victims of crime and violence accessing services from funded Victim Empowerment sites since all would access social services</a:t>
                      </a:r>
                    </a:p>
                    <a:p>
                      <a:pPr algn="l" fontAlgn="b"/>
                      <a:endParaRPr lang="en-US" sz="1400" b="0" i="0" u="none" strike="noStrike" dirty="0">
                        <a:solidFill>
                          <a:srgbClr val="000000"/>
                        </a:solidFill>
                        <a:effectLst/>
                        <a:latin typeface="+mn-lt"/>
                      </a:endParaRPr>
                    </a:p>
                  </a:txBody>
                  <a:tcPr marL="7018" marR="7018" marT="7018" marB="0"/>
                </a:tc>
                <a:extLst>
                  <a:ext uri="{0D108BD9-81ED-4DB2-BD59-A6C34878D82A}">
                    <a16:rowId xmlns:a16="http://schemas.microsoft.com/office/drawing/2014/main" xmlns="" val="1836806000"/>
                  </a:ext>
                </a:extLst>
              </a:tr>
            </a:tbl>
          </a:graphicData>
        </a:graphic>
      </p:graphicFrame>
    </p:spTree>
    <p:extLst>
      <p:ext uri="{BB962C8B-B14F-4D97-AF65-F5344CB8AC3E}">
        <p14:creationId xmlns:p14="http://schemas.microsoft.com/office/powerpoint/2010/main" xmlns="" val="234983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8823" y="627017"/>
            <a:ext cx="8451668" cy="4349932"/>
          </a:xfrm>
        </p:spPr>
        <p:txBody>
          <a:bodyPr>
            <a:normAutofit/>
          </a:bodyPr>
          <a:lstStyle/>
          <a:p>
            <a:pPr algn="ctr"/>
            <a:r>
              <a:rPr lang="en-ZA" b="1" dirty="0"/>
              <a:t>PROGRAMME 1: ADMINISTRATION</a:t>
            </a:r>
          </a:p>
          <a:p>
            <a:pPr algn="ctr"/>
            <a:endParaRPr lang="en-ZA" b="1" dirty="0"/>
          </a:p>
          <a:p>
            <a:r>
              <a:rPr lang="en-ZA" sz="2600" b="1" dirty="0"/>
              <a:t>SUBPROGRAMME: CORPORATE MANAGEMENT SERVICES</a:t>
            </a:r>
          </a:p>
          <a:p>
            <a:endParaRPr lang="en-ZA" sz="2600" b="1" dirty="0"/>
          </a:p>
        </p:txBody>
      </p:sp>
    </p:spTree>
    <p:extLst>
      <p:ext uri="{BB962C8B-B14F-4D97-AF65-F5344CB8AC3E}">
        <p14:creationId xmlns:p14="http://schemas.microsoft.com/office/powerpoint/2010/main" xmlns="" val="26298935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ZA" sz="1800" dirty="0"/>
              <a:t>NATIONAL INDICATORS FOR WHICH TARGETS WERE NOT SET</a:t>
            </a:r>
          </a:p>
        </p:txBody>
      </p:sp>
      <p:sp>
        <p:nvSpPr>
          <p:cNvPr id="3" name="Subtitle 2"/>
          <p:cNvSpPr>
            <a:spLocks noGrp="1"/>
          </p:cNvSpPr>
          <p:nvPr>
            <p:ph type="subTitle" idx="1"/>
          </p:nvPr>
        </p:nvSpPr>
        <p:spPr/>
        <p:txBody>
          <a:bodyPr/>
          <a:lstStyle/>
          <a:p>
            <a:r>
              <a:rPr lang="en-ZA" b="1" dirty="0"/>
              <a:t>PROGRAMME 4: RESTORATIVE SERVICES</a:t>
            </a:r>
          </a:p>
        </p:txBody>
      </p:sp>
      <p:graphicFrame>
        <p:nvGraphicFramePr>
          <p:cNvPr id="4" name="Table 3"/>
          <p:cNvGraphicFramePr>
            <a:graphicFrameLocks noGrp="1"/>
          </p:cNvGraphicFramePr>
          <p:nvPr>
            <p:extLst>
              <p:ext uri="{D42A27DB-BD31-4B8C-83A1-F6EECF244321}">
                <p14:modId xmlns:p14="http://schemas.microsoft.com/office/powerpoint/2010/main" xmlns="" val="2358922971"/>
              </p:ext>
            </p:extLst>
          </p:nvPr>
        </p:nvGraphicFramePr>
        <p:xfrm>
          <a:off x="184557" y="1929469"/>
          <a:ext cx="8766495" cy="2855570"/>
        </p:xfrm>
        <a:graphic>
          <a:graphicData uri="http://schemas.openxmlformats.org/drawingml/2006/table">
            <a:tbl>
              <a:tblPr>
                <a:tableStyleId>{5C22544A-7EE6-4342-B048-85BDC9FD1C3A}</a:tableStyleId>
              </a:tblPr>
              <a:tblGrid>
                <a:gridCol w="3624719">
                  <a:extLst>
                    <a:ext uri="{9D8B030D-6E8A-4147-A177-3AD203B41FA5}">
                      <a16:colId xmlns:a16="http://schemas.microsoft.com/office/drawing/2014/main" xmlns="" val="3997692819"/>
                    </a:ext>
                  </a:extLst>
                </a:gridCol>
                <a:gridCol w="5141776">
                  <a:extLst>
                    <a:ext uri="{9D8B030D-6E8A-4147-A177-3AD203B41FA5}">
                      <a16:colId xmlns:a16="http://schemas.microsoft.com/office/drawing/2014/main" xmlns="" val="1380202020"/>
                    </a:ext>
                  </a:extLst>
                </a:gridCol>
              </a:tblGrid>
              <a:tr h="400265">
                <a:tc>
                  <a:txBody>
                    <a:bodyPr/>
                    <a:lstStyle/>
                    <a:p>
                      <a:pPr algn="l" fontAlgn="b"/>
                      <a:r>
                        <a:rPr lang="en-US" sz="1400" b="1" i="0" u="none" strike="noStrike" dirty="0">
                          <a:solidFill>
                            <a:srgbClr val="000000"/>
                          </a:solidFill>
                          <a:effectLst/>
                          <a:latin typeface="+mn-lt"/>
                        </a:rPr>
                        <a:t>INDICATOR</a:t>
                      </a:r>
                    </a:p>
                  </a:txBody>
                  <a:tcPr marL="7018" marR="7018" marT="7018" marB="0" anchor="b"/>
                </a:tc>
                <a:tc>
                  <a:txBody>
                    <a:bodyPr/>
                    <a:lstStyle/>
                    <a:p>
                      <a:pPr algn="l" fontAlgn="b"/>
                      <a:r>
                        <a:rPr lang="en-US" sz="1400" b="1" i="0" u="none" strike="noStrike" dirty="0">
                          <a:solidFill>
                            <a:srgbClr val="000000"/>
                          </a:solidFill>
                          <a:effectLst/>
                          <a:latin typeface="+mn-lt"/>
                        </a:rPr>
                        <a:t>REASONS</a:t>
                      </a:r>
                      <a:r>
                        <a:rPr lang="en-US" sz="1400" b="1" i="0" u="none" strike="noStrike" baseline="0" dirty="0">
                          <a:solidFill>
                            <a:srgbClr val="000000"/>
                          </a:solidFill>
                          <a:effectLst/>
                          <a:latin typeface="+mn-lt"/>
                        </a:rPr>
                        <a:t> FOR NOT SETTING TARGETS</a:t>
                      </a:r>
                      <a:endParaRPr lang="en-US" sz="1400" b="1" i="0" u="none" strike="noStrike" dirty="0">
                        <a:solidFill>
                          <a:srgbClr val="000000"/>
                        </a:solidFill>
                        <a:effectLst/>
                        <a:latin typeface="+mn-lt"/>
                      </a:endParaRPr>
                    </a:p>
                  </a:txBody>
                  <a:tcPr marL="7018" marR="7018" marT="7018" marB="0" anchor="b"/>
                </a:tc>
                <a:extLst>
                  <a:ext uri="{0D108BD9-81ED-4DB2-BD59-A6C34878D82A}">
                    <a16:rowId xmlns:a16="http://schemas.microsoft.com/office/drawing/2014/main" xmlns="" val="2945683743"/>
                  </a:ext>
                </a:extLst>
              </a:tr>
              <a:tr h="1415415">
                <a:tc>
                  <a:txBody>
                    <a:bodyPr/>
                    <a:lstStyle/>
                    <a:p>
                      <a:pPr algn="l" fontAlgn="t"/>
                      <a:r>
                        <a:rPr lang="en-US" sz="1400" u="none" strike="noStrike" dirty="0">
                          <a:effectLst/>
                          <a:latin typeface="+mn-lt"/>
                        </a:rPr>
                        <a:t>Number of children 18 years and below reached through substance abuse prevention programmes.</a:t>
                      </a:r>
                      <a:endParaRPr lang="en-US" sz="1400" b="0" i="0" u="none" strike="noStrike" dirty="0">
                        <a:solidFill>
                          <a:srgbClr val="000000"/>
                        </a:solidFill>
                        <a:effectLst/>
                        <a:latin typeface="+mn-lt"/>
                      </a:endParaRPr>
                    </a:p>
                  </a:txBody>
                  <a:tcPr marL="7018" marR="7018" marT="7018" marB="0"/>
                </a:tc>
                <a:tc>
                  <a:txBody>
                    <a:bodyPr/>
                    <a:lstStyle/>
                    <a:p>
                      <a:pPr algn="l" fontAlgn="b"/>
                      <a:r>
                        <a:rPr lang="en-US" sz="1400" u="none" strike="noStrike" dirty="0">
                          <a:effectLst/>
                          <a:latin typeface="+mn-lt"/>
                        </a:rPr>
                        <a:t>In 2010/11 the drug prevention programme for 18 years and under was incorporated into a partnership with the WCED in terms of which drug awareness and education is carried out by schools via Life Orientation classes in the Foundation, Intermediate (GET) and Further Education and Training Phases (grade 10). The Department provides content and other forms of logistical support.</a:t>
                      </a:r>
                      <a:br>
                        <a:rPr lang="en-US" sz="1400" u="none" strike="noStrike" dirty="0">
                          <a:effectLst/>
                          <a:latin typeface="+mn-lt"/>
                        </a:rPr>
                      </a:br>
                      <a:endParaRPr lang="en-US" sz="1400" b="0" i="0" u="none" strike="noStrike" dirty="0">
                        <a:solidFill>
                          <a:srgbClr val="000000"/>
                        </a:solidFill>
                        <a:effectLst/>
                        <a:latin typeface="+mn-lt"/>
                      </a:endParaRPr>
                    </a:p>
                  </a:txBody>
                  <a:tcPr marL="7018" marR="7018" marT="7018" marB="0"/>
                </a:tc>
                <a:extLst>
                  <a:ext uri="{0D108BD9-81ED-4DB2-BD59-A6C34878D82A}">
                    <a16:rowId xmlns:a16="http://schemas.microsoft.com/office/drawing/2014/main" xmlns="" val="2801653526"/>
                  </a:ext>
                </a:extLst>
              </a:tr>
              <a:tr h="954767">
                <a:tc>
                  <a:txBody>
                    <a:bodyPr/>
                    <a:lstStyle/>
                    <a:p>
                      <a:pPr algn="l" fontAlgn="t"/>
                      <a:r>
                        <a:rPr lang="en-US" sz="1400" u="none" strike="noStrike" dirty="0">
                          <a:effectLst/>
                          <a:latin typeface="+mn-lt"/>
                        </a:rPr>
                        <a:t>Number of people (19 and above) reached through substance abuse prevention programmes.</a:t>
                      </a:r>
                      <a:endParaRPr lang="en-US" sz="1400" b="0" i="0" u="none" strike="noStrike" dirty="0">
                        <a:solidFill>
                          <a:srgbClr val="000000"/>
                        </a:solidFill>
                        <a:effectLst/>
                        <a:latin typeface="+mn-lt"/>
                      </a:endParaRPr>
                    </a:p>
                  </a:txBody>
                  <a:tcPr marL="7018" marR="7018" marT="7018" marB="0"/>
                </a:tc>
                <a:tc>
                  <a:txBody>
                    <a:bodyPr/>
                    <a:lstStyle/>
                    <a:p>
                      <a:pPr algn="l" fontAlgn="b"/>
                      <a:r>
                        <a:rPr lang="en-US" sz="1400" u="none" strike="noStrike" dirty="0">
                          <a:effectLst/>
                          <a:latin typeface="+mn-lt"/>
                        </a:rPr>
                        <a:t>The provincial indicators provide the information with respect to the indicator measuring the number of people 19 years and older reached through prevention programmes as well as a measure of the service users accessing inpatient and outpatient treatment.</a:t>
                      </a:r>
                      <a:endParaRPr lang="en-US" sz="1400" b="0" i="0" u="none" strike="noStrike" dirty="0">
                        <a:solidFill>
                          <a:srgbClr val="000000"/>
                        </a:solidFill>
                        <a:effectLst/>
                        <a:latin typeface="+mn-lt"/>
                      </a:endParaRPr>
                    </a:p>
                  </a:txBody>
                  <a:tcPr marL="7018" marR="7018" marT="7018" marB="0"/>
                </a:tc>
                <a:extLst>
                  <a:ext uri="{0D108BD9-81ED-4DB2-BD59-A6C34878D82A}">
                    <a16:rowId xmlns:a16="http://schemas.microsoft.com/office/drawing/2014/main" xmlns="" val="885284834"/>
                  </a:ext>
                </a:extLst>
              </a:tr>
            </a:tbl>
          </a:graphicData>
        </a:graphic>
      </p:graphicFrame>
    </p:spTree>
    <p:extLst>
      <p:ext uri="{BB962C8B-B14F-4D97-AF65-F5344CB8AC3E}">
        <p14:creationId xmlns:p14="http://schemas.microsoft.com/office/powerpoint/2010/main" xmlns="" val="16880556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87940" y="311285"/>
            <a:ext cx="7706774" cy="4980561"/>
          </a:xfrm>
        </p:spPr>
        <p:txBody>
          <a:bodyPr>
            <a:normAutofit/>
          </a:bodyPr>
          <a:lstStyle/>
          <a:p>
            <a:r>
              <a:rPr lang="en-ZA" b="1" dirty="0"/>
              <a:t>PROGRAMME : DEVELOPMENT &amp; RESEARCH</a:t>
            </a:r>
          </a:p>
          <a:p>
            <a:endParaRPr lang="en-ZA" b="1" dirty="0"/>
          </a:p>
          <a:p>
            <a:r>
              <a:rPr lang="en-ZA" b="1" dirty="0"/>
              <a:t>SUBPROGRAMMES:</a:t>
            </a:r>
          </a:p>
          <a:p>
            <a:r>
              <a:rPr lang="en-ZA" sz="2600" b="1" dirty="0"/>
              <a:t>INSTITUTIONAL CAPACITY BUILDING &amp; SUPPORT FOR NPOs</a:t>
            </a:r>
          </a:p>
          <a:p>
            <a:r>
              <a:rPr lang="en-ZA" sz="2600" b="1" dirty="0"/>
              <a:t>POVERTY ALLEVIATION &amp; SUSTAINABLE LIVELIHOODS</a:t>
            </a:r>
          </a:p>
          <a:p>
            <a:r>
              <a:rPr lang="en-ZA" sz="2600" b="1" dirty="0"/>
              <a:t>YOUTH DEVELOPMENT</a:t>
            </a:r>
          </a:p>
          <a:p>
            <a:r>
              <a:rPr lang="en-ZA" sz="2600" b="1" dirty="0"/>
              <a:t>POPULATION POLICY PROMOTION</a:t>
            </a:r>
          </a:p>
          <a:p>
            <a:endParaRPr lang="en-ZA" dirty="0"/>
          </a:p>
        </p:txBody>
      </p:sp>
    </p:spTree>
    <p:extLst>
      <p:ext uri="{BB962C8B-B14F-4D97-AF65-F5344CB8AC3E}">
        <p14:creationId xmlns:p14="http://schemas.microsoft.com/office/powerpoint/2010/main" xmlns="" val="31525420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004" y="1"/>
            <a:ext cx="8904385" cy="1057276"/>
          </a:xfrm>
        </p:spPr>
        <p:txBody>
          <a:bodyPr>
            <a:normAutofit fontScale="90000"/>
          </a:bodyPr>
          <a:lstStyle/>
          <a:p>
            <a:r>
              <a:rPr lang="en-ZA" sz="1800" dirty="0"/>
              <a:t/>
            </a:r>
            <a:br>
              <a:rPr lang="en-ZA" sz="1800" dirty="0"/>
            </a:br>
            <a:r>
              <a:rPr lang="en-ZA" sz="1800" dirty="0"/>
              <a:t>PROGRAMME 5: DEVELOPMENT AND RESEARCH</a:t>
            </a:r>
            <a:br>
              <a:rPr lang="en-ZA" sz="1800" dirty="0"/>
            </a:br>
            <a:r>
              <a:rPr lang="en-ZA" sz="1800" dirty="0"/>
              <a:t/>
            </a:r>
            <a:br>
              <a:rPr lang="en-ZA" sz="1800" dirty="0"/>
            </a:br>
            <a:r>
              <a:rPr lang="en-ZA" sz="1800" dirty="0"/>
              <a:t>OCTOBER 2017 – MARCH 2018</a:t>
            </a:r>
          </a:p>
        </p:txBody>
      </p:sp>
      <p:sp>
        <p:nvSpPr>
          <p:cNvPr id="3" name="Subtitle 2"/>
          <p:cNvSpPr>
            <a:spLocks noGrp="1"/>
          </p:cNvSpPr>
          <p:nvPr>
            <p:ph type="subTitle" idx="1"/>
          </p:nvPr>
        </p:nvSpPr>
        <p:spPr/>
        <p:txBody>
          <a:bodyPr/>
          <a:lstStyle/>
          <a:p>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129336558"/>
              </p:ext>
            </p:extLst>
          </p:nvPr>
        </p:nvGraphicFramePr>
        <p:xfrm>
          <a:off x="255931" y="1266825"/>
          <a:ext cx="8799458" cy="6376595"/>
        </p:xfrm>
        <a:graphic>
          <a:graphicData uri="http://schemas.openxmlformats.org/drawingml/2006/table">
            <a:tbl>
              <a:tblPr firstRow="1" bandRow="1">
                <a:tableStyleId>{5C22544A-7EE6-4342-B048-85BDC9FD1C3A}</a:tableStyleId>
              </a:tblPr>
              <a:tblGrid>
                <a:gridCol w="2633184">
                  <a:extLst>
                    <a:ext uri="{9D8B030D-6E8A-4147-A177-3AD203B41FA5}">
                      <a16:colId xmlns:a16="http://schemas.microsoft.com/office/drawing/2014/main" xmlns="" val="2852729307"/>
                    </a:ext>
                  </a:extLst>
                </a:gridCol>
                <a:gridCol w="798172">
                  <a:extLst>
                    <a:ext uri="{9D8B030D-6E8A-4147-A177-3AD203B41FA5}">
                      <a16:colId xmlns:a16="http://schemas.microsoft.com/office/drawing/2014/main" xmlns="" val="1907899341"/>
                    </a:ext>
                  </a:extLst>
                </a:gridCol>
                <a:gridCol w="1164738">
                  <a:extLst>
                    <a:ext uri="{9D8B030D-6E8A-4147-A177-3AD203B41FA5}">
                      <a16:colId xmlns:a16="http://schemas.microsoft.com/office/drawing/2014/main" xmlns="" val="3106086020"/>
                    </a:ext>
                  </a:extLst>
                </a:gridCol>
                <a:gridCol w="1062188">
                  <a:extLst>
                    <a:ext uri="{9D8B030D-6E8A-4147-A177-3AD203B41FA5}">
                      <a16:colId xmlns:a16="http://schemas.microsoft.com/office/drawing/2014/main" xmlns="" val="4223960404"/>
                    </a:ext>
                  </a:extLst>
                </a:gridCol>
                <a:gridCol w="1113571">
                  <a:extLst>
                    <a:ext uri="{9D8B030D-6E8A-4147-A177-3AD203B41FA5}">
                      <a16:colId xmlns:a16="http://schemas.microsoft.com/office/drawing/2014/main" xmlns="" val="1880861134"/>
                    </a:ext>
                  </a:extLst>
                </a:gridCol>
                <a:gridCol w="806194">
                  <a:extLst>
                    <a:ext uri="{9D8B030D-6E8A-4147-A177-3AD203B41FA5}">
                      <a16:colId xmlns:a16="http://schemas.microsoft.com/office/drawing/2014/main" xmlns="" val="997716175"/>
                    </a:ext>
                  </a:extLst>
                </a:gridCol>
                <a:gridCol w="1221411">
                  <a:extLst>
                    <a:ext uri="{9D8B030D-6E8A-4147-A177-3AD203B41FA5}">
                      <a16:colId xmlns:a16="http://schemas.microsoft.com/office/drawing/2014/main" xmlns="" val="3336226966"/>
                    </a:ext>
                  </a:extLst>
                </a:gridCol>
              </a:tblGrid>
              <a:tr h="583129">
                <a:tc>
                  <a:txBody>
                    <a:bodyPr/>
                    <a:lstStyle/>
                    <a:p>
                      <a:pPr algn="ctr"/>
                      <a:r>
                        <a:rPr lang="en-US" sz="1400" dirty="0"/>
                        <a:t>INDICATOR</a:t>
                      </a:r>
                    </a:p>
                  </a:txBody>
                  <a:tcPr/>
                </a:tc>
                <a:tc gridSpan="2">
                  <a:txBody>
                    <a:bodyPr/>
                    <a:lstStyle/>
                    <a:p>
                      <a:pPr algn="ctr"/>
                      <a:r>
                        <a:rPr lang="en-US" sz="1400" baseline="0" dirty="0"/>
                        <a:t>3rd  Quarter Pre-Audit Output</a:t>
                      </a:r>
                      <a:endParaRPr lang="en-US" sz="1400" dirty="0"/>
                    </a:p>
                  </a:txBody>
                  <a:tcPr/>
                </a:tc>
                <a:tc hMerge="1">
                  <a:txBody>
                    <a:bodyPr/>
                    <a:lstStyle/>
                    <a:p>
                      <a:endParaRPr lang="en-US"/>
                    </a:p>
                  </a:txBody>
                  <a:tcPr/>
                </a:tc>
                <a:tc gridSpan="2">
                  <a:txBody>
                    <a:bodyPr/>
                    <a:lstStyle/>
                    <a:p>
                      <a:pPr algn="ctr"/>
                      <a:r>
                        <a:rPr lang="en-US" sz="1400" baseline="0" dirty="0"/>
                        <a:t>4</a:t>
                      </a:r>
                      <a:r>
                        <a:rPr lang="en-US" sz="1400" baseline="30000" dirty="0"/>
                        <a:t>th</a:t>
                      </a:r>
                      <a:r>
                        <a:rPr lang="en-US" sz="1400" baseline="0" dirty="0"/>
                        <a:t> Quarter  Pre-Audit</a:t>
                      </a:r>
                    </a:p>
                    <a:p>
                      <a:pPr algn="ctr"/>
                      <a:r>
                        <a:rPr lang="en-US" sz="1400" baseline="0" dirty="0"/>
                        <a:t> Output</a:t>
                      </a:r>
                      <a:endParaRPr lang="en-US" sz="1400" dirty="0"/>
                    </a:p>
                  </a:txBody>
                  <a:tcPr/>
                </a:tc>
                <a:tc hMerge="1">
                  <a:txBody>
                    <a:bodyPr/>
                    <a:lstStyle/>
                    <a:p>
                      <a:endParaRPr lang="en-US"/>
                    </a:p>
                  </a:txBody>
                  <a:tcPr/>
                </a:tc>
                <a:tc gridSpan="2">
                  <a:txBody>
                    <a:bodyPr/>
                    <a:lstStyle/>
                    <a:p>
                      <a:r>
                        <a:rPr lang="en-US" sz="1400" dirty="0"/>
                        <a:t>2017/18 Pre-audit Annual Output</a:t>
                      </a:r>
                    </a:p>
                  </a:txBody>
                  <a:tcPr/>
                </a:tc>
                <a:tc hMerge="1">
                  <a:txBody>
                    <a:bodyPr/>
                    <a:lstStyle/>
                    <a:p>
                      <a:endParaRPr lang="en-US"/>
                    </a:p>
                  </a:txBody>
                  <a:tcPr/>
                </a:tc>
                <a:extLst>
                  <a:ext uri="{0D108BD9-81ED-4DB2-BD59-A6C34878D82A}">
                    <a16:rowId xmlns:a16="http://schemas.microsoft.com/office/drawing/2014/main" xmlns="" val="190855089"/>
                  </a:ext>
                </a:extLst>
              </a:tr>
              <a:tr h="401885">
                <a:tc>
                  <a:txBody>
                    <a:bodyPr/>
                    <a:lstStyle/>
                    <a:p>
                      <a:pPr algn="ctr"/>
                      <a:endParaRPr lang="en-US" sz="1200" dirty="0"/>
                    </a:p>
                  </a:txBody>
                  <a:tcPr/>
                </a:tc>
                <a:tc>
                  <a:txBody>
                    <a:bodyPr/>
                    <a:lstStyle/>
                    <a:p>
                      <a:pPr algn="ctr"/>
                      <a:r>
                        <a:rPr lang="en-US" sz="1200" dirty="0"/>
                        <a:t>Target</a:t>
                      </a:r>
                    </a:p>
                  </a:txBody>
                  <a:tcPr/>
                </a:tc>
                <a:tc>
                  <a:txBody>
                    <a:bodyPr/>
                    <a:lstStyle/>
                    <a:p>
                      <a:pPr algn="ctr"/>
                      <a:r>
                        <a:rPr lang="en-US" sz="1200" dirty="0"/>
                        <a:t>Achievement</a:t>
                      </a:r>
                    </a:p>
                  </a:txBody>
                  <a:tcPr/>
                </a:tc>
                <a:tc>
                  <a:txBody>
                    <a:bodyPr/>
                    <a:lstStyle/>
                    <a:p>
                      <a:pPr algn="ctr"/>
                      <a:r>
                        <a:rPr lang="en-US" sz="1200" dirty="0"/>
                        <a:t>Target</a:t>
                      </a:r>
                    </a:p>
                  </a:txBody>
                  <a:tcPr/>
                </a:tc>
                <a:tc>
                  <a:txBody>
                    <a:bodyPr/>
                    <a:lstStyle/>
                    <a:p>
                      <a:pPr algn="ctr"/>
                      <a:r>
                        <a:rPr lang="en-US" sz="1200" dirty="0"/>
                        <a:t>Achievement</a:t>
                      </a:r>
                    </a:p>
                  </a:txBody>
                  <a:tcPr/>
                </a:tc>
                <a:tc>
                  <a:txBody>
                    <a:bodyPr/>
                    <a:lstStyle/>
                    <a:p>
                      <a:pPr algn="ctr"/>
                      <a:r>
                        <a:rPr lang="en-US" sz="1200" dirty="0"/>
                        <a:t>Target</a:t>
                      </a:r>
                    </a:p>
                  </a:txBody>
                  <a:tcPr/>
                </a:tc>
                <a:tc>
                  <a:txBody>
                    <a:bodyPr/>
                    <a:lstStyle/>
                    <a:p>
                      <a:pPr algn="ctr"/>
                      <a:r>
                        <a:rPr lang="en-US" sz="1200" dirty="0"/>
                        <a:t>Achievement</a:t>
                      </a:r>
                    </a:p>
                  </a:txBody>
                  <a:tcPr/>
                </a:tc>
                <a:extLst>
                  <a:ext uri="{0D108BD9-81ED-4DB2-BD59-A6C34878D82A}">
                    <a16:rowId xmlns:a16="http://schemas.microsoft.com/office/drawing/2014/main" xmlns="" val="772051397"/>
                  </a:ext>
                </a:extLst>
              </a:tr>
              <a:tr h="345446">
                <a:tc>
                  <a:txBody>
                    <a:bodyPr/>
                    <a:lstStyle/>
                    <a:p>
                      <a:r>
                        <a:rPr lang="en-US" sz="1200" dirty="0"/>
                        <a:t>Number of NPOs that receive capacity enhancement and support services</a:t>
                      </a:r>
                    </a:p>
                  </a:txBody>
                  <a:tcPr/>
                </a:tc>
                <a:tc>
                  <a:txBody>
                    <a:bodyPr/>
                    <a:lstStyle/>
                    <a:p>
                      <a:pPr algn="ctr"/>
                      <a:r>
                        <a:rPr lang="en-US" sz="1200" dirty="0"/>
                        <a:t>-</a:t>
                      </a:r>
                    </a:p>
                  </a:txBody>
                  <a:tcPr anchor="ctr"/>
                </a:tc>
                <a:tc>
                  <a:txBody>
                    <a:bodyPr/>
                    <a:lstStyle/>
                    <a:p>
                      <a:pPr algn="ctr"/>
                      <a:r>
                        <a:rPr lang="en-US" sz="1200" dirty="0"/>
                        <a:t>-</a:t>
                      </a:r>
                    </a:p>
                  </a:txBody>
                  <a:tcPr anchor="ctr"/>
                </a:tc>
                <a:tc>
                  <a:txBody>
                    <a:bodyPr/>
                    <a:lstStyle/>
                    <a:p>
                      <a:pPr algn="ctr"/>
                      <a:r>
                        <a:rPr lang="en-US" sz="1200" dirty="0"/>
                        <a:t>-</a:t>
                      </a:r>
                    </a:p>
                  </a:txBody>
                  <a:tcPr anchor="ctr"/>
                </a:tc>
                <a:tc>
                  <a:txBody>
                    <a:bodyPr/>
                    <a:lstStyle/>
                    <a:p>
                      <a:pPr algn="ctr"/>
                      <a:r>
                        <a:rPr lang="en-US" sz="1200" dirty="0"/>
                        <a:t>-</a:t>
                      </a:r>
                    </a:p>
                  </a:txBody>
                  <a:tcPr anchor="ctr"/>
                </a:tc>
                <a:tc>
                  <a:txBody>
                    <a:bodyPr/>
                    <a:lstStyle/>
                    <a:p>
                      <a:pPr algn="ctr"/>
                      <a:r>
                        <a:rPr lang="en-US" sz="1200" dirty="0"/>
                        <a:t>1 173</a:t>
                      </a:r>
                    </a:p>
                  </a:txBody>
                  <a:tcPr anchor="ctr"/>
                </a:tc>
                <a:tc>
                  <a:txBody>
                    <a:bodyPr/>
                    <a:lstStyle/>
                    <a:p>
                      <a:pPr algn="ctr"/>
                      <a:r>
                        <a:rPr lang="en-US" sz="1200" dirty="0"/>
                        <a:t>1 830</a:t>
                      </a:r>
                    </a:p>
                  </a:txBody>
                  <a:tcPr anchor="ctr"/>
                </a:tc>
                <a:extLst>
                  <a:ext uri="{0D108BD9-81ED-4DB2-BD59-A6C34878D82A}">
                    <a16:rowId xmlns:a16="http://schemas.microsoft.com/office/drawing/2014/main" xmlns="" val="3084470619"/>
                  </a:ext>
                </a:extLst>
              </a:tr>
              <a:tr h="345446">
                <a:tc>
                  <a:txBody>
                    <a:bodyPr/>
                    <a:lstStyle/>
                    <a:p>
                      <a:endParaRPr lang="en-US" sz="1200" dirty="0"/>
                    </a:p>
                  </a:txBody>
                  <a:tcPr/>
                </a:tc>
                <a:tc gridSpan="6">
                  <a:txBody>
                    <a:bodyPr/>
                    <a:lstStyle/>
                    <a:p>
                      <a:pPr algn="l"/>
                      <a:r>
                        <a:rPr lang="en-US" sz="1200" dirty="0"/>
                        <a:t>High demand for support services by new NPOs</a:t>
                      </a:r>
                    </a:p>
                  </a:txBody>
                  <a:tcPr/>
                </a:tc>
                <a:tc hMerge="1">
                  <a:txBody>
                    <a:bodyPr/>
                    <a:lstStyle/>
                    <a:p>
                      <a:pPr algn="ctr"/>
                      <a:endParaRPr lang="en-US" sz="1200" dirty="0"/>
                    </a:p>
                  </a:txBody>
                  <a:tcPr anchor="ctr"/>
                </a:tc>
                <a:tc hMerge="1">
                  <a:txBody>
                    <a:bodyPr/>
                    <a:lstStyle/>
                    <a:p>
                      <a:pPr algn="ctr"/>
                      <a:endParaRPr lang="en-US" sz="1200" dirty="0"/>
                    </a:p>
                  </a:txBody>
                  <a:tcPr anchor="ct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200" dirty="0"/>
                    </a:p>
                  </a:txBody>
                  <a:tcPr anchor="ct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200" dirty="0"/>
                    </a:p>
                  </a:txBody>
                  <a:tcPr anchor="ct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200" dirty="0"/>
                    </a:p>
                  </a:txBody>
                  <a:tcPr anchor="ctr"/>
                </a:tc>
                <a:extLst>
                  <a:ext uri="{0D108BD9-81ED-4DB2-BD59-A6C34878D82A}">
                    <a16:rowId xmlns:a16="http://schemas.microsoft.com/office/drawing/2014/main" xmlns="" val="457958111"/>
                  </a:ext>
                </a:extLst>
              </a:tr>
              <a:tr h="345446">
                <a:tc>
                  <a:txBody>
                    <a:bodyPr/>
                    <a:lstStyle/>
                    <a:p>
                      <a:r>
                        <a:rPr lang="en-US" sz="1200" dirty="0"/>
                        <a:t>Number</a:t>
                      </a:r>
                      <a:r>
                        <a:rPr lang="en-US" sz="1200" baseline="0" dirty="0"/>
                        <a:t> of NPOs capacitated according to the capacity building guideline (Sector indicator)</a:t>
                      </a:r>
                      <a:endParaRPr lang="en-US" sz="1200" dirty="0"/>
                    </a:p>
                  </a:txBody>
                  <a:tcPr/>
                </a:tc>
                <a:tc>
                  <a:txBody>
                    <a:bodyPr/>
                    <a:lstStyle/>
                    <a:p>
                      <a:pPr algn="ctr"/>
                      <a:r>
                        <a:rPr lang="en-US" sz="1200" dirty="0"/>
                        <a:t>150</a:t>
                      </a:r>
                    </a:p>
                  </a:txBody>
                  <a:tcPr anchor="ctr"/>
                </a:tc>
                <a:tc>
                  <a:txBody>
                    <a:bodyPr/>
                    <a:lstStyle/>
                    <a:p>
                      <a:pPr algn="ctr"/>
                      <a:r>
                        <a:rPr lang="en-US" sz="1200" dirty="0"/>
                        <a:t>148</a:t>
                      </a:r>
                    </a:p>
                  </a:txBody>
                  <a:tcPr anchor="ctr"/>
                </a:tc>
                <a:tc>
                  <a:txBody>
                    <a:bodyPr/>
                    <a:lstStyle/>
                    <a:p>
                      <a:pPr algn="ctr"/>
                      <a:r>
                        <a:rPr lang="en-US" sz="1200" dirty="0"/>
                        <a:t>85</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t>173</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t>435</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t>821</a:t>
                      </a:r>
                    </a:p>
                  </a:txBody>
                  <a:tcPr anchor="ctr"/>
                </a:tc>
                <a:extLst>
                  <a:ext uri="{0D108BD9-81ED-4DB2-BD59-A6C34878D82A}">
                    <a16:rowId xmlns:a16="http://schemas.microsoft.com/office/drawing/2014/main" xmlns="" val="3293200849"/>
                  </a:ext>
                </a:extLst>
              </a:tr>
              <a:tr h="401885">
                <a:tc>
                  <a:txBody>
                    <a:bodyPr/>
                    <a:lstStyle/>
                    <a:p>
                      <a:endParaRPr lang="en-US" sz="1200" dirty="0"/>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High demand for capacity building by NPOs in the province</a:t>
                      </a:r>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506009449"/>
                  </a:ext>
                </a:extLst>
              </a:tr>
              <a:tr h="401885">
                <a:tc>
                  <a:txBody>
                    <a:bodyPr/>
                    <a:lstStyle/>
                    <a:p>
                      <a:r>
                        <a:rPr lang="en-US" sz="1200" dirty="0"/>
                        <a:t>Number of NPOs assisted with registration</a:t>
                      </a:r>
                    </a:p>
                  </a:txBody>
                  <a:tcPr/>
                </a:tc>
                <a:tc>
                  <a:txBody>
                    <a:bodyPr/>
                    <a:lstStyle/>
                    <a:p>
                      <a:pPr algn="ctr"/>
                      <a:r>
                        <a:rPr lang="en-US" sz="1200" dirty="0"/>
                        <a:t>200</a:t>
                      </a:r>
                    </a:p>
                  </a:txBody>
                  <a:tcPr anchor="ctr"/>
                </a:tc>
                <a:tc>
                  <a:txBody>
                    <a:bodyPr/>
                    <a:lstStyle/>
                    <a:p>
                      <a:pPr algn="ctr"/>
                      <a:r>
                        <a:rPr lang="en-US" sz="1200" dirty="0"/>
                        <a:t>336</a:t>
                      </a:r>
                    </a:p>
                  </a:txBody>
                  <a:tcPr anchor="ctr"/>
                </a:tc>
                <a:tc>
                  <a:txBody>
                    <a:bodyPr/>
                    <a:lstStyle/>
                    <a:p>
                      <a:pPr algn="ctr"/>
                      <a:r>
                        <a:rPr lang="en-US" sz="1200" dirty="0"/>
                        <a:t>126</a:t>
                      </a:r>
                    </a:p>
                  </a:txBody>
                  <a:tcPr anchor="ctr"/>
                </a:tc>
                <a:tc>
                  <a:txBody>
                    <a:bodyPr/>
                    <a:lstStyle/>
                    <a:p>
                      <a:pPr algn="ctr"/>
                      <a:r>
                        <a:rPr lang="en-US" sz="1200" dirty="0"/>
                        <a:t>254</a:t>
                      </a:r>
                    </a:p>
                  </a:txBody>
                  <a:tcPr anchor="ctr"/>
                </a:tc>
                <a:tc>
                  <a:txBody>
                    <a:bodyPr/>
                    <a:lstStyle/>
                    <a:p>
                      <a:pPr algn="ctr"/>
                      <a:r>
                        <a:rPr lang="en-US" sz="1200" dirty="0"/>
                        <a:t>726</a:t>
                      </a:r>
                    </a:p>
                  </a:txBody>
                  <a:tcPr anchor="ctr"/>
                </a:tc>
                <a:tc>
                  <a:txBody>
                    <a:bodyPr/>
                    <a:lstStyle/>
                    <a:p>
                      <a:pPr algn="ctr"/>
                      <a:r>
                        <a:rPr lang="en-US" sz="1200" dirty="0"/>
                        <a:t>997</a:t>
                      </a:r>
                    </a:p>
                  </a:txBody>
                  <a:tcPr anchor="ctr"/>
                </a:tc>
                <a:extLst>
                  <a:ext uri="{0D108BD9-81ED-4DB2-BD59-A6C34878D82A}">
                    <a16:rowId xmlns:a16="http://schemas.microsoft.com/office/drawing/2014/main" xmlns="" val="2793767594"/>
                  </a:ext>
                </a:extLst>
              </a:tr>
              <a:tr h="308716">
                <a:tc>
                  <a:txBody>
                    <a:bodyPr/>
                    <a:lstStyle/>
                    <a:p>
                      <a:endParaRPr lang="en-US" sz="1200" dirty="0"/>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a:t>High demand as the national registration rate increased – registrations were being completed quicker</a:t>
                      </a:r>
                    </a:p>
                  </a:txBody>
                  <a:tcPr/>
                </a:tc>
                <a:tc hMerge="1">
                  <a:txBody>
                    <a:bodyPr/>
                    <a:lstStyle/>
                    <a:p>
                      <a:endParaRPr lang="en-US"/>
                    </a:p>
                  </a:txBody>
                  <a:tcPr/>
                </a:tc>
                <a:tc hMerge="1">
                  <a:txBody>
                    <a:bodyPr/>
                    <a:lstStyle/>
                    <a:p>
                      <a:endParaRPr lang="en-US" sz="1200" b="1" dirty="0"/>
                    </a:p>
                  </a:txBody>
                  <a:tcPr>
                    <a:solidFill>
                      <a:schemeClr val="tx2">
                        <a:lumMod val="20000"/>
                        <a:lumOff val="80000"/>
                      </a:schemeClr>
                    </a:solidFill>
                  </a:tcPr>
                </a:tc>
                <a:tc hMerge="1">
                  <a:txBody>
                    <a:bodyPr/>
                    <a:lstStyle/>
                    <a:p>
                      <a:endParaRPr lang="en-US"/>
                    </a:p>
                  </a:txBody>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1" dirty="0"/>
                    </a:p>
                  </a:txBody>
                  <a:tcPr/>
                </a:tc>
                <a:tc hMerge="1">
                  <a:txBody>
                    <a:bodyPr/>
                    <a:lstStyle/>
                    <a:p>
                      <a:endParaRPr lang="en-US"/>
                    </a:p>
                  </a:txBody>
                  <a:tcPr/>
                </a:tc>
                <a:extLst>
                  <a:ext uri="{0D108BD9-81ED-4DB2-BD59-A6C34878D82A}">
                    <a16:rowId xmlns:a16="http://schemas.microsoft.com/office/drawing/2014/main" xmlns="" val="3672360315"/>
                  </a:ext>
                </a:extLst>
              </a:tr>
              <a:tr h="401885">
                <a:tc>
                  <a:txBody>
                    <a:bodyPr/>
                    <a:lstStyle/>
                    <a:p>
                      <a:r>
                        <a:rPr lang="en-US" sz="1200" dirty="0"/>
                        <a:t>Number of NPOs that indicated in pre- and post- assessment that their knowledge has improved after undergoing governance</a:t>
                      </a:r>
                      <a:r>
                        <a:rPr lang="en-US" sz="1200" baseline="0" dirty="0"/>
                        <a:t> supporting training</a:t>
                      </a:r>
                      <a:endParaRPr lang="en-US" sz="1200" dirty="0"/>
                    </a:p>
                  </a:txBody>
                  <a:tcPr/>
                </a:tc>
                <a:tc>
                  <a:txBody>
                    <a:bodyPr/>
                    <a:lstStyle/>
                    <a:p>
                      <a:pPr algn="ctr"/>
                      <a:r>
                        <a:rPr lang="en-US" sz="1200" dirty="0"/>
                        <a:t>-</a:t>
                      </a:r>
                    </a:p>
                  </a:txBody>
                  <a:tcPr anchor="ctr"/>
                </a:tc>
                <a:tc>
                  <a:txBody>
                    <a:bodyPr/>
                    <a:lstStyle/>
                    <a:p>
                      <a:pPr algn="ctr"/>
                      <a:r>
                        <a:rPr lang="en-US" sz="1200" dirty="0"/>
                        <a:t>-</a:t>
                      </a:r>
                    </a:p>
                  </a:txBody>
                  <a:tcPr anchor="ctr"/>
                </a:tc>
                <a:tc>
                  <a:txBody>
                    <a:bodyPr/>
                    <a:lstStyle/>
                    <a:p>
                      <a:pPr algn="ctr"/>
                      <a:r>
                        <a:rPr lang="en-US" sz="1200" dirty="0"/>
                        <a:t>12</a:t>
                      </a:r>
                    </a:p>
                  </a:txBody>
                  <a:tcPr anchor="ctr"/>
                </a:tc>
                <a:tc>
                  <a:txBody>
                    <a:bodyPr/>
                    <a:lstStyle/>
                    <a:p>
                      <a:pPr algn="ctr"/>
                      <a:r>
                        <a:rPr lang="en-US" sz="1200" dirty="0"/>
                        <a:t>12</a:t>
                      </a:r>
                    </a:p>
                  </a:txBody>
                  <a:tcPr anchor="ctr"/>
                </a:tc>
                <a:tc>
                  <a:txBody>
                    <a:bodyPr/>
                    <a:lstStyle/>
                    <a:p>
                      <a:pPr algn="ctr"/>
                      <a:r>
                        <a:rPr lang="en-US" sz="1200" dirty="0"/>
                        <a:t>12</a:t>
                      </a:r>
                    </a:p>
                  </a:txBody>
                  <a:tcPr anchor="ctr"/>
                </a:tc>
                <a:tc>
                  <a:txBody>
                    <a:bodyPr/>
                    <a:lstStyle/>
                    <a:p>
                      <a:pPr algn="ctr"/>
                      <a:r>
                        <a:rPr lang="en-US" sz="1200" dirty="0"/>
                        <a:t>12</a:t>
                      </a:r>
                    </a:p>
                  </a:txBody>
                  <a:tcPr anchor="ctr"/>
                </a:tc>
                <a:extLst>
                  <a:ext uri="{0D108BD9-81ED-4DB2-BD59-A6C34878D82A}">
                    <a16:rowId xmlns:a16="http://schemas.microsoft.com/office/drawing/2014/main" xmlns="" val="132041646"/>
                  </a:ext>
                </a:extLst>
              </a:tr>
              <a:tr h="401885">
                <a:tc>
                  <a:txBody>
                    <a:bodyPr/>
                    <a:lstStyle/>
                    <a:p>
                      <a:endParaRPr lang="en-US" sz="1200" dirty="0"/>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0" dirty="0"/>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363943870"/>
                  </a:ext>
                </a:extLst>
              </a:tr>
              <a:tr h="411621">
                <a:tc>
                  <a:txBody>
                    <a:bodyPr/>
                    <a:lstStyle/>
                    <a:p>
                      <a:r>
                        <a:rPr lang="en-US" sz="1200" dirty="0"/>
                        <a:t>Number of at-risk NPOs who have undergone a mentoring programme whose knowledge, systems</a:t>
                      </a:r>
                      <a:r>
                        <a:rPr lang="en-US" sz="1200" baseline="0" dirty="0"/>
                        <a:t> and capabilities have improved</a:t>
                      </a:r>
                      <a:endParaRPr lang="en-US" sz="1200" dirty="0"/>
                    </a:p>
                  </a:txBody>
                  <a:tcPr/>
                </a:tc>
                <a:tc>
                  <a:txBody>
                    <a:bodyPr/>
                    <a:lstStyle/>
                    <a:p>
                      <a:pPr algn="ctr"/>
                      <a:r>
                        <a:rPr lang="en-US" sz="1200" dirty="0"/>
                        <a:t>-</a:t>
                      </a:r>
                    </a:p>
                  </a:txBody>
                  <a:tcPr anchor="ctr"/>
                </a:tc>
                <a:tc>
                  <a:txBody>
                    <a:bodyPr/>
                    <a:lstStyle/>
                    <a:p>
                      <a:pPr algn="ctr"/>
                      <a:r>
                        <a:rPr lang="en-US" dirty="0"/>
                        <a:t>-</a:t>
                      </a:r>
                    </a:p>
                  </a:txBody>
                  <a:tcPr anchor="ctr"/>
                </a:tc>
                <a:tc>
                  <a:txBody>
                    <a:bodyPr/>
                    <a:lstStyle/>
                    <a:p>
                      <a:pPr algn="ctr"/>
                      <a:r>
                        <a:rPr lang="en-US" sz="1200" dirty="0"/>
                        <a:t>12</a:t>
                      </a:r>
                    </a:p>
                  </a:txBody>
                  <a:tcPr anchor="ctr"/>
                </a:tc>
                <a:tc>
                  <a:txBody>
                    <a:bodyPr/>
                    <a:lstStyle/>
                    <a:p>
                      <a:pPr algn="ctr"/>
                      <a:r>
                        <a:rPr lang="en-US" sz="1200" dirty="0"/>
                        <a:t>12</a:t>
                      </a:r>
                    </a:p>
                  </a:txBody>
                  <a:tcPr anchor="ctr"/>
                </a:tc>
                <a:tc>
                  <a:txBody>
                    <a:bodyPr/>
                    <a:lstStyle/>
                    <a:p>
                      <a:pPr algn="ctr"/>
                      <a:r>
                        <a:rPr lang="en-US" sz="1200" dirty="0"/>
                        <a:t>12</a:t>
                      </a:r>
                    </a:p>
                  </a:txBody>
                  <a:tcPr anchor="ctr"/>
                </a:tc>
                <a:tc>
                  <a:txBody>
                    <a:bodyPr/>
                    <a:lstStyle/>
                    <a:p>
                      <a:pPr algn="ctr"/>
                      <a:r>
                        <a:rPr lang="en-US" sz="1200" dirty="0"/>
                        <a:t>12</a:t>
                      </a:r>
                    </a:p>
                  </a:txBody>
                  <a:tcPr anchor="ctr"/>
                </a:tc>
                <a:extLst>
                  <a:ext uri="{0D108BD9-81ED-4DB2-BD59-A6C34878D82A}">
                    <a16:rowId xmlns:a16="http://schemas.microsoft.com/office/drawing/2014/main" xmlns="" val="4008608278"/>
                  </a:ext>
                </a:extLst>
              </a:tr>
              <a:tr h="401885">
                <a:tc>
                  <a:txBody>
                    <a:bodyPr/>
                    <a:lstStyle/>
                    <a:p>
                      <a:endParaRPr lang="en-US" sz="1200" dirty="0"/>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0" dirty="0"/>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884680998"/>
                  </a:ext>
                </a:extLst>
              </a:tr>
            </a:tbl>
          </a:graphicData>
        </a:graphic>
      </p:graphicFrame>
    </p:spTree>
    <p:extLst>
      <p:ext uri="{BB962C8B-B14F-4D97-AF65-F5344CB8AC3E}">
        <p14:creationId xmlns:p14="http://schemas.microsoft.com/office/powerpoint/2010/main" xmlns="" val="1286710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004" y="1"/>
            <a:ext cx="8904385" cy="1057276"/>
          </a:xfrm>
        </p:spPr>
        <p:txBody>
          <a:bodyPr>
            <a:normAutofit fontScale="90000"/>
          </a:bodyPr>
          <a:lstStyle/>
          <a:p>
            <a:r>
              <a:rPr lang="en-ZA" sz="1800" dirty="0"/>
              <a:t/>
            </a:r>
            <a:br>
              <a:rPr lang="en-ZA" sz="1800" dirty="0"/>
            </a:br>
            <a:r>
              <a:rPr lang="en-ZA" sz="1800" dirty="0"/>
              <a:t>PROGRAMME 5: DEVELOPMENT AND RESEARCH</a:t>
            </a:r>
            <a:br>
              <a:rPr lang="en-ZA" sz="1800" dirty="0"/>
            </a:br>
            <a:r>
              <a:rPr lang="en-ZA" sz="1800" dirty="0"/>
              <a:t/>
            </a:r>
            <a:br>
              <a:rPr lang="en-ZA" sz="1800" dirty="0"/>
            </a:br>
            <a:r>
              <a:rPr lang="en-ZA" sz="1800" dirty="0"/>
              <a:t>OCTOBER 2017 – MARCH 2018</a:t>
            </a:r>
          </a:p>
        </p:txBody>
      </p:sp>
      <p:sp>
        <p:nvSpPr>
          <p:cNvPr id="3" name="Subtitle 2"/>
          <p:cNvSpPr>
            <a:spLocks noGrp="1"/>
          </p:cNvSpPr>
          <p:nvPr>
            <p:ph type="subTitle" idx="1"/>
          </p:nvPr>
        </p:nvSpPr>
        <p:spPr/>
        <p:txBody>
          <a:bodyPr/>
          <a:lstStyle/>
          <a:p>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185831782"/>
              </p:ext>
            </p:extLst>
          </p:nvPr>
        </p:nvGraphicFramePr>
        <p:xfrm>
          <a:off x="255931" y="1266825"/>
          <a:ext cx="8799458" cy="3762610"/>
        </p:xfrm>
        <a:graphic>
          <a:graphicData uri="http://schemas.openxmlformats.org/drawingml/2006/table">
            <a:tbl>
              <a:tblPr firstRow="1" bandRow="1">
                <a:tableStyleId>{5C22544A-7EE6-4342-B048-85BDC9FD1C3A}</a:tableStyleId>
              </a:tblPr>
              <a:tblGrid>
                <a:gridCol w="2633184">
                  <a:extLst>
                    <a:ext uri="{9D8B030D-6E8A-4147-A177-3AD203B41FA5}">
                      <a16:colId xmlns:a16="http://schemas.microsoft.com/office/drawing/2014/main" xmlns="" val="2852729307"/>
                    </a:ext>
                  </a:extLst>
                </a:gridCol>
                <a:gridCol w="798172">
                  <a:extLst>
                    <a:ext uri="{9D8B030D-6E8A-4147-A177-3AD203B41FA5}">
                      <a16:colId xmlns:a16="http://schemas.microsoft.com/office/drawing/2014/main" xmlns="" val="1907899341"/>
                    </a:ext>
                  </a:extLst>
                </a:gridCol>
                <a:gridCol w="1164738">
                  <a:extLst>
                    <a:ext uri="{9D8B030D-6E8A-4147-A177-3AD203B41FA5}">
                      <a16:colId xmlns:a16="http://schemas.microsoft.com/office/drawing/2014/main" xmlns="" val="3106086020"/>
                    </a:ext>
                  </a:extLst>
                </a:gridCol>
                <a:gridCol w="1062188">
                  <a:extLst>
                    <a:ext uri="{9D8B030D-6E8A-4147-A177-3AD203B41FA5}">
                      <a16:colId xmlns:a16="http://schemas.microsoft.com/office/drawing/2014/main" xmlns="" val="4223960404"/>
                    </a:ext>
                  </a:extLst>
                </a:gridCol>
                <a:gridCol w="1113571">
                  <a:extLst>
                    <a:ext uri="{9D8B030D-6E8A-4147-A177-3AD203B41FA5}">
                      <a16:colId xmlns:a16="http://schemas.microsoft.com/office/drawing/2014/main" xmlns="" val="1880861134"/>
                    </a:ext>
                  </a:extLst>
                </a:gridCol>
                <a:gridCol w="806194">
                  <a:extLst>
                    <a:ext uri="{9D8B030D-6E8A-4147-A177-3AD203B41FA5}">
                      <a16:colId xmlns:a16="http://schemas.microsoft.com/office/drawing/2014/main" xmlns="" val="997716175"/>
                    </a:ext>
                  </a:extLst>
                </a:gridCol>
                <a:gridCol w="1221411">
                  <a:extLst>
                    <a:ext uri="{9D8B030D-6E8A-4147-A177-3AD203B41FA5}">
                      <a16:colId xmlns:a16="http://schemas.microsoft.com/office/drawing/2014/main" xmlns="" val="3336226966"/>
                    </a:ext>
                  </a:extLst>
                </a:gridCol>
              </a:tblGrid>
              <a:tr h="583129">
                <a:tc>
                  <a:txBody>
                    <a:bodyPr/>
                    <a:lstStyle/>
                    <a:p>
                      <a:pPr algn="ctr"/>
                      <a:r>
                        <a:rPr lang="en-US" sz="1400" dirty="0"/>
                        <a:t>INDICATOR</a:t>
                      </a:r>
                    </a:p>
                  </a:txBody>
                  <a:tcPr/>
                </a:tc>
                <a:tc gridSpan="2">
                  <a:txBody>
                    <a:bodyPr/>
                    <a:lstStyle/>
                    <a:p>
                      <a:pPr algn="ctr"/>
                      <a:r>
                        <a:rPr lang="en-US" sz="1400" baseline="0" dirty="0"/>
                        <a:t>3rd  Quarter Pre-Audit Output</a:t>
                      </a:r>
                      <a:endParaRPr lang="en-US" sz="1400" dirty="0"/>
                    </a:p>
                  </a:txBody>
                  <a:tcPr/>
                </a:tc>
                <a:tc hMerge="1">
                  <a:txBody>
                    <a:bodyPr/>
                    <a:lstStyle/>
                    <a:p>
                      <a:endParaRPr lang="en-US"/>
                    </a:p>
                  </a:txBody>
                  <a:tcPr/>
                </a:tc>
                <a:tc gridSpan="2">
                  <a:txBody>
                    <a:bodyPr/>
                    <a:lstStyle/>
                    <a:p>
                      <a:pPr algn="ctr"/>
                      <a:r>
                        <a:rPr lang="en-US" sz="1400" baseline="0" dirty="0"/>
                        <a:t>4</a:t>
                      </a:r>
                      <a:r>
                        <a:rPr lang="en-US" sz="1400" baseline="30000" dirty="0"/>
                        <a:t>th</a:t>
                      </a:r>
                      <a:r>
                        <a:rPr lang="en-US" sz="1400" baseline="0" dirty="0"/>
                        <a:t> Quarter  Pre-Audit</a:t>
                      </a:r>
                    </a:p>
                    <a:p>
                      <a:pPr algn="ctr"/>
                      <a:r>
                        <a:rPr lang="en-US" sz="1400" baseline="0" dirty="0"/>
                        <a:t> Output</a:t>
                      </a:r>
                      <a:endParaRPr lang="en-US" sz="1400" dirty="0"/>
                    </a:p>
                  </a:txBody>
                  <a:tcPr/>
                </a:tc>
                <a:tc hMerge="1">
                  <a:txBody>
                    <a:bodyPr/>
                    <a:lstStyle/>
                    <a:p>
                      <a:endParaRPr lang="en-US"/>
                    </a:p>
                  </a:txBody>
                  <a:tcPr/>
                </a:tc>
                <a:tc gridSpan="2">
                  <a:txBody>
                    <a:bodyPr/>
                    <a:lstStyle/>
                    <a:p>
                      <a:r>
                        <a:rPr lang="en-US" sz="1400" dirty="0"/>
                        <a:t>2017/18 Pre-audit Annual Output</a:t>
                      </a:r>
                    </a:p>
                  </a:txBody>
                  <a:tcPr/>
                </a:tc>
                <a:tc hMerge="1">
                  <a:txBody>
                    <a:bodyPr/>
                    <a:lstStyle/>
                    <a:p>
                      <a:endParaRPr lang="en-US"/>
                    </a:p>
                  </a:txBody>
                  <a:tcPr/>
                </a:tc>
                <a:extLst>
                  <a:ext uri="{0D108BD9-81ED-4DB2-BD59-A6C34878D82A}">
                    <a16:rowId xmlns:a16="http://schemas.microsoft.com/office/drawing/2014/main" xmlns="" val="190855089"/>
                  </a:ext>
                </a:extLst>
              </a:tr>
              <a:tr h="401885">
                <a:tc>
                  <a:txBody>
                    <a:bodyPr/>
                    <a:lstStyle/>
                    <a:p>
                      <a:pPr algn="ctr"/>
                      <a:endParaRPr lang="en-US" sz="1200" dirty="0"/>
                    </a:p>
                  </a:txBody>
                  <a:tcPr/>
                </a:tc>
                <a:tc>
                  <a:txBody>
                    <a:bodyPr/>
                    <a:lstStyle/>
                    <a:p>
                      <a:pPr algn="ctr"/>
                      <a:r>
                        <a:rPr lang="en-US" sz="1200" dirty="0"/>
                        <a:t>Target</a:t>
                      </a:r>
                    </a:p>
                  </a:txBody>
                  <a:tcPr/>
                </a:tc>
                <a:tc>
                  <a:txBody>
                    <a:bodyPr/>
                    <a:lstStyle/>
                    <a:p>
                      <a:pPr algn="ctr"/>
                      <a:r>
                        <a:rPr lang="en-US" sz="1200" dirty="0"/>
                        <a:t>Achievement</a:t>
                      </a:r>
                    </a:p>
                  </a:txBody>
                  <a:tcPr/>
                </a:tc>
                <a:tc>
                  <a:txBody>
                    <a:bodyPr/>
                    <a:lstStyle/>
                    <a:p>
                      <a:pPr algn="ctr"/>
                      <a:r>
                        <a:rPr lang="en-US" sz="1200" dirty="0"/>
                        <a:t>Target</a:t>
                      </a:r>
                    </a:p>
                  </a:txBody>
                  <a:tcPr/>
                </a:tc>
                <a:tc>
                  <a:txBody>
                    <a:bodyPr/>
                    <a:lstStyle/>
                    <a:p>
                      <a:pPr algn="ctr"/>
                      <a:r>
                        <a:rPr lang="en-US" sz="1200" dirty="0"/>
                        <a:t>Achievement</a:t>
                      </a:r>
                    </a:p>
                  </a:txBody>
                  <a:tcPr/>
                </a:tc>
                <a:tc>
                  <a:txBody>
                    <a:bodyPr/>
                    <a:lstStyle/>
                    <a:p>
                      <a:pPr algn="ctr"/>
                      <a:r>
                        <a:rPr lang="en-US" sz="1200" dirty="0"/>
                        <a:t>Target</a:t>
                      </a:r>
                    </a:p>
                  </a:txBody>
                  <a:tcPr/>
                </a:tc>
                <a:tc>
                  <a:txBody>
                    <a:bodyPr/>
                    <a:lstStyle/>
                    <a:p>
                      <a:pPr algn="ctr"/>
                      <a:r>
                        <a:rPr lang="en-US" sz="1200" dirty="0"/>
                        <a:t>Achievement</a:t>
                      </a:r>
                    </a:p>
                  </a:txBody>
                  <a:tcPr/>
                </a:tc>
                <a:extLst>
                  <a:ext uri="{0D108BD9-81ED-4DB2-BD59-A6C34878D82A}">
                    <a16:rowId xmlns:a16="http://schemas.microsoft.com/office/drawing/2014/main" xmlns="" val="772051397"/>
                  </a:ext>
                </a:extLst>
              </a:tr>
              <a:tr h="345446">
                <a:tc>
                  <a:txBody>
                    <a:bodyPr/>
                    <a:lstStyle/>
                    <a:p>
                      <a:r>
                        <a:rPr lang="en-US" sz="1200" dirty="0"/>
                        <a:t>Number of qualifying beneficiaries receiving meals at Department funded feeding sites</a:t>
                      </a:r>
                    </a:p>
                  </a:txBody>
                  <a:tcPr/>
                </a:tc>
                <a:tc>
                  <a:txBody>
                    <a:bodyPr/>
                    <a:lstStyle/>
                    <a:p>
                      <a:pPr algn="ctr"/>
                      <a:r>
                        <a:rPr lang="en-US" sz="1200" dirty="0"/>
                        <a:t>4 920</a:t>
                      </a:r>
                    </a:p>
                  </a:txBody>
                  <a:tcPr anchor="ctr"/>
                </a:tc>
                <a:tc>
                  <a:txBody>
                    <a:bodyPr/>
                    <a:lstStyle/>
                    <a:p>
                      <a:pPr algn="ctr"/>
                      <a:r>
                        <a:rPr lang="en-US" sz="1200" dirty="0"/>
                        <a:t>4 935</a:t>
                      </a:r>
                    </a:p>
                  </a:txBody>
                  <a:tcPr anchor="ctr"/>
                </a:tc>
                <a:tc>
                  <a:txBody>
                    <a:bodyPr/>
                    <a:lstStyle/>
                    <a:p>
                      <a:pPr algn="ctr"/>
                      <a:r>
                        <a:rPr lang="en-US" sz="1200" dirty="0"/>
                        <a:t>4 920</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t>5 101</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t>4 920</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t>5 101</a:t>
                      </a:r>
                    </a:p>
                  </a:txBody>
                  <a:tcPr anchor="ctr"/>
                </a:tc>
                <a:extLst>
                  <a:ext uri="{0D108BD9-81ED-4DB2-BD59-A6C34878D82A}">
                    <a16:rowId xmlns:a16="http://schemas.microsoft.com/office/drawing/2014/main" xmlns="" val="3293200849"/>
                  </a:ext>
                </a:extLst>
              </a:tr>
              <a:tr h="401885">
                <a:tc>
                  <a:txBody>
                    <a:bodyPr/>
                    <a:lstStyle/>
                    <a:p>
                      <a:endParaRPr lang="en-US" sz="1200" dirty="0"/>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Increase in number of people referred by agencies such as health as well as additional beneficiaries from avian flu and drought affected areas</a:t>
                      </a:r>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506009449"/>
                  </a:ext>
                </a:extLst>
              </a:tr>
              <a:tr h="401885">
                <a:tc>
                  <a:txBody>
                    <a:bodyPr/>
                    <a:lstStyle/>
                    <a:p>
                      <a:r>
                        <a:rPr lang="en-US" sz="1200" dirty="0"/>
                        <a:t>Number of EPWP work opportunities created</a:t>
                      </a:r>
                    </a:p>
                  </a:txBody>
                  <a:tcPr/>
                </a:tc>
                <a:tc>
                  <a:txBody>
                    <a:bodyPr/>
                    <a:lstStyle/>
                    <a:p>
                      <a:pPr algn="ctr"/>
                      <a:r>
                        <a:rPr lang="en-US" sz="1200" dirty="0"/>
                        <a:t>1 455</a:t>
                      </a:r>
                    </a:p>
                  </a:txBody>
                  <a:tcPr anchor="ctr"/>
                </a:tc>
                <a:tc>
                  <a:txBody>
                    <a:bodyPr/>
                    <a:lstStyle/>
                    <a:p>
                      <a:pPr algn="ctr"/>
                      <a:r>
                        <a:rPr lang="en-US" sz="1200" dirty="0"/>
                        <a:t>1 543</a:t>
                      </a:r>
                    </a:p>
                  </a:txBody>
                  <a:tcPr anchor="ctr"/>
                </a:tc>
                <a:tc>
                  <a:txBody>
                    <a:bodyPr/>
                    <a:lstStyle/>
                    <a:p>
                      <a:pPr algn="ctr"/>
                      <a:r>
                        <a:rPr lang="en-US" sz="1200" dirty="0"/>
                        <a:t>1 455</a:t>
                      </a:r>
                    </a:p>
                  </a:txBody>
                  <a:tcPr anchor="ctr"/>
                </a:tc>
                <a:tc>
                  <a:txBody>
                    <a:bodyPr/>
                    <a:lstStyle/>
                    <a:p>
                      <a:pPr algn="ctr"/>
                      <a:r>
                        <a:rPr lang="en-US" sz="1200" dirty="0"/>
                        <a:t>1 490</a:t>
                      </a:r>
                    </a:p>
                  </a:txBody>
                  <a:tcPr anchor="ctr"/>
                </a:tc>
                <a:tc>
                  <a:txBody>
                    <a:bodyPr/>
                    <a:lstStyle/>
                    <a:p>
                      <a:pPr algn="ctr"/>
                      <a:r>
                        <a:rPr lang="en-US" sz="1200" dirty="0"/>
                        <a:t>1 455</a:t>
                      </a:r>
                    </a:p>
                  </a:txBody>
                  <a:tcPr anchor="ctr"/>
                </a:tc>
                <a:tc>
                  <a:txBody>
                    <a:bodyPr/>
                    <a:lstStyle/>
                    <a:p>
                      <a:pPr algn="ctr"/>
                      <a:r>
                        <a:rPr lang="en-US" sz="1200" dirty="0"/>
                        <a:t>1 585</a:t>
                      </a:r>
                    </a:p>
                  </a:txBody>
                  <a:tcPr anchor="ctr"/>
                </a:tc>
                <a:extLst>
                  <a:ext uri="{0D108BD9-81ED-4DB2-BD59-A6C34878D82A}">
                    <a16:rowId xmlns:a16="http://schemas.microsoft.com/office/drawing/2014/main" xmlns="" val="2793767594"/>
                  </a:ext>
                </a:extLst>
              </a:tr>
              <a:tr h="308716">
                <a:tc>
                  <a:txBody>
                    <a:bodyPr/>
                    <a:lstStyle/>
                    <a:p>
                      <a:endParaRPr lang="en-US" sz="1200" dirty="0"/>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a:t>The sub programmes Disability and ECD created additional work opportunities</a:t>
                      </a:r>
                    </a:p>
                  </a:txBody>
                  <a:tcPr/>
                </a:tc>
                <a:tc hMerge="1">
                  <a:txBody>
                    <a:bodyPr/>
                    <a:lstStyle/>
                    <a:p>
                      <a:endParaRPr lang="en-US"/>
                    </a:p>
                  </a:txBody>
                  <a:tcPr/>
                </a:tc>
                <a:tc hMerge="1">
                  <a:txBody>
                    <a:bodyPr/>
                    <a:lstStyle/>
                    <a:p>
                      <a:endParaRPr lang="en-US" sz="1200" b="1" dirty="0"/>
                    </a:p>
                  </a:txBody>
                  <a:tcPr>
                    <a:solidFill>
                      <a:schemeClr val="tx2">
                        <a:lumMod val="20000"/>
                        <a:lumOff val="80000"/>
                      </a:schemeClr>
                    </a:solidFill>
                  </a:tcPr>
                </a:tc>
                <a:tc hMerge="1">
                  <a:txBody>
                    <a:bodyPr/>
                    <a:lstStyle/>
                    <a:p>
                      <a:endParaRPr lang="en-US"/>
                    </a:p>
                  </a:txBody>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1" dirty="0"/>
                    </a:p>
                  </a:txBody>
                  <a:tcPr/>
                </a:tc>
                <a:tc hMerge="1">
                  <a:txBody>
                    <a:bodyPr/>
                    <a:lstStyle/>
                    <a:p>
                      <a:endParaRPr lang="en-US"/>
                    </a:p>
                  </a:txBody>
                  <a:tcPr/>
                </a:tc>
                <a:extLst>
                  <a:ext uri="{0D108BD9-81ED-4DB2-BD59-A6C34878D82A}">
                    <a16:rowId xmlns:a16="http://schemas.microsoft.com/office/drawing/2014/main" xmlns="" val="3672360315"/>
                  </a:ext>
                </a:extLst>
              </a:tr>
              <a:tr h="308716">
                <a:tc>
                  <a:txBody>
                    <a:bodyPr/>
                    <a:lstStyle/>
                    <a:p>
                      <a:r>
                        <a:rPr lang="en-US" sz="1200" dirty="0"/>
                        <a:t>Number of individuals benefitting from poverty alleviation initiatives </a:t>
                      </a:r>
                    </a:p>
                  </a:txBody>
                  <a:tcPr/>
                </a:tc>
                <a:tc>
                  <a:txBody>
                    <a:bodyPr/>
                    <a:lstStyle/>
                    <a:p>
                      <a:pPr algn="ctr"/>
                      <a:r>
                        <a:rPr lang="en-US" sz="1200" dirty="0"/>
                        <a:t>-</a:t>
                      </a:r>
                    </a:p>
                  </a:txBody>
                  <a:tcPr anchor="ctr"/>
                </a:tc>
                <a:tc>
                  <a:txBody>
                    <a:bodyPr/>
                    <a:lstStyle/>
                    <a:p>
                      <a:pPr algn="ctr"/>
                      <a:r>
                        <a:rPr lang="en-US" sz="1200" dirty="0"/>
                        <a:t>-</a:t>
                      </a:r>
                    </a:p>
                  </a:txBody>
                  <a:tcPr anchor="ctr"/>
                </a:tc>
                <a:tc>
                  <a:txBody>
                    <a:bodyPr/>
                    <a:lstStyle/>
                    <a:p>
                      <a:pPr algn="ctr"/>
                      <a:r>
                        <a:rPr lang="en-US" sz="1200" dirty="0"/>
                        <a:t>-</a:t>
                      </a:r>
                    </a:p>
                  </a:txBody>
                  <a:tcPr anchor="ctr"/>
                </a:tc>
                <a:tc>
                  <a:txBody>
                    <a:bodyPr/>
                    <a:lstStyle/>
                    <a:p>
                      <a:pPr algn="ctr"/>
                      <a:r>
                        <a:rPr lang="en-US" sz="1200" dirty="0"/>
                        <a:t>-</a:t>
                      </a:r>
                    </a:p>
                  </a:txBody>
                  <a:tcPr anchor="ctr"/>
                </a:tc>
                <a:tc>
                  <a:txBody>
                    <a:bodyPr/>
                    <a:lstStyle/>
                    <a:p>
                      <a:pPr algn="ctr"/>
                      <a:r>
                        <a:rPr lang="en-US" sz="1200" dirty="0"/>
                        <a:t>6 375</a:t>
                      </a:r>
                    </a:p>
                  </a:txBody>
                  <a:tcPr anchor="ctr"/>
                </a:tc>
                <a:tc>
                  <a:txBody>
                    <a:bodyPr/>
                    <a:lstStyle/>
                    <a:p>
                      <a:pPr algn="ctr"/>
                      <a:r>
                        <a:rPr lang="en-US" sz="1200" dirty="0"/>
                        <a:t>6 686</a:t>
                      </a:r>
                    </a:p>
                  </a:txBody>
                  <a:tcPr anchor="ctr"/>
                </a:tc>
                <a:extLst>
                  <a:ext uri="{0D108BD9-81ED-4DB2-BD59-A6C34878D82A}">
                    <a16:rowId xmlns:a16="http://schemas.microsoft.com/office/drawing/2014/main" xmlns="" val="3371858713"/>
                  </a:ext>
                </a:extLst>
              </a:tr>
              <a:tr h="308716">
                <a:tc>
                  <a:txBody>
                    <a:bodyPr/>
                    <a:lstStyle/>
                    <a:p>
                      <a:endParaRPr lang="en-US" sz="1200" dirty="0"/>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a:t>High demand for poverty alleviation services, specifically from avian flu and drought affected areas in the province</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476836954"/>
                  </a:ext>
                </a:extLst>
              </a:tr>
            </a:tbl>
          </a:graphicData>
        </a:graphic>
      </p:graphicFrame>
    </p:spTree>
    <p:extLst>
      <p:ext uri="{BB962C8B-B14F-4D97-AF65-F5344CB8AC3E}">
        <p14:creationId xmlns:p14="http://schemas.microsoft.com/office/powerpoint/2010/main" xmlns="" val="3959044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004" y="1"/>
            <a:ext cx="8904385" cy="1057276"/>
          </a:xfrm>
        </p:spPr>
        <p:txBody>
          <a:bodyPr>
            <a:normAutofit fontScale="90000"/>
          </a:bodyPr>
          <a:lstStyle/>
          <a:p>
            <a:r>
              <a:rPr lang="en-ZA" sz="1800" dirty="0"/>
              <a:t/>
            </a:r>
            <a:br>
              <a:rPr lang="en-ZA" sz="1800" dirty="0"/>
            </a:br>
            <a:r>
              <a:rPr lang="en-ZA" sz="1800" dirty="0"/>
              <a:t>PROGRAMME 5: DEVELOPMENT AND RESEARCH</a:t>
            </a:r>
            <a:br>
              <a:rPr lang="en-ZA" sz="1800" dirty="0"/>
            </a:br>
            <a:r>
              <a:rPr lang="en-ZA" sz="1800" dirty="0"/>
              <a:t/>
            </a:r>
            <a:br>
              <a:rPr lang="en-ZA" sz="1800" dirty="0"/>
            </a:br>
            <a:r>
              <a:rPr lang="en-ZA" sz="1800" dirty="0"/>
              <a:t>OCTOBER 2017 – MARCH 2018</a:t>
            </a:r>
            <a:br>
              <a:rPr lang="en-ZA" sz="1800" dirty="0"/>
            </a:br>
            <a:endParaRPr lang="en-ZA" sz="1800" dirty="0"/>
          </a:p>
        </p:txBody>
      </p:sp>
      <p:sp>
        <p:nvSpPr>
          <p:cNvPr id="3" name="Subtitle 2"/>
          <p:cNvSpPr>
            <a:spLocks noGrp="1"/>
          </p:cNvSpPr>
          <p:nvPr>
            <p:ph type="subTitle" idx="1"/>
          </p:nvPr>
        </p:nvSpPr>
        <p:spPr/>
        <p:txBody>
          <a:bodyPr/>
          <a:lstStyle/>
          <a:p>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2847718560"/>
              </p:ext>
            </p:extLst>
          </p:nvPr>
        </p:nvGraphicFramePr>
        <p:xfrm>
          <a:off x="255931" y="1266825"/>
          <a:ext cx="8799458" cy="5309365"/>
        </p:xfrm>
        <a:graphic>
          <a:graphicData uri="http://schemas.openxmlformats.org/drawingml/2006/table">
            <a:tbl>
              <a:tblPr firstRow="1" bandRow="1">
                <a:tableStyleId>{5C22544A-7EE6-4342-B048-85BDC9FD1C3A}</a:tableStyleId>
              </a:tblPr>
              <a:tblGrid>
                <a:gridCol w="2633184">
                  <a:extLst>
                    <a:ext uri="{9D8B030D-6E8A-4147-A177-3AD203B41FA5}">
                      <a16:colId xmlns:a16="http://schemas.microsoft.com/office/drawing/2014/main" xmlns="" val="2852729307"/>
                    </a:ext>
                  </a:extLst>
                </a:gridCol>
                <a:gridCol w="798172">
                  <a:extLst>
                    <a:ext uri="{9D8B030D-6E8A-4147-A177-3AD203B41FA5}">
                      <a16:colId xmlns:a16="http://schemas.microsoft.com/office/drawing/2014/main" xmlns="" val="1907899341"/>
                    </a:ext>
                  </a:extLst>
                </a:gridCol>
                <a:gridCol w="1164738">
                  <a:extLst>
                    <a:ext uri="{9D8B030D-6E8A-4147-A177-3AD203B41FA5}">
                      <a16:colId xmlns:a16="http://schemas.microsoft.com/office/drawing/2014/main" xmlns="" val="3106086020"/>
                    </a:ext>
                  </a:extLst>
                </a:gridCol>
                <a:gridCol w="1062188">
                  <a:extLst>
                    <a:ext uri="{9D8B030D-6E8A-4147-A177-3AD203B41FA5}">
                      <a16:colId xmlns:a16="http://schemas.microsoft.com/office/drawing/2014/main" xmlns="" val="4223960404"/>
                    </a:ext>
                  </a:extLst>
                </a:gridCol>
                <a:gridCol w="1113571">
                  <a:extLst>
                    <a:ext uri="{9D8B030D-6E8A-4147-A177-3AD203B41FA5}">
                      <a16:colId xmlns:a16="http://schemas.microsoft.com/office/drawing/2014/main" xmlns="" val="1880861134"/>
                    </a:ext>
                  </a:extLst>
                </a:gridCol>
                <a:gridCol w="806194">
                  <a:extLst>
                    <a:ext uri="{9D8B030D-6E8A-4147-A177-3AD203B41FA5}">
                      <a16:colId xmlns:a16="http://schemas.microsoft.com/office/drawing/2014/main" xmlns="" val="997716175"/>
                    </a:ext>
                  </a:extLst>
                </a:gridCol>
                <a:gridCol w="1221411">
                  <a:extLst>
                    <a:ext uri="{9D8B030D-6E8A-4147-A177-3AD203B41FA5}">
                      <a16:colId xmlns:a16="http://schemas.microsoft.com/office/drawing/2014/main" xmlns="" val="3336226966"/>
                    </a:ext>
                  </a:extLst>
                </a:gridCol>
              </a:tblGrid>
              <a:tr h="583129">
                <a:tc>
                  <a:txBody>
                    <a:bodyPr/>
                    <a:lstStyle/>
                    <a:p>
                      <a:pPr algn="ctr"/>
                      <a:r>
                        <a:rPr lang="en-US" sz="1400" dirty="0"/>
                        <a:t>INDICATOR</a:t>
                      </a:r>
                    </a:p>
                  </a:txBody>
                  <a:tcPr/>
                </a:tc>
                <a:tc gridSpan="2">
                  <a:txBody>
                    <a:bodyPr/>
                    <a:lstStyle/>
                    <a:p>
                      <a:pPr algn="ctr"/>
                      <a:r>
                        <a:rPr lang="en-US" sz="1400" baseline="0" dirty="0"/>
                        <a:t>3rd  Quarter Pre-Audit Output</a:t>
                      </a:r>
                      <a:endParaRPr lang="en-US" sz="1400" dirty="0"/>
                    </a:p>
                  </a:txBody>
                  <a:tcPr/>
                </a:tc>
                <a:tc hMerge="1">
                  <a:txBody>
                    <a:bodyPr/>
                    <a:lstStyle/>
                    <a:p>
                      <a:endParaRPr lang="en-US"/>
                    </a:p>
                  </a:txBody>
                  <a:tcPr/>
                </a:tc>
                <a:tc gridSpan="2">
                  <a:txBody>
                    <a:bodyPr/>
                    <a:lstStyle/>
                    <a:p>
                      <a:pPr algn="ctr"/>
                      <a:r>
                        <a:rPr lang="en-US" sz="1400" baseline="0" dirty="0"/>
                        <a:t>4</a:t>
                      </a:r>
                      <a:r>
                        <a:rPr lang="en-US" sz="1400" baseline="30000" dirty="0"/>
                        <a:t>th</a:t>
                      </a:r>
                      <a:r>
                        <a:rPr lang="en-US" sz="1400" baseline="0" dirty="0"/>
                        <a:t> Quarter  Pre-Audit</a:t>
                      </a:r>
                    </a:p>
                    <a:p>
                      <a:pPr algn="ctr"/>
                      <a:r>
                        <a:rPr lang="en-US" sz="1400" baseline="0" dirty="0"/>
                        <a:t> Output</a:t>
                      </a:r>
                      <a:endParaRPr lang="en-US" sz="1400" dirty="0"/>
                    </a:p>
                  </a:txBody>
                  <a:tcPr/>
                </a:tc>
                <a:tc hMerge="1">
                  <a:txBody>
                    <a:bodyPr/>
                    <a:lstStyle/>
                    <a:p>
                      <a:endParaRPr lang="en-US"/>
                    </a:p>
                  </a:txBody>
                  <a:tcPr/>
                </a:tc>
                <a:tc gridSpan="2">
                  <a:txBody>
                    <a:bodyPr/>
                    <a:lstStyle/>
                    <a:p>
                      <a:r>
                        <a:rPr lang="en-US" sz="1400" dirty="0"/>
                        <a:t>2017/18 Pre-audit Annual Output</a:t>
                      </a:r>
                    </a:p>
                  </a:txBody>
                  <a:tcPr/>
                </a:tc>
                <a:tc hMerge="1">
                  <a:txBody>
                    <a:bodyPr/>
                    <a:lstStyle/>
                    <a:p>
                      <a:endParaRPr lang="en-US"/>
                    </a:p>
                  </a:txBody>
                  <a:tcPr/>
                </a:tc>
                <a:extLst>
                  <a:ext uri="{0D108BD9-81ED-4DB2-BD59-A6C34878D82A}">
                    <a16:rowId xmlns:a16="http://schemas.microsoft.com/office/drawing/2014/main" xmlns="" val="190855089"/>
                  </a:ext>
                </a:extLst>
              </a:tr>
              <a:tr h="401885">
                <a:tc>
                  <a:txBody>
                    <a:bodyPr/>
                    <a:lstStyle/>
                    <a:p>
                      <a:pPr algn="ctr"/>
                      <a:endParaRPr lang="en-US" sz="1200" dirty="0"/>
                    </a:p>
                  </a:txBody>
                  <a:tcPr/>
                </a:tc>
                <a:tc>
                  <a:txBody>
                    <a:bodyPr/>
                    <a:lstStyle/>
                    <a:p>
                      <a:pPr algn="ctr"/>
                      <a:r>
                        <a:rPr lang="en-US" sz="1200" dirty="0"/>
                        <a:t>Target</a:t>
                      </a:r>
                    </a:p>
                  </a:txBody>
                  <a:tcPr/>
                </a:tc>
                <a:tc>
                  <a:txBody>
                    <a:bodyPr/>
                    <a:lstStyle/>
                    <a:p>
                      <a:pPr algn="ctr"/>
                      <a:r>
                        <a:rPr lang="en-US" sz="1200" dirty="0"/>
                        <a:t>Achievement</a:t>
                      </a:r>
                    </a:p>
                  </a:txBody>
                  <a:tcPr/>
                </a:tc>
                <a:tc>
                  <a:txBody>
                    <a:bodyPr/>
                    <a:lstStyle/>
                    <a:p>
                      <a:pPr algn="ctr"/>
                      <a:r>
                        <a:rPr lang="en-US" sz="1200" dirty="0"/>
                        <a:t>Target</a:t>
                      </a:r>
                    </a:p>
                  </a:txBody>
                  <a:tcPr/>
                </a:tc>
                <a:tc>
                  <a:txBody>
                    <a:bodyPr/>
                    <a:lstStyle/>
                    <a:p>
                      <a:pPr algn="ctr"/>
                      <a:r>
                        <a:rPr lang="en-US" sz="1200" dirty="0"/>
                        <a:t>Achievement</a:t>
                      </a:r>
                    </a:p>
                  </a:txBody>
                  <a:tcPr/>
                </a:tc>
                <a:tc>
                  <a:txBody>
                    <a:bodyPr/>
                    <a:lstStyle/>
                    <a:p>
                      <a:pPr algn="ctr"/>
                      <a:r>
                        <a:rPr lang="en-US" sz="1200" dirty="0"/>
                        <a:t>Target</a:t>
                      </a:r>
                    </a:p>
                  </a:txBody>
                  <a:tcPr/>
                </a:tc>
                <a:tc>
                  <a:txBody>
                    <a:bodyPr/>
                    <a:lstStyle/>
                    <a:p>
                      <a:pPr algn="ctr"/>
                      <a:r>
                        <a:rPr lang="en-US" sz="1200" dirty="0"/>
                        <a:t>Achievement</a:t>
                      </a:r>
                    </a:p>
                  </a:txBody>
                  <a:tcPr/>
                </a:tc>
                <a:extLst>
                  <a:ext uri="{0D108BD9-81ED-4DB2-BD59-A6C34878D82A}">
                    <a16:rowId xmlns:a16="http://schemas.microsoft.com/office/drawing/2014/main" xmlns="" val="772051397"/>
                  </a:ext>
                </a:extLst>
              </a:tr>
              <a:tr h="401885">
                <a:tc>
                  <a:txBody>
                    <a:bodyPr/>
                    <a:lstStyle/>
                    <a:p>
                      <a:r>
                        <a:rPr lang="en-US" sz="1200" dirty="0"/>
                        <a:t>Number</a:t>
                      </a:r>
                      <a:r>
                        <a:rPr lang="en-US" sz="1200" baseline="0" dirty="0"/>
                        <a:t> of youth linked to job and other skills development opportunities from own services</a:t>
                      </a:r>
                      <a:endParaRPr lang="en-US" sz="1200" dirty="0"/>
                    </a:p>
                  </a:txBody>
                  <a:tcPr/>
                </a:tc>
                <a:tc>
                  <a:txBody>
                    <a:bodyPr/>
                    <a:lstStyle/>
                    <a:p>
                      <a:pPr algn="ctr"/>
                      <a:r>
                        <a:rPr lang="en-US" sz="1200" dirty="0"/>
                        <a:t>821</a:t>
                      </a:r>
                    </a:p>
                  </a:txBody>
                  <a:tcPr anchor="ctr"/>
                </a:tc>
                <a:tc>
                  <a:txBody>
                    <a:bodyPr/>
                    <a:lstStyle/>
                    <a:p>
                      <a:pPr algn="ctr"/>
                      <a:r>
                        <a:rPr lang="en-US" sz="1200" dirty="0"/>
                        <a:t>1 030</a:t>
                      </a:r>
                    </a:p>
                  </a:txBody>
                  <a:tcPr anchor="ctr"/>
                </a:tc>
                <a:tc>
                  <a:txBody>
                    <a:bodyPr/>
                    <a:lstStyle/>
                    <a:p>
                      <a:pPr algn="ctr"/>
                      <a:r>
                        <a:rPr lang="en-US" sz="1200" dirty="0"/>
                        <a:t>719</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t>1 198</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t>3 480</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t>4 402</a:t>
                      </a:r>
                    </a:p>
                  </a:txBody>
                  <a:tcPr anchor="ctr"/>
                </a:tc>
                <a:extLst>
                  <a:ext uri="{0D108BD9-81ED-4DB2-BD59-A6C34878D82A}">
                    <a16:rowId xmlns:a16="http://schemas.microsoft.com/office/drawing/2014/main" xmlns="" val="3124307551"/>
                  </a:ext>
                </a:extLst>
              </a:tr>
              <a:tr h="401885">
                <a:tc>
                  <a:txBody>
                    <a:bodyPr/>
                    <a:lstStyle/>
                    <a:p>
                      <a:endParaRPr lang="en-US" sz="1200" dirty="0"/>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High demand from unemployed youth</a:t>
                      </a:r>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690981981"/>
                  </a:ext>
                </a:extLst>
              </a:tr>
              <a:tr h="401885">
                <a:tc>
                  <a:txBody>
                    <a:bodyPr/>
                    <a:lstStyle/>
                    <a:p>
                      <a:r>
                        <a:rPr lang="en-US" sz="1200" dirty="0">
                          <a:solidFill>
                            <a:srgbClr val="C00000"/>
                          </a:solidFill>
                        </a:rPr>
                        <a:t>Number of Youth Cafes operational</a:t>
                      </a:r>
                    </a:p>
                  </a:txBody>
                  <a:tcPr/>
                </a:tc>
                <a:tc>
                  <a:txBody>
                    <a:bodyPr/>
                    <a:lstStyle/>
                    <a:p>
                      <a:pPr algn="ctr"/>
                      <a:r>
                        <a:rPr lang="en-US" sz="1200" dirty="0">
                          <a:solidFill>
                            <a:srgbClr val="C00000"/>
                          </a:solidFill>
                        </a:rPr>
                        <a:t>9</a:t>
                      </a:r>
                    </a:p>
                  </a:txBody>
                  <a:tcPr anchor="ctr"/>
                </a:tc>
                <a:tc>
                  <a:txBody>
                    <a:bodyPr/>
                    <a:lstStyle/>
                    <a:p>
                      <a:pPr algn="ctr"/>
                      <a:r>
                        <a:rPr lang="en-US" sz="1200" dirty="0">
                          <a:solidFill>
                            <a:srgbClr val="C00000"/>
                          </a:solidFill>
                        </a:rPr>
                        <a:t>8</a:t>
                      </a:r>
                    </a:p>
                  </a:txBody>
                  <a:tcPr anchor="ctr"/>
                </a:tc>
                <a:tc>
                  <a:txBody>
                    <a:bodyPr/>
                    <a:lstStyle/>
                    <a:p>
                      <a:pPr algn="ctr"/>
                      <a:r>
                        <a:rPr lang="en-US" sz="1200" dirty="0">
                          <a:solidFill>
                            <a:srgbClr val="C00000"/>
                          </a:solidFill>
                        </a:rPr>
                        <a:t>9</a:t>
                      </a:r>
                    </a:p>
                  </a:txBody>
                  <a:tcPr anchor="ctr"/>
                </a:tc>
                <a:tc>
                  <a:txBody>
                    <a:bodyPr/>
                    <a:lstStyle/>
                    <a:p>
                      <a:pPr algn="ctr"/>
                      <a:r>
                        <a:rPr lang="en-US" sz="1200" dirty="0">
                          <a:solidFill>
                            <a:srgbClr val="C00000"/>
                          </a:solidFill>
                        </a:rPr>
                        <a:t>8</a:t>
                      </a:r>
                    </a:p>
                  </a:txBody>
                  <a:tcPr anchor="ctr"/>
                </a:tc>
                <a:tc>
                  <a:txBody>
                    <a:bodyPr/>
                    <a:lstStyle/>
                    <a:p>
                      <a:pPr algn="ctr"/>
                      <a:r>
                        <a:rPr lang="en-US" sz="1200" dirty="0">
                          <a:solidFill>
                            <a:srgbClr val="C00000"/>
                          </a:solidFill>
                        </a:rPr>
                        <a:t>9</a:t>
                      </a:r>
                    </a:p>
                  </a:txBody>
                  <a:tcPr anchor="ctr"/>
                </a:tc>
                <a:tc>
                  <a:txBody>
                    <a:bodyPr/>
                    <a:lstStyle/>
                    <a:p>
                      <a:pPr algn="ctr"/>
                      <a:r>
                        <a:rPr lang="en-US" sz="1200" dirty="0">
                          <a:solidFill>
                            <a:srgbClr val="C00000"/>
                          </a:solidFill>
                        </a:rPr>
                        <a:t>8</a:t>
                      </a:r>
                    </a:p>
                  </a:txBody>
                  <a:tcPr anchor="ctr"/>
                </a:tc>
                <a:extLst>
                  <a:ext uri="{0D108BD9-81ED-4DB2-BD59-A6C34878D82A}">
                    <a16:rowId xmlns:a16="http://schemas.microsoft.com/office/drawing/2014/main" xmlns="" val="3363943870"/>
                  </a:ext>
                </a:extLst>
              </a:tr>
              <a:tr h="401885">
                <a:tc>
                  <a:txBody>
                    <a:bodyPr/>
                    <a:lstStyle/>
                    <a:p>
                      <a:endParaRPr lang="en-US" sz="1200" dirty="0">
                        <a:solidFill>
                          <a:srgbClr val="C00000"/>
                        </a:solidFill>
                      </a:endParaRPr>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a:solidFill>
                            <a:srgbClr val="C00000"/>
                          </a:solidFill>
                        </a:rPr>
                        <a:t>Under performance the result of construction of the café not being completed on time. Despite this however, programmes were implemented  at the VPUU and </a:t>
                      </a:r>
                      <a:r>
                        <a:rPr lang="en-US" sz="1200" b="0" dirty="0" err="1">
                          <a:solidFill>
                            <a:srgbClr val="C00000"/>
                          </a:solidFill>
                        </a:rPr>
                        <a:t>Villiersdorp</a:t>
                      </a:r>
                      <a:r>
                        <a:rPr lang="en-US" sz="1200" b="0" dirty="0">
                          <a:solidFill>
                            <a:srgbClr val="C00000"/>
                          </a:solidFill>
                        </a:rPr>
                        <a:t> municipal premises.  </a:t>
                      </a:r>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11012171"/>
                  </a:ext>
                </a:extLst>
              </a:tr>
              <a:tr h="411621">
                <a:tc>
                  <a:txBody>
                    <a:bodyPr/>
                    <a:lstStyle/>
                    <a:p>
                      <a:r>
                        <a:rPr lang="en-US" sz="1200" dirty="0"/>
                        <a:t>Number of youth participating in skills development programmes (Sector Indicator)</a:t>
                      </a:r>
                    </a:p>
                  </a:txBody>
                  <a:tcPr/>
                </a:tc>
                <a:tc>
                  <a:txBody>
                    <a:bodyPr/>
                    <a:lstStyle/>
                    <a:p>
                      <a:pPr algn="ctr"/>
                      <a:r>
                        <a:rPr lang="en-US" sz="1200" dirty="0"/>
                        <a:t>3 000</a:t>
                      </a:r>
                    </a:p>
                  </a:txBody>
                  <a:tcPr anchor="ctr"/>
                </a:tc>
                <a:tc>
                  <a:txBody>
                    <a:bodyPr/>
                    <a:lstStyle/>
                    <a:p>
                      <a:pPr algn="ctr"/>
                      <a:r>
                        <a:rPr lang="en-US" sz="1200" dirty="0"/>
                        <a:t>2 748</a:t>
                      </a:r>
                    </a:p>
                  </a:txBody>
                  <a:tcPr anchor="ctr"/>
                </a:tc>
                <a:tc>
                  <a:txBody>
                    <a:bodyPr/>
                    <a:lstStyle/>
                    <a:p>
                      <a:pPr algn="ctr"/>
                      <a:r>
                        <a:rPr lang="en-US" sz="1200" dirty="0"/>
                        <a:t>4 000</a:t>
                      </a:r>
                    </a:p>
                  </a:txBody>
                  <a:tcPr anchor="ctr"/>
                </a:tc>
                <a:tc>
                  <a:txBody>
                    <a:bodyPr/>
                    <a:lstStyle/>
                    <a:p>
                      <a:pPr algn="ctr"/>
                      <a:r>
                        <a:rPr lang="en-US" sz="1200" dirty="0"/>
                        <a:t>4 659</a:t>
                      </a:r>
                    </a:p>
                  </a:txBody>
                  <a:tcPr anchor="ctr"/>
                </a:tc>
                <a:tc>
                  <a:txBody>
                    <a:bodyPr/>
                    <a:lstStyle/>
                    <a:p>
                      <a:pPr algn="ctr"/>
                      <a:r>
                        <a:rPr lang="en-US" sz="1200" dirty="0"/>
                        <a:t>12 000</a:t>
                      </a:r>
                    </a:p>
                  </a:txBody>
                  <a:tcPr anchor="ctr"/>
                </a:tc>
                <a:tc>
                  <a:txBody>
                    <a:bodyPr/>
                    <a:lstStyle/>
                    <a:p>
                      <a:pPr algn="ctr"/>
                      <a:r>
                        <a:rPr lang="en-US" sz="1200" dirty="0"/>
                        <a:t>15 055</a:t>
                      </a:r>
                    </a:p>
                  </a:txBody>
                  <a:tcPr anchor="ctr"/>
                </a:tc>
                <a:extLst>
                  <a:ext uri="{0D108BD9-81ED-4DB2-BD59-A6C34878D82A}">
                    <a16:rowId xmlns:a16="http://schemas.microsoft.com/office/drawing/2014/main" xmlns="" val="3996430228"/>
                  </a:ext>
                </a:extLst>
              </a:tr>
              <a:tr h="411621">
                <a:tc>
                  <a:txBody>
                    <a:bodyPr/>
                    <a:lstStyle/>
                    <a:p>
                      <a:endParaRPr lang="en-US" sz="1200" dirty="0"/>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a:t>The marketing of and the outreach programmes by the youth cafes were successful in attracting you to participate in its activities of this nature</a:t>
                      </a:r>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423310732"/>
                  </a:ext>
                </a:extLst>
              </a:tr>
              <a:tr h="411621">
                <a:tc>
                  <a:txBody>
                    <a:bodyPr/>
                    <a:lstStyle/>
                    <a:p>
                      <a:r>
                        <a:rPr lang="en-US" sz="1200" dirty="0"/>
                        <a:t>Number of research projects</a:t>
                      </a:r>
                      <a:r>
                        <a:rPr lang="en-US" sz="1200" baseline="0" dirty="0"/>
                        <a:t> completed (Sector Indicator)</a:t>
                      </a:r>
                      <a:endParaRPr lang="en-US" sz="1200" dirty="0"/>
                    </a:p>
                  </a:txBody>
                  <a:tcPr/>
                </a:tc>
                <a:tc>
                  <a:txBody>
                    <a:bodyPr/>
                    <a:lstStyle/>
                    <a:p>
                      <a:pPr algn="ctr"/>
                      <a:r>
                        <a:rPr lang="en-US" sz="1200" dirty="0"/>
                        <a:t>-</a:t>
                      </a:r>
                    </a:p>
                  </a:txBody>
                  <a:tcPr anchor="ctr"/>
                </a:tc>
                <a:tc>
                  <a:txBody>
                    <a:bodyPr/>
                    <a:lstStyle/>
                    <a:p>
                      <a:pPr algn="ctr"/>
                      <a:r>
                        <a:rPr lang="en-US" sz="1200" dirty="0"/>
                        <a:t>-</a:t>
                      </a:r>
                    </a:p>
                  </a:txBody>
                  <a:tcPr anchor="ctr"/>
                </a:tc>
                <a:tc>
                  <a:txBody>
                    <a:bodyPr/>
                    <a:lstStyle/>
                    <a:p>
                      <a:pPr algn="ctr"/>
                      <a:r>
                        <a:rPr lang="en-US" sz="1200" dirty="0"/>
                        <a:t>1</a:t>
                      </a:r>
                    </a:p>
                  </a:txBody>
                  <a:tcPr anchor="ctr"/>
                </a:tc>
                <a:tc>
                  <a:txBody>
                    <a:bodyPr/>
                    <a:lstStyle/>
                    <a:p>
                      <a:pPr algn="ctr"/>
                      <a:r>
                        <a:rPr lang="en-US" sz="1200" dirty="0"/>
                        <a:t>1</a:t>
                      </a:r>
                    </a:p>
                  </a:txBody>
                  <a:tcPr anchor="ctr"/>
                </a:tc>
                <a:tc>
                  <a:txBody>
                    <a:bodyPr/>
                    <a:lstStyle/>
                    <a:p>
                      <a:pPr algn="ctr"/>
                      <a:r>
                        <a:rPr lang="en-US" sz="1200" dirty="0"/>
                        <a:t>1</a:t>
                      </a:r>
                    </a:p>
                  </a:txBody>
                  <a:tcPr anchor="ctr"/>
                </a:tc>
                <a:tc>
                  <a:txBody>
                    <a:bodyPr/>
                    <a:lstStyle/>
                    <a:p>
                      <a:pPr algn="ctr"/>
                      <a:r>
                        <a:rPr lang="en-US" sz="1200" dirty="0"/>
                        <a:t>1</a:t>
                      </a:r>
                    </a:p>
                  </a:txBody>
                  <a:tcPr anchor="ctr"/>
                </a:tc>
                <a:extLst>
                  <a:ext uri="{0D108BD9-81ED-4DB2-BD59-A6C34878D82A}">
                    <a16:rowId xmlns:a16="http://schemas.microsoft.com/office/drawing/2014/main" xmlns="" val="1821986977"/>
                  </a:ext>
                </a:extLst>
              </a:tr>
              <a:tr h="411621">
                <a:tc>
                  <a:txBody>
                    <a:bodyPr/>
                    <a:lstStyle/>
                    <a:p>
                      <a:endParaRPr lang="en-US" sz="1200" dirty="0"/>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1" dirty="0">
                        <a:solidFill>
                          <a:srgbClr val="FF0000"/>
                        </a:solidFill>
                      </a:endParaRPr>
                    </a:p>
                  </a:txBody>
                  <a:tcPr/>
                </a:tc>
                <a:tc hMerge="1">
                  <a:txBody>
                    <a:bodyPr/>
                    <a:lstStyle/>
                    <a:p>
                      <a:endParaRPr lang="en-US"/>
                    </a:p>
                  </a:txBody>
                  <a:tcPr/>
                </a:tc>
                <a:tc hMerge="1">
                  <a:txBody>
                    <a:bodyPr/>
                    <a:lstStyle/>
                    <a:p>
                      <a:endParaRPr lang="en-US" sz="1200" b="1" dirty="0"/>
                    </a:p>
                  </a:txBody>
                  <a:tcPr/>
                </a:tc>
                <a:tc hMerge="1">
                  <a:txBody>
                    <a:bodyPr/>
                    <a:lstStyle/>
                    <a:p>
                      <a:endParaRPr lang="en-US"/>
                    </a:p>
                  </a:txBody>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1" dirty="0"/>
                    </a:p>
                  </a:txBody>
                  <a:tcPr/>
                </a:tc>
                <a:tc hMerge="1">
                  <a:txBody>
                    <a:bodyPr/>
                    <a:lstStyle/>
                    <a:p>
                      <a:endParaRPr lang="en-US"/>
                    </a:p>
                  </a:txBody>
                  <a:tcPr/>
                </a:tc>
                <a:extLst>
                  <a:ext uri="{0D108BD9-81ED-4DB2-BD59-A6C34878D82A}">
                    <a16:rowId xmlns:a16="http://schemas.microsoft.com/office/drawing/2014/main" xmlns="" val="1815866125"/>
                  </a:ext>
                </a:extLst>
              </a:tr>
              <a:tr h="401885">
                <a:tc>
                  <a:txBody>
                    <a:bodyPr/>
                    <a:lstStyle/>
                    <a:p>
                      <a:r>
                        <a:rPr lang="en-US" sz="1200" dirty="0"/>
                        <a:t>Number of demographic profiles completed (Sector</a:t>
                      </a:r>
                      <a:r>
                        <a:rPr lang="en-US" sz="1200" baseline="0" dirty="0"/>
                        <a:t> Indicator)</a:t>
                      </a:r>
                      <a:endParaRPr lang="en-US" sz="1200" dirty="0"/>
                    </a:p>
                  </a:txBody>
                  <a:tcPr/>
                </a:tc>
                <a:tc>
                  <a:txBody>
                    <a:bodyPr/>
                    <a:lstStyle/>
                    <a:p>
                      <a:pPr algn="ctr"/>
                      <a:r>
                        <a:rPr lang="en-US" sz="1200" dirty="0"/>
                        <a:t>-</a:t>
                      </a:r>
                    </a:p>
                  </a:txBody>
                  <a:tcPr anchor="ctr"/>
                </a:tc>
                <a:tc>
                  <a:txBody>
                    <a:bodyPr/>
                    <a:lstStyle/>
                    <a:p>
                      <a:pPr algn="ctr"/>
                      <a:r>
                        <a:rPr lang="en-US" sz="1200" dirty="0"/>
                        <a:t>-</a:t>
                      </a:r>
                    </a:p>
                  </a:txBody>
                  <a:tcPr anchor="ctr"/>
                </a:tc>
                <a:tc>
                  <a:txBody>
                    <a:bodyPr/>
                    <a:lstStyle/>
                    <a:p>
                      <a:pPr algn="ctr"/>
                      <a:r>
                        <a:rPr lang="en-US" sz="1200" dirty="0"/>
                        <a:t>30</a:t>
                      </a:r>
                    </a:p>
                  </a:txBody>
                  <a:tcPr anchor="ctr"/>
                </a:tc>
                <a:tc>
                  <a:txBody>
                    <a:bodyPr/>
                    <a:lstStyle/>
                    <a:p>
                      <a:pPr algn="ctr"/>
                      <a:r>
                        <a:rPr lang="en-US" sz="1200" dirty="0"/>
                        <a:t>30</a:t>
                      </a:r>
                    </a:p>
                  </a:txBody>
                  <a:tcPr anchor="ctr"/>
                </a:tc>
                <a:tc>
                  <a:txBody>
                    <a:bodyPr/>
                    <a:lstStyle/>
                    <a:p>
                      <a:pPr algn="ctr"/>
                      <a:r>
                        <a:rPr lang="en-US" sz="1200" dirty="0"/>
                        <a:t>30</a:t>
                      </a:r>
                    </a:p>
                  </a:txBody>
                  <a:tcPr anchor="ctr"/>
                </a:tc>
                <a:tc>
                  <a:txBody>
                    <a:bodyPr/>
                    <a:lstStyle/>
                    <a:p>
                      <a:pPr algn="ctr"/>
                      <a:r>
                        <a:rPr lang="en-US" sz="1200" dirty="0"/>
                        <a:t>30</a:t>
                      </a:r>
                    </a:p>
                  </a:txBody>
                  <a:tcPr anchor="ctr"/>
                </a:tc>
                <a:extLst>
                  <a:ext uri="{0D108BD9-81ED-4DB2-BD59-A6C34878D82A}">
                    <a16:rowId xmlns:a16="http://schemas.microsoft.com/office/drawing/2014/main" xmlns="" val="1884680998"/>
                  </a:ext>
                </a:extLst>
              </a:tr>
            </a:tbl>
          </a:graphicData>
        </a:graphic>
      </p:graphicFrame>
    </p:spTree>
    <p:extLst>
      <p:ext uri="{BB962C8B-B14F-4D97-AF65-F5344CB8AC3E}">
        <p14:creationId xmlns:p14="http://schemas.microsoft.com/office/powerpoint/2010/main" xmlns="" val="12624813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3387" y="243192"/>
            <a:ext cx="7889132" cy="632298"/>
          </a:xfrm>
        </p:spPr>
        <p:txBody>
          <a:bodyPr anchor="ctr">
            <a:noAutofit/>
          </a:bodyPr>
          <a:lstStyle/>
          <a:p>
            <a:r>
              <a:rPr lang="en-ZA" sz="1800" dirty="0"/>
              <a:t>PROGRAMME 5: DEVELOPMENT AND RESEARCH </a:t>
            </a:r>
            <a:br>
              <a:rPr lang="en-ZA" sz="1800" dirty="0"/>
            </a:br>
            <a:r>
              <a:rPr lang="en-ZA" sz="1800" dirty="0"/>
              <a:t>TRANSFER FUNDING BUDGET AND EXPENDITURE</a:t>
            </a:r>
          </a:p>
        </p:txBody>
      </p:sp>
      <p:sp>
        <p:nvSpPr>
          <p:cNvPr id="3" name="Subtitle 2"/>
          <p:cNvSpPr>
            <a:spLocks noGrp="1"/>
          </p:cNvSpPr>
          <p:nvPr>
            <p:ph type="subTitle" idx="1"/>
          </p:nvPr>
        </p:nvSpPr>
        <p:spPr/>
        <p:txBody>
          <a:bodyPr>
            <a:normAutofit/>
          </a:bodyPr>
          <a:lstStyle/>
          <a:p>
            <a:endParaRPr lang="en-ZA" b="1" dirty="0"/>
          </a:p>
          <a:p>
            <a:endParaRPr lang="en-ZA" dirty="0"/>
          </a:p>
          <a:p>
            <a:endParaRPr lang="en-ZA" dirty="0"/>
          </a:p>
          <a:p>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1378193350"/>
              </p:ext>
            </p:extLst>
          </p:nvPr>
        </p:nvGraphicFramePr>
        <p:xfrm>
          <a:off x="593387" y="1266825"/>
          <a:ext cx="7889132" cy="4526664"/>
        </p:xfrm>
        <a:graphic>
          <a:graphicData uri="http://schemas.openxmlformats.org/drawingml/2006/table">
            <a:tbl>
              <a:tblPr firstRow="1" bandRow="1">
                <a:tableStyleId>{5C22544A-7EE6-4342-B048-85BDC9FD1C3A}</a:tableStyleId>
              </a:tblPr>
              <a:tblGrid>
                <a:gridCol w="1481334">
                  <a:extLst>
                    <a:ext uri="{9D8B030D-6E8A-4147-A177-3AD203B41FA5}">
                      <a16:colId xmlns:a16="http://schemas.microsoft.com/office/drawing/2014/main" xmlns="" val="20000"/>
                    </a:ext>
                  </a:extLst>
                </a:gridCol>
                <a:gridCol w="1245577">
                  <a:extLst>
                    <a:ext uri="{9D8B030D-6E8A-4147-A177-3AD203B41FA5}">
                      <a16:colId xmlns:a16="http://schemas.microsoft.com/office/drawing/2014/main" xmlns="" val="20001"/>
                    </a:ext>
                  </a:extLst>
                </a:gridCol>
                <a:gridCol w="1209472">
                  <a:extLst>
                    <a:ext uri="{9D8B030D-6E8A-4147-A177-3AD203B41FA5}">
                      <a16:colId xmlns:a16="http://schemas.microsoft.com/office/drawing/2014/main" xmlns="" val="20002"/>
                    </a:ext>
                  </a:extLst>
                </a:gridCol>
                <a:gridCol w="837593">
                  <a:extLst>
                    <a:ext uri="{9D8B030D-6E8A-4147-A177-3AD203B41FA5}">
                      <a16:colId xmlns:a16="http://schemas.microsoft.com/office/drawing/2014/main" xmlns="" val="20003"/>
                    </a:ext>
                  </a:extLst>
                </a:gridCol>
                <a:gridCol w="1365444">
                  <a:extLst>
                    <a:ext uri="{9D8B030D-6E8A-4147-A177-3AD203B41FA5}">
                      <a16:colId xmlns:a16="http://schemas.microsoft.com/office/drawing/2014/main" xmlns="" val="20004"/>
                    </a:ext>
                  </a:extLst>
                </a:gridCol>
                <a:gridCol w="1051168">
                  <a:extLst>
                    <a:ext uri="{9D8B030D-6E8A-4147-A177-3AD203B41FA5}">
                      <a16:colId xmlns:a16="http://schemas.microsoft.com/office/drawing/2014/main" xmlns="" val="20005"/>
                    </a:ext>
                  </a:extLst>
                </a:gridCol>
                <a:gridCol w="698544">
                  <a:extLst>
                    <a:ext uri="{9D8B030D-6E8A-4147-A177-3AD203B41FA5}">
                      <a16:colId xmlns:a16="http://schemas.microsoft.com/office/drawing/2014/main" xmlns="" val="20006"/>
                    </a:ext>
                  </a:extLst>
                </a:gridCol>
              </a:tblGrid>
              <a:tr h="425272">
                <a:tc>
                  <a:txBody>
                    <a:bodyPr/>
                    <a:lstStyle/>
                    <a:p>
                      <a:pPr algn="ctr"/>
                      <a:r>
                        <a:rPr lang="en-US" sz="1200" dirty="0"/>
                        <a:t>(R’000)</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t>2016-17</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100" dirty="0"/>
                    </a:p>
                  </a:txBody>
                  <a:tcPr/>
                </a:tc>
                <a:tc hMerge="1">
                  <a:txBody>
                    <a:bodyPr/>
                    <a:lstStyle/>
                    <a:p>
                      <a:endParaRPr lang="en-US" sz="1100" dirty="0"/>
                    </a:p>
                  </a:txBody>
                  <a:tcPr/>
                </a:tc>
                <a:tc gridSpan="3">
                  <a:txBody>
                    <a:bodyPr/>
                    <a:lstStyle/>
                    <a:p>
                      <a:pPr algn="ctr"/>
                      <a:r>
                        <a:rPr lang="en-US" sz="1200" dirty="0"/>
                        <a:t>17/18</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100" dirty="0"/>
                    </a:p>
                  </a:txBody>
                  <a:tcPr/>
                </a:tc>
                <a:tc hMerge="1">
                  <a:txBody>
                    <a:bodyPr/>
                    <a:lstStyle/>
                    <a:p>
                      <a:endParaRPr lang="en-US" sz="1100" dirty="0"/>
                    </a:p>
                  </a:txBody>
                  <a:tcPr/>
                </a:tc>
                <a:extLst>
                  <a:ext uri="{0D108BD9-81ED-4DB2-BD59-A6C34878D82A}">
                    <a16:rowId xmlns:a16="http://schemas.microsoft.com/office/drawing/2014/main" xmlns="" val="10000"/>
                  </a:ext>
                </a:extLst>
              </a:tr>
              <a:tr h="399327">
                <a:tc>
                  <a:txBody>
                    <a:bodyPr/>
                    <a:lstStyle/>
                    <a:p>
                      <a:pPr algn="ctr"/>
                      <a:r>
                        <a:rPr lang="en-US" sz="1200" b="1" dirty="0"/>
                        <a:t>Sub-programme</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200" b="1" kern="1200" dirty="0">
                          <a:solidFill>
                            <a:schemeClr val="dk1"/>
                          </a:solidFill>
                          <a:latin typeface="+mn-lt"/>
                          <a:ea typeface="+mn-ea"/>
                          <a:cs typeface="+mn-cs"/>
                        </a:rPr>
                        <a:t>Final Appropriation</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200" b="1" kern="1200" dirty="0">
                          <a:solidFill>
                            <a:schemeClr val="dk1"/>
                          </a:solidFill>
                          <a:latin typeface="+mn-lt"/>
                          <a:ea typeface="+mn-ea"/>
                          <a:cs typeface="+mn-cs"/>
                        </a:rPr>
                        <a:t>Actual</a:t>
                      </a:r>
                    </a:p>
                    <a:p>
                      <a:pPr marL="0" algn="ctr" defTabSz="914400" rtl="0" eaLnBrk="1" latinLnBrk="0" hangingPunct="1"/>
                      <a:r>
                        <a:rPr lang="en-US" sz="1200" b="1" kern="1200" dirty="0">
                          <a:solidFill>
                            <a:schemeClr val="dk1"/>
                          </a:solidFill>
                          <a:latin typeface="+mn-lt"/>
                          <a:ea typeface="+mn-ea"/>
                          <a:cs typeface="+mn-cs"/>
                        </a:rPr>
                        <a:t>Expenditure</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200" b="1" kern="1200" dirty="0">
                          <a:solidFill>
                            <a:schemeClr val="dk1"/>
                          </a:solidFill>
                          <a:latin typeface="+mn-lt"/>
                          <a:ea typeface="+mn-ea"/>
                          <a:cs typeface="+mn-cs"/>
                        </a:rPr>
                        <a:t>%</a:t>
                      </a:r>
                    </a:p>
                    <a:p>
                      <a:pPr marL="0" algn="ctr" defTabSz="914400" rtl="0" eaLnBrk="1" latinLnBrk="0" hangingPunct="1"/>
                      <a:r>
                        <a:rPr lang="en-US" sz="1200" b="1" kern="1200" dirty="0">
                          <a:solidFill>
                            <a:schemeClr val="dk1"/>
                          </a:solidFill>
                          <a:latin typeface="+mn-lt"/>
                          <a:ea typeface="+mn-ea"/>
                          <a:cs typeface="+mn-cs"/>
                        </a:rPr>
                        <a:t>Spent</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200" b="1" kern="1200" dirty="0">
                          <a:solidFill>
                            <a:schemeClr val="dk1"/>
                          </a:solidFill>
                          <a:latin typeface="+mn-lt"/>
                          <a:ea typeface="+mn-ea"/>
                          <a:cs typeface="+mn-cs"/>
                        </a:rPr>
                        <a:t>Final Appropriation</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200" b="1" kern="1200" dirty="0">
                          <a:solidFill>
                            <a:schemeClr val="dk1"/>
                          </a:solidFill>
                          <a:latin typeface="+mn-lt"/>
                          <a:ea typeface="+mn-ea"/>
                          <a:cs typeface="+mn-cs"/>
                        </a:rPr>
                        <a:t>Pre-Audit Expenditure</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200" b="1" kern="1200" dirty="0">
                          <a:solidFill>
                            <a:schemeClr val="dk1"/>
                          </a:solidFill>
                          <a:latin typeface="+mn-lt"/>
                          <a:ea typeface="+mn-ea"/>
                          <a:cs typeface="+mn-cs"/>
                        </a:rPr>
                        <a:t>% Spent</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42527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b="0" dirty="0"/>
                        <a:t>5.2 Community Mobilization</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a:solidFill>
                            <a:schemeClr val="dk1"/>
                          </a:solidFill>
                          <a:latin typeface="+mn-lt"/>
                          <a:ea typeface="+mn-ea"/>
                          <a:cs typeface="+mn-cs"/>
                        </a:rPr>
                        <a:t>-</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a:solidFill>
                            <a:schemeClr val="dk1"/>
                          </a:solidFill>
                          <a:latin typeface="+mn-lt"/>
                          <a:ea typeface="+mn-ea"/>
                          <a:cs typeface="+mn-cs"/>
                        </a:rPr>
                        <a:t>-</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a:solidFill>
                            <a:schemeClr val="dk1"/>
                          </a:solidFill>
                          <a:latin typeface="+mn-lt"/>
                          <a:ea typeface="+mn-ea"/>
                          <a:cs typeface="+mn-cs"/>
                        </a:rPr>
                        <a:t>-</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57437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b="0" dirty="0">
                          <a:solidFill>
                            <a:schemeClr val="tx1"/>
                          </a:solidFill>
                        </a:rPr>
                        <a:t>5.3 Institutional Capacity Building and support for NPOs</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a:solidFill>
                            <a:schemeClr val="dk1"/>
                          </a:solidFill>
                          <a:latin typeface="+mn-lt"/>
                          <a:ea typeface="+mn-ea"/>
                          <a:cs typeface="+mn-cs"/>
                        </a:rPr>
                        <a:t>-</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a:solidFill>
                            <a:schemeClr val="dk1"/>
                          </a:solidFill>
                          <a:latin typeface="+mn-lt"/>
                          <a:ea typeface="+mn-ea"/>
                          <a:cs typeface="+mn-cs"/>
                        </a:rPr>
                        <a:t>-</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a:solidFill>
                            <a:schemeClr val="dk1"/>
                          </a:solidFill>
                          <a:latin typeface="+mn-lt"/>
                          <a:ea typeface="+mn-ea"/>
                          <a:cs typeface="+mn-cs"/>
                        </a:rPr>
                        <a:t>-</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74474476"/>
                  </a:ext>
                </a:extLst>
              </a:tr>
              <a:tr h="749421">
                <a:tc>
                  <a:txBody>
                    <a:bodyPr/>
                    <a:lstStyle/>
                    <a:p>
                      <a:pPr marL="0" marR="0" indent="0" algn="l" defTabSz="457200" rtl="0" eaLnBrk="1" fontAlgn="t" latinLnBrk="0" hangingPunct="1">
                        <a:lnSpc>
                          <a:spcPct val="100000"/>
                        </a:lnSpc>
                        <a:spcBef>
                          <a:spcPts val="0"/>
                        </a:spcBef>
                        <a:spcAft>
                          <a:spcPts val="0"/>
                        </a:spcAft>
                        <a:buClrTx/>
                        <a:buSzTx/>
                        <a:buFontTx/>
                        <a:buNone/>
                        <a:tabLst/>
                        <a:defRPr/>
                      </a:pPr>
                      <a:r>
                        <a:rPr lang="en-ZA" sz="1200" b="0" dirty="0"/>
                        <a:t>5.4 Poverty Alleviation and Sustainable Livelihoods</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a:solidFill>
                            <a:schemeClr val="dk1"/>
                          </a:solidFill>
                          <a:latin typeface="+mn-lt"/>
                          <a:ea typeface="+mn-ea"/>
                          <a:cs typeface="+mn-cs"/>
                        </a:rPr>
                        <a:t> 21,672</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a:solidFill>
                            <a:schemeClr val="dk1"/>
                          </a:solidFill>
                          <a:latin typeface="+mn-lt"/>
                          <a:ea typeface="+mn-ea"/>
                          <a:cs typeface="+mn-cs"/>
                        </a:rPr>
                        <a:t> 21,672</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Calibri" panose="020F0502020204030204"/>
                          <a:ea typeface="+mn-ea"/>
                          <a:cs typeface="+mn-cs"/>
                        </a:rPr>
                        <a:t>100%</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mn-lt"/>
                        </a:rPr>
                        <a:t>28,584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mn-lt"/>
                        </a:rPr>
                        <a:t>28,584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mn-lt"/>
                        </a:rPr>
                        <a:t>100%</a:t>
                      </a: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389593383"/>
                  </a:ext>
                </a:extLst>
              </a:tr>
              <a:tr h="42527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b="0" dirty="0"/>
                        <a:t>5.5 Community Based Research &amp; Planning</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a:solidFill>
                            <a:schemeClr val="dk1"/>
                          </a:solidFill>
                          <a:latin typeface="+mn-lt"/>
                          <a:ea typeface="+mn-ea"/>
                          <a:cs typeface="+mn-cs"/>
                        </a:rPr>
                        <a:t>-</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a:solidFill>
                            <a:schemeClr val="dk1"/>
                          </a:solidFill>
                          <a:latin typeface="+mn-lt"/>
                          <a:ea typeface="+mn-ea"/>
                          <a:cs typeface="+mn-cs"/>
                        </a:rPr>
                        <a:t>-</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rPr>
                        <a:t>-</a:t>
                      </a: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latin typeface="+mn-lt"/>
                        </a:rPr>
                        <a:t>-</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latin typeface="+mn-lt"/>
                        </a:rPr>
                        <a:t>-</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mn-lt"/>
                        </a:rPr>
                        <a:t>-</a:t>
                      </a: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272629948"/>
                  </a:ext>
                </a:extLst>
              </a:tr>
              <a:tr h="42527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b="0" dirty="0"/>
                        <a:t>5.6 Youth Development</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a:solidFill>
                            <a:schemeClr val="dk1"/>
                          </a:solidFill>
                          <a:latin typeface="+mn-lt"/>
                          <a:ea typeface="+mn-ea"/>
                          <a:cs typeface="+mn-cs"/>
                        </a:rPr>
                        <a:t> 14,066 </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a:solidFill>
                            <a:schemeClr val="dk1"/>
                          </a:solidFill>
                          <a:latin typeface="+mn-lt"/>
                          <a:ea typeface="+mn-ea"/>
                          <a:cs typeface="+mn-cs"/>
                        </a:rPr>
                        <a:t> 14,066 </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rPr>
                        <a:t>100%</a:t>
                      </a: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latin typeface="+mn-lt"/>
                        </a:rPr>
                        <a:t> 15,097 </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latin typeface="+mn-lt"/>
                        </a:rPr>
                        <a:t> 15,097 </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mn-lt"/>
                        </a:rPr>
                        <a:t>100%</a:t>
                      </a: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108760965"/>
                  </a:ext>
                </a:extLst>
              </a:tr>
              <a:tr h="42527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b="0" dirty="0">
                          <a:solidFill>
                            <a:schemeClr val="tx1"/>
                          </a:solidFill>
                        </a:rPr>
                        <a:t>5.7 Women Development</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a:solidFill>
                            <a:schemeClr val="dk1"/>
                          </a:solidFill>
                          <a:latin typeface="+mn-lt"/>
                          <a:ea typeface="+mn-ea"/>
                          <a:cs typeface="+mn-cs"/>
                        </a:rPr>
                        <a:t>-</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a:solidFill>
                            <a:schemeClr val="dk1"/>
                          </a:solidFill>
                          <a:latin typeface="+mn-lt"/>
                          <a:ea typeface="+mn-ea"/>
                          <a:cs typeface="+mn-cs"/>
                        </a:rPr>
                        <a:t>-</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a:solidFill>
                            <a:schemeClr val="dk1"/>
                          </a:solidFill>
                          <a:latin typeface="+mn-lt"/>
                          <a:ea typeface="+mn-ea"/>
                          <a:cs typeface="+mn-cs"/>
                        </a:rPr>
                        <a:t>-</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57437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b="0" dirty="0">
                          <a:solidFill>
                            <a:schemeClr val="tx1"/>
                          </a:solidFill>
                        </a:rPr>
                        <a:t>5.8 Population policy promotion</a:t>
                      </a:r>
                      <a:r>
                        <a:rPr lang="en-ZA" sz="1200" b="0" baseline="0" dirty="0">
                          <a:solidFill>
                            <a:schemeClr val="tx1"/>
                          </a:solidFill>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ZA" sz="1200" b="0" baseline="0" dirty="0">
                          <a:solidFill>
                            <a:schemeClr val="tx1"/>
                          </a:solidFill>
                        </a:rPr>
                        <a:t>(Goods &amp; Services)</a:t>
                      </a:r>
                      <a:endParaRPr lang="en-ZA" sz="1200" b="0" dirty="0">
                        <a:solidFill>
                          <a:schemeClr val="tx1"/>
                        </a:solidFill>
                      </a:endParaRP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200" b="0" i="0" u="none" strike="noStrike" kern="1200" dirty="0">
                          <a:solidFill>
                            <a:srgbClr val="000000"/>
                          </a:solidFill>
                          <a:effectLst/>
                          <a:latin typeface="+mn-lt"/>
                          <a:ea typeface="+mn-ea"/>
                          <a:cs typeface="+mn-cs"/>
                        </a:rPr>
                        <a:t>69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200" b="0" i="0" u="none" strike="noStrike" kern="1200" dirty="0">
                          <a:solidFill>
                            <a:srgbClr val="000000"/>
                          </a:solidFill>
                          <a:effectLst/>
                          <a:latin typeface="+mn-lt"/>
                          <a:ea typeface="+mn-ea"/>
                          <a:cs typeface="+mn-cs"/>
                        </a:rPr>
                        <a:t>69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100%</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rPr>
                        <a:t>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rPr>
                        <a:t>15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100%</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39909943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ZA" dirty="0"/>
              <a:t>NATIONAL INDICATORS FOR WHICH TARGETS WERE NOT SET</a:t>
            </a:r>
          </a:p>
        </p:txBody>
      </p:sp>
      <p:sp>
        <p:nvSpPr>
          <p:cNvPr id="3" name="Subtitle 2"/>
          <p:cNvSpPr>
            <a:spLocks noGrp="1"/>
          </p:cNvSpPr>
          <p:nvPr>
            <p:ph type="subTitle" idx="1"/>
          </p:nvPr>
        </p:nvSpPr>
        <p:spPr/>
        <p:txBody>
          <a:bodyPr>
            <a:normAutofit/>
          </a:bodyPr>
          <a:lstStyle/>
          <a:p>
            <a:r>
              <a:rPr lang="en-ZA" sz="1400" b="1" dirty="0"/>
              <a:t>PROGRAMME 5: DEVELOPMENT &amp; RESEARCH</a:t>
            </a:r>
          </a:p>
        </p:txBody>
      </p:sp>
      <p:graphicFrame>
        <p:nvGraphicFramePr>
          <p:cNvPr id="4" name="Table 3"/>
          <p:cNvGraphicFramePr>
            <a:graphicFrameLocks noGrp="1"/>
          </p:cNvGraphicFramePr>
          <p:nvPr>
            <p:extLst>
              <p:ext uri="{D42A27DB-BD31-4B8C-83A1-F6EECF244321}">
                <p14:modId xmlns:p14="http://schemas.microsoft.com/office/powerpoint/2010/main" xmlns="" val="2260156478"/>
              </p:ext>
            </p:extLst>
          </p:nvPr>
        </p:nvGraphicFramePr>
        <p:xfrm>
          <a:off x="209724" y="1644244"/>
          <a:ext cx="8591375" cy="3524788"/>
        </p:xfrm>
        <a:graphic>
          <a:graphicData uri="http://schemas.openxmlformats.org/drawingml/2006/table">
            <a:tbl>
              <a:tblPr>
                <a:tableStyleId>{5C22544A-7EE6-4342-B048-85BDC9FD1C3A}</a:tableStyleId>
              </a:tblPr>
              <a:tblGrid>
                <a:gridCol w="3087149">
                  <a:extLst>
                    <a:ext uri="{9D8B030D-6E8A-4147-A177-3AD203B41FA5}">
                      <a16:colId xmlns:a16="http://schemas.microsoft.com/office/drawing/2014/main" xmlns="" val="2444724690"/>
                    </a:ext>
                  </a:extLst>
                </a:gridCol>
                <a:gridCol w="5504226">
                  <a:extLst>
                    <a:ext uri="{9D8B030D-6E8A-4147-A177-3AD203B41FA5}">
                      <a16:colId xmlns:a16="http://schemas.microsoft.com/office/drawing/2014/main" xmlns="" val="3760320951"/>
                    </a:ext>
                  </a:extLst>
                </a:gridCol>
              </a:tblGrid>
              <a:tr h="350187">
                <a:tc>
                  <a:txBody>
                    <a:bodyPr/>
                    <a:lstStyle/>
                    <a:p>
                      <a:pPr algn="l" fontAlgn="b"/>
                      <a:r>
                        <a:rPr lang="en-US" sz="1200" b="0" i="0" u="none" strike="noStrike" dirty="0">
                          <a:solidFill>
                            <a:schemeClr val="dk1"/>
                          </a:solidFill>
                          <a:effectLst/>
                          <a:latin typeface="+mn-lt"/>
                        </a:rPr>
                        <a:t>INDICATOR</a:t>
                      </a:r>
                      <a:endParaRPr lang="en-US" sz="1200" b="1" i="0" u="none" strike="noStrike" dirty="0">
                        <a:solidFill>
                          <a:srgbClr val="000000"/>
                        </a:solidFill>
                        <a:effectLst/>
                        <a:latin typeface="Calibri" panose="020F0502020204030204" pitchFamily="34" charset="0"/>
                      </a:endParaRPr>
                    </a:p>
                  </a:txBody>
                  <a:tcPr marL="3751" marR="3751" marT="3751" marB="0"/>
                </a:tc>
                <a:tc>
                  <a:txBody>
                    <a:bodyPr/>
                    <a:lstStyle/>
                    <a:p>
                      <a:pPr algn="l" fontAlgn="b"/>
                      <a:r>
                        <a:rPr lang="en-US" sz="1200" b="0" i="0" u="none" strike="noStrike" dirty="0">
                          <a:solidFill>
                            <a:schemeClr val="dk1"/>
                          </a:solidFill>
                          <a:effectLst/>
                          <a:latin typeface="+mn-lt"/>
                        </a:rPr>
                        <a:t>REASONS</a:t>
                      </a:r>
                      <a:r>
                        <a:rPr lang="en-US" sz="1200" b="0" i="0" u="none" strike="noStrike" baseline="0" dirty="0">
                          <a:solidFill>
                            <a:schemeClr val="dk1"/>
                          </a:solidFill>
                          <a:effectLst/>
                          <a:latin typeface="+mn-lt"/>
                        </a:rPr>
                        <a:t> FOR NOT SETTING TARGETS</a:t>
                      </a:r>
                      <a:endParaRPr lang="en-US" sz="1200" b="1" i="0" u="none" strike="noStrike" dirty="0">
                        <a:solidFill>
                          <a:srgbClr val="000000"/>
                        </a:solidFill>
                        <a:effectLst/>
                        <a:latin typeface="Calibri" panose="020F0502020204030204" pitchFamily="34" charset="0"/>
                      </a:endParaRPr>
                    </a:p>
                  </a:txBody>
                  <a:tcPr marL="3751" marR="3751" marT="3751" marB="0"/>
                </a:tc>
                <a:extLst>
                  <a:ext uri="{0D108BD9-81ED-4DB2-BD59-A6C34878D82A}">
                    <a16:rowId xmlns:a16="http://schemas.microsoft.com/office/drawing/2014/main" xmlns="" val="3733354627"/>
                  </a:ext>
                </a:extLst>
              </a:tr>
              <a:tr h="358139">
                <a:tc>
                  <a:txBody>
                    <a:bodyPr/>
                    <a:lstStyle/>
                    <a:p>
                      <a:pPr algn="l" fontAlgn="t"/>
                      <a:r>
                        <a:rPr lang="en-US" sz="1200" u="none" strike="noStrike" dirty="0">
                          <a:effectLst/>
                        </a:rPr>
                        <a:t>Number of people reached through community mobilisation programmes</a:t>
                      </a:r>
                      <a:endParaRPr lang="en-US" sz="1200" b="0" i="0" u="none" strike="noStrike" dirty="0">
                        <a:solidFill>
                          <a:srgbClr val="000000"/>
                        </a:solidFill>
                        <a:effectLst/>
                        <a:latin typeface="Arial" panose="020B0604020202020204" pitchFamily="34" charset="0"/>
                      </a:endParaRPr>
                    </a:p>
                  </a:txBody>
                  <a:tcPr marL="3751" marR="3751" marT="3751" marB="0"/>
                </a:tc>
                <a:tc>
                  <a:txBody>
                    <a:bodyPr/>
                    <a:lstStyle/>
                    <a:p>
                      <a:pPr algn="l" fontAlgn="b"/>
                      <a:r>
                        <a:rPr lang="en-US" sz="1200" u="none" strike="noStrike" dirty="0">
                          <a:effectLst/>
                        </a:rPr>
                        <a:t>The programme is managed transversally within all sub-programmes in the Department. </a:t>
                      </a:r>
                      <a:endParaRPr lang="en-US" sz="1200" b="0" i="0" u="none" strike="noStrike" dirty="0">
                        <a:solidFill>
                          <a:srgbClr val="000000"/>
                        </a:solidFill>
                        <a:effectLst/>
                        <a:latin typeface="Calibri" panose="020F0502020204030204" pitchFamily="34" charset="0"/>
                      </a:endParaRPr>
                    </a:p>
                  </a:txBody>
                  <a:tcPr marL="3751" marR="3751" marT="3751" marB="0"/>
                </a:tc>
                <a:extLst>
                  <a:ext uri="{0D108BD9-81ED-4DB2-BD59-A6C34878D82A}">
                    <a16:rowId xmlns:a16="http://schemas.microsoft.com/office/drawing/2014/main" xmlns="" val="3171991279"/>
                  </a:ext>
                </a:extLst>
              </a:tr>
              <a:tr h="824136">
                <a:tc>
                  <a:txBody>
                    <a:bodyPr/>
                    <a:lstStyle/>
                    <a:p>
                      <a:pPr algn="l" fontAlgn="t"/>
                      <a:r>
                        <a:rPr lang="en-US" sz="1200" u="none" strike="noStrike" dirty="0">
                          <a:effectLst/>
                        </a:rPr>
                        <a:t>Number of funded NPOs.</a:t>
                      </a:r>
                      <a:endParaRPr lang="en-US" sz="1200" b="0" i="0" u="none" strike="noStrike" dirty="0">
                        <a:solidFill>
                          <a:srgbClr val="000000"/>
                        </a:solidFill>
                        <a:effectLst/>
                        <a:latin typeface="Arial" panose="020B0604020202020204" pitchFamily="34" charset="0"/>
                      </a:endParaRPr>
                    </a:p>
                  </a:txBody>
                  <a:tcPr marL="3751" marR="3751" marT="3751" marB="0"/>
                </a:tc>
                <a:tc>
                  <a:txBody>
                    <a:bodyPr/>
                    <a:lstStyle/>
                    <a:p>
                      <a:pPr algn="l" fontAlgn="b"/>
                      <a:r>
                        <a:rPr lang="en-US" sz="1200" u="none" strike="noStrike" dirty="0">
                          <a:effectLst/>
                        </a:rPr>
                        <a:t>This information is already available in each Annual Report under the Heading Transfer Payments at 5.2 Transfer Payments to all organisations other than public entities, Annexure A. </a:t>
                      </a:r>
                      <a:endParaRPr lang="en-US" sz="1200" b="0" i="0" u="none" strike="noStrike" dirty="0">
                        <a:solidFill>
                          <a:srgbClr val="000000"/>
                        </a:solidFill>
                        <a:effectLst/>
                        <a:latin typeface="Calibri" panose="020F0502020204030204" pitchFamily="34" charset="0"/>
                      </a:endParaRPr>
                    </a:p>
                  </a:txBody>
                  <a:tcPr marL="3751" marR="3751" marT="3751" marB="0"/>
                </a:tc>
                <a:extLst>
                  <a:ext uri="{0D108BD9-81ED-4DB2-BD59-A6C34878D82A}">
                    <a16:rowId xmlns:a16="http://schemas.microsoft.com/office/drawing/2014/main" xmlns="" val="1298063139"/>
                  </a:ext>
                </a:extLst>
              </a:tr>
              <a:tr h="695927">
                <a:tc>
                  <a:txBody>
                    <a:bodyPr/>
                    <a:lstStyle/>
                    <a:p>
                      <a:pPr algn="l" fontAlgn="t"/>
                      <a:r>
                        <a:rPr lang="en-US" sz="1200" u="none" strike="noStrike" dirty="0">
                          <a:effectLst/>
                        </a:rPr>
                        <a:t>Number of poverty reduction initiatives supported.</a:t>
                      </a:r>
                      <a:endParaRPr lang="en-US" sz="1200" b="0" i="0" u="none" strike="noStrike" dirty="0">
                        <a:solidFill>
                          <a:srgbClr val="000000"/>
                        </a:solidFill>
                        <a:effectLst/>
                        <a:latin typeface="Arial" panose="020B0604020202020204" pitchFamily="34" charset="0"/>
                      </a:endParaRPr>
                    </a:p>
                  </a:txBody>
                  <a:tcPr marL="3751" marR="3751" marT="3751" marB="0"/>
                </a:tc>
                <a:tc>
                  <a:txBody>
                    <a:bodyPr/>
                    <a:lstStyle/>
                    <a:p>
                      <a:pPr algn="l" fontAlgn="b"/>
                      <a:r>
                        <a:rPr lang="en-US" sz="1200" u="none" strike="noStrike" dirty="0">
                          <a:effectLst/>
                        </a:rPr>
                        <a:t>Departmental poverty alleviation  initiatives are assessed through the provincial indicators dealing with feeding at department funded feeding sites and the creation of EPWP job opportunities</a:t>
                      </a:r>
                      <a:br>
                        <a:rPr lang="en-US" sz="1200" u="none" strike="noStrike" dirty="0">
                          <a:effectLst/>
                        </a:rPr>
                      </a:br>
                      <a:endParaRPr lang="en-US" sz="1200" b="0" i="0" u="none" strike="noStrike" dirty="0">
                        <a:solidFill>
                          <a:srgbClr val="000000"/>
                        </a:solidFill>
                        <a:effectLst/>
                        <a:latin typeface="Calibri" panose="020F0502020204030204" pitchFamily="34" charset="0"/>
                      </a:endParaRPr>
                    </a:p>
                  </a:txBody>
                  <a:tcPr marL="3751" marR="3751" marT="3751" marB="0"/>
                </a:tc>
                <a:extLst>
                  <a:ext uri="{0D108BD9-81ED-4DB2-BD59-A6C34878D82A}">
                    <a16:rowId xmlns:a16="http://schemas.microsoft.com/office/drawing/2014/main" xmlns="" val="1830870099"/>
                  </a:ext>
                </a:extLst>
              </a:tr>
              <a:tr h="1245683">
                <a:tc>
                  <a:txBody>
                    <a:bodyPr/>
                    <a:lstStyle/>
                    <a:p>
                      <a:pPr algn="l" fontAlgn="t"/>
                      <a:r>
                        <a:rPr lang="en-US" sz="1200" u="none" strike="noStrike" dirty="0">
                          <a:effectLst/>
                        </a:rPr>
                        <a:t>Number of people benefitting from poverty reduction initiatives.</a:t>
                      </a:r>
                      <a:endParaRPr lang="en-US" sz="1200" b="0" i="0" u="none" strike="noStrike" dirty="0">
                        <a:solidFill>
                          <a:srgbClr val="000000"/>
                        </a:solidFill>
                        <a:effectLst/>
                        <a:latin typeface="Arial" panose="020B0604020202020204" pitchFamily="34" charset="0"/>
                      </a:endParaRPr>
                    </a:p>
                  </a:txBody>
                  <a:tcPr marL="3751" marR="3751" marT="3751" marB="0"/>
                </a:tc>
                <a:tc>
                  <a:txBody>
                    <a:bodyPr/>
                    <a:lstStyle/>
                    <a:p>
                      <a:pPr algn="l" fontAlgn="b"/>
                      <a:r>
                        <a:rPr lang="en-US" sz="1200" u="none" strike="noStrike" dirty="0">
                          <a:effectLst/>
                        </a:rPr>
                        <a:t>Departmental poverty alleviation  initiatives are assessed through the provincial indicators dealing with feeding at department funded feeding sites and the creation of EPWP job opportunities. It is a Departmental Strategic Objective.</a:t>
                      </a:r>
                      <a:br>
                        <a:rPr lang="en-US" sz="1200" u="none" strike="noStrike" dirty="0">
                          <a:effectLst/>
                        </a:rPr>
                      </a:br>
                      <a:endParaRPr lang="en-US" sz="1200" b="0" i="0" u="none" strike="noStrike" dirty="0">
                        <a:solidFill>
                          <a:srgbClr val="000000"/>
                        </a:solidFill>
                        <a:effectLst/>
                        <a:latin typeface="Calibri" panose="020F0502020204030204" pitchFamily="34" charset="0"/>
                      </a:endParaRPr>
                    </a:p>
                  </a:txBody>
                  <a:tcPr marL="3751" marR="3751" marT="3751" marB="0"/>
                </a:tc>
                <a:extLst>
                  <a:ext uri="{0D108BD9-81ED-4DB2-BD59-A6C34878D82A}">
                    <a16:rowId xmlns:a16="http://schemas.microsoft.com/office/drawing/2014/main" xmlns="" val="1025997913"/>
                  </a:ext>
                </a:extLst>
              </a:tr>
            </a:tbl>
          </a:graphicData>
        </a:graphic>
      </p:graphicFrame>
    </p:spTree>
    <p:extLst>
      <p:ext uri="{BB962C8B-B14F-4D97-AF65-F5344CB8AC3E}">
        <p14:creationId xmlns:p14="http://schemas.microsoft.com/office/powerpoint/2010/main" xmlns="" val="37360928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ZA" dirty="0"/>
              <a:t>NATIONAL INDICATORS FOR WHICH TARGETS WERE NOT SET</a:t>
            </a:r>
          </a:p>
        </p:txBody>
      </p:sp>
      <p:sp>
        <p:nvSpPr>
          <p:cNvPr id="3" name="Subtitle 2"/>
          <p:cNvSpPr>
            <a:spLocks noGrp="1"/>
          </p:cNvSpPr>
          <p:nvPr>
            <p:ph type="subTitle" idx="1"/>
          </p:nvPr>
        </p:nvSpPr>
        <p:spPr/>
        <p:txBody>
          <a:bodyPr>
            <a:normAutofit/>
          </a:bodyPr>
          <a:lstStyle/>
          <a:p>
            <a:r>
              <a:rPr lang="en-ZA" sz="1400" b="1" dirty="0"/>
              <a:t>PROGRAMME 5: DEVELOPMENT &amp; RESEARCH</a:t>
            </a:r>
          </a:p>
        </p:txBody>
      </p:sp>
      <p:graphicFrame>
        <p:nvGraphicFramePr>
          <p:cNvPr id="4" name="Table 3"/>
          <p:cNvGraphicFramePr>
            <a:graphicFrameLocks noGrp="1"/>
          </p:cNvGraphicFramePr>
          <p:nvPr>
            <p:extLst>
              <p:ext uri="{D42A27DB-BD31-4B8C-83A1-F6EECF244321}">
                <p14:modId xmlns:p14="http://schemas.microsoft.com/office/powerpoint/2010/main" xmlns="" val="21847874"/>
              </p:ext>
            </p:extLst>
          </p:nvPr>
        </p:nvGraphicFramePr>
        <p:xfrm>
          <a:off x="209724" y="1711349"/>
          <a:ext cx="8934276" cy="3463766"/>
        </p:xfrm>
        <a:graphic>
          <a:graphicData uri="http://schemas.openxmlformats.org/drawingml/2006/table">
            <a:tbl>
              <a:tblPr>
                <a:tableStyleId>{5C22544A-7EE6-4342-B048-85BDC9FD1C3A}</a:tableStyleId>
              </a:tblPr>
              <a:tblGrid>
                <a:gridCol w="3210364">
                  <a:extLst>
                    <a:ext uri="{9D8B030D-6E8A-4147-A177-3AD203B41FA5}">
                      <a16:colId xmlns:a16="http://schemas.microsoft.com/office/drawing/2014/main" xmlns="" val="2444724690"/>
                    </a:ext>
                  </a:extLst>
                </a:gridCol>
                <a:gridCol w="5723912">
                  <a:extLst>
                    <a:ext uri="{9D8B030D-6E8A-4147-A177-3AD203B41FA5}">
                      <a16:colId xmlns:a16="http://schemas.microsoft.com/office/drawing/2014/main" xmlns="" val="3760320951"/>
                    </a:ext>
                  </a:extLst>
                </a:gridCol>
              </a:tblGrid>
              <a:tr h="425589">
                <a:tc>
                  <a:txBody>
                    <a:bodyPr/>
                    <a:lstStyle/>
                    <a:p>
                      <a:pPr algn="l" fontAlgn="b"/>
                      <a:r>
                        <a:rPr lang="en-US" sz="1200" b="0" i="0" u="none" strike="noStrike" dirty="0">
                          <a:solidFill>
                            <a:schemeClr val="dk1"/>
                          </a:solidFill>
                          <a:effectLst/>
                          <a:latin typeface="+mn-lt"/>
                        </a:rPr>
                        <a:t>INDICATOR</a:t>
                      </a:r>
                      <a:endParaRPr lang="en-US" sz="1200" b="0" i="0" u="none" strike="noStrike" dirty="0">
                        <a:solidFill>
                          <a:srgbClr val="000000"/>
                        </a:solidFill>
                        <a:effectLst/>
                        <a:latin typeface="Calibri" panose="020F0502020204030204" pitchFamily="34" charset="0"/>
                      </a:endParaRPr>
                    </a:p>
                  </a:txBody>
                  <a:tcPr marL="3751" marR="3751" marT="3751" marB="0" anchor="b"/>
                </a:tc>
                <a:tc>
                  <a:txBody>
                    <a:bodyPr/>
                    <a:lstStyle/>
                    <a:p>
                      <a:pPr algn="l" fontAlgn="b"/>
                      <a:r>
                        <a:rPr lang="en-US" sz="1200" b="0" i="0" u="none" strike="noStrike" dirty="0">
                          <a:solidFill>
                            <a:schemeClr val="dk1"/>
                          </a:solidFill>
                          <a:effectLst/>
                          <a:latin typeface="+mn-lt"/>
                        </a:rPr>
                        <a:t>REASONS</a:t>
                      </a:r>
                      <a:r>
                        <a:rPr lang="en-US" sz="1200" b="0" i="0" u="none" strike="noStrike" baseline="0" dirty="0">
                          <a:solidFill>
                            <a:schemeClr val="dk1"/>
                          </a:solidFill>
                          <a:effectLst/>
                          <a:latin typeface="+mn-lt"/>
                        </a:rPr>
                        <a:t> FOR NOT SETTING TARGETS</a:t>
                      </a:r>
                      <a:endParaRPr lang="en-US" sz="1200" b="0" i="0" u="none" strike="noStrike" dirty="0">
                        <a:solidFill>
                          <a:srgbClr val="000000"/>
                        </a:solidFill>
                        <a:effectLst/>
                        <a:latin typeface="Calibri" panose="020F0502020204030204" pitchFamily="34" charset="0"/>
                      </a:endParaRPr>
                    </a:p>
                  </a:txBody>
                  <a:tcPr marL="3751" marR="3751" marT="3751" marB="0" anchor="b"/>
                </a:tc>
                <a:extLst>
                  <a:ext uri="{0D108BD9-81ED-4DB2-BD59-A6C34878D82A}">
                    <a16:rowId xmlns:a16="http://schemas.microsoft.com/office/drawing/2014/main" xmlns="" val="3733354627"/>
                  </a:ext>
                </a:extLst>
              </a:tr>
              <a:tr h="650983">
                <a:tc>
                  <a:txBody>
                    <a:bodyPr/>
                    <a:lstStyle/>
                    <a:p>
                      <a:pPr algn="l" fontAlgn="t"/>
                      <a:r>
                        <a:rPr lang="en-US" sz="1200" b="0" u="none" strike="noStrike" dirty="0">
                          <a:effectLst/>
                        </a:rPr>
                        <a:t>Number of households accessing food through DSD food security programmes.</a:t>
                      </a:r>
                      <a:endParaRPr lang="en-US" sz="1200" b="0" i="0" u="none" strike="noStrike" dirty="0">
                        <a:solidFill>
                          <a:srgbClr val="000000"/>
                        </a:solidFill>
                        <a:effectLst/>
                        <a:latin typeface="Arial" panose="020B0604020202020204" pitchFamily="34" charset="0"/>
                      </a:endParaRPr>
                    </a:p>
                  </a:txBody>
                  <a:tcPr marL="3751" marR="3751" marT="3751" marB="0"/>
                </a:tc>
                <a:tc>
                  <a:txBody>
                    <a:bodyPr/>
                    <a:lstStyle/>
                    <a:p>
                      <a:pPr algn="l" fontAlgn="b"/>
                      <a:r>
                        <a:rPr lang="en-US" sz="1200" b="0" u="none" strike="noStrike" dirty="0">
                          <a:effectLst/>
                        </a:rPr>
                        <a:t>Number of qualifying beneficiaries receiving meals at Department funded feeding sites is  considered as the proxy indicator. </a:t>
                      </a:r>
                      <a:endParaRPr lang="en-US" sz="1200" b="0" i="0" u="none" strike="noStrike" dirty="0">
                        <a:solidFill>
                          <a:srgbClr val="000000"/>
                        </a:solidFill>
                        <a:effectLst/>
                        <a:latin typeface="Calibri" panose="020F0502020204030204" pitchFamily="34" charset="0"/>
                      </a:endParaRPr>
                    </a:p>
                  </a:txBody>
                  <a:tcPr marL="3751" marR="3751" marT="3751" marB="0"/>
                </a:tc>
                <a:extLst>
                  <a:ext uri="{0D108BD9-81ED-4DB2-BD59-A6C34878D82A}">
                    <a16:rowId xmlns:a16="http://schemas.microsoft.com/office/drawing/2014/main" xmlns="" val="3007896589"/>
                  </a:ext>
                </a:extLst>
              </a:tr>
              <a:tr h="435253">
                <a:tc>
                  <a:txBody>
                    <a:bodyPr/>
                    <a:lstStyle/>
                    <a:p>
                      <a:pPr algn="l" fontAlgn="t"/>
                      <a:r>
                        <a:rPr lang="en-US" sz="1200" b="0" u="none" strike="noStrike" dirty="0">
                          <a:effectLst/>
                        </a:rPr>
                        <a:t>Number of people accessing food through DSD feeding programmes (centre-based).</a:t>
                      </a:r>
                      <a:endParaRPr lang="en-US" sz="1200" b="0" i="0" u="none" strike="noStrike" dirty="0">
                        <a:solidFill>
                          <a:srgbClr val="000000"/>
                        </a:solidFill>
                        <a:effectLst/>
                        <a:latin typeface="Arial" panose="020B0604020202020204" pitchFamily="34" charset="0"/>
                      </a:endParaRPr>
                    </a:p>
                  </a:txBody>
                  <a:tcPr marL="3751" marR="3751" marT="3751" marB="0"/>
                </a:tc>
                <a:tc>
                  <a:txBody>
                    <a:bodyPr/>
                    <a:lstStyle/>
                    <a:p>
                      <a:pPr algn="l" fontAlgn="b"/>
                      <a:r>
                        <a:rPr lang="en-US" sz="1200" b="0" u="none" strike="noStrike" dirty="0">
                          <a:effectLst/>
                        </a:rPr>
                        <a:t>The Departmental feeding sites are centre based and are thus covered by the indicator above</a:t>
                      </a:r>
                      <a:endParaRPr lang="en-US" sz="1200" b="0" i="0" u="none" strike="noStrike" dirty="0">
                        <a:solidFill>
                          <a:srgbClr val="000000"/>
                        </a:solidFill>
                        <a:effectLst/>
                        <a:latin typeface="Calibri" panose="020F0502020204030204" pitchFamily="34" charset="0"/>
                      </a:endParaRPr>
                    </a:p>
                  </a:txBody>
                  <a:tcPr marL="3751" marR="3751" marT="3751" marB="0"/>
                </a:tc>
                <a:extLst>
                  <a:ext uri="{0D108BD9-81ED-4DB2-BD59-A6C34878D82A}">
                    <a16:rowId xmlns:a16="http://schemas.microsoft.com/office/drawing/2014/main" xmlns="" val="3501025657"/>
                  </a:ext>
                </a:extLst>
              </a:tr>
              <a:tr h="1951941">
                <a:tc>
                  <a:txBody>
                    <a:bodyPr/>
                    <a:lstStyle/>
                    <a:p>
                      <a:pPr algn="l" fontAlgn="t"/>
                      <a:r>
                        <a:rPr lang="en-US" sz="1200" b="0" u="none" strike="noStrike" dirty="0">
                          <a:effectLst/>
                        </a:rPr>
                        <a:t>Number of households profiled.</a:t>
                      </a:r>
                      <a:endParaRPr lang="en-US" sz="1200" b="0" i="0" u="none" strike="noStrike" dirty="0">
                        <a:solidFill>
                          <a:srgbClr val="000000"/>
                        </a:solidFill>
                        <a:effectLst/>
                        <a:latin typeface="Arial" panose="020B0604020202020204" pitchFamily="34" charset="0"/>
                      </a:endParaRPr>
                    </a:p>
                  </a:txBody>
                  <a:tcPr marL="3751" marR="3751" marT="3751" marB="0"/>
                </a:tc>
                <a:tc>
                  <a:txBody>
                    <a:bodyPr/>
                    <a:lstStyle/>
                    <a:p>
                      <a:pPr algn="l" fontAlgn="b"/>
                      <a:r>
                        <a:rPr lang="en-US" sz="1200" b="0" u="none" strike="noStrike" dirty="0">
                          <a:effectLst/>
                        </a:rPr>
                        <a:t>The programme is managed transversally within all sub-programmes in the Department.</a:t>
                      </a:r>
                      <a:br>
                        <a:rPr lang="en-US" sz="1200" b="0" u="none" strike="noStrike" dirty="0">
                          <a:effectLst/>
                        </a:rPr>
                      </a:br>
                      <a:r>
                        <a:rPr lang="en-US" sz="1200" b="0" u="none" strike="noStrike" dirty="0">
                          <a:effectLst/>
                        </a:rPr>
                        <a:t> In addition, “number of communities profiled in a ward replaced” “number of communities profiled in 2016/17. The former doesn’t have a logic since what is it being compared with? How many wards exist per province? How many wards are expected to have complete community profiles during the course of a financial year? </a:t>
                      </a:r>
                      <a:br>
                        <a:rPr lang="en-US" sz="1200" b="0" u="none" strike="noStrike" dirty="0">
                          <a:effectLst/>
                        </a:rPr>
                      </a:br>
                      <a:r>
                        <a:rPr lang="en-US" sz="1200" b="0" u="none" strike="noStrike" dirty="0">
                          <a:effectLst/>
                        </a:rPr>
                        <a:t>Regional offices develop community profiles which are not changed or redone annually – this is just not cost effective.</a:t>
                      </a:r>
                      <a:br>
                        <a:rPr lang="en-US" sz="1200" b="0" u="none" strike="noStrike" dirty="0">
                          <a:effectLst/>
                        </a:rPr>
                      </a:br>
                      <a:endParaRPr lang="en-US" sz="1200" b="0" i="0" u="none" strike="noStrike" dirty="0">
                        <a:solidFill>
                          <a:srgbClr val="000000"/>
                        </a:solidFill>
                        <a:effectLst/>
                        <a:latin typeface="Calibri" panose="020F0502020204030204" pitchFamily="34" charset="0"/>
                      </a:endParaRPr>
                    </a:p>
                  </a:txBody>
                  <a:tcPr marL="3751" marR="3751" marT="3751" marB="0"/>
                </a:tc>
                <a:extLst>
                  <a:ext uri="{0D108BD9-81ED-4DB2-BD59-A6C34878D82A}">
                    <a16:rowId xmlns:a16="http://schemas.microsoft.com/office/drawing/2014/main" xmlns="" val="883030424"/>
                  </a:ext>
                </a:extLst>
              </a:tr>
            </a:tbl>
          </a:graphicData>
        </a:graphic>
      </p:graphicFrame>
    </p:spTree>
    <p:extLst>
      <p:ext uri="{BB962C8B-B14F-4D97-AF65-F5344CB8AC3E}">
        <p14:creationId xmlns:p14="http://schemas.microsoft.com/office/powerpoint/2010/main" xmlns="" val="19739061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ZA" dirty="0"/>
              <a:t>NATIONAL INDICATORS FOR WHICH TARGETS WERE NOT SET</a:t>
            </a:r>
          </a:p>
        </p:txBody>
      </p:sp>
      <p:sp>
        <p:nvSpPr>
          <p:cNvPr id="3" name="Subtitle 2"/>
          <p:cNvSpPr>
            <a:spLocks noGrp="1"/>
          </p:cNvSpPr>
          <p:nvPr>
            <p:ph type="subTitle" idx="1"/>
          </p:nvPr>
        </p:nvSpPr>
        <p:spPr/>
        <p:txBody>
          <a:bodyPr>
            <a:normAutofit/>
          </a:bodyPr>
          <a:lstStyle/>
          <a:p>
            <a:r>
              <a:rPr lang="en-ZA" sz="1400" b="1" dirty="0"/>
              <a:t>PROGRAMME 5: DEVELOPMENT &amp; RESEARCH</a:t>
            </a:r>
          </a:p>
        </p:txBody>
      </p:sp>
      <p:graphicFrame>
        <p:nvGraphicFramePr>
          <p:cNvPr id="4" name="Table 3"/>
          <p:cNvGraphicFramePr>
            <a:graphicFrameLocks noGrp="1"/>
          </p:cNvGraphicFramePr>
          <p:nvPr>
            <p:extLst>
              <p:ext uri="{D42A27DB-BD31-4B8C-83A1-F6EECF244321}">
                <p14:modId xmlns:p14="http://schemas.microsoft.com/office/powerpoint/2010/main" xmlns="" val="477558665"/>
              </p:ext>
            </p:extLst>
          </p:nvPr>
        </p:nvGraphicFramePr>
        <p:xfrm>
          <a:off x="209724" y="1711349"/>
          <a:ext cx="8591375" cy="4587228"/>
        </p:xfrm>
        <a:graphic>
          <a:graphicData uri="http://schemas.openxmlformats.org/drawingml/2006/table">
            <a:tbl>
              <a:tblPr>
                <a:tableStyleId>{5C22544A-7EE6-4342-B048-85BDC9FD1C3A}</a:tableStyleId>
              </a:tblPr>
              <a:tblGrid>
                <a:gridCol w="3087149">
                  <a:extLst>
                    <a:ext uri="{9D8B030D-6E8A-4147-A177-3AD203B41FA5}">
                      <a16:colId xmlns:a16="http://schemas.microsoft.com/office/drawing/2014/main" xmlns="" val="2444724690"/>
                    </a:ext>
                  </a:extLst>
                </a:gridCol>
                <a:gridCol w="5504226">
                  <a:extLst>
                    <a:ext uri="{9D8B030D-6E8A-4147-A177-3AD203B41FA5}">
                      <a16:colId xmlns:a16="http://schemas.microsoft.com/office/drawing/2014/main" xmlns="" val="3760320951"/>
                    </a:ext>
                  </a:extLst>
                </a:gridCol>
              </a:tblGrid>
              <a:tr h="425589">
                <a:tc>
                  <a:txBody>
                    <a:bodyPr/>
                    <a:lstStyle/>
                    <a:p>
                      <a:pPr algn="l" fontAlgn="b"/>
                      <a:r>
                        <a:rPr lang="en-US" sz="1400" b="0" i="0" u="none" strike="noStrike" dirty="0">
                          <a:solidFill>
                            <a:schemeClr val="dk1"/>
                          </a:solidFill>
                          <a:effectLst/>
                          <a:latin typeface="+mn-lt"/>
                        </a:rPr>
                        <a:t>INDICATOR</a:t>
                      </a:r>
                      <a:endParaRPr lang="en-US" sz="1400" b="1" i="0" u="none" strike="noStrike" dirty="0">
                        <a:solidFill>
                          <a:srgbClr val="000000"/>
                        </a:solidFill>
                        <a:effectLst/>
                        <a:latin typeface="Calibri" panose="020F0502020204030204" pitchFamily="34" charset="0"/>
                      </a:endParaRPr>
                    </a:p>
                  </a:txBody>
                  <a:tcPr marL="3751" marR="3751" marT="3751" marB="0" anchor="b"/>
                </a:tc>
                <a:tc>
                  <a:txBody>
                    <a:bodyPr/>
                    <a:lstStyle/>
                    <a:p>
                      <a:pPr algn="l" fontAlgn="b"/>
                      <a:r>
                        <a:rPr lang="en-US" sz="1400" b="0" i="0" u="none" strike="noStrike" dirty="0">
                          <a:solidFill>
                            <a:schemeClr val="dk1"/>
                          </a:solidFill>
                          <a:effectLst/>
                          <a:latin typeface="+mn-lt"/>
                        </a:rPr>
                        <a:t>REASONS</a:t>
                      </a:r>
                      <a:r>
                        <a:rPr lang="en-US" sz="1400" b="0" i="0" u="none" strike="noStrike" baseline="0" dirty="0">
                          <a:solidFill>
                            <a:schemeClr val="dk1"/>
                          </a:solidFill>
                          <a:effectLst/>
                          <a:latin typeface="+mn-lt"/>
                        </a:rPr>
                        <a:t> FOR NOT SETTING TARGETS</a:t>
                      </a:r>
                      <a:endParaRPr lang="en-US" sz="1400" b="1" i="0" u="none" strike="noStrike" dirty="0">
                        <a:solidFill>
                          <a:srgbClr val="000000"/>
                        </a:solidFill>
                        <a:effectLst/>
                        <a:latin typeface="Calibri" panose="020F0502020204030204" pitchFamily="34" charset="0"/>
                      </a:endParaRPr>
                    </a:p>
                  </a:txBody>
                  <a:tcPr marL="3751" marR="3751" marT="3751" marB="0" anchor="b"/>
                </a:tc>
                <a:extLst>
                  <a:ext uri="{0D108BD9-81ED-4DB2-BD59-A6C34878D82A}">
                    <a16:rowId xmlns:a16="http://schemas.microsoft.com/office/drawing/2014/main" xmlns="" val="3733354627"/>
                  </a:ext>
                </a:extLst>
              </a:tr>
              <a:tr h="219523">
                <a:tc>
                  <a:txBody>
                    <a:bodyPr/>
                    <a:lstStyle/>
                    <a:p>
                      <a:pPr algn="l" fontAlgn="t"/>
                      <a:r>
                        <a:rPr lang="en-US" sz="1400" u="none" strike="noStrike" dirty="0">
                          <a:effectLst/>
                        </a:rPr>
                        <a:t>Number of communities profiled in a ward.</a:t>
                      </a:r>
                      <a:endParaRPr lang="en-US" sz="1400" b="0" i="0" u="none" strike="noStrike" dirty="0">
                        <a:solidFill>
                          <a:srgbClr val="000000"/>
                        </a:solidFill>
                        <a:effectLst/>
                        <a:latin typeface="Arial" panose="020B0604020202020204" pitchFamily="34" charset="0"/>
                      </a:endParaRPr>
                    </a:p>
                  </a:txBody>
                  <a:tcPr marL="3751" marR="3751" marT="3751" marB="0"/>
                </a:tc>
                <a:tc>
                  <a:txBody>
                    <a:bodyPr/>
                    <a:lstStyle/>
                    <a:p>
                      <a:pPr algn="l" fontAlgn="b"/>
                      <a:r>
                        <a:rPr lang="en-US" sz="1400" u="none" strike="noStrike" dirty="0">
                          <a:effectLst/>
                        </a:rPr>
                        <a:t>As above</a:t>
                      </a:r>
                      <a:endParaRPr lang="en-US" sz="1400" b="0" i="0" u="none" strike="noStrike" dirty="0">
                        <a:solidFill>
                          <a:srgbClr val="000000"/>
                        </a:solidFill>
                        <a:effectLst/>
                        <a:latin typeface="Calibri" panose="020F0502020204030204" pitchFamily="34" charset="0"/>
                      </a:endParaRPr>
                    </a:p>
                  </a:txBody>
                  <a:tcPr marL="3751" marR="3751" marT="3751" marB="0"/>
                </a:tc>
                <a:extLst>
                  <a:ext uri="{0D108BD9-81ED-4DB2-BD59-A6C34878D82A}">
                    <a16:rowId xmlns:a16="http://schemas.microsoft.com/office/drawing/2014/main" xmlns="" val="297956865"/>
                  </a:ext>
                </a:extLst>
              </a:tr>
              <a:tr h="219523">
                <a:tc>
                  <a:txBody>
                    <a:bodyPr/>
                    <a:lstStyle/>
                    <a:p>
                      <a:pPr algn="l" fontAlgn="t"/>
                      <a:r>
                        <a:rPr lang="en-US" sz="1400" u="none" strike="noStrike">
                          <a:effectLst/>
                        </a:rPr>
                        <a:t>Number of community based plans developed.</a:t>
                      </a:r>
                      <a:endParaRPr lang="en-US" sz="1400" b="0" i="0" u="none" strike="noStrike">
                        <a:solidFill>
                          <a:srgbClr val="000000"/>
                        </a:solidFill>
                        <a:effectLst/>
                        <a:latin typeface="Arial" panose="020B0604020202020204" pitchFamily="34" charset="0"/>
                      </a:endParaRPr>
                    </a:p>
                  </a:txBody>
                  <a:tcPr marL="3751" marR="3751" marT="3751" marB="0"/>
                </a:tc>
                <a:tc>
                  <a:txBody>
                    <a:bodyPr/>
                    <a:lstStyle/>
                    <a:p>
                      <a:pPr algn="l" fontAlgn="b"/>
                      <a:r>
                        <a:rPr lang="en-US" sz="1400" u="none" strike="noStrike" dirty="0">
                          <a:effectLst/>
                        </a:rPr>
                        <a:t>As above</a:t>
                      </a:r>
                      <a:endParaRPr lang="en-US" sz="1400" b="0" i="0" u="none" strike="noStrike" dirty="0">
                        <a:solidFill>
                          <a:srgbClr val="000000"/>
                        </a:solidFill>
                        <a:effectLst/>
                        <a:latin typeface="Calibri" panose="020F0502020204030204" pitchFamily="34" charset="0"/>
                      </a:endParaRPr>
                    </a:p>
                  </a:txBody>
                  <a:tcPr marL="3751" marR="3751" marT="3751" marB="0"/>
                </a:tc>
                <a:extLst>
                  <a:ext uri="{0D108BD9-81ED-4DB2-BD59-A6C34878D82A}">
                    <a16:rowId xmlns:a16="http://schemas.microsoft.com/office/drawing/2014/main" xmlns="" val="3182008172"/>
                  </a:ext>
                </a:extLst>
              </a:tr>
              <a:tr h="494350">
                <a:tc>
                  <a:txBody>
                    <a:bodyPr/>
                    <a:lstStyle/>
                    <a:p>
                      <a:pPr algn="l" fontAlgn="t"/>
                      <a:r>
                        <a:rPr lang="en-US" sz="1400" u="none" strike="noStrike" dirty="0">
                          <a:effectLst/>
                        </a:rPr>
                        <a:t>Number of population capacity development sessions conducted.</a:t>
                      </a:r>
                      <a:endParaRPr lang="en-US" sz="1400" b="0" i="0" u="none" strike="noStrike" dirty="0">
                        <a:solidFill>
                          <a:srgbClr val="000000"/>
                        </a:solidFill>
                        <a:effectLst/>
                        <a:latin typeface="Arial" panose="020B0604020202020204" pitchFamily="34" charset="0"/>
                      </a:endParaRPr>
                    </a:p>
                  </a:txBody>
                  <a:tcPr marL="3751" marR="3751" marT="3751" marB="0"/>
                </a:tc>
                <a:tc>
                  <a:txBody>
                    <a:bodyPr/>
                    <a:lstStyle/>
                    <a:p>
                      <a:pPr algn="l" fontAlgn="b"/>
                      <a:r>
                        <a:rPr lang="en-US" sz="1400" u="none" strike="noStrike" dirty="0">
                          <a:effectLst/>
                        </a:rPr>
                        <a:t>The proxy indicators in the operational plan of sub programme is considered as a more effective measure that counting sessions </a:t>
                      </a:r>
                      <a:endParaRPr lang="en-US" sz="1400" b="0" i="0" u="none" strike="noStrike" dirty="0">
                        <a:solidFill>
                          <a:srgbClr val="000000"/>
                        </a:solidFill>
                        <a:effectLst/>
                        <a:latin typeface="Calibri" panose="020F0502020204030204" pitchFamily="34" charset="0"/>
                      </a:endParaRPr>
                    </a:p>
                  </a:txBody>
                  <a:tcPr marL="3751" marR="3751" marT="3751" marB="0"/>
                </a:tc>
                <a:extLst>
                  <a:ext uri="{0D108BD9-81ED-4DB2-BD59-A6C34878D82A}">
                    <a16:rowId xmlns:a16="http://schemas.microsoft.com/office/drawing/2014/main" xmlns="" val="2941461287"/>
                  </a:ext>
                </a:extLst>
              </a:tr>
              <a:tr h="1082443">
                <a:tc>
                  <a:txBody>
                    <a:bodyPr/>
                    <a:lstStyle/>
                    <a:p>
                      <a:pPr algn="l" fontAlgn="t"/>
                      <a:r>
                        <a:rPr lang="en-US" sz="1400" u="none" strike="noStrike">
                          <a:effectLst/>
                        </a:rPr>
                        <a:t>Number of individuals who participated in population capacity development sessions.</a:t>
                      </a:r>
                      <a:endParaRPr lang="en-US" sz="1400" b="0" i="0" u="none" strike="noStrike">
                        <a:solidFill>
                          <a:srgbClr val="000000"/>
                        </a:solidFill>
                        <a:effectLst/>
                        <a:latin typeface="Arial" panose="020B0604020202020204" pitchFamily="34" charset="0"/>
                      </a:endParaRPr>
                    </a:p>
                  </a:txBody>
                  <a:tcPr marL="3751" marR="3751" marT="3751" marB="0"/>
                </a:tc>
                <a:tc>
                  <a:txBody>
                    <a:bodyPr/>
                    <a:lstStyle/>
                    <a:p>
                      <a:pPr algn="l" fontAlgn="b"/>
                      <a:r>
                        <a:rPr lang="en-US" sz="1400" u="none" strike="noStrike" dirty="0">
                          <a:effectLst/>
                        </a:rPr>
                        <a:t>The provincial measures dealing with the number of persons attending advocacy workshops and, trained in population capacity are captured in the sub-programmes operational plan. They are considered proxy indicators</a:t>
                      </a:r>
                      <a:endParaRPr lang="en-US" sz="1400" b="0" i="0" u="none" strike="noStrike" dirty="0">
                        <a:solidFill>
                          <a:srgbClr val="000000"/>
                        </a:solidFill>
                        <a:effectLst/>
                        <a:latin typeface="Calibri" panose="020F0502020204030204" pitchFamily="34" charset="0"/>
                      </a:endParaRPr>
                    </a:p>
                  </a:txBody>
                  <a:tcPr marL="3751" marR="3751" marT="3751" marB="0"/>
                </a:tc>
                <a:extLst>
                  <a:ext uri="{0D108BD9-81ED-4DB2-BD59-A6C34878D82A}">
                    <a16:rowId xmlns:a16="http://schemas.microsoft.com/office/drawing/2014/main" xmlns="" val="3097045620"/>
                  </a:ext>
                </a:extLst>
              </a:tr>
              <a:tr h="650983">
                <a:tc>
                  <a:txBody>
                    <a:bodyPr/>
                    <a:lstStyle/>
                    <a:p>
                      <a:pPr algn="l" fontAlgn="t"/>
                      <a:r>
                        <a:rPr lang="en-US" sz="1400" u="none" strike="noStrike" dirty="0">
                          <a:effectLst/>
                        </a:rPr>
                        <a:t>Number of Population Advocacy, Information, Education and Communication (IEC) activities implemented</a:t>
                      </a:r>
                      <a:endParaRPr lang="en-US" sz="1400" b="0" i="0" u="none" strike="noStrike" dirty="0">
                        <a:solidFill>
                          <a:srgbClr val="000000"/>
                        </a:solidFill>
                        <a:effectLst/>
                        <a:latin typeface="Arial" panose="020B0604020202020204" pitchFamily="34" charset="0"/>
                      </a:endParaRPr>
                    </a:p>
                  </a:txBody>
                  <a:tcPr marL="3751" marR="3751" marT="3751" marB="0"/>
                </a:tc>
                <a:tc>
                  <a:txBody>
                    <a:bodyPr/>
                    <a:lstStyle/>
                    <a:p>
                      <a:pPr algn="l" fontAlgn="b"/>
                      <a:r>
                        <a:rPr lang="en-US" sz="1400" u="none" strike="noStrike" dirty="0">
                          <a:effectLst/>
                        </a:rPr>
                        <a:t>The proxy indicators in operational plan of sub programme is considered as a more effective measure that counting activities. </a:t>
                      </a:r>
                      <a:endParaRPr lang="en-US" sz="1400" b="0" i="0" u="none" strike="noStrike" dirty="0">
                        <a:solidFill>
                          <a:srgbClr val="000000"/>
                        </a:solidFill>
                        <a:effectLst/>
                        <a:latin typeface="Calibri" panose="020F0502020204030204" pitchFamily="34" charset="0"/>
                      </a:endParaRPr>
                    </a:p>
                  </a:txBody>
                  <a:tcPr marL="3751" marR="3751" marT="3751" marB="0"/>
                </a:tc>
                <a:extLst>
                  <a:ext uri="{0D108BD9-81ED-4DB2-BD59-A6C34878D82A}">
                    <a16:rowId xmlns:a16="http://schemas.microsoft.com/office/drawing/2014/main" xmlns="" val="2381959548"/>
                  </a:ext>
                </a:extLst>
              </a:tr>
              <a:tr h="866713">
                <a:tc>
                  <a:txBody>
                    <a:bodyPr/>
                    <a:lstStyle/>
                    <a:p>
                      <a:pPr algn="l" fontAlgn="t"/>
                      <a:r>
                        <a:rPr lang="en-US" sz="1400" u="none" strike="noStrike" dirty="0">
                          <a:effectLst/>
                        </a:rPr>
                        <a:t>Number of Population Policy Monitoring and Evaluation reports produced.</a:t>
                      </a:r>
                      <a:endParaRPr lang="en-US" sz="1400" b="0" i="0" u="none" strike="noStrike" dirty="0">
                        <a:solidFill>
                          <a:srgbClr val="000000"/>
                        </a:solidFill>
                        <a:effectLst/>
                        <a:latin typeface="Arial" panose="020B0604020202020204" pitchFamily="34" charset="0"/>
                      </a:endParaRPr>
                    </a:p>
                  </a:txBody>
                  <a:tcPr marL="3751" marR="3751" marT="3751" marB="0"/>
                </a:tc>
                <a:tc>
                  <a:txBody>
                    <a:bodyPr/>
                    <a:lstStyle/>
                    <a:p>
                      <a:pPr algn="l" fontAlgn="b"/>
                      <a:r>
                        <a:rPr lang="en-US" sz="1400" u="none" strike="noStrike" dirty="0">
                          <a:effectLst/>
                        </a:rPr>
                        <a:t>The provincial indicators, “number of population research projects completed” and “number of demographic profiles completed” are proxy indicators</a:t>
                      </a:r>
                      <a:endParaRPr lang="en-US" sz="1400" b="0" i="0" u="none" strike="noStrike" dirty="0">
                        <a:solidFill>
                          <a:srgbClr val="000000"/>
                        </a:solidFill>
                        <a:effectLst/>
                        <a:latin typeface="Calibri" panose="020F0502020204030204" pitchFamily="34" charset="0"/>
                      </a:endParaRPr>
                    </a:p>
                  </a:txBody>
                  <a:tcPr marL="3751" marR="3751" marT="3751" marB="0" anchor="b"/>
                </a:tc>
                <a:extLst>
                  <a:ext uri="{0D108BD9-81ED-4DB2-BD59-A6C34878D82A}">
                    <a16:rowId xmlns:a16="http://schemas.microsoft.com/office/drawing/2014/main" xmlns="" val="2666915230"/>
                  </a:ext>
                </a:extLst>
              </a:tr>
            </a:tbl>
          </a:graphicData>
        </a:graphic>
      </p:graphicFrame>
    </p:spTree>
    <p:extLst>
      <p:ext uri="{BB962C8B-B14F-4D97-AF65-F5344CB8AC3E}">
        <p14:creationId xmlns:p14="http://schemas.microsoft.com/office/powerpoint/2010/main" xmlns="" val="32811841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ZA" dirty="0"/>
              <a:t>NATIONAL INDICATORS FOR WHICH TARGETS WERE NOT SET</a:t>
            </a:r>
          </a:p>
        </p:txBody>
      </p:sp>
      <p:sp>
        <p:nvSpPr>
          <p:cNvPr id="3" name="Subtitle 2"/>
          <p:cNvSpPr>
            <a:spLocks noGrp="1"/>
          </p:cNvSpPr>
          <p:nvPr>
            <p:ph type="subTitle" idx="1"/>
          </p:nvPr>
        </p:nvSpPr>
        <p:spPr/>
        <p:txBody>
          <a:bodyPr>
            <a:normAutofit/>
          </a:bodyPr>
          <a:lstStyle/>
          <a:p>
            <a:r>
              <a:rPr lang="en-ZA" sz="1400" b="1" dirty="0"/>
              <a:t>PROGRAMME 5: DEVELOPMENT &amp; RESEARCH</a:t>
            </a:r>
          </a:p>
        </p:txBody>
      </p:sp>
      <p:graphicFrame>
        <p:nvGraphicFramePr>
          <p:cNvPr id="4" name="Table 3"/>
          <p:cNvGraphicFramePr>
            <a:graphicFrameLocks noGrp="1"/>
          </p:cNvGraphicFramePr>
          <p:nvPr>
            <p:extLst>
              <p:ext uri="{D42A27DB-BD31-4B8C-83A1-F6EECF244321}">
                <p14:modId xmlns:p14="http://schemas.microsoft.com/office/powerpoint/2010/main" xmlns="" val="1341018166"/>
              </p:ext>
            </p:extLst>
          </p:nvPr>
        </p:nvGraphicFramePr>
        <p:xfrm>
          <a:off x="209724" y="1711348"/>
          <a:ext cx="8591375" cy="2210706"/>
        </p:xfrm>
        <a:graphic>
          <a:graphicData uri="http://schemas.openxmlformats.org/drawingml/2006/table">
            <a:tbl>
              <a:tblPr>
                <a:tableStyleId>{5C22544A-7EE6-4342-B048-85BDC9FD1C3A}</a:tableStyleId>
              </a:tblPr>
              <a:tblGrid>
                <a:gridCol w="3087149">
                  <a:extLst>
                    <a:ext uri="{9D8B030D-6E8A-4147-A177-3AD203B41FA5}">
                      <a16:colId xmlns:a16="http://schemas.microsoft.com/office/drawing/2014/main" xmlns="" val="2444724690"/>
                    </a:ext>
                  </a:extLst>
                </a:gridCol>
                <a:gridCol w="5504226">
                  <a:extLst>
                    <a:ext uri="{9D8B030D-6E8A-4147-A177-3AD203B41FA5}">
                      <a16:colId xmlns:a16="http://schemas.microsoft.com/office/drawing/2014/main" xmlns="" val="3760320951"/>
                    </a:ext>
                  </a:extLst>
                </a:gridCol>
              </a:tblGrid>
              <a:tr h="469499">
                <a:tc>
                  <a:txBody>
                    <a:bodyPr/>
                    <a:lstStyle/>
                    <a:p>
                      <a:pPr algn="ctr" fontAlgn="b"/>
                      <a:r>
                        <a:rPr lang="en-US" sz="1200" b="1" i="0" u="none" strike="noStrike" dirty="0">
                          <a:solidFill>
                            <a:schemeClr val="dk1"/>
                          </a:solidFill>
                          <a:effectLst/>
                          <a:latin typeface="+mn-lt"/>
                        </a:rPr>
                        <a:t>INDICATOR</a:t>
                      </a:r>
                      <a:endParaRPr lang="en-US" sz="1200" b="1" i="0" u="none" strike="noStrike" dirty="0">
                        <a:solidFill>
                          <a:srgbClr val="000000"/>
                        </a:solidFill>
                        <a:effectLst/>
                        <a:latin typeface="Calibri" panose="020F0502020204030204" pitchFamily="34" charset="0"/>
                      </a:endParaRPr>
                    </a:p>
                  </a:txBody>
                  <a:tcPr marL="3751" marR="3751" marT="3751" marB="0" anchor="b"/>
                </a:tc>
                <a:tc>
                  <a:txBody>
                    <a:bodyPr/>
                    <a:lstStyle/>
                    <a:p>
                      <a:pPr algn="ctr" fontAlgn="b"/>
                      <a:r>
                        <a:rPr lang="en-US" sz="1200" b="1" i="0" u="none" strike="noStrike" dirty="0">
                          <a:solidFill>
                            <a:schemeClr val="dk1"/>
                          </a:solidFill>
                          <a:effectLst/>
                          <a:latin typeface="+mn-lt"/>
                        </a:rPr>
                        <a:t>REASONS</a:t>
                      </a:r>
                      <a:r>
                        <a:rPr lang="en-US" sz="1200" b="1" i="0" u="none" strike="noStrike" baseline="0" dirty="0">
                          <a:solidFill>
                            <a:schemeClr val="dk1"/>
                          </a:solidFill>
                          <a:effectLst/>
                          <a:latin typeface="+mn-lt"/>
                        </a:rPr>
                        <a:t> FOR NOT SETTING TARGETS</a:t>
                      </a:r>
                      <a:endParaRPr lang="en-US" sz="1200" b="1" i="0" u="none" strike="noStrike" dirty="0">
                        <a:solidFill>
                          <a:srgbClr val="000000"/>
                        </a:solidFill>
                        <a:effectLst/>
                        <a:latin typeface="Calibri" panose="020F0502020204030204" pitchFamily="34" charset="0"/>
                      </a:endParaRPr>
                    </a:p>
                  </a:txBody>
                  <a:tcPr marL="3751" marR="3751" marT="3751" marB="0" anchor="b"/>
                </a:tc>
                <a:extLst>
                  <a:ext uri="{0D108BD9-81ED-4DB2-BD59-A6C34878D82A}">
                    <a16:rowId xmlns:a16="http://schemas.microsoft.com/office/drawing/2014/main" xmlns="" val="3733354627"/>
                  </a:ext>
                </a:extLst>
              </a:tr>
              <a:tr h="542898">
                <a:tc>
                  <a:txBody>
                    <a:bodyPr/>
                    <a:lstStyle/>
                    <a:p>
                      <a:pPr algn="l" fontAlgn="t"/>
                      <a:r>
                        <a:rPr lang="en-US" sz="1200" u="none" strike="noStrike" dirty="0">
                          <a:effectLst/>
                        </a:rPr>
                        <a:t>Number of youth development structures supported.</a:t>
                      </a:r>
                      <a:endParaRPr lang="en-US" sz="1200" b="0" i="0" u="none" strike="noStrike" dirty="0">
                        <a:solidFill>
                          <a:srgbClr val="000000"/>
                        </a:solidFill>
                        <a:effectLst/>
                        <a:latin typeface="Arial" panose="020B0604020202020204" pitchFamily="34" charset="0"/>
                      </a:endParaRPr>
                    </a:p>
                  </a:txBody>
                  <a:tcPr marL="3751" marR="3751" marT="3751" marB="0"/>
                </a:tc>
                <a:tc>
                  <a:txBody>
                    <a:bodyPr/>
                    <a:lstStyle/>
                    <a:p>
                      <a:pPr algn="l" fontAlgn="t"/>
                      <a:r>
                        <a:rPr lang="en-US" sz="1200" u="none" strike="noStrike" dirty="0">
                          <a:effectLst/>
                        </a:rPr>
                        <a:t>The department did not receive funds for the implementation of the national youth service programme dealing with development of youth structures.</a:t>
                      </a:r>
                      <a:endParaRPr lang="en-US" sz="1200" b="0" i="0" u="none" strike="noStrike" dirty="0">
                        <a:solidFill>
                          <a:srgbClr val="000000"/>
                        </a:solidFill>
                        <a:effectLst/>
                        <a:latin typeface="Calibri" panose="020F0502020204030204" pitchFamily="34" charset="0"/>
                      </a:endParaRPr>
                    </a:p>
                  </a:txBody>
                  <a:tcPr marL="3751" marR="3751" marT="3751" marB="0"/>
                </a:tc>
                <a:extLst>
                  <a:ext uri="{0D108BD9-81ED-4DB2-BD59-A6C34878D82A}">
                    <a16:rowId xmlns:a16="http://schemas.microsoft.com/office/drawing/2014/main" xmlns="" val="2503060824"/>
                  </a:ext>
                </a:extLst>
              </a:tr>
              <a:tr h="480160">
                <a:tc>
                  <a:txBody>
                    <a:bodyPr/>
                    <a:lstStyle/>
                    <a:p>
                      <a:pPr algn="l" fontAlgn="t"/>
                      <a:r>
                        <a:rPr lang="en-US" sz="1200" u="none" strike="noStrike" dirty="0">
                          <a:effectLst/>
                        </a:rPr>
                        <a:t>Number of youth participating in youth mobilization programmes.</a:t>
                      </a:r>
                      <a:endParaRPr lang="en-US" sz="1200" b="0" i="0" u="none" strike="noStrike" dirty="0">
                        <a:solidFill>
                          <a:srgbClr val="000000"/>
                        </a:solidFill>
                        <a:effectLst/>
                        <a:latin typeface="Arial" panose="020B0604020202020204" pitchFamily="34" charset="0"/>
                      </a:endParaRPr>
                    </a:p>
                  </a:txBody>
                  <a:tcPr marL="3751" marR="3751" marT="3751" marB="0"/>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200" u="none" strike="noStrike" dirty="0">
                          <a:effectLst/>
                        </a:rPr>
                        <a:t>The department did not receive funds for the implementation of the national youth service programme for mobilization</a:t>
                      </a:r>
                      <a:r>
                        <a:rPr lang="en-US" sz="1200" u="none" strike="noStrike" baseline="0" dirty="0">
                          <a:effectLst/>
                        </a:rPr>
                        <a:t> programmes</a:t>
                      </a:r>
                      <a:endParaRPr lang="en-US" sz="1200" b="0" i="0" u="none" strike="noStrike" dirty="0">
                        <a:solidFill>
                          <a:srgbClr val="000000"/>
                        </a:solidFill>
                        <a:effectLst/>
                        <a:latin typeface="Calibri" panose="020F0502020204030204" pitchFamily="34" charset="0"/>
                      </a:endParaRPr>
                    </a:p>
                  </a:txBody>
                  <a:tcPr marL="3751" marR="3751" marT="3751" marB="0"/>
                </a:tc>
                <a:extLst>
                  <a:ext uri="{0D108BD9-81ED-4DB2-BD59-A6C34878D82A}">
                    <a16:rowId xmlns:a16="http://schemas.microsoft.com/office/drawing/2014/main" xmlns="" val="2013635143"/>
                  </a:ext>
                </a:extLst>
              </a:tr>
              <a:tr h="718149">
                <a:tc>
                  <a:txBody>
                    <a:bodyPr/>
                    <a:lstStyle/>
                    <a:p>
                      <a:pPr algn="l" fontAlgn="t"/>
                      <a:r>
                        <a:rPr lang="en-US" sz="1200" u="none" strike="noStrike" dirty="0">
                          <a:effectLst/>
                        </a:rPr>
                        <a:t>Number of women participating in empowerment programmes.</a:t>
                      </a:r>
                      <a:endParaRPr lang="en-US" sz="1200" b="0" i="0" u="none" strike="noStrike" dirty="0">
                        <a:solidFill>
                          <a:srgbClr val="000000"/>
                        </a:solidFill>
                        <a:effectLst/>
                        <a:latin typeface="Arial" panose="020B0604020202020204" pitchFamily="34" charset="0"/>
                      </a:endParaRPr>
                    </a:p>
                  </a:txBody>
                  <a:tcPr marL="3751" marR="3751" marT="3751" marB="0"/>
                </a:tc>
                <a:tc>
                  <a:txBody>
                    <a:bodyPr/>
                    <a:lstStyle/>
                    <a:p>
                      <a:pPr algn="l" fontAlgn="b"/>
                      <a:r>
                        <a:rPr lang="en-US" sz="1200" u="none" strike="noStrike" dirty="0">
                          <a:effectLst/>
                        </a:rPr>
                        <a:t>The interventions of the sub-programme Women Development are managed transversally within all sub-programmes.  </a:t>
                      </a:r>
                      <a:endParaRPr lang="en-US" sz="1200" b="0" i="0" u="none" strike="noStrike" dirty="0">
                        <a:solidFill>
                          <a:srgbClr val="000000"/>
                        </a:solidFill>
                        <a:effectLst/>
                        <a:latin typeface="Calibri" panose="020F0502020204030204" pitchFamily="34" charset="0"/>
                      </a:endParaRPr>
                    </a:p>
                  </a:txBody>
                  <a:tcPr marL="3751" marR="3751" marT="3751" marB="0"/>
                </a:tc>
                <a:extLst>
                  <a:ext uri="{0D108BD9-81ED-4DB2-BD59-A6C34878D82A}">
                    <a16:rowId xmlns:a16="http://schemas.microsoft.com/office/drawing/2014/main" xmlns="" val="3211543326"/>
                  </a:ext>
                </a:extLst>
              </a:tr>
            </a:tbl>
          </a:graphicData>
        </a:graphic>
      </p:graphicFrame>
    </p:spTree>
    <p:extLst>
      <p:ext uri="{BB962C8B-B14F-4D97-AF65-F5344CB8AC3E}">
        <p14:creationId xmlns:p14="http://schemas.microsoft.com/office/powerpoint/2010/main" xmlns="" val="1208193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004" y="204281"/>
            <a:ext cx="8904385" cy="544750"/>
          </a:xfrm>
        </p:spPr>
        <p:txBody>
          <a:bodyPr>
            <a:normAutofit fontScale="90000"/>
          </a:bodyPr>
          <a:lstStyle/>
          <a:p>
            <a:r>
              <a:rPr lang="en-ZA" sz="1800" dirty="0"/>
              <a:t/>
            </a:r>
            <a:br>
              <a:rPr lang="en-ZA" sz="1800" dirty="0"/>
            </a:br>
            <a:r>
              <a:rPr lang="en-ZA" sz="1800" dirty="0"/>
              <a:t>PROGRAMME 1: CORPORATE MANAGEMENT SERVICES</a:t>
            </a:r>
            <a:br>
              <a:rPr lang="en-ZA" sz="1800" dirty="0"/>
            </a:br>
            <a:r>
              <a:rPr lang="en-ZA" sz="1800" dirty="0"/>
              <a:t>OCTOBER 2017 – MARCH 2018</a:t>
            </a:r>
            <a:br>
              <a:rPr lang="en-ZA" sz="1800" dirty="0"/>
            </a:br>
            <a:endParaRPr lang="en-ZA" sz="1800" dirty="0"/>
          </a:p>
        </p:txBody>
      </p:sp>
      <p:sp>
        <p:nvSpPr>
          <p:cNvPr id="3" name="Subtitle 2"/>
          <p:cNvSpPr>
            <a:spLocks noGrp="1"/>
          </p:cNvSpPr>
          <p:nvPr>
            <p:ph type="subTitle" idx="1"/>
          </p:nvPr>
        </p:nvSpPr>
        <p:spPr/>
        <p:txBody>
          <a:bodyPr/>
          <a:lstStyle/>
          <a:p>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2420758216"/>
              </p:ext>
            </p:extLst>
          </p:nvPr>
        </p:nvGraphicFramePr>
        <p:xfrm>
          <a:off x="151004" y="1348109"/>
          <a:ext cx="8799458" cy="4054436"/>
        </p:xfrm>
        <a:graphic>
          <a:graphicData uri="http://schemas.openxmlformats.org/drawingml/2006/table">
            <a:tbl>
              <a:tblPr firstRow="1" bandRow="1">
                <a:tableStyleId>{5C22544A-7EE6-4342-B048-85BDC9FD1C3A}</a:tableStyleId>
              </a:tblPr>
              <a:tblGrid>
                <a:gridCol w="2854843">
                  <a:extLst>
                    <a:ext uri="{9D8B030D-6E8A-4147-A177-3AD203B41FA5}">
                      <a16:colId xmlns:a16="http://schemas.microsoft.com/office/drawing/2014/main" xmlns="" val="2852729307"/>
                    </a:ext>
                  </a:extLst>
                </a:gridCol>
                <a:gridCol w="576513">
                  <a:extLst>
                    <a:ext uri="{9D8B030D-6E8A-4147-A177-3AD203B41FA5}">
                      <a16:colId xmlns:a16="http://schemas.microsoft.com/office/drawing/2014/main" xmlns="" val="1907899341"/>
                    </a:ext>
                  </a:extLst>
                </a:gridCol>
                <a:gridCol w="1164738">
                  <a:extLst>
                    <a:ext uri="{9D8B030D-6E8A-4147-A177-3AD203B41FA5}">
                      <a16:colId xmlns:a16="http://schemas.microsoft.com/office/drawing/2014/main" xmlns="" val="3106086020"/>
                    </a:ext>
                  </a:extLst>
                </a:gridCol>
                <a:gridCol w="1062188">
                  <a:extLst>
                    <a:ext uri="{9D8B030D-6E8A-4147-A177-3AD203B41FA5}">
                      <a16:colId xmlns:a16="http://schemas.microsoft.com/office/drawing/2014/main" xmlns="" val="4223960404"/>
                    </a:ext>
                  </a:extLst>
                </a:gridCol>
                <a:gridCol w="1113571">
                  <a:extLst>
                    <a:ext uri="{9D8B030D-6E8A-4147-A177-3AD203B41FA5}">
                      <a16:colId xmlns:a16="http://schemas.microsoft.com/office/drawing/2014/main" xmlns="" val="1880861134"/>
                    </a:ext>
                  </a:extLst>
                </a:gridCol>
                <a:gridCol w="806194">
                  <a:extLst>
                    <a:ext uri="{9D8B030D-6E8A-4147-A177-3AD203B41FA5}">
                      <a16:colId xmlns:a16="http://schemas.microsoft.com/office/drawing/2014/main" xmlns="" val="997716175"/>
                    </a:ext>
                  </a:extLst>
                </a:gridCol>
                <a:gridCol w="1221411">
                  <a:extLst>
                    <a:ext uri="{9D8B030D-6E8A-4147-A177-3AD203B41FA5}">
                      <a16:colId xmlns:a16="http://schemas.microsoft.com/office/drawing/2014/main" xmlns="" val="3336226966"/>
                    </a:ext>
                  </a:extLst>
                </a:gridCol>
              </a:tblGrid>
              <a:tr h="500887">
                <a:tc>
                  <a:txBody>
                    <a:bodyPr/>
                    <a:lstStyle/>
                    <a:p>
                      <a:pPr algn="ctr"/>
                      <a:r>
                        <a:rPr lang="en-US" sz="1400" dirty="0"/>
                        <a:t>INDICATOR</a:t>
                      </a:r>
                    </a:p>
                  </a:txBody>
                  <a:tcPr/>
                </a:tc>
                <a:tc gridSpan="2">
                  <a:txBody>
                    <a:bodyPr/>
                    <a:lstStyle/>
                    <a:p>
                      <a:pPr algn="ctr"/>
                      <a:r>
                        <a:rPr lang="en-US" sz="1400" baseline="0" dirty="0"/>
                        <a:t>3rd  Quarter Pre-Audit Output</a:t>
                      </a:r>
                      <a:endParaRPr lang="en-US" sz="1400" dirty="0"/>
                    </a:p>
                  </a:txBody>
                  <a:tcPr/>
                </a:tc>
                <a:tc hMerge="1">
                  <a:txBody>
                    <a:bodyPr/>
                    <a:lstStyle/>
                    <a:p>
                      <a:endParaRPr lang="en-US"/>
                    </a:p>
                  </a:txBody>
                  <a:tcPr/>
                </a:tc>
                <a:tc gridSpan="2">
                  <a:txBody>
                    <a:bodyPr/>
                    <a:lstStyle/>
                    <a:p>
                      <a:pPr algn="ctr"/>
                      <a:r>
                        <a:rPr lang="en-US" sz="1400" baseline="0" dirty="0"/>
                        <a:t>4</a:t>
                      </a:r>
                      <a:r>
                        <a:rPr lang="en-US" sz="1400" baseline="30000" dirty="0"/>
                        <a:t>th</a:t>
                      </a:r>
                      <a:r>
                        <a:rPr lang="en-US" sz="1400" baseline="0" dirty="0"/>
                        <a:t> Quarter  Pre-Audit</a:t>
                      </a:r>
                    </a:p>
                    <a:p>
                      <a:pPr algn="ctr"/>
                      <a:r>
                        <a:rPr lang="en-US" sz="1400" baseline="0" dirty="0"/>
                        <a:t> Output</a:t>
                      </a:r>
                      <a:endParaRPr lang="en-US" sz="1400" dirty="0"/>
                    </a:p>
                  </a:txBody>
                  <a:tcPr/>
                </a:tc>
                <a:tc hMerge="1">
                  <a:txBody>
                    <a:bodyPr/>
                    <a:lstStyle/>
                    <a:p>
                      <a:endParaRPr lang="en-US"/>
                    </a:p>
                  </a:txBody>
                  <a:tcPr/>
                </a:tc>
                <a:tc gridSpan="2">
                  <a:txBody>
                    <a:bodyPr/>
                    <a:lstStyle/>
                    <a:p>
                      <a:r>
                        <a:rPr lang="en-US" sz="1400" dirty="0"/>
                        <a:t>2017/18 Pre-audit Annual Output</a:t>
                      </a:r>
                    </a:p>
                  </a:txBody>
                  <a:tcPr/>
                </a:tc>
                <a:tc hMerge="1">
                  <a:txBody>
                    <a:bodyPr/>
                    <a:lstStyle/>
                    <a:p>
                      <a:endParaRPr lang="en-US"/>
                    </a:p>
                  </a:txBody>
                  <a:tcPr/>
                </a:tc>
                <a:extLst>
                  <a:ext uri="{0D108BD9-81ED-4DB2-BD59-A6C34878D82A}">
                    <a16:rowId xmlns:a16="http://schemas.microsoft.com/office/drawing/2014/main" xmlns="" val="190855089"/>
                  </a:ext>
                </a:extLst>
              </a:tr>
              <a:tr h="335876">
                <a:tc>
                  <a:txBody>
                    <a:bodyPr/>
                    <a:lstStyle/>
                    <a:p>
                      <a:pPr algn="ctr"/>
                      <a:endParaRPr lang="en-US" sz="1200" dirty="0"/>
                    </a:p>
                  </a:txBody>
                  <a:tcPr/>
                </a:tc>
                <a:tc>
                  <a:txBody>
                    <a:bodyPr/>
                    <a:lstStyle/>
                    <a:p>
                      <a:pPr algn="ctr"/>
                      <a:r>
                        <a:rPr lang="en-US" sz="1200" dirty="0"/>
                        <a:t>Target</a:t>
                      </a:r>
                    </a:p>
                  </a:txBody>
                  <a:tcPr/>
                </a:tc>
                <a:tc>
                  <a:txBody>
                    <a:bodyPr/>
                    <a:lstStyle/>
                    <a:p>
                      <a:pPr algn="ctr"/>
                      <a:r>
                        <a:rPr lang="en-US" sz="1200" dirty="0"/>
                        <a:t>Achievement</a:t>
                      </a:r>
                    </a:p>
                  </a:txBody>
                  <a:tcPr/>
                </a:tc>
                <a:tc>
                  <a:txBody>
                    <a:bodyPr/>
                    <a:lstStyle/>
                    <a:p>
                      <a:pPr algn="ctr"/>
                      <a:r>
                        <a:rPr lang="en-US" sz="1200" dirty="0"/>
                        <a:t>Target</a:t>
                      </a:r>
                    </a:p>
                  </a:txBody>
                  <a:tcPr/>
                </a:tc>
                <a:tc>
                  <a:txBody>
                    <a:bodyPr/>
                    <a:lstStyle/>
                    <a:p>
                      <a:pPr algn="ctr"/>
                      <a:r>
                        <a:rPr lang="en-US" sz="1200" dirty="0"/>
                        <a:t>Achievement</a:t>
                      </a:r>
                    </a:p>
                  </a:txBody>
                  <a:tcPr/>
                </a:tc>
                <a:tc>
                  <a:txBody>
                    <a:bodyPr/>
                    <a:lstStyle/>
                    <a:p>
                      <a:pPr algn="ctr"/>
                      <a:r>
                        <a:rPr lang="en-US" sz="1200" dirty="0"/>
                        <a:t>Target</a:t>
                      </a:r>
                    </a:p>
                  </a:txBody>
                  <a:tcPr/>
                </a:tc>
                <a:tc>
                  <a:txBody>
                    <a:bodyPr/>
                    <a:lstStyle/>
                    <a:p>
                      <a:pPr algn="ctr"/>
                      <a:r>
                        <a:rPr lang="en-US" sz="1200" dirty="0"/>
                        <a:t>Achievement</a:t>
                      </a:r>
                    </a:p>
                  </a:txBody>
                  <a:tcPr/>
                </a:tc>
                <a:extLst>
                  <a:ext uri="{0D108BD9-81ED-4DB2-BD59-A6C34878D82A}">
                    <a16:rowId xmlns:a16="http://schemas.microsoft.com/office/drawing/2014/main" xmlns="" val="772051397"/>
                  </a:ext>
                </a:extLst>
              </a:tr>
              <a:tr h="441959">
                <a:tc>
                  <a:txBody>
                    <a:bodyPr/>
                    <a:lstStyle/>
                    <a:p>
                      <a:r>
                        <a:rPr lang="en-US" sz="1200" dirty="0"/>
                        <a:t>Number of training interventions for social work &amp; social work related occupations</a:t>
                      </a:r>
                    </a:p>
                  </a:txBody>
                  <a:tcPr/>
                </a:tc>
                <a:tc>
                  <a:txBody>
                    <a:bodyPr/>
                    <a:lstStyle/>
                    <a:p>
                      <a:pPr algn="ctr"/>
                      <a:r>
                        <a:rPr lang="en-US" sz="1200" dirty="0"/>
                        <a:t>10</a:t>
                      </a:r>
                    </a:p>
                  </a:txBody>
                  <a:tcPr anchor="ctr"/>
                </a:tc>
                <a:tc>
                  <a:txBody>
                    <a:bodyPr/>
                    <a:lstStyle/>
                    <a:p>
                      <a:pPr algn="ctr"/>
                      <a:r>
                        <a:rPr lang="en-US" sz="1200" dirty="0"/>
                        <a:t>10</a:t>
                      </a:r>
                    </a:p>
                  </a:txBody>
                  <a:tcPr anchor="ctr"/>
                </a:tc>
                <a:tc>
                  <a:txBody>
                    <a:bodyPr/>
                    <a:lstStyle/>
                    <a:p>
                      <a:pPr algn="ctr"/>
                      <a:r>
                        <a:rPr lang="en-US" sz="1200" dirty="0"/>
                        <a:t>5</a:t>
                      </a:r>
                    </a:p>
                  </a:txBody>
                  <a:tcPr anchor="ctr"/>
                </a:tc>
                <a:tc>
                  <a:txBody>
                    <a:bodyPr/>
                    <a:lstStyle/>
                    <a:p>
                      <a:pPr algn="ctr"/>
                      <a:r>
                        <a:rPr lang="en-US" sz="1200" dirty="0"/>
                        <a:t>5</a:t>
                      </a:r>
                    </a:p>
                  </a:txBody>
                  <a:tcPr anchor="ctr"/>
                </a:tc>
                <a:tc>
                  <a:txBody>
                    <a:bodyPr/>
                    <a:lstStyle/>
                    <a:p>
                      <a:pPr algn="ctr"/>
                      <a:r>
                        <a:rPr lang="en-US" sz="1200" dirty="0"/>
                        <a:t>25</a:t>
                      </a:r>
                    </a:p>
                  </a:txBody>
                  <a:tcPr anchor="ctr"/>
                </a:tc>
                <a:tc>
                  <a:txBody>
                    <a:bodyPr/>
                    <a:lstStyle/>
                    <a:p>
                      <a:pPr algn="ctr"/>
                      <a:r>
                        <a:rPr lang="en-US" sz="1200" dirty="0"/>
                        <a:t>25</a:t>
                      </a:r>
                    </a:p>
                  </a:txBody>
                  <a:tcPr anchor="ctr"/>
                </a:tc>
                <a:extLst>
                  <a:ext uri="{0D108BD9-81ED-4DB2-BD59-A6C34878D82A}">
                    <a16:rowId xmlns:a16="http://schemas.microsoft.com/office/drawing/2014/main" xmlns="" val="3293200849"/>
                  </a:ext>
                </a:extLst>
              </a:tr>
              <a:tr h="441959">
                <a:tc>
                  <a:txBody>
                    <a:bodyPr/>
                    <a:lstStyle/>
                    <a:p>
                      <a:r>
                        <a:rPr lang="en-US" sz="1200" dirty="0"/>
                        <a:t>Number of graduate/undergraduate</a:t>
                      </a:r>
                      <a:r>
                        <a:rPr lang="en-US" sz="1200" baseline="0" dirty="0"/>
                        <a:t> interns</a:t>
                      </a:r>
                      <a:endParaRPr lang="en-US" sz="1200" dirty="0"/>
                    </a:p>
                  </a:txBody>
                  <a:tcPr/>
                </a:tc>
                <a:tc>
                  <a:txBody>
                    <a:bodyPr/>
                    <a:lstStyle/>
                    <a:p>
                      <a:pPr algn="ctr"/>
                      <a:r>
                        <a:rPr lang="en-US" sz="1200" dirty="0"/>
                        <a:t>-</a:t>
                      </a:r>
                    </a:p>
                  </a:txBody>
                  <a:tcPr anchor="ctr"/>
                </a:tc>
                <a:tc>
                  <a:txBody>
                    <a:bodyPr/>
                    <a:lstStyle/>
                    <a:p>
                      <a:pPr algn="ctr"/>
                      <a:r>
                        <a:rPr lang="en-US" sz="1200" dirty="0"/>
                        <a:t>-</a:t>
                      </a:r>
                    </a:p>
                  </a:txBody>
                  <a:tcPr anchor="ctr"/>
                </a:tc>
                <a:tc>
                  <a:txBody>
                    <a:bodyPr/>
                    <a:lstStyle/>
                    <a:p>
                      <a:pPr algn="ctr"/>
                      <a:r>
                        <a:rPr lang="en-US" sz="1200" dirty="0"/>
                        <a:t>-</a:t>
                      </a:r>
                    </a:p>
                  </a:txBody>
                  <a:tcPr anchor="ctr"/>
                </a:tc>
                <a:tc>
                  <a:txBody>
                    <a:bodyPr/>
                    <a:lstStyle/>
                    <a:p>
                      <a:pPr algn="ctr"/>
                      <a:r>
                        <a:rPr lang="en-US" sz="1200" dirty="0"/>
                        <a:t>-</a:t>
                      </a:r>
                    </a:p>
                  </a:txBody>
                  <a:tcPr anchor="ctr"/>
                </a:tc>
                <a:tc>
                  <a:txBody>
                    <a:bodyPr/>
                    <a:lstStyle/>
                    <a:p>
                      <a:pPr algn="ctr"/>
                      <a:r>
                        <a:rPr lang="en-US" sz="1200" dirty="0"/>
                        <a:t>-</a:t>
                      </a:r>
                    </a:p>
                  </a:txBody>
                  <a:tcPr anchor="ctr"/>
                </a:tc>
                <a:tc>
                  <a:txBody>
                    <a:bodyPr/>
                    <a:lstStyle/>
                    <a:p>
                      <a:pPr algn="ctr"/>
                      <a:r>
                        <a:rPr lang="en-US" sz="1200" dirty="0"/>
                        <a:t>-</a:t>
                      </a:r>
                    </a:p>
                  </a:txBody>
                  <a:tcPr anchor="ctr"/>
                </a:tc>
                <a:extLst>
                  <a:ext uri="{0D108BD9-81ED-4DB2-BD59-A6C34878D82A}">
                    <a16:rowId xmlns:a16="http://schemas.microsoft.com/office/drawing/2014/main" xmlns="" val="2793767594"/>
                  </a:ext>
                </a:extLst>
              </a:tr>
              <a:tr h="441959">
                <a:tc>
                  <a:txBody>
                    <a:bodyPr/>
                    <a:lstStyle/>
                    <a:p>
                      <a:endParaRPr lang="en-US" sz="1200"/>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a:t>Indicator</a:t>
                      </a:r>
                      <a:r>
                        <a:rPr lang="en-US" sz="1200" b="0" baseline="0" dirty="0"/>
                        <a:t> discontinued in 17/18 as austerity measures meant the redirection of funds towards the  filling of permanent posts</a:t>
                      </a:r>
                      <a:endParaRPr lang="en-US" sz="1200" b="1" dirty="0">
                        <a:solidFill>
                          <a:srgbClr val="FF0000"/>
                        </a:solidFill>
                      </a:endParaRPr>
                    </a:p>
                  </a:txBody>
                  <a:tcPr/>
                </a:tc>
                <a:tc hMerge="1">
                  <a:txBody>
                    <a:bodyPr/>
                    <a:lstStyle/>
                    <a:p>
                      <a:endParaRPr lang="en-US"/>
                    </a:p>
                  </a:txBody>
                  <a:tcPr/>
                </a:tc>
                <a:tc hMerge="1">
                  <a:txBody>
                    <a:bodyPr/>
                    <a:lstStyle/>
                    <a:p>
                      <a:endParaRPr lang="en-US" sz="1200" b="1" dirty="0"/>
                    </a:p>
                  </a:txBody>
                  <a:tcPr>
                    <a:solidFill>
                      <a:schemeClr val="tx2">
                        <a:lumMod val="20000"/>
                        <a:lumOff val="80000"/>
                      </a:schemeClr>
                    </a:solidFill>
                  </a:tcPr>
                </a:tc>
                <a:tc hMerge="1">
                  <a:txBody>
                    <a:bodyPr/>
                    <a:lstStyle/>
                    <a:p>
                      <a:endParaRPr lang="en-US"/>
                    </a:p>
                  </a:txBody>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1" dirty="0"/>
                    </a:p>
                  </a:txBody>
                  <a:tcPr/>
                </a:tc>
                <a:tc hMerge="1">
                  <a:txBody>
                    <a:bodyPr/>
                    <a:lstStyle/>
                    <a:p>
                      <a:endParaRPr lang="en-US"/>
                    </a:p>
                  </a:txBody>
                  <a:tcPr/>
                </a:tc>
                <a:extLst>
                  <a:ext uri="{0D108BD9-81ED-4DB2-BD59-A6C34878D82A}">
                    <a16:rowId xmlns:a16="http://schemas.microsoft.com/office/drawing/2014/main" xmlns="" val="3672360315"/>
                  </a:ext>
                </a:extLst>
              </a:tr>
              <a:tr h="441959">
                <a:tc>
                  <a:txBody>
                    <a:bodyPr/>
                    <a:lstStyle/>
                    <a:p>
                      <a:r>
                        <a:rPr lang="en-US" sz="1200" dirty="0"/>
                        <a:t>Number of Premier Advancement of Youth</a:t>
                      </a:r>
                      <a:r>
                        <a:rPr lang="en-US" sz="1200" baseline="0" dirty="0"/>
                        <a:t> (PAY) interns</a:t>
                      </a:r>
                      <a:endParaRPr lang="en-US" sz="1200" dirty="0"/>
                    </a:p>
                  </a:txBody>
                  <a:tcPr/>
                </a:tc>
                <a:tc>
                  <a:txBody>
                    <a:bodyPr/>
                    <a:lstStyle/>
                    <a:p>
                      <a:pPr algn="ctr"/>
                      <a:r>
                        <a:rPr lang="en-US" sz="1200" dirty="0"/>
                        <a:t>-</a:t>
                      </a:r>
                    </a:p>
                  </a:txBody>
                  <a:tcPr anchor="ctr"/>
                </a:tc>
                <a:tc>
                  <a:txBody>
                    <a:bodyPr/>
                    <a:lstStyle/>
                    <a:p>
                      <a:pPr algn="ctr"/>
                      <a:r>
                        <a:rPr lang="en-US" sz="1200" dirty="0"/>
                        <a:t>-</a:t>
                      </a:r>
                    </a:p>
                  </a:txBody>
                  <a:tcPr anchor="ctr"/>
                </a:tc>
                <a:tc>
                  <a:txBody>
                    <a:bodyPr/>
                    <a:lstStyle/>
                    <a:p>
                      <a:pPr algn="ctr"/>
                      <a:r>
                        <a:rPr lang="en-US" sz="1200" dirty="0"/>
                        <a:t>20</a:t>
                      </a:r>
                    </a:p>
                  </a:txBody>
                  <a:tcPr anchor="ctr"/>
                </a:tc>
                <a:tc>
                  <a:txBody>
                    <a:bodyPr/>
                    <a:lstStyle/>
                    <a:p>
                      <a:pPr algn="ctr"/>
                      <a:r>
                        <a:rPr lang="en-US" sz="1200" dirty="0"/>
                        <a:t>24</a:t>
                      </a:r>
                    </a:p>
                  </a:txBody>
                  <a:tcPr anchor="ctr"/>
                </a:tc>
                <a:tc>
                  <a:txBody>
                    <a:bodyPr/>
                    <a:lstStyle/>
                    <a:p>
                      <a:pPr algn="ctr"/>
                      <a:r>
                        <a:rPr lang="en-US" sz="1200" dirty="0"/>
                        <a:t>20</a:t>
                      </a:r>
                    </a:p>
                  </a:txBody>
                  <a:tcPr anchor="ctr"/>
                </a:tc>
                <a:tc>
                  <a:txBody>
                    <a:bodyPr/>
                    <a:lstStyle/>
                    <a:p>
                      <a:pPr algn="ctr"/>
                      <a:r>
                        <a:rPr lang="en-US" sz="1200" dirty="0"/>
                        <a:t>24</a:t>
                      </a:r>
                    </a:p>
                  </a:txBody>
                  <a:tcPr anchor="ctr"/>
                </a:tc>
                <a:extLst>
                  <a:ext uri="{0D108BD9-81ED-4DB2-BD59-A6C34878D82A}">
                    <a16:rowId xmlns:a16="http://schemas.microsoft.com/office/drawing/2014/main" xmlns="" val="132041646"/>
                  </a:ext>
                </a:extLst>
              </a:tr>
              <a:tr h="265176">
                <a:tc>
                  <a:txBody>
                    <a:bodyPr/>
                    <a:lstStyle/>
                    <a:p>
                      <a:endParaRPr lang="en-US" sz="1200" dirty="0"/>
                    </a:p>
                  </a:txBody>
                  <a:tcPr/>
                </a:tc>
                <a:tc gridSpan="6">
                  <a:txBody>
                    <a:bodyPr/>
                    <a:lstStyle/>
                    <a:p>
                      <a:r>
                        <a:rPr lang="en-US" sz="1200" dirty="0"/>
                        <a:t>Additional funding received from PT for appointment of four more interns.</a:t>
                      </a:r>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363943870"/>
                  </a:ext>
                </a:extLst>
              </a:tr>
              <a:tr h="441959">
                <a:tc>
                  <a:txBody>
                    <a:bodyPr/>
                    <a:lstStyle/>
                    <a:p>
                      <a:r>
                        <a:rPr lang="en-US" sz="1200" dirty="0">
                          <a:solidFill>
                            <a:srgbClr val="C00000"/>
                          </a:solidFill>
                        </a:rPr>
                        <a:t>MPAT level for the Management</a:t>
                      </a:r>
                      <a:r>
                        <a:rPr lang="en-US" sz="1200" baseline="0" dirty="0">
                          <a:solidFill>
                            <a:srgbClr val="C00000"/>
                          </a:solidFill>
                        </a:rPr>
                        <a:t> Standard: Strategic Plans</a:t>
                      </a:r>
                      <a:endParaRPr lang="en-US" sz="1200" dirty="0">
                        <a:solidFill>
                          <a:srgbClr val="C00000"/>
                        </a:solidFill>
                      </a:endParaRPr>
                    </a:p>
                  </a:txBody>
                  <a:tcPr/>
                </a:tc>
                <a:tc>
                  <a:txBody>
                    <a:bodyPr/>
                    <a:lstStyle/>
                    <a:p>
                      <a:pPr algn="ctr"/>
                      <a:r>
                        <a:rPr lang="en-US" sz="1200" dirty="0">
                          <a:solidFill>
                            <a:srgbClr val="C00000"/>
                          </a:solidFill>
                        </a:rPr>
                        <a:t>-</a:t>
                      </a:r>
                    </a:p>
                  </a:txBody>
                  <a:tcPr anchor="ctr"/>
                </a:tc>
                <a:tc>
                  <a:txBody>
                    <a:bodyPr/>
                    <a:lstStyle/>
                    <a:p>
                      <a:pPr algn="ctr"/>
                      <a:r>
                        <a:rPr lang="en-US" dirty="0">
                          <a:solidFill>
                            <a:srgbClr val="C00000"/>
                          </a:solidFill>
                        </a:rPr>
                        <a:t>-</a:t>
                      </a:r>
                    </a:p>
                  </a:txBody>
                  <a:tcPr anchor="ctr"/>
                </a:tc>
                <a:tc>
                  <a:txBody>
                    <a:bodyPr/>
                    <a:lstStyle/>
                    <a:p>
                      <a:pPr algn="ctr"/>
                      <a:r>
                        <a:rPr lang="en-US" sz="1200" dirty="0">
                          <a:solidFill>
                            <a:srgbClr val="C00000"/>
                          </a:solidFill>
                        </a:rPr>
                        <a:t>-</a:t>
                      </a:r>
                    </a:p>
                  </a:txBody>
                  <a:tcPr anchor="ctr"/>
                </a:tc>
                <a:tc>
                  <a:txBody>
                    <a:bodyPr/>
                    <a:lstStyle/>
                    <a:p>
                      <a:pPr algn="ctr"/>
                      <a:r>
                        <a:rPr lang="en-US" dirty="0">
                          <a:solidFill>
                            <a:srgbClr val="C00000"/>
                          </a:solidFill>
                        </a:rPr>
                        <a:t>-</a:t>
                      </a:r>
                    </a:p>
                  </a:txBody>
                  <a:tcPr anchor="ctr"/>
                </a:tc>
                <a:tc>
                  <a:txBody>
                    <a:bodyPr/>
                    <a:lstStyle/>
                    <a:p>
                      <a:pPr algn="ctr"/>
                      <a:r>
                        <a:rPr lang="en-US" sz="1200" dirty="0">
                          <a:solidFill>
                            <a:srgbClr val="C00000"/>
                          </a:solidFill>
                        </a:rPr>
                        <a:t>4</a:t>
                      </a:r>
                    </a:p>
                  </a:txBody>
                  <a:tcPr anchor="ctr"/>
                </a:tc>
                <a:tc>
                  <a:txBody>
                    <a:bodyPr/>
                    <a:lstStyle/>
                    <a:p>
                      <a:pPr algn="ctr"/>
                      <a:r>
                        <a:rPr lang="en-US" sz="1200" dirty="0">
                          <a:solidFill>
                            <a:srgbClr val="C00000"/>
                          </a:solidFill>
                        </a:rPr>
                        <a:t>0</a:t>
                      </a:r>
                    </a:p>
                  </a:txBody>
                  <a:tcPr anchor="ctr"/>
                </a:tc>
                <a:extLst>
                  <a:ext uri="{0D108BD9-81ED-4DB2-BD59-A6C34878D82A}">
                    <a16:rowId xmlns:a16="http://schemas.microsoft.com/office/drawing/2014/main" xmlns="" val="4008608278"/>
                  </a:ext>
                </a:extLst>
              </a:tr>
              <a:tr h="618743">
                <a:tc>
                  <a:txBody>
                    <a:bodyPr/>
                    <a:lstStyle/>
                    <a:p>
                      <a:endParaRPr lang="en-US" sz="1200" dirty="0">
                        <a:solidFill>
                          <a:srgbClr val="C00000"/>
                        </a:solidFill>
                      </a:endParaRPr>
                    </a:p>
                  </a:txBody>
                  <a:tcPr/>
                </a:tc>
                <a:tc gridSpan="6">
                  <a:txBody>
                    <a:bodyPr/>
                    <a:lstStyle/>
                    <a:p>
                      <a:r>
                        <a:rPr lang="en-US" sz="1200" dirty="0">
                          <a:solidFill>
                            <a:srgbClr val="C00000"/>
                          </a:solidFill>
                        </a:rPr>
                        <a:t>Annual Target. The MPAT 1.7 standards provided by DPME in September 2017 did not make provision for the assessment of a Strategic Plans standard. Therefore achievement could not be assessed.</a:t>
                      </a:r>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884680998"/>
                  </a:ext>
                </a:extLst>
              </a:tr>
            </a:tbl>
          </a:graphicData>
        </a:graphic>
      </p:graphicFrame>
    </p:spTree>
    <p:extLst>
      <p:ext uri="{BB962C8B-B14F-4D97-AF65-F5344CB8AC3E}">
        <p14:creationId xmlns:p14="http://schemas.microsoft.com/office/powerpoint/2010/main" xmlns="" val="22683441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ZA" sz="1800" dirty="0"/>
              <a:t>NATIONAL INDICATORS FOR WHICH TARGETS WERE NOT SET</a:t>
            </a:r>
          </a:p>
        </p:txBody>
      </p:sp>
      <p:sp>
        <p:nvSpPr>
          <p:cNvPr id="3" name="Subtitle 2"/>
          <p:cNvSpPr>
            <a:spLocks noGrp="1"/>
          </p:cNvSpPr>
          <p:nvPr>
            <p:ph type="subTitle" idx="1"/>
          </p:nvPr>
        </p:nvSpPr>
        <p:spPr/>
        <p:txBody>
          <a:bodyPr>
            <a:normAutofit/>
          </a:bodyPr>
          <a:lstStyle/>
          <a:p>
            <a:r>
              <a:rPr lang="en-ZA" sz="1400" b="1" dirty="0"/>
              <a:t>PROGRAMME 5: DEVELOPMENT &amp; RESEARCH</a:t>
            </a:r>
          </a:p>
        </p:txBody>
      </p:sp>
      <p:graphicFrame>
        <p:nvGraphicFramePr>
          <p:cNvPr id="4" name="Table 3"/>
          <p:cNvGraphicFramePr>
            <a:graphicFrameLocks noGrp="1"/>
          </p:cNvGraphicFramePr>
          <p:nvPr>
            <p:extLst>
              <p:ext uri="{D42A27DB-BD31-4B8C-83A1-F6EECF244321}">
                <p14:modId xmlns:p14="http://schemas.microsoft.com/office/powerpoint/2010/main" xmlns="" val="949370989"/>
              </p:ext>
            </p:extLst>
          </p:nvPr>
        </p:nvGraphicFramePr>
        <p:xfrm>
          <a:off x="209724" y="1711349"/>
          <a:ext cx="8591375" cy="3395853"/>
        </p:xfrm>
        <a:graphic>
          <a:graphicData uri="http://schemas.openxmlformats.org/drawingml/2006/table">
            <a:tbl>
              <a:tblPr>
                <a:tableStyleId>{5C22544A-7EE6-4342-B048-85BDC9FD1C3A}</a:tableStyleId>
              </a:tblPr>
              <a:tblGrid>
                <a:gridCol w="3087149">
                  <a:extLst>
                    <a:ext uri="{9D8B030D-6E8A-4147-A177-3AD203B41FA5}">
                      <a16:colId xmlns:a16="http://schemas.microsoft.com/office/drawing/2014/main" xmlns="" val="2444724690"/>
                    </a:ext>
                  </a:extLst>
                </a:gridCol>
                <a:gridCol w="5504226">
                  <a:extLst>
                    <a:ext uri="{9D8B030D-6E8A-4147-A177-3AD203B41FA5}">
                      <a16:colId xmlns:a16="http://schemas.microsoft.com/office/drawing/2014/main" xmlns="" val="3760320951"/>
                    </a:ext>
                  </a:extLst>
                </a:gridCol>
              </a:tblGrid>
              <a:tr h="425589">
                <a:tc>
                  <a:txBody>
                    <a:bodyPr/>
                    <a:lstStyle/>
                    <a:p>
                      <a:pPr algn="ctr" fontAlgn="b"/>
                      <a:r>
                        <a:rPr lang="en-US" sz="1200" b="1" i="0" u="none" strike="noStrike" dirty="0">
                          <a:solidFill>
                            <a:schemeClr val="dk1"/>
                          </a:solidFill>
                          <a:effectLst/>
                          <a:latin typeface="+mn-lt"/>
                        </a:rPr>
                        <a:t>INDICATOR</a:t>
                      </a:r>
                      <a:endParaRPr lang="en-US" sz="1200" b="1" i="0" u="none" strike="noStrike" dirty="0">
                        <a:solidFill>
                          <a:srgbClr val="000000"/>
                        </a:solidFill>
                        <a:effectLst/>
                        <a:latin typeface="Calibri" panose="020F0502020204030204" pitchFamily="34" charset="0"/>
                      </a:endParaRPr>
                    </a:p>
                  </a:txBody>
                  <a:tcPr marL="3751" marR="3751" marT="3751" marB="0"/>
                </a:tc>
                <a:tc>
                  <a:txBody>
                    <a:bodyPr/>
                    <a:lstStyle/>
                    <a:p>
                      <a:pPr algn="ctr" fontAlgn="b"/>
                      <a:r>
                        <a:rPr lang="en-US" sz="1200" b="1" i="0" u="none" strike="noStrike" dirty="0">
                          <a:solidFill>
                            <a:schemeClr val="dk1"/>
                          </a:solidFill>
                          <a:effectLst/>
                          <a:latin typeface="+mn-lt"/>
                        </a:rPr>
                        <a:t>REASONS</a:t>
                      </a:r>
                      <a:r>
                        <a:rPr lang="en-US" sz="1200" b="1" i="0" u="none" strike="noStrike" baseline="0" dirty="0">
                          <a:solidFill>
                            <a:schemeClr val="dk1"/>
                          </a:solidFill>
                          <a:effectLst/>
                          <a:latin typeface="+mn-lt"/>
                        </a:rPr>
                        <a:t> FOR NOT SETTING TARGETS</a:t>
                      </a:r>
                      <a:endParaRPr lang="en-US" sz="1200" b="1" i="0" u="none" strike="noStrike" dirty="0">
                        <a:solidFill>
                          <a:srgbClr val="000000"/>
                        </a:solidFill>
                        <a:effectLst/>
                        <a:latin typeface="Calibri" panose="020F0502020204030204" pitchFamily="34" charset="0"/>
                      </a:endParaRPr>
                    </a:p>
                  </a:txBody>
                  <a:tcPr marL="3751" marR="3751" marT="3751" marB="0"/>
                </a:tc>
                <a:extLst>
                  <a:ext uri="{0D108BD9-81ED-4DB2-BD59-A6C34878D82A}">
                    <a16:rowId xmlns:a16="http://schemas.microsoft.com/office/drawing/2014/main" xmlns="" val="3733354627"/>
                  </a:ext>
                </a:extLst>
              </a:tr>
              <a:tr h="650983">
                <a:tc>
                  <a:txBody>
                    <a:bodyPr/>
                    <a:lstStyle/>
                    <a:p>
                      <a:pPr algn="l" fontAlgn="t"/>
                      <a:r>
                        <a:rPr lang="en-US" sz="1200" u="none" strike="noStrike" dirty="0">
                          <a:effectLst/>
                        </a:rPr>
                        <a:t>Number of population capacity development sessions conducted.</a:t>
                      </a:r>
                      <a:endParaRPr lang="en-US" sz="1200" b="0" i="0" u="none" strike="noStrike" dirty="0">
                        <a:solidFill>
                          <a:srgbClr val="000000"/>
                        </a:solidFill>
                        <a:effectLst/>
                        <a:latin typeface="Arial" panose="020B0604020202020204" pitchFamily="34" charset="0"/>
                      </a:endParaRPr>
                    </a:p>
                  </a:txBody>
                  <a:tcPr marL="3751" marR="3751" marT="3751" marB="0"/>
                </a:tc>
                <a:tc>
                  <a:txBody>
                    <a:bodyPr/>
                    <a:lstStyle/>
                    <a:p>
                      <a:pPr algn="l" fontAlgn="b"/>
                      <a:r>
                        <a:rPr lang="en-US" sz="1200" u="none" strike="noStrike" dirty="0">
                          <a:effectLst/>
                        </a:rPr>
                        <a:t>The proxy indicators in the operational plan of sub programme is considered as a more effective measure that counting sessions </a:t>
                      </a:r>
                      <a:r>
                        <a:rPr lang="en-US" sz="1200" b="0" u="none" strike="noStrike" dirty="0">
                          <a:solidFill>
                            <a:schemeClr val="tx1"/>
                          </a:solidFill>
                          <a:effectLst/>
                        </a:rPr>
                        <a:t>i.e. the numbers of persons attending the advocacy workshops and trained in population capacity. See hereunder.</a:t>
                      </a:r>
                      <a:endParaRPr lang="en-US" sz="1200" b="0" i="0" u="none" strike="noStrike" dirty="0">
                        <a:solidFill>
                          <a:schemeClr val="tx1"/>
                        </a:solidFill>
                        <a:effectLst/>
                        <a:latin typeface="Calibri" panose="020F0502020204030204" pitchFamily="34" charset="0"/>
                      </a:endParaRPr>
                    </a:p>
                  </a:txBody>
                  <a:tcPr marL="3751" marR="3751" marT="3751" marB="0"/>
                </a:tc>
                <a:extLst>
                  <a:ext uri="{0D108BD9-81ED-4DB2-BD59-A6C34878D82A}">
                    <a16:rowId xmlns:a16="http://schemas.microsoft.com/office/drawing/2014/main" xmlns="" val="2941461287"/>
                  </a:ext>
                </a:extLst>
              </a:tr>
              <a:tr h="801585">
                <a:tc>
                  <a:txBody>
                    <a:bodyPr/>
                    <a:lstStyle/>
                    <a:p>
                      <a:pPr algn="l" fontAlgn="t"/>
                      <a:r>
                        <a:rPr lang="en-US" sz="1200" u="none" strike="noStrike" dirty="0">
                          <a:effectLst/>
                        </a:rPr>
                        <a:t>Number of individuals who participated in population capacity development sessions.</a:t>
                      </a:r>
                      <a:endParaRPr lang="en-US" sz="1200" b="0" i="0" u="none" strike="noStrike" dirty="0">
                        <a:solidFill>
                          <a:srgbClr val="000000"/>
                        </a:solidFill>
                        <a:effectLst/>
                        <a:latin typeface="Arial" panose="020B0604020202020204" pitchFamily="34" charset="0"/>
                      </a:endParaRPr>
                    </a:p>
                  </a:txBody>
                  <a:tcPr marL="3751" marR="3751" marT="3751" marB="0"/>
                </a:tc>
                <a:tc>
                  <a:txBody>
                    <a:bodyPr/>
                    <a:lstStyle/>
                    <a:p>
                      <a:pPr algn="l" fontAlgn="b"/>
                      <a:r>
                        <a:rPr lang="en-US" sz="1200" u="none" strike="noStrike" dirty="0">
                          <a:effectLst/>
                        </a:rPr>
                        <a:t>The provincial measures dealing with the number of persons attending advocacy workshops and trained in population capacity are captured in the sub-programmes operational plan. They are considered proxy indicators for this indicator.</a:t>
                      </a:r>
                      <a:endParaRPr lang="en-US" sz="1200" b="0" i="0" u="none" strike="noStrike" dirty="0">
                        <a:solidFill>
                          <a:srgbClr val="000000"/>
                        </a:solidFill>
                        <a:effectLst/>
                        <a:latin typeface="Calibri" panose="020F0502020204030204" pitchFamily="34" charset="0"/>
                      </a:endParaRPr>
                    </a:p>
                  </a:txBody>
                  <a:tcPr marL="3751" marR="3751" marT="3751" marB="0"/>
                </a:tc>
                <a:extLst>
                  <a:ext uri="{0D108BD9-81ED-4DB2-BD59-A6C34878D82A}">
                    <a16:rowId xmlns:a16="http://schemas.microsoft.com/office/drawing/2014/main" xmlns="" val="3097045620"/>
                  </a:ext>
                </a:extLst>
              </a:tr>
              <a:tr h="650983">
                <a:tc>
                  <a:txBody>
                    <a:bodyPr/>
                    <a:lstStyle/>
                    <a:p>
                      <a:pPr algn="l" fontAlgn="t"/>
                      <a:r>
                        <a:rPr lang="en-US" sz="1200" u="none" strike="noStrike" dirty="0">
                          <a:effectLst/>
                        </a:rPr>
                        <a:t>Number of Population Advocacy, Information, Education and Communication (IEC) activities implemented</a:t>
                      </a:r>
                      <a:endParaRPr lang="en-US" sz="1200" b="0" i="0" u="none" strike="noStrike" dirty="0">
                        <a:solidFill>
                          <a:srgbClr val="000000"/>
                        </a:solidFill>
                        <a:effectLst/>
                        <a:latin typeface="Arial" panose="020B0604020202020204" pitchFamily="34" charset="0"/>
                      </a:endParaRPr>
                    </a:p>
                  </a:txBody>
                  <a:tcPr marL="3751" marR="3751" marT="3751" marB="0"/>
                </a:tc>
                <a:tc>
                  <a:txBody>
                    <a:bodyPr/>
                    <a:lstStyle/>
                    <a:p>
                      <a:pPr algn="l" fontAlgn="b"/>
                      <a:r>
                        <a:rPr lang="en-US" sz="1200" u="none" strike="noStrike" dirty="0">
                          <a:effectLst/>
                        </a:rPr>
                        <a:t>The proxy indicators in operational plan of sub programme is considered as a more effective measure than counting activities. </a:t>
                      </a:r>
                      <a:endParaRPr lang="en-US" sz="1200" b="1" i="0" u="none" strike="noStrike" dirty="0">
                        <a:solidFill>
                          <a:srgbClr val="FF0000"/>
                        </a:solidFill>
                        <a:effectLst/>
                        <a:latin typeface="Calibri" panose="020F0502020204030204" pitchFamily="34" charset="0"/>
                      </a:endParaRPr>
                    </a:p>
                  </a:txBody>
                  <a:tcPr marL="3751" marR="3751" marT="3751" marB="0"/>
                </a:tc>
                <a:extLst>
                  <a:ext uri="{0D108BD9-81ED-4DB2-BD59-A6C34878D82A}">
                    <a16:rowId xmlns:a16="http://schemas.microsoft.com/office/drawing/2014/main" xmlns="" val="2381959548"/>
                  </a:ext>
                </a:extLst>
              </a:tr>
              <a:tr h="866713">
                <a:tc>
                  <a:txBody>
                    <a:bodyPr/>
                    <a:lstStyle/>
                    <a:p>
                      <a:pPr algn="l" fontAlgn="t"/>
                      <a:r>
                        <a:rPr lang="en-US" sz="1200" u="none" strike="noStrike">
                          <a:effectLst/>
                        </a:rPr>
                        <a:t>Number of Population Policy Monitoring and Evaluation reports produced.</a:t>
                      </a:r>
                      <a:endParaRPr lang="en-US" sz="1200" b="0" i="0" u="none" strike="noStrike">
                        <a:solidFill>
                          <a:srgbClr val="000000"/>
                        </a:solidFill>
                        <a:effectLst/>
                        <a:latin typeface="Arial" panose="020B0604020202020204" pitchFamily="34" charset="0"/>
                      </a:endParaRPr>
                    </a:p>
                  </a:txBody>
                  <a:tcPr marL="3751" marR="3751" marT="3751" marB="0"/>
                </a:tc>
                <a:tc>
                  <a:txBody>
                    <a:bodyPr/>
                    <a:lstStyle/>
                    <a:p>
                      <a:pPr algn="l" fontAlgn="b"/>
                      <a:r>
                        <a:rPr lang="en-US" sz="1200" u="none" strike="noStrike" dirty="0">
                          <a:effectLst/>
                        </a:rPr>
                        <a:t>The provincial indicators, “number of population research projects completed” and “number of demographic profiles completed” are proxy indicators as they provide information on population related issues that can be used for planning purposes</a:t>
                      </a:r>
                      <a:endParaRPr lang="en-US" sz="1200" b="0" i="0" u="none" strike="noStrike" dirty="0">
                        <a:solidFill>
                          <a:srgbClr val="000000"/>
                        </a:solidFill>
                        <a:effectLst/>
                        <a:latin typeface="Calibri" panose="020F0502020204030204" pitchFamily="34" charset="0"/>
                      </a:endParaRPr>
                    </a:p>
                  </a:txBody>
                  <a:tcPr marL="3751" marR="3751" marT="3751" marB="0"/>
                </a:tc>
                <a:extLst>
                  <a:ext uri="{0D108BD9-81ED-4DB2-BD59-A6C34878D82A}">
                    <a16:rowId xmlns:a16="http://schemas.microsoft.com/office/drawing/2014/main" xmlns="" val="2666915230"/>
                  </a:ext>
                </a:extLst>
              </a:tr>
            </a:tbl>
          </a:graphicData>
        </a:graphic>
      </p:graphicFrame>
    </p:spTree>
    <p:extLst>
      <p:ext uri="{BB962C8B-B14F-4D97-AF65-F5344CB8AC3E}">
        <p14:creationId xmlns:p14="http://schemas.microsoft.com/office/powerpoint/2010/main" xmlns="" val="793576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004" y="272375"/>
            <a:ext cx="8904385" cy="824770"/>
          </a:xfrm>
        </p:spPr>
        <p:txBody>
          <a:bodyPr>
            <a:normAutofit fontScale="90000"/>
          </a:bodyPr>
          <a:lstStyle/>
          <a:p>
            <a:r>
              <a:rPr lang="en-ZA" sz="1800" dirty="0"/>
              <a:t/>
            </a:r>
            <a:br>
              <a:rPr lang="en-ZA" sz="1800" dirty="0"/>
            </a:br>
            <a:r>
              <a:rPr lang="en-ZA" sz="1800" dirty="0"/>
              <a:t/>
            </a:r>
            <a:br>
              <a:rPr lang="en-ZA" sz="1800" dirty="0"/>
            </a:br>
            <a:r>
              <a:rPr lang="en-ZA" sz="1800" dirty="0"/>
              <a:t>PROGRAMME 1: CORPORATE MANAGEMENT SERVICES</a:t>
            </a:r>
            <a:br>
              <a:rPr lang="en-ZA" sz="1800" dirty="0"/>
            </a:br>
            <a:r>
              <a:rPr lang="en-ZA" sz="1800" dirty="0"/>
              <a:t>OCTOBER 2017 – MARCH 2018</a:t>
            </a:r>
            <a:br>
              <a:rPr lang="en-ZA" sz="1800" dirty="0"/>
            </a:br>
            <a:r>
              <a:rPr lang="en-ZA" sz="1800" dirty="0"/>
              <a:t/>
            </a:r>
            <a:br>
              <a:rPr lang="en-ZA" sz="1800" dirty="0"/>
            </a:br>
            <a:r>
              <a:rPr lang="en-ZA" sz="1800" dirty="0"/>
              <a:t/>
            </a:r>
            <a:br>
              <a:rPr lang="en-ZA" sz="1800" dirty="0"/>
            </a:br>
            <a:endParaRPr lang="en-ZA" sz="1800" dirty="0"/>
          </a:p>
        </p:txBody>
      </p:sp>
      <p:sp>
        <p:nvSpPr>
          <p:cNvPr id="3" name="Subtitle 2"/>
          <p:cNvSpPr>
            <a:spLocks noGrp="1"/>
          </p:cNvSpPr>
          <p:nvPr>
            <p:ph type="subTitle" idx="1"/>
          </p:nvPr>
        </p:nvSpPr>
        <p:spPr/>
        <p:txBody>
          <a:bodyPr/>
          <a:lstStyle/>
          <a:p>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4029863615"/>
              </p:ext>
            </p:extLst>
          </p:nvPr>
        </p:nvGraphicFramePr>
        <p:xfrm>
          <a:off x="255931" y="1191180"/>
          <a:ext cx="8799458" cy="4694055"/>
        </p:xfrm>
        <a:graphic>
          <a:graphicData uri="http://schemas.openxmlformats.org/drawingml/2006/table">
            <a:tbl>
              <a:tblPr firstRow="1" bandRow="1">
                <a:tableStyleId>{5C22544A-7EE6-4342-B048-85BDC9FD1C3A}</a:tableStyleId>
              </a:tblPr>
              <a:tblGrid>
                <a:gridCol w="2633184">
                  <a:extLst>
                    <a:ext uri="{9D8B030D-6E8A-4147-A177-3AD203B41FA5}">
                      <a16:colId xmlns:a16="http://schemas.microsoft.com/office/drawing/2014/main" xmlns="" val="2852729307"/>
                    </a:ext>
                  </a:extLst>
                </a:gridCol>
                <a:gridCol w="798172">
                  <a:extLst>
                    <a:ext uri="{9D8B030D-6E8A-4147-A177-3AD203B41FA5}">
                      <a16:colId xmlns:a16="http://schemas.microsoft.com/office/drawing/2014/main" xmlns="" val="1907899341"/>
                    </a:ext>
                  </a:extLst>
                </a:gridCol>
                <a:gridCol w="1164738">
                  <a:extLst>
                    <a:ext uri="{9D8B030D-6E8A-4147-A177-3AD203B41FA5}">
                      <a16:colId xmlns:a16="http://schemas.microsoft.com/office/drawing/2014/main" xmlns="" val="3106086020"/>
                    </a:ext>
                  </a:extLst>
                </a:gridCol>
                <a:gridCol w="1062188">
                  <a:extLst>
                    <a:ext uri="{9D8B030D-6E8A-4147-A177-3AD203B41FA5}">
                      <a16:colId xmlns:a16="http://schemas.microsoft.com/office/drawing/2014/main" xmlns="" val="4223960404"/>
                    </a:ext>
                  </a:extLst>
                </a:gridCol>
                <a:gridCol w="1113571">
                  <a:extLst>
                    <a:ext uri="{9D8B030D-6E8A-4147-A177-3AD203B41FA5}">
                      <a16:colId xmlns:a16="http://schemas.microsoft.com/office/drawing/2014/main" xmlns="" val="1880861134"/>
                    </a:ext>
                  </a:extLst>
                </a:gridCol>
                <a:gridCol w="806194">
                  <a:extLst>
                    <a:ext uri="{9D8B030D-6E8A-4147-A177-3AD203B41FA5}">
                      <a16:colId xmlns:a16="http://schemas.microsoft.com/office/drawing/2014/main" xmlns="" val="997716175"/>
                    </a:ext>
                  </a:extLst>
                </a:gridCol>
                <a:gridCol w="1221411">
                  <a:extLst>
                    <a:ext uri="{9D8B030D-6E8A-4147-A177-3AD203B41FA5}">
                      <a16:colId xmlns:a16="http://schemas.microsoft.com/office/drawing/2014/main" xmlns="" val="3336226966"/>
                    </a:ext>
                  </a:extLst>
                </a:gridCol>
              </a:tblGrid>
              <a:tr h="541373">
                <a:tc>
                  <a:txBody>
                    <a:bodyPr/>
                    <a:lstStyle/>
                    <a:p>
                      <a:pPr algn="ctr"/>
                      <a:r>
                        <a:rPr lang="en-US" sz="1400" dirty="0"/>
                        <a:t>INDICATOR</a:t>
                      </a:r>
                    </a:p>
                  </a:txBody>
                  <a:tcPr/>
                </a:tc>
                <a:tc gridSpan="2">
                  <a:txBody>
                    <a:bodyPr/>
                    <a:lstStyle/>
                    <a:p>
                      <a:pPr algn="ctr"/>
                      <a:r>
                        <a:rPr lang="en-US" sz="1400" baseline="0" dirty="0"/>
                        <a:t>3rd  Quarter Pre-Audit Output</a:t>
                      </a:r>
                      <a:endParaRPr lang="en-US" sz="1400" dirty="0"/>
                    </a:p>
                  </a:txBody>
                  <a:tcPr/>
                </a:tc>
                <a:tc hMerge="1">
                  <a:txBody>
                    <a:bodyPr/>
                    <a:lstStyle/>
                    <a:p>
                      <a:endParaRPr lang="en-US"/>
                    </a:p>
                  </a:txBody>
                  <a:tcPr/>
                </a:tc>
                <a:tc gridSpan="2">
                  <a:txBody>
                    <a:bodyPr/>
                    <a:lstStyle/>
                    <a:p>
                      <a:pPr algn="ctr"/>
                      <a:r>
                        <a:rPr lang="en-US" sz="1400" baseline="0" dirty="0"/>
                        <a:t>4</a:t>
                      </a:r>
                      <a:r>
                        <a:rPr lang="en-US" sz="1400" baseline="30000" dirty="0"/>
                        <a:t>th</a:t>
                      </a:r>
                      <a:r>
                        <a:rPr lang="en-US" sz="1400" baseline="0" dirty="0"/>
                        <a:t> Quarter  Pre-Audit</a:t>
                      </a:r>
                    </a:p>
                    <a:p>
                      <a:pPr algn="ctr"/>
                      <a:r>
                        <a:rPr lang="en-US" sz="1400" baseline="0" dirty="0"/>
                        <a:t> Output</a:t>
                      </a:r>
                      <a:endParaRPr lang="en-US" sz="1400" dirty="0"/>
                    </a:p>
                  </a:txBody>
                  <a:tcPr/>
                </a:tc>
                <a:tc hMerge="1">
                  <a:txBody>
                    <a:bodyPr/>
                    <a:lstStyle/>
                    <a:p>
                      <a:endParaRPr lang="en-US"/>
                    </a:p>
                  </a:txBody>
                  <a:tcPr/>
                </a:tc>
                <a:tc gridSpan="2">
                  <a:txBody>
                    <a:bodyPr/>
                    <a:lstStyle/>
                    <a:p>
                      <a:r>
                        <a:rPr lang="en-US" sz="1400" dirty="0"/>
                        <a:t>2017/18 Pre-audit Annual Output</a:t>
                      </a:r>
                    </a:p>
                  </a:txBody>
                  <a:tcPr/>
                </a:tc>
                <a:tc hMerge="1">
                  <a:txBody>
                    <a:bodyPr/>
                    <a:lstStyle/>
                    <a:p>
                      <a:endParaRPr lang="en-US"/>
                    </a:p>
                  </a:txBody>
                  <a:tcPr/>
                </a:tc>
                <a:extLst>
                  <a:ext uri="{0D108BD9-81ED-4DB2-BD59-A6C34878D82A}">
                    <a16:rowId xmlns:a16="http://schemas.microsoft.com/office/drawing/2014/main" xmlns="" val="190855089"/>
                  </a:ext>
                </a:extLst>
              </a:tr>
              <a:tr h="404454">
                <a:tc>
                  <a:txBody>
                    <a:bodyPr/>
                    <a:lstStyle/>
                    <a:p>
                      <a:pPr algn="ctr"/>
                      <a:endParaRPr lang="en-US" sz="1200" dirty="0"/>
                    </a:p>
                  </a:txBody>
                  <a:tcPr/>
                </a:tc>
                <a:tc>
                  <a:txBody>
                    <a:bodyPr/>
                    <a:lstStyle/>
                    <a:p>
                      <a:pPr algn="ctr"/>
                      <a:r>
                        <a:rPr lang="en-US" sz="1200" dirty="0"/>
                        <a:t>Target</a:t>
                      </a:r>
                    </a:p>
                  </a:txBody>
                  <a:tcPr/>
                </a:tc>
                <a:tc>
                  <a:txBody>
                    <a:bodyPr/>
                    <a:lstStyle/>
                    <a:p>
                      <a:pPr algn="ctr"/>
                      <a:r>
                        <a:rPr lang="en-US" sz="1200" dirty="0"/>
                        <a:t>Achievement</a:t>
                      </a:r>
                    </a:p>
                  </a:txBody>
                  <a:tcPr/>
                </a:tc>
                <a:tc>
                  <a:txBody>
                    <a:bodyPr/>
                    <a:lstStyle/>
                    <a:p>
                      <a:pPr algn="ctr"/>
                      <a:r>
                        <a:rPr lang="en-US" sz="1200" dirty="0"/>
                        <a:t>Target</a:t>
                      </a:r>
                    </a:p>
                  </a:txBody>
                  <a:tcPr/>
                </a:tc>
                <a:tc>
                  <a:txBody>
                    <a:bodyPr/>
                    <a:lstStyle/>
                    <a:p>
                      <a:pPr algn="ctr"/>
                      <a:r>
                        <a:rPr lang="en-US" sz="1200" dirty="0"/>
                        <a:t>Achievement</a:t>
                      </a:r>
                    </a:p>
                  </a:txBody>
                  <a:tcPr/>
                </a:tc>
                <a:tc>
                  <a:txBody>
                    <a:bodyPr/>
                    <a:lstStyle/>
                    <a:p>
                      <a:pPr algn="ctr"/>
                      <a:r>
                        <a:rPr lang="en-US" sz="1200" dirty="0"/>
                        <a:t>Target</a:t>
                      </a:r>
                    </a:p>
                  </a:txBody>
                  <a:tcPr/>
                </a:tc>
                <a:tc>
                  <a:txBody>
                    <a:bodyPr/>
                    <a:lstStyle/>
                    <a:p>
                      <a:pPr algn="ctr"/>
                      <a:r>
                        <a:rPr lang="en-US" sz="1200" dirty="0"/>
                        <a:t>Achievement</a:t>
                      </a:r>
                    </a:p>
                  </a:txBody>
                  <a:tcPr/>
                </a:tc>
                <a:extLst>
                  <a:ext uri="{0D108BD9-81ED-4DB2-BD59-A6C34878D82A}">
                    <a16:rowId xmlns:a16="http://schemas.microsoft.com/office/drawing/2014/main" xmlns="" val="772051397"/>
                  </a:ext>
                </a:extLst>
              </a:tr>
              <a:tr h="477682">
                <a:tc>
                  <a:txBody>
                    <a:bodyPr/>
                    <a:lstStyle/>
                    <a:p>
                      <a:r>
                        <a:rPr lang="en-US" sz="1200" dirty="0"/>
                        <a:t>MPAT level for the management standard: Annual Performance Plans</a:t>
                      </a:r>
                    </a:p>
                  </a:txBody>
                  <a:tcPr/>
                </a:tc>
                <a:tc>
                  <a:txBody>
                    <a:bodyPr/>
                    <a:lstStyle/>
                    <a:p>
                      <a:pPr algn="ctr"/>
                      <a:r>
                        <a:rPr lang="en-US" sz="1200" dirty="0"/>
                        <a:t>-</a:t>
                      </a:r>
                    </a:p>
                  </a:txBody>
                  <a:tcPr anchor="ctr"/>
                </a:tc>
                <a:tc>
                  <a:txBody>
                    <a:bodyPr/>
                    <a:lstStyle/>
                    <a:p>
                      <a:pPr algn="ctr"/>
                      <a:r>
                        <a:rPr lang="en-US" sz="1200" dirty="0"/>
                        <a:t>-</a:t>
                      </a:r>
                    </a:p>
                  </a:txBody>
                  <a:tcPr anchor="ctr"/>
                </a:tc>
                <a:tc>
                  <a:txBody>
                    <a:bodyPr/>
                    <a:lstStyle/>
                    <a:p>
                      <a:pPr algn="ctr"/>
                      <a:r>
                        <a:rPr lang="en-US" sz="1200" dirty="0"/>
                        <a:t>Level 4</a:t>
                      </a:r>
                    </a:p>
                  </a:txBody>
                  <a:tcPr anchor="ctr"/>
                </a:tc>
                <a:tc>
                  <a:txBody>
                    <a:bodyPr/>
                    <a:lstStyle/>
                    <a:p>
                      <a:pPr algn="ctr"/>
                      <a:r>
                        <a:rPr lang="en-US" sz="1200" dirty="0"/>
                        <a:t>Level 4</a:t>
                      </a:r>
                    </a:p>
                  </a:txBody>
                  <a:tcPr anchor="ctr"/>
                </a:tc>
                <a:tc>
                  <a:txBody>
                    <a:bodyPr/>
                    <a:lstStyle/>
                    <a:p>
                      <a:pPr algn="ctr"/>
                      <a:r>
                        <a:rPr lang="en-US" sz="1200" dirty="0"/>
                        <a:t>Level 4</a:t>
                      </a:r>
                    </a:p>
                  </a:txBody>
                  <a:tcPr anchor="ctr"/>
                </a:tc>
                <a:tc>
                  <a:txBody>
                    <a:bodyPr/>
                    <a:lstStyle/>
                    <a:p>
                      <a:pPr algn="ctr"/>
                      <a:r>
                        <a:rPr lang="en-US" sz="1200" dirty="0"/>
                        <a:t>Level 4</a:t>
                      </a:r>
                    </a:p>
                  </a:txBody>
                  <a:tcPr anchor="ctr"/>
                </a:tc>
                <a:extLst>
                  <a:ext uri="{0D108BD9-81ED-4DB2-BD59-A6C34878D82A}">
                    <a16:rowId xmlns:a16="http://schemas.microsoft.com/office/drawing/2014/main" xmlns="" val="3293200849"/>
                  </a:ext>
                </a:extLst>
              </a:tr>
              <a:tr h="404454">
                <a:tc>
                  <a:txBody>
                    <a:bodyPr/>
                    <a:lstStyle/>
                    <a:p>
                      <a:endParaRPr lang="en-US" sz="1200" dirty="0"/>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Annual target</a:t>
                      </a:r>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506009449"/>
                  </a:ext>
                </a:extLst>
              </a:tr>
              <a:tr h="477682">
                <a:tc>
                  <a:txBody>
                    <a:bodyPr/>
                    <a:lstStyle/>
                    <a:p>
                      <a:r>
                        <a:rPr lang="en-US" sz="1200" dirty="0"/>
                        <a:t>MPAT level for the Management Standard: Corporate Governance of ICT</a:t>
                      </a:r>
                    </a:p>
                  </a:txBody>
                  <a:tcPr/>
                </a:tc>
                <a:tc>
                  <a:txBody>
                    <a:bodyPr/>
                    <a:lstStyle/>
                    <a:p>
                      <a:pPr algn="ctr"/>
                      <a:r>
                        <a:rPr lang="en-US" sz="1200" dirty="0"/>
                        <a:t>-</a:t>
                      </a:r>
                    </a:p>
                  </a:txBody>
                  <a:tcPr anchor="ctr"/>
                </a:tc>
                <a:tc>
                  <a:txBody>
                    <a:bodyPr/>
                    <a:lstStyle/>
                    <a:p>
                      <a:pPr algn="ctr"/>
                      <a:r>
                        <a:rPr lang="en-US" sz="1200" dirty="0"/>
                        <a:t>-</a:t>
                      </a:r>
                    </a:p>
                  </a:txBody>
                  <a:tcPr anchor="ctr"/>
                </a:tc>
                <a:tc>
                  <a:txBody>
                    <a:bodyPr/>
                    <a:lstStyle/>
                    <a:p>
                      <a:pPr algn="ctr"/>
                      <a:r>
                        <a:rPr lang="en-US" sz="1200" dirty="0"/>
                        <a:t>Level 4</a:t>
                      </a:r>
                    </a:p>
                  </a:txBody>
                  <a:tcPr anchor="ctr"/>
                </a:tc>
                <a:tc>
                  <a:txBody>
                    <a:bodyPr/>
                    <a:lstStyle/>
                    <a:p>
                      <a:pPr algn="ctr"/>
                      <a:r>
                        <a:rPr lang="en-US" sz="1200" dirty="0"/>
                        <a:t>Level 4</a:t>
                      </a:r>
                    </a:p>
                  </a:txBody>
                  <a:tcPr anchor="ctr"/>
                </a:tc>
                <a:tc>
                  <a:txBody>
                    <a:bodyPr/>
                    <a:lstStyle/>
                    <a:p>
                      <a:pPr algn="ctr"/>
                      <a:r>
                        <a:rPr lang="en-US" sz="1200" dirty="0"/>
                        <a:t>Level 4</a:t>
                      </a:r>
                    </a:p>
                  </a:txBody>
                  <a:tcPr anchor="ctr"/>
                </a:tc>
                <a:tc>
                  <a:txBody>
                    <a:bodyPr/>
                    <a:lstStyle/>
                    <a:p>
                      <a:pPr algn="ctr"/>
                      <a:r>
                        <a:rPr lang="en-US" sz="1200" dirty="0"/>
                        <a:t>Level 4</a:t>
                      </a:r>
                    </a:p>
                  </a:txBody>
                  <a:tcPr anchor="ctr"/>
                </a:tc>
                <a:extLst>
                  <a:ext uri="{0D108BD9-81ED-4DB2-BD59-A6C34878D82A}">
                    <a16:rowId xmlns:a16="http://schemas.microsoft.com/office/drawing/2014/main" xmlns="" val="2793767594"/>
                  </a:ext>
                </a:extLst>
              </a:tr>
              <a:tr h="286609">
                <a:tc>
                  <a:txBody>
                    <a:bodyPr/>
                    <a:lstStyle/>
                    <a:p>
                      <a:endParaRPr lang="en-US" sz="1200"/>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a:t>Annual target</a:t>
                      </a:r>
                    </a:p>
                  </a:txBody>
                  <a:tcPr/>
                </a:tc>
                <a:tc hMerge="1">
                  <a:txBody>
                    <a:bodyPr/>
                    <a:lstStyle/>
                    <a:p>
                      <a:endParaRPr lang="en-US"/>
                    </a:p>
                  </a:txBody>
                  <a:tcPr/>
                </a:tc>
                <a:tc hMerge="1">
                  <a:txBody>
                    <a:bodyPr/>
                    <a:lstStyle/>
                    <a:p>
                      <a:endParaRPr lang="en-US" sz="1200" b="1" dirty="0"/>
                    </a:p>
                  </a:txBody>
                  <a:tcPr>
                    <a:solidFill>
                      <a:schemeClr val="tx2">
                        <a:lumMod val="20000"/>
                        <a:lumOff val="80000"/>
                      </a:schemeClr>
                    </a:solidFill>
                  </a:tcPr>
                </a:tc>
                <a:tc hMerge="1">
                  <a:txBody>
                    <a:bodyPr/>
                    <a:lstStyle/>
                    <a:p>
                      <a:endParaRPr lang="en-US"/>
                    </a:p>
                  </a:txBody>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1" dirty="0"/>
                    </a:p>
                  </a:txBody>
                  <a:tcPr/>
                </a:tc>
                <a:tc hMerge="1">
                  <a:txBody>
                    <a:bodyPr/>
                    <a:lstStyle/>
                    <a:p>
                      <a:endParaRPr lang="en-US"/>
                    </a:p>
                  </a:txBody>
                  <a:tcPr/>
                </a:tc>
                <a:extLst>
                  <a:ext uri="{0D108BD9-81ED-4DB2-BD59-A6C34878D82A}">
                    <a16:rowId xmlns:a16="http://schemas.microsoft.com/office/drawing/2014/main" xmlns="" val="3672360315"/>
                  </a:ext>
                </a:extLst>
              </a:tr>
              <a:tr h="477682">
                <a:tc>
                  <a:txBody>
                    <a:bodyPr/>
                    <a:lstStyle/>
                    <a:p>
                      <a:r>
                        <a:rPr lang="en-US" sz="1200" dirty="0"/>
                        <a:t>MPAT level for the Performance Area: Supply Chain Management</a:t>
                      </a:r>
                    </a:p>
                  </a:txBody>
                  <a:tcPr/>
                </a:tc>
                <a:tc>
                  <a:txBody>
                    <a:bodyPr/>
                    <a:lstStyle/>
                    <a:p>
                      <a:pPr algn="ctr"/>
                      <a:endParaRPr lang="en-US" sz="1200" dirty="0"/>
                    </a:p>
                  </a:txBody>
                  <a:tcPr anchor="ctr"/>
                </a:tc>
                <a:tc>
                  <a:txBody>
                    <a:bodyPr/>
                    <a:lstStyle/>
                    <a:p>
                      <a:pPr algn="ctr"/>
                      <a:endParaRPr lang="en-US" sz="1200" dirty="0"/>
                    </a:p>
                  </a:txBody>
                  <a:tcPr anchor="ctr"/>
                </a:tc>
                <a:tc>
                  <a:txBody>
                    <a:bodyPr/>
                    <a:lstStyle/>
                    <a:p>
                      <a:pPr algn="ctr"/>
                      <a:r>
                        <a:rPr lang="en-US" sz="1200" dirty="0"/>
                        <a:t>Level 4</a:t>
                      </a:r>
                    </a:p>
                  </a:txBody>
                  <a:tcPr anchor="ctr"/>
                </a:tc>
                <a:tc>
                  <a:txBody>
                    <a:bodyPr/>
                    <a:lstStyle/>
                    <a:p>
                      <a:pPr algn="ctr"/>
                      <a:r>
                        <a:rPr lang="en-US" sz="1200" dirty="0"/>
                        <a:t>Level 4</a:t>
                      </a:r>
                    </a:p>
                  </a:txBody>
                  <a:tcPr anchor="ctr"/>
                </a:tc>
                <a:tc>
                  <a:txBody>
                    <a:bodyPr/>
                    <a:lstStyle/>
                    <a:p>
                      <a:pPr algn="ctr"/>
                      <a:r>
                        <a:rPr lang="en-US" sz="1200" dirty="0"/>
                        <a:t>Level 4</a:t>
                      </a:r>
                    </a:p>
                  </a:txBody>
                  <a:tcPr anchor="ctr"/>
                </a:tc>
                <a:tc>
                  <a:txBody>
                    <a:bodyPr/>
                    <a:lstStyle/>
                    <a:p>
                      <a:pPr algn="ctr"/>
                      <a:r>
                        <a:rPr lang="en-US" sz="1200" dirty="0"/>
                        <a:t>Level 4</a:t>
                      </a:r>
                    </a:p>
                  </a:txBody>
                  <a:tcPr anchor="ctr"/>
                </a:tc>
                <a:extLst>
                  <a:ext uri="{0D108BD9-81ED-4DB2-BD59-A6C34878D82A}">
                    <a16:rowId xmlns:a16="http://schemas.microsoft.com/office/drawing/2014/main" xmlns="" val="132041646"/>
                  </a:ext>
                </a:extLst>
              </a:tr>
              <a:tr h="477682">
                <a:tc>
                  <a:txBody>
                    <a:bodyPr/>
                    <a:lstStyle/>
                    <a:p>
                      <a:endParaRPr lang="en-US" sz="1200" dirty="0"/>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a:t>Annual target. Achieved a final score of 4 for the standards Demand Management, Acquisition Management and Disposal Management</a:t>
                      </a:r>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363943870"/>
                  </a:ext>
                </a:extLst>
              </a:tr>
              <a:tr h="47768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MPAT level for the Performance Area: Financial Management</a:t>
                      </a:r>
                    </a:p>
                  </a:txBody>
                  <a:tcPr/>
                </a:tc>
                <a:tc>
                  <a:txBody>
                    <a:bodyPr/>
                    <a:lstStyle/>
                    <a:p>
                      <a:pPr algn="ctr"/>
                      <a:endParaRPr lang="en-US" sz="1200" dirty="0"/>
                    </a:p>
                  </a:txBody>
                  <a:tcPr anchor="ctr"/>
                </a:tc>
                <a:tc>
                  <a:txBody>
                    <a:bodyPr/>
                    <a:lstStyle/>
                    <a:p>
                      <a:pPr algn="ctr"/>
                      <a:endParaRPr lang="en-US" dirty="0"/>
                    </a:p>
                  </a:txBody>
                  <a:tcPr anchor="ctr"/>
                </a:tc>
                <a:tc>
                  <a:txBody>
                    <a:bodyPr/>
                    <a:lstStyle/>
                    <a:p>
                      <a:pPr algn="ctr"/>
                      <a:r>
                        <a:rPr lang="en-US" sz="1200" dirty="0"/>
                        <a:t>Level 4</a:t>
                      </a:r>
                    </a:p>
                  </a:txBody>
                  <a:tcPr anchor="ctr"/>
                </a:tc>
                <a:tc>
                  <a:txBody>
                    <a:bodyPr/>
                    <a:lstStyle/>
                    <a:p>
                      <a:pPr algn="ctr"/>
                      <a:r>
                        <a:rPr lang="en-US" sz="1200" dirty="0"/>
                        <a:t>Level 4</a:t>
                      </a:r>
                    </a:p>
                  </a:txBody>
                  <a:tcPr anchor="ctr"/>
                </a:tc>
                <a:tc>
                  <a:txBody>
                    <a:bodyPr/>
                    <a:lstStyle/>
                    <a:p>
                      <a:pPr algn="ctr"/>
                      <a:r>
                        <a:rPr lang="en-US" sz="1200" dirty="0"/>
                        <a:t>Level 4</a:t>
                      </a:r>
                    </a:p>
                  </a:txBody>
                  <a:tcPr anchor="ctr"/>
                </a:tc>
                <a:tc>
                  <a:txBody>
                    <a:bodyPr/>
                    <a:lstStyle/>
                    <a:p>
                      <a:pPr algn="ctr"/>
                      <a:r>
                        <a:rPr lang="en-US" sz="1200" dirty="0"/>
                        <a:t>Level 4</a:t>
                      </a:r>
                    </a:p>
                  </a:txBody>
                  <a:tcPr anchor="ctr"/>
                </a:tc>
                <a:extLst>
                  <a:ext uri="{0D108BD9-81ED-4DB2-BD59-A6C34878D82A}">
                    <a16:rowId xmlns:a16="http://schemas.microsoft.com/office/drawing/2014/main" xmlns="" val="4008608278"/>
                  </a:ext>
                </a:extLst>
              </a:tr>
              <a:tr h="668755">
                <a:tc>
                  <a:txBody>
                    <a:bodyPr/>
                    <a:lstStyle/>
                    <a:p>
                      <a:endParaRPr lang="en-US" sz="1200" dirty="0"/>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a:t>Annual target. Achieved a final score of 4 for the standards Payment of Suppliers and Management of Expenditure. Standards for Cash Flow, Pay Sheet Certification and Delegations were not part of the MPAT standards assessed in 2017.</a:t>
                      </a:r>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884680998"/>
                  </a:ext>
                </a:extLst>
              </a:tr>
            </a:tbl>
          </a:graphicData>
        </a:graphic>
      </p:graphicFrame>
    </p:spTree>
    <p:extLst>
      <p:ext uri="{BB962C8B-B14F-4D97-AF65-F5344CB8AC3E}">
        <p14:creationId xmlns:p14="http://schemas.microsoft.com/office/powerpoint/2010/main" xmlns="" val="3562487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004" y="291829"/>
            <a:ext cx="8904385" cy="525293"/>
          </a:xfrm>
        </p:spPr>
        <p:txBody>
          <a:bodyPr>
            <a:normAutofit fontScale="90000"/>
          </a:bodyPr>
          <a:lstStyle/>
          <a:p>
            <a:r>
              <a:rPr lang="en-ZA" sz="1800" dirty="0"/>
              <a:t/>
            </a:r>
            <a:br>
              <a:rPr lang="en-ZA" sz="1800" dirty="0"/>
            </a:br>
            <a:r>
              <a:rPr lang="en-ZA" sz="1800" dirty="0"/>
              <a:t/>
            </a:r>
            <a:br>
              <a:rPr lang="en-ZA" sz="1800" dirty="0"/>
            </a:br>
            <a:r>
              <a:rPr lang="en-ZA" sz="1800" dirty="0"/>
              <a:t>PROGRAMME 1: CORPORATE MANAGEMENT SERVICES</a:t>
            </a:r>
            <a:br>
              <a:rPr lang="en-ZA" sz="1800" dirty="0"/>
            </a:br>
            <a:r>
              <a:rPr lang="en-ZA" sz="1800" dirty="0"/>
              <a:t>OCTOBER 2017 – MARCH 2018</a:t>
            </a:r>
            <a:br>
              <a:rPr lang="en-ZA" sz="1800" dirty="0"/>
            </a:br>
            <a:r>
              <a:rPr lang="en-ZA" sz="1800" dirty="0"/>
              <a:t/>
            </a:r>
            <a:br>
              <a:rPr lang="en-ZA" sz="1800" dirty="0"/>
            </a:br>
            <a:r>
              <a:rPr lang="en-ZA" sz="1800" dirty="0"/>
              <a:t/>
            </a:r>
            <a:br>
              <a:rPr lang="en-ZA" sz="1800" dirty="0"/>
            </a:br>
            <a:endParaRPr lang="en-ZA" sz="1800" dirty="0"/>
          </a:p>
        </p:txBody>
      </p:sp>
      <p:sp>
        <p:nvSpPr>
          <p:cNvPr id="3" name="Subtitle 2"/>
          <p:cNvSpPr>
            <a:spLocks noGrp="1"/>
          </p:cNvSpPr>
          <p:nvPr>
            <p:ph type="subTitle" idx="1"/>
          </p:nvPr>
        </p:nvSpPr>
        <p:spPr/>
        <p:txBody>
          <a:bodyPr/>
          <a:lstStyle/>
          <a:p>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3902553270"/>
              </p:ext>
            </p:extLst>
          </p:nvPr>
        </p:nvGraphicFramePr>
        <p:xfrm>
          <a:off x="255931" y="1266825"/>
          <a:ext cx="8799458" cy="1499540"/>
        </p:xfrm>
        <a:graphic>
          <a:graphicData uri="http://schemas.openxmlformats.org/drawingml/2006/table">
            <a:tbl>
              <a:tblPr firstRow="1" bandRow="1">
                <a:tableStyleId>{5C22544A-7EE6-4342-B048-85BDC9FD1C3A}</a:tableStyleId>
              </a:tblPr>
              <a:tblGrid>
                <a:gridCol w="2633184">
                  <a:extLst>
                    <a:ext uri="{9D8B030D-6E8A-4147-A177-3AD203B41FA5}">
                      <a16:colId xmlns:a16="http://schemas.microsoft.com/office/drawing/2014/main" xmlns="" val="2852729307"/>
                    </a:ext>
                  </a:extLst>
                </a:gridCol>
                <a:gridCol w="798172">
                  <a:extLst>
                    <a:ext uri="{9D8B030D-6E8A-4147-A177-3AD203B41FA5}">
                      <a16:colId xmlns:a16="http://schemas.microsoft.com/office/drawing/2014/main" xmlns="" val="1907899341"/>
                    </a:ext>
                  </a:extLst>
                </a:gridCol>
                <a:gridCol w="1164738">
                  <a:extLst>
                    <a:ext uri="{9D8B030D-6E8A-4147-A177-3AD203B41FA5}">
                      <a16:colId xmlns:a16="http://schemas.microsoft.com/office/drawing/2014/main" xmlns="" val="3106086020"/>
                    </a:ext>
                  </a:extLst>
                </a:gridCol>
                <a:gridCol w="1062188">
                  <a:extLst>
                    <a:ext uri="{9D8B030D-6E8A-4147-A177-3AD203B41FA5}">
                      <a16:colId xmlns:a16="http://schemas.microsoft.com/office/drawing/2014/main" xmlns="" val="4223960404"/>
                    </a:ext>
                  </a:extLst>
                </a:gridCol>
                <a:gridCol w="1113571">
                  <a:extLst>
                    <a:ext uri="{9D8B030D-6E8A-4147-A177-3AD203B41FA5}">
                      <a16:colId xmlns:a16="http://schemas.microsoft.com/office/drawing/2014/main" xmlns="" val="1880861134"/>
                    </a:ext>
                  </a:extLst>
                </a:gridCol>
                <a:gridCol w="806194">
                  <a:extLst>
                    <a:ext uri="{9D8B030D-6E8A-4147-A177-3AD203B41FA5}">
                      <a16:colId xmlns:a16="http://schemas.microsoft.com/office/drawing/2014/main" xmlns="" val="997716175"/>
                    </a:ext>
                  </a:extLst>
                </a:gridCol>
                <a:gridCol w="1221411">
                  <a:extLst>
                    <a:ext uri="{9D8B030D-6E8A-4147-A177-3AD203B41FA5}">
                      <a16:colId xmlns:a16="http://schemas.microsoft.com/office/drawing/2014/main" xmlns="" val="3336226966"/>
                    </a:ext>
                  </a:extLst>
                </a:gridCol>
              </a:tblGrid>
              <a:tr h="583129">
                <a:tc>
                  <a:txBody>
                    <a:bodyPr/>
                    <a:lstStyle/>
                    <a:p>
                      <a:pPr algn="ctr"/>
                      <a:r>
                        <a:rPr lang="en-US" sz="1400" dirty="0"/>
                        <a:t>INDICATOR</a:t>
                      </a:r>
                    </a:p>
                  </a:txBody>
                  <a:tcPr/>
                </a:tc>
                <a:tc gridSpan="2">
                  <a:txBody>
                    <a:bodyPr/>
                    <a:lstStyle/>
                    <a:p>
                      <a:pPr algn="ctr"/>
                      <a:r>
                        <a:rPr lang="en-US" sz="1400" baseline="0" dirty="0"/>
                        <a:t>3rd  Quarter Pre-Audit Output</a:t>
                      </a:r>
                      <a:endParaRPr lang="en-US" sz="1400" dirty="0"/>
                    </a:p>
                  </a:txBody>
                  <a:tcPr/>
                </a:tc>
                <a:tc hMerge="1">
                  <a:txBody>
                    <a:bodyPr/>
                    <a:lstStyle/>
                    <a:p>
                      <a:endParaRPr lang="en-US"/>
                    </a:p>
                  </a:txBody>
                  <a:tcPr/>
                </a:tc>
                <a:tc gridSpan="2">
                  <a:txBody>
                    <a:bodyPr/>
                    <a:lstStyle/>
                    <a:p>
                      <a:pPr algn="ctr"/>
                      <a:r>
                        <a:rPr lang="en-US" sz="1400" baseline="0" dirty="0"/>
                        <a:t>4</a:t>
                      </a:r>
                      <a:r>
                        <a:rPr lang="en-US" sz="1400" baseline="30000" dirty="0"/>
                        <a:t>th</a:t>
                      </a:r>
                      <a:r>
                        <a:rPr lang="en-US" sz="1400" baseline="0" dirty="0"/>
                        <a:t> Quarter  Pre-Audit</a:t>
                      </a:r>
                    </a:p>
                    <a:p>
                      <a:pPr algn="ctr"/>
                      <a:r>
                        <a:rPr lang="en-US" sz="1400" baseline="0" dirty="0"/>
                        <a:t> Output</a:t>
                      </a:r>
                      <a:endParaRPr lang="en-US" sz="1400" dirty="0"/>
                    </a:p>
                  </a:txBody>
                  <a:tcPr/>
                </a:tc>
                <a:tc hMerge="1">
                  <a:txBody>
                    <a:bodyPr/>
                    <a:lstStyle/>
                    <a:p>
                      <a:endParaRPr lang="en-US"/>
                    </a:p>
                  </a:txBody>
                  <a:tcPr/>
                </a:tc>
                <a:tc gridSpan="2">
                  <a:txBody>
                    <a:bodyPr/>
                    <a:lstStyle/>
                    <a:p>
                      <a:r>
                        <a:rPr lang="en-US" sz="1400" dirty="0"/>
                        <a:t>2017/18 Pre-audit Annual Output</a:t>
                      </a:r>
                    </a:p>
                  </a:txBody>
                  <a:tcPr/>
                </a:tc>
                <a:tc hMerge="1">
                  <a:txBody>
                    <a:bodyPr/>
                    <a:lstStyle/>
                    <a:p>
                      <a:endParaRPr lang="en-US"/>
                    </a:p>
                  </a:txBody>
                  <a:tcPr/>
                </a:tc>
                <a:extLst>
                  <a:ext uri="{0D108BD9-81ED-4DB2-BD59-A6C34878D82A}">
                    <a16:rowId xmlns:a16="http://schemas.microsoft.com/office/drawing/2014/main" xmlns="" val="190855089"/>
                  </a:ext>
                </a:extLst>
              </a:tr>
              <a:tr h="401885">
                <a:tc>
                  <a:txBody>
                    <a:bodyPr/>
                    <a:lstStyle/>
                    <a:p>
                      <a:pPr algn="ctr"/>
                      <a:endParaRPr lang="en-US" sz="1200" dirty="0"/>
                    </a:p>
                  </a:txBody>
                  <a:tcPr/>
                </a:tc>
                <a:tc>
                  <a:txBody>
                    <a:bodyPr/>
                    <a:lstStyle/>
                    <a:p>
                      <a:pPr algn="ctr"/>
                      <a:r>
                        <a:rPr lang="en-US" sz="1200" dirty="0"/>
                        <a:t>Target</a:t>
                      </a:r>
                    </a:p>
                  </a:txBody>
                  <a:tcPr/>
                </a:tc>
                <a:tc>
                  <a:txBody>
                    <a:bodyPr/>
                    <a:lstStyle/>
                    <a:p>
                      <a:pPr algn="ctr"/>
                      <a:r>
                        <a:rPr lang="en-US" sz="1200" dirty="0"/>
                        <a:t>Achievement</a:t>
                      </a:r>
                    </a:p>
                  </a:txBody>
                  <a:tcPr/>
                </a:tc>
                <a:tc>
                  <a:txBody>
                    <a:bodyPr/>
                    <a:lstStyle/>
                    <a:p>
                      <a:pPr algn="ctr"/>
                      <a:r>
                        <a:rPr lang="en-US" sz="1200" dirty="0"/>
                        <a:t>Target</a:t>
                      </a:r>
                    </a:p>
                  </a:txBody>
                  <a:tcPr/>
                </a:tc>
                <a:tc>
                  <a:txBody>
                    <a:bodyPr/>
                    <a:lstStyle/>
                    <a:p>
                      <a:pPr algn="ctr"/>
                      <a:r>
                        <a:rPr lang="en-US" sz="1200" dirty="0"/>
                        <a:t>Achievement</a:t>
                      </a:r>
                    </a:p>
                  </a:txBody>
                  <a:tcPr/>
                </a:tc>
                <a:tc>
                  <a:txBody>
                    <a:bodyPr/>
                    <a:lstStyle/>
                    <a:p>
                      <a:pPr algn="ctr"/>
                      <a:r>
                        <a:rPr lang="en-US" sz="1200" dirty="0"/>
                        <a:t>Target</a:t>
                      </a:r>
                    </a:p>
                  </a:txBody>
                  <a:tcPr/>
                </a:tc>
                <a:tc>
                  <a:txBody>
                    <a:bodyPr/>
                    <a:lstStyle/>
                    <a:p>
                      <a:pPr algn="ctr"/>
                      <a:r>
                        <a:rPr lang="en-US" sz="1200" dirty="0"/>
                        <a:t>Achievement</a:t>
                      </a:r>
                    </a:p>
                  </a:txBody>
                  <a:tcPr/>
                </a:tc>
                <a:extLst>
                  <a:ext uri="{0D108BD9-81ED-4DB2-BD59-A6C34878D82A}">
                    <a16:rowId xmlns:a16="http://schemas.microsoft.com/office/drawing/2014/main" xmlns="" val="772051397"/>
                  </a:ext>
                </a:extLst>
              </a:tr>
              <a:tr h="514526">
                <a:tc>
                  <a:txBody>
                    <a:bodyPr/>
                    <a:lstStyle/>
                    <a:p>
                      <a:r>
                        <a:rPr lang="en-US" sz="1200" dirty="0"/>
                        <a:t>MPAT level for the Performance Area: Monitoring and Evaluation</a:t>
                      </a:r>
                    </a:p>
                  </a:txBody>
                  <a:tcPr/>
                </a:tc>
                <a:tc>
                  <a:txBody>
                    <a:bodyPr/>
                    <a:lstStyle/>
                    <a:p>
                      <a:pPr algn="ctr"/>
                      <a:r>
                        <a:rPr lang="en-US" sz="1200" dirty="0"/>
                        <a:t>-</a:t>
                      </a:r>
                    </a:p>
                  </a:txBody>
                  <a:tcPr anchor="ctr"/>
                </a:tc>
                <a:tc>
                  <a:txBody>
                    <a:bodyPr/>
                    <a:lstStyle/>
                    <a:p>
                      <a:pPr algn="ctr"/>
                      <a:r>
                        <a:rPr lang="en-US" sz="1200" dirty="0"/>
                        <a:t>-</a:t>
                      </a:r>
                    </a:p>
                  </a:txBody>
                  <a:tcPr anchor="ctr"/>
                </a:tc>
                <a:tc>
                  <a:txBody>
                    <a:bodyPr/>
                    <a:lstStyle/>
                    <a:p>
                      <a:pPr algn="ctr"/>
                      <a:r>
                        <a:rPr lang="en-US" sz="1200" dirty="0"/>
                        <a:t>Level 3</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t>Level 3</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t>Level 3</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t>Level 3</a:t>
                      </a:r>
                    </a:p>
                  </a:txBody>
                  <a:tcPr anchor="ctr"/>
                </a:tc>
                <a:extLst>
                  <a:ext uri="{0D108BD9-81ED-4DB2-BD59-A6C34878D82A}">
                    <a16:rowId xmlns:a16="http://schemas.microsoft.com/office/drawing/2014/main" xmlns="" val="3293200849"/>
                  </a:ext>
                </a:extLst>
              </a:tr>
            </a:tbl>
          </a:graphicData>
        </a:graphic>
      </p:graphicFrame>
    </p:spTree>
    <p:extLst>
      <p:ext uri="{BB962C8B-B14F-4D97-AF65-F5344CB8AC3E}">
        <p14:creationId xmlns:p14="http://schemas.microsoft.com/office/powerpoint/2010/main" xmlns="" val="2199665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ZA" sz="1800" dirty="0"/>
              <a:t>NATIONAL INDICATORS FOR WHICH TARGETS WERE NOT SET</a:t>
            </a:r>
          </a:p>
        </p:txBody>
      </p:sp>
      <p:sp>
        <p:nvSpPr>
          <p:cNvPr id="3" name="Subtitle 2"/>
          <p:cNvSpPr>
            <a:spLocks noGrp="1"/>
          </p:cNvSpPr>
          <p:nvPr>
            <p:ph type="subTitle" idx="1"/>
          </p:nvPr>
        </p:nvSpPr>
        <p:spPr/>
        <p:txBody>
          <a:bodyPr/>
          <a:lstStyle/>
          <a:p>
            <a:r>
              <a:rPr lang="en-ZA" b="1" dirty="0"/>
              <a:t>PROGRAMME 1</a:t>
            </a:r>
          </a:p>
        </p:txBody>
      </p:sp>
      <p:graphicFrame>
        <p:nvGraphicFramePr>
          <p:cNvPr id="4" name="Table 3"/>
          <p:cNvGraphicFramePr>
            <a:graphicFrameLocks noGrp="1"/>
          </p:cNvGraphicFramePr>
          <p:nvPr>
            <p:extLst>
              <p:ext uri="{D42A27DB-BD31-4B8C-83A1-F6EECF244321}">
                <p14:modId xmlns:p14="http://schemas.microsoft.com/office/powerpoint/2010/main" xmlns="" val="2657559507"/>
              </p:ext>
            </p:extLst>
          </p:nvPr>
        </p:nvGraphicFramePr>
        <p:xfrm>
          <a:off x="155643" y="1634248"/>
          <a:ext cx="8645457" cy="4015416"/>
        </p:xfrm>
        <a:graphic>
          <a:graphicData uri="http://schemas.openxmlformats.org/drawingml/2006/table">
            <a:tbl>
              <a:tblPr>
                <a:tableStyleId>{5C22544A-7EE6-4342-B048-85BDC9FD1C3A}</a:tableStyleId>
              </a:tblPr>
              <a:tblGrid>
                <a:gridCol w="2733513">
                  <a:extLst>
                    <a:ext uri="{9D8B030D-6E8A-4147-A177-3AD203B41FA5}">
                      <a16:colId xmlns:a16="http://schemas.microsoft.com/office/drawing/2014/main" xmlns="" val="2942988919"/>
                    </a:ext>
                  </a:extLst>
                </a:gridCol>
                <a:gridCol w="5911944">
                  <a:extLst>
                    <a:ext uri="{9D8B030D-6E8A-4147-A177-3AD203B41FA5}">
                      <a16:colId xmlns:a16="http://schemas.microsoft.com/office/drawing/2014/main" xmlns="" val="4273490560"/>
                    </a:ext>
                  </a:extLst>
                </a:gridCol>
              </a:tblGrid>
              <a:tr h="345000">
                <a:tc>
                  <a:txBody>
                    <a:bodyPr/>
                    <a:lstStyle/>
                    <a:p>
                      <a:pPr algn="ctr" fontAlgn="t"/>
                      <a:r>
                        <a:rPr lang="en-US" sz="1400" b="1" i="0" u="none" strike="noStrike" dirty="0">
                          <a:solidFill>
                            <a:srgbClr val="000000"/>
                          </a:solidFill>
                          <a:effectLst/>
                          <a:latin typeface="+mn-lt"/>
                        </a:rPr>
                        <a:t>INDICATOR</a:t>
                      </a:r>
                    </a:p>
                  </a:txBody>
                  <a:tcPr marL="7412" marR="7412" marT="7412" marB="0" anchor="ctr"/>
                </a:tc>
                <a:tc>
                  <a:txBody>
                    <a:bodyPr/>
                    <a:lstStyle/>
                    <a:p>
                      <a:pPr algn="ctr" fontAlgn="b"/>
                      <a:r>
                        <a:rPr lang="en-US" sz="1400" b="1" i="0" u="none" strike="noStrike" dirty="0">
                          <a:solidFill>
                            <a:srgbClr val="000000"/>
                          </a:solidFill>
                          <a:effectLst/>
                          <a:latin typeface="+mn-lt"/>
                        </a:rPr>
                        <a:t>REASON FOR NOT SETTING TARGETS</a:t>
                      </a:r>
                    </a:p>
                  </a:txBody>
                  <a:tcPr marL="7412" marR="7412" marT="7412" marB="0" anchor="ctr"/>
                </a:tc>
                <a:extLst>
                  <a:ext uri="{0D108BD9-81ED-4DB2-BD59-A6C34878D82A}">
                    <a16:rowId xmlns:a16="http://schemas.microsoft.com/office/drawing/2014/main" xmlns="" val="2339092369"/>
                  </a:ext>
                </a:extLst>
              </a:tr>
              <a:tr h="705586">
                <a:tc>
                  <a:txBody>
                    <a:bodyPr/>
                    <a:lstStyle/>
                    <a:p>
                      <a:pPr algn="l" fontAlgn="t"/>
                      <a:r>
                        <a:rPr lang="en-US" sz="1400" u="none" strike="noStrike" dirty="0">
                          <a:effectLst/>
                          <a:latin typeface="+mn-lt"/>
                        </a:rPr>
                        <a:t>Number of social worker bursary holders that graduated.</a:t>
                      </a:r>
                      <a:endParaRPr lang="en-US" sz="1400" b="0" i="0" u="none" strike="noStrike" dirty="0">
                        <a:solidFill>
                          <a:srgbClr val="000000"/>
                        </a:solidFill>
                        <a:effectLst/>
                        <a:latin typeface="+mn-lt"/>
                      </a:endParaRPr>
                    </a:p>
                  </a:txBody>
                  <a:tcPr marL="7412" marR="7412" marT="7412" marB="0"/>
                </a:tc>
                <a:tc>
                  <a:txBody>
                    <a:bodyPr/>
                    <a:lstStyle/>
                    <a:p>
                      <a:pPr algn="l" fontAlgn="b"/>
                      <a:r>
                        <a:rPr lang="en-US" sz="1400" u="none" strike="noStrike" dirty="0">
                          <a:effectLst/>
                          <a:latin typeface="+mn-lt"/>
                        </a:rPr>
                        <a:t>Difficult to set targets with respect to student graduation. This often depends on the individual circumstances</a:t>
                      </a:r>
                      <a:r>
                        <a:rPr lang="en-US" sz="1400" u="none" strike="noStrike" baseline="0" dirty="0">
                          <a:effectLst/>
                          <a:latin typeface="+mn-lt"/>
                        </a:rPr>
                        <a:t> of students e.g. academic results, drop out from course and the like which is out of the control of the DSD</a:t>
                      </a:r>
                      <a:endParaRPr lang="en-US" sz="1400" b="0" i="0" u="none" strike="noStrike" dirty="0">
                        <a:solidFill>
                          <a:srgbClr val="000000"/>
                        </a:solidFill>
                        <a:effectLst/>
                        <a:latin typeface="+mn-lt"/>
                      </a:endParaRPr>
                    </a:p>
                  </a:txBody>
                  <a:tcPr marL="7412" marR="7412" marT="7412" marB="0"/>
                </a:tc>
                <a:extLst>
                  <a:ext uri="{0D108BD9-81ED-4DB2-BD59-A6C34878D82A}">
                    <a16:rowId xmlns:a16="http://schemas.microsoft.com/office/drawing/2014/main" xmlns="" val="2115122632"/>
                  </a:ext>
                </a:extLst>
              </a:tr>
              <a:tr h="519709">
                <a:tc>
                  <a:txBody>
                    <a:bodyPr/>
                    <a:lstStyle/>
                    <a:p>
                      <a:pPr algn="l" fontAlgn="t"/>
                      <a:r>
                        <a:rPr lang="en-US" sz="1400" u="none" strike="noStrike">
                          <a:effectLst/>
                          <a:latin typeface="+mn-lt"/>
                        </a:rPr>
                        <a:t>Number of social worker bursary holder graduates employed by DSD.</a:t>
                      </a:r>
                      <a:endParaRPr lang="en-US" sz="1400" b="0" i="0" u="none" strike="noStrike">
                        <a:solidFill>
                          <a:srgbClr val="000000"/>
                        </a:solidFill>
                        <a:effectLst/>
                        <a:latin typeface="+mn-lt"/>
                      </a:endParaRPr>
                    </a:p>
                  </a:txBody>
                  <a:tcPr marL="7412" marR="7412" marT="7412" marB="0"/>
                </a:tc>
                <a:tc>
                  <a:txBody>
                    <a:bodyPr/>
                    <a:lstStyle/>
                    <a:p>
                      <a:pPr algn="l" fontAlgn="b"/>
                      <a:r>
                        <a:rPr lang="en-US" sz="1400" u="none" strike="noStrike" dirty="0">
                          <a:effectLst/>
                          <a:latin typeface="+mn-lt"/>
                        </a:rPr>
                        <a:t>Reported in Part A</a:t>
                      </a:r>
                      <a:r>
                        <a:rPr lang="en-US" sz="1400" u="none" strike="noStrike" baseline="0" dirty="0">
                          <a:effectLst/>
                          <a:latin typeface="+mn-lt"/>
                        </a:rPr>
                        <a:t> of </a:t>
                      </a:r>
                      <a:r>
                        <a:rPr lang="en-US" sz="1400" u="none" strike="noStrike" dirty="0">
                          <a:effectLst/>
                          <a:latin typeface="+mn-lt"/>
                        </a:rPr>
                        <a:t>the Annual Performance Plan (Part A: Strategic Review)</a:t>
                      </a:r>
                      <a:endParaRPr lang="en-US" sz="1400" b="0" i="0" u="none" strike="noStrike" dirty="0">
                        <a:solidFill>
                          <a:srgbClr val="000000"/>
                        </a:solidFill>
                        <a:effectLst/>
                        <a:latin typeface="+mn-lt"/>
                      </a:endParaRPr>
                    </a:p>
                  </a:txBody>
                  <a:tcPr marL="7412" marR="7412" marT="7412" marB="0">
                    <a:solidFill>
                      <a:schemeClr val="accent1">
                        <a:lumMod val="20000"/>
                        <a:lumOff val="80000"/>
                      </a:schemeClr>
                    </a:solidFill>
                  </a:tcPr>
                </a:tc>
                <a:extLst>
                  <a:ext uri="{0D108BD9-81ED-4DB2-BD59-A6C34878D82A}">
                    <a16:rowId xmlns:a16="http://schemas.microsoft.com/office/drawing/2014/main" xmlns="" val="897278212"/>
                  </a:ext>
                </a:extLst>
              </a:tr>
              <a:tr h="862401">
                <a:tc>
                  <a:txBody>
                    <a:bodyPr/>
                    <a:lstStyle/>
                    <a:p>
                      <a:pPr algn="l" fontAlgn="t"/>
                      <a:r>
                        <a:rPr lang="en-US" sz="1400" u="none" strike="noStrike" dirty="0">
                          <a:effectLst/>
                          <a:latin typeface="+mn-lt"/>
                        </a:rPr>
                        <a:t>Number of EPWP work opportunities created.</a:t>
                      </a:r>
                      <a:endParaRPr lang="en-US" sz="1400" b="0" i="0" u="none" strike="noStrike" dirty="0">
                        <a:solidFill>
                          <a:srgbClr val="000000"/>
                        </a:solidFill>
                        <a:effectLst/>
                        <a:latin typeface="+mn-lt"/>
                      </a:endParaRPr>
                    </a:p>
                  </a:txBody>
                  <a:tcPr marL="7412" marR="7412" marT="7412" marB="0"/>
                </a:tc>
                <a:tc>
                  <a:txBody>
                    <a:bodyPr/>
                    <a:lstStyle/>
                    <a:p>
                      <a:pPr algn="l" fontAlgn="b"/>
                      <a:r>
                        <a:rPr lang="en-US" sz="1400" u="none" strike="noStrike" dirty="0">
                          <a:effectLst/>
                          <a:latin typeface="+mn-lt"/>
                        </a:rPr>
                        <a:t>Indicator has always been reported under Programme 5 because the EPWP budget is allocated in said programme. DSD reports on it in Programme 5.4 Poverty alleviation and sustainable livelihoods. Refer to the provincial performance indicator "Number of EPWP work opportunities created.</a:t>
                      </a:r>
                      <a:endParaRPr lang="en-US" sz="1400" b="0" i="0" u="none" strike="noStrike" dirty="0">
                        <a:solidFill>
                          <a:srgbClr val="000000"/>
                        </a:solidFill>
                        <a:effectLst/>
                        <a:latin typeface="+mn-lt"/>
                      </a:endParaRPr>
                    </a:p>
                  </a:txBody>
                  <a:tcPr marL="7412" marR="7412" marT="7412" marB="0"/>
                </a:tc>
                <a:extLst>
                  <a:ext uri="{0D108BD9-81ED-4DB2-BD59-A6C34878D82A}">
                    <a16:rowId xmlns:a16="http://schemas.microsoft.com/office/drawing/2014/main" xmlns="" val="2293345470"/>
                  </a:ext>
                </a:extLst>
              </a:tr>
              <a:tr h="1582720">
                <a:tc>
                  <a:txBody>
                    <a:bodyPr/>
                    <a:lstStyle/>
                    <a:p>
                      <a:pPr algn="l" fontAlgn="t"/>
                      <a:r>
                        <a:rPr lang="en-US" sz="1400" u="none" strike="noStrike" dirty="0">
                          <a:effectLst/>
                          <a:latin typeface="+mn-lt"/>
                        </a:rPr>
                        <a:t>Number of learners on learnership programmes.</a:t>
                      </a:r>
                      <a:endParaRPr lang="en-US" sz="1400" b="0" i="0" u="none" strike="noStrike" dirty="0">
                        <a:solidFill>
                          <a:srgbClr val="000000"/>
                        </a:solidFill>
                        <a:effectLst/>
                        <a:latin typeface="+mn-lt"/>
                      </a:endParaRPr>
                    </a:p>
                  </a:txBody>
                  <a:tcPr marL="7412" marR="7412" marT="7412" marB="0"/>
                </a:tc>
                <a:tc>
                  <a:txBody>
                    <a:bodyPr/>
                    <a:lstStyle/>
                    <a:p>
                      <a:pPr algn="l" fontAlgn="b"/>
                      <a:r>
                        <a:rPr lang="en-US" sz="1400" b="0" i="0" u="none" strike="noStrike" dirty="0">
                          <a:solidFill>
                            <a:srgbClr val="000000"/>
                          </a:solidFill>
                          <a:effectLst/>
                          <a:latin typeface="+mn-lt"/>
                        </a:rPr>
                        <a:t>A learnership as defined by the DPSA, is a specific type of training initiative. EPWP workers or beneficiaries are not included in the definition of learnership. The NDSD has defined learnership in a general sense and  so where a department does not have a specific learnership programme to which a EPWP participant is transferred out of the latter programme, the indicator would not measure what it is supposed to measure and, to be included in both would amount to double dipping. </a:t>
                      </a:r>
                    </a:p>
                  </a:txBody>
                  <a:tcPr marL="7412" marR="7412" marT="7412" marB="0"/>
                </a:tc>
                <a:extLst>
                  <a:ext uri="{0D108BD9-81ED-4DB2-BD59-A6C34878D82A}">
                    <a16:rowId xmlns:a16="http://schemas.microsoft.com/office/drawing/2014/main" xmlns="" val="1120915169"/>
                  </a:ext>
                </a:extLst>
              </a:tr>
            </a:tbl>
          </a:graphicData>
        </a:graphic>
      </p:graphicFrame>
    </p:spTree>
    <p:extLst>
      <p:ext uri="{BB962C8B-B14F-4D97-AF65-F5344CB8AC3E}">
        <p14:creationId xmlns:p14="http://schemas.microsoft.com/office/powerpoint/2010/main" xmlns="" val="1764734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79699" y="1011219"/>
            <a:ext cx="8745967" cy="4152452"/>
          </a:xfrm>
        </p:spPr>
        <p:txBody>
          <a:bodyPr>
            <a:normAutofit/>
          </a:bodyPr>
          <a:lstStyle/>
          <a:p>
            <a:r>
              <a:rPr lang="en-ZA" b="1" dirty="0"/>
              <a:t>PROGRAMME 2: SOCIAL WELFARE SERVICES</a:t>
            </a:r>
          </a:p>
          <a:p>
            <a:endParaRPr lang="en-ZA" b="1" dirty="0"/>
          </a:p>
          <a:p>
            <a:r>
              <a:rPr lang="en-ZA" b="1" dirty="0"/>
              <a:t>SUBPROGRAMMES:</a:t>
            </a:r>
          </a:p>
          <a:p>
            <a:endParaRPr lang="en-ZA" b="1" dirty="0"/>
          </a:p>
          <a:p>
            <a:r>
              <a:rPr lang="en-ZA" sz="2600" b="1" dirty="0"/>
              <a:t>SERVICES TO OLDER PERSONS</a:t>
            </a:r>
          </a:p>
          <a:p>
            <a:r>
              <a:rPr lang="en-ZA" sz="2600" b="1" dirty="0"/>
              <a:t>SERVICES TO PERSONS WITH DISABILITIES</a:t>
            </a:r>
          </a:p>
          <a:p>
            <a:r>
              <a:rPr lang="en-ZA" sz="2600" b="1" dirty="0"/>
              <a:t>SOCIAL RELIEF</a:t>
            </a:r>
          </a:p>
          <a:p>
            <a:endParaRPr lang="en-ZA" b="1" dirty="0"/>
          </a:p>
        </p:txBody>
      </p:sp>
    </p:spTree>
    <p:extLst>
      <p:ext uri="{BB962C8B-B14F-4D97-AF65-F5344CB8AC3E}">
        <p14:creationId xmlns:p14="http://schemas.microsoft.com/office/powerpoint/2010/main" xmlns="" val="2243778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5931" y="223735"/>
            <a:ext cx="8799458" cy="833541"/>
          </a:xfrm>
        </p:spPr>
        <p:txBody>
          <a:bodyPr>
            <a:normAutofit fontScale="90000"/>
          </a:bodyPr>
          <a:lstStyle/>
          <a:p>
            <a:r>
              <a:rPr lang="en-ZA" sz="1800" dirty="0"/>
              <a:t/>
            </a:r>
            <a:br>
              <a:rPr lang="en-ZA" sz="1800" dirty="0"/>
            </a:br>
            <a:r>
              <a:rPr lang="en-ZA" sz="1800" dirty="0"/>
              <a:t>PROGRAMME 2: SOCIAL WELFARE SERVICES</a:t>
            </a:r>
            <a:br>
              <a:rPr lang="en-ZA" sz="1800" dirty="0"/>
            </a:br>
            <a:r>
              <a:rPr lang="en-ZA" sz="1800" dirty="0"/>
              <a:t>OCTOBER – DECEMBER 2017	(3</a:t>
            </a:r>
            <a:r>
              <a:rPr lang="en-ZA" sz="1800" baseline="30000" dirty="0"/>
              <a:t>rd</a:t>
            </a:r>
            <a:r>
              <a:rPr lang="en-ZA" sz="1800" dirty="0"/>
              <a:t> Quarter of 2017/18 FY)</a:t>
            </a:r>
            <a:br>
              <a:rPr lang="en-ZA" sz="1800" dirty="0"/>
            </a:br>
            <a:r>
              <a:rPr lang="en-ZA" sz="1800" dirty="0"/>
              <a:t>JANUARY – MARCH 2018	(4</a:t>
            </a:r>
            <a:r>
              <a:rPr lang="en-ZA" sz="1800" baseline="30000" dirty="0"/>
              <a:t>th</a:t>
            </a:r>
            <a:r>
              <a:rPr lang="en-ZA" sz="1800" dirty="0"/>
              <a:t> Quarter of 2017/18 FY)</a:t>
            </a:r>
            <a:br>
              <a:rPr lang="en-ZA" sz="1800" dirty="0"/>
            </a:br>
            <a:endParaRPr lang="en-ZA" sz="1800" dirty="0"/>
          </a:p>
        </p:txBody>
      </p:sp>
      <p:sp>
        <p:nvSpPr>
          <p:cNvPr id="3" name="Subtitle 2"/>
          <p:cNvSpPr>
            <a:spLocks noGrp="1"/>
          </p:cNvSpPr>
          <p:nvPr>
            <p:ph type="subTitle" idx="1"/>
          </p:nvPr>
        </p:nvSpPr>
        <p:spPr/>
        <p:txBody>
          <a:bodyPr/>
          <a:lstStyle/>
          <a:p>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2672099304"/>
              </p:ext>
            </p:extLst>
          </p:nvPr>
        </p:nvGraphicFramePr>
        <p:xfrm>
          <a:off x="255931" y="1266826"/>
          <a:ext cx="8799458" cy="4524375"/>
        </p:xfrm>
        <a:graphic>
          <a:graphicData uri="http://schemas.openxmlformats.org/drawingml/2006/table">
            <a:tbl>
              <a:tblPr firstRow="1" bandRow="1">
                <a:tableStyleId>{5C22544A-7EE6-4342-B048-85BDC9FD1C3A}</a:tableStyleId>
              </a:tblPr>
              <a:tblGrid>
                <a:gridCol w="2633184">
                  <a:extLst>
                    <a:ext uri="{9D8B030D-6E8A-4147-A177-3AD203B41FA5}">
                      <a16:colId xmlns:a16="http://schemas.microsoft.com/office/drawing/2014/main" xmlns="" val="2852729307"/>
                    </a:ext>
                  </a:extLst>
                </a:gridCol>
                <a:gridCol w="798172">
                  <a:extLst>
                    <a:ext uri="{9D8B030D-6E8A-4147-A177-3AD203B41FA5}">
                      <a16:colId xmlns:a16="http://schemas.microsoft.com/office/drawing/2014/main" xmlns="" val="1907899341"/>
                    </a:ext>
                  </a:extLst>
                </a:gridCol>
                <a:gridCol w="1164738">
                  <a:extLst>
                    <a:ext uri="{9D8B030D-6E8A-4147-A177-3AD203B41FA5}">
                      <a16:colId xmlns:a16="http://schemas.microsoft.com/office/drawing/2014/main" xmlns="" val="3106086020"/>
                    </a:ext>
                  </a:extLst>
                </a:gridCol>
                <a:gridCol w="1062188">
                  <a:extLst>
                    <a:ext uri="{9D8B030D-6E8A-4147-A177-3AD203B41FA5}">
                      <a16:colId xmlns:a16="http://schemas.microsoft.com/office/drawing/2014/main" xmlns="" val="4223960404"/>
                    </a:ext>
                  </a:extLst>
                </a:gridCol>
                <a:gridCol w="1113571">
                  <a:extLst>
                    <a:ext uri="{9D8B030D-6E8A-4147-A177-3AD203B41FA5}">
                      <a16:colId xmlns:a16="http://schemas.microsoft.com/office/drawing/2014/main" xmlns="" val="1880861134"/>
                    </a:ext>
                  </a:extLst>
                </a:gridCol>
                <a:gridCol w="806194">
                  <a:extLst>
                    <a:ext uri="{9D8B030D-6E8A-4147-A177-3AD203B41FA5}">
                      <a16:colId xmlns:a16="http://schemas.microsoft.com/office/drawing/2014/main" xmlns="" val="997716175"/>
                    </a:ext>
                  </a:extLst>
                </a:gridCol>
                <a:gridCol w="1221411">
                  <a:extLst>
                    <a:ext uri="{9D8B030D-6E8A-4147-A177-3AD203B41FA5}">
                      <a16:colId xmlns:a16="http://schemas.microsoft.com/office/drawing/2014/main" xmlns="" val="3336226966"/>
                    </a:ext>
                  </a:extLst>
                </a:gridCol>
              </a:tblGrid>
              <a:tr h="625835">
                <a:tc>
                  <a:txBody>
                    <a:bodyPr/>
                    <a:lstStyle/>
                    <a:p>
                      <a:pPr algn="ctr"/>
                      <a:r>
                        <a:rPr lang="en-US" sz="1400" dirty="0"/>
                        <a:t>INDICATOR</a:t>
                      </a:r>
                    </a:p>
                  </a:txBody>
                  <a:tcPr/>
                </a:tc>
                <a:tc gridSpan="2">
                  <a:txBody>
                    <a:bodyPr/>
                    <a:lstStyle/>
                    <a:p>
                      <a:pPr algn="ctr"/>
                      <a:r>
                        <a:rPr lang="en-US" sz="1400" baseline="0" dirty="0"/>
                        <a:t>3rd  Quarter Pre-Audit Output</a:t>
                      </a:r>
                      <a:endParaRPr lang="en-US" sz="1400" dirty="0"/>
                    </a:p>
                  </a:txBody>
                  <a:tcPr/>
                </a:tc>
                <a:tc hMerge="1">
                  <a:txBody>
                    <a:bodyPr/>
                    <a:lstStyle/>
                    <a:p>
                      <a:endParaRPr lang="en-US"/>
                    </a:p>
                  </a:txBody>
                  <a:tcPr/>
                </a:tc>
                <a:tc gridSpan="2">
                  <a:txBody>
                    <a:bodyPr/>
                    <a:lstStyle/>
                    <a:p>
                      <a:pPr algn="ctr"/>
                      <a:r>
                        <a:rPr lang="en-US" sz="1400" baseline="0" dirty="0"/>
                        <a:t>4</a:t>
                      </a:r>
                      <a:r>
                        <a:rPr lang="en-US" sz="1400" baseline="30000" dirty="0"/>
                        <a:t>th</a:t>
                      </a:r>
                      <a:r>
                        <a:rPr lang="en-US" sz="1400" baseline="0" dirty="0"/>
                        <a:t> Quarter  Pre-Audit</a:t>
                      </a:r>
                    </a:p>
                    <a:p>
                      <a:pPr algn="ctr"/>
                      <a:r>
                        <a:rPr lang="en-US" sz="1400" baseline="0" dirty="0"/>
                        <a:t> Output</a:t>
                      </a:r>
                      <a:endParaRPr lang="en-US" sz="1400" dirty="0"/>
                    </a:p>
                  </a:txBody>
                  <a:tcPr/>
                </a:tc>
                <a:tc hMerge="1">
                  <a:txBody>
                    <a:bodyPr/>
                    <a:lstStyle/>
                    <a:p>
                      <a:endParaRPr lang="en-US"/>
                    </a:p>
                  </a:txBody>
                  <a:tcPr/>
                </a:tc>
                <a:tc gridSpan="2">
                  <a:txBody>
                    <a:bodyPr/>
                    <a:lstStyle/>
                    <a:p>
                      <a:r>
                        <a:rPr lang="en-US" sz="1400" dirty="0"/>
                        <a:t>2017/18 Pre-audit Annual Output</a:t>
                      </a:r>
                    </a:p>
                  </a:txBody>
                  <a:tcPr/>
                </a:tc>
                <a:tc hMerge="1">
                  <a:txBody>
                    <a:bodyPr/>
                    <a:lstStyle/>
                    <a:p>
                      <a:endParaRPr lang="en-US"/>
                    </a:p>
                  </a:txBody>
                  <a:tcPr/>
                </a:tc>
                <a:extLst>
                  <a:ext uri="{0D108BD9-81ED-4DB2-BD59-A6C34878D82A}">
                    <a16:rowId xmlns:a16="http://schemas.microsoft.com/office/drawing/2014/main" xmlns="" val="190855089"/>
                  </a:ext>
                </a:extLst>
              </a:tr>
              <a:tr h="431317">
                <a:tc>
                  <a:txBody>
                    <a:bodyPr/>
                    <a:lstStyle/>
                    <a:p>
                      <a:pPr algn="ctr"/>
                      <a:endParaRPr lang="en-US" sz="1200" dirty="0"/>
                    </a:p>
                  </a:txBody>
                  <a:tcPr/>
                </a:tc>
                <a:tc>
                  <a:txBody>
                    <a:bodyPr/>
                    <a:lstStyle/>
                    <a:p>
                      <a:pPr algn="ctr"/>
                      <a:r>
                        <a:rPr lang="en-US" sz="1200" dirty="0"/>
                        <a:t>Target</a:t>
                      </a:r>
                    </a:p>
                  </a:txBody>
                  <a:tcPr/>
                </a:tc>
                <a:tc>
                  <a:txBody>
                    <a:bodyPr/>
                    <a:lstStyle/>
                    <a:p>
                      <a:pPr algn="ctr"/>
                      <a:r>
                        <a:rPr lang="en-US" sz="1200" dirty="0"/>
                        <a:t>Achievement</a:t>
                      </a:r>
                    </a:p>
                  </a:txBody>
                  <a:tcPr/>
                </a:tc>
                <a:tc>
                  <a:txBody>
                    <a:bodyPr/>
                    <a:lstStyle/>
                    <a:p>
                      <a:pPr algn="ctr"/>
                      <a:r>
                        <a:rPr lang="en-US" sz="1200" dirty="0"/>
                        <a:t>Target</a:t>
                      </a:r>
                    </a:p>
                  </a:txBody>
                  <a:tcPr/>
                </a:tc>
                <a:tc>
                  <a:txBody>
                    <a:bodyPr/>
                    <a:lstStyle/>
                    <a:p>
                      <a:pPr algn="ctr"/>
                      <a:r>
                        <a:rPr lang="en-US" sz="1200" dirty="0"/>
                        <a:t>Achievement</a:t>
                      </a:r>
                    </a:p>
                  </a:txBody>
                  <a:tcPr/>
                </a:tc>
                <a:tc>
                  <a:txBody>
                    <a:bodyPr/>
                    <a:lstStyle/>
                    <a:p>
                      <a:pPr algn="ctr"/>
                      <a:r>
                        <a:rPr lang="en-US" sz="1200" dirty="0"/>
                        <a:t>Target</a:t>
                      </a:r>
                    </a:p>
                  </a:txBody>
                  <a:tcPr/>
                </a:tc>
                <a:tc>
                  <a:txBody>
                    <a:bodyPr/>
                    <a:lstStyle/>
                    <a:p>
                      <a:pPr algn="ctr"/>
                      <a:r>
                        <a:rPr lang="en-US" sz="1200" dirty="0"/>
                        <a:t>Achievement</a:t>
                      </a:r>
                    </a:p>
                  </a:txBody>
                  <a:tcPr/>
                </a:tc>
                <a:extLst>
                  <a:ext uri="{0D108BD9-81ED-4DB2-BD59-A6C34878D82A}">
                    <a16:rowId xmlns:a16="http://schemas.microsoft.com/office/drawing/2014/main" xmlns="" val="772051397"/>
                  </a:ext>
                </a:extLst>
              </a:tr>
              <a:tr h="55220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Number</a:t>
                      </a:r>
                      <a:r>
                        <a:rPr lang="en-US" sz="1200" baseline="0" dirty="0">
                          <a:solidFill>
                            <a:srgbClr val="C00000"/>
                          </a:solidFill>
                        </a:rPr>
                        <a:t> of older persons accessing residential facilities (Sector indicator)</a:t>
                      </a:r>
                      <a:endParaRPr lang="en-US" sz="1200" dirty="0">
                        <a:solidFill>
                          <a:srgbClr val="C00000"/>
                        </a:solidFill>
                      </a:endParaRPr>
                    </a:p>
                  </a:txBody>
                  <a:tcPr/>
                </a:tc>
                <a:tc>
                  <a:txBody>
                    <a:bodyPr/>
                    <a:lstStyle/>
                    <a:p>
                      <a:pPr algn="ctr"/>
                      <a:r>
                        <a:rPr lang="en-US" sz="1200" dirty="0">
                          <a:solidFill>
                            <a:srgbClr val="C00000"/>
                          </a:solidFill>
                        </a:rPr>
                        <a:t>9 000</a:t>
                      </a:r>
                    </a:p>
                  </a:txBody>
                  <a:tcPr anchor="ctr"/>
                </a:tc>
                <a:tc>
                  <a:txBody>
                    <a:bodyPr/>
                    <a:lstStyle/>
                    <a:p>
                      <a:pPr algn="ctr"/>
                      <a:r>
                        <a:rPr lang="en-US" sz="1200" dirty="0">
                          <a:solidFill>
                            <a:srgbClr val="C00000"/>
                          </a:solidFill>
                        </a:rPr>
                        <a:t>8 887</a:t>
                      </a:r>
                    </a:p>
                  </a:txBody>
                  <a:tcPr anchor="ctr"/>
                </a:tc>
                <a:tc>
                  <a:txBody>
                    <a:bodyPr/>
                    <a:lstStyle/>
                    <a:p>
                      <a:pPr algn="ctr"/>
                      <a:r>
                        <a:rPr lang="en-US" sz="1200" dirty="0">
                          <a:solidFill>
                            <a:srgbClr val="C00000"/>
                          </a:solidFill>
                        </a:rPr>
                        <a:t>9 000</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9 006</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9 000</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8 946</a:t>
                      </a:r>
                    </a:p>
                  </a:txBody>
                  <a:tcPr anchor="ctr"/>
                </a:tc>
                <a:extLst>
                  <a:ext uri="{0D108BD9-81ED-4DB2-BD59-A6C34878D82A}">
                    <a16:rowId xmlns:a16="http://schemas.microsoft.com/office/drawing/2014/main" xmlns="" val="3293200849"/>
                  </a:ext>
                </a:extLst>
              </a:tr>
              <a:tr h="517437">
                <a:tc>
                  <a:txBody>
                    <a:bodyPr/>
                    <a:lstStyle/>
                    <a:p>
                      <a:endParaRPr lang="en-US" sz="1200" dirty="0">
                        <a:solidFill>
                          <a:srgbClr val="C00000"/>
                        </a:solidFill>
                      </a:endParaRPr>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Underperformance due to turnover resulting from death of resident(s) of natural causes as well as persons who are under the age of 60 years who are resident in facilities</a:t>
                      </a:r>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506009449"/>
                  </a:ext>
                </a:extLst>
              </a:tr>
              <a:tr h="72441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Number of older persons accessing community based and support services (Sector indicator)</a:t>
                      </a:r>
                    </a:p>
                  </a:txBody>
                  <a:tcPr/>
                </a:tc>
                <a:tc>
                  <a:txBody>
                    <a:bodyPr/>
                    <a:lstStyle/>
                    <a:p>
                      <a:pPr algn="ctr"/>
                      <a:r>
                        <a:rPr lang="en-US" sz="1200" dirty="0"/>
                        <a:t>15 000</a:t>
                      </a:r>
                    </a:p>
                  </a:txBody>
                  <a:tcPr anchor="ctr"/>
                </a:tc>
                <a:tc>
                  <a:txBody>
                    <a:bodyPr/>
                    <a:lstStyle/>
                    <a:p>
                      <a:pPr algn="ctr"/>
                      <a:r>
                        <a:rPr lang="en-US" sz="1200" dirty="0"/>
                        <a:t>16 463</a:t>
                      </a:r>
                    </a:p>
                  </a:txBody>
                  <a:tcPr anchor="ctr"/>
                </a:tc>
                <a:tc>
                  <a:txBody>
                    <a:bodyPr/>
                    <a:lstStyle/>
                    <a:p>
                      <a:pPr algn="ctr"/>
                      <a:r>
                        <a:rPr lang="en-US" sz="1200" dirty="0"/>
                        <a:t>15 000</a:t>
                      </a:r>
                    </a:p>
                  </a:txBody>
                  <a:tcPr anchor="ctr"/>
                </a:tc>
                <a:tc>
                  <a:txBody>
                    <a:bodyPr/>
                    <a:lstStyle/>
                    <a:p>
                      <a:pPr algn="ctr"/>
                      <a:r>
                        <a:rPr lang="en-US" sz="1200" dirty="0"/>
                        <a:t>16 367</a:t>
                      </a:r>
                    </a:p>
                  </a:txBody>
                  <a:tcPr anchor="ctr"/>
                </a:tc>
                <a:tc>
                  <a:txBody>
                    <a:bodyPr/>
                    <a:lstStyle/>
                    <a:p>
                      <a:pPr algn="ctr"/>
                      <a:r>
                        <a:rPr lang="en-US" sz="1200" dirty="0"/>
                        <a:t>15 000</a:t>
                      </a:r>
                    </a:p>
                  </a:txBody>
                  <a:tcPr anchor="ctr"/>
                </a:tc>
                <a:tc>
                  <a:txBody>
                    <a:bodyPr/>
                    <a:lstStyle/>
                    <a:p>
                      <a:pPr algn="ctr"/>
                      <a:r>
                        <a:rPr lang="en-US" sz="1200" dirty="0"/>
                        <a:t>16 494</a:t>
                      </a:r>
                    </a:p>
                  </a:txBody>
                  <a:tcPr anchor="ctr"/>
                </a:tc>
                <a:extLst>
                  <a:ext uri="{0D108BD9-81ED-4DB2-BD59-A6C34878D82A}">
                    <a16:rowId xmlns:a16="http://schemas.microsoft.com/office/drawing/2014/main" xmlns="" val="2793767594"/>
                  </a:ext>
                </a:extLst>
              </a:tr>
              <a:tr h="517437">
                <a:tc>
                  <a:txBody>
                    <a:bodyPr/>
                    <a:lstStyle/>
                    <a:p>
                      <a:endParaRPr lang="en-US" sz="1200" dirty="0"/>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a:t>Overachievement of target due to expansion of services – additional older persons attended existing service centers</a:t>
                      </a:r>
                      <a:endParaRPr lang="en-US" sz="1200" b="1" dirty="0">
                        <a:solidFill>
                          <a:srgbClr val="FF0000"/>
                        </a:solidFill>
                      </a:endParaRPr>
                    </a:p>
                  </a:txBody>
                  <a:tcPr/>
                </a:tc>
                <a:tc hMerge="1">
                  <a:txBody>
                    <a:bodyPr/>
                    <a:lstStyle/>
                    <a:p>
                      <a:endParaRPr lang="en-US"/>
                    </a:p>
                  </a:txBody>
                  <a:tcPr/>
                </a:tc>
                <a:tc hMerge="1">
                  <a:txBody>
                    <a:bodyPr/>
                    <a:lstStyle/>
                    <a:p>
                      <a:endParaRPr lang="en-US" sz="1200" b="1" dirty="0"/>
                    </a:p>
                  </a:txBody>
                  <a:tcPr>
                    <a:solidFill>
                      <a:schemeClr val="tx2">
                        <a:lumMod val="20000"/>
                        <a:lumOff val="80000"/>
                      </a:schemeClr>
                    </a:solidFill>
                  </a:tcPr>
                </a:tc>
                <a:tc hMerge="1">
                  <a:txBody>
                    <a:bodyPr/>
                    <a:lstStyle/>
                    <a:p>
                      <a:endParaRPr lang="en-US"/>
                    </a:p>
                  </a:txBody>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1" dirty="0"/>
                    </a:p>
                  </a:txBody>
                  <a:tcPr/>
                </a:tc>
                <a:tc hMerge="1">
                  <a:txBody>
                    <a:bodyPr/>
                    <a:lstStyle/>
                    <a:p>
                      <a:endParaRPr lang="en-US"/>
                    </a:p>
                  </a:txBody>
                  <a:tcPr/>
                </a:tc>
                <a:extLst>
                  <a:ext uri="{0D108BD9-81ED-4DB2-BD59-A6C34878D82A}">
                    <a16:rowId xmlns:a16="http://schemas.microsoft.com/office/drawing/2014/main" xmlns="" val="3672360315"/>
                  </a:ext>
                </a:extLst>
              </a:tr>
              <a:tr h="72441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Number of older persons</a:t>
                      </a:r>
                      <a:r>
                        <a:rPr lang="en-US" sz="1200" baseline="0" dirty="0">
                          <a:solidFill>
                            <a:srgbClr val="C00000"/>
                          </a:solidFill>
                        </a:rPr>
                        <a:t> accessing assisted and independent living facilities funded by the DSD</a:t>
                      </a:r>
                      <a:endParaRPr lang="en-US" sz="1200" dirty="0">
                        <a:solidFill>
                          <a:srgbClr val="C00000"/>
                        </a:solidFill>
                      </a:endParaRPr>
                    </a:p>
                  </a:txBody>
                  <a:tcPr/>
                </a:tc>
                <a:tc>
                  <a:txBody>
                    <a:bodyPr/>
                    <a:lstStyle/>
                    <a:p>
                      <a:pPr algn="ctr"/>
                      <a:r>
                        <a:rPr lang="en-US" sz="1200" dirty="0">
                          <a:solidFill>
                            <a:srgbClr val="C00000"/>
                          </a:solidFill>
                        </a:rPr>
                        <a:t>-</a:t>
                      </a:r>
                    </a:p>
                  </a:txBody>
                  <a:tcPr anchor="ctr"/>
                </a:tc>
                <a:tc>
                  <a:txBody>
                    <a:bodyPr/>
                    <a:lstStyle/>
                    <a:p>
                      <a:pPr algn="ctr"/>
                      <a:r>
                        <a:rPr lang="en-US" sz="1200" dirty="0">
                          <a:solidFill>
                            <a:srgbClr val="C00000"/>
                          </a:solidFill>
                        </a:rPr>
                        <a:t>-</a:t>
                      </a:r>
                    </a:p>
                  </a:txBody>
                  <a:tcPr anchor="ctr"/>
                </a:tc>
                <a:tc>
                  <a:txBody>
                    <a:bodyPr/>
                    <a:lstStyle/>
                    <a:p>
                      <a:pPr algn="ctr"/>
                      <a:r>
                        <a:rPr lang="en-US" sz="1200" dirty="0">
                          <a:solidFill>
                            <a:srgbClr val="C00000"/>
                          </a:solidFill>
                        </a:rPr>
                        <a:t>931</a:t>
                      </a:r>
                    </a:p>
                  </a:txBody>
                  <a:tcPr anchor="ctr"/>
                </a:tc>
                <a:tc>
                  <a:txBody>
                    <a:bodyPr/>
                    <a:lstStyle/>
                    <a:p>
                      <a:pPr algn="ctr"/>
                      <a:r>
                        <a:rPr lang="en-US" sz="1200" dirty="0">
                          <a:solidFill>
                            <a:srgbClr val="C00000"/>
                          </a:solidFill>
                        </a:rPr>
                        <a:t>660</a:t>
                      </a:r>
                    </a:p>
                  </a:txBody>
                  <a:tcPr anchor="ctr"/>
                </a:tc>
                <a:tc>
                  <a:txBody>
                    <a:bodyPr/>
                    <a:lstStyle/>
                    <a:p>
                      <a:pPr algn="ctr"/>
                      <a:r>
                        <a:rPr lang="en-US" sz="1200" dirty="0">
                          <a:solidFill>
                            <a:srgbClr val="C00000"/>
                          </a:solidFill>
                        </a:rPr>
                        <a:t>931</a:t>
                      </a:r>
                    </a:p>
                  </a:txBody>
                  <a:tcPr anchor="ctr"/>
                </a:tc>
                <a:tc>
                  <a:txBody>
                    <a:bodyPr/>
                    <a:lstStyle/>
                    <a:p>
                      <a:pPr algn="ctr"/>
                      <a:r>
                        <a:rPr lang="en-US" sz="1200" dirty="0">
                          <a:solidFill>
                            <a:srgbClr val="C00000"/>
                          </a:solidFill>
                        </a:rPr>
                        <a:t>660</a:t>
                      </a:r>
                    </a:p>
                  </a:txBody>
                  <a:tcPr anchor="ctr"/>
                </a:tc>
                <a:extLst>
                  <a:ext uri="{0D108BD9-81ED-4DB2-BD59-A6C34878D82A}">
                    <a16:rowId xmlns:a16="http://schemas.microsoft.com/office/drawing/2014/main" xmlns="" val="132041646"/>
                  </a:ext>
                </a:extLst>
              </a:tr>
              <a:tr h="431317">
                <a:tc>
                  <a:txBody>
                    <a:bodyPr/>
                    <a:lstStyle/>
                    <a:p>
                      <a:endParaRPr lang="en-US" sz="1200" dirty="0">
                        <a:solidFill>
                          <a:srgbClr val="C00000"/>
                        </a:solidFill>
                      </a:endParaRPr>
                    </a:p>
                  </a:txBody>
                  <a:tcPr/>
                </a:tc>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a:solidFill>
                            <a:srgbClr val="C00000"/>
                          </a:solidFill>
                        </a:rPr>
                        <a:t>Translation to independent living  still in progress</a:t>
                      </a:r>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363943870"/>
                  </a:ext>
                </a:extLst>
              </a:tr>
            </a:tbl>
          </a:graphicData>
        </a:graphic>
      </p:graphicFrame>
    </p:spTree>
    <p:extLst>
      <p:ext uri="{BB962C8B-B14F-4D97-AF65-F5344CB8AC3E}">
        <p14:creationId xmlns:p14="http://schemas.microsoft.com/office/powerpoint/2010/main" xmlns="" val="3772759206"/>
      </p:ext>
    </p:extLst>
  </p:cSld>
  <p:clrMapOvr>
    <a:masterClrMapping/>
  </p:clrMapOvr>
</p:sld>
</file>

<file path=ppt/theme/theme1.xml><?xml version="1.0" encoding="utf-8"?>
<a:theme xmlns:a="http://schemas.openxmlformats.org/drawingml/2006/main" name="Agriculture_PP template_Eng_updat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Social Development</Template>
  <TotalTime>1892</TotalTime>
  <Words>5296</Words>
  <Application>Microsoft Office PowerPoint</Application>
  <PresentationFormat>On-screen Show (4:3)</PresentationFormat>
  <Paragraphs>1055</Paragraphs>
  <Slides>41</Slides>
  <Notes>0</Notes>
  <HiddenSlides>0</HiddenSlides>
  <MMClips>0</MMClips>
  <ScaleCrop>false</ScaleCrop>
  <HeadingPairs>
    <vt:vector size="4" baseType="variant">
      <vt:variant>
        <vt:lpstr>Theme</vt:lpstr>
      </vt:variant>
      <vt:variant>
        <vt:i4>3</vt:i4>
      </vt:variant>
      <vt:variant>
        <vt:lpstr>Slide Titles</vt:lpstr>
      </vt:variant>
      <vt:variant>
        <vt:i4>41</vt:i4>
      </vt:variant>
    </vt:vector>
  </HeadingPairs>
  <TitlesOfParts>
    <vt:vector size="44" baseType="lpstr">
      <vt:lpstr>Agriculture_PP template_Eng_updated</vt:lpstr>
      <vt:lpstr>Custom Design</vt:lpstr>
      <vt:lpstr>2_Custom Design</vt:lpstr>
      <vt:lpstr>DSD PERFORMANCE REPORTING OCTOBER 2017 – MARCH 2018  PRESENTATION TO THE STANDING COMMITTEE ON  COMMUNITY DEVELOPMENT    Date of presentation: 19 JUNE 2018  DR R MACDONALD</vt:lpstr>
      <vt:lpstr>INTRODUCTION</vt:lpstr>
      <vt:lpstr>Slide 3</vt:lpstr>
      <vt:lpstr> PROGRAMME 1: CORPORATE MANAGEMENT SERVICES OCTOBER 2017 – MARCH 2018 </vt:lpstr>
      <vt:lpstr>  PROGRAMME 1: CORPORATE MANAGEMENT SERVICES OCTOBER 2017 – MARCH 2018   </vt:lpstr>
      <vt:lpstr>  PROGRAMME 1: CORPORATE MANAGEMENT SERVICES OCTOBER 2017 – MARCH 2018   </vt:lpstr>
      <vt:lpstr>NATIONAL INDICATORS FOR WHICH TARGETS WERE NOT SET</vt:lpstr>
      <vt:lpstr>Slide 8</vt:lpstr>
      <vt:lpstr> PROGRAMME 2: SOCIAL WELFARE SERVICES OCTOBER – DECEMBER 2017 (3rd Quarter of 2017/18 FY) JANUARY – MARCH 2018 (4th Quarter of 2017/18 FY) </vt:lpstr>
      <vt:lpstr> PROGRAMME 2: SOCIAL WELFARE SERVICES OCTOBER – DECEMBER 2017 (3rd Quarter of 2017/18 FY) JANUARY – MARCH 2018 (4th Quarter of 2017/18 FY) </vt:lpstr>
      <vt:lpstr> PROGRAMME 2: SOCIAL WELFARE SERVICES OCTOBER – DECEMBER 2017 (3rd Quarter of 2017/18 FY) JANUARY – MARCH 2018 (4th Quarter of 2017/18 FY) </vt:lpstr>
      <vt:lpstr>PROGRAMME 2: SOCIAL WELFARE SERVICES    TRANSFER FUNDING BUDGET AND EXPENDITURE</vt:lpstr>
      <vt:lpstr>NATIONAL INDICATORS FOR WHICH TARGETS WERE NOT SET</vt:lpstr>
      <vt:lpstr>Slide 14</vt:lpstr>
      <vt:lpstr> PROGRAMME 3: CHILDREN AND FAMILIES OCTOBER 2017 – MARCH 2018</vt:lpstr>
      <vt:lpstr> PROGRAMME 3: CHILDREN AND FAMILIES  OCTOBER 2017 – MARCH 2018</vt:lpstr>
      <vt:lpstr> PROGRAMME 3: CHILDREN AND FAMILIES  OCTOBER 2017 – MARCH 2018</vt:lpstr>
      <vt:lpstr> PROGRAMME 3: CHILDREN AND FAMILIES  OCTOBER 2017 – MARCH 2018</vt:lpstr>
      <vt:lpstr>PROGRAMME 3: CHILDREN AND FAMILIES  TRANSFER FUNDING BUDGET AND EXPENDITURE </vt:lpstr>
      <vt:lpstr>NATIONAL INDICATORS FOR WHICH TARGETS WERE NOT SET</vt:lpstr>
      <vt:lpstr>NATIONAL INDICATORS FOR WHICH TARGETS WERE NOT SET</vt:lpstr>
      <vt:lpstr>NATIONAL INDICATORS FOR WHICH TARGETS WERE NOT SET</vt:lpstr>
      <vt:lpstr>Slide 23</vt:lpstr>
      <vt:lpstr> PROGRAMME 4: RESTORATIVE SERVICES  OCTOBER 2017 – MARCH 2018</vt:lpstr>
      <vt:lpstr> PROGRAMME 4: RESTORATIVE SERVICES  OCTOBER 2017 – MARCH 2018</vt:lpstr>
      <vt:lpstr> PROGRAMME 4: RESTORATIVE SERVICES  OCTOBER 2017 – MARCH 2018</vt:lpstr>
      <vt:lpstr> PROGRAMME 4: RESTORATIVE SERVICES  OCTOBER 2017 – MARCH 2018</vt:lpstr>
      <vt:lpstr>PROGRAMME 4: RESTORATIVE SERVICES TRANSFER FUNDING BUDGET AND EXPENDITURE</vt:lpstr>
      <vt:lpstr>NATIONAL INDICATORS FOR WHICH TARGETS WERE NOT SET</vt:lpstr>
      <vt:lpstr>NATIONAL INDICATORS FOR WHICH TARGETS WERE NOT SET</vt:lpstr>
      <vt:lpstr>Slide 31</vt:lpstr>
      <vt:lpstr> PROGRAMME 5: DEVELOPMENT AND RESEARCH  OCTOBER 2017 – MARCH 2018</vt:lpstr>
      <vt:lpstr> PROGRAMME 5: DEVELOPMENT AND RESEARCH  OCTOBER 2017 – MARCH 2018</vt:lpstr>
      <vt:lpstr> PROGRAMME 5: DEVELOPMENT AND RESEARCH  OCTOBER 2017 – MARCH 2018 </vt:lpstr>
      <vt:lpstr>PROGRAMME 5: DEVELOPMENT AND RESEARCH  TRANSFER FUNDING BUDGET AND EXPENDITURE</vt:lpstr>
      <vt:lpstr>NATIONAL INDICATORS FOR WHICH TARGETS WERE NOT SET</vt:lpstr>
      <vt:lpstr>NATIONAL INDICATORS FOR WHICH TARGETS WERE NOT SET</vt:lpstr>
      <vt:lpstr>NATIONAL INDICATORS FOR WHICH TARGETS WERE NOT SET</vt:lpstr>
      <vt:lpstr>NATIONAL INDICATORS FOR WHICH TARGETS WERE NOT SET</vt:lpstr>
      <vt:lpstr>NATIONAL INDICATORS FOR WHICH TARGETS WERE NOT SET</vt:lpstr>
      <vt:lpstr>Slide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 sub-title  Date of presentation</dc:title>
  <dc:creator>Marion Johnson</dc:creator>
  <cp:lastModifiedBy>PUMZA</cp:lastModifiedBy>
  <cp:revision>417</cp:revision>
  <cp:lastPrinted>2018-06-18T06:52:24Z</cp:lastPrinted>
  <dcterms:created xsi:type="dcterms:W3CDTF">2017-08-08T15:11:29Z</dcterms:created>
  <dcterms:modified xsi:type="dcterms:W3CDTF">2018-06-20T07:55:31Z</dcterms:modified>
</cp:coreProperties>
</file>