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93" r:id="rId2"/>
    <p:sldId id="321" r:id="rId3"/>
    <p:sldId id="294" r:id="rId4"/>
    <p:sldId id="295" r:id="rId5"/>
    <p:sldId id="275" r:id="rId6"/>
    <p:sldId id="276" r:id="rId7"/>
    <p:sldId id="289" r:id="rId8"/>
    <p:sldId id="287" r:id="rId9"/>
    <p:sldId id="290" r:id="rId10"/>
    <p:sldId id="270" r:id="rId11"/>
    <p:sldId id="259" r:id="rId12"/>
    <p:sldId id="260" r:id="rId13"/>
    <p:sldId id="261" r:id="rId14"/>
    <p:sldId id="262" r:id="rId15"/>
    <p:sldId id="271" r:id="rId16"/>
    <p:sldId id="269" r:id="rId17"/>
    <p:sldId id="301" r:id="rId18"/>
    <p:sldId id="296" r:id="rId19"/>
    <p:sldId id="297" r:id="rId20"/>
    <p:sldId id="298" r:id="rId21"/>
    <p:sldId id="299" r:id="rId22"/>
    <p:sldId id="300" r:id="rId23"/>
    <p:sldId id="302" r:id="rId24"/>
    <p:sldId id="304" r:id="rId25"/>
    <p:sldId id="305" r:id="rId26"/>
    <p:sldId id="306" r:id="rId27"/>
    <p:sldId id="307" r:id="rId28"/>
    <p:sldId id="309" r:id="rId29"/>
    <p:sldId id="310" r:id="rId30"/>
    <p:sldId id="313" r:id="rId31"/>
    <p:sldId id="320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81855-ADB8-4E56-9CB4-D5D9F84A235A}" type="datetimeFigureOut">
              <a:rPr lang="en-ZA" smtClean="0"/>
              <a:pPr/>
              <a:t>2018/06/20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CA1A-580E-4522-A29C-7306EE6397D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69012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9A424-65B5-45D0-8DB9-03E0B6BA8CA2}" type="datetimeFigureOut">
              <a:rPr lang="en-ZA" smtClean="0"/>
              <a:pPr/>
              <a:t>2018/06/20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70900-4A4A-4237-9239-7C05ADD5F56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2844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9C1ED-A5C0-49A5-BB99-1E38BE484E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8A0-EB35-4221-BBE1-1FACB731B516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3822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E00D-7E06-4ADD-8B93-9A3787E65669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8879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2AE-6BAE-4993-9799-BB2A62EDD04D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4317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28D0-6911-4DBF-BE7F-DA7E4D24792D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1551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D8D9-A763-4F98-ADA0-53DC430A0F85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065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0838-D4A7-43E6-BDF6-CD497572ACFD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168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0A4E-D660-45A9-AE34-6E36FB6560CB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9590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F7F-0114-4277-B5A5-DF80EF788C9D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8714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76F2-E3BA-48D2-B6A0-852DC0E236DC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8471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774E-04F7-477F-8434-14BE2CDA07B0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0268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74B8-3B2A-4DF0-AEA9-00E06DC21921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3157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CF69-2483-47A1-ABD5-4F33F51F9B76}" type="datetime1">
              <a:rPr lang="en-ZA" smtClean="0"/>
              <a:pPr/>
              <a:t>2018/06/20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D237-0FAC-4B5A-AC89-F33F701A610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8376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125538"/>
            <a:ext cx="7086600" cy="2928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Joint Organised Labour </a:t>
            </a:r>
            <a:br>
              <a:rPr lang="en-US" sz="3200" dirty="0" smtClean="0"/>
            </a:br>
            <a:r>
              <a:rPr lang="en-US" sz="3200" dirty="0" smtClean="0"/>
              <a:t>COSATU FEDUSA NACTU </a:t>
            </a:r>
            <a:br>
              <a:rPr lang="en-US" sz="3200" dirty="0" smtClean="0"/>
            </a:br>
            <a:r>
              <a:rPr lang="en-US" sz="3200" dirty="0" smtClean="0"/>
              <a:t>Submission to Parliament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National Minimum Wage, </a:t>
            </a:r>
            <a:br>
              <a:rPr lang="en-US" sz="3200" dirty="0" smtClean="0"/>
            </a:br>
            <a:r>
              <a:rPr lang="en-US" sz="3200" dirty="0" smtClean="0"/>
              <a:t>Basic Conditions of Employment,</a:t>
            </a:r>
            <a:br>
              <a:rPr lang="en-US" sz="3200" dirty="0" smtClean="0"/>
            </a:br>
            <a:r>
              <a:rPr lang="en-US" sz="3200" dirty="0" smtClean="0"/>
              <a:t>Labour Relations Amendment and</a:t>
            </a:r>
            <a:br>
              <a:rPr lang="en-US" sz="3200" dirty="0" smtClean="0"/>
            </a:br>
            <a:r>
              <a:rPr lang="en-US" sz="3200" dirty="0" smtClean="0"/>
              <a:t>Labour Laws Amendment Bills</a:t>
            </a:r>
            <a:br>
              <a:rPr lang="en-US" sz="3200" dirty="0" smtClean="0"/>
            </a:br>
            <a:r>
              <a:rPr lang="en-US" sz="3200" dirty="0" smtClean="0"/>
              <a:t>19 June 2018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787" y="4360098"/>
            <a:ext cx="175577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89" y="4461705"/>
            <a:ext cx="1957958" cy="20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fedusa.org.za/wp-content/uploads/2011/02/logo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802" y="4461706"/>
            <a:ext cx="1905000" cy="2038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National Minimum Wage Bill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7423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Employer contributions – Proposed future amendments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Re Section 5, ‘Calculation of wage’</a:t>
            </a:r>
            <a:endParaRPr lang="en-ZA" b="1" i="1" dirty="0" smtClean="0"/>
          </a:p>
          <a:p>
            <a:r>
              <a:rPr lang="en-ZA" dirty="0"/>
              <a:t>E</a:t>
            </a:r>
            <a:r>
              <a:rPr lang="en-ZA" dirty="0" smtClean="0"/>
              <a:t>mployer </a:t>
            </a:r>
            <a:r>
              <a:rPr lang="en-ZA" dirty="0"/>
              <a:t>contributions to benefits and statutory contributions cannot be included in the calculation of the NMW. </a:t>
            </a:r>
            <a:r>
              <a:rPr lang="en-ZA" dirty="0" smtClean="0"/>
              <a:t>This is agreed but not </a:t>
            </a:r>
            <a:r>
              <a:rPr lang="en-ZA" dirty="0"/>
              <a:t>explicitly stated in the Bill.</a:t>
            </a:r>
          </a:p>
          <a:p>
            <a:r>
              <a:rPr lang="en-ZA" dirty="0" smtClean="0"/>
              <a:t>Add</a:t>
            </a:r>
            <a:r>
              <a:rPr lang="en-ZA" dirty="0"/>
              <a:t>, as a new 5(1)(d):</a:t>
            </a:r>
          </a:p>
          <a:p>
            <a:pPr marL="457200" lvl="1" indent="0">
              <a:buNone/>
            </a:pPr>
            <a:r>
              <a:rPr lang="en-ZA" i="1" dirty="0"/>
              <a:t>“employer contributions </a:t>
            </a:r>
            <a:r>
              <a:rPr lang="en-ZA" i="1" dirty="0" smtClean="0"/>
              <a:t>to </a:t>
            </a:r>
            <a:r>
              <a:rPr lang="en-ZA" i="1" dirty="0"/>
              <a:t>medical aid schemes, or retirement funds</a:t>
            </a:r>
            <a:r>
              <a:rPr lang="en-ZA" i="1" dirty="0" smtClean="0"/>
              <a:t>”</a:t>
            </a:r>
          </a:p>
          <a:p>
            <a:r>
              <a:rPr lang="en-ZA" dirty="0" smtClean="0"/>
              <a:t>This could possibly also be captured in a sample calculation or a Code of Good Practise for the NMW.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2082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Real increase - Proposed future amendments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Re Section 7, ‘Conduct of annual review’</a:t>
            </a:r>
            <a:endParaRPr lang="en-ZA" b="1" i="1" dirty="0"/>
          </a:p>
          <a:p>
            <a:r>
              <a:rPr lang="en-ZA" dirty="0"/>
              <a:t>The value of the NMW should not only be maintained but there should be a real increase after inflation to ensure the value of the NMW is not eroded over </a:t>
            </a:r>
            <a:r>
              <a:rPr lang="en-ZA" dirty="0" smtClean="0"/>
              <a:t>time and to address inequality. </a:t>
            </a:r>
            <a:r>
              <a:rPr lang="en-ZA" dirty="0"/>
              <a:t>The February 2017 Agreement (para 4) confirms </a:t>
            </a:r>
            <a:r>
              <a:rPr lang="en-ZA" dirty="0" smtClean="0"/>
              <a:t>this.</a:t>
            </a:r>
            <a:endParaRPr lang="en-ZA" dirty="0"/>
          </a:p>
          <a:p>
            <a:r>
              <a:rPr lang="en-ZA" dirty="0"/>
              <a:t>Subsection 7(b)(</a:t>
            </a:r>
            <a:r>
              <a:rPr lang="en-ZA" dirty="0" err="1"/>
              <a:t>i</a:t>
            </a:r>
            <a:r>
              <a:rPr lang="en-ZA" dirty="0"/>
              <a:t>) should be amended </a:t>
            </a:r>
            <a:r>
              <a:rPr lang="en-ZA" dirty="0" smtClean="0"/>
              <a:t>with </a:t>
            </a:r>
            <a:r>
              <a:rPr lang="en-ZA" dirty="0"/>
              <a:t>the insertion of “and improve” after “… the need to retain…” </a:t>
            </a:r>
          </a:p>
          <a:p>
            <a:r>
              <a:rPr lang="en-ZA" dirty="0" smtClean="0"/>
              <a:t>The </a:t>
            </a:r>
            <a:r>
              <a:rPr lang="en-ZA" dirty="0"/>
              <a:t>revised subsection will then read: “inflation, the cost of living and the need to retain and improve the value of the minimum wage</a:t>
            </a:r>
            <a:r>
              <a:rPr lang="en-ZA" dirty="0" smtClean="0"/>
              <a:t>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29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Medium-term target - Proposed future amendments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Re Section 11, ‘Functions of Commission’</a:t>
            </a:r>
            <a:endParaRPr lang="en-ZA" b="1" i="1" dirty="0"/>
          </a:p>
          <a:p>
            <a:r>
              <a:rPr lang="en-ZA" dirty="0"/>
              <a:t>The NMW Bill introduces the concept of a medium-term target but it does not set a timeframe for it to be reached; </a:t>
            </a:r>
            <a:r>
              <a:rPr lang="en-ZA" dirty="0" smtClean="0"/>
              <a:t>and sets </a:t>
            </a:r>
            <a:r>
              <a:rPr lang="en-ZA" dirty="0"/>
              <a:t>too long a period for a decision on </a:t>
            </a:r>
            <a:r>
              <a:rPr lang="en-ZA" dirty="0" smtClean="0"/>
              <a:t>it.</a:t>
            </a:r>
            <a:endParaRPr lang="en-ZA" dirty="0"/>
          </a:p>
          <a:p>
            <a:r>
              <a:rPr lang="en-ZA" dirty="0" smtClean="0"/>
              <a:t>Subsection </a:t>
            </a:r>
            <a:r>
              <a:rPr lang="en-ZA" dirty="0"/>
              <a:t>11(d) should be amended with the deletion of the final part (“within three years”) and the addition of the following at the end of the subsection: </a:t>
            </a:r>
          </a:p>
          <a:p>
            <a:pPr marL="457200" lvl="1" indent="0">
              <a:buNone/>
            </a:pPr>
            <a:r>
              <a:rPr lang="en-ZA" i="1" dirty="0"/>
              <a:t>“within </a:t>
            </a:r>
            <a:r>
              <a:rPr lang="en-ZA" i="1" dirty="0" smtClean="0"/>
              <a:t>one [OR two] year”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0372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Exemptions for employers’ organisations - Proposed future amendments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Re Section 15, ‘Exemptions’</a:t>
            </a:r>
            <a:endParaRPr lang="en-ZA" b="1" i="1" dirty="0"/>
          </a:p>
          <a:p>
            <a:r>
              <a:rPr lang="en-ZA" dirty="0" smtClean="0"/>
              <a:t>Labour </a:t>
            </a:r>
            <a:r>
              <a:rPr lang="en-ZA" dirty="0"/>
              <a:t>does not support the opening up of exemptions to mass groups of employers or employers’ organisations as it will undermine the facility of exemptions and the NMW as a whole and is, in fact, disguised exclusions from the NMW.</a:t>
            </a:r>
          </a:p>
          <a:p>
            <a:r>
              <a:rPr lang="en-ZA" dirty="0" smtClean="0"/>
              <a:t>Delete</a:t>
            </a:r>
            <a:r>
              <a:rPr lang="en-ZA" dirty="0"/>
              <a:t>, from subsection 15(1), the following:</a:t>
            </a:r>
          </a:p>
          <a:p>
            <a:pPr marL="457200" lvl="1" indent="0">
              <a:buNone/>
            </a:pPr>
            <a:r>
              <a:rPr lang="en-ZA" i="1" dirty="0"/>
              <a:t>“or an employers’ organization registered in terms of section 96 of the Labour Relations Act, or any other law, acting on behalf of its members</a:t>
            </a:r>
            <a:r>
              <a:rPr lang="en-ZA" i="1" dirty="0" smtClean="0"/>
              <a:t>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3378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Basic Conditions of Employment Amendment Bill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840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Fines to cover exemptions cheats - Proposed future amendments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Re Section 76A, ‘Fine for not complying with the national minimum wage’</a:t>
            </a:r>
            <a:endParaRPr lang="en-ZA" dirty="0"/>
          </a:p>
          <a:p>
            <a:r>
              <a:rPr lang="en-ZA" dirty="0" smtClean="0"/>
              <a:t>This section </a:t>
            </a:r>
            <a:r>
              <a:rPr lang="en-ZA" dirty="0"/>
              <a:t>also needs to cover companies that obtain an exemption </a:t>
            </a:r>
            <a:r>
              <a:rPr lang="en-ZA" dirty="0" smtClean="0"/>
              <a:t>in </a:t>
            </a:r>
            <a:r>
              <a:rPr lang="en-ZA" dirty="0"/>
              <a:t>terms of the exemption regulations by providing false or incorrect </a:t>
            </a:r>
            <a:r>
              <a:rPr lang="en-ZA" dirty="0" smtClean="0"/>
              <a:t>information.</a:t>
            </a:r>
          </a:p>
          <a:p>
            <a:r>
              <a:rPr lang="en-ZA" dirty="0" smtClean="0"/>
              <a:t>It will ensure workers receive wages due to them but which they did not receive due to companies cheating the system.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6823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840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Welcome and support LRA Amendment Bill.</a:t>
            </a:r>
          </a:p>
          <a:p>
            <a:r>
              <a:rPr lang="en-ZA" dirty="0" smtClean="0"/>
              <a:t>Collective Bargaining:</a:t>
            </a:r>
          </a:p>
          <a:p>
            <a:pPr lvl="1"/>
            <a:r>
              <a:rPr lang="en-ZA" dirty="0" smtClean="0"/>
              <a:t>Allows Minister to extend collective agreements across sector or work place where parties are sufficiently representative.</a:t>
            </a:r>
          </a:p>
          <a:p>
            <a:pPr lvl="1"/>
            <a:r>
              <a:rPr lang="en-ZA" dirty="0" smtClean="0"/>
              <a:t>Major victory in an economy where casualisation and outsourcing/ labour brokering is rising and unions may be blocked from reaching majority thresholds.</a:t>
            </a:r>
          </a:p>
          <a:p>
            <a:pPr lvl="1"/>
            <a:r>
              <a:rPr lang="en-ZA" dirty="0" smtClean="0"/>
              <a:t>Extends collective bargaining gains to unorganised and outsourced/ labour broker workers.</a:t>
            </a:r>
          </a:p>
          <a:p>
            <a:pPr lvl="1"/>
            <a:r>
              <a:rPr lang="en-ZA" dirty="0" smtClean="0"/>
              <a:t>Includes all conditions of service e.g. salaries, pensions, medical aid, leave etc.</a:t>
            </a:r>
            <a:endParaRPr lang="en-Z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Picketing Rules</a:t>
            </a:r>
          </a:p>
          <a:p>
            <a:pPr lvl="1"/>
            <a:r>
              <a:rPr lang="en-ZA" dirty="0" smtClean="0"/>
              <a:t>In absence of agreed picketing rules, CCMA to provide default picketing rules based upon a code of good practise negotiated at Nedlac with organised labour and business.</a:t>
            </a:r>
          </a:p>
          <a:p>
            <a:pPr lvl="1"/>
            <a:r>
              <a:rPr lang="en-ZA" dirty="0" smtClean="0"/>
              <a:t>Will help reduce tensions at pickets.</a:t>
            </a:r>
          </a:p>
          <a:p>
            <a:pPr lvl="1"/>
            <a:r>
              <a:rPr lang="en-ZA" dirty="0" smtClean="0"/>
              <a:t>Will help protect rights of workers to picket and prevent intimidation and violence by the employer.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Essential Services</a:t>
            </a:r>
          </a:p>
          <a:p>
            <a:pPr lvl="1"/>
            <a:r>
              <a:rPr lang="en-ZA" dirty="0" smtClean="0"/>
              <a:t>Clarification of existing practises.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National Minimum Wage 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58542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Balloting</a:t>
            </a:r>
          </a:p>
          <a:p>
            <a:pPr lvl="1"/>
            <a:r>
              <a:rPr lang="en-ZA" dirty="0" smtClean="0"/>
              <a:t>1995 LRA has required unions to have balloting provision before striking in their constitutions.</a:t>
            </a:r>
          </a:p>
          <a:p>
            <a:pPr lvl="1"/>
            <a:r>
              <a:rPr lang="en-ZA" dirty="0" smtClean="0"/>
              <a:t>Applies to employers and lock outs too.</a:t>
            </a:r>
          </a:p>
          <a:p>
            <a:pPr lvl="1"/>
            <a:r>
              <a:rPr lang="en-ZA" dirty="0" smtClean="0"/>
              <a:t>Unions have been reminded to ensure this is in their constitutions for the past 5 years by the DOL.</a:t>
            </a:r>
          </a:p>
          <a:p>
            <a:pPr lvl="1"/>
            <a:r>
              <a:rPr lang="en-ZA" dirty="0" smtClean="0"/>
              <a:t>Most unions have such constitutional provisions and practises.</a:t>
            </a:r>
          </a:p>
          <a:p>
            <a:pPr lvl="1"/>
            <a:r>
              <a:rPr lang="en-ZA" dirty="0" smtClean="0"/>
              <a:t>Sole balloting amendment in bill is clarification of “secret” nature of balloting.</a:t>
            </a:r>
          </a:p>
          <a:p>
            <a:pPr lvl="2"/>
            <a:r>
              <a:rPr lang="en-ZA" dirty="0" smtClean="0"/>
              <a:t>Reference to secrecy of ballots has be in LRA since 1995.</a:t>
            </a:r>
          </a:p>
          <a:p>
            <a:pPr lvl="1"/>
            <a:r>
              <a:rPr lang="en-ZA" dirty="0" smtClean="0"/>
              <a:t>Most unions elect leaders through secret ballots.</a:t>
            </a:r>
          </a:p>
          <a:p>
            <a:pPr lvl="1"/>
            <a:r>
              <a:rPr lang="en-ZA" dirty="0" smtClean="0"/>
              <a:t>South African electoral practise and culture at all levels is based upon secret ballots e.g. IEC, Parliament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Balloting</a:t>
            </a:r>
          </a:p>
          <a:p>
            <a:pPr lvl="1"/>
            <a:r>
              <a:rPr lang="en-ZA" dirty="0" smtClean="0"/>
              <a:t>Secret balloting in line with union principles of worker control and democracy.</a:t>
            </a:r>
          </a:p>
          <a:p>
            <a:pPr lvl="1"/>
            <a:r>
              <a:rPr lang="en-ZA" dirty="0" smtClean="0"/>
              <a:t>Rejected proposal to require balloting of offers and to suspend strikes during such secondary balloting.</a:t>
            </a:r>
          </a:p>
          <a:p>
            <a:pPr lvl="1"/>
            <a:r>
              <a:rPr lang="en-ZA" dirty="0" smtClean="0"/>
              <a:t>Balloting venue provision at work places.</a:t>
            </a:r>
          </a:p>
          <a:p>
            <a:pPr lvl="1"/>
            <a:r>
              <a:rPr lang="en-ZA" dirty="0" smtClean="0"/>
              <a:t>Transitional provisions.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Labour Relations Amendment Bill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Advisory Arbitration</a:t>
            </a:r>
          </a:p>
          <a:p>
            <a:pPr lvl="1"/>
            <a:r>
              <a:rPr lang="en-ZA" dirty="0" smtClean="0"/>
              <a:t>Provision for CCMA role of advisory arbitration in exceptional circumstances:</a:t>
            </a:r>
          </a:p>
          <a:p>
            <a:pPr lvl="2"/>
            <a:r>
              <a:rPr lang="en-ZA" dirty="0" smtClean="0"/>
              <a:t>Collapse of collective bargaining or negotiations; and</a:t>
            </a:r>
          </a:p>
          <a:p>
            <a:pPr lvl="2"/>
            <a:r>
              <a:rPr lang="en-ZA" dirty="0" smtClean="0"/>
              <a:t>Threat to society or constitutional rights.</a:t>
            </a:r>
          </a:p>
          <a:p>
            <a:pPr lvl="1"/>
            <a:endParaRPr lang="en-ZA" dirty="0" smtClean="0"/>
          </a:p>
          <a:p>
            <a:pPr lvl="1"/>
            <a:r>
              <a:rPr lang="en-ZA" dirty="0" smtClean="0"/>
              <a:t>Does not suspend or stop strikes.</a:t>
            </a:r>
          </a:p>
          <a:p>
            <a:pPr lvl="1"/>
            <a:r>
              <a:rPr lang="en-ZA" dirty="0" smtClean="0"/>
              <a:t>CCMA ally of and accessible to workers.</a:t>
            </a:r>
          </a:p>
          <a:p>
            <a:pPr lvl="1"/>
            <a:r>
              <a:rPr lang="en-ZA" dirty="0" smtClean="0"/>
              <a:t>Workers can reject proposed settlements.</a:t>
            </a:r>
          </a:p>
          <a:p>
            <a:pPr lvl="1"/>
            <a:r>
              <a:rPr lang="en-ZA" dirty="0" smtClean="0"/>
              <a:t>Workers can negotiate proposed settlements.</a:t>
            </a:r>
          </a:p>
          <a:p>
            <a:pPr lvl="1"/>
            <a:r>
              <a:rPr lang="en-ZA" dirty="0" smtClean="0"/>
              <a:t>Consult members of proposed settlements.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Labour Laws Amendment Bill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8402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Welcome LLA Bill;</a:t>
            </a:r>
          </a:p>
          <a:p>
            <a:pPr>
              <a:defRPr/>
            </a:pPr>
            <a:r>
              <a:rPr lang="en-US" dirty="0" smtClean="0"/>
              <a:t>Commend Ms. Dudley, MP’s initiative;</a:t>
            </a:r>
          </a:p>
          <a:p>
            <a:pPr>
              <a:defRPr/>
            </a:pPr>
            <a:r>
              <a:rPr lang="en-US" dirty="0" smtClean="0"/>
              <a:t>Welcome PC’s bi-partisan support for the bill;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COSATU struggles for paternity leave;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Family context, support for mothers and raising of children;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Gender equality;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Role of fathers;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Commitment to support rights for same sex couples;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Support for adoptions; 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Nedlac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Parental Leave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14350" eaLnBrk="1" hangingPunct="1">
              <a:defRPr/>
            </a:pPr>
            <a:r>
              <a:rPr lang="en-US" dirty="0" smtClean="0"/>
              <a:t>3 days family responsibility leave;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Support bill’s proposals for 10 days paid parental leave:</a:t>
            </a:r>
          </a:p>
          <a:p>
            <a:pPr marL="1028700" lvl="1" indent="-514350">
              <a:defRPr/>
            </a:pPr>
            <a:r>
              <a:rPr lang="en-US" dirty="0" smtClean="0"/>
              <a:t>Covering fathers, mothers with a child from a surrogacy, same sex partners and one parent adopting a child.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Role of fathers and other non-birth giving parents;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Support for mothers; 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Bonding with the child; and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International examples;</a:t>
            </a:r>
          </a:p>
          <a:p>
            <a:pPr marL="971550" lvl="1" indent="-514350" eaLnBrk="1" hangingPunct="1">
              <a:defRPr/>
            </a:pPr>
            <a:r>
              <a:rPr lang="en-US" dirty="0" smtClean="0"/>
              <a:t>Africa and Australia;</a:t>
            </a:r>
          </a:p>
          <a:p>
            <a:pPr marL="971550" lvl="1" indent="-514350" eaLnBrk="1" hangingPunct="1">
              <a:defRPr/>
            </a:pPr>
            <a:r>
              <a:rPr lang="en-US" dirty="0" smtClean="0"/>
              <a:t>Scandinavia.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Adoption Leave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Support for parents adopting children 2 years and younger;</a:t>
            </a:r>
          </a:p>
          <a:p>
            <a:pPr>
              <a:defRPr/>
            </a:pPr>
            <a:r>
              <a:rPr lang="en-ZA" dirty="0" smtClean="0"/>
              <a:t>10 weeks paid adoption leave for one parent with other parent entitled to 10 days parental leave; and</a:t>
            </a:r>
          </a:p>
          <a:p>
            <a:pPr>
              <a:defRPr/>
            </a:pPr>
            <a:r>
              <a:rPr lang="en-ZA" dirty="0" smtClean="0"/>
              <a:t>Adoption certification processing by courts.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Way Forward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UIF actuarial studies; and </a:t>
            </a:r>
          </a:p>
          <a:p>
            <a:pPr>
              <a:defRPr/>
            </a:pPr>
            <a:r>
              <a:rPr lang="en-ZA" dirty="0" smtClean="0"/>
              <a:t>Nedlac processes;</a:t>
            </a:r>
          </a:p>
          <a:p>
            <a:pPr lvl="1">
              <a:defRPr/>
            </a:pPr>
            <a:r>
              <a:rPr lang="en-ZA" dirty="0" smtClean="0"/>
              <a:t>Further expanding access to the UIF:</a:t>
            </a:r>
          </a:p>
          <a:p>
            <a:pPr lvl="2">
              <a:defRPr/>
            </a:pPr>
            <a:r>
              <a:rPr lang="en-ZA" dirty="0" smtClean="0"/>
              <a:t>Resignations;</a:t>
            </a:r>
          </a:p>
          <a:p>
            <a:pPr lvl="2">
              <a:defRPr/>
            </a:pPr>
            <a:r>
              <a:rPr lang="en-ZA" dirty="0" smtClean="0"/>
              <a:t>Informal and self employed workers; and </a:t>
            </a:r>
          </a:p>
          <a:p>
            <a:pPr lvl="2">
              <a:defRPr/>
            </a:pPr>
            <a:r>
              <a:rPr lang="en-ZA" dirty="0" smtClean="0"/>
              <a:t>Long term unemployed assistance.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Correcting Unemployment Insurance Amendment Act typo - Economic Context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14350" eaLnBrk="1" hangingPunct="1">
              <a:defRPr/>
            </a:pPr>
            <a:r>
              <a:rPr lang="en-US" dirty="0" smtClean="0"/>
              <a:t>35% unemployment;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Triple challenges of poverty, unemployment &amp; inequality;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Thousands of retrenchments;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2 years to find work;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Penalising maternity leave;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UIF gaps and UIF surplus; and</a:t>
            </a:r>
          </a:p>
          <a:p>
            <a:pPr marL="571500" indent="-514350" eaLnBrk="1" hangingPunct="1">
              <a:defRPr/>
            </a:pPr>
            <a:r>
              <a:rPr lang="en-US" dirty="0" smtClean="0"/>
              <a:t>Economic stimulus.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Support for Progressive Content of Act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ZA" dirty="0" smtClean="0"/>
              <a:t>Increase UIF benefits from 238 to 365 days.</a:t>
            </a:r>
          </a:p>
          <a:p>
            <a:pPr>
              <a:defRPr/>
            </a:pPr>
            <a:r>
              <a:rPr lang="en-ZA" dirty="0" smtClean="0"/>
              <a:t>Cover workers who lost working hours due to reduced time at their work place.</a:t>
            </a:r>
          </a:p>
          <a:p>
            <a:pPr>
              <a:defRPr/>
            </a:pPr>
            <a:r>
              <a:rPr lang="en-ZA" dirty="0" smtClean="0"/>
              <a:t>Increase maternity leave benefits from 54% to 66%.</a:t>
            </a:r>
          </a:p>
          <a:p>
            <a:pPr>
              <a:defRPr/>
            </a:pPr>
            <a:r>
              <a:rPr lang="en-ZA" dirty="0" smtClean="0"/>
              <a:t>Separate maternity from UIF benefits and claims.</a:t>
            </a:r>
          </a:p>
          <a:p>
            <a:pPr>
              <a:defRPr/>
            </a:pPr>
            <a:r>
              <a:rPr lang="en-ZA" dirty="0" smtClean="0"/>
              <a:t>Include women who had miscarriages during the third trimester or a still born birth.</a:t>
            </a:r>
          </a:p>
          <a:p>
            <a:pPr>
              <a:defRPr/>
            </a:pPr>
            <a:r>
              <a:rPr lang="en-ZA" dirty="0" smtClean="0"/>
              <a:t>Allow the family and/ or nominated beneficiary of deceased claimants to receive their benefits.</a:t>
            </a:r>
          </a:p>
          <a:p>
            <a:pPr>
              <a:defRPr/>
            </a:pPr>
            <a:r>
              <a:rPr lang="en-ZA" dirty="0" smtClean="0"/>
              <a:t>Prohibit the charging of fees by any party to a UIF claimant.</a:t>
            </a:r>
          </a:p>
          <a:p>
            <a:pPr>
              <a:defRPr/>
            </a:pPr>
            <a:endParaRPr lang="en-ZA" dirty="0" smtClean="0"/>
          </a:p>
          <a:p>
            <a:pPr>
              <a:defRPr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Broad Support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NMW supported by Organised Labour, Organised Business, Community Constituency and Government at Nedlac.</a:t>
            </a:r>
          </a:p>
          <a:p>
            <a:r>
              <a:rPr lang="en-ZA" dirty="0" smtClean="0"/>
              <a:t>Captured in:</a:t>
            </a:r>
          </a:p>
          <a:p>
            <a:pPr lvl="1"/>
            <a:r>
              <a:rPr lang="en-ZA" dirty="0" smtClean="0"/>
              <a:t>February </a:t>
            </a:r>
            <a:r>
              <a:rPr lang="en-ZA" dirty="0"/>
              <a:t>2017 ‘Agreement on the Introduction of a </a:t>
            </a:r>
            <a:r>
              <a:rPr lang="en-ZA" dirty="0" smtClean="0"/>
              <a:t>NMW’; and</a:t>
            </a:r>
          </a:p>
          <a:p>
            <a:pPr lvl="1"/>
            <a:r>
              <a:rPr lang="en-ZA" dirty="0" smtClean="0"/>
              <a:t>November 2017 Nedlac report.</a:t>
            </a:r>
          </a:p>
          <a:p>
            <a:r>
              <a:rPr lang="en-ZA" dirty="0" smtClean="0"/>
              <a:t>Our submission is:</a:t>
            </a:r>
          </a:p>
          <a:p>
            <a:pPr lvl="1"/>
            <a:r>
              <a:rPr lang="en-ZA" dirty="0" smtClean="0"/>
              <a:t>on behalf of 3 million workers and COSATU, NACTU and FEDUSA members across all economic sectors. (the majority of unionised workers).</a:t>
            </a:r>
          </a:p>
          <a:p>
            <a:r>
              <a:rPr lang="en-ZA" dirty="0" smtClean="0"/>
              <a:t>Proposed NMW endorsed by Nedlac Community Constituency: </a:t>
            </a:r>
          </a:p>
          <a:p>
            <a:pPr lvl="2"/>
            <a:r>
              <a:rPr lang="en-ZA" dirty="0" smtClean="0"/>
              <a:t>(SANCO, </a:t>
            </a:r>
            <a:r>
              <a:rPr lang="en-ZA" dirty="0"/>
              <a:t>Financial Sector Campaigns Coalition, </a:t>
            </a:r>
            <a:r>
              <a:rPr lang="en-ZA" dirty="0" smtClean="0"/>
              <a:t>SA </a:t>
            </a:r>
            <a:r>
              <a:rPr lang="en-ZA" dirty="0"/>
              <a:t>Youth Council, </a:t>
            </a:r>
            <a:r>
              <a:rPr lang="en-ZA" dirty="0" smtClean="0"/>
              <a:t>National </a:t>
            </a:r>
            <a:r>
              <a:rPr lang="en-ZA" dirty="0"/>
              <a:t>Women’s Coalition, </a:t>
            </a:r>
            <a:r>
              <a:rPr lang="en-ZA" dirty="0" smtClean="0"/>
              <a:t>Disabled </a:t>
            </a:r>
            <a:r>
              <a:rPr lang="en-ZA" dirty="0"/>
              <a:t>People </a:t>
            </a:r>
            <a:r>
              <a:rPr lang="en-ZA" dirty="0" smtClean="0"/>
              <a:t>SA, SA National </a:t>
            </a:r>
            <a:r>
              <a:rPr lang="en-ZA" dirty="0"/>
              <a:t>Apex of </a:t>
            </a:r>
            <a:r>
              <a:rPr lang="en-ZA" dirty="0" smtClean="0"/>
              <a:t>Cooperatives and broader constituency including </a:t>
            </a:r>
            <a:r>
              <a:rPr lang="en-ZA" dirty="0"/>
              <a:t>informal and vulnerable workers and </a:t>
            </a:r>
            <a:r>
              <a:rPr lang="en-ZA" dirty="0" smtClean="0"/>
              <a:t>communities).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="" xmlns:p14="http://schemas.microsoft.com/office/powerpoint/2010/main" val="2014432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Support for Progressive Content of Act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Allow the Minister for Labour to issue regulations for domestic workers and employees of small businesses and enterprises to ensure that they are covered.</a:t>
            </a:r>
          </a:p>
          <a:p>
            <a:pPr>
              <a:defRPr/>
            </a:pPr>
            <a:r>
              <a:rPr lang="en-ZA" dirty="0" smtClean="0"/>
              <a:t>Not exclude workers from UIF and maternity leave benefits if they are members of the Government Employees Pension Fund.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ZA" dirty="0" smtClean="0"/>
              <a:t>Support for the NMW and all four bills by organised labour (COSATU, NACTU and FEDUSA);</a:t>
            </a:r>
          </a:p>
          <a:p>
            <a:pPr>
              <a:defRPr/>
            </a:pPr>
            <a:r>
              <a:rPr lang="en-ZA" dirty="0" smtClean="0"/>
              <a:t>Organised labour represents majority of unionised workers;</a:t>
            </a:r>
          </a:p>
          <a:p>
            <a:pPr>
              <a:defRPr/>
            </a:pPr>
            <a:r>
              <a:rPr lang="en-ZA" dirty="0" smtClean="0"/>
              <a:t>Extensive engagements on NMW and bills;</a:t>
            </a:r>
          </a:p>
          <a:p>
            <a:pPr>
              <a:defRPr/>
            </a:pPr>
            <a:r>
              <a:rPr lang="en-ZA" dirty="0" smtClean="0"/>
              <a:t>Benefit to 6.4 million workers, women, their families and economy</a:t>
            </a:r>
          </a:p>
          <a:p>
            <a:pPr>
              <a:defRPr/>
            </a:pPr>
            <a:r>
              <a:rPr lang="en-ZA" dirty="0" smtClean="0"/>
              <a:t>Enough delays, time to implement;</a:t>
            </a:r>
          </a:p>
          <a:p>
            <a:pPr>
              <a:defRPr/>
            </a:pPr>
            <a:r>
              <a:rPr lang="en-ZA" dirty="0" smtClean="0"/>
              <a:t>Further amendment to NMW and BCEA Bills in 2019;</a:t>
            </a:r>
          </a:p>
          <a:p>
            <a:pPr>
              <a:defRPr/>
            </a:pPr>
            <a:r>
              <a:rPr lang="en-ZA" dirty="0" smtClean="0"/>
              <a:t>Hard won COSATU, NACTU and FEDUSA victory.</a:t>
            </a:r>
          </a:p>
          <a:p>
            <a:pPr>
              <a:defRPr/>
            </a:pPr>
            <a:r>
              <a:rPr lang="en-ZA" dirty="0" smtClean="0"/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Nedlac, Parliamentary and public Engagements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dirty="0" smtClean="0"/>
              <a:t>Nedlac:</a:t>
            </a:r>
          </a:p>
          <a:p>
            <a:pPr lvl="1"/>
            <a:r>
              <a:rPr lang="en-ZA" dirty="0" smtClean="0"/>
              <a:t>Government (DOL, Treasury etc.)</a:t>
            </a:r>
          </a:p>
          <a:p>
            <a:pPr lvl="1"/>
            <a:r>
              <a:rPr lang="en-ZA" dirty="0" smtClean="0"/>
              <a:t>Organised labour (COSATU, NACTU and FEDUSA)</a:t>
            </a:r>
          </a:p>
          <a:p>
            <a:pPr lvl="1"/>
            <a:r>
              <a:rPr lang="en-ZA" dirty="0" smtClean="0"/>
              <a:t>Organised business (BUSA and previously BBC)</a:t>
            </a:r>
          </a:p>
          <a:p>
            <a:pPr lvl="1"/>
            <a:r>
              <a:rPr lang="en-ZA" dirty="0" smtClean="0"/>
              <a:t>Organised community</a:t>
            </a:r>
          </a:p>
          <a:p>
            <a:pPr lvl="1"/>
            <a:endParaRPr lang="en-ZA" dirty="0" smtClean="0"/>
          </a:p>
          <a:p>
            <a:pPr lvl="1"/>
            <a:r>
              <a:rPr lang="en-ZA" dirty="0" smtClean="0"/>
              <a:t>Almost three years of intense detailed negotiations</a:t>
            </a:r>
          </a:p>
          <a:p>
            <a:pPr lvl="1"/>
            <a:r>
              <a:rPr lang="en-ZA" dirty="0" smtClean="0"/>
              <a:t>Panel of experts</a:t>
            </a:r>
          </a:p>
          <a:p>
            <a:pPr lvl="1"/>
            <a:endParaRPr lang="en-ZA" dirty="0" smtClean="0"/>
          </a:p>
          <a:p>
            <a:pPr lvl="1"/>
            <a:r>
              <a:rPr lang="en-ZA" dirty="0" smtClean="0"/>
              <a:t>Allegations of exclusions</a:t>
            </a:r>
          </a:p>
          <a:p>
            <a:pPr lvl="1"/>
            <a:r>
              <a:rPr lang="en-ZA" dirty="0" smtClean="0"/>
              <a:t>5 years of Parliament, Nedlac and public consultations</a:t>
            </a:r>
          </a:p>
          <a:p>
            <a:pPr lvl="1"/>
            <a:r>
              <a:rPr lang="en-ZA" dirty="0" smtClean="0"/>
              <a:t>1955 Freedom Charter demand and decades of workers’ struggles for a NMW.</a:t>
            </a:r>
          </a:p>
          <a:p>
            <a:pPr lvl="1"/>
            <a:r>
              <a:rPr lang="en-ZA" dirty="0" smtClean="0"/>
              <a:t>DOL outreach to other stake holders and provincial workshops and road shows and consultations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Parliamentary Processes &amp; Time Frames </a:t>
            </a:r>
          </a:p>
          <a:p>
            <a:r>
              <a:rPr lang="en-ZA" dirty="0" smtClean="0"/>
              <a:t>Support for Bills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introduction of a NMW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Main objectives</a:t>
            </a:r>
          </a:p>
          <a:p>
            <a:pPr lvl="1"/>
            <a:r>
              <a:rPr lang="en-ZA" dirty="0" smtClean="0"/>
              <a:t>Address poverty</a:t>
            </a:r>
          </a:p>
          <a:p>
            <a:pPr lvl="1"/>
            <a:r>
              <a:rPr lang="en-ZA" dirty="0" smtClean="0"/>
              <a:t>Deal with inequality</a:t>
            </a:r>
          </a:p>
          <a:p>
            <a:pPr lvl="1"/>
            <a:r>
              <a:rPr lang="en-ZA" dirty="0" smtClean="0"/>
              <a:t>Address apartheid legacy of low wages</a:t>
            </a:r>
          </a:p>
          <a:p>
            <a:r>
              <a:rPr lang="en-ZA" dirty="0"/>
              <a:t>Needs to be linked to other </a:t>
            </a:r>
            <a:r>
              <a:rPr lang="en-ZA" dirty="0" smtClean="0"/>
              <a:t>policies </a:t>
            </a:r>
            <a:r>
              <a:rPr lang="en-ZA" dirty="0"/>
              <a:t>to create jobs, </a:t>
            </a:r>
            <a:r>
              <a:rPr lang="en-ZA" dirty="0" smtClean="0"/>
              <a:t>develop skills, build industry and deal with poverty and inequality</a:t>
            </a:r>
            <a:endParaRPr lang="en-ZA" dirty="0"/>
          </a:p>
          <a:p>
            <a:r>
              <a:rPr lang="en-ZA" dirty="0" smtClean="0"/>
              <a:t>Feature of many economies, both industrialised and developing</a:t>
            </a:r>
          </a:p>
          <a:p>
            <a:r>
              <a:rPr lang="en-ZA" dirty="0" smtClean="0"/>
              <a:t>Potential to boost the economy, following increased demand and higher productivity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3195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level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R20 per hour:</a:t>
            </a:r>
          </a:p>
          <a:p>
            <a:pPr lvl="1"/>
            <a:r>
              <a:rPr lang="en-ZA" dirty="0"/>
              <a:t>N</a:t>
            </a:r>
            <a:r>
              <a:rPr lang="en-ZA" dirty="0" smtClean="0"/>
              <a:t>ot a living wage but a floor (and a springboard); and</a:t>
            </a:r>
          </a:p>
          <a:p>
            <a:pPr lvl="1"/>
            <a:r>
              <a:rPr lang="en-ZA" dirty="0"/>
              <a:t>N</a:t>
            </a:r>
            <a:r>
              <a:rPr lang="en-ZA" dirty="0" smtClean="0"/>
              <a:t>ot Labour’s desired level; outcome of a negotiation.</a:t>
            </a:r>
          </a:p>
          <a:p>
            <a:r>
              <a:rPr lang="en-ZA" dirty="0"/>
              <a:t>A</a:t>
            </a:r>
            <a:r>
              <a:rPr lang="en-ZA" dirty="0" smtClean="0"/>
              <a:t>rrived </a:t>
            </a:r>
            <a:r>
              <a:rPr lang="en-ZA" dirty="0"/>
              <a:t>at after lengthy and in-depth research, including by the panel set up by the then-Deputy </a:t>
            </a:r>
            <a:r>
              <a:rPr lang="en-ZA" dirty="0" smtClean="0"/>
              <a:t>President and by others.</a:t>
            </a:r>
          </a:p>
          <a:p>
            <a:r>
              <a:rPr lang="en-ZA" dirty="0" smtClean="0"/>
              <a:t>Informed </a:t>
            </a:r>
            <a:r>
              <a:rPr lang="en-ZA" dirty="0"/>
              <a:t>by international </a:t>
            </a:r>
            <a:r>
              <a:rPr lang="en-ZA" dirty="0" smtClean="0"/>
              <a:t>examples, </a:t>
            </a:r>
            <a:r>
              <a:rPr lang="en-ZA" dirty="0"/>
              <a:t>information from other countries and guidance from </a:t>
            </a:r>
            <a:r>
              <a:rPr lang="en-ZA" dirty="0" smtClean="0"/>
              <a:t>the ILO.</a:t>
            </a:r>
          </a:p>
          <a:p>
            <a:r>
              <a:rPr lang="en-ZA" dirty="0" smtClean="0"/>
              <a:t>Most significantly</a:t>
            </a:r>
            <a:r>
              <a:rPr lang="en-ZA" dirty="0"/>
              <a:t>, it was agreed </a:t>
            </a:r>
            <a:r>
              <a:rPr lang="en-ZA" dirty="0" smtClean="0"/>
              <a:t>by all Nedlac Constituencies.</a:t>
            </a:r>
          </a:p>
          <a:p>
            <a:r>
              <a:rPr lang="en-ZA" dirty="0" smtClean="0"/>
              <a:t>6.4 million or 47% of workers will benefit, including the most vulnerable in domestic, retail, cleaning, hospitality, petrol and agriculture sectors.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9678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Remaining concerns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ZA" dirty="0"/>
              <a:t>The introduction of a NMW </a:t>
            </a:r>
            <a:r>
              <a:rPr lang="en-ZA" dirty="0" smtClean="0"/>
              <a:t>is </a:t>
            </a:r>
            <a:r>
              <a:rPr lang="en-ZA" dirty="0"/>
              <a:t>a major policy advancement that can help to address poverty and </a:t>
            </a:r>
            <a:r>
              <a:rPr lang="en-ZA" dirty="0" smtClean="0"/>
              <a:t>inequality.</a:t>
            </a:r>
          </a:p>
          <a:p>
            <a:pPr algn="just"/>
            <a:r>
              <a:rPr lang="en-ZA" dirty="0" smtClean="0"/>
              <a:t>Important legislation </a:t>
            </a:r>
            <a:r>
              <a:rPr lang="en-ZA" dirty="0"/>
              <a:t>is sound and </a:t>
            </a:r>
            <a:r>
              <a:rPr lang="en-ZA" dirty="0" smtClean="0"/>
              <a:t>comprehensive.</a:t>
            </a:r>
          </a:p>
          <a:p>
            <a:pPr algn="just"/>
            <a:r>
              <a:rPr lang="en-ZA" dirty="0" smtClean="0"/>
              <a:t>Following the negotiations at Nedlac, Labour believed still gaps in the draft legislation which could undermine the policy.</a:t>
            </a:r>
          </a:p>
          <a:p>
            <a:pPr algn="just"/>
            <a:r>
              <a:rPr lang="en-ZA" dirty="0" smtClean="0"/>
              <a:t>During NA process, Labour made proposals to </a:t>
            </a:r>
            <a:r>
              <a:rPr lang="en-ZA" dirty="0"/>
              <a:t>strengthen the legislation and address the </a:t>
            </a:r>
            <a:r>
              <a:rPr lang="en-ZA" dirty="0" smtClean="0"/>
              <a:t>gaps .</a:t>
            </a:r>
            <a:endParaRPr lang="en-ZA" dirty="0"/>
          </a:p>
          <a:p>
            <a:pPr algn="just"/>
            <a:r>
              <a:rPr lang="en-ZA" dirty="0" smtClean="0"/>
              <a:t>Nedlac process allows constituencies to take matters where </a:t>
            </a:r>
            <a:r>
              <a:rPr lang="en-ZA" dirty="0"/>
              <a:t>no agreement </a:t>
            </a:r>
            <a:r>
              <a:rPr lang="en-ZA" dirty="0" smtClean="0"/>
              <a:t>reached up in Parliament (see para 6.4 of Nedlac report).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6419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Progressive changes made by National Assembly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ZA" dirty="0"/>
              <a:t>The expanded definition of </a:t>
            </a:r>
            <a:r>
              <a:rPr lang="en-ZA" dirty="0" smtClean="0"/>
              <a:t>workers, agreed at Nedlac, is captured;</a:t>
            </a:r>
            <a:endParaRPr lang="en-ZA" dirty="0"/>
          </a:p>
          <a:p>
            <a:pPr algn="just"/>
            <a:r>
              <a:rPr lang="en-ZA" dirty="0" smtClean="0"/>
              <a:t>Escalating </a:t>
            </a:r>
            <a:r>
              <a:rPr lang="en-ZA" dirty="0"/>
              <a:t>fines for repeat offending </a:t>
            </a:r>
            <a:r>
              <a:rPr lang="en-ZA" dirty="0" smtClean="0"/>
              <a:t>employers;</a:t>
            </a:r>
            <a:endParaRPr lang="en-ZA" dirty="0"/>
          </a:p>
          <a:p>
            <a:pPr lvl="0" algn="just"/>
            <a:r>
              <a:rPr lang="en-ZA" dirty="0" smtClean="0"/>
              <a:t>More transparency with the publication </a:t>
            </a:r>
            <a:r>
              <a:rPr lang="en-ZA" dirty="0"/>
              <a:t>of </a:t>
            </a:r>
            <a:r>
              <a:rPr lang="en-ZA" dirty="0" smtClean="0"/>
              <a:t>the names of such </a:t>
            </a:r>
            <a:r>
              <a:rPr lang="en-ZA" dirty="0"/>
              <a:t>offenders and those applying for </a:t>
            </a:r>
            <a:r>
              <a:rPr lang="en-ZA" dirty="0" smtClean="0"/>
              <a:t>exemptions;</a:t>
            </a:r>
          </a:p>
          <a:p>
            <a:pPr lvl="0" algn="just"/>
            <a:r>
              <a:rPr lang="en-ZA" dirty="0" smtClean="0"/>
              <a:t>Treasury to require NMW compliance when applying for government tenders;</a:t>
            </a:r>
            <a:endParaRPr lang="en-ZA" dirty="0"/>
          </a:p>
          <a:p>
            <a:pPr lvl="0" algn="just"/>
            <a:r>
              <a:rPr lang="en-ZA" dirty="0" smtClean="0"/>
              <a:t>The </a:t>
            </a:r>
            <a:r>
              <a:rPr lang="en-ZA" dirty="0"/>
              <a:t>commitment to fast track domestic and farm workers to </a:t>
            </a:r>
            <a:r>
              <a:rPr lang="en-ZA" dirty="0" smtClean="0"/>
              <a:t>100% of </a:t>
            </a:r>
            <a:r>
              <a:rPr lang="en-ZA" dirty="0"/>
              <a:t>the </a:t>
            </a:r>
            <a:r>
              <a:rPr lang="en-ZA" dirty="0" smtClean="0"/>
              <a:t>NMW is included, depending on findings of investigation;</a:t>
            </a:r>
            <a:endParaRPr lang="en-ZA" dirty="0"/>
          </a:p>
          <a:p>
            <a:pPr lvl="0" algn="just"/>
            <a:r>
              <a:rPr lang="en-ZA" dirty="0" smtClean="0"/>
              <a:t>The </a:t>
            </a:r>
            <a:r>
              <a:rPr lang="en-ZA" dirty="0"/>
              <a:t>reinsertion of the sectoral determinations and its </a:t>
            </a:r>
            <a:r>
              <a:rPr lang="en-ZA" dirty="0" smtClean="0"/>
              <a:t>protections; and</a:t>
            </a:r>
            <a:endParaRPr lang="en-ZA" dirty="0"/>
          </a:p>
          <a:p>
            <a:pPr lvl="0" algn="just"/>
            <a:r>
              <a:rPr lang="en-ZA" dirty="0"/>
              <a:t>The transfer of the ECC functions to the NMC </a:t>
            </a:r>
            <a:r>
              <a:rPr lang="en-ZA" dirty="0" smtClean="0"/>
              <a:t>Commission.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6111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Implement now!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Our members and workers </a:t>
            </a:r>
            <a:r>
              <a:rPr lang="en-ZA" dirty="0" smtClean="0"/>
              <a:t>more broadly are concerned </a:t>
            </a:r>
            <a:r>
              <a:rPr lang="en-ZA" dirty="0"/>
              <a:t>about the continuous delays in the bills’ adoption and </a:t>
            </a:r>
            <a:r>
              <a:rPr lang="en-ZA" dirty="0" smtClean="0"/>
              <a:t>implementation;</a:t>
            </a:r>
          </a:p>
          <a:p>
            <a:r>
              <a:rPr lang="en-ZA" dirty="0" smtClean="0"/>
              <a:t>Call </a:t>
            </a:r>
            <a:r>
              <a:rPr lang="en-ZA" dirty="0"/>
              <a:t>upon the NCOP to not allow any further delays and to pass the bills as soon as </a:t>
            </a:r>
            <a:r>
              <a:rPr lang="en-ZA" dirty="0" smtClean="0"/>
              <a:t>possible;</a:t>
            </a:r>
            <a:endParaRPr lang="en-ZA" dirty="0"/>
          </a:p>
          <a:p>
            <a:r>
              <a:rPr lang="en-ZA" dirty="0" smtClean="0"/>
              <a:t>To </a:t>
            </a:r>
            <a:r>
              <a:rPr lang="en-ZA" dirty="0"/>
              <a:t>ensure speedy implementation, we accept </a:t>
            </a:r>
            <a:r>
              <a:rPr lang="en-ZA" dirty="0" smtClean="0"/>
              <a:t>our </a:t>
            </a:r>
            <a:r>
              <a:rPr lang="en-ZA" dirty="0"/>
              <a:t>remaining areas of concern may not be addressed in this round of legislative </a:t>
            </a:r>
            <a:r>
              <a:rPr lang="en-ZA" dirty="0" smtClean="0"/>
              <a:t>amendments;</a:t>
            </a:r>
          </a:p>
          <a:p>
            <a:r>
              <a:rPr lang="en-ZA" dirty="0" smtClean="0"/>
              <a:t>We </a:t>
            </a:r>
            <a:r>
              <a:rPr lang="en-ZA" dirty="0"/>
              <a:t>will accept that they can then be addressed through regulations or a future amendment </a:t>
            </a:r>
            <a:r>
              <a:rPr lang="en-ZA" dirty="0" smtClean="0"/>
              <a:t>bill in 2019; and</a:t>
            </a:r>
            <a:endParaRPr lang="en-ZA" dirty="0"/>
          </a:p>
          <a:p>
            <a:r>
              <a:rPr lang="en-ZA" dirty="0" smtClean="0"/>
              <a:t>However </a:t>
            </a:r>
            <a:r>
              <a:rPr lang="en-ZA" dirty="0"/>
              <a:t>if the NCOP chooses to make </a:t>
            </a:r>
            <a:r>
              <a:rPr lang="en-ZA" dirty="0" smtClean="0"/>
              <a:t>amendments </a:t>
            </a:r>
            <a:r>
              <a:rPr lang="en-ZA" dirty="0"/>
              <a:t>to the bills and the bills are sent back to the </a:t>
            </a:r>
            <a:r>
              <a:rPr lang="en-ZA" dirty="0" smtClean="0"/>
              <a:t>NA, </a:t>
            </a:r>
            <a:r>
              <a:rPr lang="en-ZA" dirty="0"/>
              <a:t>we would request that the below matters be addressed </a:t>
            </a:r>
            <a:r>
              <a:rPr lang="en-ZA" dirty="0" smtClean="0"/>
              <a:t>now.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0259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1989</Words>
  <Application>Microsoft Office PowerPoint</Application>
  <PresentationFormat>On-screen Show (4:3)</PresentationFormat>
  <Paragraphs>196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Joint Organised Labour  COSATU FEDUSA NACTU  Submission to Parliament  National Minimum Wage,  Basic Conditions of Employment, Labour Relations Amendment and Labour Laws Amendment Bills 19 June 2018</vt:lpstr>
      <vt:lpstr>National Minimum Wage </vt:lpstr>
      <vt:lpstr>Broad Support</vt:lpstr>
      <vt:lpstr>Nedlac, Parliamentary and public Engagements</vt:lpstr>
      <vt:lpstr>The introduction of a NMW</vt:lpstr>
      <vt:lpstr>The level</vt:lpstr>
      <vt:lpstr>Remaining concerns</vt:lpstr>
      <vt:lpstr>Progressive changes made by National Assembly</vt:lpstr>
      <vt:lpstr>Implement now!</vt:lpstr>
      <vt:lpstr>National Minimum Wage Bill</vt:lpstr>
      <vt:lpstr>Employer contributions – Proposed future amendments</vt:lpstr>
      <vt:lpstr>Real increase - Proposed future amendments</vt:lpstr>
      <vt:lpstr>Medium-term target - Proposed future amendments</vt:lpstr>
      <vt:lpstr>Exemptions for employers’ organisations - Proposed future amendments</vt:lpstr>
      <vt:lpstr>Basic Conditions of Employment Amendment Bill</vt:lpstr>
      <vt:lpstr>Fines to cover exemptions cheats - Proposed future amendments</vt:lpstr>
      <vt:lpstr>Labour Relations Amendment Bill</vt:lpstr>
      <vt:lpstr>Labour Relations Amendment Bill</vt:lpstr>
      <vt:lpstr>Labour Relations Amendment Bill</vt:lpstr>
      <vt:lpstr>Labour Relations Amendment Bill</vt:lpstr>
      <vt:lpstr>Labour Relations Amendment Bill</vt:lpstr>
      <vt:lpstr>Labour Relations Amendment Bill</vt:lpstr>
      <vt:lpstr>Labour Laws Amendment Bill</vt:lpstr>
      <vt:lpstr>Introduction</vt:lpstr>
      <vt:lpstr>Parental Leave</vt:lpstr>
      <vt:lpstr>Adoption Leave</vt:lpstr>
      <vt:lpstr>Way Forward</vt:lpstr>
      <vt:lpstr>Correcting Unemployment Insurance Amendment Act typo - Economic Context</vt:lpstr>
      <vt:lpstr>Support for Progressive Content of Act</vt:lpstr>
      <vt:lpstr>Support for Progressive Content of Act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</dc:creator>
  <cp:lastModifiedBy>PUMZA</cp:lastModifiedBy>
  <cp:revision>48</cp:revision>
  <cp:lastPrinted>2018-03-22T06:32:34Z</cp:lastPrinted>
  <dcterms:created xsi:type="dcterms:W3CDTF">2018-03-20T13:44:28Z</dcterms:created>
  <dcterms:modified xsi:type="dcterms:W3CDTF">2018-06-20T07:56:15Z</dcterms:modified>
</cp:coreProperties>
</file>