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64" r:id="rId3"/>
    <p:sldId id="271" r:id="rId4"/>
    <p:sldId id="272" r:id="rId5"/>
    <p:sldId id="273" r:id="rId6"/>
    <p:sldId id="274" r:id="rId7"/>
    <p:sldId id="275" r:id="rId8"/>
    <p:sldId id="276" r:id="rId9"/>
    <p:sldId id="258" r:id="rId10"/>
    <p:sldId id="265" r:id="rId11"/>
    <p:sldId id="277" r:id="rId12"/>
    <p:sldId id="266" r:id="rId13"/>
    <p:sldId id="279" r:id="rId14"/>
    <p:sldId id="278" r:id="rId15"/>
    <p:sldId id="280" r:id="rId16"/>
    <p:sldId id="268" r:id="rId17"/>
    <p:sldId id="281" r:id="rId18"/>
    <p:sldId id="270" r:id="rId19"/>
    <p:sldId id="269" r:id="rId20"/>
    <p:sldId id="282" r:id="rId21"/>
    <p:sldId id="284" r:id="rId22"/>
    <p:sldId id="283"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100" d="100"/>
          <a:sy n="100" d="100"/>
        </p:scale>
        <p:origin x="-744" y="-96"/>
      </p:cViewPr>
      <p:guideLst>
        <p:guide orient="horz" pos="2160"/>
        <p:guide pos="3840"/>
      </p:guideLst>
    </p:cSldViewPr>
  </p:slideViewPr>
  <p:outlineViewPr>
    <p:cViewPr>
      <p:scale>
        <a:sx n="33" d="100"/>
        <a:sy n="33" d="100"/>
      </p:scale>
      <p:origin x="0" y="2599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D510D57-583B-4C34-AC43-B8CEBEAE8F31}" type="datetimeFigureOut">
              <a:rPr lang="en-ZA" smtClean="0"/>
              <a:pPr/>
              <a:t>2018/06/15</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B11004-F279-47B2-80C1-A5931FD35913}" type="slidenum">
              <a:rPr lang="en-ZA" smtClean="0"/>
              <a:pPr/>
              <a:t>‹#›</a:t>
            </a:fld>
            <a:endParaRPr lang="en-ZA"/>
          </a:p>
        </p:txBody>
      </p:sp>
    </p:spTree>
    <p:extLst>
      <p:ext uri="{BB962C8B-B14F-4D97-AF65-F5344CB8AC3E}">
        <p14:creationId xmlns:p14="http://schemas.microsoft.com/office/powerpoint/2010/main" xmlns="" val="1540835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189E482-52A2-4851-BC53-7217FA099205}" type="datetime1">
              <a:rPr lang="en-ZA" smtClean="0"/>
              <a:pPr/>
              <a:t>2018/06/15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320422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627929-28A6-4A2A-9570-33C154656308}" type="datetime1">
              <a:rPr lang="en-ZA" smtClean="0"/>
              <a:pPr/>
              <a:t>2018/06/15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40347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5F1465-1E13-46C3-9CD0-322067EF7E78}" type="datetime1">
              <a:rPr lang="en-ZA" smtClean="0"/>
              <a:pPr/>
              <a:t>2018/06/15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3495915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6BFF1C-DE05-4146-8E0F-F038A277DE6A}" type="datetime1">
              <a:rPr lang="en-ZA" smtClean="0"/>
              <a:pPr/>
              <a:t>2018/06/15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792850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9E7DF-1AC4-4F83-A749-E120408CFE4F}" type="datetime1">
              <a:rPr lang="en-ZA" smtClean="0"/>
              <a:pPr/>
              <a:t>2018/06/15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41575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1044C-CB14-453E-8E57-781FAEEBC8DE}" type="datetime1">
              <a:rPr lang="en-ZA" smtClean="0"/>
              <a:pPr/>
              <a:t>2018/06/15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60172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04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CAD06-D4BD-4472-87F1-25E54DCA98A1}" type="datetime1">
              <a:rPr lang="en-ZA" smtClean="0"/>
              <a:pPr/>
              <a:t>2018/06/15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346133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D29106-6F42-4AD0-B087-881B532DD0BF}" type="datetime1">
              <a:rPr lang="en-ZA" smtClean="0"/>
              <a:pPr/>
              <a:t>2018/06/15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723173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F597F-BB1F-4AB8-A8DC-34EA40F6C7B7}" type="datetime1">
              <a:rPr lang="en-ZA" smtClean="0"/>
              <a:pPr/>
              <a:t>2018/06/15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780269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37FAA-6CFC-4AB0-9B73-CD696163294D}" type="datetime1">
              <a:rPr lang="en-ZA" smtClean="0"/>
              <a:pPr/>
              <a:t>2018/06/15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661556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E8ED0-B4FC-403F-B5FB-6CDD269A23A1}" type="datetime1">
              <a:rPr lang="en-ZA" smtClean="0"/>
              <a:pPr/>
              <a:t>2018/06/15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44906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1305C96-B434-4711-8509-9550BDBD9A6A}" type="datetime1">
              <a:rPr lang="en-ZA" smtClean="0"/>
              <a:pPr/>
              <a:t>2018/06/15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1184926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63CB5-B986-43AD-9CDE-466C9BAB6563}" type="datetime1">
              <a:rPr lang="en-ZA" smtClean="0"/>
              <a:pPr/>
              <a:t>2018/06/15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4008432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74AAC-30A0-41D7-A5F1-8023AFD51F12}" type="datetime1">
              <a:rPr lang="en-ZA" smtClean="0"/>
              <a:pPr/>
              <a:t>2018/06/15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18890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0"/>
            <a:ext cx="297180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0400" y="274640"/>
            <a:ext cx="87122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D6422-9539-4D80-8F43-36BEC4E39997}" type="datetime1">
              <a:rPr lang="en-ZA" smtClean="0"/>
              <a:pPr/>
              <a:t>2018/06/15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57184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11E9F3-5C4A-4102-A2A3-9712B22F2C70}" type="datetime1">
              <a:rPr lang="en-ZA" smtClean="0"/>
              <a:pPr/>
              <a:t>2018/06/15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282668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120F5CA-31B1-4C29-A81A-A1F3AD85F52B}" type="datetime1">
              <a:rPr lang="en-ZA" smtClean="0"/>
              <a:pPr/>
              <a:t>2018/06/15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213648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67E7438-38D3-4DBF-B445-F5177EC1891F}" type="datetime1">
              <a:rPr lang="en-ZA" smtClean="0"/>
              <a:pPr/>
              <a:t>2018/06/15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188377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95270E8-E402-4766-92D4-5DFEDA8BC894}" type="datetime1">
              <a:rPr lang="en-ZA" smtClean="0"/>
              <a:pPr/>
              <a:t>2018/06/15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7643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7E450-31DB-49CF-9353-9B9E9B988E52}" type="datetime1">
              <a:rPr lang="en-ZA" smtClean="0"/>
              <a:pPr/>
              <a:t>2018/06/15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66413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099272-AAD5-49B0-A8E6-E0DCD0C24ECB}" type="datetime1">
              <a:rPr lang="en-ZA" smtClean="0"/>
              <a:pPr/>
              <a:t>2018/06/15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346487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114DFF-29FD-4B3B-B8B4-E74D9B98E0D3}" type="datetime1">
              <a:rPr lang="en-ZA" smtClean="0"/>
              <a:pPr/>
              <a:t>2018/06/15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20264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FA49C-2088-4655-881A-43E0BE8C6CAE}" type="datetime1">
              <a:rPr lang="en-ZA" smtClean="0"/>
              <a:pPr/>
              <a:t>2018/06/15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3AB6E-3154-41A1-93F1-C46A9B8A7CD4}" type="slidenum">
              <a:rPr lang="en-ZA" smtClean="0"/>
              <a:pPr/>
              <a:t>‹#›</a:t>
            </a:fld>
            <a:endParaRPr lang="en-ZA"/>
          </a:p>
        </p:txBody>
      </p:sp>
    </p:spTree>
    <p:extLst>
      <p:ext uri="{BB962C8B-B14F-4D97-AF65-F5344CB8AC3E}">
        <p14:creationId xmlns:p14="http://schemas.microsoft.com/office/powerpoint/2010/main" xmlns="" val="417640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F8DA2-2FDA-4050-B580-A1473286E228}" type="datetime1">
              <a:rPr lang="en-ZA" smtClean="0"/>
              <a:pPr/>
              <a:t>2018/06/15</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150797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92951" y="2563389"/>
            <a:ext cx="4119757" cy="1470025"/>
          </a:xfrm>
        </p:spPr>
        <p:txBody>
          <a:bodyPr>
            <a:normAutofit fontScale="90000"/>
          </a:bodyPr>
          <a:lstStyle/>
          <a:p>
            <a:r>
              <a:rPr lang="en-US" dirty="0" smtClean="0">
                <a:solidFill>
                  <a:schemeClr val="bg1"/>
                </a:solidFill>
              </a:rPr>
              <a:t>POLITICAL PARTY FUNDING BILL</a:t>
            </a:r>
            <a:br>
              <a:rPr lang="en-US" dirty="0" smtClean="0">
                <a:solidFill>
                  <a:schemeClr val="bg1"/>
                </a:solidFill>
              </a:rPr>
            </a:br>
            <a:r>
              <a:rPr lang="en-US" sz="2200" dirty="0" smtClean="0">
                <a:solidFill>
                  <a:schemeClr val="bg1"/>
                </a:solidFill>
              </a:rPr>
              <a:t>Presentation to </a:t>
            </a:r>
            <a:r>
              <a:rPr lang="en-US" sz="2200" i="1" dirty="0" smtClean="0">
                <a:solidFill>
                  <a:schemeClr val="bg1"/>
                </a:solidFill>
              </a:rPr>
              <a:t>Ad Hoc </a:t>
            </a:r>
            <a:r>
              <a:rPr lang="en-US" sz="2200" dirty="0" smtClean="0">
                <a:solidFill>
                  <a:schemeClr val="bg1"/>
                </a:solidFill>
              </a:rPr>
              <a:t>Committee on the Funding of </a:t>
            </a:r>
            <a:r>
              <a:rPr lang="en-US" sz="2200" dirty="0">
                <a:solidFill>
                  <a:schemeClr val="bg1"/>
                </a:solidFill>
              </a:rPr>
              <a:t>Political Parties (NCOP) </a:t>
            </a:r>
          </a:p>
        </p:txBody>
      </p:sp>
      <p:sp>
        <p:nvSpPr>
          <p:cNvPr id="3" name="Subtitle 2"/>
          <p:cNvSpPr>
            <a:spLocks noGrp="1"/>
          </p:cNvSpPr>
          <p:nvPr>
            <p:ph type="subTitle" idx="1"/>
          </p:nvPr>
        </p:nvSpPr>
        <p:spPr>
          <a:xfrm>
            <a:off x="7446071" y="6022897"/>
            <a:ext cx="2813516" cy="673410"/>
          </a:xfrm>
        </p:spPr>
        <p:txBody>
          <a:bodyPr>
            <a:normAutofit fontScale="85000" lnSpcReduction="10000"/>
          </a:bodyPr>
          <a:lstStyle/>
          <a:p>
            <a:r>
              <a:rPr lang="en-US" dirty="0" smtClean="0">
                <a:solidFill>
                  <a:schemeClr val="tx1"/>
                </a:solidFill>
              </a:rPr>
              <a:t>Date: 2018.06.14</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0FC67B8-CC4D-F143-A441-7A1B88FDA60D}" type="slidenum">
              <a:rPr lang="en-US" smtClean="0"/>
              <a:pPr/>
              <a:t>1</a:t>
            </a:fld>
            <a:endParaRPr lang="en-US"/>
          </a:p>
        </p:txBody>
      </p:sp>
    </p:spTree>
    <p:extLst>
      <p:ext uri="{BB962C8B-B14F-4D97-AF65-F5344CB8AC3E}">
        <p14:creationId xmlns:p14="http://schemas.microsoft.com/office/powerpoint/2010/main" xmlns="" val="345445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Funds</a:t>
            </a:r>
            <a:r>
              <a:rPr lang="en-GB" baseline="0" dirty="0" smtClean="0"/>
              <a:t> continued</a:t>
            </a:r>
            <a:endParaRPr lang="en-GB" dirty="0"/>
          </a:p>
        </p:txBody>
      </p:sp>
      <p:sp>
        <p:nvSpPr>
          <p:cNvPr id="3" name="Content Placeholder 2"/>
          <p:cNvSpPr>
            <a:spLocks noGrp="1"/>
          </p:cNvSpPr>
          <p:nvPr>
            <p:ph idx="1"/>
          </p:nvPr>
        </p:nvSpPr>
        <p:spPr/>
        <p:txBody>
          <a:bodyPr/>
          <a:lstStyle/>
          <a:p>
            <a:pPr marL="0" indent="0" algn="just">
              <a:buNone/>
            </a:pPr>
            <a:r>
              <a:rPr lang="en-ZA" b="1" u="sng" dirty="0" smtClean="0"/>
              <a:t>Chapter 2 </a:t>
            </a:r>
            <a:r>
              <a:rPr lang="en-ZA" dirty="0" smtClean="0"/>
              <a:t>(</a:t>
            </a:r>
            <a:r>
              <a:rPr lang="en-ZA" b="1" dirty="0" smtClean="0"/>
              <a:t>Funds</a:t>
            </a:r>
            <a:r>
              <a:rPr lang="en-ZA" baseline="0" dirty="0" smtClean="0"/>
              <a:t>)</a:t>
            </a:r>
            <a:endParaRPr lang="en-ZA" dirty="0" smtClean="0"/>
          </a:p>
          <a:p>
            <a:pPr algn="just"/>
            <a:r>
              <a:rPr lang="en-ZA" dirty="0" smtClean="0"/>
              <a:t>The allocation and payment of money to represented political parties (cl.6)</a:t>
            </a:r>
          </a:p>
          <a:p>
            <a:pPr lvl="1" algn="just"/>
            <a:r>
              <a:rPr lang="en-ZA" dirty="0" smtClean="0">
                <a:solidFill>
                  <a:srgbClr val="FF0000"/>
                </a:solidFill>
              </a:rPr>
              <a:t>Section 236 of the Constitution requires that the allocation must be proportional and equitable.</a:t>
            </a:r>
          </a:p>
          <a:p>
            <a:pPr lvl="1" algn="just"/>
            <a:r>
              <a:rPr lang="en-ZA" dirty="0" smtClean="0">
                <a:solidFill>
                  <a:srgbClr val="FF0000"/>
                </a:solidFill>
              </a:rPr>
              <a:t>The formula prescribed in the Regulation has been changed from 90/10 to two thirds proportional/one third equitable. </a:t>
            </a:r>
          </a:p>
          <a:p>
            <a:pPr algn="just"/>
            <a:r>
              <a:rPr lang="en-ZA" dirty="0" smtClean="0"/>
              <a:t>The purposes for which the money from the Funds may be used (cl.7)</a:t>
            </a:r>
          </a:p>
          <a:p>
            <a:pPr lvl="1"/>
            <a:r>
              <a:rPr lang="en-ZA" dirty="0" smtClean="0">
                <a:solidFill>
                  <a:srgbClr val="FF0000"/>
                </a:solidFill>
              </a:rPr>
              <a:t>The purposes are the same as in the current Act.</a:t>
            </a:r>
            <a:endParaRPr lang="en-GB" dirty="0"/>
          </a:p>
        </p:txBody>
      </p:sp>
      <p:sp>
        <p:nvSpPr>
          <p:cNvPr id="4" name="Slide Number Placeholder 3"/>
          <p:cNvSpPr>
            <a:spLocks noGrp="1"/>
          </p:cNvSpPr>
          <p:nvPr>
            <p:ph type="sldNum" sz="quarter" idx="12"/>
          </p:nvPr>
        </p:nvSpPr>
        <p:spPr/>
        <p:txBody>
          <a:bodyPr/>
          <a:lstStyle/>
          <a:p>
            <a:fld id="{1C53AB6E-3154-41A1-93F1-C46A9B8A7CD4}" type="slidenum">
              <a:rPr lang="en-ZA" smtClean="0"/>
              <a:pPr/>
              <a:t>10</a:t>
            </a:fld>
            <a:endParaRPr lang="en-ZA"/>
          </a:p>
        </p:txBody>
      </p:sp>
    </p:spTree>
    <p:extLst>
      <p:ext uri="{BB962C8B-B14F-4D97-AF65-F5344CB8AC3E}">
        <p14:creationId xmlns:p14="http://schemas.microsoft.com/office/powerpoint/2010/main" xmlns="" val="917661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Direct</a:t>
            </a:r>
            <a:r>
              <a:rPr lang="en-US" b="1" u="sng" baseline="0" dirty="0" smtClean="0"/>
              <a:t> Funding</a:t>
            </a:r>
            <a:endParaRPr lang="en-ZA" dirty="0"/>
          </a:p>
        </p:txBody>
      </p:sp>
      <p:sp>
        <p:nvSpPr>
          <p:cNvPr id="3" name="Content Placeholder 2"/>
          <p:cNvSpPr>
            <a:spLocks noGrp="1"/>
          </p:cNvSpPr>
          <p:nvPr>
            <p:ph idx="1"/>
          </p:nvPr>
        </p:nvSpPr>
        <p:spPr/>
        <p:txBody>
          <a:bodyPr>
            <a:normAutofit/>
          </a:bodyPr>
          <a:lstStyle/>
          <a:p>
            <a:pPr marL="0" indent="0" algn="just">
              <a:buNone/>
            </a:pPr>
            <a:r>
              <a:rPr lang="en-ZA" b="1" u="sng" dirty="0"/>
              <a:t>C</a:t>
            </a:r>
            <a:r>
              <a:rPr lang="en-ZA" b="1" u="sng" dirty="0" smtClean="0"/>
              <a:t>hapter 3 </a:t>
            </a:r>
            <a:r>
              <a:rPr lang="en-ZA" b="1" dirty="0" smtClean="0"/>
              <a:t> (Direct Funding of Political Parties)</a:t>
            </a:r>
            <a:endParaRPr lang="en-ZA" b="1" u="sng" dirty="0"/>
          </a:p>
          <a:p>
            <a:pPr algn="just"/>
            <a:r>
              <a:rPr lang="en-ZA" dirty="0" smtClean="0"/>
              <a:t>Prohibited donations (cl.8)</a:t>
            </a:r>
          </a:p>
          <a:p>
            <a:pPr lvl="1" algn="just"/>
            <a:r>
              <a:rPr lang="en-ZA" dirty="0" smtClean="0">
                <a:solidFill>
                  <a:srgbClr val="FF0000"/>
                </a:solidFill>
              </a:rPr>
              <a:t>Meanings </a:t>
            </a:r>
            <a:r>
              <a:rPr lang="en-ZA" dirty="0">
                <a:solidFill>
                  <a:srgbClr val="FF0000"/>
                </a:solidFill>
              </a:rPr>
              <a:t>of “donations</a:t>
            </a:r>
            <a:r>
              <a:rPr lang="en-ZA" dirty="0" smtClean="0">
                <a:solidFill>
                  <a:srgbClr val="FF0000"/>
                </a:solidFill>
              </a:rPr>
              <a:t>” and “political party” (contained in cl.1)</a:t>
            </a:r>
          </a:p>
          <a:p>
            <a:pPr lvl="1" algn="just"/>
            <a:r>
              <a:rPr lang="en-ZA" dirty="0" smtClean="0">
                <a:solidFill>
                  <a:srgbClr val="FF0000"/>
                </a:solidFill>
              </a:rPr>
              <a:t>Foreign governments and agencies</a:t>
            </a:r>
          </a:p>
          <a:p>
            <a:pPr lvl="1" algn="just"/>
            <a:r>
              <a:rPr lang="en-ZA" dirty="0" smtClean="0">
                <a:solidFill>
                  <a:srgbClr val="FF0000"/>
                </a:solidFill>
              </a:rPr>
              <a:t>Foreign persons</a:t>
            </a:r>
          </a:p>
          <a:p>
            <a:pPr lvl="1" algn="just"/>
            <a:r>
              <a:rPr lang="en-ZA" dirty="0" smtClean="0">
                <a:solidFill>
                  <a:srgbClr val="FF0000"/>
                </a:solidFill>
              </a:rPr>
              <a:t>Organs of state</a:t>
            </a:r>
          </a:p>
          <a:p>
            <a:pPr lvl="1" algn="just"/>
            <a:r>
              <a:rPr lang="en-ZA" dirty="0" smtClean="0">
                <a:solidFill>
                  <a:srgbClr val="FF0000"/>
                </a:solidFill>
              </a:rPr>
              <a:t>State owned enterprises.</a:t>
            </a:r>
          </a:p>
          <a:p>
            <a:pPr lvl="1" algn="just"/>
            <a:r>
              <a:rPr lang="en-ZA" dirty="0" smtClean="0">
                <a:solidFill>
                  <a:srgbClr val="FF0000"/>
                </a:solidFill>
              </a:rPr>
              <a:t>Proceeds of crime</a:t>
            </a:r>
          </a:p>
          <a:p>
            <a:pPr lvl="1" algn="just"/>
            <a:r>
              <a:rPr lang="en-ZA" dirty="0" smtClean="0">
                <a:solidFill>
                  <a:srgbClr val="FF0000"/>
                </a:solidFill>
              </a:rPr>
              <a:t>Donations above a prescribed amount (R5 million)</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11</a:t>
            </a:fld>
            <a:endParaRPr lang="en-ZA"/>
          </a:p>
        </p:txBody>
      </p:sp>
    </p:spTree>
    <p:extLst>
      <p:ext uri="{BB962C8B-B14F-4D97-AF65-F5344CB8AC3E}">
        <p14:creationId xmlns:p14="http://schemas.microsoft.com/office/powerpoint/2010/main" xmlns="" val="319991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a:t>
            </a:r>
            <a:r>
              <a:rPr lang="en-GB" baseline="0" dirty="0" smtClean="0"/>
              <a:t> Funding continued</a:t>
            </a:r>
            <a:endParaRPr lang="en-GB" dirty="0"/>
          </a:p>
        </p:txBody>
      </p:sp>
      <p:sp>
        <p:nvSpPr>
          <p:cNvPr id="3" name="Content Placeholder 2"/>
          <p:cNvSpPr>
            <a:spLocks noGrp="1"/>
          </p:cNvSpPr>
          <p:nvPr>
            <p:ph idx="1"/>
          </p:nvPr>
        </p:nvSpPr>
        <p:spPr/>
        <p:txBody>
          <a:bodyPr/>
          <a:lstStyle/>
          <a:p>
            <a:pPr marL="0" indent="0" algn="just">
              <a:buNone/>
            </a:pPr>
            <a:r>
              <a:rPr lang="en-ZA" b="1" u="sng" dirty="0" smtClean="0"/>
              <a:t>Chapter 3</a:t>
            </a:r>
            <a:r>
              <a:rPr lang="en-ZA" b="1" u="none" dirty="0" smtClean="0"/>
              <a:t> (Direct Funding of Political Parties</a:t>
            </a:r>
            <a:r>
              <a:rPr lang="en-ZA" b="1" u="none" baseline="0" dirty="0" smtClean="0"/>
              <a:t>)</a:t>
            </a:r>
            <a:endParaRPr lang="en-ZA" b="1" u="sng" dirty="0" smtClean="0"/>
          </a:p>
          <a:p>
            <a:pPr algn="just"/>
            <a:r>
              <a:rPr lang="en-ZA" dirty="0" smtClean="0"/>
              <a:t>Disclosure of donations to political parties (cl.9)</a:t>
            </a:r>
          </a:p>
          <a:p>
            <a:pPr lvl="1" algn="just"/>
            <a:r>
              <a:rPr lang="en-ZA" dirty="0" smtClean="0">
                <a:solidFill>
                  <a:srgbClr val="FF0000"/>
                </a:solidFill>
              </a:rPr>
              <a:t>All donations above the prescribed threshold to be disclosed to the IEC.</a:t>
            </a:r>
          </a:p>
          <a:p>
            <a:pPr lvl="1" algn="just"/>
            <a:r>
              <a:rPr lang="en-ZA" dirty="0" smtClean="0">
                <a:solidFill>
                  <a:srgbClr val="FF0000"/>
                </a:solidFill>
              </a:rPr>
              <a:t>Threshold = R100 000</a:t>
            </a:r>
          </a:p>
          <a:p>
            <a:pPr algn="just"/>
            <a:r>
              <a:rPr lang="en-ZA" dirty="0" smtClean="0"/>
              <a:t>Prohibition on donations to a member of a political party (cl.10)</a:t>
            </a:r>
          </a:p>
          <a:p>
            <a:pPr lvl="1" algn="just"/>
            <a:r>
              <a:rPr lang="en-ZA" dirty="0" smtClean="0">
                <a:solidFill>
                  <a:srgbClr val="FF0000"/>
                </a:solidFill>
              </a:rPr>
              <a:t>Members cannot accept donations, unless its on behalf of a political party and for a party political purpose.</a:t>
            </a:r>
            <a:endParaRPr lang="en-GB" dirty="0"/>
          </a:p>
        </p:txBody>
      </p:sp>
      <p:sp>
        <p:nvSpPr>
          <p:cNvPr id="4" name="Slide Number Placeholder 3"/>
          <p:cNvSpPr>
            <a:spLocks noGrp="1"/>
          </p:cNvSpPr>
          <p:nvPr>
            <p:ph type="sldNum" sz="quarter" idx="12"/>
          </p:nvPr>
        </p:nvSpPr>
        <p:spPr/>
        <p:txBody>
          <a:bodyPr/>
          <a:lstStyle/>
          <a:p>
            <a:fld id="{1C53AB6E-3154-41A1-93F1-C46A9B8A7CD4}" type="slidenum">
              <a:rPr lang="en-ZA" smtClean="0"/>
              <a:pPr/>
              <a:t>12</a:t>
            </a:fld>
            <a:endParaRPr lang="en-ZA"/>
          </a:p>
        </p:txBody>
      </p:sp>
    </p:spTree>
    <p:extLst>
      <p:ext uri="{BB962C8B-B14F-4D97-AF65-F5344CB8AC3E}">
        <p14:creationId xmlns:p14="http://schemas.microsoft.com/office/powerpoint/2010/main" xmlns="" val="2757136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Duties</a:t>
            </a:r>
            <a:r>
              <a:rPr lang="en-GB" baseline="0" dirty="0" smtClean="0"/>
              <a:t> of political parties</a:t>
            </a:r>
            <a:endParaRPr lang="en-GB" dirty="0"/>
          </a:p>
        </p:txBody>
      </p:sp>
      <p:sp>
        <p:nvSpPr>
          <p:cNvPr id="3" name="Content Placeholder 2"/>
          <p:cNvSpPr>
            <a:spLocks noGrp="1"/>
          </p:cNvSpPr>
          <p:nvPr>
            <p:ph idx="1"/>
          </p:nvPr>
        </p:nvSpPr>
        <p:spPr/>
        <p:txBody>
          <a:bodyPr>
            <a:normAutofit lnSpcReduction="10000"/>
          </a:bodyPr>
          <a:lstStyle/>
          <a:p>
            <a:pPr marL="0" indent="0" algn="just">
              <a:buNone/>
            </a:pPr>
            <a:r>
              <a:rPr lang="en-ZA" b="1" u="sng" dirty="0" smtClean="0"/>
              <a:t>Chapter 4</a:t>
            </a:r>
            <a:r>
              <a:rPr lang="en-ZA" b="1" dirty="0" smtClean="0"/>
              <a:t> (Duties of Political Parties)</a:t>
            </a:r>
            <a:endParaRPr lang="en-ZA" b="1" u="sng" dirty="0" smtClean="0"/>
          </a:p>
          <a:p>
            <a:pPr algn="just"/>
            <a:r>
              <a:rPr lang="en-ZA" dirty="0" smtClean="0"/>
              <a:t>Political parties to furnish information to the IEC (cl.11)</a:t>
            </a:r>
          </a:p>
          <a:p>
            <a:pPr algn="just"/>
            <a:r>
              <a:rPr lang="en-ZA" dirty="0" smtClean="0"/>
              <a:t>How political parties must account for its income (cl.12)</a:t>
            </a:r>
          </a:p>
          <a:p>
            <a:pPr lvl="1" algn="just"/>
            <a:r>
              <a:rPr lang="en-ZA" dirty="0" smtClean="0">
                <a:solidFill>
                  <a:srgbClr val="FF0000"/>
                </a:solidFill>
              </a:rPr>
              <a:t>establish bank accounts</a:t>
            </a:r>
          </a:p>
          <a:p>
            <a:pPr lvl="1" algn="just"/>
            <a:r>
              <a:rPr lang="en-ZA" dirty="0" smtClean="0">
                <a:solidFill>
                  <a:srgbClr val="FF0000"/>
                </a:solidFill>
              </a:rPr>
              <a:t>keep financial books</a:t>
            </a:r>
          </a:p>
          <a:p>
            <a:pPr lvl="1" algn="just"/>
            <a:r>
              <a:rPr lang="en-ZA" baseline="0" dirty="0" smtClean="0">
                <a:solidFill>
                  <a:srgbClr val="FF0000"/>
                </a:solidFill>
              </a:rPr>
              <a:t>submit financial statements to appointed auditors</a:t>
            </a:r>
          </a:p>
          <a:p>
            <a:pPr lvl="1" algn="just"/>
            <a:r>
              <a:rPr lang="en-ZA" baseline="0" dirty="0" smtClean="0">
                <a:solidFill>
                  <a:srgbClr val="FF0000"/>
                </a:solidFill>
              </a:rPr>
              <a:t>auditors to express opinion on compliance with the Act</a:t>
            </a:r>
          </a:p>
          <a:p>
            <a:pPr lvl="1" algn="just"/>
            <a:r>
              <a:rPr lang="en-ZA" baseline="0" dirty="0" smtClean="0">
                <a:solidFill>
                  <a:srgbClr val="FF0000"/>
                </a:solidFill>
              </a:rPr>
              <a:t>submit financial statements and opinion to the IEC annually</a:t>
            </a:r>
            <a:endParaRPr lang="en-ZA" dirty="0" smtClean="0">
              <a:solidFill>
                <a:srgbClr val="FF0000"/>
              </a:solidFill>
            </a:endParaRPr>
          </a:p>
          <a:p>
            <a:pPr algn="just"/>
            <a:r>
              <a:rPr lang="en-ZA" dirty="0" smtClean="0"/>
              <a:t>How political parties deal with unspent money at the end of a financial year (cl.13)</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13</a:t>
            </a:fld>
            <a:endParaRPr lang="en-ZA"/>
          </a:p>
        </p:txBody>
      </p:sp>
    </p:spTree>
    <p:extLst>
      <p:ext uri="{BB962C8B-B14F-4D97-AF65-F5344CB8AC3E}">
        <p14:creationId xmlns:p14="http://schemas.microsoft.com/office/powerpoint/2010/main" xmlns="" val="140110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Enforcement</a:t>
            </a:r>
            <a:endParaRPr lang="en-GB"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ZA" b="1" u="sng" dirty="0" smtClean="0"/>
              <a:t>Chapter 5</a:t>
            </a:r>
            <a:r>
              <a:rPr lang="en-ZA" b="1" dirty="0" smtClean="0"/>
              <a:t> (Enforcement)</a:t>
            </a:r>
            <a:endParaRPr lang="en-ZA" dirty="0" smtClean="0"/>
          </a:p>
          <a:p>
            <a:pPr algn="just"/>
            <a:r>
              <a:rPr lang="en-ZA" dirty="0" smtClean="0"/>
              <a:t>IEC’s monitoring and inspection powers (cl.14)</a:t>
            </a:r>
          </a:p>
          <a:p>
            <a:pPr algn="just"/>
            <a:r>
              <a:rPr lang="en-ZA" dirty="0" smtClean="0"/>
              <a:t>IEC’s power to issue directions (cl.15)</a:t>
            </a:r>
          </a:p>
          <a:p>
            <a:pPr algn="just"/>
            <a:r>
              <a:rPr lang="en-ZA" dirty="0" smtClean="0"/>
              <a:t>Power to suspend payment of money to political parties (cl.16)</a:t>
            </a:r>
          </a:p>
          <a:p>
            <a:pPr lvl="1" algn="just"/>
            <a:r>
              <a:rPr lang="en-ZA" dirty="0" smtClean="0">
                <a:solidFill>
                  <a:srgbClr val="FF0000"/>
                </a:solidFill>
              </a:rPr>
              <a:t>Failure to comply with the Act</a:t>
            </a:r>
          </a:p>
          <a:p>
            <a:pPr algn="just"/>
            <a:r>
              <a:rPr lang="en-ZA" dirty="0" smtClean="0"/>
              <a:t>Power to recover money irregularly accepted and spent (cl.17)</a:t>
            </a:r>
          </a:p>
          <a:p>
            <a:pPr algn="just"/>
            <a:r>
              <a:rPr lang="en-ZA" dirty="0" smtClean="0"/>
              <a:t>Administrative fines (cl.18)</a:t>
            </a:r>
          </a:p>
          <a:p>
            <a:pPr algn="just"/>
            <a:r>
              <a:rPr lang="en-ZA" dirty="0" smtClean="0"/>
              <a:t>Offences and penalties (cl.19)</a:t>
            </a:r>
          </a:p>
          <a:p>
            <a:pPr algn="just"/>
            <a:r>
              <a:rPr lang="en-ZA" dirty="0" smtClean="0"/>
              <a:t>Reviews and appeals (cl.20)</a:t>
            </a:r>
          </a:p>
          <a:p>
            <a:pPr lvl="1" algn="just"/>
            <a:r>
              <a:rPr lang="en-ZA" dirty="0" smtClean="0">
                <a:solidFill>
                  <a:srgbClr val="FF0000"/>
                </a:solidFill>
              </a:rPr>
              <a:t>Goes to the Electoral Court</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14</a:t>
            </a:fld>
            <a:endParaRPr lang="en-ZA"/>
          </a:p>
        </p:txBody>
      </p:sp>
    </p:spTree>
    <p:extLst>
      <p:ext uri="{BB962C8B-B14F-4D97-AF65-F5344CB8AC3E}">
        <p14:creationId xmlns:p14="http://schemas.microsoft.com/office/powerpoint/2010/main" xmlns="" val="4033568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General</a:t>
            </a:r>
            <a:r>
              <a:rPr lang="en-US" b="1" u="sng" baseline="0" dirty="0" smtClean="0"/>
              <a:t> provisions</a:t>
            </a:r>
            <a:endParaRPr lang="en-ZA" dirty="0"/>
          </a:p>
        </p:txBody>
      </p:sp>
      <p:sp>
        <p:nvSpPr>
          <p:cNvPr id="3" name="Content Placeholder 2"/>
          <p:cNvSpPr>
            <a:spLocks noGrp="1"/>
          </p:cNvSpPr>
          <p:nvPr>
            <p:ph idx="1"/>
          </p:nvPr>
        </p:nvSpPr>
        <p:spPr/>
        <p:txBody>
          <a:bodyPr>
            <a:normAutofit/>
          </a:bodyPr>
          <a:lstStyle/>
          <a:p>
            <a:pPr marL="0" indent="0" algn="just">
              <a:buNone/>
            </a:pPr>
            <a:r>
              <a:rPr lang="en-ZA" b="1" u="sng" dirty="0" smtClean="0"/>
              <a:t>Chapter 6 </a:t>
            </a:r>
            <a:r>
              <a:rPr lang="en-ZA" b="1" dirty="0" smtClean="0"/>
              <a:t> (General Provisions)</a:t>
            </a:r>
            <a:endParaRPr lang="en-ZA" b="1" u="sng" dirty="0"/>
          </a:p>
          <a:p>
            <a:pPr algn="just"/>
            <a:r>
              <a:rPr lang="en-ZA" dirty="0" smtClean="0"/>
              <a:t>Administration of the Funds within the IEC (cl.21)</a:t>
            </a:r>
          </a:p>
          <a:p>
            <a:pPr lvl="1" algn="just"/>
            <a:r>
              <a:rPr lang="en-ZA" dirty="0" smtClean="0">
                <a:solidFill>
                  <a:srgbClr val="FF0000"/>
                </a:solidFill>
              </a:rPr>
              <a:t>Separate unit created within the IEC to perform this function.</a:t>
            </a:r>
          </a:p>
          <a:p>
            <a:pPr algn="just"/>
            <a:r>
              <a:rPr lang="en-ZA" dirty="0" smtClean="0"/>
              <a:t>IEC reporting to Parliament (cl.22)</a:t>
            </a:r>
          </a:p>
          <a:p>
            <a:pPr algn="just"/>
            <a:r>
              <a:rPr lang="en-ZA" dirty="0" smtClean="0"/>
              <a:t>Funding of represented political parties by legislatures (cl.23)</a:t>
            </a:r>
          </a:p>
          <a:p>
            <a:pPr lvl="1" algn="just"/>
            <a:r>
              <a:rPr lang="en-ZA" dirty="0" smtClean="0">
                <a:solidFill>
                  <a:srgbClr val="FF0000"/>
                </a:solidFill>
              </a:rPr>
              <a:t>This clause sets out the only permissible legislative source of public funding for political parties.</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15</a:t>
            </a:fld>
            <a:endParaRPr lang="en-ZA"/>
          </a:p>
        </p:txBody>
      </p:sp>
    </p:spTree>
    <p:extLst>
      <p:ext uri="{BB962C8B-B14F-4D97-AF65-F5344CB8AC3E}">
        <p14:creationId xmlns:p14="http://schemas.microsoft.com/office/powerpoint/2010/main" xmlns="" val="2583325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provisions continued</a:t>
            </a:r>
            <a:endParaRPr lang="en-GB" dirty="0"/>
          </a:p>
        </p:txBody>
      </p:sp>
      <p:sp>
        <p:nvSpPr>
          <p:cNvPr id="3" name="Content Placeholder 2"/>
          <p:cNvSpPr>
            <a:spLocks noGrp="1"/>
          </p:cNvSpPr>
          <p:nvPr>
            <p:ph idx="1"/>
          </p:nvPr>
        </p:nvSpPr>
        <p:spPr/>
        <p:txBody>
          <a:bodyPr/>
          <a:lstStyle/>
          <a:p>
            <a:pPr algn="just"/>
            <a:r>
              <a:rPr lang="en-ZA" dirty="0" smtClean="0"/>
              <a:t>Regulations (cl.24)</a:t>
            </a:r>
          </a:p>
          <a:p>
            <a:pPr lvl="1" algn="just"/>
            <a:r>
              <a:rPr lang="en-ZA" dirty="0" smtClean="0">
                <a:solidFill>
                  <a:srgbClr val="FF0000"/>
                </a:solidFill>
              </a:rPr>
              <a:t>Made by the President on recommendation of a committee of Parliament: dealing with the prescribed formula and all prescribed amounts.</a:t>
            </a:r>
          </a:p>
          <a:p>
            <a:pPr lvl="1" algn="just"/>
            <a:r>
              <a:rPr lang="en-ZA" dirty="0" smtClean="0">
                <a:solidFill>
                  <a:srgbClr val="FF0000"/>
                </a:solidFill>
              </a:rPr>
              <a:t>Made by the IEC: administrative regulations</a:t>
            </a:r>
          </a:p>
          <a:p>
            <a:pPr algn="just"/>
            <a:r>
              <a:rPr lang="en-ZA" dirty="0" smtClean="0"/>
              <a:t>Repeal and transitional provisions (cl.25)</a:t>
            </a:r>
          </a:p>
          <a:p>
            <a:pPr lvl="1" algn="just"/>
            <a:r>
              <a:rPr lang="en-ZA" dirty="0" smtClean="0">
                <a:solidFill>
                  <a:srgbClr val="FF0000"/>
                </a:solidFill>
              </a:rPr>
              <a:t>Repeals the Public Funding of Represented Political Parties Act</a:t>
            </a:r>
          </a:p>
          <a:p>
            <a:pPr algn="just"/>
            <a:r>
              <a:rPr lang="en-ZA" dirty="0" smtClean="0"/>
              <a:t>Short title (cl.26)</a:t>
            </a:r>
          </a:p>
          <a:p>
            <a:pPr lvl="1" algn="just"/>
            <a:r>
              <a:rPr lang="en-ZA" dirty="0" smtClean="0">
                <a:solidFill>
                  <a:srgbClr val="FF0000"/>
                </a:solidFill>
              </a:rPr>
              <a:t>Caters for a phased-in approach as per section 13(3) of the Interpretation Act</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16</a:t>
            </a:fld>
            <a:endParaRPr lang="en-ZA"/>
          </a:p>
        </p:txBody>
      </p:sp>
    </p:spTree>
    <p:extLst>
      <p:ext uri="{BB962C8B-B14F-4D97-AF65-F5344CB8AC3E}">
        <p14:creationId xmlns:p14="http://schemas.microsoft.com/office/powerpoint/2010/main" xmlns="" val="267956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Schedules</a:t>
            </a:r>
            <a:r>
              <a:rPr lang="en-US" b="1" u="sng" baseline="0" dirty="0" smtClean="0"/>
              <a:t> 1 and 2</a:t>
            </a:r>
            <a:endParaRPr lang="en-ZA" dirty="0"/>
          </a:p>
        </p:txBody>
      </p:sp>
      <p:sp>
        <p:nvSpPr>
          <p:cNvPr id="3" name="Content Placeholder 2"/>
          <p:cNvSpPr>
            <a:spLocks noGrp="1"/>
          </p:cNvSpPr>
          <p:nvPr>
            <p:ph idx="1"/>
          </p:nvPr>
        </p:nvSpPr>
        <p:spPr/>
        <p:txBody>
          <a:bodyPr>
            <a:normAutofit/>
          </a:bodyPr>
          <a:lstStyle/>
          <a:p>
            <a:pPr marL="0" indent="0">
              <a:buNone/>
            </a:pPr>
            <a:r>
              <a:rPr lang="en-ZA" b="1" u="sng" dirty="0" smtClean="0"/>
              <a:t>Schedule 1</a:t>
            </a:r>
            <a:endParaRPr lang="en-ZA" b="1" u="sng" dirty="0"/>
          </a:p>
          <a:p>
            <a:r>
              <a:rPr lang="en-ZA" dirty="0" smtClean="0"/>
              <a:t>Maximum permissible fines that the IEC may impose for contravening the Act.</a:t>
            </a:r>
          </a:p>
          <a:p>
            <a:endParaRPr lang="en-ZA" dirty="0"/>
          </a:p>
          <a:p>
            <a:pPr marL="0" indent="0">
              <a:buNone/>
            </a:pPr>
            <a:r>
              <a:rPr lang="en-ZA" b="1" u="sng" dirty="0" smtClean="0"/>
              <a:t>Schedule 2</a:t>
            </a:r>
            <a:endParaRPr lang="en-ZA" b="1" u="sng" dirty="0"/>
          </a:p>
          <a:p>
            <a:r>
              <a:rPr lang="en-ZA" dirty="0" smtClean="0"/>
              <a:t>Contains the substituted set of Regulations.</a:t>
            </a:r>
          </a:p>
          <a:p>
            <a:r>
              <a:rPr lang="en-ZA" dirty="0" smtClean="0">
                <a:solidFill>
                  <a:srgbClr val="FF0000"/>
                </a:solidFill>
              </a:rPr>
              <a:t>Only the formula and the prescribed amounts have changed.</a:t>
            </a:r>
            <a:endParaRPr lang="en-ZA" dirty="0">
              <a:solidFill>
                <a:srgbClr val="FF0000"/>
              </a:solidFill>
            </a:endParaRPr>
          </a:p>
        </p:txBody>
      </p:sp>
      <p:sp>
        <p:nvSpPr>
          <p:cNvPr id="4" name="Slide Number Placeholder 3"/>
          <p:cNvSpPr>
            <a:spLocks noGrp="1"/>
          </p:cNvSpPr>
          <p:nvPr>
            <p:ph type="sldNum" sz="quarter" idx="12"/>
          </p:nvPr>
        </p:nvSpPr>
        <p:spPr/>
        <p:txBody>
          <a:bodyPr/>
          <a:lstStyle/>
          <a:p>
            <a:fld id="{1C53AB6E-3154-41A1-93F1-C46A9B8A7CD4}" type="slidenum">
              <a:rPr lang="en-ZA" smtClean="0"/>
              <a:pPr/>
              <a:t>17</a:t>
            </a:fld>
            <a:endParaRPr lang="en-ZA"/>
          </a:p>
        </p:txBody>
      </p:sp>
    </p:spTree>
    <p:extLst>
      <p:ext uri="{BB962C8B-B14F-4D97-AF65-F5344CB8AC3E}">
        <p14:creationId xmlns:p14="http://schemas.microsoft.com/office/powerpoint/2010/main" xmlns="" val="2685175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u="sng" dirty="0" smtClean="0"/>
              <a:t>IEC</a:t>
            </a:r>
            <a:r>
              <a:rPr lang="en-ZA" b="1" u="sng" baseline="0" dirty="0" smtClean="0"/>
              <a:t> concerns</a:t>
            </a:r>
            <a:endParaRPr lang="en-ZA" b="1" u="sng" dirty="0"/>
          </a:p>
        </p:txBody>
      </p:sp>
      <p:sp>
        <p:nvSpPr>
          <p:cNvPr id="3" name="Content Placeholder 2"/>
          <p:cNvSpPr>
            <a:spLocks noGrp="1"/>
          </p:cNvSpPr>
          <p:nvPr>
            <p:ph idx="1"/>
          </p:nvPr>
        </p:nvSpPr>
        <p:spPr/>
        <p:txBody>
          <a:bodyPr>
            <a:normAutofit fontScale="77500" lnSpcReduction="20000"/>
          </a:bodyPr>
          <a:lstStyle/>
          <a:p>
            <a:pPr marL="228600" indent="-228600" algn="l"/>
            <a:r>
              <a:rPr lang="en-ZA" sz="4400" dirty="0" smtClean="0"/>
              <a:t>Need to separate out its electoral functions from its functions under the Bill</a:t>
            </a:r>
          </a:p>
          <a:p>
            <a:pPr lvl="1"/>
            <a:r>
              <a:rPr lang="en-ZA" sz="4000" dirty="0" smtClean="0">
                <a:solidFill>
                  <a:srgbClr val="FF0000"/>
                </a:solidFill>
              </a:rPr>
              <a:t>clause 21(1) of the Bill permits the IEC to establish a separate unit within the IEC to perform its functions under the Bill.</a:t>
            </a:r>
          </a:p>
          <a:p>
            <a:r>
              <a:rPr lang="en-ZA" sz="4400" dirty="0" smtClean="0"/>
              <a:t>Need to apply a phased approach in bringing the Bill into effect</a:t>
            </a:r>
          </a:p>
          <a:p>
            <a:pPr lvl="1"/>
            <a:r>
              <a:rPr lang="en-ZA" sz="4000" dirty="0">
                <a:solidFill>
                  <a:srgbClr val="FF0000"/>
                </a:solidFill>
              </a:rPr>
              <a:t> </a:t>
            </a:r>
            <a:r>
              <a:rPr lang="en-ZA" sz="4000" dirty="0" smtClean="0">
                <a:solidFill>
                  <a:srgbClr val="FF0000"/>
                </a:solidFill>
              </a:rPr>
              <a:t>The Short title is drafted in line with section 13(3) of the Interpretation Act, which permits the President to bring different sections of the Act into force at different times.</a:t>
            </a:r>
            <a:endParaRPr lang="en-ZA" sz="4000" dirty="0">
              <a:solidFill>
                <a:srgbClr val="FF0000"/>
              </a:solidFill>
            </a:endParaRPr>
          </a:p>
        </p:txBody>
      </p:sp>
      <p:sp>
        <p:nvSpPr>
          <p:cNvPr id="4" name="Slide Number Placeholder 3"/>
          <p:cNvSpPr>
            <a:spLocks noGrp="1"/>
          </p:cNvSpPr>
          <p:nvPr>
            <p:ph type="sldNum" sz="quarter" idx="12"/>
          </p:nvPr>
        </p:nvSpPr>
        <p:spPr/>
        <p:txBody>
          <a:bodyPr/>
          <a:lstStyle/>
          <a:p>
            <a:fld id="{1C53AB6E-3154-41A1-93F1-C46A9B8A7CD4}" type="slidenum">
              <a:rPr lang="en-ZA" smtClean="0"/>
              <a:pPr/>
              <a:t>18</a:t>
            </a:fld>
            <a:endParaRPr lang="en-ZA"/>
          </a:p>
        </p:txBody>
      </p:sp>
    </p:spTree>
    <p:extLst>
      <p:ext uri="{BB962C8B-B14F-4D97-AF65-F5344CB8AC3E}">
        <p14:creationId xmlns:p14="http://schemas.microsoft.com/office/powerpoint/2010/main" xmlns="" val="506110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National Treasury</a:t>
            </a:r>
            <a:r>
              <a:rPr lang="en-GB" b="1" u="sng" baseline="0" dirty="0" smtClean="0"/>
              <a:t> concerns</a:t>
            </a:r>
            <a:endParaRPr lang="en-GB" b="1" u="sng" dirty="0"/>
          </a:p>
        </p:txBody>
      </p:sp>
      <p:sp>
        <p:nvSpPr>
          <p:cNvPr id="3" name="Content Placeholder 2"/>
          <p:cNvSpPr>
            <a:spLocks noGrp="1"/>
          </p:cNvSpPr>
          <p:nvPr>
            <p:ph idx="1"/>
          </p:nvPr>
        </p:nvSpPr>
        <p:spPr/>
        <p:txBody>
          <a:bodyPr>
            <a:normAutofit lnSpcReduction="10000"/>
          </a:bodyPr>
          <a:lstStyle/>
          <a:p>
            <a:r>
              <a:rPr lang="en-GB" dirty="0" smtClean="0"/>
              <a:t>Interface with the PFMA</a:t>
            </a:r>
          </a:p>
          <a:p>
            <a:pPr lvl="1"/>
            <a:r>
              <a:rPr lang="en-GB" dirty="0" smtClean="0"/>
              <a:t>PFMA applies to the IEC and accordingly its administration of the Funds is regulated by the PFMA</a:t>
            </a:r>
          </a:p>
          <a:p>
            <a:r>
              <a:rPr lang="en-GB" dirty="0" smtClean="0"/>
              <a:t>Interface with PAIA</a:t>
            </a:r>
          </a:p>
          <a:p>
            <a:pPr lvl="1"/>
            <a:r>
              <a:rPr lang="en-GB" dirty="0" smtClean="0"/>
              <a:t>Clause 9(4) of the Bill clearly states that nothing in the section on disclosure of donations in clause 9 detracts from rights given effect to by PAIA</a:t>
            </a:r>
          </a:p>
          <a:p>
            <a:r>
              <a:rPr lang="en-GB" dirty="0" smtClean="0"/>
              <a:t>Provincial legislation funding political parties</a:t>
            </a:r>
          </a:p>
          <a:p>
            <a:pPr lvl="1"/>
            <a:r>
              <a:rPr lang="en-GB" dirty="0" smtClean="0"/>
              <a:t>Constitutional Court has held that this legislation is unconstitutional and invalid</a:t>
            </a:r>
          </a:p>
          <a:p>
            <a:pPr lvl="1"/>
            <a:r>
              <a:rPr lang="en-GB" dirty="0" smtClean="0"/>
              <a:t>Clause 23(1) of the Bill specifically prohibits national and provincial legislatures from funding represented political parties other than through sections 57(2) and 116(2) of the Constitution, this Bill and the FMPPLA.</a:t>
            </a:r>
          </a:p>
        </p:txBody>
      </p:sp>
      <p:sp>
        <p:nvSpPr>
          <p:cNvPr id="4" name="Slide Number Placeholder 3"/>
          <p:cNvSpPr>
            <a:spLocks noGrp="1"/>
          </p:cNvSpPr>
          <p:nvPr>
            <p:ph type="sldNum" sz="quarter" idx="12"/>
          </p:nvPr>
        </p:nvSpPr>
        <p:spPr/>
        <p:txBody>
          <a:bodyPr/>
          <a:lstStyle/>
          <a:p>
            <a:fld id="{1C53AB6E-3154-41A1-93F1-C46A9B8A7CD4}" type="slidenum">
              <a:rPr lang="en-ZA" smtClean="0"/>
              <a:pPr/>
              <a:t>19</a:t>
            </a:fld>
            <a:endParaRPr lang="en-ZA"/>
          </a:p>
        </p:txBody>
      </p:sp>
    </p:spTree>
    <p:extLst>
      <p:ext uri="{BB962C8B-B14F-4D97-AF65-F5344CB8AC3E}">
        <p14:creationId xmlns:p14="http://schemas.microsoft.com/office/powerpoint/2010/main" xmlns="" val="207067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presentation</a:t>
            </a:r>
            <a:endParaRPr lang="en-GB" dirty="0"/>
          </a:p>
        </p:txBody>
      </p:sp>
      <p:sp>
        <p:nvSpPr>
          <p:cNvPr id="3" name="Content Placeholder 2"/>
          <p:cNvSpPr>
            <a:spLocks noGrp="1"/>
          </p:cNvSpPr>
          <p:nvPr>
            <p:ph idx="1"/>
          </p:nvPr>
        </p:nvSpPr>
        <p:spPr/>
        <p:txBody>
          <a:bodyPr/>
          <a:lstStyle/>
          <a:p>
            <a:r>
              <a:rPr lang="en-GB" dirty="0" smtClean="0"/>
              <a:t>High level overview of the Bill</a:t>
            </a:r>
          </a:p>
          <a:p>
            <a:r>
              <a:rPr lang="en-GB" dirty="0" smtClean="0"/>
              <a:t>Process in the National Assembly</a:t>
            </a:r>
          </a:p>
          <a:p>
            <a:r>
              <a:rPr lang="en-GB" dirty="0" smtClean="0"/>
              <a:t>Clause by clause summary of the Bill</a:t>
            </a:r>
          </a:p>
          <a:p>
            <a:r>
              <a:rPr lang="en-GB" dirty="0" smtClean="0"/>
              <a:t>IEC and Treasury Presentation and Responses</a:t>
            </a:r>
          </a:p>
        </p:txBody>
      </p:sp>
      <p:sp>
        <p:nvSpPr>
          <p:cNvPr id="4" name="Slide Number Placeholder 3"/>
          <p:cNvSpPr>
            <a:spLocks noGrp="1"/>
          </p:cNvSpPr>
          <p:nvPr>
            <p:ph type="sldNum" sz="quarter" idx="12"/>
          </p:nvPr>
        </p:nvSpPr>
        <p:spPr/>
        <p:txBody>
          <a:bodyPr/>
          <a:lstStyle/>
          <a:p>
            <a:fld id="{D0FC67B8-CC4D-F143-A441-7A1B88FDA60D}" type="slidenum">
              <a:rPr lang="en-US" smtClean="0"/>
              <a:pPr/>
              <a:t>2</a:t>
            </a:fld>
            <a:endParaRPr lang="en-US"/>
          </a:p>
        </p:txBody>
      </p:sp>
    </p:spTree>
    <p:extLst>
      <p:ext uri="{BB962C8B-B14F-4D97-AF65-F5344CB8AC3E}">
        <p14:creationId xmlns:p14="http://schemas.microsoft.com/office/powerpoint/2010/main" xmlns="" val="3663730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National Treasury concerns continued</a:t>
            </a:r>
            <a:endParaRPr lang="en-GB" b="1" u="sng" dirty="0"/>
          </a:p>
        </p:txBody>
      </p:sp>
      <p:sp>
        <p:nvSpPr>
          <p:cNvPr id="3" name="Content Placeholder 2"/>
          <p:cNvSpPr>
            <a:spLocks noGrp="1"/>
          </p:cNvSpPr>
          <p:nvPr>
            <p:ph idx="1"/>
          </p:nvPr>
        </p:nvSpPr>
        <p:spPr/>
        <p:txBody>
          <a:bodyPr/>
          <a:lstStyle/>
          <a:p>
            <a:r>
              <a:rPr lang="en-GB" dirty="0" smtClean="0"/>
              <a:t>Bill does not provide for smaller parties at local sphere</a:t>
            </a:r>
          </a:p>
          <a:p>
            <a:pPr lvl="1"/>
            <a:r>
              <a:rPr lang="en-GB" dirty="0" smtClean="0"/>
              <a:t>Section 236 of the Constitution requires funding for represented parties participating at national and provincial legislatures</a:t>
            </a:r>
          </a:p>
          <a:p>
            <a:pPr lvl="1"/>
            <a:r>
              <a:rPr lang="en-GB" dirty="0" smtClean="0"/>
              <a:t>The Represented Political Parties Fund gives effect to section 236</a:t>
            </a:r>
          </a:p>
          <a:p>
            <a:pPr lvl="1"/>
            <a:r>
              <a:rPr lang="en-GB" dirty="0" smtClean="0"/>
              <a:t>While the Multi-Party Democracy Fund can be extended to political parties at local municipal level, the </a:t>
            </a:r>
            <a:r>
              <a:rPr lang="en-GB" i="1" dirty="0" smtClean="0"/>
              <a:t>Ad </a:t>
            </a:r>
            <a:r>
              <a:rPr lang="en-GB" i="1" dirty="0"/>
              <a:t>H</a:t>
            </a:r>
            <a:r>
              <a:rPr lang="en-GB" i="1" dirty="0" smtClean="0"/>
              <a:t>oc </a:t>
            </a:r>
            <a:r>
              <a:rPr lang="en-GB" dirty="0" smtClean="0"/>
              <a:t>committee in the NA considered that before expanding this Fund’s jurisdiction, the willingness of the private sector to contribute to the Fund should be tested first</a:t>
            </a:r>
          </a:p>
          <a:p>
            <a:endParaRPr lang="en-GB" dirty="0"/>
          </a:p>
        </p:txBody>
      </p:sp>
      <p:sp>
        <p:nvSpPr>
          <p:cNvPr id="4" name="Slide Number Placeholder 3"/>
          <p:cNvSpPr>
            <a:spLocks noGrp="1"/>
          </p:cNvSpPr>
          <p:nvPr>
            <p:ph type="sldNum" sz="quarter" idx="12"/>
          </p:nvPr>
        </p:nvSpPr>
        <p:spPr/>
        <p:txBody>
          <a:bodyPr/>
          <a:lstStyle/>
          <a:p>
            <a:fld id="{1C53AB6E-3154-41A1-93F1-C46A9B8A7CD4}" type="slidenum">
              <a:rPr lang="en-ZA" smtClean="0"/>
              <a:pPr/>
              <a:t>20</a:t>
            </a:fld>
            <a:endParaRPr lang="en-ZA"/>
          </a:p>
        </p:txBody>
      </p:sp>
    </p:spTree>
    <p:extLst>
      <p:ext uri="{BB962C8B-B14F-4D97-AF65-F5344CB8AC3E}">
        <p14:creationId xmlns:p14="http://schemas.microsoft.com/office/powerpoint/2010/main" xmlns="" val="1305035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ZA" sz="4400" smtClean="0"/>
          </a:p>
          <a:p>
            <a:pPr marL="0" indent="0" algn="ctr">
              <a:buNone/>
            </a:pPr>
            <a:endParaRPr lang="en-ZA" sz="4400" smtClean="0"/>
          </a:p>
          <a:p>
            <a:pPr marL="0" indent="0" algn="ctr">
              <a:buNone/>
            </a:pPr>
            <a:r>
              <a:rPr lang="en-ZA" sz="4400" smtClean="0"/>
              <a:t>THE END</a:t>
            </a:r>
            <a:endParaRPr lang="en-GB"/>
          </a:p>
        </p:txBody>
      </p:sp>
      <p:sp>
        <p:nvSpPr>
          <p:cNvPr id="4" name="Slide Number Placeholder 3"/>
          <p:cNvSpPr>
            <a:spLocks noGrp="1"/>
          </p:cNvSpPr>
          <p:nvPr>
            <p:ph type="sldNum" sz="quarter" idx="12"/>
          </p:nvPr>
        </p:nvSpPr>
        <p:spPr/>
        <p:txBody>
          <a:bodyPr/>
          <a:lstStyle/>
          <a:p>
            <a:fld id="{1C53AB6E-3154-41A1-93F1-C46A9B8A7CD4}" type="slidenum">
              <a:rPr lang="en-ZA" smtClean="0"/>
              <a:pPr/>
              <a:t>21</a:t>
            </a:fld>
            <a:endParaRPr lang="en-ZA"/>
          </a:p>
        </p:txBody>
      </p:sp>
    </p:spTree>
    <p:extLst>
      <p:ext uri="{BB962C8B-B14F-4D97-AF65-F5344CB8AC3E}">
        <p14:creationId xmlns:p14="http://schemas.microsoft.com/office/powerpoint/2010/main" xmlns="" val="23392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High level overview</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Section 236 of the Constitution requires national legislation to enhance multi party democracy by funding</a:t>
            </a:r>
          </a:p>
          <a:p>
            <a:pPr lvl="1"/>
            <a:r>
              <a:rPr lang="en-GB" dirty="0" smtClean="0"/>
              <a:t>political parties participating in national and provincial legislatures</a:t>
            </a:r>
          </a:p>
          <a:p>
            <a:pPr lvl="1"/>
            <a:r>
              <a:rPr lang="en-GB" dirty="0" smtClean="0"/>
              <a:t>on an equitable and proportional basis.</a:t>
            </a:r>
          </a:p>
          <a:p>
            <a:r>
              <a:rPr lang="en-GB" dirty="0" smtClean="0"/>
              <a:t>The current Public Funding of Represented Political Parties Act 103 of 1997 gives effect to section 236</a:t>
            </a:r>
          </a:p>
          <a:p>
            <a:pPr lvl="1"/>
            <a:r>
              <a:rPr lang="en-GB" dirty="0" smtClean="0"/>
              <a:t>established the Represented Political Party Fund</a:t>
            </a:r>
          </a:p>
          <a:p>
            <a:pPr lvl="1"/>
            <a:r>
              <a:rPr lang="en-GB" dirty="0" smtClean="0"/>
              <a:t>IEC administers the Represented Political Party Fund</a:t>
            </a:r>
          </a:p>
          <a:p>
            <a:pPr lvl="1"/>
            <a:r>
              <a:rPr lang="en-GB" dirty="0" smtClean="0"/>
              <a:t>allocation to represented political parties:</a:t>
            </a:r>
            <a:r>
              <a:rPr lang="en-GB" baseline="0" dirty="0" smtClean="0"/>
              <a:t> </a:t>
            </a:r>
            <a:r>
              <a:rPr lang="en-GB" dirty="0" smtClean="0"/>
              <a:t>90</a:t>
            </a:r>
            <a:r>
              <a:rPr lang="en-GB" dirty="0"/>
              <a:t>% proportional and 10% </a:t>
            </a:r>
            <a:r>
              <a:rPr lang="en-GB" dirty="0" smtClean="0"/>
              <a:t>equitable</a:t>
            </a:r>
            <a:endParaRPr lang="en-GB"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3</a:t>
            </a:fld>
            <a:endParaRPr lang="en-US"/>
          </a:p>
        </p:txBody>
      </p:sp>
    </p:spTree>
    <p:extLst>
      <p:ext uri="{BB962C8B-B14F-4D97-AF65-F5344CB8AC3E}">
        <p14:creationId xmlns:p14="http://schemas.microsoft.com/office/powerpoint/2010/main" xmlns="" val="320131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a:t>
            </a:r>
            <a:r>
              <a:rPr lang="en-GB" baseline="0" dirty="0" smtClean="0"/>
              <a:t> level overview</a:t>
            </a:r>
            <a:endParaRPr lang="en-GB" dirty="0"/>
          </a:p>
        </p:txBody>
      </p:sp>
      <p:sp>
        <p:nvSpPr>
          <p:cNvPr id="3" name="Content Placeholder 2"/>
          <p:cNvSpPr>
            <a:spLocks noGrp="1"/>
          </p:cNvSpPr>
          <p:nvPr>
            <p:ph idx="1"/>
          </p:nvPr>
        </p:nvSpPr>
        <p:spPr/>
        <p:txBody>
          <a:bodyPr>
            <a:normAutofit/>
          </a:bodyPr>
          <a:lstStyle/>
          <a:p>
            <a:r>
              <a:rPr lang="en-GB" dirty="0" smtClean="0"/>
              <a:t>Two</a:t>
            </a:r>
            <a:r>
              <a:rPr lang="en-GB" baseline="0" dirty="0" smtClean="0"/>
              <a:t> </a:t>
            </a:r>
            <a:r>
              <a:rPr lang="en-GB" dirty="0" smtClean="0"/>
              <a:t>Funds</a:t>
            </a:r>
          </a:p>
          <a:p>
            <a:pPr lvl="1"/>
            <a:r>
              <a:rPr lang="en-GB" dirty="0" smtClean="0"/>
              <a:t>Bill retains the existing Represented Political Party Fund which is funded from public money.</a:t>
            </a:r>
          </a:p>
          <a:p>
            <a:pPr lvl="1"/>
            <a:r>
              <a:rPr lang="en-GB" dirty="0" smtClean="0"/>
              <a:t>Bill establishes a new fund, the Multi-Party Democracy Fund which is to funded from private sources</a:t>
            </a:r>
          </a:p>
          <a:p>
            <a:pPr lvl="0"/>
            <a:r>
              <a:rPr lang="en-GB" dirty="0" smtClean="0"/>
              <a:t>Administration of the Funds</a:t>
            </a:r>
          </a:p>
          <a:p>
            <a:pPr lvl="1"/>
            <a:r>
              <a:rPr lang="en-GB" dirty="0" smtClean="0"/>
              <a:t>IEC</a:t>
            </a:r>
            <a:r>
              <a:rPr lang="en-GB" baseline="0" dirty="0" smtClean="0"/>
              <a:t> to administer the Funds</a:t>
            </a:r>
            <a:endParaRPr lang="en-GB" dirty="0" smtClean="0"/>
          </a:p>
          <a:p>
            <a:pPr lvl="1"/>
            <a:r>
              <a:rPr lang="en-GB" dirty="0" smtClean="0"/>
              <a:t>Most of the provisions regulating</a:t>
            </a:r>
            <a:r>
              <a:rPr lang="en-GB" baseline="0" dirty="0" smtClean="0"/>
              <a:t> the Funds is drawn from the Public Funding of Represented Political Parties Act.</a:t>
            </a:r>
            <a:endParaRPr lang="en-GB" dirty="0" smtClean="0"/>
          </a:p>
        </p:txBody>
      </p:sp>
      <p:sp>
        <p:nvSpPr>
          <p:cNvPr id="4" name="Slide Number Placeholder 3"/>
          <p:cNvSpPr>
            <a:spLocks noGrp="1"/>
          </p:cNvSpPr>
          <p:nvPr>
            <p:ph type="sldNum" sz="quarter" idx="12"/>
          </p:nvPr>
        </p:nvSpPr>
        <p:spPr/>
        <p:txBody>
          <a:bodyPr/>
          <a:lstStyle/>
          <a:p>
            <a:fld id="{D0FC67B8-CC4D-F143-A441-7A1B88FDA60D}" type="slidenum">
              <a:rPr lang="en-US" smtClean="0"/>
              <a:pPr/>
              <a:t>4</a:t>
            </a:fld>
            <a:endParaRPr lang="en-US"/>
          </a:p>
        </p:txBody>
      </p:sp>
    </p:spTree>
    <p:extLst>
      <p:ext uri="{BB962C8B-B14F-4D97-AF65-F5344CB8AC3E}">
        <p14:creationId xmlns:p14="http://schemas.microsoft.com/office/powerpoint/2010/main" xmlns="" val="340917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a:t>
            </a:r>
            <a:r>
              <a:rPr lang="en-GB" baseline="0" dirty="0" smtClean="0"/>
              <a:t> level overview</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Bill regulates</a:t>
            </a:r>
            <a:r>
              <a:rPr lang="en-GB" baseline="0" dirty="0" smtClean="0"/>
              <a:t> direct private donations to political parties.</a:t>
            </a:r>
          </a:p>
          <a:p>
            <a:r>
              <a:rPr lang="en-GB" baseline="0" dirty="0" smtClean="0"/>
              <a:t>It prohibits donations from</a:t>
            </a:r>
          </a:p>
          <a:p>
            <a:pPr lvl="1"/>
            <a:r>
              <a:rPr lang="en-GB" dirty="0" smtClean="0"/>
              <a:t>foreign</a:t>
            </a:r>
            <a:r>
              <a:rPr lang="en-GB" baseline="0" dirty="0" smtClean="0"/>
              <a:t> governments and foreign persons</a:t>
            </a:r>
          </a:p>
          <a:p>
            <a:pPr lvl="2"/>
            <a:r>
              <a:rPr lang="en-GB" dirty="0" smtClean="0"/>
              <a:t>except in respect of donations for the purpose of training, skills or policy development</a:t>
            </a:r>
            <a:endParaRPr lang="en-GB" baseline="0" dirty="0" smtClean="0"/>
          </a:p>
          <a:p>
            <a:pPr lvl="1"/>
            <a:r>
              <a:rPr lang="en-GB" baseline="0" dirty="0" smtClean="0"/>
              <a:t>state owned enterprises</a:t>
            </a:r>
          </a:p>
          <a:p>
            <a:pPr lvl="1"/>
            <a:r>
              <a:rPr lang="en-GB" baseline="0" dirty="0" smtClean="0"/>
              <a:t>organs of state</a:t>
            </a:r>
          </a:p>
          <a:p>
            <a:pPr lvl="1"/>
            <a:r>
              <a:rPr lang="en-GB" baseline="0" dirty="0" smtClean="0"/>
              <a:t>proceeds of crime</a:t>
            </a:r>
          </a:p>
          <a:p>
            <a:pPr lvl="0"/>
            <a:r>
              <a:rPr lang="en-GB" dirty="0" smtClean="0"/>
              <a:t>It places a cap</a:t>
            </a:r>
            <a:r>
              <a:rPr lang="en-GB" baseline="0" dirty="0" smtClean="0"/>
              <a:t> on how much any person or entity can donate in a year.</a:t>
            </a:r>
          </a:p>
          <a:p>
            <a:pPr lvl="0"/>
            <a:r>
              <a:rPr lang="en-GB" baseline="0" dirty="0" smtClean="0"/>
              <a:t>It prohibits donations made to a member of a party, except if the donation is  </a:t>
            </a:r>
            <a:r>
              <a:rPr lang="en-GB" dirty="0"/>
              <a:t>for political party </a:t>
            </a:r>
            <a:r>
              <a:rPr lang="en-GB" dirty="0" smtClean="0"/>
              <a:t>purpose and accepted on </a:t>
            </a:r>
            <a:r>
              <a:rPr lang="en-GB" baseline="0" dirty="0" smtClean="0"/>
              <a:t>behalf of the party.</a:t>
            </a:r>
          </a:p>
        </p:txBody>
      </p:sp>
      <p:sp>
        <p:nvSpPr>
          <p:cNvPr id="4" name="Slide Number Placeholder 3"/>
          <p:cNvSpPr>
            <a:spLocks noGrp="1"/>
          </p:cNvSpPr>
          <p:nvPr>
            <p:ph type="sldNum" sz="quarter" idx="12"/>
          </p:nvPr>
        </p:nvSpPr>
        <p:spPr/>
        <p:txBody>
          <a:bodyPr/>
          <a:lstStyle/>
          <a:p>
            <a:fld id="{D0FC67B8-CC4D-F143-A441-7A1B88FDA60D}" type="slidenum">
              <a:rPr lang="en-US" smtClean="0"/>
              <a:pPr/>
              <a:t>5</a:t>
            </a:fld>
            <a:endParaRPr lang="en-US"/>
          </a:p>
        </p:txBody>
      </p:sp>
    </p:spTree>
    <p:extLst>
      <p:ext uri="{BB962C8B-B14F-4D97-AF65-F5344CB8AC3E}">
        <p14:creationId xmlns:p14="http://schemas.microsoft.com/office/powerpoint/2010/main" xmlns="" val="104321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level</a:t>
            </a:r>
            <a:r>
              <a:rPr lang="en-GB" baseline="0" dirty="0" smtClean="0"/>
              <a:t> overview</a:t>
            </a:r>
            <a:endParaRPr lang="en-GB" dirty="0"/>
          </a:p>
        </p:txBody>
      </p:sp>
      <p:sp>
        <p:nvSpPr>
          <p:cNvPr id="3" name="Content Placeholder 2"/>
          <p:cNvSpPr>
            <a:spLocks noGrp="1"/>
          </p:cNvSpPr>
          <p:nvPr>
            <p:ph idx="1"/>
          </p:nvPr>
        </p:nvSpPr>
        <p:spPr/>
        <p:txBody>
          <a:bodyPr>
            <a:normAutofit/>
          </a:bodyPr>
          <a:lstStyle/>
          <a:p>
            <a:r>
              <a:rPr lang="en-GB" dirty="0" smtClean="0"/>
              <a:t>Bill</a:t>
            </a:r>
            <a:r>
              <a:rPr lang="en-GB" baseline="0" dirty="0" smtClean="0"/>
              <a:t> requires the disclosure of all donations above a prescribed threshold to the IEC by-</a:t>
            </a:r>
          </a:p>
          <a:p>
            <a:pPr lvl="1"/>
            <a:r>
              <a:rPr lang="en-GB" dirty="0" smtClean="0"/>
              <a:t>the political party</a:t>
            </a:r>
          </a:p>
          <a:p>
            <a:pPr lvl="1"/>
            <a:r>
              <a:rPr lang="en-GB" dirty="0" smtClean="0"/>
              <a:t>the donor</a:t>
            </a:r>
          </a:p>
          <a:p>
            <a:pPr lvl="0"/>
            <a:r>
              <a:rPr lang="en-GB" dirty="0" smtClean="0"/>
              <a:t>The IEC</a:t>
            </a:r>
            <a:r>
              <a:rPr lang="en-GB" baseline="0" dirty="0" smtClean="0"/>
              <a:t> must publish the donations disclosed to it on a quarterly basis.</a:t>
            </a:r>
          </a:p>
          <a:p>
            <a:pPr lvl="0"/>
            <a:r>
              <a:rPr lang="en-GB" baseline="0" dirty="0" smtClean="0"/>
              <a:t>The Bill states that these disclosure requirements do not detract from the right to access to information under the PAIA.</a:t>
            </a:r>
            <a:endParaRPr lang="en-GB" dirty="0"/>
          </a:p>
        </p:txBody>
      </p:sp>
      <p:sp>
        <p:nvSpPr>
          <p:cNvPr id="4" name="Slide Number Placeholder 3"/>
          <p:cNvSpPr>
            <a:spLocks noGrp="1"/>
          </p:cNvSpPr>
          <p:nvPr>
            <p:ph type="sldNum" sz="quarter" idx="12"/>
          </p:nvPr>
        </p:nvSpPr>
        <p:spPr/>
        <p:txBody>
          <a:bodyPr/>
          <a:lstStyle/>
          <a:p>
            <a:fld id="{D0FC67B8-CC4D-F143-A441-7A1B88FDA60D}" type="slidenum">
              <a:rPr lang="en-US" smtClean="0"/>
              <a:pPr/>
              <a:t>6</a:t>
            </a:fld>
            <a:endParaRPr lang="en-US"/>
          </a:p>
        </p:txBody>
      </p:sp>
    </p:spTree>
    <p:extLst>
      <p:ext uri="{BB962C8B-B14F-4D97-AF65-F5344CB8AC3E}">
        <p14:creationId xmlns:p14="http://schemas.microsoft.com/office/powerpoint/2010/main" xmlns="" val="336652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level overview</a:t>
            </a:r>
            <a:endParaRPr lang="en-GB" dirty="0"/>
          </a:p>
        </p:txBody>
      </p:sp>
      <p:sp>
        <p:nvSpPr>
          <p:cNvPr id="3" name="Content Placeholder 2"/>
          <p:cNvSpPr>
            <a:spLocks noGrp="1"/>
          </p:cNvSpPr>
          <p:nvPr>
            <p:ph idx="1"/>
          </p:nvPr>
        </p:nvSpPr>
        <p:spPr/>
        <p:txBody>
          <a:bodyPr>
            <a:normAutofit lnSpcReduction="10000"/>
          </a:bodyPr>
          <a:lstStyle/>
          <a:p>
            <a:r>
              <a:rPr lang="en-GB" dirty="0" smtClean="0"/>
              <a:t>Duties of political parties</a:t>
            </a:r>
          </a:p>
          <a:p>
            <a:pPr lvl="1"/>
            <a:r>
              <a:rPr lang="en-GB" dirty="0" smtClean="0"/>
              <a:t>The Bill imposes</a:t>
            </a:r>
            <a:r>
              <a:rPr lang="en-GB" baseline="0" dirty="0" smtClean="0"/>
              <a:t> accounting and reporting obligations.</a:t>
            </a:r>
          </a:p>
          <a:p>
            <a:pPr lvl="1"/>
            <a:r>
              <a:rPr lang="en-GB" baseline="0" dirty="0" smtClean="0"/>
              <a:t>The Bill provides for unspent money from the Funds at the end of the financial year and if a legislature is dissolved or its terms expired.</a:t>
            </a:r>
          </a:p>
          <a:p>
            <a:pPr lvl="0"/>
            <a:r>
              <a:rPr lang="en-GB" dirty="0" smtClean="0"/>
              <a:t>Enforcement</a:t>
            </a:r>
          </a:p>
          <a:p>
            <a:pPr lvl="1"/>
            <a:r>
              <a:rPr lang="en-GB" dirty="0" smtClean="0"/>
              <a:t>The Bill gives the IEC monitoring and inspection</a:t>
            </a:r>
            <a:r>
              <a:rPr lang="en-GB" baseline="0" dirty="0" smtClean="0"/>
              <a:t> powers and</a:t>
            </a:r>
            <a:r>
              <a:rPr lang="en-GB" dirty="0" smtClean="0"/>
              <a:t> powers to suspend payments of money and recover money irregularly received or spent.</a:t>
            </a:r>
            <a:endParaRPr lang="en-GB" baseline="0" dirty="0" smtClean="0"/>
          </a:p>
          <a:p>
            <a:pPr lvl="1"/>
            <a:r>
              <a:rPr lang="en-GB" dirty="0" smtClean="0"/>
              <a:t>The</a:t>
            </a:r>
            <a:r>
              <a:rPr lang="en-GB" baseline="0" dirty="0" smtClean="0"/>
              <a:t> Bill gives the Electoral Court the power to review decisions of the IEC and to impose administrative fines.</a:t>
            </a:r>
          </a:p>
        </p:txBody>
      </p:sp>
      <p:sp>
        <p:nvSpPr>
          <p:cNvPr id="4" name="Slide Number Placeholder 3"/>
          <p:cNvSpPr>
            <a:spLocks noGrp="1"/>
          </p:cNvSpPr>
          <p:nvPr>
            <p:ph type="sldNum" sz="quarter" idx="12"/>
          </p:nvPr>
        </p:nvSpPr>
        <p:spPr/>
        <p:txBody>
          <a:bodyPr/>
          <a:lstStyle/>
          <a:p>
            <a:fld id="{D0FC67B8-CC4D-F143-A441-7A1B88FDA60D}" type="slidenum">
              <a:rPr lang="en-US" smtClean="0"/>
              <a:pPr/>
              <a:t>7</a:t>
            </a:fld>
            <a:endParaRPr lang="en-US"/>
          </a:p>
        </p:txBody>
      </p:sp>
    </p:spTree>
    <p:extLst>
      <p:ext uri="{BB962C8B-B14F-4D97-AF65-F5344CB8AC3E}">
        <p14:creationId xmlns:p14="http://schemas.microsoft.com/office/powerpoint/2010/main" xmlns="" val="168206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49353"/>
            <a:ext cx="8915400" cy="1143000"/>
          </a:xfrm>
        </p:spPr>
        <p:txBody>
          <a:bodyPr/>
          <a:lstStyle/>
          <a:p>
            <a:pPr algn="ctr"/>
            <a:r>
              <a:rPr lang="en-US" b="1" u="sng" dirty="0" smtClean="0"/>
              <a:t>Process in the National Assembly</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ZA" dirty="0" smtClean="0"/>
              <a:t>Public funding for political parties represented in national and provincial legislatures is provided through the Public Funding of Represented Political Parties Act.</a:t>
            </a:r>
          </a:p>
          <a:p>
            <a:pPr algn="just"/>
            <a:r>
              <a:rPr lang="en-ZA" dirty="0" smtClean="0"/>
              <a:t>On 6 May 2017 the National Assembly resolved to establish an </a:t>
            </a:r>
            <a:r>
              <a:rPr lang="en-ZA" i="1" dirty="0" smtClean="0"/>
              <a:t>ad hoc </a:t>
            </a:r>
            <a:r>
              <a:rPr lang="en-ZA" dirty="0" smtClean="0"/>
              <a:t>committee to </a:t>
            </a:r>
            <a:r>
              <a:rPr lang="en-ZA" i="1" dirty="0" smtClean="0"/>
              <a:t>inter alia </a:t>
            </a:r>
            <a:r>
              <a:rPr lang="en-ZA" dirty="0" smtClean="0"/>
              <a:t>enquire into and make recommendations on funding of political parties in national and provincial legislatures.</a:t>
            </a:r>
          </a:p>
          <a:p>
            <a:pPr algn="just"/>
            <a:r>
              <a:rPr lang="en-ZA" dirty="0" smtClean="0"/>
              <a:t>There was an extensive public participation process during which many of the current organisations now making submissions made submissions under that process.</a:t>
            </a:r>
          </a:p>
          <a:p>
            <a:pPr algn="just"/>
            <a:r>
              <a:rPr lang="en-ZA" dirty="0" smtClean="0"/>
              <a:t>On 27 March 2018 the Political Party Funding Bill was passed by the National Assembly and transmitted to the National Council of Provinces for concurrence.</a:t>
            </a:r>
            <a:endParaRPr lang="en-ZA" dirty="0"/>
          </a:p>
        </p:txBody>
      </p:sp>
      <p:sp>
        <p:nvSpPr>
          <p:cNvPr id="5" name="Slide Number Placeholder 4"/>
          <p:cNvSpPr>
            <a:spLocks noGrp="1"/>
          </p:cNvSpPr>
          <p:nvPr>
            <p:ph type="sldNum" sz="quarter" idx="12"/>
          </p:nvPr>
        </p:nvSpPr>
        <p:spPr/>
        <p:txBody>
          <a:bodyPr/>
          <a:lstStyle/>
          <a:p>
            <a:fld id="{1C53AB6E-3154-41A1-93F1-C46A9B8A7CD4}" type="slidenum">
              <a:rPr lang="en-ZA" smtClean="0"/>
              <a:pPr/>
              <a:t>8</a:t>
            </a:fld>
            <a:endParaRPr lang="en-ZA"/>
          </a:p>
        </p:txBody>
      </p:sp>
    </p:spTree>
    <p:extLst>
      <p:ext uri="{BB962C8B-B14F-4D97-AF65-F5344CB8AC3E}">
        <p14:creationId xmlns:p14="http://schemas.microsoft.com/office/powerpoint/2010/main" xmlns="" val="2700695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Interpretation</a:t>
            </a:r>
            <a:r>
              <a:rPr lang="en-US" b="1" u="sng" baseline="0" dirty="0" smtClean="0"/>
              <a:t> and Funds</a:t>
            </a:r>
            <a:endParaRPr lang="en-Z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ZA" b="1" u="sng" dirty="0" smtClean="0"/>
              <a:t>Chapter 1</a:t>
            </a:r>
            <a:r>
              <a:rPr lang="en-ZA" b="1" dirty="0" smtClean="0"/>
              <a:t> (Interpretation)</a:t>
            </a:r>
            <a:endParaRPr lang="en-ZA" b="1" u="sng" dirty="0"/>
          </a:p>
          <a:p>
            <a:pPr algn="just"/>
            <a:r>
              <a:rPr lang="en-ZA" dirty="0" smtClean="0"/>
              <a:t>Consists of the definitions of the Bill (cl. 1)</a:t>
            </a:r>
            <a:endParaRPr lang="en-ZA" dirty="0"/>
          </a:p>
          <a:p>
            <a:pPr marL="0" indent="0" algn="just">
              <a:buNone/>
            </a:pPr>
            <a:r>
              <a:rPr lang="en-ZA" b="1" u="sng" dirty="0" smtClean="0"/>
              <a:t>Chapter 2 </a:t>
            </a:r>
            <a:r>
              <a:rPr lang="en-ZA" b="1" dirty="0" smtClean="0"/>
              <a:t> (Funds)</a:t>
            </a:r>
            <a:endParaRPr lang="en-ZA" b="1" u="sng" dirty="0"/>
          </a:p>
          <a:p>
            <a:pPr lvl="1" algn="just"/>
            <a:r>
              <a:rPr lang="en-ZA" dirty="0" smtClean="0"/>
              <a:t>Establishment of the Represented Political Party Fund (cl.2)</a:t>
            </a:r>
            <a:endParaRPr lang="en-ZA" dirty="0" smtClean="0">
              <a:solidFill>
                <a:srgbClr val="FF0000"/>
              </a:solidFill>
            </a:endParaRPr>
          </a:p>
          <a:p>
            <a:pPr lvl="2" algn="just"/>
            <a:r>
              <a:rPr lang="en-ZA" dirty="0" smtClean="0">
                <a:solidFill>
                  <a:srgbClr val="FF0000"/>
                </a:solidFill>
              </a:rPr>
              <a:t>This is the existing fund.</a:t>
            </a:r>
          </a:p>
          <a:p>
            <a:pPr lvl="2" algn="just"/>
            <a:r>
              <a:rPr lang="en-ZA" dirty="0" smtClean="0">
                <a:solidFill>
                  <a:srgbClr val="FF0000"/>
                </a:solidFill>
              </a:rPr>
              <a:t>Publicly funded by money appropriated by Parliament.</a:t>
            </a:r>
            <a:endParaRPr lang="en-ZA" dirty="0" smtClean="0"/>
          </a:p>
          <a:p>
            <a:pPr lvl="1" algn="just"/>
            <a:r>
              <a:rPr lang="en-ZA" dirty="0" smtClean="0"/>
              <a:t>Establishment of the Multi-Party Democracy Fund (cl.3)</a:t>
            </a:r>
          </a:p>
          <a:p>
            <a:pPr lvl="2" algn="just"/>
            <a:r>
              <a:rPr lang="en-ZA" dirty="0" smtClean="0">
                <a:solidFill>
                  <a:srgbClr val="FF0000"/>
                </a:solidFill>
              </a:rPr>
              <a:t>This is a new fund</a:t>
            </a:r>
          </a:p>
          <a:p>
            <a:pPr lvl="2" algn="just"/>
            <a:r>
              <a:rPr lang="en-ZA" dirty="0" smtClean="0">
                <a:solidFill>
                  <a:srgbClr val="FF0000"/>
                </a:solidFill>
              </a:rPr>
              <a:t>To be funded by private sources.</a:t>
            </a:r>
          </a:p>
          <a:p>
            <a:pPr algn="just"/>
            <a:r>
              <a:rPr lang="en-ZA" dirty="0" smtClean="0"/>
              <a:t>How money in the Funds must be invested (cl.4)</a:t>
            </a:r>
          </a:p>
          <a:p>
            <a:pPr algn="just"/>
            <a:r>
              <a:rPr lang="en-ZA" dirty="0" smtClean="0"/>
              <a:t>Management and administration of the Funds (cl.5)</a:t>
            </a:r>
          </a:p>
        </p:txBody>
      </p:sp>
      <p:sp>
        <p:nvSpPr>
          <p:cNvPr id="4" name="Slide Number Placeholder 3"/>
          <p:cNvSpPr>
            <a:spLocks noGrp="1"/>
          </p:cNvSpPr>
          <p:nvPr>
            <p:ph type="sldNum" sz="quarter" idx="12"/>
          </p:nvPr>
        </p:nvSpPr>
        <p:spPr/>
        <p:txBody>
          <a:bodyPr/>
          <a:lstStyle/>
          <a:p>
            <a:fld id="{1C53AB6E-3154-41A1-93F1-C46A9B8A7CD4}" type="slidenum">
              <a:rPr lang="en-ZA" smtClean="0"/>
              <a:pPr/>
              <a:t>9</a:t>
            </a:fld>
            <a:endParaRPr lang="en-ZA"/>
          </a:p>
        </p:txBody>
      </p:sp>
    </p:spTree>
    <p:extLst>
      <p:ext uri="{BB962C8B-B14F-4D97-AF65-F5344CB8AC3E}">
        <p14:creationId xmlns:p14="http://schemas.microsoft.com/office/powerpoint/2010/main" xmlns="" val="323002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1443</Words>
  <Application>Microsoft Office PowerPoint</Application>
  <PresentationFormat>Custom</PresentationFormat>
  <Paragraphs>171</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POLITICAL PARTY FUNDING BILL Presentation to Ad Hoc Committee on the Funding of Political Parties (NCOP) </vt:lpstr>
      <vt:lpstr>Outline of presentation</vt:lpstr>
      <vt:lpstr>High level overview</vt:lpstr>
      <vt:lpstr>High level overview</vt:lpstr>
      <vt:lpstr>High level overview</vt:lpstr>
      <vt:lpstr>High level overview</vt:lpstr>
      <vt:lpstr>High level overview</vt:lpstr>
      <vt:lpstr>Process in the National Assembly</vt:lpstr>
      <vt:lpstr>Interpretation and Funds</vt:lpstr>
      <vt:lpstr>Funds continued</vt:lpstr>
      <vt:lpstr>Direct Funding</vt:lpstr>
      <vt:lpstr>Direct Funding continued</vt:lpstr>
      <vt:lpstr>Duties of political parties</vt:lpstr>
      <vt:lpstr>Enforcement</vt:lpstr>
      <vt:lpstr>General provisions</vt:lpstr>
      <vt:lpstr>General provisions continued</vt:lpstr>
      <vt:lpstr>Schedules 1 and 2</vt:lpstr>
      <vt:lpstr>IEC concerns</vt:lpstr>
      <vt:lpstr>National Treasury concerns</vt:lpstr>
      <vt:lpstr>National Treasury concerns continued</vt:lpstr>
      <vt:lpstr>Slide 21</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PARTY FUNDING BILL Presentation to Ad Hoc Committee (NCOP) on the Funding of Political Parties</dc:title>
  <dc:creator>Michael Prince</dc:creator>
  <cp:lastModifiedBy>PUMZA</cp:lastModifiedBy>
  <cp:revision>32</cp:revision>
  <cp:lastPrinted>2018-06-14T07:16:32Z</cp:lastPrinted>
  <dcterms:created xsi:type="dcterms:W3CDTF">2018-05-21T09:52:17Z</dcterms:created>
  <dcterms:modified xsi:type="dcterms:W3CDTF">2018-06-15T09:05:49Z</dcterms:modified>
</cp:coreProperties>
</file>