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47" r:id="rId2"/>
    <p:sldId id="476" r:id="rId3"/>
    <p:sldId id="376" r:id="rId4"/>
    <p:sldId id="377" r:id="rId5"/>
    <p:sldId id="378" r:id="rId6"/>
    <p:sldId id="472" r:id="rId7"/>
    <p:sldId id="469" r:id="rId8"/>
    <p:sldId id="470" r:id="rId9"/>
    <p:sldId id="471" r:id="rId10"/>
    <p:sldId id="37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073" autoAdjust="0"/>
  </p:normalViewPr>
  <p:slideViewPr>
    <p:cSldViewPr>
      <p:cViewPr varScale="1">
        <p:scale>
          <a:sx n="77" d="100"/>
          <a:sy n="77" d="100"/>
        </p:scale>
        <p:origin x="1386" y="90"/>
      </p:cViewPr>
      <p:guideLst>
        <p:guide orient="horz" pos="2160"/>
        <p:guide pos="2880"/>
      </p:guideLst>
    </p:cSldViewPr>
  </p:slideViewPr>
  <p:notesTextViewPr>
    <p:cViewPr>
      <p:scale>
        <a:sx n="1" d="1"/>
        <a:sy n="1" d="1"/>
      </p:scale>
      <p:origin x="0" y="0"/>
    </p:cViewPr>
  </p:notesTextViewPr>
  <p:sorterViewPr>
    <p:cViewPr>
      <p:scale>
        <a:sx n="50" d="100"/>
        <a:sy n="50" d="100"/>
      </p:scale>
      <p:origin x="0" y="42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793FB6-1469-42EF-B45D-AA0F13303954}" type="datetimeFigureOut">
              <a:rPr lang="en-ZA" smtClean="0"/>
              <a:t>2018/06/12</a:t>
            </a:fld>
            <a:endParaRPr lang="en-Z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F9668E-DD03-42CA-89F3-6A5BD2E95FBC}" type="slidenum">
              <a:rPr lang="en-ZA" smtClean="0"/>
              <a:t>‹#›</a:t>
            </a:fld>
            <a:endParaRPr lang="en-ZA" dirty="0"/>
          </a:p>
        </p:txBody>
      </p:sp>
    </p:spTree>
    <p:extLst>
      <p:ext uri="{BB962C8B-B14F-4D97-AF65-F5344CB8AC3E}">
        <p14:creationId xmlns:p14="http://schemas.microsoft.com/office/powerpoint/2010/main" val="504470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FF9668E-DD03-42CA-89F3-6A5BD2E95FBC}" type="slidenum">
              <a:rPr lang="en-ZA" smtClean="0"/>
              <a:t>1</a:t>
            </a:fld>
            <a:endParaRPr lang="en-ZA" dirty="0"/>
          </a:p>
        </p:txBody>
      </p:sp>
    </p:spTree>
    <p:extLst>
      <p:ext uri="{BB962C8B-B14F-4D97-AF65-F5344CB8AC3E}">
        <p14:creationId xmlns:p14="http://schemas.microsoft.com/office/powerpoint/2010/main" val="370917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FBF0E8-C3F0-4570-9B50-96FD3E221E65}" type="slidenum">
              <a:rPr lang="en-US">
                <a:solidFill>
                  <a:prstClr val="black"/>
                </a:solidFill>
              </a:rPr>
              <a:pPr/>
              <a:t>10</a:t>
            </a:fld>
            <a:endParaRPr lang="en-US" dirty="0">
              <a:solidFill>
                <a:prstClr val="black"/>
              </a:solidFill>
            </a:endParaRP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2417141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a:xfrm rot="181863">
            <a:off x="201168" y="5870448"/>
            <a:ext cx="2176272" cy="201168"/>
          </a:xfrm>
          <a:prstGeom prst="rect">
            <a:avLst/>
          </a:prstGeom>
        </p:spPr>
        <p:txBody>
          <a:bodyPr/>
          <a:lstStyle/>
          <a:p>
            <a:endParaRPr lang="en-ZA" dirty="0">
              <a:solidFill>
                <a:srgbClr val="000000"/>
              </a:solidFill>
              <a:cs typeface="Arial" charset="0"/>
            </a:endParaRPr>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DE71412C-9B9C-447F-B548-61EF3FD6F2EC}" type="slidenum">
              <a:rPr lang="en-ZA" smtClean="0"/>
              <a:pPr/>
              <a:t>‹#›</a:t>
            </a:fld>
            <a:endParaRPr lang="en-ZA" dirty="0"/>
          </a:p>
        </p:txBody>
      </p:sp>
    </p:spTree>
    <p:extLst>
      <p:ext uri="{BB962C8B-B14F-4D97-AF65-F5344CB8AC3E}">
        <p14:creationId xmlns:p14="http://schemas.microsoft.com/office/powerpoint/2010/main" val="3202154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DE71412C-9B9C-447F-B548-61EF3FD6F2EC}" type="slidenum">
              <a:rPr lang="en-ZA" smtClean="0"/>
              <a:pPr/>
              <a:t>‹#›</a:t>
            </a:fld>
            <a:endParaRPr lang="en-ZA" dirty="0"/>
          </a:p>
        </p:txBody>
      </p:sp>
      <p:sp>
        <p:nvSpPr>
          <p:cNvPr id="7" name="Title 7"/>
          <p:cNvSpPr>
            <a:spLocks noGrp="1"/>
          </p:cNvSpPr>
          <p:nvPr>
            <p:ph type="title"/>
          </p:nvPr>
        </p:nvSpPr>
        <p:spPr>
          <a:xfrm>
            <a:off x="11250" y="0"/>
            <a:ext cx="9132749" cy="548680"/>
          </a:xfrm>
          <a:solidFill>
            <a:schemeClr val="accent2"/>
          </a:solidFill>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4089216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81863">
            <a:off x="201168" y="5870448"/>
            <a:ext cx="2176272" cy="201168"/>
          </a:xfrm>
          <a:prstGeom prst="rect">
            <a:avLst/>
          </a:prstGeom>
        </p:spPr>
        <p:txBody>
          <a:bodyPr/>
          <a:lstStyle/>
          <a:p>
            <a:endParaRPr lang="en-ZA" dirty="0">
              <a:solidFill>
                <a:srgbClr val="000000"/>
              </a:solidFill>
              <a:cs typeface="Arial" charset="0"/>
            </a:endParaRPr>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DE71412C-9B9C-447F-B548-61EF3FD6F2EC}" type="slidenum">
              <a:rPr lang="en-ZA" smtClean="0"/>
              <a:pPr/>
              <a:t>‹#›</a:t>
            </a:fld>
            <a:endParaRPr lang="en-ZA" dirty="0"/>
          </a:p>
        </p:txBody>
      </p:sp>
    </p:spTree>
    <p:extLst>
      <p:ext uri="{BB962C8B-B14F-4D97-AF65-F5344CB8AC3E}">
        <p14:creationId xmlns:p14="http://schemas.microsoft.com/office/powerpoint/2010/main" val="333508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DE71412C-9B9C-447F-B548-61EF3FD6F2EC}" type="slidenum">
              <a:rPr lang="en-ZA" smtClean="0"/>
              <a:pPr/>
              <a:t>‹#›</a:t>
            </a:fld>
            <a:endParaRPr lang="en-ZA" dirty="0"/>
          </a:p>
        </p:txBody>
      </p:sp>
    </p:spTree>
    <p:extLst>
      <p:ext uri="{BB962C8B-B14F-4D97-AF65-F5344CB8AC3E}">
        <p14:creationId xmlns:p14="http://schemas.microsoft.com/office/powerpoint/2010/main" val="1812047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ight Triangle 6"/>
          <p:cNvSpPr/>
          <p:nvPr userDrawn="1"/>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DE71412C-9B9C-447F-B548-61EF3FD6F2EC}" type="slidenum">
              <a:rPr lang="en-ZA" smtClean="0"/>
              <a:pPr/>
              <a:t>‹#›</a:t>
            </a:fld>
            <a:endParaRPr lang="en-ZA" dirty="0"/>
          </a:p>
        </p:txBody>
      </p:sp>
    </p:spTree>
    <p:extLst>
      <p:ext uri="{BB962C8B-B14F-4D97-AF65-F5344CB8AC3E}">
        <p14:creationId xmlns:p14="http://schemas.microsoft.com/office/powerpoint/2010/main" val="490121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DE71412C-9B9C-447F-B548-61EF3FD6F2EC}" type="slidenum">
              <a:rPr lang="en-ZA" smtClean="0"/>
              <a:pPr/>
              <a:t>‹#›</a:t>
            </a:fld>
            <a:endParaRPr lang="en-ZA" dirty="0"/>
          </a:p>
        </p:txBody>
      </p:sp>
      <p:sp>
        <p:nvSpPr>
          <p:cNvPr id="8" name="Title 7"/>
          <p:cNvSpPr>
            <a:spLocks noGrp="1"/>
          </p:cNvSpPr>
          <p:nvPr>
            <p:ph type="title"/>
          </p:nvPr>
        </p:nvSpPr>
        <p:spPr>
          <a:solidFill>
            <a:schemeClr val="accent2"/>
          </a:solidFill>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1022450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DE71412C-9B9C-447F-B548-61EF3FD6F2EC}" type="slidenum">
              <a:rPr lang="en-ZA" smtClean="0"/>
              <a:pPr/>
              <a:t>‹#›</a:t>
            </a:fld>
            <a:endParaRPr lang="en-ZA" dirty="0"/>
          </a:p>
        </p:txBody>
      </p:sp>
      <p:sp>
        <p:nvSpPr>
          <p:cNvPr id="12" name="Title 7"/>
          <p:cNvSpPr>
            <a:spLocks noGrp="1"/>
          </p:cNvSpPr>
          <p:nvPr>
            <p:ph type="title"/>
          </p:nvPr>
        </p:nvSpPr>
        <p:spPr>
          <a:xfrm>
            <a:off x="11250" y="0"/>
            <a:ext cx="9132749" cy="548680"/>
          </a:xfrm>
          <a:solidFill>
            <a:schemeClr val="accent2"/>
          </a:solidFill>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4181502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DE71412C-9B9C-447F-B548-61EF3FD6F2EC}" type="slidenum">
              <a:rPr lang="en-ZA" smtClean="0"/>
              <a:pPr/>
              <a:t>‹#›</a:t>
            </a:fld>
            <a:endParaRPr lang="en-ZA" dirty="0"/>
          </a:p>
        </p:txBody>
      </p:sp>
      <p:sp>
        <p:nvSpPr>
          <p:cNvPr id="7" name="Title 7"/>
          <p:cNvSpPr>
            <a:spLocks noGrp="1"/>
          </p:cNvSpPr>
          <p:nvPr>
            <p:ph type="title"/>
          </p:nvPr>
        </p:nvSpPr>
        <p:spPr>
          <a:xfrm>
            <a:off x="11250" y="0"/>
            <a:ext cx="9132749" cy="548680"/>
          </a:xfrm>
          <a:solidFill>
            <a:schemeClr val="accent2"/>
          </a:solidFill>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3829312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81863">
            <a:off x="201168" y="5870448"/>
            <a:ext cx="2176272" cy="201168"/>
          </a:xfrm>
          <a:prstGeom prst="rect">
            <a:avLst/>
          </a:prstGeom>
        </p:spPr>
        <p:txBody>
          <a:bodyPr/>
          <a:lstStyle/>
          <a:p>
            <a:endParaRPr lang="en-ZA" dirty="0">
              <a:solidFill>
                <a:srgbClr val="000000"/>
              </a:solidFill>
              <a:cs typeface="Arial" charset="0"/>
            </a:endParaRPr>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DE71412C-9B9C-447F-B548-61EF3FD6F2EC}" type="slidenum">
              <a:rPr lang="en-ZA" smtClean="0"/>
              <a:pPr/>
              <a:t>‹#›</a:t>
            </a:fld>
            <a:endParaRPr lang="en-ZA" dirty="0"/>
          </a:p>
        </p:txBody>
      </p:sp>
    </p:spTree>
    <p:extLst>
      <p:ext uri="{BB962C8B-B14F-4D97-AF65-F5344CB8AC3E}">
        <p14:creationId xmlns:p14="http://schemas.microsoft.com/office/powerpoint/2010/main" val="1620256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ZA" dirty="0">
              <a:solidFill>
                <a:srgbClr val="43434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E71412C-9B9C-447F-B548-61EF3FD6F2EC}" type="slidenum">
              <a:rPr lang="en-ZA" smtClean="0">
                <a:solidFill>
                  <a:srgbClr val="434342"/>
                </a:solidFill>
              </a:rPr>
              <a:pPr/>
              <a:t>‹#›</a:t>
            </a:fld>
            <a:endParaRPr lang="en-ZA" dirty="0">
              <a:solidFill>
                <a:srgbClr val="434342"/>
              </a:solidFill>
            </a:endParaRPr>
          </a:p>
        </p:txBody>
      </p:sp>
    </p:spTree>
    <p:extLst>
      <p:ext uri="{BB962C8B-B14F-4D97-AF65-F5344CB8AC3E}">
        <p14:creationId xmlns:p14="http://schemas.microsoft.com/office/powerpoint/2010/main" val="3439111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DE71412C-9B9C-447F-B548-61EF3FD6F2EC}" type="slidenum">
              <a:rPr lang="en-ZA" smtClean="0"/>
              <a:pPr/>
              <a:t>‹#›</a:t>
            </a:fld>
            <a:endParaRPr lang="en-ZA" dirty="0"/>
          </a:p>
        </p:txBody>
      </p:sp>
    </p:spTree>
    <p:extLst>
      <p:ext uri="{BB962C8B-B14F-4D97-AF65-F5344CB8AC3E}">
        <p14:creationId xmlns:p14="http://schemas.microsoft.com/office/powerpoint/2010/main" val="2551358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954317"/>
            <a:ext cx="3574257" cy="903684"/>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Freeform 7"/>
          <p:cNvSpPr/>
          <p:nvPr/>
        </p:nvSpPr>
        <p:spPr>
          <a:xfrm>
            <a:off x="-2380" y="5954317"/>
            <a:ext cx="9146380" cy="90368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11250" y="0"/>
            <a:ext cx="9132749" cy="5486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0" y="692696"/>
            <a:ext cx="9144000" cy="51125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ZA" dirty="0">
              <a:cs typeface="Arial" charset="0"/>
            </a:endParaRP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E71412C-9B9C-447F-B548-61EF3FD6F2EC}" type="slidenum">
              <a:rPr lang="en-ZA" smtClean="0">
                <a:cs typeface="Arial" charset="0"/>
              </a:rPr>
              <a:pPr/>
              <a:t>‹#›</a:t>
            </a:fld>
            <a:endParaRPr lang="en-ZA" dirty="0">
              <a:cs typeface="Arial" charset="0"/>
            </a:endParaRPr>
          </a:p>
        </p:txBody>
      </p:sp>
    </p:spTree>
    <p:extLst>
      <p:ext uri="{BB962C8B-B14F-4D97-AF65-F5344CB8AC3E}">
        <p14:creationId xmlns:p14="http://schemas.microsoft.com/office/powerpoint/2010/main" val="2799563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 Cover 2012-2018"/>
          <p:cNvPicPr/>
          <p:nvPr/>
        </p:nvPicPr>
        <p:blipFill rotWithShape="1">
          <a:blip r:embed="rId3">
            <a:extLst>
              <a:ext uri="{28A0092B-C50C-407E-A947-70E740481C1C}">
                <a14:useLocalDpi xmlns:a14="http://schemas.microsoft.com/office/drawing/2010/main" val="0"/>
              </a:ext>
            </a:extLst>
          </a:blip>
          <a:srcRect t="35560"/>
          <a:stretch/>
        </p:blipFill>
        <p:spPr bwMode="auto">
          <a:xfrm>
            <a:off x="0" y="-27384"/>
            <a:ext cx="7547610" cy="68785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7504" y="1556792"/>
            <a:ext cx="8928992" cy="3120854"/>
          </a:xfrm>
          <a:prstGeom prst="rect">
            <a:avLst/>
          </a:prstGeom>
          <a:solidFill>
            <a:srgbClr val="FF6600"/>
          </a:solidFill>
        </p:spPr>
        <p:txBody>
          <a:bodyPr wrap="square" rtlCol="0">
            <a:spAutoFit/>
          </a:bodyPr>
          <a:lstStyle/>
          <a:p>
            <a:pPr algn="ctr"/>
            <a:endParaRPr lang="en-US" sz="2400" dirty="0" smtClean="0"/>
          </a:p>
          <a:p>
            <a:pPr algn="ctr"/>
            <a:r>
              <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rPr>
              <a:t>Presentation to </a:t>
            </a: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the Portfolio Committee on Trade and Industry </a:t>
            </a:r>
          </a:p>
          <a:p>
            <a:pPr algn="ct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br>
            <a:r>
              <a:rPr lang="en-US" sz="20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Eskom Inquiry: Mr Matshela</a:t>
            </a:r>
            <a:r>
              <a:rPr lang="en-US" sz="2000" b="1" dirty="0">
                <a:solidFill>
                  <a:schemeClr val="bg1"/>
                </a:solidFill>
                <a:effectLst>
                  <a:outerShdw blurRad="38100" dist="38100" dir="2700000" algn="tl">
                    <a:srgbClr val="000000">
                      <a:alpha val="43137"/>
                    </a:srgbClr>
                  </a:outerShdw>
                </a:effectLst>
                <a:latin typeface="Arial Black" pitchFamily="34" charset="0"/>
                <a:cs typeface="Arial" pitchFamily="34" charset="0"/>
              </a:rPr>
              <a:t> </a:t>
            </a:r>
            <a:r>
              <a:rPr lang="en-US" sz="20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Koko’s Testimony and Matters Related to the SABS  </a:t>
            </a:r>
            <a:endParaRPr lang="en-US" sz="2400" dirty="0"/>
          </a:p>
          <a:p>
            <a:pPr algn="ctr"/>
            <a:endParaRPr lang="en-US" sz="2400" dirty="0" smtClean="0"/>
          </a:p>
          <a:p>
            <a:pPr algn="ctr">
              <a:lnSpc>
                <a:spcPct val="90000"/>
              </a:lnSpc>
              <a:defRPr/>
            </a:pPr>
            <a:r>
              <a:rPr lang="en-US" b="1" dirty="0">
                <a:effectLst>
                  <a:outerShdw blurRad="38100" dist="38100" dir="2700000" algn="tl">
                    <a:srgbClr val="C0C0C0"/>
                  </a:outerShdw>
                </a:effectLst>
                <a:latin typeface="Arial" charset="0"/>
              </a:rPr>
              <a:t>Date</a:t>
            </a:r>
            <a:r>
              <a:rPr lang="en-US" b="1" dirty="0" smtClean="0">
                <a:effectLst>
                  <a:outerShdw blurRad="38100" dist="38100" dir="2700000" algn="tl">
                    <a:srgbClr val="C0C0C0"/>
                  </a:outerShdw>
                </a:effectLst>
                <a:latin typeface="Arial" charset="0"/>
              </a:rPr>
              <a:t>: 13 June 2018</a:t>
            </a:r>
            <a:endParaRPr lang="en-US" b="1" dirty="0">
              <a:effectLst>
                <a:outerShdw blurRad="38100" dist="38100" dir="2700000" algn="tl">
                  <a:srgbClr val="C0C0C0"/>
                </a:outerShdw>
              </a:effectLst>
              <a:latin typeface="Arial" charset="0"/>
            </a:endParaRPr>
          </a:p>
          <a:p>
            <a:pPr algn="ctr">
              <a:lnSpc>
                <a:spcPct val="90000"/>
              </a:lnSpc>
              <a:defRPr/>
            </a:pPr>
            <a:endParaRPr lang="en-US" b="1" dirty="0">
              <a:effectLst>
                <a:outerShdw blurRad="38100" dist="38100" dir="2700000" algn="tl">
                  <a:srgbClr val="C0C0C0"/>
                </a:outerShdw>
              </a:effectLst>
              <a:latin typeface="Arial" charset="0"/>
            </a:endParaRPr>
          </a:p>
          <a:p>
            <a:pPr algn="ctr">
              <a:lnSpc>
                <a:spcPct val="90000"/>
              </a:lnSpc>
              <a:defRPr/>
            </a:pPr>
            <a:r>
              <a:rPr lang="en-US" b="1" dirty="0">
                <a:effectLst>
                  <a:outerShdw blurRad="38100" dist="38100" dir="2700000" algn="tl">
                    <a:srgbClr val="C0C0C0"/>
                  </a:outerShdw>
                </a:effectLst>
                <a:latin typeface="Arial" charset="0"/>
              </a:rPr>
              <a:t>Director-General</a:t>
            </a:r>
          </a:p>
          <a:p>
            <a:pPr algn="ctr">
              <a:lnSpc>
                <a:spcPct val="90000"/>
              </a:lnSpc>
              <a:defRPr/>
            </a:pPr>
            <a:r>
              <a:rPr lang="en-US" b="1" dirty="0">
                <a:effectLst>
                  <a:outerShdw blurRad="38100" dist="38100" dir="2700000" algn="tl">
                    <a:srgbClr val="C0C0C0"/>
                  </a:outerShdw>
                </a:effectLst>
                <a:latin typeface="Arial" charset="0"/>
              </a:rPr>
              <a:t>Mr Lionel October</a:t>
            </a:r>
          </a:p>
        </p:txBody>
      </p:sp>
      <p:pic>
        <p:nvPicPr>
          <p:cNvPr id="3" name="Picture 2"/>
          <p:cNvPicPr>
            <a:picLocks noChangeAspect="1"/>
          </p:cNvPicPr>
          <p:nvPr/>
        </p:nvPicPr>
        <p:blipFill>
          <a:blip r:embed="rId4"/>
          <a:stretch>
            <a:fillRect/>
          </a:stretch>
        </p:blipFill>
        <p:spPr>
          <a:xfrm>
            <a:off x="2843808" y="5835532"/>
            <a:ext cx="1031075" cy="946752"/>
          </a:xfrm>
          <a:prstGeom prst="rect">
            <a:avLst/>
          </a:prstGeom>
        </p:spPr>
      </p:pic>
      <p:sp>
        <p:nvSpPr>
          <p:cNvPr id="5" name="Slide Number Placeholder 4"/>
          <p:cNvSpPr>
            <a:spLocks noGrp="1"/>
          </p:cNvSpPr>
          <p:nvPr>
            <p:ph type="sldNum" sz="quarter" idx="12"/>
          </p:nvPr>
        </p:nvSpPr>
        <p:spPr/>
        <p:txBody>
          <a:bodyPr/>
          <a:lstStyle/>
          <a:p>
            <a:fld id="{DE71412C-9B9C-447F-B548-61EF3FD6F2EC}" type="slidenum">
              <a:rPr lang="en-ZA" smtClean="0"/>
              <a:pPr/>
              <a:t>1</a:t>
            </a:fld>
            <a:endParaRPr lang="en-ZA" dirty="0"/>
          </a:p>
        </p:txBody>
      </p:sp>
    </p:spTree>
    <p:extLst>
      <p:ext uri="{BB962C8B-B14F-4D97-AF65-F5344CB8AC3E}">
        <p14:creationId xmlns:p14="http://schemas.microsoft.com/office/powerpoint/2010/main" val="84413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251520" y="260648"/>
            <a:ext cx="8568952" cy="5402135"/>
          </a:xfrm>
        </p:spPr>
        <p:txBody>
          <a:bodyPr>
            <a:normAutofit/>
          </a:bodyPr>
          <a:lstStyle/>
          <a:p>
            <a:pPr algn="l"/>
            <a:r>
              <a:rPr lang="en-US" sz="2800" dirty="0" smtClean="0">
                <a:solidFill>
                  <a:schemeClr val="tx1"/>
                </a:solidFill>
                <a:effectLst/>
                <a:latin typeface="Arial" charset="0"/>
              </a:rPr>
              <a:t>	</a:t>
            </a:r>
            <a:r>
              <a:rPr lang="en-US" sz="2400" i="1" dirty="0" smtClean="0">
                <a:solidFill>
                  <a:schemeClr val="tx1"/>
                </a:solidFill>
                <a:effectLst/>
                <a:latin typeface="Arial" charset="0"/>
              </a:rPr>
              <a:t>Ke </a:t>
            </a:r>
            <a:r>
              <a:rPr lang="en-US" sz="2400" i="1" dirty="0">
                <a:solidFill>
                  <a:schemeClr val="tx1"/>
                </a:solidFill>
                <a:effectLst/>
                <a:latin typeface="Arial" charset="0"/>
              </a:rPr>
              <a:t>ya leboga</a:t>
            </a:r>
            <a:br>
              <a:rPr lang="en-US" sz="2400" i="1" dirty="0">
                <a:solidFill>
                  <a:schemeClr val="tx1"/>
                </a:solidFill>
                <a:effectLst/>
                <a:latin typeface="Arial" charset="0"/>
              </a:rPr>
            </a:br>
            <a:r>
              <a:rPr lang="en-US" sz="2400" i="1" dirty="0">
                <a:solidFill>
                  <a:schemeClr val="tx1"/>
                </a:solidFill>
                <a:effectLst/>
                <a:latin typeface="Arial" charset="0"/>
              </a:rPr>
              <a:t>		</a:t>
            </a:r>
            <a:r>
              <a:rPr lang="en-US" sz="2400" i="1" dirty="0" smtClean="0">
                <a:solidFill>
                  <a:schemeClr val="tx1"/>
                </a:solidFill>
                <a:effectLst/>
                <a:latin typeface="Arial" charset="0"/>
              </a:rPr>
              <a:t>			Ke </a:t>
            </a:r>
            <a:r>
              <a:rPr lang="en-US" sz="2400" i="1" dirty="0">
                <a:solidFill>
                  <a:schemeClr val="tx1"/>
                </a:solidFill>
                <a:effectLst/>
                <a:latin typeface="Arial" charset="0"/>
              </a:rPr>
              <a:t>a leboha</a:t>
            </a:r>
            <a:br>
              <a:rPr lang="en-US" sz="2400" i="1" dirty="0">
                <a:solidFill>
                  <a:schemeClr val="tx1"/>
                </a:solidFill>
                <a:effectLst/>
                <a:latin typeface="Arial" charset="0"/>
              </a:rPr>
            </a:br>
            <a:r>
              <a:rPr lang="en-US" sz="2400" i="1" dirty="0">
                <a:solidFill>
                  <a:schemeClr val="tx1"/>
                </a:solidFill>
                <a:effectLst/>
                <a:latin typeface="Arial" charset="0"/>
              </a:rPr>
              <a:t>		</a:t>
            </a:r>
            <a:r>
              <a:rPr lang="en-US" sz="2400" i="1" dirty="0" smtClean="0">
                <a:solidFill>
                  <a:schemeClr val="tx1"/>
                </a:solidFill>
                <a:effectLst/>
                <a:latin typeface="Arial" charset="0"/>
              </a:rPr>
              <a:t>Ke </a:t>
            </a:r>
            <a:r>
              <a:rPr lang="en-US" sz="2400" i="1" dirty="0">
                <a:solidFill>
                  <a:schemeClr val="tx1"/>
                </a:solidFill>
                <a:effectLst/>
                <a:latin typeface="Arial" charset="0"/>
              </a:rPr>
              <a:t>a leboga</a:t>
            </a:r>
            <a:br>
              <a:rPr lang="en-US" sz="2400" i="1" dirty="0">
                <a:solidFill>
                  <a:schemeClr val="tx1"/>
                </a:solidFill>
                <a:effectLst/>
                <a:latin typeface="Arial" charset="0"/>
              </a:rPr>
            </a:br>
            <a:r>
              <a:rPr lang="en-US" sz="2400" i="1" dirty="0">
                <a:solidFill>
                  <a:schemeClr val="tx1"/>
                </a:solidFill>
                <a:effectLst/>
                <a:latin typeface="Arial" charset="0"/>
              </a:rPr>
              <a:t>		</a:t>
            </a:r>
            <a:r>
              <a:rPr lang="en-US" sz="2400" i="1" dirty="0" smtClean="0">
                <a:solidFill>
                  <a:schemeClr val="tx1"/>
                </a:solidFill>
                <a:effectLst/>
                <a:latin typeface="Arial" charset="0"/>
              </a:rPr>
              <a:t>				Ngiyabonga</a:t>
            </a:r>
            <a:r>
              <a:rPr lang="en-US" sz="2400" i="1" dirty="0">
                <a:solidFill>
                  <a:schemeClr val="tx1"/>
                </a:solidFill>
                <a:effectLst/>
                <a:latin typeface="Arial" charset="0"/>
              </a:rPr>
              <a:t/>
            </a:r>
            <a:br>
              <a:rPr lang="en-US" sz="2400" i="1" dirty="0">
                <a:solidFill>
                  <a:schemeClr val="tx1"/>
                </a:solidFill>
                <a:effectLst/>
                <a:latin typeface="Arial" charset="0"/>
              </a:rPr>
            </a:br>
            <a:r>
              <a:rPr lang="en-US" sz="2400" i="1" dirty="0" smtClean="0">
                <a:solidFill>
                  <a:schemeClr val="tx1"/>
                </a:solidFill>
                <a:effectLst/>
                <a:latin typeface="Arial" charset="0"/>
              </a:rPr>
              <a:t>	Ndiyabulela   </a:t>
            </a:r>
            <a:r>
              <a:rPr lang="en-US" sz="2400" i="1" dirty="0">
                <a:solidFill>
                  <a:schemeClr val="tx1"/>
                </a:solidFill>
                <a:effectLst/>
                <a:latin typeface="Arial" charset="0"/>
              </a:rPr>
              <a:t/>
            </a:r>
            <a:br>
              <a:rPr lang="en-US" sz="2400" i="1" dirty="0">
                <a:solidFill>
                  <a:schemeClr val="tx1"/>
                </a:solidFill>
                <a:effectLst/>
                <a:latin typeface="Arial" charset="0"/>
              </a:rPr>
            </a:br>
            <a:r>
              <a:rPr lang="en-US" sz="2400" i="1" dirty="0">
                <a:solidFill>
                  <a:schemeClr val="tx1"/>
                </a:solidFill>
                <a:effectLst/>
                <a:latin typeface="Arial" charset="0"/>
              </a:rPr>
              <a:t>					</a:t>
            </a:r>
            <a:r>
              <a:rPr lang="en-US" sz="2400" i="1" dirty="0" smtClean="0">
                <a:solidFill>
                  <a:schemeClr val="tx1"/>
                </a:solidFill>
                <a:effectLst/>
                <a:latin typeface="Arial" charset="0"/>
              </a:rPr>
              <a:t>Ngiyathokoza</a:t>
            </a:r>
            <a:br>
              <a:rPr lang="en-US" sz="2400" i="1" dirty="0" smtClean="0">
                <a:solidFill>
                  <a:schemeClr val="tx1"/>
                </a:solidFill>
                <a:effectLst/>
                <a:latin typeface="Arial" charset="0"/>
              </a:rPr>
            </a:br>
            <a:r>
              <a:rPr lang="en-US" sz="2400" i="1" dirty="0">
                <a:solidFill>
                  <a:schemeClr val="tx1"/>
                </a:solidFill>
                <a:effectLst/>
                <a:latin typeface="Arial" charset="0"/>
              </a:rPr>
              <a:t>	Ngiyabonga</a:t>
            </a:r>
            <a:br>
              <a:rPr lang="en-US" sz="2400" i="1" dirty="0">
                <a:solidFill>
                  <a:schemeClr val="tx1"/>
                </a:solidFill>
                <a:effectLst/>
                <a:latin typeface="Arial" charset="0"/>
              </a:rPr>
            </a:br>
            <a:r>
              <a:rPr lang="en-US" sz="2400" i="1" dirty="0">
                <a:solidFill>
                  <a:schemeClr val="tx1"/>
                </a:solidFill>
                <a:effectLst/>
                <a:latin typeface="Arial" charset="0"/>
              </a:rPr>
              <a:t>				</a:t>
            </a:r>
            <a:r>
              <a:rPr lang="en-US" sz="2400" i="1" dirty="0" smtClean="0">
                <a:solidFill>
                  <a:schemeClr val="tx1"/>
                </a:solidFill>
                <a:effectLst/>
                <a:latin typeface="Arial" charset="0"/>
              </a:rPr>
              <a:t>	Inkomu</a:t>
            </a:r>
            <a:r>
              <a:rPr lang="en-US" sz="2400" i="1" dirty="0">
                <a:solidFill>
                  <a:schemeClr val="tx1"/>
                </a:solidFill>
                <a:effectLst/>
                <a:latin typeface="Arial" charset="0"/>
              </a:rPr>
              <a:t/>
            </a:r>
            <a:br>
              <a:rPr lang="en-US" sz="2400" i="1" dirty="0">
                <a:solidFill>
                  <a:schemeClr val="tx1"/>
                </a:solidFill>
                <a:effectLst/>
                <a:latin typeface="Arial" charset="0"/>
              </a:rPr>
            </a:br>
            <a:r>
              <a:rPr lang="en-US" sz="2400" i="1" dirty="0" smtClean="0">
                <a:solidFill>
                  <a:schemeClr val="tx1"/>
                </a:solidFill>
                <a:effectLst/>
                <a:latin typeface="Arial" charset="0"/>
              </a:rPr>
              <a:t>	Ndi </a:t>
            </a:r>
            <a:r>
              <a:rPr lang="en-US" sz="2400" i="1" dirty="0">
                <a:solidFill>
                  <a:schemeClr val="tx1"/>
                </a:solidFill>
                <a:effectLst/>
                <a:latin typeface="Arial" charset="0"/>
              </a:rPr>
              <a:t>khou livhuha</a:t>
            </a:r>
            <a:br>
              <a:rPr lang="en-US" sz="2400" i="1" dirty="0">
                <a:solidFill>
                  <a:schemeClr val="tx1"/>
                </a:solidFill>
                <a:effectLst/>
                <a:latin typeface="Arial" charset="0"/>
              </a:rPr>
            </a:br>
            <a:r>
              <a:rPr lang="en-US" sz="2400" i="1" dirty="0">
                <a:solidFill>
                  <a:schemeClr val="tx1"/>
                </a:solidFill>
                <a:effectLst/>
                <a:latin typeface="Arial" charset="0"/>
              </a:rPr>
              <a:t>					</a:t>
            </a:r>
            <a:r>
              <a:rPr lang="en-US" sz="2400" i="1" dirty="0" smtClean="0">
                <a:solidFill>
                  <a:schemeClr val="tx1"/>
                </a:solidFill>
                <a:effectLst/>
                <a:latin typeface="Arial" charset="0"/>
              </a:rPr>
              <a:t>	Dankie</a:t>
            </a:r>
            <a:r>
              <a:rPr lang="en-US" sz="2400" i="1" dirty="0">
                <a:solidFill>
                  <a:schemeClr val="tx1"/>
                </a:solidFill>
                <a:effectLst/>
                <a:latin typeface="Arial" charset="0"/>
              </a:rPr>
              <a:t/>
            </a:r>
            <a:br>
              <a:rPr lang="en-US" sz="2400" i="1" dirty="0">
                <a:solidFill>
                  <a:schemeClr val="tx1"/>
                </a:solidFill>
                <a:effectLst/>
                <a:latin typeface="Arial" charset="0"/>
              </a:rPr>
            </a:br>
            <a:r>
              <a:rPr lang="en-US" sz="2400" i="1" dirty="0">
                <a:solidFill>
                  <a:schemeClr val="tx1"/>
                </a:solidFill>
                <a:effectLst/>
                <a:latin typeface="Arial" charset="0"/>
              </a:rPr>
              <a:t>			Thank you</a:t>
            </a:r>
          </a:p>
        </p:txBody>
      </p:sp>
      <p:grpSp>
        <p:nvGrpSpPr>
          <p:cNvPr id="6" name="Group 5"/>
          <p:cNvGrpSpPr/>
          <p:nvPr/>
        </p:nvGrpSpPr>
        <p:grpSpPr>
          <a:xfrm>
            <a:off x="251520" y="332658"/>
            <a:ext cx="8568952" cy="5326002"/>
            <a:chOff x="539552" y="260648"/>
            <a:chExt cx="8208912" cy="6408713"/>
          </a:xfrm>
        </p:grpSpPr>
        <p:sp>
          <p:nvSpPr>
            <p:cNvPr id="137220" name="Rectangle 4"/>
            <p:cNvSpPr>
              <a:spLocks noChangeArrowheads="1"/>
            </p:cNvSpPr>
            <p:nvPr/>
          </p:nvSpPr>
          <p:spPr bwMode="auto">
            <a:xfrm>
              <a:off x="683568" y="476672"/>
              <a:ext cx="7920880" cy="5952724"/>
            </a:xfrm>
            <a:prstGeom prst="rect">
              <a:avLst/>
            </a:prstGeom>
            <a:noFill/>
            <a:ln w="76200">
              <a:solidFill>
                <a:schemeClr val="accent3"/>
              </a:solidFill>
              <a:miter lim="800000"/>
              <a:headEnd/>
              <a:tailEnd/>
            </a:ln>
            <a:effectLst/>
          </p:spPr>
          <p:txBody>
            <a:bodyPr anchor="ctr"/>
            <a:lstStyle/>
            <a:p>
              <a:r>
                <a:rPr lang="en-ZA" sz="4800" dirty="0">
                  <a:solidFill>
                    <a:srgbClr val="531A17"/>
                  </a:solidFill>
                  <a:latin typeface="Arial Unicode MS" pitchFamily="34" charset="-128"/>
                </a:rPr>
                <a:t/>
              </a:r>
              <a:br>
                <a:rPr lang="en-ZA" sz="4800" dirty="0">
                  <a:solidFill>
                    <a:srgbClr val="531A17"/>
                  </a:solidFill>
                  <a:latin typeface="Arial Unicode MS" pitchFamily="34" charset="-128"/>
                </a:rPr>
              </a:br>
              <a:r>
                <a:rPr lang="en-ZA" sz="4800" dirty="0">
                  <a:solidFill>
                    <a:srgbClr val="531A17"/>
                  </a:solidFill>
                  <a:latin typeface="Arial Unicode MS" pitchFamily="34" charset="-128"/>
                </a:rPr>
                <a:t/>
              </a:r>
              <a:br>
                <a:rPr lang="en-ZA" sz="4800" dirty="0">
                  <a:solidFill>
                    <a:srgbClr val="531A17"/>
                  </a:solidFill>
                  <a:latin typeface="Arial Unicode MS" pitchFamily="34" charset="-128"/>
                </a:rPr>
              </a:br>
              <a:r>
                <a:rPr lang="en-ZA" sz="4800" dirty="0">
                  <a:solidFill>
                    <a:srgbClr val="531A17"/>
                  </a:solidFill>
                  <a:latin typeface="Arial Unicode MS" pitchFamily="34" charset="-128"/>
                </a:rPr>
                <a:t/>
              </a:r>
              <a:br>
                <a:rPr lang="en-ZA" sz="4800" dirty="0">
                  <a:solidFill>
                    <a:srgbClr val="531A17"/>
                  </a:solidFill>
                  <a:latin typeface="Arial Unicode MS" pitchFamily="34" charset="-128"/>
                </a:rPr>
              </a:br>
              <a:endParaRPr lang="en-US" sz="4800" dirty="0">
                <a:solidFill>
                  <a:srgbClr val="531A17"/>
                </a:solidFill>
                <a:latin typeface="Arial Unicode MS" pitchFamily="34" charset="-128"/>
              </a:endParaRPr>
            </a:p>
          </p:txBody>
        </p:sp>
        <p:sp>
          <p:nvSpPr>
            <p:cNvPr id="137222" name="Rectangle 6"/>
            <p:cNvSpPr>
              <a:spLocks noChangeArrowheads="1"/>
            </p:cNvSpPr>
            <p:nvPr/>
          </p:nvSpPr>
          <p:spPr bwMode="auto">
            <a:xfrm>
              <a:off x="539552" y="260648"/>
              <a:ext cx="8208912" cy="6408713"/>
            </a:xfrm>
            <a:prstGeom prst="rect">
              <a:avLst/>
            </a:prstGeom>
            <a:noFill/>
            <a:ln w="76200">
              <a:solidFill>
                <a:schemeClr val="accent1"/>
              </a:solidFill>
              <a:miter lim="800000"/>
              <a:headEnd/>
              <a:tailEnd/>
            </a:ln>
            <a:effectLst/>
          </p:spPr>
          <p:txBody>
            <a:bodyPr anchor="ctr"/>
            <a:lstStyle/>
            <a:p>
              <a:endParaRPr lang="en-GB" sz="4200" dirty="0">
                <a:solidFill>
                  <a:srgbClr val="531A17"/>
                </a:solidFill>
                <a:latin typeface="Arial Unicode MS" pitchFamily="34" charset="-128"/>
              </a:endParaRPr>
            </a:p>
          </p:txBody>
        </p:sp>
      </p:grpSp>
      <p:sp>
        <p:nvSpPr>
          <p:cNvPr id="7" name="Slide Number Placeholder 5"/>
          <p:cNvSpPr txBox="1">
            <a:spLocks/>
          </p:cNvSpPr>
          <p:nvPr/>
        </p:nvSpPr>
        <p:spPr>
          <a:xfrm>
            <a:off x="8418679" y="6165304"/>
            <a:ext cx="502920" cy="502920"/>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71412C-9B9C-447F-B548-61EF3FD6F2EC}" type="slidenum">
              <a:rPr lang="en-ZA" smtClean="0"/>
              <a:pPr/>
              <a:t>10</a:t>
            </a:fld>
            <a:endParaRPr lang="en-ZA" dirty="0"/>
          </a:p>
        </p:txBody>
      </p:sp>
    </p:spTree>
    <p:extLst>
      <p:ext uri="{BB962C8B-B14F-4D97-AF65-F5344CB8AC3E}">
        <p14:creationId xmlns:p14="http://schemas.microsoft.com/office/powerpoint/2010/main" val="292641994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2"/>
          </p:nvPr>
        </p:nvSpPr>
        <p:spPr>
          <a:noFill/>
        </p:spPr>
        <p:txBody>
          <a:bodyPr/>
          <a:lstStyle/>
          <a:p>
            <a:fld id="{2415D067-E1C0-4176-BCF9-43199F752BAF}" type="slidenum">
              <a:rPr lang="en-US" smtClean="0">
                <a:latin typeface="Times" pitchFamily="18" charset="0"/>
              </a:rPr>
              <a:pPr/>
              <a:t>2</a:t>
            </a:fld>
            <a:endParaRPr lang="en-US" dirty="0" smtClean="0">
              <a:latin typeface="Times" pitchFamily="18" charset="0"/>
            </a:endParaRPr>
          </a:p>
        </p:txBody>
      </p:sp>
      <p:sp>
        <p:nvSpPr>
          <p:cNvPr id="4098" name="Rectangle 2"/>
          <p:cNvSpPr>
            <a:spLocks noGrp="1" noChangeArrowheads="1"/>
          </p:cNvSpPr>
          <p:nvPr>
            <p:ph type="title"/>
          </p:nvPr>
        </p:nvSpPr>
        <p:spPr>
          <a:xfrm>
            <a:off x="-146050" y="28146"/>
            <a:ext cx="9144000" cy="648072"/>
          </a:xfrm>
        </p:spPr>
        <p:txBody>
          <a:bodyPr/>
          <a:lstStyle/>
          <a:p>
            <a:pPr eaLnBrk="1" hangingPunct="1">
              <a:defRPr/>
            </a:pPr>
            <a:r>
              <a:rPr lang="en-GB" b="1" dirty="0" smtClean="0">
                <a:effectLst>
                  <a:outerShdw blurRad="38100" dist="38100" dir="2700000" algn="tl">
                    <a:srgbClr val="000000">
                      <a:alpha val="43137"/>
                    </a:srgbClr>
                  </a:outerShdw>
                </a:effectLst>
                <a:latin typeface="Arial" charset="0"/>
              </a:rPr>
              <a:t>Letter dated 16 February 2018</a:t>
            </a:r>
            <a:endParaRPr lang="en-GB" sz="2800" b="1" dirty="0" smtClean="0">
              <a:effectLst>
                <a:outerShdw blurRad="38100" dist="38100" dir="2700000" algn="tl">
                  <a:srgbClr val="000000">
                    <a:alpha val="43137"/>
                  </a:srgbClr>
                </a:outerShdw>
              </a:effectLst>
              <a:latin typeface="Arial" charset="0"/>
            </a:endParaRPr>
          </a:p>
        </p:txBody>
      </p:sp>
      <p:sp>
        <p:nvSpPr>
          <p:cNvPr id="3076" name="Rectangle 3"/>
          <p:cNvSpPr>
            <a:spLocks noGrp="1" noChangeArrowheads="1"/>
          </p:cNvSpPr>
          <p:nvPr>
            <p:ph type="body" idx="1"/>
          </p:nvPr>
        </p:nvSpPr>
        <p:spPr>
          <a:xfrm>
            <a:off x="539750" y="1196975"/>
            <a:ext cx="7772400" cy="4320257"/>
          </a:xfrm>
          <a:solidFill>
            <a:schemeClr val="bg1"/>
          </a:solidFill>
        </p:spPr>
        <p:txBody>
          <a:bodyPr>
            <a:normAutofit lnSpcReduction="10000"/>
          </a:bodyPr>
          <a:lstStyle/>
          <a:p>
            <a:pPr lvl="0">
              <a:lnSpc>
                <a:spcPct val="90000"/>
              </a:lnSpc>
              <a:buBlip>
                <a:blip r:embed="rId2"/>
              </a:buBlip>
            </a:pPr>
            <a:endParaRPr lang="en-US" sz="2800" dirty="0" smtClean="0"/>
          </a:p>
          <a:p>
            <a:pPr marL="0" lvl="0" indent="0">
              <a:lnSpc>
                <a:spcPct val="90000"/>
              </a:lnSpc>
            </a:pPr>
            <a:r>
              <a:rPr lang="en-US" sz="3600" dirty="0" smtClean="0"/>
              <a:t>Paragraph 6</a:t>
            </a:r>
          </a:p>
          <a:p>
            <a:pPr lvl="0">
              <a:lnSpc>
                <a:spcPct val="90000"/>
              </a:lnSpc>
              <a:buBlip>
                <a:blip r:embed="rId2"/>
              </a:buBlip>
            </a:pPr>
            <a:r>
              <a:rPr lang="en-US" sz="2800" dirty="0" smtClean="0"/>
              <a:t>On the </a:t>
            </a:r>
            <a:r>
              <a:rPr lang="en-US" sz="2800" dirty="0"/>
              <a:t>issue of misleading or manipulation of </a:t>
            </a:r>
            <a:r>
              <a:rPr lang="en-US" sz="2800" dirty="0" smtClean="0"/>
              <a:t>evidence, in </a:t>
            </a:r>
            <a:r>
              <a:rPr lang="en-US" sz="2800" dirty="0"/>
              <a:t>the course of investigating this matter, the senior management of SABS uncovered a possible case of collusion and /or manipulation of SABS processes that occurred at the SABS laboratory in Mpumalanga on 30</a:t>
            </a:r>
            <a:r>
              <a:rPr lang="en-US" sz="2800" baseline="30000" dirty="0"/>
              <a:t>th</a:t>
            </a:r>
            <a:r>
              <a:rPr lang="en-US" sz="2800" dirty="0"/>
              <a:t> August 2015. The Minister has requested the Board of SABS to conduct a full forensic investigation into this breach.</a:t>
            </a:r>
            <a:endParaRPr lang="en-ZA" sz="2800" dirty="0"/>
          </a:p>
          <a:p>
            <a:pPr eaLnBrk="1" hangingPunct="1">
              <a:lnSpc>
                <a:spcPct val="90000"/>
              </a:lnSpc>
              <a:buFont typeface="Wingdings" pitchFamily="2" charset="2"/>
              <a:buBlip>
                <a:blip r:embed="rId2"/>
              </a:buBlip>
            </a:pPr>
            <a:endParaRPr lang="en-US" sz="2000" b="1" dirty="0" smtClean="0">
              <a:latin typeface="Arial" charset="0"/>
            </a:endParaRPr>
          </a:p>
        </p:txBody>
      </p:sp>
    </p:spTree>
    <p:extLst>
      <p:ext uri="{BB962C8B-B14F-4D97-AF65-F5344CB8AC3E}">
        <p14:creationId xmlns:p14="http://schemas.microsoft.com/office/powerpoint/2010/main" val="518849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sldNum" sz="quarter" idx="12"/>
          </p:nvPr>
        </p:nvSpPr>
        <p:spPr>
          <a:noFill/>
        </p:spPr>
        <p:txBody>
          <a:bodyPr/>
          <a:lstStyle/>
          <a:p>
            <a:fld id="{F9875768-0839-435E-B554-551ADEAE04D3}" type="slidenum">
              <a:rPr lang="en-US" smtClean="0">
                <a:latin typeface="Times" pitchFamily="18" charset="0"/>
              </a:rPr>
              <a:pPr/>
              <a:t>3</a:t>
            </a:fld>
            <a:endParaRPr lang="en-US" dirty="0" smtClean="0">
              <a:latin typeface="Times" pitchFamily="18" charset="0"/>
            </a:endParaRPr>
          </a:p>
        </p:txBody>
      </p:sp>
      <p:sp>
        <p:nvSpPr>
          <p:cNvPr id="5122" name="Rectangle 2"/>
          <p:cNvSpPr>
            <a:spLocks noGrp="1" noChangeArrowheads="1"/>
          </p:cNvSpPr>
          <p:nvPr>
            <p:ph type="title"/>
          </p:nvPr>
        </p:nvSpPr>
        <p:spPr/>
        <p:txBody>
          <a:bodyPr/>
          <a:lstStyle/>
          <a:p>
            <a:pPr>
              <a:defRPr/>
            </a:pPr>
            <a:r>
              <a:rPr lang="en-GB" sz="3200" b="1" dirty="0">
                <a:effectLst>
                  <a:outerShdw blurRad="38100" dist="38100" dir="2700000" algn="tl">
                    <a:srgbClr val="000000">
                      <a:alpha val="43137"/>
                    </a:srgbClr>
                  </a:outerShdw>
                </a:effectLst>
                <a:latin typeface="Arial" charset="0"/>
              </a:rPr>
              <a:t>Letter dated 16 February 2018</a:t>
            </a:r>
            <a:endParaRPr lang="en-GB" sz="3200" b="1" dirty="0" smtClean="0">
              <a:effectLst>
                <a:outerShdw blurRad="38100" dist="38100" dir="2700000" algn="tl">
                  <a:srgbClr val="000000">
                    <a:alpha val="43137"/>
                  </a:srgbClr>
                </a:outerShdw>
              </a:effectLst>
              <a:latin typeface="Arial" charset="0"/>
            </a:endParaRPr>
          </a:p>
        </p:txBody>
      </p:sp>
      <p:sp>
        <p:nvSpPr>
          <p:cNvPr id="4100" name="Rectangle 3"/>
          <p:cNvSpPr>
            <a:spLocks noGrp="1" noChangeArrowheads="1"/>
          </p:cNvSpPr>
          <p:nvPr>
            <p:ph type="body" idx="1"/>
          </p:nvPr>
        </p:nvSpPr>
        <p:spPr>
          <a:xfrm>
            <a:off x="467544" y="947483"/>
            <a:ext cx="7772400" cy="4824535"/>
          </a:xfrm>
        </p:spPr>
        <p:txBody>
          <a:bodyPr>
            <a:normAutofit fontScale="85000" lnSpcReduction="20000"/>
          </a:bodyPr>
          <a:lstStyle/>
          <a:p>
            <a:pPr lvl="0"/>
            <a:r>
              <a:rPr lang="en-US" sz="3300" dirty="0" smtClean="0"/>
              <a:t>Continuation of Para 6</a:t>
            </a:r>
          </a:p>
          <a:p>
            <a:pPr lvl="0">
              <a:buFont typeface="Arial" panose="020B0604020202020204" pitchFamily="34" charset="0"/>
              <a:buChar char="•"/>
            </a:pPr>
            <a:r>
              <a:rPr lang="en-US" sz="2200" dirty="0" smtClean="0"/>
              <a:t>The </a:t>
            </a:r>
            <a:r>
              <a:rPr lang="en-US" sz="2200" dirty="0"/>
              <a:t>preliminary information presented to us by SABS shows that there was a clear breach of established protocols and that the tests conducted for the Brakfontein coal was “’irregular”’ in a number of respects.  Amongst others</a:t>
            </a:r>
            <a:r>
              <a:rPr lang="en-US" sz="2200" dirty="0" smtClean="0"/>
              <a:t>;</a:t>
            </a:r>
          </a:p>
          <a:p>
            <a:pPr>
              <a:buFont typeface="Arial" panose="020B0604020202020204" pitchFamily="34" charset="0"/>
              <a:buChar char="•"/>
            </a:pPr>
            <a:r>
              <a:rPr lang="en-US" sz="2200" dirty="0"/>
              <a:t>the samples were delivered on a Saturday night with a request that the tests be run immediately</a:t>
            </a:r>
            <a:r>
              <a:rPr lang="en-US" sz="2200" dirty="0" smtClean="0"/>
              <a:t>;</a:t>
            </a:r>
            <a:endParaRPr lang="en-ZA" sz="2200" dirty="0"/>
          </a:p>
          <a:p>
            <a:pPr>
              <a:buFont typeface="Arial" panose="020B0604020202020204" pitchFamily="34" charset="0"/>
              <a:buChar char="•"/>
            </a:pPr>
            <a:r>
              <a:rPr lang="en-US" sz="2200" dirty="0" smtClean="0"/>
              <a:t>outside </a:t>
            </a:r>
            <a:r>
              <a:rPr lang="en-US" sz="2200" dirty="0"/>
              <a:t>of established procedures, three (3) samples were delivered directly to laboratory, which meant that there was no independent verification that the samples came from the mine concerned.  The normal process is to source the sample independently from the mine;</a:t>
            </a:r>
            <a:endParaRPr lang="en-ZA" sz="2200" dirty="0"/>
          </a:p>
          <a:p>
            <a:pPr lvl="0">
              <a:buFont typeface="Arial" panose="020B0604020202020204" pitchFamily="34" charset="0"/>
              <a:buChar char="•"/>
            </a:pPr>
            <a:r>
              <a:rPr lang="en-US" sz="2200" dirty="0"/>
              <a:t>there were unauthorized parties present whilst the tests were being conducted (apparently Eskom insisted that representatives from the Brakfontein/Tegeta Mine be allowed to observe); and</a:t>
            </a:r>
            <a:endParaRPr lang="en-ZA" sz="2200" dirty="0"/>
          </a:p>
          <a:p>
            <a:pPr lvl="0">
              <a:buFont typeface="Arial" panose="020B0604020202020204" pitchFamily="34" charset="0"/>
              <a:buChar char="•"/>
            </a:pPr>
            <a:r>
              <a:rPr lang="en-US" sz="2200" dirty="0"/>
              <a:t>Eskom suspended a number of staff immediately after the results were released/became known</a:t>
            </a:r>
            <a:endParaRPr lang="en-ZA" sz="2200" dirty="0"/>
          </a:p>
          <a:p>
            <a:r>
              <a:rPr lang="en-US" sz="2200" dirty="0"/>
              <a:t> </a:t>
            </a:r>
            <a:endParaRPr lang="en-ZA" sz="2200" dirty="0"/>
          </a:p>
          <a:p>
            <a:pPr marL="0" indent="0" algn="just" eaLnBrk="1" hangingPunct="1">
              <a:lnSpc>
                <a:spcPct val="90000"/>
              </a:lnSpc>
              <a:buFontTx/>
              <a:buNone/>
            </a:pPr>
            <a:endParaRPr lang="en-GB" sz="2400" dirty="0" smtClean="0"/>
          </a:p>
        </p:txBody>
      </p:sp>
    </p:spTree>
    <p:extLst>
      <p:ext uri="{BB962C8B-B14F-4D97-AF65-F5344CB8AC3E}">
        <p14:creationId xmlns:p14="http://schemas.microsoft.com/office/powerpoint/2010/main" val="3258489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12"/>
          </p:nvPr>
        </p:nvSpPr>
        <p:spPr>
          <a:noFill/>
        </p:spPr>
        <p:txBody>
          <a:bodyPr/>
          <a:lstStyle/>
          <a:p>
            <a:fld id="{61CA25FB-9C60-4B8F-B6B3-AD3CF4775282}" type="slidenum">
              <a:rPr lang="en-US" smtClean="0">
                <a:latin typeface="Times" pitchFamily="18" charset="0"/>
              </a:rPr>
              <a:pPr/>
              <a:t>4</a:t>
            </a:fld>
            <a:endParaRPr lang="en-US" dirty="0" smtClean="0">
              <a:latin typeface="Times" pitchFamily="18" charset="0"/>
            </a:endParaRPr>
          </a:p>
        </p:txBody>
      </p:sp>
      <p:sp>
        <p:nvSpPr>
          <p:cNvPr id="7170" name="Rectangle 2"/>
          <p:cNvSpPr>
            <a:spLocks noGrp="1" noChangeArrowheads="1"/>
          </p:cNvSpPr>
          <p:nvPr>
            <p:ph type="title"/>
          </p:nvPr>
        </p:nvSpPr>
        <p:spPr>
          <a:xfrm>
            <a:off x="18676" y="-22375"/>
            <a:ext cx="9125324" cy="571055"/>
          </a:xfrm>
        </p:spPr>
        <p:txBody>
          <a:bodyPr/>
          <a:lstStyle/>
          <a:p>
            <a:pPr eaLnBrk="1" hangingPunct="1">
              <a:defRPr/>
            </a:pPr>
            <a:r>
              <a:rPr lang="en-US" sz="2800" b="1" dirty="0" smtClean="0">
                <a:solidFill>
                  <a:srgbClr val="FF0000"/>
                </a:solidFill>
                <a:effectLst>
                  <a:outerShdw blurRad="38100" dist="38100" dir="2700000" algn="tl">
                    <a:srgbClr val="C0C0C0"/>
                  </a:outerShdw>
                </a:effectLst>
                <a:latin typeface="Arial" charset="0"/>
                <a:cs typeface="Arial" charset="0"/>
              </a:rPr>
              <a:t> preliminary information (contd</a:t>
            </a:r>
            <a:r>
              <a:rPr lang="en-US" b="1" dirty="0">
                <a:solidFill>
                  <a:srgbClr val="FF0000"/>
                </a:solidFill>
                <a:effectLst>
                  <a:outerShdw blurRad="38100" dist="38100" dir="2700000" algn="tl">
                    <a:srgbClr val="C0C0C0"/>
                  </a:outerShdw>
                </a:effectLst>
                <a:latin typeface="Arial" charset="0"/>
                <a:cs typeface="Arial" charset="0"/>
              </a:rPr>
              <a:t>)</a:t>
            </a:r>
            <a:endParaRPr lang="en-GB" sz="2800" b="1" dirty="0" smtClean="0">
              <a:solidFill>
                <a:srgbClr val="FF3300"/>
              </a:solidFill>
              <a:effectLst>
                <a:outerShdw blurRad="38100" dist="38100" dir="2700000" algn="tl">
                  <a:srgbClr val="000000">
                    <a:alpha val="43137"/>
                  </a:srgbClr>
                </a:outerShdw>
              </a:effectLst>
              <a:latin typeface="Arial" charset="0"/>
            </a:endParaRPr>
          </a:p>
        </p:txBody>
      </p:sp>
      <p:sp>
        <p:nvSpPr>
          <p:cNvPr id="5124" name="Rectangle 3"/>
          <p:cNvSpPr>
            <a:spLocks noGrp="1" noChangeArrowheads="1"/>
          </p:cNvSpPr>
          <p:nvPr>
            <p:ph type="body" idx="1"/>
          </p:nvPr>
        </p:nvSpPr>
        <p:spPr>
          <a:xfrm>
            <a:off x="428625" y="857250"/>
            <a:ext cx="8143875" cy="4929188"/>
          </a:xfrm>
        </p:spPr>
        <p:txBody>
          <a:bodyPr>
            <a:normAutofit lnSpcReduction="10000"/>
          </a:bodyPr>
          <a:lstStyle/>
          <a:p>
            <a:pPr lvl="0" algn="just">
              <a:lnSpc>
                <a:spcPct val="80000"/>
              </a:lnSpc>
            </a:pPr>
            <a:r>
              <a:rPr lang="en-US" sz="3600" dirty="0" smtClean="0"/>
              <a:t>Paragraph 8 </a:t>
            </a:r>
          </a:p>
          <a:p>
            <a:pPr lvl="0" algn="just">
              <a:lnSpc>
                <a:spcPct val="80000"/>
              </a:lnSpc>
            </a:pPr>
            <a:r>
              <a:rPr lang="en-US" sz="2800" dirty="0" smtClean="0"/>
              <a:t>What </a:t>
            </a:r>
            <a:r>
              <a:rPr lang="en-US" sz="2800" dirty="0"/>
              <a:t>is particularly disturbing is that it appears that the Eskom management used these “irregular” tests to justify its decision to lift the suspension of Brakfontein coal. When these tests were initially requested on the 26</a:t>
            </a:r>
            <a:r>
              <a:rPr lang="en-US" sz="2800" baseline="30000" dirty="0"/>
              <a:t>th</a:t>
            </a:r>
            <a:r>
              <a:rPr lang="en-US" sz="2800" dirty="0"/>
              <a:t> of August by Ms Ramavhona (she was subsequently suspended) it was on the explicit understanding that these tests would not be used for procurement purposes. The reason for this limitation is that, when conducting ad-hoc, two way tests of this nature, the source of the sample cannot be independently verified. Eskom is well aware that the normal process is for a three-way system where SABS independently sources the coal from a particular mine.  </a:t>
            </a:r>
            <a:endParaRPr lang="en-ZA" sz="2800" dirty="0"/>
          </a:p>
          <a:p>
            <a:pPr algn="just" eaLnBrk="1" hangingPunct="1">
              <a:lnSpc>
                <a:spcPct val="80000"/>
              </a:lnSpc>
            </a:pPr>
            <a:endParaRPr lang="en-GB" sz="2800" dirty="0" smtClean="0">
              <a:latin typeface="Arial" charset="0"/>
              <a:cs typeface="Arial" charset="0"/>
            </a:endParaRPr>
          </a:p>
        </p:txBody>
      </p:sp>
    </p:spTree>
    <p:extLst>
      <p:ext uri="{BB962C8B-B14F-4D97-AF65-F5344CB8AC3E}">
        <p14:creationId xmlns:p14="http://schemas.microsoft.com/office/powerpoint/2010/main" val="3496626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2"/>
          </p:nvPr>
        </p:nvSpPr>
        <p:spPr>
          <a:noFill/>
        </p:spPr>
        <p:txBody>
          <a:bodyPr/>
          <a:lstStyle/>
          <a:p>
            <a:fld id="{AEFD37D4-DCF0-46BC-BAF9-164C10FB66A6}" type="slidenum">
              <a:rPr lang="en-US" smtClean="0">
                <a:latin typeface="Times" pitchFamily="18" charset="0"/>
              </a:rPr>
              <a:pPr/>
              <a:t>5</a:t>
            </a:fld>
            <a:endParaRPr lang="en-US" dirty="0" smtClean="0">
              <a:latin typeface="Times" pitchFamily="18" charset="0"/>
            </a:endParaRPr>
          </a:p>
        </p:txBody>
      </p:sp>
      <p:sp>
        <p:nvSpPr>
          <p:cNvPr id="7170" name="Rectangle 2"/>
          <p:cNvSpPr>
            <a:spLocks noGrp="1" noChangeArrowheads="1"/>
          </p:cNvSpPr>
          <p:nvPr>
            <p:ph type="title"/>
          </p:nvPr>
        </p:nvSpPr>
        <p:spPr>
          <a:xfrm>
            <a:off x="13325" y="18047"/>
            <a:ext cx="9130675" cy="674650"/>
          </a:xfrm>
        </p:spPr>
        <p:txBody>
          <a:bodyPr/>
          <a:lstStyle/>
          <a:p>
            <a:pPr eaLnBrk="1" hangingPunct="1">
              <a:defRPr/>
            </a:pPr>
            <a:r>
              <a:rPr lang="en-GB" sz="2800" b="1" dirty="0" smtClean="0">
                <a:effectLst>
                  <a:outerShdw blurRad="38100" dist="38100" dir="2700000" algn="tl">
                    <a:srgbClr val="000000">
                      <a:alpha val="43137"/>
                    </a:srgbClr>
                  </a:outerShdw>
                </a:effectLst>
                <a:latin typeface="Arial" charset="0"/>
              </a:rPr>
              <a:t>Letter dated 9 may 2018</a:t>
            </a:r>
          </a:p>
        </p:txBody>
      </p:sp>
      <p:sp>
        <p:nvSpPr>
          <p:cNvPr id="6148" name="Rectangle 3"/>
          <p:cNvSpPr>
            <a:spLocks noGrp="1" noChangeArrowheads="1"/>
          </p:cNvSpPr>
          <p:nvPr>
            <p:ph type="body" idx="1"/>
          </p:nvPr>
        </p:nvSpPr>
        <p:spPr>
          <a:xfrm>
            <a:off x="357188" y="1000125"/>
            <a:ext cx="8391276" cy="4714875"/>
          </a:xfrm>
        </p:spPr>
        <p:txBody>
          <a:bodyPr/>
          <a:lstStyle/>
          <a:p>
            <a:r>
              <a:rPr lang="en-US" sz="2800" dirty="0" smtClean="0"/>
              <a:t>	</a:t>
            </a:r>
            <a:r>
              <a:rPr lang="en-US" sz="3600" dirty="0" smtClean="0"/>
              <a:t>Paragraph 1</a:t>
            </a:r>
          </a:p>
          <a:p>
            <a:r>
              <a:rPr lang="en-US" sz="2800" dirty="0"/>
              <a:t> </a:t>
            </a:r>
            <a:r>
              <a:rPr lang="en-US" sz="2800" dirty="0" smtClean="0"/>
              <a:t>   I </a:t>
            </a:r>
            <a:r>
              <a:rPr lang="en-US" sz="2800" dirty="0"/>
              <a:t>would like to bring to your attention that additional information has been obtained from the National Treasury and emails from SABS. The information obtained shows that collaboration between Eskom and SABS in the procurement of non-compliant coal from Tegeta resulted in irregular expenditure of approximately R3 billion. </a:t>
            </a:r>
            <a:endParaRPr lang="en-ZA" sz="2800" dirty="0"/>
          </a:p>
          <a:p>
            <a:r>
              <a:rPr lang="en-US" sz="2800" dirty="0"/>
              <a:t> </a:t>
            </a:r>
            <a:endParaRPr lang="en-ZA" sz="2800" dirty="0"/>
          </a:p>
          <a:p>
            <a:pPr algn="just" eaLnBrk="1" hangingPunct="1">
              <a:lnSpc>
                <a:spcPct val="80000"/>
              </a:lnSpc>
            </a:pPr>
            <a:endParaRPr lang="en-GB" sz="1800" dirty="0" smtClean="0">
              <a:latin typeface="Arial" pitchFamily="34" charset="0"/>
              <a:cs typeface="Arial" pitchFamily="34" charset="0"/>
            </a:endParaRPr>
          </a:p>
        </p:txBody>
      </p:sp>
    </p:spTree>
    <p:extLst>
      <p:ext uri="{BB962C8B-B14F-4D97-AF65-F5344CB8AC3E}">
        <p14:creationId xmlns:p14="http://schemas.microsoft.com/office/powerpoint/2010/main" val="3828926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2"/>
          </p:nvPr>
        </p:nvSpPr>
        <p:spPr>
          <a:noFill/>
        </p:spPr>
        <p:txBody>
          <a:bodyPr/>
          <a:lstStyle/>
          <a:p>
            <a:fld id="{AEFD37D4-DCF0-46BC-BAF9-164C10FB66A6}" type="slidenum">
              <a:rPr lang="en-US" smtClean="0">
                <a:latin typeface="Times" pitchFamily="18" charset="0"/>
              </a:rPr>
              <a:pPr/>
              <a:t>6</a:t>
            </a:fld>
            <a:endParaRPr lang="en-US" dirty="0" smtClean="0">
              <a:latin typeface="Times" pitchFamily="18" charset="0"/>
            </a:endParaRPr>
          </a:p>
        </p:txBody>
      </p:sp>
      <p:sp>
        <p:nvSpPr>
          <p:cNvPr id="7170" name="Rectangle 2"/>
          <p:cNvSpPr>
            <a:spLocks noGrp="1" noChangeArrowheads="1"/>
          </p:cNvSpPr>
          <p:nvPr>
            <p:ph type="title"/>
          </p:nvPr>
        </p:nvSpPr>
        <p:spPr>
          <a:xfrm>
            <a:off x="13325" y="18047"/>
            <a:ext cx="9130675" cy="674650"/>
          </a:xfrm>
        </p:spPr>
        <p:txBody>
          <a:bodyPr/>
          <a:lstStyle/>
          <a:p>
            <a:pPr>
              <a:defRPr/>
            </a:pPr>
            <a:r>
              <a:rPr lang="en-GB" b="1" dirty="0">
                <a:effectLst>
                  <a:outerShdw blurRad="38100" dist="38100" dir="2700000" algn="tl">
                    <a:srgbClr val="000000">
                      <a:alpha val="43137"/>
                    </a:srgbClr>
                  </a:outerShdw>
                </a:effectLst>
                <a:latin typeface="Arial" charset="0"/>
              </a:rPr>
              <a:t>Letter dated 9 may </a:t>
            </a:r>
            <a:r>
              <a:rPr lang="en-GB" b="1" dirty="0" smtClean="0">
                <a:effectLst>
                  <a:outerShdw blurRad="38100" dist="38100" dir="2700000" algn="tl">
                    <a:srgbClr val="000000">
                      <a:alpha val="43137"/>
                    </a:srgbClr>
                  </a:outerShdw>
                </a:effectLst>
                <a:latin typeface="Arial" charset="0"/>
              </a:rPr>
              <a:t>2018 (</a:t>
            </a:r>
            <a:r>
              <a:rPr lang="en-GB" b="1" dirty="0" err="1" smtClean="0">
                <a:effectLst>
                  <a:outerShdw blurRad="38100" dist="38100" dir="2700000" algn="tl">
                    <a:srgbClr val="000000">
                      <a:alpha val="43137"/>
                    </a:srgbClr>
                  </a:outerShdw>
                </a:effectLst>
                <a:latin typeface="Arial" charset="0"/>
              </a:rPr>
              <a:t>contd</a:t>
            </a:r>
            <a:r>
              <a:rPr lang="en-GB" b="1" dirty="0" smtClean="0">
                <a:effectLst>
                  <a:outerShdw blurRad="38100" dist="38100" dir="2700000" algn="tl">
                    <a:srgbClr val="000000">
                      <a:alpha val="43137"/>
                    </a:srgbClr>
                  </a:outerShdw>
                </a:effectLst>
                <a:latin typeface="Arial" charset="0"/>
              </a:rPr>
              <a:t>)</a:t>
            </a:r>
            <a:endParaRPr lang="en-GB" sz="2800" b="1" dirty="0" smtClean="0">
              <a:effectLst>
                <a:outerShdw blurRad="38100" dist="38100" dir="2700000" algn="tl">
                  <a:srgbClr val="000000">
                    <a:alpha val="43137"/>
                  </a:srgbClr>
                </a:outerShdw>
              </a:effectLst>
              <a:latin typeface="Arial" charset="0"/>
            </a:endParaRPr>
          </a:p>
        </p:txBody>
      </p:sp>
      <p:sp>
        <p:nvSpPr>
          <p:cNvPr id="6148" name="Rectangle 3"/>
          <p:cNvSpPr>
            <a:spLocks noGrp="1" noChangeArrowheads="1"/>
          </p:cNvSpPr>
          <p:nvPr>
            <p:ph type="body" idx="1"/>
          </p:nvPr>
        </p:nvSpPr>
        <p:spPr>
          <a:xfrm>
            <a:off x="357188" y="1000125"/>
            <a:ext cx="8391276" cy="4714875"/>
          </a:xfrm>
        </p:spPr>
        <p:txBody>
          <a:bodyPr>
            <a:normAutofit lnSpcReduction="10000"/>
          </a:bodyPr>
          <a:lstStyle/>
          <a:p>
            <a:endParaRPr lang="en-ZA" sz="2000" dirty="0"/>
          </a:p>
          <a:p>
            <a:pPr marL="0" lvl="0" indent="0"/>
            <a:r>
              <a:rPr lang="en-US" sz="4000" dirty="0" smtClean="0"/>
              <a:t>Paragraph 2</a:t>
            </a:r>
          </a:p>
          <a:p>
            <a:pPr marL="0" lvl="0" indent="0"/>
            <a:r>
              <a:rPr lang="en-US" sz="2800" dirty="0" smtClean="0"/>
              <a:t>There </a:t>
            </a:r>
            <a:r>
              <a:rPr lang="en-US" sz="2800" dirty="0"/>
              <a:t>is now clear evidence of serious misconduct on the part of both Mr Koko and SABS officials in that an unauthorized and defective test certificate was issued by SABS and used by Mr Koko for an improper purpose. In this regard, </a:t>
            </a:r>
            <a:r>
              <a:rPr lang="en-US" sz="2800" dirty="0" smtClean="0"/>
              <a:t>an email was received </a:t>
            </a:r>
            <a:r>
              <a:rPr lang="en-US" sz="2800" dirty="0"/>
              <a:t>from SABS to the dti indicating that the test report was “irregular”, in breach of standard testing protocols and obtained under false </a:t>
            </a:r>
            <a:r>
              <a:rPr lang="en-US" sz="2800" dirty="0" smtClean="0"/>
              <a:t>pretenses.</a:t>
            </a:r>
            <a:endParaRPr lang="en-ZA" sz="2800" dirty="0"/>
          </a:p>
          <a:p>
            <a:r>
              <a:rPr lang="en-US" dirty="0"/>
              <a:t> </a:t>
            </a:r>
            <a:endParaRPr lang="en-ZA" dirty="0"/>
          </a:p>
          <a:p>
            <a:pPr algn="just" eaLnBrk="1" hangingPunct="1">
              <a:lnSpc>
                <a:spcPct val="80000"/>
              </a:lnSpc>
            </a:pPr>
            <a:endParaRPr lang="en-GB" sz="1800" dirty="0" smtClean="0">
              <a:latin typeface="Arial" pitchFamily="34" charset="0"/>
              <a:cs typeface="Arial" pitchFamily="34" charset="0"/>
            </a:endParaRPr>
          </a:p>
        </p:txBody>
      </p:sp>
    </p:spTree>
    <p:extLst>
      <p:ext uri="{BB962C8B-B14F-4D97-AF65-F5344CB8AC3E}">
        <p14:creationId xmlns:p14="http://schemas.microsoft.com/office/powerpoint/2010/main" val="48573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2"/>
          </p:nvPr>
        </p:nvSpPr>
        <p:spPr>
          <a:noFill/>
        </p:spPr>
        <p:txBody>
          <a:bodyPr/>
          <a:lstStyle/>
          <a:p>
            <a:fld id="{AEFD37D4-DCF0-46BC-BAF9-164C10FB66A6}" type="slidenum">
              <a:rPr lang="en-US" smtClean="0">
                <a:latin typeface="Times" pitchFamily="18" charset="0"/>
              </a:rPr>
              <a:pPr/>
              <a:t>7</a:t>
            </a:fld>
            <a:endParaRPr lang="en-US" dirty="0" smtClean="0">
              <a:latin typeface="Times" pitchFamily="18" charset="0"/>
            </a:endParaRPr>
          </a:p>
        </p:txBody>
      </p:sp>
      <p:sp>
        <p:nvSpPr>
          <p:cNvPr id="7170" name="Rectangle 2"/>
          <p:cNvSpPr>
            <a:spLocks noGrp="1" noChangeArrowheads="1"/>
          </p:cNvSpPr>
          <p:nvPr>
            <p:ph type="title"/>
          </p:nvPr>
        </p:nvSpPr>
        <p:spPr>
          <a:xfrm>
            <a:off x="13325" y="18047"/>
            <a:ext cx="9130675" cy="674650"/>
          </a:xfrm>
        </p:spPr>
        <p:txBody>
          <a:bodyPr/>
          <a:lstStyle/>
          <a:p>
            <a:pPr>
              <a:defRPr/>
            </a:pPr>
            <a:r>
              <a:rPr lang="en-GB" b="1" dirty="0">
                <a:effectLst>
                  <a:outerShdw blurRad="38100" dist="38100" dir="2700000" algn="tl">
                    <a:srgbClr val="000000">
                      <a:alpha val="43137"/>
                    </a:srgbClr>
                  </a:outerShdw>
                </a:effectLst>
                <a:latin typeface="Arial" charset="0"/>
              </a:rPr>
              <a:t>Letter dated 9 may </a:t>
            </a:r>
            <a:r>
              <a:rPr lang="en-GB" b="1" dirty="0" smtClean="0">
                <a:effectLst>
                  <a:outerShdw blurRad="38100" dist="38100" dir="2700000" algn="tl">
                    <a:srgbClr val="000000">
                      <a:alpha val="43137"/>
                    </a:srgbClr>
                  </a:outerShdw>
                </a:effectLst>
                <a:latin typeface="Arial" charset="0"/>
              </a:rPr>
              <a:t>2018 (</a:t>
            </a:r>
            <a:r>
              <a:rPr lang="en-GB" b="1" dirty="0" err="1" smtClean="0">
                <a:effectLst>
                  <a:outerShdw blurRad="38100" dist="38100" dir="2700000" algn="tl">
                    <a:srgbClr val="000000">
                      <a:alpha val="43137"/>
                    </a:srgbClr>
                  </a:outerShdw>
                </a:effectLst>
                <a:latin typeface="Arial" charset="0"/>
              </a:rPr>
              <a:t>Contd</a:t>
            </a:r>
            <a:r>
              <a:rPr lang="en-GB" b="1" dirty="0" smtClean="0">
                <a:effectLst>
                  <a:outerShdw blurRad="38100" dist="38100" dir="2700000" algn="tl">
                    <a:srgbClr val="000000">
                      <a:alpha val="43137"/>
                    </a:srgbClr>
                  </a:outerShdw>
                </a:effectLst>
                <a:latin typeface="Arial" charset="0"/>
              </a:rPr>
              <a:t>)</a:t>
            </a:r>
            <a:endParaRPr lang="en-GB" sz="2800" b="1" dirty="0" smtClean="0">
              <a:effectLst>
                <a:outerShdw blurRad="38100" dist="38100" dir="2700000" algn="tl">
                  <a:srgbClr val="000000">
                    <a:alpha val="43137"/>
                  </a:srgbClr>
                </a:outerShdw>
              </a:effectLst>
              <a:latin typeface="Arial" charset="0"/>
            </a:endParaRPr>
          </a:p>
        </p:txBody>
      </p:sp>
      <p:sp>
        <p:nvSpPr>
          <p:cNvPr id="6148" name="Rectangle 3"/>
          <p:cNvSpPr>
            <a:spLocks noGrp="1" noChangeArrowheads="1"/>
          </p:cNvSpPr>
          <p:nvPr>
            <p:ph type="body" idx="1"/>
          </p:nvPr>
        </p:nvSpPr>
        <p:spPr>
          <a:xfrm>
            <a:off x="357188" y="1000125"/>
            <a:ext cx="8391276" cy="4714875"/>
          </a:xfrm>
        </p:spPr>
        <p:txBody>
          <a:bodyPr>
            <a:normAutofit lnSpcReduction="10000"/>
          </a:bodyPr>
          <a:lstStyle/>
          <a:p>
            <a:r>
              <a:rPr lang="en-US" dirty="0"/>
              <a:t> </a:t>
            </a:r>
            <a:endParaRPr lang="en-ZA" dirty="0"/>
          </a:p>
          <a:p>
            <a:pPr marL="0" lvl="0" indent="0" algn="just">
              <a:lnSpc>
                <a:spcPct val="80000"/>
              </a:lnSpc>
            </a:pPr>
            <a:r>
              <a:rPr lang="en-US" sz="4400" dirty="0" smtClean="0"/>
              <a:t>Paragraph 3</a:t>
            </a:r>
          </a:p>
          <a:p>
            <a:pPr marL="0" lvl="0" indent="0" algn="just">
              <a:lnSpc>
                <a:spcPct val="80000"/>
              </a:lnSpc>
            </a:pPr>
            <a:r>
              <a:rPr lang="en-US" sz="3200" dirty="0" smtClean="0"/>
              <a:t>That </a:t>
            </a:r>
            <a:r>
              <a:rPr lang="en-US" sz="3200" dirty="0"/>
              <a:t>SABS acted in a dishonest and hostile manner by impeding the investigation undertaken by the National Treasury into the SABS test reports. The correspondence between National Treasury and SABS clearly showed that SABS deliberately misled National Treasury by concealing the fact that it had issued a report on 30 August 2015 despite being specifically asked whether it had conducted this </a:t>
            </a:r>
            <a:r>
              <a:rPr lang="en-US" sz="3200" dirty="0" smtClean="0"/>
              <a:t>test</a:t>
            </a:r>
            <a:endParaRPr lang="en-GB" sz="2800" dirty="0" smtClean="0">
              <a:latin typeface="Arial" pitchFamily="34" charset="0"/>
              <a:cs typeface="Arial" pitchFamily="34" charset="0"/>
            </a:endParaRPr>
          </a:p>
        </p:txBody>
      </p:sp>
    </p:spTree>
    <p:extLst>
      <p:ext uri="{BB962C8B-B14F-4D97-AF65-F5344CB8AC3E}">
        <p14:creationId xmlns:p14="http://schemas.microsoft.com/office/powerpoint/2010/main" val="928971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2"/>
          </p:nvPr>
        </p:nvSpPr>
        <p:spPr>
          <a:noFill/>
        </p:spPr>
        <p:txBody>
          <a:bodyPr/>
          <a:lstStyle/>
          <a:p>
            <a:fld id="{AEFD37D4-DCF0-46BC-BAF9-164C10FB66A6}" type="slidenum">
              <a:rPr lang="en-US" smtClean="0">
                <a:latin typeface="Times" pitchFamily="18" charset="0"/>
              </a:rPr>
              <a:pPr/>
              <a:t>8</a:t>
            </a:fld>
            <a:endParaRPr lang="en-US" dirty="0" smtClean="0">
              <a:latin typeface="Times" pitchFamily="18" charset="0"/>
            </a:endParaRPr>
          </a:p>
        </p:txBody>
      </p:sp>
      <p:sp>
        <p:nvSpPr>
          <p:cNvPr id="7170" name="Rectangle 2"/>
          <p:cNvSpPr>
            <a:spLocks noGrp="1" noChangeArrowheads="1"/>
          </p:cNvSpPr>
          <p:nvPr>
            <p:ph type="title"/>
          </p:nvPr>
        </p:nvSpPr>
        <p:spPr>
          <a:xfrm>
            <a:off x="13325" y="18047"/>
            <a:ext cx="9130675" cy="674650"/>
          </a:xfrm>
        </p:spPr>
        <p:txBody>
          <a:bodyPr/>
          <a:lstStyle/>
          <a:p>
            <a:pPr>
              <a:defRPr/>
            </a:pPr>
            <a:r>
              <a:rPr lang="en-GB" b="1" dirty="0">
                <a:effectLst>
                  <a:outerShdw blurRad="38100" dist="38100" dir="2700000" algn="tl">
                    <a:srgbClr val="000000">
                      <a:alpha val="43137"/>
                    </a:srgbClr>
                  </a:outerShdw>
                </a:effectLst>
                <a:latin typeface="Arial" charset="0"/>
              </a:rPr>
              <a:t>Letter dated 9 may </a:t>
            </a:r>
            <a:r>
              <a:rPr lang="en-GB" b="1" dirty="0" smtClean="0">
                <a:effectLst>
                  <a:outerShdw blurRad="38100" dist="38100" dir="2700000" algn="tl">
                    <a:srgbClr val="000000">
                      <a:alpha val="43137"/>
                    </a:srgbClr>
                  </a:outerShdw>
                </a:effectLst>
                <a:latin typeface="Arial" charset="0"/>
              </a:rPr>
              <a:t>2018 (</a:t>
            </a:r>
            <a:r>
              <a:rPr lang="en-GB" b="1" dirty="0" err="1">
                <a:effectLst>
                  <a:outerShdw blurRad="38100" dist="38100" dir="2700000" algn="tl">
                    <a:srgbClr val="000000">
                      <a:alpha val="43137"/>
                    </a:srgbClr>
                  </a:outerShdw>
                </a:effectLst>
                <a:latin typeface="Arial" charset="0"/>
              </a:rPr>
              <a:t>contd</a:t>
            </a:r>
            <a:r>
              <a:rPr lang="en-GB" sz="2800" b="1" dirty="0" smtClean="0">
                <a:effectLst>
                  <a:outerShdw blurRad="38100" dist="38100" dir="2700000" algn="tl">
                    <a:srgbClr val="000000">
                      <a:alpha val="43137"/>
                    </a:srgbClr>
                  </a:outerShdw>
                </a:effectLst>
                <a:latin typeface="Arial" charset="0"/>
              </a:rPr>
              <a:t>)</a:t>
            </a:r>
          </a:p>
        </p:txBody>
      </p:sp>
      <p:sp>
        <p:nvSpPr>
          <p:cNvPr id="6148" name="Rectangle 3"/>
          <p:cNvSpPr>
            <a:spLocks noGrp="1" noChangeArrowheads="1"/>
          </p:cNvSpPr>
          <p:nvPr>
            <p:ph type="body" idx="1"/>
          </p:nvPr>
        </p:nvSpPr>
        <p:spPr>
          <a:xfrm>
            <a:off x="357188" y="1000125"/>
            <a:ext cx="8391276" cy="4714875"/>
          </a:xfrm>
        </p:spPr>
        <p:txBody>
          <a:bodyPr/>
          <a:lstStyle/>
          <a:p>
            <a:r>
              <a:rPr lang="en-US" dirty="0"/>
              <a:t> </a:t>
            </a:r>
            <a:endParaRPr lang="en-ZA" dirty="0"/>
          </a:p>
          <a:p>
            <a:pPr marL="0" lvl="0" indent="0" algn="just">
              <a:lnSpc>
                <a:spcPct val="80000"/>
              </a:lnSpc>
            </a:pPr>
            <a:r>
              <a:rPr lang="en-US" sz="4000" dirty="0" smtClean="0"/>
              <a:t>Paragraph 4</a:t>
            </a:r>
          </a:p>
          <a:p>
            <a:pPr marL="0" lvl="0" indent="0" algn="just">
              <a:lnSpc>
                <a:spcPct val="80000"/>
              </a:lnSpc>
            </a:pPr>
            <a:endParaRPr lang="en-US" sz="2800" dirty="0"/>
          </a:p>
          <a:p>
            <a:pPr marL="0" lvl="0" indent="0" algn="just">
              <a:lnSpc>
                <a:spcPct val="80000"/>
              </a:lnSpc>
            </a:pPr>
            <a:r>
              <a:rPr lang="en-US" sz="2800" dirty="0" smtClean="0"/>
              <a:t>We </a:t>
            </a:r>
            <a:r>
              <a:rPr lang="en-US" sz="2800" dirty="0"/>
              <a:t>also wish to bring to your attention that the entity that issued the unauthorized test report (SABS Commercial (SOC) has not been authorised in terms of section 54 of the PFMA; and is therefore operating outside of the precepts of the law. </a:t>
            </a:r>
            <a:endParaRPr lang="en-ZA" sz="2800" dirty="0"/>
          </a:p>
          <a:p>
            <a:pPr algn="just" eaLnBrk="1" hangingPunct="1">
              <a:lnSpc>
                <a:spcPct val="80000"/>
              </a:lnSpc>
            </a:pPr>
            <a:endParaRPr lang="en-GB" sz="2400" dirty="0" smtClean="0">
              <a:latin typeface="Arial" pitchFamily="34" charset="0"/>
              <a:cs typeface="Arial" pitchFamily="34" charset="0"/>
            </a:endParaRPr>
          </a:p>
        </p:txBody>
      </p:sp>
    </p:spTree>
    <p:extLst>
      <p:ext uri="{BB962C8B-B14F-4D97-AF65-F5344CB8AC3E}">
        <p14:creationId xmlns:p14="http://schemas.microsoft.com/office/powerpoint/2010/main" val="3973480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2"/>
          </p:nvPr>
        </p:nvSpPr>
        <p:spPr>
          <a:noFill/>
        </p:spPr>
        <p:txBody>
          <a:bodyPr/>
          <a:lstStyle/>
          <a:p>
            <a:fld id="{AEFD37D4-DCF0-46BC-BAF9-164C10FB66A6}" type="slidenum">
              <a:rPr lang="en-US" smtClean="0">
                <a:latin typeface="Times" pitchFamily="18" charset="0"/>
              </a:rPr>
              <a:pPr/>
              <a:t>9</a:t>
            </a:fld>
            <a:endParaRPr lang="en-US" dirty="0" smtClean="0">
              <a:latin typeface="Times" pitchFamily="18" charset="0"/>
            </a:endParaRPr>
          </a:p>
        </p:txBody>
      </p:sp>
      <p:sp>
        <p:nvSpPr>
          <p:cNvPr id="7170" name="Rectangle 2"/>
          <p:cNvSpPr>
            <a:spLocks noGrp="1" noChangeArrowheads="1"/>
          </p:cNvSpPr>
          <p:nvPr>
            <p:ph type="title"/>
          </p:nvPr>
        </p:nvSpPr>
        <p:spPr>
          <a:xfrm>
            <a:off x="13325" y="18047"/>
            <a:ext cx="9130675" cy="674650"/>
          </a:xfrm>
        </p:spPr>
        <p:txBody>
          <a:bodyPr/>
          <a:lstStyle/>
          <a:p>
            <a:pPr>
              <a:defRPr/>
            </a:pPr>
            <a:r>
              <a:rPr lang="en-GB" b="1" dirty="0" smtClean="0">
                <a:effectLst>
                  <a:outerShdw blurRad="38100" dist="38100" dir="2700000" algn="tl">
                    <a:srgbClr val="000000">
                      <a:alpha val="43137"/>
                    </a:srgbClr>
                  </a:outerShdw>
                </a:effectLst>
                <a:latin typeface="Arial" charset="0"/>
              </a:rPr>
              <a:t>Sabs board</a:t>
            </a:r>
            <a:endParaRPr lang="en-GB" sz="2800" b="1" dirty="0" smtClean="0">
              <a:effectLst>
                <a:outerShdw blurRad="38100" dist="38100" dir="2700000" algn="tl">
                  <a:srgbClr val="000000">
                    <a:alpha val="43137"/>
                  </a:srgbClr>
                </a:outerShdw>
              </a:effectLst>
              <a:latin typeface="Arial" charset="0"/>
            </a:endParaRPr>
          </a:p>
        </p:txBody>
      </p:sp>
      <p:sp>
        <p:nvSpPr>
          <p:cNvPr id="6148" name="Rectangle 3"/>
          <p:cNvSpPr>
            <a:spLocks noGrp="1" noChangeArrowheads="1"/>
          </p:cNvSpPr>
          <p:nvPr>
            <p:ph type="body" idx="1"/>
          </p:nvPr>
        </p:nvSpPr>
        <p:spPr>
          <a:xfrm>
            <a:off x="357188" y="1000125"/>
            <a:ext cx="8391276" cy="4714875"/>
          </a:xfrm>
        </p:spPr>
        <p:txBody>
          <a:bodyPr/>
          <a:lstStyle/>
          <a:p>
            <a:r>
              <a:rPr lang="en-US" dirty="0"/>
              <a:t> </a:t>
            </a:r>
            <a:endParaRPr lang="en-ZA" dirty="0"/>
          </a:p>
          <a:p>
            <a:pPr marL="0" lvl="0" indent="0" algn="just">
              <a:lnSpc>
                <a:spcPct val="80000"/>
              </a:lnSpc>
            </a:pPr>
            <a:r>
              <a:rPr lang="en-US" sz="4400" dirty="0" smtClean="0"/>
              <a:t>Paragraph 5</a:t>
            </a:r>
          </a:p>
          <a:p>
            <a:pPr marL="0" lvl="0" indent="0" algn="just">
              <a:lnSpc>
                <a:spcPct val="80000"/>
              </a:lnSpc>
            </a:pPr>
            <a:endParaRPr lang="en-US" sz="3600" dirty="0"/>
          </a:p>
          <a:p>
            <a:pPr marL="0" lvl="0" indent="0" algn="just">
              <a:lnSpc>
                <a:spcPct val="80000"/>
              </a:lnSpc>
            </a:pPr>
            <a:r>
              <a:rPr lang="en-US" sz="3600" dirty="0" smtClean="0"/>
              <a:t>I </a:t>
            </a:r>
            <a:r>
              <a:rPr lang="en-US" sz="3600" dirty="0"/>
              <a:t>wish to further point out that the SABS Board and CEO has failed to act despite being aware of the SABS and Eskom collaboration since 13 September 2015. (The matter was covered on the front page of Sunday Times titled: </a:t>
            </a:r>
            <a:r>
              <a:rPr lang="en-US" sz="3600" i="1" dirty="0"/>
              <a:t>“How Eskom bowed to the Guptas”. </a:t>
            </a:r>
            <a:endParaRPr lang="en-GB" sz="2400" dirty="0" smtClean="0">
              <a:latin typeface="Arial" pitchFamily="34" charset="0"/>
              <a:cs typeface="Arial" pitchFamily="34" charset="0"/>
            </a:endParaRPr>
          </a:p>
        </p:txBody>
      </p:sp>
    </p:spTree>
    <p:extLst>
      <p:ext uri="{BB962C8B-B14F-4D97-AF65-F5344CB8AC3E}">
        <p14:creationId xmlns:p14="http://schemas.microsoft.com/office/powerpoint/2010/main" val="22559266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6045</TotalTime>
  <Words>484</Words>
  <Application>Microsoft Office PowerPoint</Application>
  <PresentationFormat>On-screen Show (4:3)</PresentationFormat>
  <Paragraphs>60</Paragraphs>
  <Slides>10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Arial Black</vt:lpstr>
      <vt:lpstr>Arial Unicode MS</vt:lpstr>
      <vt:lpstr>Calibri</vt:lpstr>
      <vt:lpstr>Franklin Gothic Book</vt:lpstr>
      <vt:lpstr>Franklin Gothic Medium</vt:lpstr>
      <vt:lpstr>Times</vt:lpstr>
      <vt:lpstr>Tunga</vt:lpstr>
      <vt:lpstr>Wingdings</vt:lpstr>
      <vt:lpstr>Angles</vt:lpstr>
      <vt:lpstr>PowerPoint Presentation</vt:lpstr>
      <vt:lpstr>Letter dated 16 February 2018</vt:lpstr>
      <vt:lpstr>Letter dated 16 February 2018</vt:lpstr>
      <vt:lpstr> preliminary information (contd)</vt:lpstr>
      <vt:lpstr>Letter dated 9 may 2018</vt:lpstr>
      <vt:lpstr>Letter dated 9 may 2018 (contd)</vt:lpstr>
      <vt:lpstr>Letter dated 9 may 2018 (Contd)</vt:lpstr>
      <vt:lpstr>Letter dated 9 may 2018 (contd)</vt:lpstr>
      <vt:lpstr>Sabs board</vt:lpstr>
      <vt:lpstr> Ke ya leboga      Ke a leboha   Ke a leboga       Ngiyabonga  Ndiyabulela         Ngiyathokoza  Ngiyabonga      Inkomu  Ndi khou livhuha       Dankie    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Development</dc:title>
  <dc:creator>Reshme Pillay</dc:creator>
  <cp:lastModifiedBy>Windows User</cp:lastModifiedBy>
  <cp:revision>236</cp:revision>
  <dcterms:created xsi:type="dcterms:W3CDTF">2016-09-05T12:21:08Z</dcterms:created>
  <dcterms:modified xsi:type="dcterms:W3CDTF">2018-06-12T06:41:38Z</dcterms:modified>
</cp:coreProperties>
</file>