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charts/style15.xml" ContentType="application/vnd.ms-office.chartstyl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charts/colors6.xml" ContentType="application/vnd.ms-office.chartcolor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style11.xml" ContentType="application/vnd.ms-office.chartstyle+xml"/>
  <Override PartName="/ppt/charts/colors16.xml" ContentType="application/vnd.ms-office.chartcolorstyl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charts/chart13.xml" ContentType="application/vnd.openxmlformats-officedocument.drawingml.chart+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olors12.xml" ContentType="application/vnd.ms-office.chartcolorstyle+xml"/>
  <Override PartName="/ppt/charts/chart7.xml" ContentType="application/vnd.openxmlformats-officedocument.drawingml.chart+xml"/>
  <Override PartName="/ppt/charts/style9.xml" ContentType="application/vnd.ms-office.chartstyle+xml"/>
  <Default Extension="xlsx" ContentType="application/vnd.openxmlformats-officedocument.spreadsheetml.sheet"/>
  <Override PartName="/ppt/charts/chart3.xml" ContentType="application/vnd.openxmlformats-officedocument.drawingml.chart+xml"/>
  <Override PartName="/ppt/charts/style5.xml" ContentType="application/vnd.ms-office.chart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theme/themeOverride13.xml" ContentType="application/vnd.openxmlformats-officedocument.themeOverride+xml"/>
  <Override PartName="/ppt/charts/style3.xml" ContentType="application/vnd.ms-office.chartstyle+xml"/>
  <Override PartName="/ppt/charts/style16.xml" ContentType="application/vnd.ms-office.chartstyl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theme/themeOverride8.xml" ContentType="application/vnd.openxmlformats-officedocument.themeOverride+xml"/>
  <Override PartName="/ppt/theme/themeOverride11.xml" ContentType="application/vnd.openxmlformats-officedocument.themeOverride+xml"/>
  <Override PartName="/ppt/charts/colors9.xml" ContentType="application/vnd.ms-office.chartcolorstyle+xml"/>
  <Override PartName="/ppt/charts/style1.xml" ContentType="application/vnd.ms-office.chartstyle+xml"/>
  <Override PartName="/ppt/charts/style14.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theme/themeOverride6.xml" ContentType="application/vnd.openxmlformats-officedocument.themeOverride+xml"/>
  <Override PartName="/ppt/charts/colors7.xml" ContentType="application/vnd.ms-office.chartcolorstyle+xml"/>
  <Override PartName="/ppt/charts/style12.xml" ContentType="application/vnd.ms-office.chart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charts/chart16.xml" ContentType="application/vnd.openxmlformats-officedocument.drawingml.chart+xml"/>
  <Override PartName="/ppt/charts/colors15.xml" ContentType="application/vnd.ms-office.chartcolorstyle+xml"/>
  <Override PartName="/ppt/charts/colors5.xml" ContentType="application/vnd.ms-office.chartcolorstyle+xml"/>
  <Override PartName="/ppt/charts/style10.xml" ContentType="application/vnd.ms-office.chart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docProps/app.xml" ContentType="application/vnd.openxmlformats-officedocument.extended-properties+xml"/>
  <Override PartName="/ppt/charts/colors13.xml" ContentType="application/vnd.ms-office.chartcolorstyle+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charts/colors11.xml" ContentType="application/vnd.ms-office.chartcolorstyle+xml"/>
  <Override PartName="/ppt/charts/colors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charts/style8.xml" ContentType="application/vnd.ms-office.chartstyle+xml"/>
  <Override PartName="/ppt/charts/chart4.xml" ContentType="application/vnd.openxmlformats-officedocument.drawingml.chart+xml"/>
  <Override PartName="/ppt/charts/style6.xml" ContentType="application/vnd.ms-office.chartstyl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theme/themeOverride9.xml" ContentType="application/vnd.openxmlformats-officedocument.themeOverride+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charts/colors8.xml" ContentType="application/vnd.ms-office.chartcolorstyl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charts/style13.xml" ContentType="application/vnd.ms-office.chartstyl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heme/themeOverride3.xml" ContentType="application/vnd.openxmlformats-officedocument.themeOverr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charts/chart15.xml" ContentType="application/vnd.openxmlformats-officedocument.drawingml.chart+xml"/>
  <Override PartName="/ppt/charts/colors14.xml" ContentType="application/vnd.ms-office.chartcolorstyl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style7.xml" ContentType="application/vnd.ms-office.chartstyle+xml"/>
  <Override PartName="/ppt/charts/colors10.xml" ContentType="application/vnd.ms-office.chartcolorstyle+xml"/>
  <Override PartName="/ppt/charts/chart5.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0" r:id="rId3"/>
  </p:sldMasterIdLst>
  <p:notesMasterIdLst>
    <p:notesMasterId r:id="rId43"/>
  </p:notesMasterIdLst>
  <p:handoutMasterIdLst>
    <p:handoutMasterId r:id="rId44"/>
  </p:handoutMasterIdLst>
  <p:sldIdLst>
    <p:sldId id="300" r:id="rId4"/>
    <p:sldId id="301" r:id="rId5"/>
    <p:sldId id="335" r:id="rId6"/>
    <p:sldId id="408" r:id="rId7"/>
    <p:sldId id="361" r:id="rId8"/>
    <p:sldId id="404" r:id="rId9"/>
    <p:sldId id="366" r:id="rId10"/>
    <p:sldId id="402" r:id="rId11"/>
    <p:sldId id="403" r:id="rId12"/>
    <p:sldId id="407" r:id="rId13"/>
    <p:sldId id="395" r:id="rId14"/>
    <p:sldId id="394" r:id="rId15"/>
    <p:sldId id="396" r:id="rId16"/>
    <p:sldId id="375" r:id="rId17"/>
    <p:sldId id="376" r:id="rId18"/>
    <p:sldId id="373" r:id="rId19"/>
    <p:sldId id="386" r:id="rId20"/>
    <p:sldId id="405" r:id="rId21"/>
    <p:sldId id="391" r:id="rId22"/>
    <p:sldId id="382" r:id="rId23"/>
    <p:sldId id="381" r:id="rId24"/>
    <p:sldId id="383" r:id="rId25"/>
    <p:sldId id="380" r:id="rId26"/>
    <p:sldId id="370" r:id="rId27"/>
    <p:sldId id="384" r:id="rId28"/>
    <p:sldId id="390" r:id="rId29"/>
    <p:sldId id="387" r:id="rId30"/>
    <p:sldId id="392" r:id="rId31"/>
    <p:sldId id="388" r:id="rId32"/>
    <p:sldId id="393" r:id="rId33"/>
    <p:sldId id="406" r:id="rId34"/>
    <p:sldId id="401" r:id="rId35"/>
    <p:sldId id="385" r:id="rId36"/>
    <p:sldId id="369" r:id="rId37"/>
    <p:sldId id="400" r:id="rId38"/>
    <p:sldId id="352" r:id="rId39"/>
    <p:sldId id="410" r:id="rId40"/>
    <p:sldId id="411" r:id="rId41"/>
    <p:sldId id="308" r:id="rId42"/>
  </p:sldIdLst>
  <p:sldSz cx="9144000" cy="6858000" type="screen4x3"/>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9671C"/>
    <a:srgbClr val="EF4718"/>
    <a:srgbClr val="005D2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14" autoAdjust="0"/>
    <p:restoredTop sz="99846" autoAdjust="0"/>
  </p:normalViewPr>
  <p:slideViewPr>
    <p:cSldViewPr snapToObjects="1">
      <p:cViewPr varScale="1">
        <p:scale>
          <a:sx n="116" d="100"/>
          <a:sy n="116" d="100"/>
        </p:scale>
        <p:origin x="-149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moddyr\Documents\Moddy\MBL3\local%20copy\Select%20Committee%20on%20Appropriations\Book1%20moddy.xlsx" TargetMode="External"/></Relationships>
</file>

<file path=ppt/charts/_rels/chart10.xml.rels><?xml version="1.0" encoding="UTF-8" standalone="yes"?>
<Relationships xmlns="http://schemas.openxmlformats.org/package/2006/relationships"><Relationship Id="rId3" Type="http://schemas.microsoft.com/office/2011/relationships/chartColorStyle" Target="colors10.xml"/><Relationship Id="rId2" Type="http://schemas.openxmlformats.org/officeDocument/2006/relationships/package" Target="../embeddings/Microsoft_Office_Excel_Worksheet9.xlsx"/><Relationship Id="rId1" Type="http://schemas.openxmlformats.org/officeDocument/2006/relationships/themeOverride" Target="../theme/themeOverride8.xml"/><Relationship Id="rId4"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microsoft.com/office/2011/relationships/chartColorStyle" Target="colors11.xml"/><Relationship Id="rId2" Type="http://schemas.openxmlformats.org/officeDocument/2006/relationships/package" Target="../embeddings/Microsoft_Office_Excel_Worksheet10.xlsx"/><Relationship Id="rId1" Type="http://schemas.openxmlformats.org/officeDocument/2006/relationships/themeOverride" Target="../theme/themeOverride9.xml"/><Relationship Id="rId4"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Microsoft_Office_Excel_Worksheet11.xlsx"/></Relationships>
</file>

<file path=ppt/charts/_rels/chart13.xml.rels><?xml version="1.0" encoding="UTF-8" standalone="yes"?>
<Relationships xmlns="http://schemas.openxmlformats.org/package/2006/relationships"><Relationship Id="rId3" Type="http://schemas.microsoft.com/office/2011/relationships/chartColorStyle" Target="colors13.xml"/><Relationship Id="rId2" Type="http://schemas.openxmlformats.org/officeDocument/2006/relationships/package" Target="../embeddings/Microsoft_Office_Excel_Worksheet12.xlsx"/><Relationship Id="rId1" Type="http://schemas.openxmlformats.org/officeDocument/2006/relationships/themeOverride" Target="../theme/themeOverride10.xml"/><Relationship Id="rId4"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microsoft.com/office/2011/relationships/chartColorStyle" Target="colors14.xml"/><Relationship Id="rId2" Type="http://schemas.openxmlformats.org/officeDocument/2006/relationships/package" Target="../embeddings/Microsoft_Office_Excel_Worksheet13.xlsx"/><Relationship Id="rId1" Type="http://schemas.openxmlformats.org/officeDocument/2006/relationships/themeOverride" Target="../theme/themeOverride11.xml"/><Relationship Id="rId4"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microsoft.com/office/2011/relationships/chartColorStyle" Target="colors15.xml"/><Relationship Id="rId2" Type="http://schemas.openxmlformats.org/officeDocument/2006/relationships/package" Target="../embeddings/Microsoft_Office_Excel_Worksheet14.xlsx"/><Relationship Id="rId1" Type="http://schemas.openxmlformats.org/officeDocument/2006/relationships/themeOverride" Target="../theme/themeOverride12.xml"/><Relationship Id="rId4"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microsoft.com/office/2011/relationships/chartColorStyle" Target="colors16.xml"/><Relationship Id="rId2" Type="http://schemas.openxmlformats.org/officeDocument/2006/relationships/package" Target="../embeddings/Microsoft_Office_Excel_Worksheet15.xlsx"/><Relationship Id="rId1" Type="http://schemas.openxmlformats.org/officeDocument/2006/relationships/themeOverride" Target="../theme/themeOverride13.xml"/><Relationship Id="rId4"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 Id="rId5" Type="http://schemas.microsoft.com/office/2011/relationships/chartStyle" Target="style3.xml"/><Relationship Id="rId4" Type="http://schemas.microsoft.com/office/2011/relationships/chartColorStyle" Target="colors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 Id="rId4" Type="http://schemas.microsoft.com/office/2011/relationships/chartStyle" Target="style4.xm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package" Target="../embeddings/Microsoft_Office_Excel_Worksheet4.xlsx"/><Relationship Id="rId1" Type="http://schemas.openxmlformats.org/officeDocument/2006/relationships/themeOverride" Target="../theme/themeOverride4.xml"/><Relationship Id="rId4" Type="http://schemas.microsoft.com/office/2011/relationships/chartStyle" Target="style5.xm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package" Target="../embeddings/Microsoft_Office_Excel_Worksheet5.xlsx"/><Relationship Id="rId1" Type="http://schemas.openxmlformats.org/officeDocument/2006/relationships/themeOverride" Target="../theme/themeOverride5.xml"/><Relationship Id="rId4" Type="http://schemas.microsoft.com/office/2011/relationships/chartStyle" Target="style6.xm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Office_Excel_Worksheet6.xlsx"/></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openxmlformats.org/officeDocument/2006/relationships/package" Target="../embeddings/Microsoft_Office_Excel_Worksheet7.xlsx"/><Relationship Id="rId1" Type="http://schemas.openxmlformats.org/officeDocument/2006/relationships/themeOverride" Target="../theme/themeOverride6.xml"/><Relationship Id="rId4" Type="http://schemas.microsoft.com/office/2011/relationships/chartStyle" Target="style8.xml"/></Relationships>
</file>

<file path=ppt/charts/_rels/chart9.xml.rels><?xml version="1.0" encoding="UTF-8" standalone="yes"?>
<Relationships xmlns="http://schemas.openxmlformats.org/package/2006/relationships"><Relationship Id="rId3" Type="http://schemas.microsoft.com/office/2011/relationships/chartColorStyle" Target="colors9.xml"/><Relationship Id="rId2" Type="http://schemas.openxmlformats.org/officeDocument/2006/relationships/package" Target="../embeddings/Microsoft_Office_Excel_Worksheet8.xlsx"/><Relationship Id="rId1" Type="http://schemas.openxmlformats.org/officeDocument/2006/relationships/themeOverride" Target="../theme/themeOverride7.xml"/><Relationship Id="rId4"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b="1" i="0" u="none" strike="noStrike" kern="1200" baseline="0">
                <a:solidFill>
                  <a:schemeClr val="dk1">
                    <a:lumMod val="65000"/>
                    <a:lumOff val="35000"/>
                  </a:schemeClr>
                </a:solidFill>
                <a:effectLst/>
                <a:latin typeface="+mn-lt"/>
                <a:ea typeface="+mn-ea"/>
                <a:cs typeface="+mn-cs"/>
              </a:defRPr>
            </a:pPr>
            <a:r>
              <a:rPr lang="en-ZA" b="1"/>
              <a:t>MUNICIPAL DISASTER GRANT-2011/2012</a:t>
            </a:r>
          </a:p>
        </c:rich>
      </c:tx>
      <c:spPr>
        <a:noFill/>
        <a:ln>
          <a:noFill/>
        </a:ln>
        <a:effectLst/>
      </c:spPr>
    </c:title>
    <c:plotArea>
      <c:layout/>
      <c:barChart>
        <c:barDir val="col"/>
        <c:grouping val="clustered"/>
        <c:ser>
          <c:idx val="0"/>
          <c:order val="0"/>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c:spPr>
          <c:dLbls>
            <c:dLbl>
              <c:idx val="0"/>
              <c:tx>
                <c:rich>
                  <a:bodyPr/>
                  <a:lstStyle/>
                  <a:p>
                    <a:r>
                      <a:rPr lang="en-US" dirty="0"/>
                      <a:t>R2,5m</a:t>
                    </a:r>
                  </a:p>
                </c:rich>
              </c:tx>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A11-4FE1-B9D9-7DE6DA62F259}"/>
                </c:ext>
              </c:extLst>
            </c:dLbl>
            <c:dLbl>
              <c:idx val="1"/>
              <c:tx>
                <c:rich>
                  <a:bodyPr/>
                  <a:lstStyle/>
                  <a:p>
                    <a:r>
                      <a:rPr lang="en-US" dirty="0"/>
                      <a:t>R2m</a:t>
                    </a:r>
                  </a:p>
                </c:rich>
              </c:tx>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A11-4FE1-B9D9-7DE6DA62F259}"/>
                </c:ext>
              </c:extLst>
            </c:dLbl>
            <c:dLbl>
              <c:idx val="2"/>
              <c:tx>
                <c:rich>
                  <a:bodyPr/>
                  <a:lstStyle/>
                  <a:p>
                    <a:r>
                      <a:rPr lang="en-US" dirty="0"/>
                      <a:t>R5,7m</a:t>
                    </a:r>
                  </a:p>
                </c:rich>
              </c:tx>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A11-4FE1-B9D9-7DE6DA62F259}"/>
                </c:ext>
              </c:extLst>
            </c:dLbl>
            <c:dLbl>
              <c:idx val="3"/>
              <c:tx>
                <c:rich>
                  <a:bodyPr/>
                  <a:lstStyle/>
                  <a:p>
                    <a:r>
                      <a:rPr lang="en-US" dirty="0"/>
                      <a:t>R22,1m</a:t>
                    </a:r>
                  </a:p>
                </c:rich>
              </c:tx>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A11-4FE1-B9D9-7DE6DA62F259}"/>
                </c:ext>
              </c:extLst>
            </c:dLbl>
            <c:dLbl>
              <c:idx val="4"/>
              <c:tx>
                <c:rich>
                  <a:bodyPr/>
                  <a:lstStyle/>
                  <a:p>
                    <a:r>
                      <a:rPr lang="en-US"/>
                      <a:t>R14 ,2m</a:t>
                    </a:r>
                    <a:endParaRPr lang="en-US" dirty="0"/>
                  </a:p>
                </c:rich>
              </c:tx>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F7D-4C41-B95F-9315F2EAB9F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0000"/>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Sheet2!$A$1:$D$1</c:f>
              <c:strCache>
                <c:ptCount val="4"/>
                <c:pt idx="0">
                  <c:v>Mbombela</c:v>
                </c:pt>
                <c:pt idx="1">
                  <c:v>Nkomazi</c:v>
                </c:pt>
                <c:pt idx="2">
                  <c:v>Umjindi</c:v>
                </c:pt>
                <c:pt idx="3">
                  <c:v>Bushbuckridge</c:v>
                </c:pt>
              </c:strCache>
            </c:strRef>
          </c:cat>
          <c:val>
            <c:numRef>
              <c:f>Sheet2!$A$2:$D$2</c:f>
              <c:numCache>
                <c:formatCode>General</c:formatCode>
                <c:ptCount val="4"/>
                <c:pt idx="0">
                  <c:v>2458020</c:v>
                </c:pt>
                <c:pt idx="1">
                  <c:v>1919740</c:v>
                </c:pt>
                <c:pt idx="2">
                  <c:v>5674120</c:v>
                </c:pt>
                <c:pt idx="3">
                  <c:v>22095069</c:v>
                </c:pt>
              </c:numCache>
            </c:numRef>
          </c:val>
          <c:extLst xmlns:c16r2="http://schemas.microsoft.com/office/drawing/2015/06/chart">
            <c:ext xmlns:c16="http://schemas.microsoft.com/office/drawing/2014/chart" uri="{C3380CC4-5D6E-409C-BE32-E72D297353CC}">
              <c16:uniqueId val="{00000000-0A11-4FE1-B9D9-7DE6DA62F259}"/>
            </c:ext>
          </c:extLst>
        </c:ser>
        <c:dLbls>
          <c:showVal val="1"/>
        </c:dLbls>
        <c:gapWidth val="41"/>
        <c:axId val="61800832"/>
        <c:axId val="61802752"/>
      </c:barChart>
      <c:catAx>
        <c:axId val="61800832"/>
        <c:scaling>
          <c:orientation val="minMax"/>
        </c:scaling>
        <c:axPos val="b"/>
        <c:title>
          <c:tx>
            <c:rich>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ZA"/>
                  <a:t>MPUMALANGA PROVINCE</a:t>
                </a:r>
              </a:p>
            </c:rich>
          </c:tx>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n-US"/>
          </a:p>
        </c:txPr>
        <c:crossAx val="61802752"/>
        <c:crosses val="autoZero"/>
        <c:auto val="1"/>
        <c:lblAlgn val="ctr"/>
        <c:lblOffset val="100"/>
      </c:catAx>
      <c:valAx>
        <c:axId val="61802752"/>
        <c:scaling>
          <c:orientation val="minMax"/>
        </c:scaling>
        <c:delete val="1"/>
        <c:axPos val="l"/>
        <c:title>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tickLblPos val="none"/>
        <c:crossAx val="61800832"/>
        <c:crosses val="autoZero"/>
        <c:crossBetween val="between"/>
      </c:valAx>
      <c:spPr>
        <a:noFill/>
        <a:ln>
          <a:noFill/>
        </a:ln>
        <a:effectLst/>
      </c:spPr>
    </c:plotArea>
    <c:plotVisOnly val="1"/>
    <c:dispBlanksAs val="gap"/>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dPt>
            <c:idx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1863-4FAA-BD64-A8CEB1BEA007}"/>
              </c:ext>
            </c:extLst>
          </c:dPt>
          <c:dPt>
            <c:idx val="1"/>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1863-4FAA-BD64-A8CEB1BEA007}"/>
              </c:ext>
            </c:extLst>
          </c:dPt>
          <c:dPt>
            <c:idx val="2"/>
            <c:spPr>
              <a:solidFill>
                <a:schemeClr val="accent3"/>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5-1863-4FAA-BD64-A8CEB1BEA007}"/>
              </c:ext>
            </c:extLst>
          </c:dPt>
          <c:dPt>
            <c:idx val="3"/>
            <c:spPr>
              <a:solidFill>
                <a:schemeClr val="accent4"/>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7-1863-4FAA-BD64-A8CEB1BEA007}"/>
              </c:ext>
            </c:extLst>
          </c:dPt>
          <c:dLbls>
            <c:dLbl>
              <c:idx val="0"/>
              <c:tx>
                <c:rich>
                  <a:bodyPr/>
                  <a:lstStyle/>
                  <a:p>
                    <a:r>
                      <a:rPr lang="en-US"/>
                      <a:t>R2,7m</a:t>
                    </a:r>
                    <a:endParaRPr lang="en-US" dirty="0"/>
                  </a:p>
                </c:rich>
              </c:tx>
              <c:dLblPos val="ctr"/>
              <c:showVal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863-4FAA-BD64-A8CEB1BEA007}"/>
                </c:ext>
              </c:extLst>
            </c:dLbl>
            <c:dLbl>
              <c:idx val="1"/>
              <c:tx>
                <c:rich>
                  <a:bodyPr/>
                  <a:lstStyle/>
                  <a:p>
                    <a:r>
                      <a:rPr lang="en-US"/>
                      <a:t>R7.8m </a:t>
                    </a:r>
                    <a:endParaRPr lang="en-US" dirty="0"/>
                  </a:p>
                </c:rich>
              </c:tx>
              <c:dLblPos val="ctr"/>
              <c:showVal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863-4FAA-BD64-A8CEB1BEA007}"/>
                </c:ext>
              </c:extLst>
            </c:dLbl>
            <c:dLbl>
              <c:idx val="2"/>
              <c:tx>
                <c:rich>
                  <a:bodyPr/>
                  <a:lstStyle/>
                  <a:p>
                    <a:r>
                      <a:rPr lang="en-US"/>
                      <a:t>R4,8m</a:t>
                    </a:r>
                    <a:endParaRPr lang="en-US" dirty="0"/>
                  </a:p>
                </c:rich>
              </c:tx>
              <c:dLblPos val="ctr"/>
              <c:showVal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863-4FAA-BD64-A8CEB1BEA007}"/>
                </c:ext>
              </c:extLst>
            </c:dLbl>
            <c:dLbl>
              <c:idx val="3"/>
              <c:tx>
                <c:rich>
                  <a:bodyPr/>
                  <a:lstStyle/>
                  <a:p>
                    <a:r>
                      <a:rPr lang="en-US" dirty="0"/>
                      <a:t>R9,3m</a:t>
                    </a:r>
                  </a:p>
                </c:rich>
              </c:tx>
              <c:dLblPos val="ctr"/>
              <c:showVal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1863-4FAA-BD64-A8CEB1BEA007}"/>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ctr"/>
            <c:showVal val="1"/>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Sheet6!$C$28:$F$28</c:f>
              <c:strCache>
                <c:ptCount val="4"/>
                <c:pt idx="0">
                  <c:v>uThukela</c:v>
                </c:pt>
                <c:pt idx="1">
                  <c:v>uMzinyathi</c:v>
                </c:pt>
                <c:pt idx="2">
                  <c:v>Umgungundlovu</c:v>
                </c:pt>
                <c:pt idx="3">
                  <c:v>iLembe</c:v>
                </c:pt>
              </c:strCache>
            </c:strRef>
          </c:cat>
          <c:val>
            <c:numRef>
              <c:f>Sheet6!$C$29:$F$29</c:f>
              <c:numCache>
                <c:formatCode>General</c:formatCode>
                <c:ptCount val="4"/>
                <c:pt idx="0">
                  <c:v>2685000</c:v>
                </c:pt>
                <c:pt idx="1">
                  <c:v>7980360</c:v>
                </c:pt>
                <c:pt idx="2">
                  <c:v>4750000</c:v>
                </c:pt>
                <c:pt idx="3">
                  <c:v>9250000</c:v>
                </c:pt>
              </c:numCache>
            </c:numRef>
          </c:val>
          <c:extLst xmlns:c16r2="http://schemas.microsoft.com/office/drawing/2015/06/chart">
            <c:ext xmlns:c16="http://schemas.microsoft.com/office/drawing/2014/chart" uri="{C3380CC4-5D6E-409C-BE32-E72D297353CC}">
              <c16:uniqueId val="{00000008-1863-4FAA-BD64-A8CEB1BEA007}"/>
            </c:ext>
          </c:extLst>
        </c:ser>
        <c:dLbls>
          <c:showVal val="1"/>
        </c:dLbls>
      </c:pie3DChart>
      <c:spPr>
        <a:noFill/>
        <a:ln>
          <a:noFill/>
        </a:ln>
        <a:effectLst/>
      </c:spPr>
    </c:plotArea>
    <c:legend>
      <c:legendPos val="r"/>
      <c:layout>
        <c:manualLayout>
          <c:xMode val="edge"/>
          <c:yMode val="edge"/>
          <c:x val="0.80422420023584007"/>
          <c:y val="0.44365532200932511"/>
          <c:w val="0.18611396401536767"/>
          <c:h val="0.35943073379640939"/>
        </c:manualLayout>
      </c:layout>
      <c:spPr>
        <a:solidFill>
          <a:schemeClr val="lt1">
            <a:lumMod val="95000"/>
            <a:alpha val="39000"/>
          </a:schemeClr>
        </a:solid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14717151310673085"/>
          <c:y val="2.7039270150401563E-4"/>
          <c:w val="0.659128576276653"/>
          <c:h val="0.93161728785450582"/>
        </c:manualLayout>
      </c:layout>
      <c:pie3DChart>
        <c:varyColors val="1"/>
        <c:ser>
          <c:idx val="0"/>
          <c:order val="0"/>
          <c:dPt>
            <c:idx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060C-40B6-AD19-F6CEA109CCB6}"/>
              </c:ext>
            </c:extLst>
          </c:dPt>
          <c:dPt>
            <c:idx val="1"/>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060C-40B6-AD19-F6CEA109CCB6}"/>
              </c:ext>
            </c:extLst>
          </c:dPt>
          <c:dPt>
            <c:idx val="2"/>
            <c:spPr>
              <a:solidFill>
                <a:schemeClr val="accent3"/>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5-060C-40B6-AD19-F6CEA109CCB6}"/>
              </c:ext>
            </c:extLst>
          </c:dPt>
          <c:dPt>
            <c:idx val="3"/>
            <c:spPr>
              <a:solidFill>
                <a:schemeClr val="accent4"/>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6-A905-4AF5-B780-B3DF699B09D3}"/>
              </c:ext>
            </c:extLst>
          </c:dPt>
          <c:dLbls>
            <c:dLbl>
              <c:idx val="0"/>
              <c:layout>
                <c:manualLayout>
                  <c:x val="-0.12910891232090035"/>
                  <c:y val="0.10532504060376502"/>
                </c:manualLayout>
              </c:layout>
              <c:tx>
                <c:rich>
                  <a:bodyPr/>
                  <a:lstStyle/>
                  <a:p>
                    <a:r>
                      <a:rPr lang="en-US" dirty="0"/>
                      <a:t>R2,4m</a:t>
                    </a:r>
                  </a:p>
                </c:rich>
              </c:tx>
              <c:dLblPos val="bestFit"/>
              <c:showVal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60C-40B6-AD19-F6CEA109CCB6}"/>
                </c:ext>
              </c:extLst>
            </c:dLbl>
            <c:dLbl>
              <c:idx val="1"/>
              <c:tx>
                <c:rich>
                  <a:bodyPr/>
                  <a:lstStyle/>
                  <a:p>
                    <a:r>
                      <a:rPr lang="en-US"/>
                      <a:t>R6,2m</a:t>
                    </a:r>
                    <a:endParaRPr lang="en-US" dirty="0"/>
                  </a:p>
                </c:rich>
              </c:tx>
              <c:dLblPos val="ctr"/>
              <c:showVal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60C-40B6-AD19-F6CEA109CCB6}"/>
                </c:ext>
              </c:extLst>
            </c:dLbl>
            <c:dLbl>
              <c:idx val="2"/>
              <c:tx>
                <c:rich>
                  <a:bodyPr/>
                  <a:lstStyle/>
                  <a:p>
                    <a:r>
                      <a:rPr lang="en-US"/>
                      <a:t>R1,9m</a:t>
                    </a:r>
                    <a:endParaRPr lang="en-US" dirty="0"/>
                  </a:p>
                </c:rich>
              </c:tx>
              <c:dLblPos val="ctr"/>
              <c:showVal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60C-40B6-AD19-F6CEA109CCB6}"/>
                </c:ext>
              </c:extLst>
            </c:dLbl>
            <c:dLbl>
              <c:idx val="3"/>
              <c:layout>
                <c:manualLayout>
                  <c:x val="3.2326671305527389E-2"/>
                  <c:y val="5.5629728214366396E-2"/>
                </c:manualLayout>
              </c:layout>
              <c:tx>
                <c:rich>
                  <a:bodyPr/>
                  <a:lstStyle/>
                  <a:p>
                    <a:r>
                      <a:rPr lang="en-US"/>
                      <a:t>R292</a:t>
                    </a:r>
                    <a:r>
                      <a:rPr lang="en-US" baseline="0"/>
                      <a:t> 000</a:t>
                    </a:r>
                    <a:endParaRPr lang="en-US" dirty="0"/>
                  </a:p>
                </c:rich>
              </c:tx>
              <c:dLblPos val="bestFit"/>
              <c:showVal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A905-4AF5-B780-B3DF699B09D3}"/>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ctr"/>
            <c:showVal val="1"/>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Sheet6!$C$48:$F$48</c:f>
              <c:strCache>
                <c:ptCount val="4"/>
                <c:pt idx="0">
                  <c:v>uMjindi</c:v>
                </c:pt>
                <c:pt idx="1">
                  <c:v>Nkomazi</c:v>
                </c:pt>
                <c:pt idx="2">
                  <c:v>Mbombela</c:v>
                </c:pt>
                <c:pt idx="3">
                  <c:v>Bela Bela</c:v>
                </c:pt>
              </c:strCache>
            </c:strRef>
          </c:cat>
          <c:val>
            <c:numRef>
              <c:f>Sheet6!$C$49:$F$49</c:f>
              <c:numCache>
                <c:formatCode>General</c:formatCode>
                <c:ptCount val="4"/>
                <c:pt idx="0">
                  <c:v>2400000</c:v>
                </c:pt>
                <c:pt idx="1">
                  <c:v>6225000</c:v>
                </c:pt>
                <c:pt idx="2">
                  <c:v>1950000</c:v>
                </c:pt>
                <c:pt idx="3">
                  <c:v>292000</c:v>
                </c:pt>
              </c:numCache>
            </c:numRef>
          </c:val>
          <c:extLst xmlns:c16r2="http://schemas.microsoft.com/office/drawing/2015/06/chart">
            <c:ext xmlns:c16="http://schemas.microsoft.com/office/drawing/2014/chart" uri="{C3380CC4-5D6E-409C-BE32-E72D297353CC}">
              <c16:uniqueId val="{00000006-060C-40B6-AD19-F6CEA109CCB6}"/>
            </c:ext>
          </c:extLst>
        </c:ser>
        <c:dLbls>
          <c:showPercent val="1"/>
        </c:dLbls>
      </c:pie3DChart>
      <c:spPr>
        <a:noFill/>
        <a:ln>
          <a:noFill/>
        </a:ln>
        <a:effectLst/>
      </c:spPr>
    </c:plotArea>
    <c:legend>
      <c:legendPos val="r"/>
      <c:layout>
        <c:manualLayout>
          <c:xMode val="edge"/>
          <c:yMode val="edge"/>
          <c:x val="0.70803574652029833"/>
          <c:y val="0.66667196954937935"/>
          <c:w val="0.25528387579696787"/>
          <c:h val="0.28831683565730132"/>
        </c:manualLayout>
      </c:layout>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dPt>
            <c:idx val="0"/>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c:spPr>
            <c:extLst xmlns:c16r2="http://schemas.microsoft.com/office/drawing/2015/06/chart">
              <c:ext xmlns:c16="http://schemas.microsoft.com/office/drawing/2014/chart" uri="{C3380CC4-5D6E-409C-BE32-E72D297353CC}">
                <c16:uniqueId val="{00000001-7615-46A2-83E1-9A78F82792EA}"/>
              </c:ext>
            </c:extLst>
          </c:dPt>
          <c:dPt>
            <c:idx val="1"/>
            <c:spPr>
              <a:gradFill>
                <a:gsLst>
                  <a:gs pos="0">
                    <a:schemeClr val="accent4"/>
                  </a:gs>
                  <a:gs pos="100000">
                    <a:schemeClr val="accent4">
                      <a:lumMod val="84000"/>
                    </a:schemeClr>
                  </a:gs>
                </a:gsLst>
                <a:lin ang="5400000" scaled="1"/>
              </a:gradFill>
              <a:ln>
                <a:noFill/>
              </a:ln>
              <a:effectLst>
                <a:outerShdw blurRad="76200" dir="18900000" sy="23000" kx="-1200000" algn="bl" rotWithShape="0">
                  <a:prstClr val="black">
                    <a:alpha val="20000"/>
                  </a:prstClr>
                </a:outerShdw>
              </a:effectLst>
            </c:spPr>
            <c:extLst xmlns:c16r2="http://schemas.microsoft.com/office/drawing/2015/06/chart">
              <c:ext xmlns:c16="http://schemas.microsoft.com/office/drawing/2014/chart" uri="{C3380CC4-5D6E-409C-BE32-E72D297353CC}">
                <c16:uniqueId val="{00000003-7615-46A2-83E1-9A78F82792EA}"/>
              </c:ext>
            </c:extLst>
          </c:dPt>
          <c:dPt>
            <c:idx val="2"/>
            <c:spPr>
              <a:gradFill>
                <a:gsLst>
                  <a:gs pos="0">
                    <a:schemeClr val="accent6"/>
                  </a:gs>
                  <a:gs pos="100000">
                    <a:schemeClr val="accent6">
                      <a:lumMod val="84000"/>
                    </a:schemeClr>
                  </a:gs>
                </a:gsLst>
                <a:lin ang="5400000" scaled="1"/>
              </a:gradFill>
              <a:ln>
                <a:noFill/>
              </a:ln>
              <a:effectLst>
                <a:outerShdw blurRad="76200" dir="18900000" sy="23000" kx="-1200000" algn="bl" rotWithShape="0">
                  <a:prstClr val="black">
                    <a:alpha val="20000"/>
                  </a:prstClr>
                </a:outerShdw>
              </a:effectLst>
            </c:spPr>
            <c:extLst xmlns:c16r2="http://schemas.microsoft.com/office/drawing/2015/06/chart">
              <c:ext xmlns:c16="http://schemas.microsoft.com/office/drawing/2014/chart" uri="{C3380CC4-5D6E-409C-BE32-E72D297353CC}">
                <c16:uniqueId val="{00000005-7615-46A2-83E1-9A78F82792EA}"/>
              </c:ext>
            </c:extLst>
          </c:dPt>
          <c:dPt>
            <c:idx val="3"/>
            <c:spPr>
              <a:gradFill>
                <a:gsLst>
                  <a:gs pos="0">
                    <a:schemeClr val="accent2">
                      <a:lumMod val="60000"/>
                    </a:schemeClr>
                  </a:gs>
                  <a:gs pos="100000">
                    <a:schemeClr val="accent2">
                      <a:lumMod val="60000"/>
                      <a:lumMod val="84000"/>
                    </a:schemeClr>
                  </a:gs>
                </a:gsLst>
                <a:lin ang="5400000" scaled="1"/>
              </a:gradFill>
              <a:ln>
                <a:noFill/>
              </a:ln>
              <a:effectLst>
                <a:outerShdw blurRad="76200" dir="18900000" sy="23000" kx="-1200000" algn="bl" rotWithShape="0">
                  <a:prstClr val="black">
                    <a:alpha val="20000"/>
                  </a:prstClr>
                </a:outerShdw>
              </a:effectLst>
            </c:spPr>
            <c:extLst xmlns:c16r2="http://schemas.microsoft.com/office/drawing/2015/06/chart">
              <c:ext xmlns:c16="http://schemas.microsoft.com/office/drawing/2014/chart" uri="{C3380CC4-5D6E-409C-BE32-E72D297353CC}">
                <c16:uniqueId val="{00000007-7615-46A2-83E1-9A78F82792EA}"/>
              </c:ext>
            </c:extLst>
          </c:dPt>
          <c:dPt>
            <c:idx val="4"/>
            <c:spPr>
              <a:gradFill>
                <a:gsLst>
                  <a:gs pos="0">
                    <a:schemeClr val="accent4">
                      <a:lumMod val="60000"/>
                    </a:schemeClr>
                  </a:gs>
                  <a:gs pos="100000">
                    <a:schemeClr val="accent4">
                      <a:lumMod val="60000"/>
                      <a:lumMod val="84000"/>
                    </a:schemeClr>
                  </a:gs>
                </a:gsLst>
                <a:lin ang="5400000" scaled="1"/>
              </a:gradFill>
              <a:ln>
                <a:noFill/>
              </a:ln>
              <a:effectLst>
                <a:outerShdw blurRad="76200" dir="18900000" sy="23000" kx="-1200000" algn="bl" rotWithShape="0">
                  <a:prstClr val="black">
                    <a:alpha val="20000"/>
                  </a:prstClr>
                </a:outerShdw>
              </a:effectLst>
            </c:spPr>
            <c:extLst xmlns:c16r2="http://schemas.microsoft.com/office/drawing/2015/06/chart">
              <c:ext xmlns:c16="http://schemas.microsoft.com/office/drawing/2014/chart" uri="{C3380CC4-5D6E-409C-BE32-E72D297353CC}">
                <c16:uniqueId val="{00000009-7615-46A2-83E1-9A78F82792EA}"/>
              </c:ext>
            </c:extLst>
          </c:dPt>
          <c:dLbls>
            <c:dLbl>
              <c:idx val="0"/>
              <c:tx>
                <c:rich>
                  <a:bodyPr/>
                  <a:lstStyle/>
                  <a:p>
                    <a:r>
                      <a:rPr lang="en-US" dirty="0"/>
                      <a:t>R4,626m</a:t>
                    </a:r>
                  </a:p>
                </c:rich>
              </c:tx>
              <c:dLblPos val="in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615-46A2-83E1-9A78F82792EA}"/>
                </c:ext>
              </c:extLst>
            </c:dLbl>
            <c:dLbl>
              <c:idx val="1"/>
              <c:tx>
                <c:rich>
                  <a:bodyPr/>
                  <a:lstStyle/>
                  <a:p>
                    <a:r>
                      <a:rPr lang="en-US" dirty="0"/>
                      <a:t>R15,197m</a:t>
                    </a:r>
                  </a:p>
                </c:rich>
              </c:tx>
              <c:dLblPos val="in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615-46A2-83E1-9A78F82792EA}"/>
                </c:ext>
              </c:extLst>
            </c:dLbl>
            <c:dLbl>
              <c:idx val="2"/>
              <c:tx>
                <c:rich>
                  <a:bodyPr/>
                  <a:lstStyle/>
                  <a:p>
                    <a:r>
                      <a:rPr lang="en-US" dirty="0"/>
                      <a:t>R4,542m</a:t>
                    </a:r>
                  </a:p>
                </c:rich>
              </c:tx>
              <c:dLblPos val="in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615-46A2-83E1-9A78F82792EA}"/>
                </c:ext>
              </c:extLst>
            </c:dLbl>
            <c:dLbl>
              <c:idx val="3"/>
              <c:tx>
                <c:rich>
                  <a:bodyPr/>
                  <a:lstStyle/>
                  <a:p>
                    <a:r>
                      <a:rPr lang="en-US" dirty="0"/>
                      <a:t>R8,500m</a:t>
                    </a:r>
                  </a:p>
                </c:rich>
              </c:tx>
              <c:dLblPos val="in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7615-46A2-83E1-9A78F82792EA}"/>
                </c:ext>
              </c:extLst>
            </c:dLbl>
            <c:dLbl>
              <c:idx val="4"/>
              <c:tx>
                <c:rich>
                  <a:bodyPr/>
                  <a:lstStyle/>
                  <a:p>
                    <a:r>
                      <a:rPr lang="en-US" dirty="0"/>
                      <a:t>R3,968m</a:t>
                    </a:r>
                  </a:p>
                </c:rich>
              </c:tx>
              <c:dLblPos val="in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7615-46A2-83E1-9A78F82792E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Val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Sheet10!$A$1:$E$1</c:f>
              <c:strCache>
                <c:ptCount val="5"/>
                <c:pt idx="0">
                  <c:v>Kareeberg </c:v>
                </c:pt>
                <c:pt idx="1">
                  <c:v>Ritchersveld</c:v>
                </c:pt>
                <c:pt idx="2">
                  <c:v>Namakhoi</c:v>
                </c:pt>
                <c:pt idx="3">
                  <c:v>Hantam</c:v>
                </c:pt>
                <c:pt idx="4">
                  <c:v>Kamiesberg</c:v>
                </c:pt>
              </c:strCache>
            </c:strRef>
          </c:cat>
          <c:val>
            <c:numRef>
              <c:f>Sheet10!$A$2:$E$2</c:f>
              <c:numCache>
                <c:formatCode>General</c:formatCode>
                <c:ptCount val="5"/>
                <c:pt idx="0">
                  <c:v>4626000</c:v>
                </c:pt>
                <c:pt idx="1">
                  <c:v>15197000</c:v>
                </c:pt>
                <c:pt idx="2">
                  <c:v>4542000</c:v>
                </c:pt>
                <c:pt idx="3">
                  <c:v>8500000</c:v>
                </c:pt>
                <c:pt idx="4">
                  <c:v>3968000</c:v>
                </c:pt>
              </c:numCache>
            </c:numRef>
          </c:val>
          <c:extLst xmlns:c16r2="http://schemas.microsoft.com/office/drawing/2015/06/chart">
            <c:ext xmlns:c16="http://schemas.microsoft.com/office/drawing/2014/chart" uri="{C3380CC4-5D6E-409C-BE32-E72D297353CC}">
              <c16:uniqueId val="{0000000A-7615-46A2-83E1-9A78F82792EA}"/>
            </c:ext>
          </c:extLst>
        </c:ser>
        <c:dLbls/>
        <c:firstSliceAng val="0"/>
      </c:pieChart>
      <c:spPr>
        <a:noFill/>
        <a:ln>
          <a:noFill/>
        </a:ln>
        <a:effectLst/>
      </c:spPr>
    </c:plotArea>
    <c:legend>
      <c:legendPos val="b"/>
      <c:layout>
        <c:manualLayout>
          <c:xMode val="edge"/>
          <c:yMode val="edge"/>
          <c:x val="3.1513923291982826E-2"/>
          <c:y val="0.76723897708997735"/>
          <c:w val="0.87940081912103152"/>
          <c:h val="0.21541322366731572"/>
        </c:manualLayout>
      </c:layout>
      <c:spPr>
        <a:noFill/>
        <a:ln>
          <a:noFill/>
        </a:ln>
        <a:effectLst/>
      </c:spPr>
      <c:txPr>
        <a:bodyPr rot="0" spcFirstLastPara="1" vertOverflow="ellipsis" vert="horz" wrap="square" anchor="ctr" anchorCtr="1"/>
        <a:lstStyle/>
        <a:p>
          <a:pPr>
            <a:defRPr sz="1600" b="1" i="0" u="none" strike="noStrike" kern="1200" baseline="0">
              <a:solidFill>
                <a:schemeClr val="dk1">
                  <a:lumMod val="65000"/>
                  <a:lumOff val="35000"/>
                </a:schemeClr>
              </a:solidFill>
              <a:latin typeface="+mn-lt"/>
              <a:ea typeface="+mn-ea"/>
              <a:cs typeface="+mn-cs"/>
            </a:defRPr>
          </a:pPr>
          <a:endParaRPr lang="en-US"/>
        </a:p>
      </c:txPr>
    </c:legend>
    <c:plotVisOnly val="1"/>
    <c:dispBlanksAs val="zero"/>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6.1111111111111116E-2"/>
          <c:y val="7.4490740740740774E-2"/>
          <c:w val="0.93888888888888899"/>
          <c:h val="0.67145778652668431"/>
        </c:manualLayout>
      </c:layout>
      <c:pie3DChart>
        <c:varyColors val="1"/>
        <c:ser>
          <c:idx val="0"/>
          <c:order val="0"/>
          <c:dPt>
            <c:idx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021E-47EC-9EF0-40CFE9DF6823}"/>
              </c:ext>
            </c:extLst>
          </c:dPt>
          <c:dPt>
            <c:idx val="1"/>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021E-47EC-9EF0-40CFE9DF6823}"/>
              </c:ext>
            </c:extLst>
          </c:dPt>
          <c:dPt>
            <c:idx val="2"/>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021E-47EC-9EF0-40CFE9DF6823}"/>
              </c:ext>
            </c:extLst>
          </c:dPt>
          <c:dPt>
            <c:idx val="3"/>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021E-47EC-9EF0-40CFE9DF6823}"/>
              </c:ext>
            </c:extLst>
          </c:dPt>
          <c:dPt>
            <c:idx val="4"/>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A-021E-47EC-9EF0-40CFE9DF6823}"/>
              </c:ext>
            </c:extLst>
          </c:dPt>
          <c:dPt>
            <c:idx val="5"/>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021E-47EC-9EF0-40CFE9DF6823}"/>
              </c:ext>
            </c:extLst>
          </c:dPt>
          <c:dLbls>
            <c:dLbl>
              <c:idx val="0"/>
              <c:layout>
                <c:manualLayout>
                  <c:x val="-3.1257471235885244E-2"/>
                  <c:y val="-6.1689071269572709E-2"/>
                </c:manualLayout>
              </c:layout>
              <c:tx>
                <c:rich>
                  <a:bodyPr/>
                  <a:lstStyle/>
                  <a:p>
                    <a:r>
                      <a:rPr lang="en-US" dirty="0"/>
                      <a:t>R7 961m</a:t>
                    </a:r>
                  </a:p>
                </c:rich>
              </c:tx>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21E-47EC-9EF0-40CFE9DF6823}"/>
                </c:ext>
              </c:extLst>
            </c:dLbl>
            <c:dLbl>
              <c:idx val="1"/>
              <c:layout>
                <c:manualLayout>
                  <c:x val="3.9700742156148772E-2"/>
                  <c:y val="-2.0575510337280157E-2"/>
                </c:manualLayout>
              </c:layout>
              <c:tx>
                <c:rich>
                  <a:bodyPr/>
                  <a:lstStyle/>
                  <a:p>
                    <a:r>
                      <a:rPr lang="en-US" dirty="0"/>
                      <a:t>R7 626m</a:t>
                    </a:r>
                  </a:p>
                </c:rich>
              </c:tx>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21E-47EC-9EF0-40CFE9DF6823}"/>
                </c:ext>
              </c:extLst>
            </c:dLbl>
            <c:dLbl>
              <c:idx val="2"/>
              <c:layout>
                <c:manualLayout>
                  <c:x val="-1.0189561172012922E-3"/>
                  <c:y val="-2.8889504791399796E-2"/>
                </c:manualLayout>
              </c:layout>
              <c:tx>
                <c:rich>
                  <a:bodyPr/>
                  <a:lstStyle/>
                  <a:p>
                    <a:r>
                      <a:rPr lang="en-US" dirty="0"/>
                      <a:t>R26 845m</a:t>
                    </a:r>
                  </a:p>
                </c:rich>
              </c:tx>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21E-47EC-9EF0-40CFE9DF6823}"/>
                </c:ext>
              </c:extLst>
            </c:dLbl>
            <c:dLbl>
              <c:idx val="3"/>
              <c:tx>
                <c:rich>
                  <a:bodyPr/>
                  <a:lstStyle/>
                  <a:p>
                    <a:r>
                      <a:rPr lang="en-US" dirty="0"/>
                      <a:t>R143 314m</a:t>
                    </a:r>
                  </a:p>
                </c:rich>
              </c:tx>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21E-47EC-9EF0-40CFE9DF6823}"/>
                </c:ext>
              </c:extLst>
            </c:dLbl>
            <c:dLbl>
              <c:idx val="4"/>
              <c:layout>
                <c:manualLayout>
                  <c:x val="-9.0185302710960202E-2"/>
                  <c:y val="-6.2732428508196813E-3"/>
                </c:manualLayout>
              </c:layout>
              <c:tx>
                <c:rich>
                  <a:bodyPr/>
                  <a:lstStyle/>
                  <a:p>
                    <a:r>
                      <a:rPr lang="en-US" dirty="0"/>
                      <a:t>R3</a:t>
                    </a:r>
                    <a:r>
                      <a:rPr lang="en-US" baseline="0" dirty="0"/>
                      <a:t> ,134m</a:t>
                    </a:r>
                    <a:endParaRPr lang="en-US" dirty="0"/>
                  </a:p>
                </c:rich>
              </c:tx>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021E-47EC-9EF0-40CFE9DF6823}"/>
                </c:ext>
              </c:extLst>
            </c:dLbl>
            <c:dLbl>
              <c:idx val="5"/>
              <c:layout>
                <c:manualLayout>
                  <c:x val="7.8443789461318442E-2"/>
                  <c:y val="-2.838759020788548E-2"/>
                </c:manualLayout>
              </c:layout>
              <c:tx>
                <c:rich>
                  <a:bodyPr/>
                  <a:lstStyle/>
                  <a:p>
                    <a:r>
                      <a:rPr lang="en-US" dirty="0"/>
                      <a:t>R10 920</a:t>
                    </a:r>
                    <a:r>
                      <a:rPr lang="en-US" baseline="0" dirty="0"/>
                      <a:t>m</a:t>
                    </a:r>
                    <a:endParaRPr lang="en-US" dirty="0"/>
                  </a:p>
                </c:rich>
              </c:tx>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021E-47EC-9EF0-40CFE9DF682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estFit"/>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Sheet9!$A$1:$F$1</c:f>
              <c:strCache>
                <c:ptCount val="6"/>
                <c:pt idx="0">
                  <c:v>Cederberg</c:v>
                </c:pt>
                <c:pt idx="1">
                  <c:v>Matzikama</c:v>
                </c:pt>
                <c:pt idx="2">
                  <c:v>Drakenstein</c:v>
                </c:pt>
                <c:pt idx="3">
                  <c:v>City of Cape Town</c:v>
                </c:pt>
                <c:pt idx="4">
                  <c:v>Theewaterskloof</c:v>
                </c:pt>
                <c:pt idx="5">
                  <c:v>Bitou</c:v>
                </c:pt>
              </c:strCache>
            </c:strRef>
          </c:cat>
          <c:val>
            <c:numRef>
              <c:f>Sheet9!$A$2:$F$2</c:f>
              <c:numCache>
                <c:formatCode>General</c:formatCode>
                <c:ptCount val="6"/>
                <c:pt idx="0">
                  <c:v>7961502</c:v>
                </c:pt>
                <c:pt idx="1">
                  <c:v>7626513</c:v>
                </c:pt>
                <c:pt idx="2">
                  <c:v>26845178</c:v>
                </c:pt>
                <c:pt idx="3">
                  <c:v>143314000</c:v>
                </c:pt>
                <c:pt idx="4">
                  <c:v>3134000</c:v>
                </c:pt>
                <c:pt idx="5">
                  <c:v>10920000</c:v>
                </c:pt>
              </c:numCache>
            </c:numRef>
          </c:val>
          <c:extLst xmlns:c16r2="http://schemas.microsoft.com/office/drawing/2015/06/chart">
            <c:ext xmlns:c16="http://schemas.microsoft.com/office/drawing/2014/chart" uri="{C3380CC4-5D6E-409C-BE32-E72D297353CC}">
              <c16:uniqueId val="{00000008-021E-47EC-9EF0-40CFE9DF6823}"/>
            </c:ext>
          </c:extLst>
        </c:ser>
        <c:dLbls>
          <c:showVal val="1"/>
        </c:dLbls>
      </c:pie3DChart>
      <c:spPr>
        <a:noFill/>
        <a:ln>
          <a:noFill/>
        </a:ln>
        <a:effectLst/>
      </c:spPr>
    </c:plotArea>
    <c:legend>
      <c:legendPos val="b"/>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8.0284678988209221E-2"/>
          <c:y val="0.14650725100593848"/>
          <c:w val="0.91971532101179077"/>
          <c:h val="0.62872741176277569"/>
        </c:manualLayout>
      </c:layout>
      <c:pie3DChart>
        <c:varyColors val="1"/>
        <c:ser>
          <c:idx val="0"/>
          <c:order val="0"/>
          <c:dPt>
            <c:idx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8A92-48A1-A697-8E7F259C4C48}"/>
              </c:ext>
            </c:extLst>
          </c:dPt>
          <c:dPt>
            <c:idx val="1"/>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8A92-48A1-A697-8E7F259C4C48}"/>
              </c:ext>
            </c:extLst>
          </c:dPt>
          <c:dPt>
            <c:idx val="2"/>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8A92-48A1-A697-8E7F259C4C48}"/>
              </c:ext>
            </c:extLst>
          </c:dPt>
          <c:dPt>
            <c:idx val="3"/>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8A92-48A1-A697-8E7F259C4C48}"/>
              </c:ext>
            </c:extLst>
          </c:dPt>
          <c:dPt>
            <c:idx val="4"/>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8A92-48A1-A697-8E7F259C4C48}"/>
              </c:ext>
            </c:extLst>
          </c:dPt>
          <c:dPt>
            <c:idx val="5"/>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8A92-48A1-A697-8E7F259C4C48}"/>
              </c:ext>
            </c:extLst>
          </c:dPt>
          <c:dPt>
            <c:idx val="6"/>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8A92-48A1-A697-8E7F259C4C48}"/>
              </c:ext>
            </c:extLst>
          </c:dPt>
          <c:dPt>
            <c:idx val="7"/>
            <c:spPr>
              <a:solidFill>
                <a:schemeClr val="accent2">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F-8A92-48A1-A697-8E7F259C4C48}"/>
              </c:ext>
            </c:extLst>
          </c:dPt>
          <c:dPt>
            <c:idx val="8"/>
            <c:spPr>
              <a:solidFill>
                <a:schemeClr val="accent3">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1-8A92-48A1-A697-8E7F259C4C48}"/>
              </c:ext>
            </c:extLst>
          </c:dPt>
          <c:dLbls>
            <c:dLbl>
              <c:idx val="0"/>
              <c:tx>
                <c:rich>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r>
                      <a:rPr lang="en-US"/>
                      <a:t>R97 m</a:t>
                    </a:r>
                    <a:endParaRPr lang="en-US" dirty="0"/>
                  </a:p>
                </c:rich>
              </c:tx>
              <c:spPr>
                <a:solidFill>
                  <a:sysClr val="window" lastClr="FFFFFF"/>
                </a:solidFill>
                <a:ln>
                  <a:noFill/>
                </a:ln>
                <a:effectLst/>
              </c:spPr>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A92-48A1-A697-8E7F259C4C48}"/>
                </c:ext>
              </c:extLst>
            </c:dLbl>
            <c:dLbl>
              <c:idx val="1"/>
              <c:layout>
                <c:manualLayout>
                  <c:x val="-7.931663599202704E-2"/>
                  <c:y val="2.0491675228841016E-2"/>
                </c:manualLayout>
              </c:layout>
              <c:tx>
                <c:rich>
                  <a:bodyPr/>
                  <a:lstStyle/>
                  <a:p>
                    <a:r>
                      <a:rPr lang="en-US" dirty="0"/>
                      <a:t>R468 000</a:t>
                    </a:r>
                  </a:p>
                </c:rich>
              </c:tx>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A92-48A1-A697-8E7F259C4C48}"/>
                </c:ext>
              </c:extLst>
            </c:dLbl>
            <c:dLbl>
              <c:idx val="2"/>
              <c:layout>
                <c:manualLayout>
                  <c:x val="-6.7906994034263188E-2"/>
                  <c:y val="-3.959781794363508E-2"/>
                </c:manualLayout>
              </c:layout>
              <c:tx>
                <c:rich>
                  <a:bodyPr/>
                  <a:lstStyle/>
                  <a:p>
                    <a:r>
                      <a:rPr lang="en-US" dirty="0"/>
                      <a:t>R77</a:t>
                    </a:r>
                    <a:r>
                      <a:rPr lang="en-US" baseline="0" dirty="0"/>
                      <a:t>0 000</a:t>
                    </a:r>
                    <a:endParaRPr lang="en-US" dirty="0"/>
                  </a:p>
                </c:rich>
              </c:tx>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8A92-48A1-A697-8E7F259C4C48}"/>
                </c:ext>
              </c:extLst>
            </c:dLbl>
            <c:dLbl>
              <c:idx val="3"/>
              <c:layout>
                <c:manualLayout>
                  <c:x val="-1.0002516860867245E-2"/>
                  <c:y val="-6.7915818784754903E-2"/>
                </c:manualLayout>
              </c:layout>
              <c:tx>
                <c:rich>
                  <a:bodyPr/>
                  <a:lstStyle/>
                  <a:p>
                    <a:r>
                      <a:rPr lang="en-US" dirty="0"/>
                      <a:t>R1 090m</a:t>
                    </a:r>
                  </a:p>
                </c:rich>
              </c:tx>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8A92-48A1-A697-8E7F259C4C48}"/>
                </c:ext>
              </c:extLst>
            </c:dLbl>
            <c:dLbl>
              <c:idx val="4"/>
              <c:layout>
                <c:manualLayout>
                  <c:x val="-1.0545863455778551E-2"/>
                  <c:y val="-0.10694780437977169"/>
                </c:manualLayout>
              </c:layout>
              <c:tx>
                <c:rich>
                  <a:bodyPr/>
                  <a:lstStyle/>
                  <a:p>
                    <a:r>
                      <a:rPr lang="en-US" dirty="0"/>
                      <a:t>R2 090m</a:t>
                    </a:r>
                  </a:p>
                </c:rich>
              </c:tx>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8A92-48A1-A697-8E7F259C4C48}"/>
                </c:ext>
              </c:extLst>
            </c:dLbl>
            <c:dLbl>
              <c:idx val="5"/>
              <c:layout>
                <c:manualLayout>
                  <c:x val="4.1424449043624703E-2"/>
                  <c:y val="-0.1028824047049694"/>
                </c:manualLayout>
              </c:layout>
              <c:tx>
                <c:rich>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r>
                      <a:rPr lang="en-US" sz="1100" b="1" dirty="0"/>
                      <a:t>R810 000</a:t>
                    </a:r>
                  </a:p>
                </c:rich>
              </c:tx>
              <c:spPr>
                <a:noFill/>
                <a:ln>
                  <a:noFill/>
                </a:ln>
                <a:effectLst/>
              </c:spPr>
              <c:dLblPos val="bestFit"/>
              <c:showVal val="1"/>
              <c:extLst xmlns:c16r2="http://schemas.microsoft.com/office/drawing/2015/06/chart">
                <c:ext xmlns:c15="http://schemas.microsoft.com/office/drawing/2012/chart" uri="{CE6537A1-D6FC-4f65-9D91-7224C49458BB}">
                  <c15:layout>
                    <c:manualLayout>
                      <c:w val="7.3338041148956534E-2"/>
                      <c:h val="4.5764337798280971E-2"/>
                    </c:manualLayout>
                  </c15:layout>
                </c:ext>
                <c:ext xmlns:c16="http://schemas.microsoft.com/office/drawing/2014/chart" uri="{C3380CC4-5D6E-409C-BE32-E72D297353CC}">
                  <c16:uniqueId val="{0000000B-8A92-48A1-A697-8E7F259C4C48}"/>
                </c:ext>
              </c:extLst>
            </c:dLbl>
            <c:dLbl>
              <c:idx val="6"/>
              <c:layout>
                <c:manualLayout>
                  <c:x val="0.13881818041780405"/>
                  <c:y val="-0.10968903966008149"/>
                </c:manualLayout>
              </c:layout>
              <c:tx>
                <c:rich>
                  <a:bodyPr/>
                  <a:lstStyle/>
                  <a:p>
                    <a:r>
                      <a:rPr lang="en-US" dirty="0"/>
                      <a:t>R160 000</a:t>
                    </a:r>
                  </a:p>
                </c:rich>
              </c:tx>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8A92-48A1-A697-8E7F259C4C48}"/>
                </c:ext>
              </c:extLst>
            </c:dLbl>
            <c:dLbl>
              <c:idx val="7"/>
              <c:layout>
                <c:manualLayout>
                  <c:x val="0.13292144402377942"/>
                  <c:y val="-5.4022730915155026E-2"/>
                </c:manualLayout>
              </c:layout>
              <c:tx>
                <c:rich>
                  <a:bodyPr/>
                  <a:lstStyle/>
                  <a:p>
                    <a:r>
                      <a:rPr lang="en-US" dirty="0"/>
                      <a:t>R950</a:t>
                    </a:r>
                    <a:r>
                      <a:rPr lang="en-US" baseline="0" dirty="0"/>
                      <a:t> 000</a:t>
                    </a:r>
                    <a:endParaRPr lang="en-US" dirty="0"/>
                  </a:p>
                </c:rich>
              </c:tx>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8A92-48A1-A697-8E7F259C4C48}"/>
                </c:ext>
              </c:extLst>
            </c:dLbl>
            <c:dLbl>
              <c:idx val="8"/>
              <c:layout>
                <c:manualLayout>
                  <c:x val="0.16252886847053152"/>
                  <c:y val="-2.6384459198382933E-3"/>
                </c:manualLayout>
              </c:layout>
              <c:tx>
                <c:rich>
                  <a:bodyPr/>
                  <a:lstStyle/>
                  <a:p>
                    <a:r>
                      <a:rPr lang="en-US" dirty="0"/>
                      <a:t>R1m</a:t>
                    </a:r>
                  </a:p>
                </c:rich>
              </c:tx>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8A92-48A1-A697-8E7F259C4C48}"/>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bestFit"/>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Sheet6!$AA$44:$AI$44</c:f>
              <c:strCache>
                <c:ptCount val="9"/>
                <c:pt idx="0">
                  <c:v>N. Mandela</c:v>
                </c:pt>
                <c:pt idx="1">
                  <c:v>Dr Beyers Naude</c:v>
                </c:pt>
                <c:pt idx="2">
                  <c:v>Koukamma</c:v>
                </c:pt>
                <c:pt idx="3">
                  <c:v>Kouga</c:v>
                </c:pt>
                <c:pt idx="4">
                  <c:v>Sundays River Valley</c:v>
                </c:pt>
                <c:pt idx="5">
                  <c:v>Makana</c:v>
                </c:pt>
                <c:pt idx="6">
                  <c:v>Blue Crane Route</c:v>
                </c:pt>
                <c:pt idx="7">
                  <c:v>Ndlambe</c:v>
                </c:pt>
                <c:pt idx="8">
                  <c:v>Mbashe</c:v>
                </c:pt>
              </c:strCache>
            </c:strRef>
          </c:cat>
          <c:val>
            <c:numRef>
              <c:f>Sheet6!$AA$45:$AI$45</c:f>
              <c:numCache>
                <c:formatCode>General</c:formatCode>
                <c:ptCount val="9"/>
                <c:pt idx="0">
                  <c:v>97000000</c:v>
                </c:pt>
                <c:pt idx="1">
                  <c:v>468000</c:v>
                </c:pt>
                <c:pt idx="2">
                  <c:v>770000</c:v>
                </c:pt>
                <c:pt idx="3">
                  <c:v>1090000</c:v>
                </c:pt>
                <c:pt idx="4">
                  <c:v>2090000</c:v>
                </c:pt>
                <c:pt idx="5">
                  <c:v>810000</c:v>
                </c:pt>
                <c:pt idx="6">
                  <c:v>160000</c:v>
                </c:pt>
                <c:pt idx="7">
                  <c:v>950000</c:v>
                </c:pt>
                <c:pt idx="8">
                  <c:v>1000000</c:v>
                </c:pt>
              </c:numCache>
            </c:numRef>
          </c:val>
          <c:extLst xmlns:c16r2="http://schemas.microsoft.com/office/drawing/2015/06/chart">
            <c:ext xmlns:c16="http://schemas.microsoft.com/office/drawing/2014/chart" uri="{C3380CC4-5D6E-409C-BE32-E72D297353CC}">
              <c16:uniqueId val="{00000012-8A92-48A1-A697-8E7F259C4C48}"/>
            </c:ext>
          </c:extLst>
        </c:ser>
        <c:dLbls>
          <c:showVal val="1"/>
        </c:dLbls>
      </c:pie3DChart>
      <c:spPr>
        <a:noFill/>
        <a:ln>
          <a:noFill/>
        </a:ln>
        <a:effectLst/>
      </c:spPr>
    </c:plotArea>
    <c:legend>
      <c:legendPos val="b"/>
      <c:layout>
        <c:manualLayout>
          <c:xMode val="edge"/>
          <c:yMode val="edge"/>
          <c:x val="1.5520132786371214E-2"/>
          <c:y val="0.77018681986346538"/>
          <c:w val="0.97866040621396022"/>
          <c:h val="0.21268508513809586"/>
        </c:manualLayout>
      </c:layout>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2"/>
</c:chartSpace>
</file>

<file path=ppt/charts/chart1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ZA" dirty="0"/>
              <a:t>ALLOCATION FOR 17/18</a:t>
            </a:r>
          </a:p>
        </c:rich>
      </c:tx>
      <c:spPr>
        <a:noFill/>
        <a:ln>
          <a:noFill/>
        </a:ln>
        <a:effectLst/>
      </c:spPr>
    </c:title>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dPt>
            <c:idx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47FD-410C-AF13-4F573DFE581C}"/>
              </c:ext>
            </c:extLst>
          </c:dPt>
          <c:dPt>
            <c:idx val="1"/>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47FD-410C-AF13-4F573DFE581C}"/>
              </c:ext>
            </c:extLst>
          </c:dPt>
          <c:dLbls>
            <c:dLbl>
              <c:idx val="0"/>
              <c:layout>
                <c:manualLayout>
                  <c:x val="-0.22310920693736822"/>
                  <c:y val="-0.14291397266771744"/>
                </c:manualLayout>
              </c:layout>
              <c:tx>
                <c:rich>
                  <a:bodyPr/>
                  <a:lstStyle/>
                  <a:p>
                    <a:r>
                      <a:rPr lang="en-US" dirty="0"/>
                      <a:t>R42,3m</a:t>
                    </a:r>
                  </a:p>
                </c:rich>
              </c:tx>
              <c:dLblPos val="bestFi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7FD-410C-AF13-4F573DFE581C}"/>
                </c:ext>
              </c:extLst>
            </c:dLbl>
            <c:dLbl>
              <c:idx val="1"/>
              <c:tx>
                <c:rich>
                  <a:bodyPr/>
                  <a:lstStyle/>
                  <a:p>
                    <a:r>
                      <a:rPr lang="en-US" dirty="0"/>
                      <a:t>R40m</a:t>
                    </a:r>
                  </a:p>
                </c:rich>
              </c:tx>
              <c:dLblPos val="ctr"/>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7FD-410C-AF13-4F573DFE581C}"/>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Sheet4!$W$1:$X$1</c:f>
              <c:strCache>
                <c:ptCount val="2"/>
                <c:pt idx="0">
                  <c:v>Northern Cape</c:v>
                </c:pt>
                <c:pt idx="1">
                  <c:v>Western Cape</c:v>
                </c:pt>
              </c:strCache>
            </c:strRef>
          </c:cat>
          <c:val>
            <c:numRef>
              <c:f>Sheet4!$W$2:$X$2</c:f>
              <c:numCache>
                <c:formatCode>General</c:formatCode>
                <c:ptCount val="2"/>
                <c:pt idx="0">
                  <c:v>42339000</c:v>
                </c:pt>
                <c:pt idx="1">
                  <c:v>40000000</c:v>
                </c:pt>
              </c:numCache>
            </c:numRef>
          </c:val>
          <c:extLst xmlns:c16r2="http://schemas.microsoft.com/office/drawing/2015/06/chart">
            <c:ext xmlns:c16="http://schemas.microsoft.com/office/drawing/2014/chart" uri="{C3380CC4-5D6E-409C-BE32-E72D297353CC}">
              <c16:uniqueId val="{00000004-47FD-410C-AF13-4F573DFE581C}"/>
            </c:ext>
          </c:extLst>
        </c:ser>
        <c:dLbls>
          <c:showPercent val="1"/>
        </c:dLbls>
      </c:pie3DChart>
      <c:spPr>
        <a:noFill/>
        <a:ln>
          <a:noFill/>
        </a:ln>
        <a:effectLst/>
      </c:spPr>
    </c:plotArea>
    <c:legend>
      <c:legendPos val="t"/>
      <c:spPr>
        <a:solidFill>
          <a:schemeClr val="lt1">
            <a:lumMod val="95000"/>
            <a:alpha val="39000"/>
          </a:schemeClr>
        </a:solid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2"/>
</c:chartSpace>
</file>

<file path=ppt/charts/chart1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ZA" dirty="0"/>
              <a:t>ALLOCATION FOR 18/19</a:t>
            </a:r>
          </a:p>
        </c:rich>
      </c:tx>
      <c:spPr>
        <a:noFill/>
        <a:ln>
          <a:noFill/>
        </a:ln>
        <a:effectLst/>
      </c:spPr>
    </c:title>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dPt>
            <c:idx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39E7-4F78-A8CE-9CB197E1611C}"/>
              </c:ext>
            </c:extLst>
          </c:dPt>
          <c:dPt>
            <c:idx val="1"/>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39E7-4F78-A8CE-9CB197E1611C}"/>
              </c:ext>
            </c:extLst>
          </c:dPt>
          <c:dLbls>
            <c:dLbl>
              <c:idx val="0"/>
              <c:tx>
                <c:rich>
                  <a:bodyPr/>
                  <a:lstStyle/>
                  <a:p>
                    <a:r>
                      <a:rPr lang="en-US" dirty="0"/>
                      <a:t>R84.7m</a:t>
                    </a:r>
                  </a:p>
                </c:rich>
              </c:tx>
              <c:dLblPos val="ctr"/>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9E7-4F78-A8CE-9CB197E1611C}"/>
                </c:ext>
              </c:extLst>
            </c:dLbl>
            <c:dLbl>
              <c:idx val="1"/>
              <c:layout>
                <c:manualLayout>
                  <c:x val="0.17539807524059492"/>
                  <c:y val="7.6026500354603524E-2"/>
                </c:manualLayout>
              </c:layout>
              <c:tx>
                <c:rich>
                  <a:bodyPr/>
                  <a:lstStyle/>
                  <a:p>
                    <a:r>
                      <a:rPr lang="en-US" dirty="0"/>
                      <a:t>R38m</a:t>
                    </a:r>
                  </a:p>
                </c:rich>
              </c:tx>
              <c:dLblPos val="bestFi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9E7-4F78-A8CE-9CB197E1611C}"/>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Sheet4!$Q$5:$R$5</c:f>
              <c:strCache>
                <c:ptCount val="2"/>
                <c:pt idx="0">
                  <c:v>Northern Cape</c:v>
                </c:pt>
                <c:pt idx="1">
                  <c:v>Western Cape</c:v>
                </c:pt>
              </c:strCache>
            </c:strRef>
          </c:cat>
          <c:val>
            <c:numRef>
              <c:f>Sheet4!$Q$6:$R$6</c:f>
              <c:numCache>
                <c:formatCode>General</c:formatCode>
                <c:ptCount val="2"/>
                <c:pt idx="0">
                  <c:v>84678000</c:v>
                </c:pt>
                <c:pt idx="1">
                  <c:v>38000000</c:v>
                </c:pt>
              </c:numCache>
            </c:numRef>
          </c:val>
          <c:extLst xmlns:c16r2="http://schemas.microsoft.com/office/drawing/2015/06/chart">
            <c:ext xmlns:c16="http://schemas.microsoft.com/office/drawing/2014/chart" uri="{C3380CC4-5D6E-409C-BE32-E72D297353CC}">
              <c16:uniqueId val="{00000004-39E7-4F78-A8CE-9CB197E1611C}"/>
            </c:ext>
          </c:extLst>
        </c:ser>
        <c:dLbls>
          <c:showPercent val="1"/>
        </c:dLbls>
      </c:pie3DChart>
      <c:spPr>
        <a:noFill/>
        <a:ln>
          <a:noFill/>
        </a:ln>
        <a:effectLst/>
      </c:spPr>
    </c:plotArea>
    <c:legend>
      <c:legendPos val="t"/>
      <c:spPr>
        <a:solidFill>
          <a:schemeClr val="lt1">
            <a:lumMod val="95000"/>
            <a:alpha val="39000"/>
          </a:schemeClr>
        </a:solid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dPt>
            <c:idx val="0"/>
            <c:explosion val="25"/>
            <c:spPr>
              <a:solidFill>
                <a:srgbClr val="ED7D31">
                  <a:lumMod val="40000"/>
                  <a:lumOff val="60000"/>
                </a:srgb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B397-4D73-B365-F3ACE24FE182}"/>
              </c:ext>
            </c:extLst>
          </c:dPt>
          <c:dPt>
            <c:idx val="1"/>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B397-4D73-B365-F3ACE24FE182}"/>
              </c:ext>
            </c:extLst>
          </c:dPt>
          <c:dPt>
            <c:idx val="2"/>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B397-4D73-B365-F3ACE24FE182}"/>
              </c:ext>
            </c:extLst>
          </c:dPt>
          <c:dPt>
            <c:idx val="3"/>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B397-4D73-B365-F3ACE24FE182}"/>
              </c:ext>
            </c:extLst>
          </c:dPt>
          <c:dPt>
            <c:idx val="4"/>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B397-4D73-B365-F3ACE24FE182}"/>
              </c:ext>
            </c:extLst>
          </c:dPt>
          <c:dPt>
            <c:idx val="5"/>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B397-4D73-B365-F3ACE24FE182}"/>
              </c:ext>
            </c:extLst>
          </c:dPt>
          <c:dLbls>
            <c:dLbl>
              <c:idx val="0"/>
              <c:tx>
                <c:rich>
                  <a:bodyPr/>
                  <a:lstStyle/>
                  <a:p>
                    <a:r>
                      <a:rPr lang="en-US"/>
                      <a:t>R30,8m</a:t>
                    </a:r>
                    <a:endParaRPr lang="en-US" dirty="0"/>
                  </a:p>
                </c:rich>
              </c:tx>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397-4D73-B365-F3ACE24FE182}"/>
                </c:ext>
              </c:extLst>
            </c:dLbl>
            <c:dLbl>
              <c:idx val="1"/>
              <c:layout>
                <c:manualLayout>
                  <c:x val="-3.0176154431478266E-2"/>
                  <c:y val="2.7418839676382034E-2"/>
                </c:manualLayout>
              </c:layout>
              <c:tx>
                <c:rich>
                  <a:bodyPr/>
                  <a:lstStyle/>
                  <a:p>
                    <a:r>
                      <a:rPr lang="en-US"/>
                      <a:t>R3m</a:t>
                    </a:r>
                    <a:endParaRPr lang="en-US" dirty="0"/>
                  </a:p>
                </c:rich>
              </c:tx>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397-4D73-B365-F3ACE24FE182}"/>
                </c:ext>
              </c:extLst>
            </c:dLbl>
            <c:dLbl>
              <c:idx val="2"/>
              <c:layout>
                <c:manualLayout>
                  <c:x val="-5.0735452874208956E-2"/>
                  <c:y val="-1.8518471534016735E-2"/>
                </c:manualLayout>
              </c:layout>
              <c:tx>
                <c:rich>
                  <a:bodyPr/>
                  <a:lstStyle/>
                  <a:p>
                    <a:r>
                      <a:rPr lang="en-US" dirty="0"/>
                      <a:t>R50</a:t>
                    </a:r>
                    <a:r>
                      <a:rPr lang="en-US" baseline="0" dirty="0"/>
                      <a:t> 000</a:t>
                    </a:r>
                    <a:endParaRPr lang="en-US" dirty="0"/>
                  </a:p>
                </c:rich>
              </c:tx>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397-4D73-B365-F3ACE24FE182}"/>
                </c:ext>
              </c:extLst>
            </c:dLbl>
            <c:dLbl>
              <c:idx val="3"/>
              <c:tx>
                <c:rich>
                  <a:bodyPr/>
                  <a:lstStyle/>
                  <a:p>
                    <a:r>
                      <a:rPr lang="en-US" dirty="0"/>
                      <a:t>R2,8m</a:t>
                    </a:r>
                  </a:p>
                </c:rich>
              </c:tx>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B397-4D73-B365-F3ACE24FE182}"/>
                </c:ext>
              </c:extLst>
            </c:dLbl>
            <c:dLbl>
              <c:idx val="4"/>
              <c:layout>
                <c:manualLayout>
                  <c:x val="0.12368437049971383"/>
                  <c:y val="-6.2207010519923923E-2"/>
                </c:manualLayout>
              </c:layout>
              <c:tx>
                <c:rich>
                  <a:bodyPr/>
                  <a:lstStyle/>
                  <a:p>
                    <a:r>
                      <a:rPr lang="en-US" dirty="0"/>
                      <a:t>R232</a:t>
                    </a:r>
                    <a:r>
                      <a:rPr lang="en-US" baseline="0" dirty="0"/>
                      <a:t> 500</a:t>
                    </a:r>
                    <a:endParaRPr lang="en-US" dirty="0"/>
                  </a:p>
                </c:rich>
              </c:tx>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B397-4D73-B365-F3ACE24FE182}"/>
                </c:ext>
              </c:extLst>
            </c:dLbl>
            <c:dLbl>
              <c:idx val="5"/>
              <c:tx>
                <c:rich>
                  <a:bodyPr/>
                  <a:lstStyle/>
                  <a:p>
                    <a:r>
                      <a:rPr lang="en-US"/>
                      <a:t>R6,7m</a:t>
                    </a:r>
                    <a:endParaRPr lang="en-US" dirty="0"/>
                  </a:p>
                </c:rich>
              </c:tx>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B397-4D73-B365-F3ACE24FE18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bestFit"/>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Sheet4!$A$1:$G$1</c:f>
              <c:strCache>
                <c:ptCount val="6"/>
                <c:pt idx="0">
                  <c:v>Ndlambe</c:v>
                </c:pt>
                <c:pt idx="1">
                  <c:v>Kouga</c:v>
                </c:pt>
                <c:pt idx="2">
                  <c:v>Koukamma</c:v>
                </c:pt>
                <c:pt idx="3">
                  <c:v>Makana</c:v>
                </c:pt>
                <c:pt idx="4">
                  <c:v>Sundays River Valley</c:v>
                </c:pt>
                <c:pt idx="5">
                  <c:v>N. Mandela</c:v>
                </c:pt>
              </c:strCache>
            </c:strRef>
          </c:cat>
          <c:val>
            <c:numRef>
              <c:f>Sheet4!$A$2:$G$2</c:f>
              <c:numCache>
                <c:formatCode>General</c:formatCode>
                <c:ptCount val="6"/>
                <c:pt idx="0">
                  <c:v>30760000</c:v>
                </c:pt>
                <c:pt idx="1">
                  <c:v>3014000</c:v>
                </c:pt>
                <c:pt idx="2">
                  <c:v>50000</c:v>
                </c:pt>
                <c:pt idx="3">
                  <c:v>2787803</c:v>
                </c:pt>
                <c:pt idx="4">
                  <c:v>232500</c:v>
                </c:pt>
                <c:pt idx="5">
                  <c:v>6730000</c:v>
                </c:pt>
              </c:numCache>
            </c:numRef>
          </c:val>
          <c:extLst xmlns:c16r2="http://schemas.microsoft.com/office/drawing/2015/06/chart">
            <c:ext xmlns:c16="http://schemas.microsoft.com/office/drawing/2014/chart" uri="{C3380CC4-5D6E-409C-BE32-E72D297353CC}">
              <c16:uniqueId val="{0000000A-B397-4D73-B365-F3ACE24FE182}"/>
            </c:ext>
          </c:extLst>
        </c:ser>
        <c:dLbls>
          <c:showVal val="1"/>
        </c:dLbls>
      </c:pie3DChart>
      <c:spPr>
        <a:noFill/>
        <a:ln>
          <a:noFill/>
        </a:ln>
        <a:effectLst/>
      </c:spPr>
    </c:plotArea>
    <c:legend>
      <c:legendPos val="r"/>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7.352194946219956E-2"/>
          <c:y val="8.5413258951087673E-3"/>
          <c:w val="0.53911250064330196"/>
          <c:h val="0.80409566775434915"/>
        </c:manualLayout>
      </c:layout>
      <c:pie3DChart>
        <c:varyColors val="1"/>
        <c:ser>
          <c:idx val="0"/>
          <c:order val="0"/>
          <c:dPt>
            <c:idx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2EBF-43CB-81D6-0C8083C07DE1}"/>
              </c:ext>
            </c:extLst>
          </c:dPt>
          <c:dPt>
            <c:idx val="1"/>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2EBF-43CB-81D6-0C8083C07DE1}"/>
              </c:ext>
            </c:extLst>
          </c:dPt>
          <c:dPt>
            <c:idx val="2"/>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4-C45C-4879-AA13-A0C57CDF04E3}"/>
              </c:ext>
            </c:extLst>
          </c:dPt>
          <c:dLbls>
            <c:dLbl>
              <c:idx val="0"/>
              <c:tx>
                <c:rich>
                  <a:bodyPr/>
                  <a:lstStyle/>
                  <a:p>
                    <a:r>
                      <a:rPr lang="en-US"/>
                      <a:t>R13,8m</a:t>
                    </a:r>
                    <a:endParaRPr lang="en-US" dirty="0"/>
                  </a:p>
                </c:rich>
              </c:tx>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EBF-43CB-81D6-0C8083C07DE1}"/>
                </c:ext>
              </c:extLst>
            </c:dLbl>
            <c:dLbl>
              <c:idx val="1"/>
              <c:tx>
                <c:rich>
                  <a:bodyPr/>
                  <a:lstStyle/>
                  <a:p>
                    <a:r>
                      <a:rPr lang="en-US"/>
                      <a:t>R1,6m</a:t>
                    </a:r>
                    <a:endParaRPr lang="en-US" dirty="0"/>
                  </a:p>
                </c:rich>
              </c:tx>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EBF-43CB-81D6-0C8083C07DE1}"/>
                </c:ext>
              </c:extLst>
            </c:dLbl>
            <c:dLbl>
              <c:idx val="2"/>
              <c:tx>
                <c:rich>
                  <a:bodyPr/>
                  <a:lstStyle/>
                  <a:p>
                    <a:r>
                      <a:rPr lang="en-US"/>
                      <a:t>R14,2m</a:t>
                    </a:r>
                    <a:endParaRPr lang="en-US" dirty="0"/>
                  </a:p>
                </c:rich>
              </c:tx>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45C-4879-AA13-A0C57CDF04E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estFit"/>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Sheet4!$M$1:$O$1</c:f>
              <c:strCache>
                <c:ptCount val="3"/>
                <c:pt idx="0">
                  <c:v>Bitou</c:v>
                </c:pt>
                <c:pt idx="1">
                  <c:v>Langerberg</c:v>
                </c:pt>
                <c:pt idx="2">
                  <c:v>Mopani</c:v>
                </c:pt>
              </c:strCache>
            </c:strRef>
          </c:cat>
          <c:val>
            <c:numRef>
              <c:f>Sheet4!$M$2:$O$2</c:f>
              <c:numCache>
                <c:formatCode>General</c:formatCode>
                <c:ptCount val="3"/>
                <c:pt idx="0">
                  <c:v>13835080</c:v>
                </c:pt>
                <c:pt idx="1">
                  <c:v>1570000</c:v>
                </c:pt>
                <c:pt idx="2">
                  <c:v>14200000</c:v>
                </c:pt>
              </c:numCache>
            </c:numRef>
          </c:val>
          <c:extLst xmlns:c16r2="http://schemas.microsoft.com/office/drawing/2015/06/chart">
            <c:ext xmlns:c16="http://schemas.microsoft.com/office/drawing/2014/chart" uri="{C3380CC4-5D6E-409C-BE32-E72D297353CC}">
              <c16:uniqueId val="{00000004-2EBF-43CB-81D6-0C8083C07DE1}"/>
            </c:ext>
          </c:extLst>
        </c:ser>
        <c:dLbls>
          <c:showVal val="1"/>
        </c:dLbls>
      </c:pie3DChart>
      <c:spPr>
        <a:noFill/>
        <a:ln>
          <a:noFill/>
        </a:ln>
        <a:effectLst/>
      </c:spPr>
    </c:plotArea>
    <c:legend>
      <c:legendPos val="r"/>
      <c:layout>
        <c:manualLayout>
          <c:xMode val="edge"/>
          <c:yMode val="edge"/>
          <c:x val="0.69922829499253769"/>
          <c:y val="0.1556657480347873"/>
          <c:w val="0.27462791415778914"/>
          <c:h val="0.36500235463277481"/>
        </c:manualLayout>
      </c:layout>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2"/>
  <c:userShapes r:id="rId3"/>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b="1" dirty="0"/>
              <a:t>Limpopo received</a:t>
            </a:r>
            <a:r>
              <a:rPr lang="en-ZA" b="1" baseline="0" dirty="0"/>
              <a:t> a total of R87,6m from the Municipal Disaster Grant in Vhembe district municipality</a:t>
            </a:r>
            <a:endParaRPr lang="en-ZA" b="1" dirty="0"/>
          </a:p>
        </c:rich>
      </c:tx>
      <c:spPr>
        <a:solidFill>
          <a:srgbClr val="ED7D31">
            <a:lumMod val="20000"/>
            <a:lumOff val="80000"/>
          </a:srgbClr>
        </a:solid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6.1111111111111116E-2"/>
          <c:y val="0.20875000000000007"/>
          <c:w val="0.93888888888888899"/>
          <c:h val="0.67145778652668431"/>
        </c:manualLayout>
      </c:layout>
      <c:pie3DChart>
        <c:varyColors val="1"/>
        <c:ser>
          <c:idx val="0"/>
          <c:order val="0"/>
          <c:dPt>
            <c:idx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0A5B-49F4-BF03-144C082DB518}"/>
              </c:ext>
            </c:extLst>
          </c:dPt>
          <c:dPt>
            <c:idx val="1"/>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0A5B-49F4-BF03-144C082DB518}"/>
              </c:ext>
            </c:extLst>
          </c:dPt>
          <c:dPt>
            <c:idx val="2"/>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0A5B-49F4-BF03-144C082DB518}"/>
              </c:ext>
            </c:extLst>
          </c:dPt>
          <c:dPt>
            <c:idx val="3"/>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0A5B-49F4-BF03-144C082DB518}"/>
              </c:ext>
            </c:extLst>
          </c:dPt>
          <c:dLbls>
            <c:dLbl>
              <c:idx val="0"/>
              <c:tx>
                <c:rich>
                  <a:bodyPr/>
                  <a:lstStyle/>
                  <a:p>
                    <a:r>
                      <a:rPr lang="en-US"/>
                      <a:t>R41,5m</a:t>
                    </a:r>
                    <a:endParaRPr lang="en-US" dirty="0"/>
                  </a:p>
                </c:rich>
              </c:tx>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A5B-49F4-BF03-144C082DB518}"/>
                </c:ext>
              </c:extLst>
            </c:dLbl>
            <c:dLbl>
              <c:idx val="1"/>
              <c:tx>
                <c:rich>
                  <a:bodyPr/>
                  <a:lstStyle/>
                  <a:p>
                    <a:r>
                      <a:rPr lang="en-US"/>
                      <a:t>R24,7M</a:t>
                    </a:r>
                    <a:endParaRPr lang="en-US" dirty="0"/>
                  </a:p>
                </c:rich>
              </c:tx>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A5B-49F4-BF03-144C082DB518}"/>
                </c:ext>
              </c:extLst>
            </c:dLbl>
            <c:dLbl>
              <c:idx val="2"/>
              <c:tx>
                <c:rich>
                  <a:bodyPr/>
                  <a:lstStyle/>
                  <a:p>
                    <a:r>
                      <a:rPr lang="en-US"/>
                      <a:t>R20m</a:t>
                    </a:r>
                    <a:endParaRPr lang="en-US" dirty="0"/>
                  </a:p>
                </c:rich>
              </c:tx>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A5B-49F4-BF03-144C082DB518}"/>
                </c:ext>
              </c:extLst>
            </c:dLbl>
            <c:dLbl>
              <c:idx val="3"/>
              <c:tx>
                <c:rich>
                  <a:bodyPr/>
                  <a:lstStyle/>
                  <a:p>
                    <a:r>
                      <a:rPr lang="en-US"/>
                      <a:t>R1,4m</a:t>
                    </a:r>
                    <a:endParaRPr lang="en-US" dirty="0"/>
                  </a:p>
                </c:rich>
              </c:tx>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A5B-49F4-BF03-144C082DB51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bestFit"/>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Sheet3!$M$1:$P$1</c:f>
              <c:strCache>
                <c:ptCount val="4"/>
                <c:pt idx="0">
                  <c:v>Vhembe</c:v>
                </c:pt>
                <c:pt idx="1">
                  <c:v>Mutale</c:v>
                </c:pt>
                <c:pt idx="2">
                  <c:v>Thulamela</c:v>
                </c:pt>
                <c:pt idx="3">
                  <c:v>Makhado</c:v>
                </c:pt>
              </c:strCache>
            </c:strRef>
          </c:cat>
          <c:val>
            <c:numRef>
              <c:f>Sheet3!$M$2:$P$2</c:f>
              <c:numCache>
                <c:formatCode>General</c:formatCode>
                <c:ptCount val="4"/>
                <c:pt idx="0">
                  <c:v>41501000</c:v>
                </c:pt>
                <c:pt idx="1">
                  <c:v>24700000</c:v>
                </c:pt>
                <c:pt idx="2">
                  <c:v>20000000</c:v>
                </c:pt>
                <c:pt idx="3">
                  <c:v>1460000</c:v>
                </c:pt>
              </c:numCache>
            </c:numRef>
          </c:val>
          <c:extLst xmlns:c16r2="http://schemas.microsoft.com/office/drawing/2015/06/chart">
            <c:ext xmlns:c16="http://schemas.microsoft.com/office/drawing/2014/chart" uri="{C3380CC4-5D6E-409C-BE32-E72D297353CC}">
              <c16:uniqueId val="{00000008-0A5B-49F4-BF03-144C082DB518}"/>
            </c:ext>
          </c:extLst>
        </c:ser>
        <c:dLbls>
          <c:showVal val="1"/>
        </c:dLbls>
      </c:pie3DChart>
      <c:spPr>
        <a:noFill/>
        <a:ln>
          <a:noFill/>
        </a:ln>
        <a:effectLst/>
      </c:spPr>
    </c:plotArea>
    <c:legend>
      <c:legendPos val="b"/>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just">
              <a:defRPr sz="1800" b="1" i="0" u="none" strike="noStrike" kern="1200" baseline="0">
                <a:solidFill>
                  <a:schemeClr val="dk1">
                    <a:lumMod val="75000"/>
                    <a:lumOff val="25000"/>
                  </a:schemeClr>
                </a:solidFill>
                <a:latin typeface="+mn-lt"/>
                <a:ea typeface="+mn-ea"/>
                <a:cs typeface="+mn-cs"/>
              </a:defRPr>
            </a:pPr>
            <a:r>
              <a:rPr lang="en-ZA" sz="1600" dirty="0"/>
              <a:t>The Western Cape</a:t>
            </a:r>
            <a:r>
              <a:rPr lang="en-ZA" sz="1600" baseline="0" dirty="0"/>
              <a:t> province received R22m from the Municipal Disaster Grant for the below mentioned municipalities</a:t>
            </a:r>
            <a:endParaRPr lang="en-ZA" sz="1600" dirty="0"/>
          </a:p>
        </c:rich>
      </c:tx>
      <c:layout>
        <c:manualLayout>
          <c:xMode val="edge"/>
          <c:yMode val="edge"/>
          <c:x val="0.12225490196078433"/>
          <c:y val="0"/>
        </c:manualLayout>
      </c:layout>
      <c:spPr>
        <a:solidFill>
          <a:srgbClr val="ED7D31">
            <a:lumMod val="20000"/>
            <a:lumOff val="80000"/>
          </a:srgbClr>
        </a:solidFill>
        <a:ln>
          <a:noFill/>
        </a:ln>
        <a:effectLst/>
      </c:spPr>
    </c:title>
    <c:view3D>
      <c:rotX val="50"/>
      <c:depthPercent val="13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1470588235294118"/>
          <c:y val="0.18816890564372446"/>
          <c:w val="0.59161417322834642"/>
          <c:h val="0.67469912889982253"/>
        </c:manualLayout>
      </c:layout>
      <c:pie3DChart>
        <c:varyColors val="1"/>
        <c:ser>
          <c:idx val="0"/>
          <c:order val="0"/>
          <c:dPt>
            <c:idx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2966-4B65-8384-B9F2CE9D2AD9}"/>
              </c:ext>
            </c:extLst>
          </c:dPt>
          <c:dPt>
            <c:idx val="1"/>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2966-4B65-8384-B9F2CE9D2AD9}"/>
              </c:ext>
            </c:extLst>
          </c:dPt>
          <c:dLbls>
            <c:dLbl>
              <c:idx val="0"/>
              <c:tx>
                <c:rich>
                  <a:bodyPr/>
                  <a:lstStyle/>
                  <a:p>
                    <a:r>
                      <a:rPr lang="en-US"/>
                      <a:t>R16,3m</a:t>
                    </a:r>
                    <a:endParaRPr lang="en-US" dirty="0"/>
                  </a:p>
                </c:rich>
              </c:tx>
              <c:dLblPos val="ctr"/>
              <c:showVal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966-4B65-8384-B9F2CE9D2AD9}"/>
                </c:ext>
              </c:extLst>
            </c:dLbl>
            <c:dLbl>
              <c:idx val="1"/>
              <c:tx>
                <c:rich>
                  <a:bodyPr/>
                  <a:lstStyle/>
                  <a:p>
                    <a:r>
                      <a:rPr lang="en-US"/>
                      <a:t>R5,8m</a:t>
                    </a:r>
                    <a:endParaRPr lang="en-US" dirty="0"/>
                  </a:p>
                </c:rich>
              </c:tx>
              <c:dLblPos val="ctr"/>
              <c:showVal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966-4B65-8384-B9F2CE9D2AD9}"/>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ctr"/>
            <c:showVal val="1"/>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Sheet6!$C$65:$D$65</c:f>
              <c:strCache>
                <c:ptCount val="2"/>
                <c:pt idx="0">
                  <c:v>Breedevalley</c:v>
                </c:pt>
                <c:pt idx="1">
                  <c:v>City of Cape Town</c:v>
                </c:pt>
              </c:strCache>
            </c:strRef>
          </c:cat>
          <c:val>
            <c:numRef>
              <c:f>Sheet6!$C$66:$D$66</c:f>
              <c:numCache>
                <c:formatCode>General</c:formatCode>
                <c:ptCount val="2"/>
                <c:pt idx="0">
                  <c:v>16300000</c:v>
                </c:pt>
                <c:pt idx="1">
                  <c:v>5761000</c:v>
                </c:pt>
              </c:numCache>
            </c:numRef>
          </c:val>
          <c:extLst xmlns:c16r2="http://schemas.microsoft.com/office/drawing/2015/06/chart">
            <c:ext xmlns:c16="http://schemas.microsoft.com/office/drawing/2014/chart" uri="{C3380CC4-5D6E-409C-BE32-E72D297353CC}">
              <c16:uniqueId val="{00000004-2966-4B65-8384-B9F2CE9D2AD9}"/>
            </c:ext>
          </c:extLst>
        </c:ser>
        <c:dLbls>
          <c:showPercent val="1"/>
        </c:dLbls>
      </c:pie3DChart>
      <c:spPr>
        <a:noFill/>
        <a:ln>
          <a:noFill/>
        </a:ln>
        <a:effectLst/>
      </c:spPr>
    </c:plotArea>
    <c:legend>
      <c:legendPos val="b"/>
      <c:spPr>
        <a:solidFill>
          <a:schemeClr val="lt1">
            <a:lumMod val="95000"/>
            <a:alpha val="39000"/>
          </a:schemeClr>
        </a:solid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2.5764895330112718E-2"/>
          <c:y val="0.10656235785874905"/>
          <c:w val="0.74451316773809062"/>
          <c:h val="0.85878325095131669"/>
        </c:manualLayout>
      </c:layout>
      <c:pie3DChart>
        <c:varyColors val="1"/>
        <c:ser>
          <c:idx val="0"/>
          <c:order val="0"/>
          <c:dPt>
            <c:idx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0464-467E-B26C-66B05D119BE9}"/>
              </c:ext>
            </c:extLst>
          </c:dPt>
          <c:dPt>
            <c:idx val="1"/>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0464-467E-B26C-66B05D119BE9}"/>
              </c:ext>
            </c:extLst>
          </c:dPt>
          <c:dPt>
            <c:idx val="2"/>
            <c:spPr>
              <a:solidFill>
                <a:srgbClr val="00B050"/>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5-0464-467E-B26C-66B05D119BE9}"/>
              </c:ext>
            </c:extLst>
          </c:dPt>
          <c:dPt>
            <c:idx val="3"/>
            <c:spPr>
              <a:solidFill>
                <a:schemeClr val="accent4"/>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7-0464-467E-B26C-66B05D119BE9}"/>
              </c:ext>
            </c:extLst>
          </c:dPt>
          <c:dPt>
            <c:idx val="4"/>
            <c:spPr>
              <a:solidFill>
                <a:schemeClr val="accent5"/>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9-0464-467E-B26C-66B05D119BE9}"/>
              </c:ext>
            </c:extLst>
          </c:dPt>
          <c:dLbls>
            <c:dLbl>
              <c:idx val="0"/>
              <c:layout>
                <c:manualLayout>
                  <c:x val="-0.12787870719058667"/>
                  <c:y val="-1.0651764928622659E-2"/>
                </c:manualLayout>
              </c:layout>
              <c:tx>
                <c:rich>
                  <a:bodyPr/>
                  <a:lstStyle/>
                  <a:p>
                    <a:r>
                      <a:rPr lang="en-US" dirty="0"/>
                      <a:t>R2,2m</a:t>
                    </a:r>
                  </a:p>
                </c:rich>
              </c:tx>
              <c:dLblPos val="bestFit"/>
              <c:showVal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464-467E-B26C-66B05D119BE9}"/>
                </c:ext>
              </c:extLst>
            </c:dLbl>
            <c:dLbl>
              <c:idx val="1"/>
              <c:layout>
                <c:manualLayout>
                  <c:x val="6.520636007455588E-2"/>
                  <c:y val="-1.8971547506426593E-2"/>
                </c:manualLayout>
              </c:layout>
              <c:tx>
                <c:rich>
                  <a:bodyPr/>
                  <a:lstStyle/>
                  <a:p>
                    <a:r>
                      <a:rPr lang="en-US" dirty="0"/>
                      <a:t>R317 000</a:t>
                    </a:r>
                  </a:p>
                </c:rich>
              </c:tx>
              <c:dLblPos val="bestFit"/>
              <c:showVal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464-467E-B26C-66B05D119BE9}"/>
                </c:ext>
              </c:extLst>
            </c:dLbl>
            <c:dLbl>
              <c:idx val="2"/>
              <c:layout>
                <c:manualLayout>
                  <c:x val="-0.16720466101157641"/>
                  <c:y val="-0.31757422620060888"/>
                </c:manualLayout>
              </c:layout>
              <c:tx>
                <c:rich>
                  <a:bodyPr/>
                  <a:lstStyle/>
                  <a:p>
                    <a:r>
                      <a:rPr lang="en-US" dirty="0"/>
                      <a:t>R54,7m</a:t>
                    </a:r>
                  </a:p>
                </c:rich>
              </c:tx>
              <c:dLblPos val="bestFit"/>
              <c:showVal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464-467E-B26C-66B05D119BE9}"/>
                </c:ext>
              </c:extLst>
            </c:dLbl>
            <c:dLbl>
              <c:idx val="3"/>
              <c:layout>
                <c:manualLayout>
                  <c:x val="-1.4615745495581243E-3"/>
                  <c:y val="-1.5761346059673981E-3"/>
                </c:manualLayout>
              </c:layout>
              <c:tx>
                <c:rich>
                  <a:bodyPr/>
                  <a:lstStyle/>
                  <a:p>
                    <a:r>
                      <a:rPr lang="en-US" dirty="0"/>
                      <a:t>R104 000</a:t>
                    </a:r>
                  </a:p>
                </c:rich>
              </c:tx>
              <c:dLblPos val="bestFit"/>
              <c:showVal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464-467E-B26C-66B05D119BE9}"/>
                </c:ext>
              </c:extLst>
            </c:dLbl>
            <c:dLbl>
              <c:idx val="4"/>
              <c:layout>
                <c:manualLayout>
                  <c:x val="-2.735149048397937E-2"/>
                  <c:y val="-2.0039305761927487E-2"/>
                </c:manualLayout>
              </c:layout>
              <c:tx>
                <c:rich>
                  <a:bodyPr/>
                  <a:lstStyle/>
                  <a:p>
                    <a:r>
                      <a:rPr lang="en-US" dirty="0"/>
                      <a:t>R8.6m</a:t>
                    </a:r>
                  </a:p>
                </c:rich>
              </c:tx>
              <c:dLblPos val="bestFit"/>
              <c:showVal val="1"/>
              <c:showPercent val="1"/>
              <c:extLst xmlns:c16r2="http://schemas.microsoft.com/office/drawing/2015/06/chart">
                <c:ext xmlns:c15="http://schemas.microsoft.com/office/drawing/2012/chart" uri="{CE6537A1-D6FC-4f65-9D91-7224C49458BB}">
                  <c15:layout>
                    <c:manualLayout>
                      <c:w val="8.6698872785829301E-2"/>
                      <c:h val="6.6576521870363198E-2"/>
                    </c:manualLayout>
                  </c15:layout>
                </c:ext>
                <c:ext xmlns:c16="http://schemas.microsoft.com/office/drawing/2014/chart" uri="{C3380CC4-5D6E-409C-BE32-E72D297353CC}">
                  <c16:uniqueId val="{00000009-0464-467E-B26C-66B05D119BE9}"/>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Val val="1"/>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Sheet6!$P$18:$T$18</c:f>
              <c:strCache>
                <c:ptCount val="5"/>
                <c:pt idx="0">
                  <c:v>Maruleng </c:v>
                </c:pt>
                <c:pt idx="1">
                  <c:v>uMvoti</c:v>
                </c:pt>
                <c:pt idx="2">
                  <c:v>Eden</c:v>
                </c:pt>
                <c:pt idx="3">
                  <c:v>Langeberg</c:v>
                </c:pt>
                <c:pt idx="4">
                  <c:v>Cape Winelands</c:v>
                </c:pt>
              </c:strCache>
            </c:strRef>
          </c:cat>
          <c:val>
            <c:numRef>
              <c:f>Sheet6!$P$19:$T$19</c:f>
              <c:numCache>
                <c:formatCode>General</c:formatCode>
                <c:ptCount val="5"/>
                <c:pt idx="0">
                  <c:v>2227000</c:v>
                </c:pt>
                <c:pt idx="1">
                  <c:v>317000</c:v>
                </c:pt>
                <c:pt idx="2">
                  <c:v>54866000</c:v>
                </c:pt>
                <c:pt idx="3">
                  <c:v>104000</c:v>
                </c:pt>
                <c:pt idx="4">
                  <c:v>8600000</c:v>
                </c:pt>
              </c:numCache>
            </c:numRef>
          </c:val>
          <c:extLst xmlns:c16r2="http://schemas.microsoft.com/office/drawing/2015/06/chart">
            <c:ext xmlns:c16="http://schemas.microsoft.com/office/drawing/2014/chart" uri="{C3380CC4-5D6E-409C-BE32-E72D297353CC}">
              <c16:uniqueId val="{0000000A-0464-467E-B26C-66B05D119BE9}"/>
            </c:ext>
          </c:extLst>
        </c:ser>
        <c:dLbls>
          <c:showPercent val="1"/>
        </c:dLbls>
      </c:pie3DChart>
      <c:spPr>
        <a:noFill/>
        <a:ln>
          <a:noFill/>
        </a:ln>
        <a:effectLst/>
      </c:spPr>
    </c:plotArea>
    <c:legend>
      <c:legendPos val="r"/>
      <c:spPr>
        <a:solidFill>
          <a:schemeClr val="lt1">
            <a:lumMod val="95000"/>
            <a:alpha val="39000"/>
          </a:schemeClr>
        </a:solid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b="1" i="0" u="none" strike="noStrike" kern="1200" baseline="0">
                <a:solidFill>
                  <a:schemeClr val="dk1">
                    <a:lumMod val="65000"/>
                    <a:lumOff val="35000"/>
                  </a:schemeClr>
                </a:solidFill>
                <a:effectLst/>
                <a:latin typeface="+mn-lt"/>
                <a:ea typeface="+mn-ea"/>
                <a:cs typeface="+mn-cs"/>
              </a:defRPr>
            </a:pPr>
            <a:r>
              <a:rPr lang="en-ZA" b="1" dirty="0"/>
              <a:t>KZN</a:t>
            </a:r>
            <a:r>
              <a:rPr lang="en-ZA" b="1" baseline="0" dirty="0"/>
              <a:t> Province</a:t>
            </a:r>
            <a:endParaRPr lang="en-ZA" b="1" dirty="0"/>
          </a:p>
        </c:rich>
      </c:tx>
      <c:spPr>
        <a:noFill/>
        <a:ln>
          <a:noFill/>
        </a:ln>
        <a:effectLst/>
      </c:spPr>
    </c:title>
    <c:plotArea>
      <c:layout>
        <c:manualLayout>
          <c:layoutTarget val="inner"/>
          <c:xMode val="edge"/>
          <c:yMode val="edge"/>
          <c:x val="3.5641222155871587E-2"/>
          <c:y val="5.4267474554109386E-2"/>
          <c:w val="0.92333555820186641"/>
          <c:h val="0.68331830651295156"/>
        </c:manualLayout>
      </c:layout>
      <c:barChart>
        <c:barDir val="col"/>
        <c:grouping val="clustered"/>
        <c:ser>
          <c:idx val="0"/>
          <c:order val="0"/>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c:spPr>
          <c:dLbls>
            <c:dLbl>
              <c:idx val="0"/>
              <c:tx>
                <c:rich>
                  <a:bodyPr/>
                  <a:lstStyle/>
                  <a:p>
                    <a:r>
                      <a:rPr lang="en-US"/>
                      <a:t>R50,4m</a:t>
                    </a:r>
                    <a:endParaRPr lang="en-US" dirty="0"/>
                  </a:p>
                </c:rich>
              </c:tx>
              <c:dLblPos val="in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A84-415D-BF2D-EA0063122D9C}"/>
                </c:ext>
              </c:extLst>
            </c:dLbl>
            <c:dLbl>
              <c:idx val="1"/>
              <c:tx>
                <c:rich>
                  <a:bodyPr/>
                  <a:lstStyle/>
                  <a:p>
                    <a:r>
                      <a:rPr lang="en-US"/>
                      <a:t>R11,m</a:t>
                    </a:r>
                    <a:endParaRPr lang="en-US" dirty="0"/>
                  </a:p>
                </c:rich>
              </c:tx>
              <c:dLblPos val="in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A84-415D-BF2D-EA0063122D9C}"/>
                </c:ext>
              </c:extLst>
            </c:dLbl>
            <c:dLbl>
              <c:idx val="2"/>
              <c:tx>
                <c:rich>
                  <a:bodyPr/>
                  <a:lstStyle/>
                  <a:p>
                    <a:r>
                      <a:rPr lang="en-US"/>
                      <a:t>R4,9m</a:t>
                    </a:r>
                    <a:endParaRPr lang="en-US" dirty="0"/>
                  </a:p>
                </c:rich>
              </c:tx>
              <c:dLblPos val="in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A84-415D-BF2D-EA0063122D9C}"/>
                </c:ext>
              </c:extLst>
            </c:dLbl>
            <c:dLbl>
              <c:idx val="3"/>
              <c:tx>
                <c:rich>
                  <a:bodyPr/>
                  <a:lstStyle/>
                  <a:p>
                    <a:r>
                      <a:rPr lang="en-US"/>
                      <a:t>R31</a:t>
                    </a:r>
                    <a:r>
                      <a:rPr lang="en-US" baseline="0"/>
                      <a:t> m</a:t>
                    </a:r>
                    <a:endParaRPr lang="en-US" dirty="0"/>
                  </a:p>
                </c:rich>
              </c:tx>
              <c:dLblPos val="in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A84-415D-BF2D-EA0063122D9C}"/>
                </c:ext>
              </c:extLst>
            </c:dLbl>
            <c:dLbl>
              <c:idx val="4"/>
              <c:tx>
                <c:rich>
                  <a:bodyPr/>
                  <a:lstStyle/>
                  <a:p>
                    <a:r>
                      <a:rPr lang="en-US"/>
                      <a:t>R806 000</a:t>
                    </a:r>
                    <a:endParaRPr lang="en-US" dirty="0"/>
                  </a:p>
                </c:rich>
              </c:tx>
              <c:dLblPos val="in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A84-415D-BF2D-EA0063122D9C}"/>
                </c:ext>
              </c:extLst>
            </c:dLbl>
            <c:dLbl>
              <c:idx val="5"/>
              <c:tx>
                <c:rich>
                  <a:bodyPr/>
                  <a:lstStyle/>
                  <a:p>
                    <a:r>
                      <a:rPr lang="en-US"/>
                      <a:t>R131,3m</a:t>
                    </a:r>
                    <a:endParaRPr lang="en-US" dirty="0"/>
                  </a:p>
                </c:rich>
              </c:tx>
              <c:dLblPos val="in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3A84-415D-BF2D-EA0063122D9C}"/>
                </c:ext>
              </c:extLst>
            </c:dLbl>
            <c:dLbl>
              <c:idx val="6"/>
              <c:tx>
                <c:rich>
                  <a:bodyPr/>
                  <a:lstStyle/>
                  <a:p>
                    <a:r>
                      <a:rPr lang="en-US"/>
                      <a:t>R1,6m</a:t>
                    </a:r>
                    <a:endParaRPr lang="en-US" dirty="0"/>
                  </a:p>
                </c:rich>
              </c:tx>
              <c:dLblPos val="in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3A84-415D-BF2D-EA0063122D9C}"/>
                </c:ext>
              </c:extLst>
            </c:dLbl>
            <c:spPr>
              <a:solidFill>
                <a:schemeClr val="accent1"/>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Sheet6!$A$1:$G$1</c:f>
              <c:strCache>
                <c:ptCount val="7"/>
                <c:pt idx="0">
                  <c:v>Vulamehlo</c:v>
                </c:pt>
                <c:pt idx="1">
                  <c:v>Umdoni</c:v>
                </c:pt>
                <c:pt idx="2">
                  <c:v>Ugu</c:v>
                </c:pt>
                <c:pt idx="3">
                  <c:v>Umzumbe</c:v>
                </c:pt>
                <c:pt idx="4">
                  <c:v>eThekwini Metropolitan</c:v>
                </c:pt>
                <c:pt idx="5">
                  <c:v>Emnambithi/Ladysmith</c:v>
                </c:pt>
                <c:pt idx="6">
                  <c:v>Okhahlamba </c:v>
                </c:pt>
              </c:strCache>
            </c:strRef>
          </c:cat>
          <c:val>
            <c:numRef>
              <c:f>Sheet6!$A$2:$G$2</c:f>
              <c:numCache>
                <c:formatCode>General</c:formatCode>
                <c:ptCount val="7"/>
                <c:pt idx="0">
                  <c:v>50401000</c:v>
                </c:pt>
                <c:pt idx="1">
                  <c:v>11055</c:v>
                </c:pt>
                <c:pt idx="2">
                  <c:v>4999000</c:v>
                </c:pt>
                <c:pt idx="3">
                  <c:v>31096000</c:v>
                </c:pt>
                <c:pt idx="4">
                  <c:v>806000</c:v>
                </c:pt>
                <c:pt idx="5">
                  <c:v>131346000</c:v>
                </c:pt>
                <c:pt idx="6">
                  <c:v>1612000</c:v>
                </c:pt>
              </c:numCache>
            </c:numRef>
          </c:val>
          <c:extLst xmlns:c16r2="http://schemas.microsoft.com/office/drawing/2015/06/chart">
            <c:ext xmlns:c16="http://schemas.microsoft.com/office/drawing/2014/chart" uri="{C3380CC4-5D6E-409C-BE32-E72D297353CC}">
              <c16:uniqueId val="{00000000-3A84-415D-BF2D-EA0063122D9C}"/>
            </c:ext>
          </c:extLst>
        </c:ser>
        <c:dLbls>
          <c:showVal val="1"/>
        </c:dLbls>
        <c:gapWidth val="41"/>
        <c:axId val="114293760"/>
        <c:axId val="114320128"/>
      </c:barChart>
      <c:catAx>
        <c:axId val="114293760"/>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65000"/>
                    <a:lumOff val="35000"/>
                  </a:schemeClr>
                </a:solidFill>
                <a:effectLst/>
                <a:latin typeface="+mn-lt"/>
                <a:ea typeface="+mn-ea"/>
                <a:cs typeface="+mn-cs"/>
              </a:defRPr>
            </a:pPr>
            <a:endParaRPr lang="en-US"/>
          </a:p>
        </c:txPr>
        <c:crossAx val="114320128"/>
        <c:crosses val="autoZero"/>
        <c:auto val="1"/>
        <c:lblAlgn val="ctr"/>
        <c:lblOffset val="100"/>
      </c:catAx>
      <c:valAx>
        <c:axId val="114320128"/>
        <c:scaling>
          <c:orientation val="minMax"/>
        </c:scaling>
        <c:delete val="1"/>
        <c:axPos val="l"/>
        <c:numFmt formatCode="General" sourceLinked="1"/>
        <c:majorTickMark val="none"/>
        <c:tickLblPos val="none"/>
        <c:crossAx val="114293760"/>
        <c:crosses val="autoZero"/>
        <c:crossBetween val="between"/>
      </c:valAx>
      <c:spPr>
        <a:noFill/>
        <a:ln>
          <a:noFill/>
        </a:ln>
        <a:effectLst/>
      </c:spPr>
    </c:plotArea>
    <c:plotVisOnly val="1"/>
    <c:dispBlanksAs val="gap"/>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2.1234636298348205E-2"/>
          <c:y val="0.14941273385663867"/>
          <c:w val="0.93888888888888899"/>
          <c:h val="0.52215113735783025"/>
        </c:manualLayout>
      </c:layout>
      <c:pie3DChart>
        <c:varyColors val="1"/>
        <c:ser>
          <c:idx val="0"/>
          <c:order val="0"/>
          <c:dPt>
            <c:idx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2702-4FD4-B55F-D44EB98E1C90}"/>
              </c:ext>
            </c:extLst>
          </c:dPt>
          <c:dPt>
            <c:idx val="1"/>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2702-4FD4-B55F-D44EB98E1C90}"/>
              </c:ext>
            </c:extLst>
          </c:dPt>
          <c:dPt>
            <c:idx val="2"/>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2702-4FD4-B55F-D44EB98E1C90}"/>
              </c:ext>
            </c:extLst>
          </c:dPt>
          <c:dPt>
            <c:idx val="3"/>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2702-4FD4-B55F-D44EB98E1C90}"/>
              </c:ext>
            </c:extLst>
          </c:dPt>
          <c:dPt>
            <c:idx val="4"/>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2702-4FD4-B55F-D44EB98E1C90}"/>
              </c:ext>
            </c:extLst>
          </c:dPt>
          <c:dPt>
            <c:idx val="5"/>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2702-4FD4-B55F-D44EB98E1C90}"/>
              </c:ext>
            </c:extLst>
          </c:dPt>
          <c:dPt>
            <c:idx val="6"/>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2702-4FD4-B55F-D44EB98E1C90}"/>
              </c:ext>
            </c:extLst>
          </c:dPt>
          <c:dPt>
            <c:idx val="7"/>
            <c:spPr>
              <a:solidFill>
                <a:schemeClr val="accent2">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F-2702-4FD4-B55F-D44EB98E1C90}"/>
              </c:ext>
            </c:extLst>
          </c:dPt>
          <c:dPt>
            <c:idx val="8"/>
            <c:spPr>
              <a:solidFill>
                <a:srgbClr val="FF00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1-2702-4FD4-B55F-D44EB98E1C90}"/>
              </c:ext>
            </c:extLst>
          </c:dPt>
          <c:dPt>
            <c:idx val="9"/>
            <c:spPr>
              <a:solidFill>
                <a:schemeClr val="accent4">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3-2702-4FD4-B55F-D44EB98E1C90}"/>
              </c:ext>
            </c:extLst>
          </c:dPt>
          <c:dPt>
            <c:idx val="10"/>
            <c:spPr>
              <a:solidFill>
                <a:schemeClr val="accent5">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5-2702-4FD4-B55F-D44EB98E1C90}"/>
              </c:ext>
            </c:extLst>
          </c:dPt>
          <c:dPt>
            <c:idx val="11"/>
            <c:spPr>
              <a:solidFill>
                <a:schemeClr val="accent6">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6-2702-4FD4-B55F-D44EB98E1C90}"/>
              </c:ext>
            </c:extLst>
          </c:dPt>
          <c:dPt>
            <c:idx val="12"/>
            <c:spPr>
              <a:solidFill>
                <a:schemeClr val="accent1">
                  <a:lumMod val="80000"/>
                  <a:lumOff val="2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7-2702-4FD4-B55F-D44EB98E1C90}"/>
              </c:ext>
            </c:extLst>
          </c:dPt>
          <c:dLbls>
            <c:dLbl>
              <c:idx val="0"/>
              <c:tx>
                <c:rich>
                  <a:bodyPr/>
                  <a:lstStyle/>
                  <a:p>
                    <a:r>
                      <a:rPr lang="en-US"/>
                      <a:t>R82,3m</a:t>
                    </a:r>
                    <a:endParaRPr lang="en-US" dirty="0"/>
                  </a:p>
                </c:rich>
              </c:tx>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702-4FD4-B55F-D44EB98E1C90}"/>
                </c:ext>
              </c:extLst>
            </c:dLbl>
            <c:dLbl>
              <c:idx val="1"/>
              <c:tx>
                <c:rich>
                  <a:bodyPr/>
                  <a:lstStyle/>
                  <a:p>
                    <a:r>
                      <a:rPr lang="en-US"/>
                      <a:t>R2m</a:t>
                    </a:r>
                    <a:endParaRPr lang="en-US" dirty="0"/>
                  </a:p>
                </c:rich>
              </c:tx>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702-4FD4-B55F-D44EB98E1C90}"/>
                </c:ext>
              </c:extLst>
            </c:dLbl>
            <c:dLbl>
              <c:idx val="2"/>
              <c:tx>
                <c:rich>
                  <a:bodyPr/>
                  <a:lstStyle/>
                  <a:p>
                    <a:r>
                      <a:rPr lang="en-US"/>
                      <a:t>R6.8m</a:t>
                    </a:r>
                    <a:endParaRPr lang="en-US" dirty="0"/>
                  </a:p>
                </c:rich>
              </c:tx>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2702-4FD4-B55F-D44EB98E1C90}"/>
                </c:ext>
              </c:extLst>
            </c:dLbl>
            <c:dLbl>
              <c:idx val="3"/>
              <c:tx>
                <c:rich>
                  <a:bodyPr/>
                  <a:lstStyle/>
                  <a:p>
                    <a:r>
                      <a:rPr lang="en-US" dirty="0"/>
                      <a:t>R1,3m</a:t>
                    </a:r>
                  </a:p>
                </c:rich>
              </c:tx>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702-4FD4-B55F-D44EB98E1C90}"/>
                </c:ext>
              </c:extLst>
            </c:dLbl>
            <c:dLbl>
              <c:idx val="4"/>
              <c:tx>
                <c:rich>
                  <a:bodyPr/>
                  <a:lstStyle/>
                  <a:p>
                    <a:r>
                      <a:rPr lang="en-US"/>
                      <a:t>R1,4m</a:t>
                    </a:r>
                    <a:endParaRPr lang="en-US" dirty="0"/>
                  </a:p>
                </c:rich>
              </c:tx>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2702-4FD4-B55F-D44EB98E1C90}"/>
                </c:ext>
              </c:extLst>
            </c:dLbl>
            <c:dLbl>
              <c:idx val="5"/>
              <c:tx>
                <c:rich>
                  <a:bodyPr/>
                  <a:lstStyle/>
                  <a:p>
                    <a:r>
                      <a:rPr lang="en-US"/>
                      <a:t>R115</a:t>
                    </a:r>
                    <a:r>
                      <a:rPr lang="en-US" baseline="0"/>
                      <a:t> 000</a:t>
                    </a:r>
                    <a:endParaRPr lang="en-US" dirty="0"/>
                  </a:p>
                </c:rich>
              </c:tx>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2702-4FD4-B55F-D44EB98E1C90}"/>
                </c:ext>
              </c:extLst>
            </c:dLbl>
            <c:dLbl>
              <c:idx val="6"/>
              <c:tx>
                <c:rich>
                  <a:bodyPr/>
                  <a:lstStyle/>
                  <a:p>
                    <a:r>
                      <a:rPr lang="en-US"/>
                      <a:t>R80 000</a:t>
                    </a:r>
                    <a:endParaRPr lang="en-US" dirty="0"/>
                  </a:p>
                </c:rich>
              </c:tx>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2702-4FD4-B55F-D44EB98E1C90}"/>
                </c:ext>
              </c:extLst>
            </c:dLbl>
            <c:dLbl>
              <c:idx val="7"/>
              <c:tx>
                <c:rich>
                  <a:bodyPr/>
                  <a:lstStyle/>
                  <a:p>
                    <a:r>
                      <a:rPr lang="en-US"/>
                      <a:t>R5,2</a:t>
                    </a:r>
                    <a:endParaRPr lang="en-US" dirty="0"/>
                  </a:p>
                </c:rich>
              </c:tx>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2702-4FD4-B55F-D44EB98E1C90}"/>
                </c:ext>
              </c:extLst>
            </c:dLbl>
            <c:dLbl>
              <c:idx val="8"/>
              <c:tx>
                <c:rich>
                  <a:bodyPr/>
                  <a:lstStyle/>
                  <a:p>
                    <a:r>
                      <a:rPr lang="en-US" dirty="0"/>
                      <a:t>R6,3m</a:t>
                    </a:r>
                  </a:p>
                </c:rich>
              </c:tx>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2702-4FD4-B55F-D44EB98E1C90}"/>
                </c:ext>
              </c:extLst>
            </c:dLbl>
            <c:dLbl>
              <c:idx val="9"/>
              <c:tx>
                <c:rich>
                  <a:bodyPr/>
                  <a:lstStyle/>
                  <a:p>
                    <a:r>
                      <a:rPr lang="en-US"/>
                      <a:t>R770 000</a:t>
                    </a:r>
                    <a:endParaRPr lang="en-US" dirty="0"/>
                  </a:p>
                </c:rich>
              </c:tx>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2702-4FD4-B55F-D44EB98E1C90}"/>
                </c:ext>
              </c:extLst>
            </c:dLbl>
            <c:dLbl>
              <c:idx val="10"/>
              <c:tx>
                <c:rich>
                  <a:bodyPr/>
                  <a:lstStyle/>
                  <a:p>
                    <a:r>
                      <a:rPr lang="en-US"/>
                      <a:t>R48,3m</a:t>
                    </a:r>
                    <a:endParaRPr lang="en-US" dirty="0"/>
                  </a:p>
                </c:rich>
              </c:tx>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2702-4FD4-B55F-D44EB98E1C90}"/>
                </c:ext>
              </c:extLst>
            </c:dLbl>
            <c:dLbl>
              <c:idx val="11"/>
              <c:tx>
                <c:rich>
                  <a:bodyPr/>
                  <a:lstStyle/>
                  <a:p>
                    <a:r>
                      <a:rPr lang="en-US"/>
                      <a:t>R8,6m</a:t>
                    </a:r>
                    <a:endParaRPr lang="en-US" dirty="0"/>
                  </a:p>
                </c:rich>
              </c:tx>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2702-4FD4-B55F-D44EB98E1C90}"/>
                </c:ext>
              </c:extLst>
            </c:dLbl>
            <c:dLbl>
              <c:idx val="12"/>
              <c:tx>
                <c:rich>
                  <a:bodyPr/>
                  <a:lstStyle/>
                  <a:p>
                    <a:r>
                      <a:rPr lang="en-US"/>
                      <a:t>R104 000</a:t>
                    </a:r>
                    <a:endParaRPr lang="en-US" dirty="0"/>
                  </a:p>
                </c:rich>
              </c:tx>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2702-4FD4-B55F-D44EB98E1C90}"/>
                </c:ext>
              </c:extLst>
            </c:dLbl>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bestFit"/>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Sheet4!$D$1:$M$1</c:f>
              <c:strCache>
                <c:ptCount val="10"/>
                <c:pt idx="0">
                  <c:v>Hessequa</c:v>
                </c:pt>
                <c:pt idx="1">
                  <c:v>Kannaland</c:v>
                </c:pt>
                <c:pt idx="2">
                  <c:v>Mossel Bay</c:v>
                </c:pt>
                <c:pt idx="3">
                  <c:v>Overstrand</c:v>
                </c:pt>
                <c:pt idx="4">
                  <c:v>Theewaterskloof</c:v>
                </c:pt>
                <c:pt idx="5">
                  <c:v>Swellendam</c:v>
                </c:pt>
                <c:pt idx="6">
                  <c:v>Overberg</c:v>
                </c:pt>
                <c:pt idx="7">
                  <c:v>Laingsburg</c:v>
                </c:pt>
                <c:pt idx="8">
                  <c:v>Langeberg</c:v>
                </c:pt>
                <c:pt idx="9">
                  <c:v>Breedevalley</c:v>
                </c:pt>
              </c:strCache>
            </c:strRef>
          </c:cat>
          <c:val>
            <c:numRef>
              <c:f>Sheet4!$D$2:$M$2</c:f>
              <c:numCache>
                <c:formatCode>General</c:formatCode>
                <c:ptCount val="10"/>
                <c:pt idx="0">
                  <c:v>82835000</c:v>
                </c:pt>
                <c:pt idx="1">
                  <c:v>2008000</c:v>
                </c:pt>
                <c:pt idx="2">
                  <c:v>6808000</c:v>
                </c:pt>
                <c:pt idx="3">
                  <c:v>1272000</c:v>
                </c:pt>
                <c:pt idx="4">
                  <c:v>1385000</c:v>
                </c:pt>
                <c:pt idx="5">
                  <c:v>115000</c:v>
                </c:pt>
                <c:pt idx="6">
                  <c:v>80000</c:v>
                </c:pt>
                <c:pt idx="7">
                  <c:v>5183000</c:v>
                </c:pt>
                <c:pt idx="8">
                  <c:v>6270000</c:v>
                </c:pt>
                <c:pt idx="9">
                  <c:v>770000</c:v>
                </c:pt>
              </c:numCache>
            </c:numRef>
          </c:val>
          <c:extLst xmlns:c16r2="http://schemas.microsoft.com/office/drawing/2015/06/chart">
            <c:ext xmlns:c16="http://schemas.microsoft.com/office/drawing/2014/chart" uri="{C3380CC4-5D6E-409C-BE32-E72D297353CC}">
              <c16:uniqueId val="{00000014-2702-4FD4-B55F-D44EB98E1C90}"/>
            </c:ext>
          </c:extLst>
        </c:ser>
        <c:dLbls>
          <c:showVal val="1"/>
        </c:dLbls>
      </c:pie3DChart>
      <c:spPr>
        <a:noFill/>
        <a:ln>
          <a:noFill/>
        </a:ln>
        <a:effectLst/>
      </c:spPr>
    </c:plotArea>
    <c:legend>
      <c:legendPos val="b"/>
      <c:layout>
        <c:manualLayout>
          <c:xMode val="edge"/>
          <c:yMode val="edge"/>
          <c:x val="3.3795013850416056E-4"/>
          <c:y val="0.70866055989047161"/>
          <c:w val="0.99671796450189798"/>
          <c:h val="0.27500535359331679"/>
        </c:manualLayout>
      </c:layout>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8.500383024624987E-2"/>
          <c:y val="3.3449348539817424E-2"/>
          <c:w val="0.6319321195727744"/>
          <c:h val="0.93310130292036519"/>
        </c:manualLayout>
      </c:layout>
      <c:pie3DChart>
        <c:varyColors val="1"/>
        <c:ser>
          <c:idx val="0"/>
          <c:order val="0"/>
          <c:dPt>
            <c:idx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5E19-4711-9C0D-D2EB734AE186}"/>
              </c:ext>
            </c:extLst>
          </c:dPt>
          <c:dPt>
            <c:idx val="1"/>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5E19-4711-9C0D-D2EB734AE186}"/>
              </c:ext>
            </c:extLst>
          </c:dPt>
          <c:dPt>
            <c:idx val="2"/>
            <c:spPr>
              <a:solidFill>
                <a:schemeClr val="accent3"/>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5-5E19-4711-9C0D-D2EB734AE186}"/>
              </c:ext>
            </c:extLst>
          </c:dPt>
          <c:dPt>
            <c:idx val="3"/>
            <c:spPr>
              <a:solidFill>
                <a:schemeClr val="accent4"/>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7-5E19-4711-9C0D-D2EB734AE186}"/>
              </c:ext>
            </c:extLst>
          </c:dPt>
          <c:dPt>
            <c:idx val="4"/>
            <c:spPr>
              <a:solidFill>
                <a:schemeClr val="accent5"/>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9-5E19-4711-9C0D-D2EB734AE186}"/>
              </c:ext>
            </c:extLst>
          </c:dPt>
          <c:dLbls>
            <c:dLbl>
              <c:idx val="0"/>
              <c:layout>
                <c:manualLayout>
                  <c:x val="6.1160871206134622E-2"/>
                  <c:y val="-8.7386842075018512E-2"/>
                </c:manualLayout>
              </c:layout>
              <c:tx>
                <c:rich>
                  <a:bodyPr/>
                  <a:lstStyle/>
                  <a:p>
                    <a:r>
                      <a:rPr lang="en-US" dirty="0"/>
                      <a:t>R1,8m</a:t>
                    </a:r>
                  </a:p>
                </c:rich>
              </c:tx>
              <c:dLblPos val="bestFit"/>
              <c:showVal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E19-4711-9C0D-D2EB734AE186}"/>
                </c:ext>
              </c:extLst>
            </c:dLbl>
            <c:dLbl>
              <c:idx val="1"/>
              <c:layout>
                <c:manualLayout>
                  <c:x val="4.1210225637446807E-2"/>
                  <c:y val="2.5430154564012836E-3"/>
                </c:manualLayout>
              </c:layout>
              <c:tx>
                <c:rich>
                  <a:bodyPr/>
                  <a:lstStyle/>
                  <a:p>
                    <a:r>
                      <a:rPr lang="en-US" dirty="0"/>
                      <a:t>R4,9m</a:t>
                    </a:r>
                  </a:p>
                </c:rich>
              </c:tx>
              <c:dLblPos val="bestFit"/>
              <c:showVal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E19-4711-9C0D-D2EB734AE186}"/>
                </c:ext>
              </c:extLst>
            </c:dLbl>
            <c:dLbl>
              <c:idx val="2"/>
              <c:tx>
                <c:rich>
                  <a:bodyPr/>
                  <a:lstStyle/>
                  <a:p>
                    <a:r>
                      <a:rPr lang="en-US"/>
                      <a:t>R55,9m</a:t>
                    </a:r>
                    <a:endParaRPr lang="en-US" dirty="0"/>
                  </a:p>
                </c:rich>
              </c:tx>
              <c:dLblPos val="ctr"/>
              <c:showVal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5E19-4711-9C0D-D2EB734AE186}"/>
                </c:ext>
              </c:extLst>
            </c:dLbl>
            <c:dLbl>
              <c:idx val="3"/>
              <c:layout>
                <c:manualLayout>
                  <c:x val="3.2315921474338212E-2"/>
                  <c:y val="6.3695030054131936E-3"/>
                </c:manualLayout>
              </c:layout>
              <c:tx>
                <c:rich>
                  <a:bodyPr/>
                  <a:lstStyle/>
                  <a:p>
                    <a:r>
                      <a:rPr lang="en-US" dirty="0"/>
                      <a:t>R22,3m</a:t>
                    </a:r>
                  </a:p>
                </c:rich>
              </c:tx>
              <c:dLblPos val="bestFit"/>
              <c:showVal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5E19-4711-9C0D-D2EB734AE186}"/>
                </c:ext>
              </c:extLst>
            </c:dLbl>
            <c:dLbl>
              <c:idx val="4"/>
              <c:layout>
                <c:manualLayout>
                  <c:x val="-6.4638104343335223E-2"/>
                  <c:y val="-8.4892866309873666E-2"/>
                </c:manualLayout>
              </c:layout>
              <c:tx>
                <c:rich>
                  <a:bodyPr/>
                  <a:lstStyle/>
                  <a:p>
                    <a:r>
                      <a:rPr lang="en-US" dirty="0"/>
                      <a:t>R1,2m</a:t>
                    </a:r>
                  </a:p>
                </c:rich>
              </c:tx>
              <c:dLblPos val="bestFit"/>
              <c:showVal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5E19-4711-9C0D-D2EB734AE186}"/>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t" anchorCtr="0">
                <a:spAutoFit/>
              </a:bodyPr>
              <a:lstStyle/>
              <a:p>
                <a:pPr>
                  <a:defRPr sz="1000" b="1" i="0" u="none" strike="noStrike" kern="1200" baseline="0">
                    <a:solidFill>
                      <a:schemeClr val="lt1"/>
                    </a:solidFill>
                    <a:latin typeface="+mn-lt"/>
                    <a:ea typeface="+mn-ea"/>
                    <a:cs typeface="+mn-cs"/>
                  </a:defRPr>
                </a:pPr>
                <a:endParaRPr lang="en-US"/>
              </a:p>
            </c:txPr>
            <c:dLblPos val="ctr"/>
            <c:showVal val="1"/>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Sheet5!$A$1:$E$1</c:f>
              <c:strCache>
                <c:ptCount val="5"/>
                <c:pt idx="0">
                  <c:v>Bushbuchridge</c:v>
                </c:pt>
                <c:pt idx="1">
                  <c:v>Mbombela</c:v>
                </c:pt>
                <c:pt idx="2">
                  <c:v>Nkomazi</c:v>
                </c:pt>
                <c:pt idx="3">
                  <c:v>Umjindi</c:v>
                </c:pt>
                <c:pt idx="4">
                  <c:v>Dr Pixley Ka Seme</c:v>
                </c:pt>
              </c:strCache>
            </c:strRef>
          </c:cat>
          <c:val>
            <c:numRef>
              <c:f>Sheet5!$A$2:$E$2</c:f>
              <c:numCache>
                <c:formatCode>General</c:formatCode>
                <c:ptCount val="5"/>
                <c:pt idx="0">
                  <c:v>1782728</c:v>
                </c:pt>
                <c:pt idx="1">
                  <c:v>4957500</c:v>
                </c:pt>
                <c:pt idx="2">
                  <c:v>55868361</c:v>
                </c:pt>
                <c:pt idx="3">
                  <c:v>22332435</c:v>
                </c:pt>
                <c:pt idx="4">
                  <c:v>1206081</c:v>
                </c:pt>
              </c:numCache>
            </c:numRef>
          </c:val>
          <c:extLst xmlns:c16r2="http://schemas.microsoft.com/office/drawing/2015/06/chart">
            <c:ext xmlns:c16="http://schemas.microsoft.com/office/drawing/2014/chart" uri="{C3380CC4-5D6E-409C-BE32-E72D297353CC}">
              <c16:uniqueId val="{0000000A-5E19-4711-9C0D-D2EB734AE186}"/>
            </c:ext>
          </c:extLst>
        </c:ser>
        <c:dLbls>
          <c:showPercent val="1"/>
        </c:dLbls>
      </c:pie3DChart>
      <c:spPr>
        <a:noFill/>
        <a:ln>
          <a:noFill/>
        </a:ln>
        <a:effectLst/>
      </c:spPr>
    </c:plotArea>
    <c:legend>
      <c:legendPos val="b"/>
      <c:layout>
        <c:manualLayout>
          <c:xMode val="edge"/>
          <c:yMode val="edge"/>
          <c:x val="0.26408819801915018"/>
          <c:y val="0.79014903516467538"/>
          <c:w val="0.70710309965559393"/>
          <c:h val="0.18248331603001969"/>
        </c:manualLayout>
      </c:layout>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2"/>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0.02603</cdr:x>
      <cdr:y>0.72099</cdr:y>
    </cdr:from>
    <cdr:to>
      <cdr:x>1</cdr:x>
      <cdr:y>1</cdr:y>
    </cdr:to>
    <cdr:sp macro="" textlink="">
      <cdr:nvSpPr>
        <cdr:cNvPr id="2" name="TextBox 1"/>
        <cdr:cNvSpPr txBox="1"/>
      </cdr:nvSpPr>
      <cdr:spPr>
        <a:xfrm xmlns:a="http://schemas.openxmlformats.org/drawingml/2006/main">
          <a:off x="119679" y="2587396"/>
          <a:ext cx="4478031" cy="1001274"/>
        </a:xfrm>
        <a:prstGeom xmlns:a="http://schemas.openxmlformats.org/drawingml/2006/main" prst="rect">
          <a:avLst/>
        </a:prstGeom>
        <a:solidFill xmlns:a="http://schemas.openxmlformats.org/drawingml/2006/main">
          <a:schemeClr val="accent2">
            <a:lumMod val="40000"/>
            <a:lumOff val="60000"/>
          </a:schemeClr>
        </a:solidFill>
      </cdr:spPr>
      <cdr:txBody>
        <a:bodyPr xmlns:a="http://schemas.openxmlformats.org/drawingml/2006/main" vertOverflow="clip" wrap="none" rtlCol="0"/>
        <a:lstStyle xmlns:a="http://schemas.openxmlformats.org/drawingml/2006/main"/>
        <a:p xmlns:a="http://schemas.openxmlformats.org/drawingml/2006/main">
          <a:r>
            <a:rPr lang="en-ZA" sz="1400" b="1" dirty="0">
              <a:solidFill>
                <a:srgbClr val="FF0000"/>
              </a:solidFill>
            </a:rPr>
            <a:t>R73.2 was transferred to EC, WC and Limpopo municipalities</a:t>
          </a:r>
        </a:p>
        <a:p xmlns:a="http://schemas.openxmlformats.org/drawingml/2006/main">
          <a:r>
            <a:rPr lang="en-ZA" sz="1400" b="1" dirty="0">
              <a:solidFill>
                <a:srgbClr val="FF0000"/>
              </a:solidFill>
            </a:rPr>
            <a:t>R850 000.00 was Allocated from the PDG to the</a:t>
          </a:r>
        </a:p>
        <a:p xmlns:a="http://schemas.openxmlformats.org/drawingml/2006/main">
          <a:r>
            <a:rPr lang="en-ZA" sz="1400" b="1" dirty="0">
              <a:solidFill>
                <a:srgbClr val="FF0000"/>
              </a:solidFill>
            </a:rPr>
            <a:t>Department of Roads and Transport to assist with</a:t>
          </a:r>
        </a:p>
        <a:p xmlns:a="http://schemas.openxmlformats.org/drawingml/2006/main">
          <a:r>
            <a:rPr lang="en-ZA" sz="1400" b="1" dirty="0">
              <a:solidFill>
                <a:srgbClr val="FF0000"/>
              </a:solidFill>
            </a:rPr>
            <a:t>Emergency roads</a:t>
          </a:r>
        </a:p>
      </cdr:txBody>
    </cdr:sp>
  </cdr:relSizeAnchor>
  <cdr:relSizeAnchor xmlns:cdr="http://schemas.openxmlformats.org/drawingml/2006/chartDrawing">
    <cdr:from>
      <cdr:x>0.55549</cdr:x>
      <cdr:y>0.12189</cdr:y>
    </cdr:from>
    <cdr:to>
      <cdr:x>0.79079</cdr:x>
      <cdr:y>0.32834</cdr:y>
    </cdr:to>
    <cdr:sp macro="" textlink="">
      <cdr:nvSpPr>
        <cdr:cNvPr id="3" name="TextBox 2"/>
        <cdr:cNvSpPr txBox="1"/>
      </cdr:nvSpPr>
      <cdr:spPr>
        <a:xfrm xmlns:a="http://schemas.openxmlformats.org/drawingml/2006/main">
          <a:off x="2158761" y="53986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ZA"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ZA" altLang="en-US" dirty="0"/>
          </a:p>
        </p:txBody>
      </p:sp>
      <p:sp>
        <p:nvSpPr>
          <p:cNvPr id="3" name="Date Placeholder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A95F1E8F-4337-4EEA-ADE0-1816A0B15578}" type="datetimeFigureOut">
              <a:rPr lang="en-ZA" altLang="en-US"/>
              <a:pPr>
                <a:defRPr/>
              </a:pPr>
              <a:t>2018/06/14</a:t>
            </a:fld>
            <a:endParaRPr lang="en-ZA" altLang="en-US" dirty="0"/>
          </a:p>
        </p:txBody>
      </p:sp>
      <p:sp>
        <p:nvSpPr>
          <p:cNvPr id="4" name="Footer Placeholder 3"/>
          <p:cNvSpPr>
            <a:spLocks noGrp="1"/>
          </p:cNvSpPr>
          <p:nvPr>
            <p:ph type="ftr" sz="quarter" idx="2"/>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ZA" altLang="en-US"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D877F5E-48A0-4D35-8E8F-FB17EE24D763}" type="slidenum">
              <a:rPr lang="en-ZA" altLang="en-US"/>
              <a:pPr>
                <a:defRPr/>
              </a:pPr>
              <a:t>‹#›</a:t>
            </a:fld>
            <a:endParaRPr lang="en-ZA" altLang="en-US" dirty="0"/>
          </a:p>
        </p:txBody>
      </p:sp>
    </p:spTree>
    <p:extLst>
      <p:ext uri="{BB962C8B-B14F-4D97-AF65-F5344CB8AC3E}">
        <p14:creationId xmlns:p14="http://schemas.microsoft.com/office/powerpoint/2010/main" xmlns="" val="485472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ZA" altLang="en-US" dirty="0"/>
          </a:p>
        </p:txBody>
      </p:sp>
      <p:sp>
        <p:nvSpPr>
          <p:cNvPr id="3" name="Date Placeholder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8EE57824-2140-44FD-9E28-D8DE1A0246F8}" type="datetimeFigureOut">
              <a:rPr lang="en-ZA" altLang="en-US"/>
              <a:pPr>
                <a:defRPr/>
              </a:pPr>
              <a:t>2018/06/14</a:t>
            </a:fld>
            <a:endParaRPr lang="en-ZA" altLang="en-US" dirty="0"/>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pPr lvl="0"/>
            <a:endParaRPr lang="en-ZA" noProof="0"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ZA" altLang="en-US"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ZA" altLang="en-US"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4807BF63-E7EA-48FD-A890-33BD889E66D7}" type="slidenum">
              <a:rPr lang="en-ZA" altLang="en-US"/>
              <a:pPr>
                <a:defRPr/>
              </a:pPr>
              <a:t>‹#›</a:t>
            </a:fld>
            <a:endParaRPr lang="en-ZA" altLang="en-US" dirty="0"/>
          </a:p>
        </p:txBody>
      </p:sp>
    </p:spTree>
    <p:extLst>
      <p:ext uri="{BB962C8B-B14F-4D97-AF65-F5344CB8AC3E}">
        <p14:creationId xmlns:p14="http://schemas.microsoft.com/office/powerpoint/2010/main" xmlns="" val="17550409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itchFamily="34" charset="-128"/>
              </a:defRPr>
            </a:lvl1pPr>
            <a:lvl2pPr marL="742950" indent="-285750">
              <a:defRPr>
                <a:solidFill>
                  <a:schemeClr val="tx1"/>
                </a:solidFill>
                <a:latin typeface="Arial" panose="020B0604020202020204" pitchFamily="34" charset="0"/>
                <a:ea typeface="ＭＳ Ｐゴシック" pitchFamily="34" charset="-128"/>
              </a:defRPr>
            </a:lvl2pPr>
            <a:lvl3pPr marL="1143000" indent="-228600">
              <a:defRPr>
                <a:solidFill>
                  <a:schemeClr val="tx1"/>
                </a:solidFill>
                <a:latin typeface="Arial" panose="020B0604020202020204" pitchFamily="34" charset="0"/>
                <a:ea typeface="ＭＳ Ｐゴシック" pitchFamily="34" charset="-128"/>
              </a:defRPr>
            </a:lvl3pPr>
            <a:lvl4pPr marL="1600200" indent="-228600">
              <a:defRPr>
                <a:solidFill>
                  <a:schemeClr val="tx1"/>
                </a:solidFill>
                <a:latin typeface="Arial" panose="020B0604020202020204" pitchFamily="34" charset="0"/>
                <a:ea typeface="ＭＳ Ｐゴシック" pitchFamily="34" charset="-128"/>
              </a:defRPr>
            </a:lvl4pPr>
            <a:lvl5pPr marL="2057400" indent="-228600">
              <a:defRPr>
                <a:solidFill>
                  <a:schemeClr val="tx1"/>
                </a:solidFill>
                <a:latin typeface="Arial" panose="020B0604020202020204"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fld id="{CB23A657-0FE4-40FD-8861-3AF8735E6FF9}" type="slidenum">
              <a:rPr lang="en-ZA" altLang="en-US" smtClean="0"/>
              <a:pPr/>
              <a:t>1</a:t>
            </a:fld>
            <a:endParaRPr lang="en-ZA" altLang="en-US" dirty="0"/>
          </a:p>
        </p:txBody>
      </p:sp>
    </p:spTree>
    <p:extLst>
      <p:ext uri="{BB962C8B-B14F-4D97-AF65-F5344CB8AC3E}">
        <p14:creationId xmlns:p14="http://schemas.microsoft.com/office/powerpoint/2010/main" xmlns="" val="3368791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923D479-BC8C-4D2E-A5C1-3071B8E7E019}" type="slidenum">
              <a:rPr lang="en-GB" altLang="en-US" smtClean="0"/>
              <a:pPr/>
              <a:t>9</a:t>
            </a:fld>
            <a:endParaRPr lang="en-GB" altLang="en-US"/>
          </a:p>
        </p:txBody>
      </p:sp>
    </p:spTree>
    <p:extLst>
      <p:ext uri="{BB962C8B-B14F-4D97-AF65-F5344CB8AC3E}">
        <p14:creationId xmlns:p14="http://schemas.microsoft.com/office/powerpoint/2010/main" xmlns="" val="31583669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0" y="836712"/>
            <a:ext cx="4352156" cy="2088232"/>
          </a:xfrm>
        </p:spPr>
        <p:txBody>
          <a:bodyPr anchor="ctr"/>
          <a:lstStyle>
            <a:lvl1pPr algn="ctr">
              <a:defRPr sz="2400" b="1">
                <a:solidFill>
                  <a:srgbClr val="F9671C"/>
                </a:solidFill>
                <a:latin typeface="Arial" panose="020B0604020202020204" pitchFamily="34" charset="0"/>
                <a:cs typeface="Arial" panose="020B0604020202020204" pitchFamily="34" charset="0"/>
              </a:defRPr>
            </a:lvl1pPr>
          </a:lstStyle>
          <a:p>
            <a:r>
              <a:rPr lang="en-US" dirty="0"/>
              <a:t>CLICK TO ENTER PRESENTATION TITLE</a:t>
            </a:r>
          </a:p>
        </p:txBody>
      </p:sp>
      <p:sp>
        <p:nvSpPr>
          <p:cNvPr id="3" name="Subtitle 2"/>
          <p:cNvSpPr>
            <a:spLocks noGrp="1"/>
          </p:cNvSpPr>
          <p:nvPr>
            <p:ph type="subTitle" idx="1" hasCustomPrompt="1"/>
          </p:nvPr>
        </p:nvSpPr>
        <p:spPr>
          <a:xfrm>
            <a:off x="-12824" y="3068960"/>
            <a:ext cx="4368800" cy="1368152"/>
          </a:xfrm>
        </p:spPr>
        <p:txBody>
          <a:bodyPr anchor="ctr"/>
          <a:lstStyle>
            <a:lvl1pPr marL="0" indent="0" algn="ctr">
              <a:buNone/>
              <a:defRPr sz="2000" b="1">
                <a:solidFill>
                  <a:srgbClr val="F9671C"/>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Enter Meeting and Presenter</a:t>
            </a:r>
          </a:p>
        </p:txBody>
      </p:sp>
      <p:sp>
        <p:nvSpPr>
          <p:cNvPr id="4" name="Date Placeholder 3"/>
          <p:cNvSpPr>
            <a:spLocks noGrp="1"/>
          </p:cNvSpPr>
          <p:nvPr>
            <p:ph type="dt" sz="half" idx="10"/>
          </p:nvPr>
        </p:nvSpPr>
        <p:spPr>
          <a:xfrm>
            <a:off x="344339" y="6205536"/>
            <a:ext cx="2057400" cy="365125"/>
          </a:xfrm>
        </p:spPr>
        <p:txBody>
          <a:bodyPr/>
          <a:lstStyle>
            <a:lvl1pPr>
              <a:defRPr/>
            </a:lvl1pPr>
          </a:lstStyle>
          <a:p>
            <a:pPr>
              <a:defRPr/>
            </a:pPr>
            <a:fld id="{7CAC68EB-0DFE-4EAD-9AB0-6892D02DC9CC}" type="datetime1">
              <a:rPr lang="en-US" altLang="en-US" smtClean="0"/>
              <a:pPr>
                <a:defRPr/>
              </a:pPr>
              <a:t>6/14/2018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sz="1200"/>
            </a:lvl1pPr>
          </a:lstStyle>
          <a:p>
            <a:pPr>
              <a:defRPr/>
            </a:pPr>
            <a:fld id="{0771AC7C-942F-450F-AE9F-48ABDBD49A1A}" type="slidenum">
              <a:rPr lang="en-US" altLang="en-US"/>
              <a:pPr>
                <a:defRPr/>
              </a:pPr>
              <a:t>‹#›</a:t>
            </a:fld>
            <a:endParaRPr lang="en-US" altLang="en-US" dirty="0"/>
          </a:p>
        </p:txBody>
      </p:sp>
      <p:sp>
        <p:nvSpPr>
          <p:cNvPr id="7" name="Text Placeholder 8"/>
          <p:cNvSpPr txBox="1">
            <a:spLocks/>
          </p:cNvSpPr>
          <p:nvPr userDrawn="1"/>
        </p:nvSpPr>
        <p:spPr>
          <a:xfrm>
            <a:off x="74464" y="4747395"/>
            <a:ext cx="2597150" cy="4445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1400" b="1" i="0" u="none" strike="noStrike" kern="1200" cap="none" spc="0" normalizeH="0" baseline="0" noProof="0" dirty="0">
              <a:ln>
                <a:noFill/>
              </a:ln>
              <a:solidFill>
                <a:srgbClr val="005D28"/>
              </a:solidFill>
              <a:effectLst/>
              <a:uLnTx/>
              <a:uFillTx/>
              <a:latin typeface="Arial" panose="020B0604020202020204" pitchFamily="34" charset="0"/>
              <a:cs typeface="Arial" panose="020B0604020202020204" pitchFamily="34" charset="0"/>
            </a:endParaRPr>
          </a:p>
        </p:txBody>
      </p:sp>
      <p:sp>
        <p:nvSpPr>
          <p:cNvPr id="8" name="Text Placeholder 8"/>
          <p:cNvSpPr txBox="1">
            <a:spLocks/>
          </p:cNvSpPr>
          <p:nvPr userDrawn="1"/>
        </p:nvSpPr>
        <p:spPr>
          <a:xfrm>
            <a:off x="-12824" y="4581128"/>
            <a:ext cx="2597150" cy="4445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1400" b="1"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10" name="Content Placeholder 9"/>
          <p:cNvSpPr>
            <a:spLocks noGrp="1"/>
          </p:cNvSpPr>
          <p:nvPr>
            <p:ph sz="quarter" idx="13" hasCustomPrompt="1"/>
          </p:nvPr>
        </p:nvSpPr>
        <p:spPr>
          <a:xfrm>
            <a:off x="6896" y="4717119"/>
            <a:ext cx="3412976" cy="448816"/>
          </a:xfrm>
        </p:spPr>
        <p:txBody>
          <a:bodyPr anchor="ctr"/>
          <a:lstStyle>
            <a:lvl1pPr marL="0" indent="0" algn="ctr">
              <a:buNone/>
              <a:defRPr sz="1400" b="1">
                <a:solidFill>
                  <a:srgbClr val="005D28"/>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enter Date</a:t>
            </a:r>
            <a:endParaRPr lang="en-ZA" dirty="0"/>
          </a:p>
        </p:txBody>
      </p:sp>
    </p:spTree>
    <p:extLst>
      <p:ext uri="{BB962C8B-B14F-4D97-AF65-F5344CB8AC3E}">
        <p14:creationId xmlns:p14="http://schemas.microsoft.com/office/powerpoint/2010/main" xmlns="" val="4245676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79E219C6-9DCD-4B25-8045-661A28C93840}" type="datetime1">
              <a:rPr lang="en-US" altLang="en-US" smtClean="0"/>
              <a:pPr>
                <a:defRPr/>
              </a:pPr>
              <a:t>6/14/2018</a:t>
            </a:fld>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17" name="TextBox 16"/>
          <p:cNvSpPr txBox="1"/>
          <p:nvPr userDrawn="1"/>
        </p:nvSpPr>
        <p:spPr>
          <a:xfrm>
            <a:off x="469218" y="3150840"/>
            <a:ext cx="3814750" cy="523220"/>
          </a:xfrm>
          <a:prstGeom prst="rect">
            <a:avLst/>
          </a:prstGeom>
          <a:noFill/>
        </p:spPr>
        <p:txBody>
          <a:bodyPr wrap="square" rtlCol="0" anchor="ctr">
            <a:spAutoFit/>
          </a:bodyPr>
          <a:lstStyle/>
          <a:p>
            <a:pPr algn="ctr"/>
            <a:r>
              <a:rPr lang="en-ZA" sz="2800" b="1" dirty="0">
                <a:solidFill>
                  <a:srgbClr val="F9671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xmlns="" val="411517104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C370E3F-A316-4D5F-A2EC-C579BE8BC39E}" type="datetime1">
              <a:rPr lang="en-US" altLang="en-US" smtClean="0"/>
              <a:pPr>
                <a:defRPr/>
              </a:pPr>
              <a:t>6/14/2018</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4F7EF6C3-2C39-41F3-8068-C91AF6575724}" type="slidenum">
              <a:rPr lang="en-US" altLang="en-US"/>
              <a:pPr>
                <a:defRPr/>
              </a:pPr>
              <a:t>‹#›</a:t>
            </a:fld>
            <a:endParaRPr lang="en-US" altLang="en-US" dirty="0"/>
          </a:p>
        </p:txBody>
      </p:sp>
    </p:spTree>
    <p:extLst>
      <p:ext uri="{BB962C8B-B14F-4D97-AF65-F5344CB8AC3E}">
        <p14:creationId xmlns:p14="http://schemas.microsoft.com/office/powerpoint/2010/main" xmlns="" val="684619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BA9CD10-9ECF-436F-A9CC-62457A327D42}" type="datetime1">
              <a:rPr lang="en-US" altLang="en-US" smtClean="0"/>
              <a:pPr>
                <a:defRPr/>
              </a:pPr>
              <a:t>6/14/2018</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63F881F1-635A-4234-BF8B-81467AA297AF}" type="slidenum">
              <a:rPr lang="en-US" altLang="en-US"/>
              <a:pPr>
                <a:defRPr/>
              </a:pPr>
              <a:t>‹#›</a:t>
            </a:fld>
            <a:endParaRPr lang="en-US" altLang="en-US" dirty="0"/>
          </a:p>
        </p:txBody>
      </p:sp>
    </p:spTree>
    <p:extLst>
      <p:ext uri="{BB962C8B-B14F-4D97-AF65-F5344CB8AC3E}">
        <p14:creationId xmlns:p14="http://schemas.microsoft.com/office/powerpoint/2010/main" xmlns="" val="652527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C70B76B-7061-4AB6-962F-5EDD7338745E}" type="datetime1">
              <a:rPr lang="en-US" altLang="en-US" smtClean="0"/>
              <a:pPr>
                <a:defRPr/>
              </a:pPr>
              <a:t>6/14/2018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4B49F2DA-B8B7-4757-899C-B833A2E55C42}" type="slidenum">
              <a:rPr lang="en-US" altLang="en-US"/>
              <a:pPr>
                <a:defRPr/>
              </a:pPr>
              <a:t>‹#›</a:t>
            </a:fld>
            <a:endParaRPr lang="en-US" altLang="en-US" dirty="0"/>
          </a:p>
        </p:txBody>
      </p:sp>
    </p:spTree>
    <p:extLst>
      <p:ext uri="{BB962C8B-B14F-4D97-AF65-F5344CB8AC3E}">
        <p14:creationId xmlns:p14="http://schemas.microsoft.com/office/powerpoint/2010/main" xmlns="" val="710240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393A45B-7C88-4C98-83B8-B7FA17EC9730}" type="datetime1">
              <a:rPr lang="en-US" altLang="en-US" smtClean="0"/>
              <a:pPr>
                <a:defRPr/>
              </a:pPr>
              <a:t>6/14/2018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6DDDBA89-0625-4A0B-9E8E-0C6AA6EC87BE}" type="slidenum">
              <a:rPr lang="en-US" altLang="en-US"/>
              <a:pPr>
                <a:defRPr/>
              </a:pPr>
              <a:t>‹#›</a:t>
            </a:fld>
            <a:endParaRPr lang="en-US" altLang="en-US" dirty="0"/>
          </a:p>
        </p:txBody>
      </p:sp>
    </p:spTree>
    <p:extLst>
      <p:ext uri="{BB962C8B-B14F-4D97-AF65-F5344CB8AC3E}">
        <p14:creationId xmlns:p14="http://schemas.microsoft.com/office/powerpoint/2010/main" xmlns="" val="2529230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sz="2400" b="1">
                <a:solidFill>
                  <a:srgbClr val="F9671C"/>
                </a:solidFill>
                <a:latin typeface="Arial" panose="020B0604020202020204" pitchFamily="34" charset="0"/>
                <a:cs typeface="Arial" panose="020B0604020202020204" pitchFamily="34" charset="0"/>
              </a:defRPr>
            </a:lvl1pPr>
          </a:lstStyle>
          <a:p>
            <a:r>
              <a:rPr lang="en-US" dirty="0"/>
              <a:t>Click to enter Heading</a:t>
            </a:r>
          </a:p>
        </p:txBody>
      </p:sp>
      <p:sp>
        <p:nvSpPr>
          <p:cNvPr id="3" name="Content Placeholder 2"/>
          <p:cNvSpPr>
            <a:spLocks noGrp="1"/>
          </p:cNvSpPr>
          <p:nvPr>
            <p:ph idx="1"/>
          </p:nvPr>
        </p:nvSpPr>
        <p:spPr>
          <a:xfrm>
            <a:off x="628650" y="2060847"/>
            <a:ext cx="7886700" cy="4116115"/>
          </a:xfrm>
        </p:spPr>
        <p:txBody>
          <a:bodyPr/>
          <a:lstStyle>
            <a:lvl1pPr marL="457200" indent="-457200">
              <a:buFont typeface="+mj-lt"/>
              <a:buAutoNum type="arabicPeriod"/>
              <a:defRPr sz="2000">
                <a:latin typeface="Arial" panose="020B0604020202020204" pitchFamily="34" charset="0"/>
                <a:cs typeface="Arial" panose="020B0604020202020204" pitchFamily="34" charset="0"/>
              </a:defRPr>
            </a:lvl1pPr>
            <a:lvl2pPr marL="800100" indent="-457200">
              <a:buFont typeface="+mj-lt"/>
              <a:buAutoNum type="arabicPeriod"/>
              <a:defRPr sz="2000">
                <a:latin typeface="Arial" panose="020B0604020202020204" pitchFamily="34" charset="0"/>
                <a:cs typeface="Arial" panose="020B0604020202020204" pitchFamily="34" charset="0"/>
              </a:defRPr>
            </a:lvl2pPr>
            <a:lvl3pPr marL="1143000" indent="-457200">
              <a:buFont typeface="+mj-lt"/>
              <a:buAutoNum type="arabicPeriod"/>
              <a:defRPr sz="2000">
                <a:latin typeface="Arial" panose="020B0604020202020204" pitchFamily="34" charset="0"/>
                <a:cs typeface="Arial" panose="020B0604020202020204" pitchFamily="34" charset="0"/>
              </a:defRPr>
            </a:lvl3pPr>
            <a:lvl4pPr marL="1485900" indent="-457200">
              <a:buFont typeface="+mj-lt"/>
              <a:buAutoNum type="arabicPeriod"/>
              <a:defRPr sz="2000">
                <a:latin typeface="Arial" panose="020B0604020202020204" pitchFamily="34" charset="0"/>
                <a:cs typeface="Arial" panose="020B0604020202020204" pitchFamily="34" charset="0"/>
              </a:defRPr>
            </a:lvl4pPr>
            <a:lvl5pPr marL="1828800" indent="-457200">
              <a:buFont typeface="+mj-lt"/>
              <a:buAutoNum type="arabicPeriod"/>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67673147-4C6F-411C-A9BE-6B969405037A}" type="datetime1">
              <a:rPr lang="en-US" altLang="en-US" smtClean="0"/>
              <a:pPr>
                <a:defRPr/>
              </a:pPr>
              <a:t>6/14/2018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a:xfrm>
            <a:off x="8483674" y="6356350"/>
            <a:ext cx="486966" cy="365125"/>
          </a:xfrm>
        </p:spPr>
        <p:txBody>
          <a:bodyPr/>
          <a:lstStyle>
            <a:lvl1pPr>
              <a:defRPr sz="1050" b="1">
                <a:solidFill>
                  <a:schemeClr val="tx1"/>
                </a:solidFill>
              </a:defRPr>
            </a:lvl1pPr>
          </a:lstStyle>
          <a:p>
            <a:pPr>
              <a:defRPr/>
            </a:pPr>
            <a:fld id="{7773200B-CD01-40FD-9F7E-DB68DF9A3C84}" type="slidenum">
              <a:rPr lang="en-US" altLang="en-US" smtClean="0"/>
              <a:pPr>
                <a:defRPr/>
              </a:pPr>
              <a:t>‹#›</a:t>
            </a:fld>
            <a:endParaRPr lang="en-US" altLang="en-US" dirty="0"/>
          </a:p>
        </p:txBody>
      </p:sp>
    </p:spTree>
    <p:extLst>
      <p:ext uri="{BB962C8B-B14F-4D97-AF65-F5344CB8AC3E}">
        <p14:creationId xmlns:p14="http://schemas.microsoft.com/office/powerpoint/2010/main" xmlns="" val="1300851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Ou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79E219C6-9DCD-4B25-8045-661A28C93840}" type="datetime1">
              <a:rPr lang="en-US" altLang="en-US" smtClean="0"/>
              <a:pPr>
                <a:defRPr/>
              </a:pPr>
              <a:t>6/14/2018</a:t>
            </a:fld>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a:xfrm>
            <a:off x="8515350" y="6375400"/>
            <a:ext cx="486966" cy="365125"/>
          </a:xfrm>
        </p:spPr>
        <p:txBody>
          <a:bodyPr/>
          <a:lstStyle>
            <a:lvl1pPr>
              <a:defRPr sz="1050" b="1">
                <a:solidFill>
                  <a:schemeClr val="tx1"/>
                </a:solidFill>
              </a:defRPr>
            </a:lvl1pPr>
          </a:lstStyle>
          <a:p>
            <a:pPr>
              <a:defRPr/>
            </a:pPr>
            <a:fld id="{7DFFE2B6-938D-47C6-8A9B-DD6FD95CA4F9}" type="slidenum">
              <a:rPr lang="en-US" altLang="en-US" smtClean="0"/>
              <a:pPr>
                <a:defRPr/>
              </a:pPr>
              <a:t>‹#›</a:t>
            </a:fld>
            <a:endParaRPr lang="en-US" altLang="en-US" dirty="0"/>
          </a:p>
        </p:txBody>
      </p:sp>
      <p:sp>
        <p:nvSpPr>
          <p:cNvPr id="6" name="TextBox 5"/>
          <p:cNvSpPr txBox="1"/>
          <p:nvPr userDrawn="1"/>
        </p:nvSpPr>
        <p:spPr>
          <a:xfrm>
            <a:off x="628650" y="147991"/>
            <a:ext cx="7886700" cy="1569660"/>
          </a:xfrm>
          <a:prstGeom prst="rect">
            <a:avLst/>
          </a:prstGeom>
          <a:noFill/>
        </p:spPr>
        <p:txBody>
          <a:bodyPr wrap="square" rtlCol="0" anchor="ctr">
            <a:spAutoFit/>
          </a:bodyPr>
          <a:lstStyle/>
          <a:p>
            <a:pPr algn="ctr"/>
            <a:endParaRPr lang="en-ZA" sz="2400" b="1" dirty="0">
              <a:solidFill>
                <a:srgbClr val="F9671C"/>
              </a:solidFill>
            </a:endParaRPr>
          </a:p>
          <a:p>
            <a:pPr algn="ctr"/>
            <a:r>
              <a:rPr lang="en-ZA" sz="2400" b="1" dirty="0">
                <a:solidFill>
                  <a:srgbClr val="F9671C"/>
                </a:solidFill>
              </a:rPr>
              <a:t>Presentation Outline</a:t>
            </a:r>
          </a:p>
          <a:p>
            <a:pPr algn="ctr"/>
            <a:endParaRPr lang="en-ZA" sz="2400" b="1" dirty="0">
              <a:solidFill>
                <a:srgbClr val="F9671C"/>
              </a:solidFill>
            </a:endParaRPr>
          </a:p>
          <a:p>
            <a:pPr algn="ctr"/>
            <a:endParaRPr lang="en-ZA" sz="2400" b="1" dirty="0">
              <a:solidFill>
                <a:srgbClr val="F9671C"/>
              </a:solidFill>
            </a:endParaRPr>
          </a:p>
        </p:txBody>
      </p:sp>
      <p:sp>
        <p:nvSpPr>
          <p:cNvPr id="10" name="Text Placeholder 9"/>
          <p:cNvSpPr>
            <a:spLocks noGrp="1"/>
          </p:cNvSpPr>
          <p:nvPr>
            <p:ph type="body" sz="quarter" idx="13"/>
          </p:nvPr>
        </p:nvSpPr>
        <p:spPr>
          <a:xfrm>
            <a:off x="692113" y="1412776"/>
            <a:ext cx="7759774" cy="4375645"/>
          </a:xfrm>
        </p:spPr>
        <p:txBody>
          <a:bodyPr/>
          <a:lstStyle>
            <a:lvl1pPr marL="457200" indent="-457200">
              <a:buFont typeface="+mj-lt"/>
              <a:buAutoNum type="arabicPeriod"/>
              <a:defRPr sz="2000">
                <a:latin typeface="Arial" panose="020B0604020202020204" pitchFamily="34" charset="0"/>
                <a:cs typeface="Arial" panose="020B0604020202020204" pitchFamily="34" charset="0"/>
              </a:defRPr>
            </a:lvl1pPr>
            <a:lvl2pPr marL="800100" indent="-457200">
              <a:buFont typeface="+mj-lt"/>
              <a:buAutoNum type="arabicPeriod"/>
              <a:defRPr sz="2000">
                <a:latin typeface="Arial" panose="020B0604020202020204" pitchFamily="34" charset="0"/>
                <a:cs typeface="Arial" panose="020B0604020202020204" pitchFamily="34" charset="0"/>
              </a:defRPr>
            </a:lvl2pPr>
            <a:lvl3pPr marL="1143000" indent="-457200">
              <a:buFont typeface="+mj-lt"/>
              <a:buAutoNum type="arabicPeriod"/>
              <a:defRPr sz="2000">
                <a:latin typeface="Arial" panose="020B0604020202020204" pitchFamily="34" charset="0"/>
                <a:cs typeface="Arial" panose="020B0604020202020204" pitchFamily="34" charset="0"/>
              </a:defRPr>
            </a:lvl3pPr>
            <a:lvl4pPr marL="1485900" indent="-457200">
              <a:buFont typeface="+mj-lt"/>
              <a:buAutoNum type="arabicPeriod"/>
              <a:defRPr sz="2000">
                <a:latin typeface="Arial" panose="020B0604020202020204" pitchFamily="34" charset="0"/>
                <a:cs typeface="Arial" panose="020B0604020202020204" pitchFamily="34" charset="0"/>
              </a:defRPr>
            </a:lvl4pPr>
            <a:lvl5pPr marL="1828800" indent="-457200">
              <a:buFont typeface="+mj-lt"/>
              <a:buAutoNum type="arabicPeriod"/>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xmlns="" val="2647522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sz="2400" b="1">
                <a:solidFill>
                  <a:srgbClr val="F9671C"/>
                </a:solidFill>
                <a:latin typeface="Arial" panose="020B0604020202020204" pitchFamily="34" charset="0"/>
                <a:cs typeface="Arial" panose="020B0604020202020204" pitchFamily="34" charset="0"/>
              </a:defRPr>
            </a:lvl1pPr>
          </a:lstStyle>
          <a:p>
            <a:r>
              <a:rPr lang="en-US" dirty="0"/>
              <a:t>Click to enter Heading</a:t>
            </a:r>
            <a:endParaRPr lang="en-ZA" dirty="0"/>
          </a:p>
        </p:txBody>
      </p:sp>
      <p:sp>
        <p:nvSpPr>
          <p:cNvPr id="3" name="Date Placeholder 2"/>
          <p:cNvSpPr>
            <a:spLocks noGrp="1"/>
          </p:cNvSpPr>
          <p:nvPr>
            <p:ph type="dt" sz="half" idx="10"/>
          </p:nvPr>
        </p:nvSpPr>
        <p:spPr/>
        <p:txBody>
          <a:bodyPr/>
          <a:lstStyle/>
          <a:p>
            <a:pPr>
              <a:defRPr/>
            </a:pPr>
            <a:fld id="{79E219C6-9DCD-4B25-8045-661A28C93840}" type="datetime1">
              <a:rPr lang="en-US" altLang="en-US" smtClean="0"/>
              <a:pPr>
                <a:defRPr/>
              </a:pPr>
              <a:t>6/14/2018</a:t>
            </a:fld>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a:xfrm>
            <a:off x="8360965" y="6356349"/>
            <a:ext cx="630982" cy="365125"/>
          </a:xfrm>
        </p:spPr>
        <p:txBody>
          <a:bodyPr/>
          <a:lstStyle>
            <a:lvl1pPr>
              <a:defRPr sz="1050" b="1">
                <a:solidFill>
                  <a:schemeClr val="tx1"/>
                </a:solidFill>
              </a:defRPr>
            </a:lvl1pPr>
          </a:lstStyle>
          <a:p>
            <a:pPr>
              <a:defRPr/>
            </a:pPr>
            <a:fld id="{7DFFE2B6-938D-47C6-8A9B-DD6FD95CA4F9}" type="slidenum">
              <a:rPr lang="en-US" altLang="en-US" smtClean="0"/>
              <a:pPr>
                <a:defRPr/>
              </a:pPr>
              <a:t>‹#›</a:t>
            </a:fld>
            <a:endParaRPr lang="en-US" altLang="en-US" dirty="0"/>
          </a:p>
        </p:txBody>
      </p:sp>
      <p:sp>
        <p:nvSpPr>
          <p:cNvPr id="7" name="Content Placeholder 6"/>
          <p:cNvSpPr>
            <a:spLocks noGrp="1"/>
          </p:cNvSpPr>
          <p:nvPr>
            <p:ph sz="quarter" idx="13"/>
          </p:nvPr>
        </p:nvSpPr>
        <p:spPr>
          <a:xfrm>
            <a:off x="628650" y="2060848"/>
            <a:ext cx="8047806" cy="4104456"/>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296483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9448" y="1052737"/>
            <a:ext cx="7886700" cy="1728192"/>
          </a:xfrm>
        </p:spPr>
        <p:txBody>
          <a:bodyPr anchor="ctr"/>
          <a:lstStyle>
            <a:lvl1pPr algn="ctr">
              <a:defRPr sz="2400" b="1">
                <a:solidFill>
                  <a:srgbClr val="F9671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23888" y="3284984"/>
            <a:ext cx="7886700" cy="2592288"/>
          </a:xfrm>
        </p:spPr>
        <p:txBody>
          <a:bodyPr/>
          <a:lstStyle>
            <a:lvl1pPr marL="342900" indent="-3429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7FDB954-5FC1-4E57-BE9D-6F3CA8B59496}" type="datetime1">
              <a:rPr lang="en-US" altLang="en-US" smtClean="0"/>
              <a:pPr>
                <a:defRPr/>
              </a:pPr>
              <a:t>6/14/2018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a:xfrm>
            <a:off x="8316416" y="6350000"/>
            <a:ext cx="702990" cy="365125"/>
          </a:xfrm>
        </p:spPr>
        <p:txBody>
          <a:bodyPr/>
          <a:lstStyle>
            <a:lvl1pPr>
              <a:defRPr sz="1050" b="1">
                <a:solidFill>
                  <a:schemeClr val="tx1"/>
                </a:solidFill>
              </a:defRPr>
            </a:lvl1pPr>
          </a:lstStyle>
          <a:p>
            <a:pPr>
              <a:defRPr/>
            </a:pPr>
            <a:fld id="{BC9634C8-74A5-40CB-934A-CD2A3BFAA19A}" type="slidenum">
              <a:rPr lang="en-US" altLang="en-US" smtClean="0"/>
              <a:pPr>
                <a:defRPr/>
              </a:pPr>
              <a:t>‹#›</a:t>
            </a:fld>
            <a:endParaRPr lang="en-US" altLang="en-US" dirty="0"/>
          </a:p>
        </p:txBody>
      </p:sp>
    </p:spTree>
    <p:extLst>
      <p:ext uri="{BB962C8B-B14F-4D97-AF65-F5344CB8AC3E}">
        <p14:creationId xmlns:p14="http://schemas.microsoft.com/office/powerpoint/2010/main" xmlns="" val="408755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2400" b="1">
                <a:solidFill>
                  <a:srgbClr val="F9671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F200377-9DA1-4FD9-BFAF-7F0ACE404FF3}" type="datetime1">
              <a:rPr lang="en-US" altLang="en-US" smtClean="0"/>
              <a:pPr>
                <a:defRPr/>
              </a:pPr>
              <a:t>6/14/2018</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a:xfrm>
            <a:off x="8500566" y="6362700"/>
            <a:ext cx="486966" cy="365125"/>
          </a:xfrm>
        </p:spPr>
        <p:txBody>
          <a:bodyPr/>
          <a:lstStyle>
            <a:lvl1pPr>
              <a:defRPr sz="1050" b="1">
                <a:solidFill>
                  <a:schemeClr val="tx1"/>
                </a:solidFill>
              </a:defRPr>
            </a:lvl1pPr>
          </a:lstStyle>
          <a:p>
            <a:pPr>
              <a:defRPr/>
            </a:pPr>
            <a:fld id="{7D1B44E7-E1DC-4BA0-A8D3-21BCA9610FFD}" type="slidenum">
              <a:rPr lang="en-US" altLang="en-US" smtClean="0"/>
              <a:pPr>
                <a:defRPr/>
              </a:pPr>
              <a:t>‹#›</a:t>
            </a:fld>
            <a:endParaRPr lang="en-US" altLang="en-US" dirty="0"/>
          </a:p>
        </p:txBody>
      </p:sp>
    </p:spTree>
    <p:extLst>
      <p:ext uri="{BB962C8B-B14F-4D97-AF65-F5344CB8AC3E}">
        <p14:creationId xmlns:p14="http://schemas.microsoft.com/office/powerpoint/2010/main" xmlns="" val="1983931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6"/>
            <a:ext cx="7886700" cy="1325563"/>
          </a:xfrm>
        </p:spPr>
        <p:txBody>
          <a:bodyPr/>
          <a:lstStyle>
            <a:lvl1pPr algn="ctr">
              <a:defRPr sz="2400" b="1">
                <a:solidFill>
                  <a:srgbClr val="F9671C"/>
                </a:solidFill>
                <a:latin typeface="Arial" panose="020B0604020202020204" pitchFamily="34" charset="0"/>
                <a:cs typeface="Arial" panose="020B0604020202020204" pitchFamily="34" charset="0"/>
              </a:defRPr>
            </a:lvl1pPr>
          </a:lstStyle>
          <a:p>
            <a:r>
              <a:rPr lang="en-US" dirty="0"/>
              <a:t>Click to enter Heading</a:t>
            </a:r>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20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enter sub-heading 1</a:t>
            </a:r>
          </a:p>
        </p:txBody>
      </p:sp>
      <p:sp>
        <p:nvSpPr>
          <p:cNvPr id="4" name="Content Placeholder 3"/>
          <p:cNvSpPr>
            <a:spLocks noGrp="1"/>
          </p:cNvSpPr>
          <p:nvPr>
            <p:ph sz="half" idx="2"/>
          </p:nvPr>
        </p:nvSpPr>
        <p:spPr>
          <a:xfrm>
            <a:off x="629842" y="2505075"/>
            <a:ext cx="3868340" cy="3684588"/>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681163"/>
            <a:ext cx="3887391" cy="823912"/>
          </a:xfrm>
        </p:spPr>
        <p:txBody>
          <a:bodyPr anchor="b"/>
          <a:lstStyle>
            <a:lvl1pPr marL="0" indent="0">
              <a:buNone/>
              <a:defRPr sz="20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enter sub-heading 2</a:t>
            </a:r>
          </a:p>
        </p:txBody>
      </p:sp>
      <p:sp>
        <p:nvSpPr>
          <p:cNvPr id="6" name="Content Placeholder 5"/>
          <p:cNvSpPr>
            <a:spLocks noGrp="1"/>
          </p:cNvSpPr>
          <p:nvPr>
            <p:ph sz="quarter" idx="4"/>
          </p:nvPr>
        </p:nvSpPr>
        <p:spPr>
          <a:xfrm>
            <a:off x="4629150" y="2505075"/>
            <a:ext cx="3887391" cy="3684588"/>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fld id="{27842548-84F6-42CB-9865-ED31DA31A4AC}" type="datetime1">
              <a:rPr lang="en-US" altLang="en-US" smtClean="0"/>
              <a:pPr>
                <a:defRPr/>
              </a:pPr>
              <a:t>6/14/2018</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altLang="en-US" dirty="0"/>
          </a:p>
        </p:txBody>
      </p:sp>
      <p:sp>
        <p:nvSpPr>
          <p:cNvPr id="9" name="Slide Number Placeholder 5"/>
          <p:cNvSpPr>
            <a:spLocks noGrp="1"/>
          </p:cNvSpPr>
          <p:nvPr>
            <p:ph type="sldNum" sz="quarter" idx="12"/>
          </p:nvPr>
        </p:nvSpPr>
        <p:spPr>
          <a:xfrm>
            <a:off x="8676456" y="6356350"/>
            <a:ext cx="342950" cy="365125"/>
          </a:xfrm>
        </p:spPr>
        <p:txBody>
          <a:bodyPr/>
          <a:lstStyle>
            <a:lvl1pPr>
              <a:defRPr sz="1050" b="1"/>
            </a:lvl1pPr>
          </a:lstStyle>
          <a:p>
            <a:pPr>
              <a:defRPr/>
            </a:pPr>
            <a:fld id="{806F8076-3A8E-4B46-B4F5-C8C360422376}" type="slidenum">
              <a:rPr lang="en-US" altLang="en-US" smtClean="0"/>
              <a:pPr>
                <a:defRPr/>
              </a:pPr>
              <a:t>‹#›</a:t>
            </a:fld>
            <a:endParaRPr lang="en-US" altLang="en-US" dirty="0"/>
          </a:p>
        </p:txBody>
      </p:sp>
    </p:spTree>
    <p:extLst>
      <p:ext uri="{BB962C8B-B14F-4D97-AF65-F5344CB8AC3E}">
        <p14:creationId xmlns:p14="http://schemas.microsoft.com/office/powerpoint/2010/main" xmlns="" val="1398408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sz="2400" b="1">
                <a:solidFill>
                  <a:srgbClr val="F9671C"/>
                </a:solidFill>
                <a:latin typeface="Arial" panose="020B0604020202020204" pitchFamily="34" charset="0"/>
                <a:cs typeface="Arial" panose="020B0604020202020204" pitchFamily="34" charset="0"/>
              </a:defRPr>
            </a:lvl1pPr>
          </a:lstStyle>
          <a:p>
            <a:r>
              <a:rPr lang="en-US" dirty="0"/>
              <a:t>Click to enter Heading</a:t>
            </a:r>
          </a:p>
        </p:txBody>
      </p:sp>
      <p:sp>
        <p:nvSpPr>
          <p:cNvPr id="3" name="Date Placeholder 3"/>
          <p:cNvSpPr>
            <a:spLocks noGrp="1"/>
          </p:cNvSpPr>
          <p:nvPr>
            <p:ph type="dt" sz="half" idx="10"/>
          </p:nvPr>
        </p:nvSpPr>
        <p:spPr/>
        <p:txBody>
          <a:bodyPr/>
          <a:lstStyle>
            <a:lvl1pPr>
              <a:defRPr/>
            </a:lvl1pPr>
          </a:lstStyle>
          <a:p>
            <a:pPr>
              <a:defRPr/>
            </a:pPr>
            <a:fld id="{D909C6D0-C4B2-4B79-8281-4B0BBDC0C753}" type="datetime1">
              <a:rPr lang="en-US" altLang="en-US" smtClean="0"/>
              <a:pPr>
                <a:defRPr/>
              </a:pPr>
              <a:t>6/14/2018</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altLang="en-US" dirty="0"/>
          </a:p>
        </p:txBody>
      </p:sp>
      <p:sp>
        <p:nvSpPr>
          <p:cNvPr id="5" name="Slide Number Placeholder 5"/>
          <p:cNvSpPr>
            <a:spLocks noGrp="1"/>
          </p:cNvSpPr>
          <p:nvPr>
            <p:ph type="sldNum" sz="quarter" idx="12"/>
          </p:nvPr>
        </p:nvSpPr>
        <p:spPr>
          <a:xfrm>
            <a:off x="8547174" y="6356350"/>
            <a:ext cx="414958" cy="365125"/>
          </a:xfrm>
        </p:spPr>
        <p:txBody>
          <a:bodyPr/>
          <a:lstStyle>
            <a:lvl1pPr>
              <a:defRPr sz="1050" b="1">
                <a:solidFill>
                  <a:schemeClr val="tx1"/>
                </a:solidFill>
              </a:defRPr>
            </a:lvl1pPr>
          </a:lstStyle>
          <a:p>
            <a:pPr>
              <a:defRPr/>
            </a:pPr>
            <a:fld id="{A366BFC1-2C5E-46C1-BDEF-7A7A2330CF33}" type="slidenum">
              <a:rPr lang="en-US" altLang="en-US" smtClean="0"/>
              <a:pPr>
                <a:defRPr/>
              </a:pPr>
              <a:t>‹#›</a:t>
            </a:fld>
            <a:endParaRPr lang="en-US" altLang="en-US" dirty="0"/>
          </a:p>
        </p:txBody>
      </p:sp>
    </p:spTree>
    <p:extLst>
      <p:ext uri="{BB962C8B-B14F-4D97-AF65-F5344CB8AC3E}">
        <p14:creationId xmlns:p14="http://schemas.microsoft.com/office/powerpoint/2010/main" xmlns="" val="1237720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85CF3B9-10B1-49C4-A767-82CE7696D4A1}" type="datetime1">
              <a:rPr lang="en-US" altLang="en-US" smtClean="0"/>
              <a:pPr>
                <a:defRPr/>
              </a:pPr>
              <a:t>6/14/2018</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altLang="en-US" dirty="0"/>
          </a:p>
        </p:txBody>
      </p:sp>
      <p:sp>
        <p:nvSpPr>
          <p:cNvPr id="4" name="Slide Number Placeholder 5"/>
          <p:cNvSpPr>
            <a:spLocks noGrp="1"/>
          </p:cNvSpPr>
          <p:nvPr>
            <p:ph type="sldNum" sz="quarter" idx="12"/>
          </p:nvPr>
        </p:nvSpPr>
        <p:spPr>
          <a:xfrm>
            <a:off x="8515350" y="6375400"/>
            <a:ext cx="414958" cy="365125"/>
          </a:xfrm>
        </p:spPr>
        <p:txBody>
          <a:bodyPr/>
          <a:lstStyle>
            <a:lvl1pPr>
              <a:defRPr sz="1050" b="1">
                <a:solidFill>
                  <a:schemeClr val="tx1"/>
                </a:solidFill>
              </a:defRPr>
            </a:lvl1pPr>
          </a:lstStyle>
          <a:p>
            <a:pPr>
              <a:defRPr/>
            </a:pPr>
            <a:fld id="{8DAE5F84-E312-425D-9DEB-2BEEBC90EA2A}" type="slidenum">
              <a:rPr lang="en-US" altLang="en-US" smtClean="0"/>
              <a:pPr>
                <a:defRPr/>
              </a:pPr>
              <a:t>‹#›</a:t>
            </a:fld>
            <a:endParaRPr lang="en-US" altLang="en-US" dirty="0"/>
          </a:p>
        </p:txBody>
      </p:sp>
    </p:spTree>
    <p:extLst>
      <p:ext uri="{BB962C8B-B14F-4D97-AF65-F5344CB8AC3E}">
        <p14:creationId xmlns:p14="http://schemas.microsoft.com/office/powerpoint/2010/main" xmlns="" val="4044572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79E219C6-9DCD-4B25-8045-661A28C93840}" type="datetime1">
              <a:rPr lang="en-US" altLang="en-US" smtClean="0"/>
              <a:pPr>
                <a:defRPr/>
              </a:pPr>
              <a:t>6/14/2018</a:t>
            </a:fld>
            <a:endParaRPr lang="en-US" alt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7DFFE2B6-938D-47C6-8A9B-DD6FD95CA4F9}"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755" r:id="rId1"/>
    <p:sldLayoutId id="2147483745" r:id="rId2"/>
    <p:sldLayoutId id="2147483757" r:id="rId3"/>
    <p:sldLayoutId id="2147483756" r:id="rId4"/>
    <p:sldLayoutId id="2147483746" r:id="rId5"/>
    <p:sldLayoutId id="2147483747" r:id="rId6"/>
    <p:sldLayoutId id="2147483748" r:id="rId7"/>
    <p:sldLayoutId id="2147483749" r:id="rId8"/>
    <p:sldLayoutId id="2147483750" r:id="rId9"/>
    <p:sldLayoutId id="2147483758" r:id="rId10"/>
    <p:sldLayoutId id="2147483751" r:id="rId11"/>
    <p:sldLayoutId id="2147483752" r:id="rId12"/>
    <p:sldLayoutId id="2147483753" r:id="rId13"/>
    <p:sldLayoutId id="2147483754" r:id="rId14"/>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1035" y="1196752"/>
            <a:ext cx="5360268" cy="1296144"/>
          </a:xfrm>
        </p:spPr>
        <p:txBody>
          <a:bodyPr/>
          <a:lstStyle/>
          <a:p>
            <a:pPr algn="just"/>
            <a:r>
              <a:rPr lang="en-ZA" altLang="en-US" dirty="0"/>
              <a:t/>
            </a:r>
            <a:br>
              <a:rPr lang="en-ZA" altLang="en-US" dirty="0"/>
            </a:br>
            <a:r>
              <a:rPr lang="en-ZA" altLang="en-US" dirty="0"/>
              <a:t>REPORT ON PROVINCIAL AND MUNICIPAL DISASTER GRANTS PERFORMANCE SINCE INCEPTION</a:t>
            </a:r>
            <a:endParaRPr lang="en-ZA" sz="2800" dirty="0"/>
          </a:p>
        </p:txBody>
      </p:sp>
      <p:sp>
        <p:nvSpPr>
          <p:cNvPr id="8" name="Subtitle 7"/>
          <p:cNvSpPr>
            <a:spLocks noGrp="1"/>
          </p:cNvSpPr>
          <p:nvPr>
            <p:ph type="subTitle" idx="1"/>
          </p:nvPr>
        </p:nvSpPr>
        <p:spPr>
          <a:xfrm>
            <a:off x="107504" y="2780928"/>
            <a:ext cx="5544616" cy="1800200"/>
          </a:xfrm>
        </p:spPr>
        <p:txBody>
          <a:bodyPr/>
          <a:lstStyle/>
          <a:p>
            <a:endParaRPr lang="en-ZA" sz="2400" dirty="0"/>
          </a:p>
          <a:p>
            <a:r>
              <a:rPr lang="en-ZA" sz="2400" dirty="0"/>
              <a:t>COOPERATIVE GOVERNANCE &amp; TRADITIONAL AFFAIRS</a:t>
            </a:r>
          </a:p>
          <a:p>
            <a:endParaRPr lang="en-ZA" sz="2400" dirty="0"/>
          </a:p>
          <a:p>
            <a:r>
              <a:rPr lang="en-ZA" sz="2400" dirty="0"/>
              <a:t>DR ZWELINI L. MKHIZE, MP</a:t>
            </a:r>
          </a:p>
          <a:p>
            <a:r>
              <a:rPr lang="en-ZA" dirty="0"/>
              <a:t> </a:t>
            </a:r>
          </a:p>
        </p:txBody>
      </p:sp>
      <p:sp>
        <p:nvSpPr>
          <p:cNvPr id="9" name="Content Placeholder 8"/>
          <p:cNvSpPr>
            <a:spLocks noGrp="1"/>
          </p:cNvSpPr>
          <p:nvPr>
            <p:ph sz="quarter" idx="13"/>
          </p:nvPr>
        </p:nvSpPr>
        <p:spPr/>
        <p:txBody>
          <a:bodyPr/>
          <a:lstStyle/>
          <a:p>
            <a:r>
              <a:rPr lang="en-ZA" sz="2000" dirty="0"/>
              <a:t>13 JUNE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80920" cy="548679"/>
          </a:xfrm>
        </p:spPr>
        <p:txBody>
          <a:bodyPr/>
          <a:lstStyle/>
          <a:p>
            <a:r>
              <a:rPr lang="en-ZA" altLang="en-US" dirty="0">
                <a:solidFill>
                  <a:srgbClr val="ED7D31"/>
                </a:solidFill>
                <a:ea typeface="MS PGothic" panose="020B0600070205080204" pitchFamily="34" charset="-128"/>
              </a:rPr>
              <a:t/>
            </a:r>
            <a:br>
              <a:rPr lang="en-ZA" altLang="en-US" dirty="0">
                <a:solidFill>
                  <a:srgbClr val="ED7D31"/>
                </a:solidFill>
                <a:ea typeface="MS PGothic" panose="020B0600070205080204" pitchFamily="34" charset="-128"/>
              </a:rPr>
            </a:br>
            <a:r>
              <a:rPr lang="en-ZA" altLang="en-US" dirty="0">
                <a:solidFill>
                  <a:srgbClr val="ED7D31"/>
                </a:solidFill>
                <a:ea typeface="MS PGothic" panose="020B0600070205080204" pitchFamily="34" charset="-128"/>
              </a:rPr>
              <a:t>Administration and the process to access the disaster grants</a:t>
            </a:r>
            <a:endParaRPr lang="en-ZA" sz="2000" dirty="0"/>
          </a:p>
        </p:txBody>
      </p:sp>
      <p:sp>
        <p:nvSpPr>
          <p:cNvPr id="3" name="Content Placeholder 2"/>
          <p:cNvSpPr>
            <a:spLocks noGrp="1"/>
          </p:cNvSpPr>
          <p:nvPr>
            <p:ph idx="1"/>
          </p:nvPr>
        </p:nvSpPr>
        <p:spPr>
          <a:xfrm>
            <a:off x="251520" y="764705"/>
            <a:ext cx="8568952" cy="5688632"/>
          </a:xfrm>
        </p:spPr>
        <p:txBody>
          <a:bodyPr/>
          <a:lstStyle/>
          <a:p>
            <a:pPr marL="0" lvl="0" indent="0" algn="just" defTabSz="457200" eaLnBrk="1" hangingPunct="1">
              <a:lnSpc>
                <a:spcPct val="100000"/>
              </a:lnSpc>
              <a:spcBef>
                <a:spcPts val="0"/>
              </a:spcBef>
              <a:buNone/>
              <a:defRPr/>
            </a:pPr>
            <a:r>
              <a:rPr lang="en-US" sz="1600" b="1" u="sng" dirty="0">
                <a:solidFill>
                  <a:prstClr val="black"/>
                </a:solidFill>
                <a:ea typeface="ＭＳ Ｐゴシック" charset="-128"/>
              </a:rPr>
              <a:t>Adherence to the following Conditions of both the Provincial and Municipal Disaster Grant as stipulated in the Division of Revenue Act are a further requirement: </a:t>
            </a:r>
          </a:p>
          <a:p>
            <a:pPr marL="0" lvl="0" indent="0" algn="just" defTabSz="457200" eaLnBrk="1" hangingPunct="1">
              <a:lnSpc>
                <a:spcPct val="100000"/>
              </a:lnSpc>
              <a:spcBef>
                <a:spcPts val="0"/>
              </a:spcBef>
              <a:buNone/>
              <a:defRPr/>
            </a:pPr>
            <a:endParaRPr lang="en-US" sz="1600" b="1" dirty="0">
              <a:solidFill>
                <a:prstClr val="black"/>
              </a:solidFill>
              <a:ea typeface="ＭＳ Ｐゴシック" charset="-128"/>
            </a:endParaRPr>
          </a:p>
          <a:p>
            <a:pPr marL="342900" lvl="0" indent="-342900" algn="just" defTabSz="457200" eaLnBrk="1" hangingPunct="1">
              <a:lnSpc>
                <a:spcPct val="100000"/>
              </a:lnSpc>
              <a:spcBef>
                <a:spcPts val="0"/>
              </a:spcBef>
              <a:buFont typeface="Arial" pitchFamily="34" charset="0"/>
              <a:buChar char="•"/>
              <a:defRPr/>
            </a:pPr>
            <a:r>
              <a:rPr lang="en-ZA" sz="1600" dirty="0">
                <a:solidFill>
                  <a:prstClr val="black"/>
                </a:solidFill>
                <a:ea typeface="ＭＳ Ｐゴシック" charset="-128"/>
              </a:rPr>
              <a:t>Funds from this grant can only be used to purchase the items described in NDMC Provincial and Municipal Disaster Grant Framework and will only be released on request of a provincial department or municipality and verification of a declared disaster as per the Disaster Management Act.</a:t>
            </a:r>
          </a:p>
          <a:p>
            <a:pPr marL="342900" lvl="0" indent="-342900" algn="just" defTabSz="457200" eaLnBrk="1" hangingPunct="1">
              <a:lnSpc>
                <a:spcPct val="100000"/>
              </a:lnSpc>
              <a:spcBef>
                <a:spcPts val="0"/>
              </a:spcBef>
              <a:buFont typeface="Arial" pitchFamily="34" charset="0"/>
              <a:buChar char="•"/>
              <a:defRPr/>
            </a:pPr>
            <a:r>
              <a:rPr lang="en-US" sz="1600" dirty="0">
                <a:solidFill>
                  <a:prstClr val="black"/>
                </a:solidFill>
                <a:ea typeface="ＭＳ Ｐゴシック" charset="-128"/>
              </a:rPr>
              <a:t>Funds can only be released after a disaster has been </a:t>
            </a:r>
            <a:r>
              <a:rPr lang="en-US" sz="1600" dirty="0">
                <a:solidFill>
                  <a:srgbClr val="FF0000"/>
                </a:solidFill>
                <a:ea typeface="ＭＳ Ｐゴシック" charset="-128"/>
              </a:rPr>
              <a:t>classified </a:t>
            </a:r>
            <a:r>
              <a:rPr lang="en-US" sz="1600" dirty="0">
                <a:solidFill>
                  <a:prstClr val="black"/>
                </a:solidFill>
                <a:ea typeface="ＭＳ Ｐゴシック" charset="-128"/>
              </a:rPr>
              <a:t>in terms  </a:t>
            </a:r>
            <a:endParaRPr lang="en-ZA" sz="1600" dirty="0">
              <a:solidFill>
                <a:prstClr val="black"/>
              </a:solidFill>
              <a:ea typeface="ＭＳ Ｐゴシック" charset="-128"/>
            </a:endParaRPr>
          </a:p>
          <a:p>
            <a:pPr marL="0" lvl="0" indent="0" algn="just" defTabSz="457200" eaLnBrk="1" hangingPunct="1">
              <a:lnSpc>
                <a:spcPct val="100000"/>
              </a:lnSpc>
              <a:spcBef>
                <a:spcPts val="0"/>
              </a:spcBef>
              <a:buNone/>
              <a:defRPr/>
            </a:pPr>
            <a:r>
              <a:rPr lang="en-US" sz="1600" dirty="0">
                <a:solidFill>
                  <a:prstClr val="black"/>
                </a:solidFill>
                <a:ea typeface="ＭＳ Ｐゴシック" charset="-128"/>
              </a:rPr>
              <a:t> 	of the Disaster Management Act 57 of 2002 (as amended).</a:t>
            </a:r>
          </a:p>
          <a:p>
            <a:pPr marL="0" lvl="0" indent="0" algn="just" defTabSz="457200" eaLnBrk="1" hangingPunct="1">
              <a:lnSpc>
                <a:spcPct val="100000"/>
              </a:lnSpc>
              <a:spcBef>
                <a:spcPts val="0"/>
              </a:spcBef>
              <a:buNone/>
              <a:defRPr/>
            </a:pPr>
            <a:endParaRPr lang="en-US" sz="1600" dirty="0">
              <a:solidFill>
                <a:prstClr val="black"/>
              </a:solidFill>
              <a:ea typeface="ＭＳ Ｐゴシック" charset="-128"/>
            </a:endParaRPr>
          </a:p>
          <a:p>
            <a:pPr marL="342900" lvl="0" indent="-342900" algn="just" defTabSz="457200" eaLnBrk="1" hangingPunct="1">
              <a:lnSpc>
                <a:spcPct val="100000"/>
              </a:lnSpc>
              <a:spcBef>
                <a:spcPts val="0"/>
              </a:spcBef>
              <a:buFont typeface="Arial" pitchFamily="34" charset="0"/>
              <a:buChar char="•"/>
              <a:defRPr/>
            </a:pPr>
            <a:r>
              <a:rPr lang="en-US" sz="1600" dirty="0">
                <a:solidFill>
                  <a:prstClr val="black"/>
                </a:solidFill>
                <a:ea typeface="ＭＳ Ｐゴシック" charset="-128"/>
              </a:rPr>
              <a:t>Other legislation are considered when funds are to be released to the municipalities or provinces</a:t>
            </a:r>
          </a:p>
          <a:p>
            <a:pPr marL="342900" lvl="0" indent="-342900" algn="just" defTabSz="457200" eaLnBrk="1" hangingPunct="1">
              <a:lnSpc>
                <a:spcPct val="100000"/>
              </a:lnSpc>
              <a:spcBef>
                <a:spcPts val="0"/>
              </a:spcBef>
              <a:buFont typeface="Arial" pitchFamily="34" charset="0"/>
              <a:buChar char="•"/>
              <a:defRPr/>
            </a:pPr>
            <a:endParaRPr lang="en-US" sz="1600" dirty="0">
              <a:solidFill>
                <a:prstClr val="black"/>
              </a:solidFill>
              <a:ea typeface="ＭＳ Ｐゴシック" charset="-128"/>
            </a:endParaRPr>
          </a:p>
          <a:p>
            <a:pPr marL="342900" lvl="0" indent="-342900" algn="just" defTabSz="457200" eaLnBrk="1" hangingPunct="1">
              <a:lnSpc>
                <a:spcPct val="100000"/>
              </a:lnSpc>
              <a:spcBef>
                <a:spcPts val="0"/>
              </a:spcBef>
              <a:buFont typeface="Arial" pitchFamily="34" charset="0"/>
              <a:buChar char="•"/>
              <a:defRPr/>
            </a:pPr>
            <a:r>
              <a:rPr lang="en-US" sz="1600" dirty="0">
                <a:solidFill>
                  <a:prstClr val="black"/>
                </a:solidFill>
                <a:ea typeface="ＭＳ Ｐゴシック" charset="-128"/>
              </a:rPr>
              <a:t>Notable is that a proof must be submitted that the sector cannot fund the occurrence based on reason stated before application can be </a:t>
            </a:r>
            <a:r>
              <a:rPr lang="en-US" sz="1600" dirty="0" err="1">
                <a:solidFill>
                  <a:prstClr val="black"/>
                </a:solidFill>
                <a:ea typeface="ＭＳ Ｐゴシック" charset="-128"/>
              </a:rPr>
              <a:t>finalised</a:t>
            </a:r>
            <a:r>
              <a:rPr lang="en-US" sz="1600" dirty="0">
                <a:solidFill>
                  <a:prstClr val="black"/>
                </a:solidFill>
                <a:ea typeface="ＭＳ Ｐゴシック" charset="-128"/>
              </a:rPr>
              <a:t>.</a:t>
            </a:r>
          </a:p>
          <a:p>
            <a:pPr marL="0" lvl="0" indent="0" algn="just" defTabSz="457200" eaLnBrk="1" hangingPunct="1">
              <a:lnSpc>
                <a:spcPct val="100000"/>
              </a:lnSpc>
              <a:spcBef>
                <a:spcPts val="0"/>
              </a:spcBef>
              <a:buNone/>
              <a:defRPr/>
            </a:pPr>
            <a:endParaRPr lang="en-ZA" dirty="0"/>
          </a:p>
          <a:p>
            <a:pPr marL="0" indent="0">
              <a:lnSpc>
                <a:spcPct val="100000"/>
              </a:lnSpc>
              <a:spcBef>
                <a:spcPts val="0"/>
              </a:spcBef>
              <a:buNone/>
            </a:pPr>
            <a:r>
              <a:rPr lang="en-ZA" sz="1600" b="1" dirty="0"/>
              <a:t>Grants for Reconstruction and Rehabilitation</a:t>
            </a:r>
          </a:p>
          <a:p>
            <a:pPr marL="0" indent="0">
              <a:lnSpc>
                <a:spcPct val="100000"/>
              </a:lnSpc>
              <a:spcBef>
                <a:spcPts val="0"/>
              </a:spcBef>
              <a:buNone/>
            </a:pPr>
            <a:endParaRPr lang="en-ZA" sz="1600" b="1" dirty="0"/>
          </a:p>
          <a:p>
            <a:pPr marL="285750" lvl="0" indent="-285750" algn="just">
              <a:lnSpc>
                <a:spcPct val="100000"/>
              </a:lnSpc>
              <a:spcBef>
                <a:spcPts val="0"/>
              </a:spcBef>
              <a:buFont typeface="Arial" panose="020B0604020202020204" pitchFamily="34" charset="0"/>
              <a:buChar char="•"/>
            </a:pPr>
            <a:r>
              <a:rPr lang="en-ZA" sz="1600" b="1" dirty="0"/>
              <a:t>The Municipal Disaster Recovery Grant (MDRG</a:t>
            </a:r>
            <a:r>
              <a:rPr lang="en-ZA" sz="1600" dirty="0"/>
              <a:t>) and</a:t>
            </a:r>
            <a:r>
              <a:rPr lang="en-ZA" sz="1600" b="1" dirty="0">
                <a:solidFill>
                  <a:prstClr val="black"/>
                </a:solidFill>
              </a:rPr>
              <a:t> the Provincial Disaster Recovery Fund</a:t>
            </a:r>
            <a:r>
              <a:rPr lang="en-ZA" sz="1600" dirty="0"/>
              <a:t> – are meant or the </a:t>
            </a:r>
            <a:r>
              <a:rPr lang="en-ZA" sz="1600" dirty="0">
                <a:solidFill>
                  <a:prstClr val="black"/>
                </a:solidFill>
              </a:rPr>
              <a:t>reconstruction and rehabilitation of disaster damaged infrastructure within municipalities and affected organs of state.</a:t>
            </a:r>
          </a:p>
          <a:p>
            <a:pPr marL="285750" lvl="0" indent="-285750" algn="just">
              <a:lnSpc>
                <a:spcPct val="100000"/>
              </a:lnSpc>
              <a:spcBef>
                <a:spcPts val="0"/>
              </a:spcBef>
              <a:buFont typeface="Arial" panose="020B0604020202020204" pitchFamily="34" charset="0"/>
              <a:buChar char="•"/>
            </a:pPr>
            <a:endParaRPr lang="en-ZA" sz="1600" dirty="0">
              <a:solidFill>
                <a:prstClr val="black"/>
              </a:solidFill>
            </a:endParaRPr>
          </a:p>
          <a:p>
            <a:pPr marL="285750" lvl="0" indent="-285750" algn="just">
              <a:lnSpc>
                <a:spcPct val="100000"/>
              </a:lnSpc>
              <a:spcBef>
                <a:spcPts val="0"/>
              </a:spcBef>
              <a:buFont typeface="Arial" panose="020B0604020202020204" pitchFamily="34" charset="0"/>
              <a:buChar char="•"/>
            </a:pPr>
            <a:r>
              <a:rPr lang="en-ZA" sz="1600" dirty="0">
                <a:solidFill>
                  <a:prstClr val="black"/>
                </a:solidFill>
              </a:rPr>
              <a:t>The funds are accessed through the budget adjustment process over the MTEF. </a:t>
            </a:r>
          </a:p>
          <a:p>
            <a:pPr marL="0" lvl="0" indent="0" algn="just">
              <a:lnSpc>
                <a:spcPct val="100000"/>
              </a:lnSpc>
              <a:spcBef>
                <a:spcPts val="0"/>
              </a:spcBef>
              <a:buNone/>
            </a:pPr>
            <a:endParaRPr lang="en-ZA" sz="1600" dirty="0">
              <a:solidFill>
                <a:prstClr val="black"/>
              </a:solidFill>
            </a:endParaRPr>
          </a:p>
          <a:p>
            <a:pPr marL="0" indent="0">
              <a:lnSpc>
                <a:spcPct val="100000"/>
              </a:lnSpc>
              <a:spcBef>
                <a:spcPts val="0"/>
              </a:spcBef>
              <a:buNone/>
            </a:pPr>
            <a:endParaRPr lang="en-ZA" dirty="0"/>
          </a:p>
          <a:p>
            <a:pPr marL="0" indent="0">
              <a:buNone/>
            </a:pPr>
            <a:endParaRPr lang="en-ZA" dirty="0"/>
          </a:p>
        </p:txBody>
      </p:sp>
      <p:sp>
        <p:nvSpPr>
          <p:cNvPr id="4" name="Slide Number Placeholder 3"/>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773200B-CD01-40FD-9F7E-DB68DF9A3C84}" type="slidenum">
              <a:rPr kumimoji="0" lang="en-US" altLang="en-US" sz="105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10</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spTree>
    <p:extLst>
      <p:ext uri="{BB962C8B-B14F-4D97-AF65-F5344CB8AC3E}">
        <p14:creationId xmlns:p14="http://schemas.microsoft.com/office/powerpoint/2010/main" xmlns="" val="2270646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74" y="109115"/>
            <a:ext cx="7886700" cy="759619"/>
          </a:xfrm>
        </p:spPr>
        <p:txBody>
          <a:bodyPr/>
          <a:lstStyle/>
          <a:p>
            <a:r>
              <a:rPr lang="en-US" altLang="en-US" dirty="0">
                <a:solidFill>
                  <a:srgbClr val="ED7D31"/>
                </a:solidFill>
                <a:ea typeface="MS PGothic" panose="020B0600070205080204" pitchFamily="34" charset="-128"/>
              </a:rPr>
              <a:t>Disaster grants allocations and transfers </a:t>
            </a:r>
            <a:endParaRPr lang="en-ZA" dirty="0"/>
          </a:p>
        </p:txBody>
      </p:sp>
      <p:sp>
        <p:nvSpPr>
          <p:cNvPr id="3" name="Content Placeholder 2"/>
          <p:cNvSpPr>
            <a:spLocks noGrp="1"/>
          </p:cNvSpPr>
          <p:nvPr>
            <p:ph idx="1"/>
          </p:nvPr>
        </p:nvSpPr>
        <p:spPr>
          <a:xfrm>
            <a:off x="251520" y="1268760"/>
            <a:ext cx="8719120" cy="5087590"/>
          </a:xfrm>
        </p:spPr>
        <p:txBody>
          <a:bodyPr/>
          <a:lstStyle/>
          <a:p>
            <a:pPr marL="285750" lvl="0" indent="-285750" algn="just" defTabSz="457200">
              <a:lnSpc>
                <a:spcPct val="100000"/>
              </a:lnSpc>
              <a:spcBef>
                <a:spcPct val="0"/>
              </a:spcBef>
              <a:buFont typeface="Arial" panose="020B0604020202020204" pitchFamily="34" charset="0"/>
              <a:buChar char="•"/>
            </a:pPr>
            <a:endParaRPr lang="en-ZA" sz="1800" dirty="0">
              <a:solidFill>
                <a:prstClr val="black"/>
              </a:solidFill>
              <a:ea typeface="ＭＳ Ｐゴシック" pitchFamily="34" charset="-128"/>
              <a:cs typeface="+mn-cs"/>
            </a:endParaRPr>
          </a:p>
          <a:p>
            <a:pPr marL="0" lvl="0" indent="0" algn="just" defTabSz="457200">
              <a:lnSpc>
                <a:spcPct val="100000"/>
              </a:lnSpc>
              <a:spcBef>
                <a:spcPct val="0"/>
              </a:spcBef>
              <a:buNone/>
            </a:pPr>
            <a:endParaRPr lang="en-ZA" sz="1800" dirty="0">
              <a:solidFill>
                <a:prstClr val="black"/>
              </a:solidFill>
              <a:ea typeface="ＭＳ Ｐゴシック" pitchFamily="34" charset="-128"/>
              <a:cs typeface="+mn-cs"/>
            </a:endParaRPr>
          </a:p>
          <a:p>
            <a:pPr marL="0" indent="0">
              <a:buNone/>
            </a:pPr>
            <a:endParaRPr lang="en-ZA" dirty="0"/>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11</a:t>
            </a:fld>
            <a:endParaRPr lang="en-US" altLang="en-US" dirty="0"/>
          </a:p>
        </p:txBody>
      </p:sp>
      <p:graphicFrame>
        <p:nvGraphicFramePr>
          <p:cNvPr id="5" name="Table 4"/>
          <p:cNvGraphicFramePr>
            <a:graphicFrameLocks noGrp="1"/>
          </p:cNvGraphicFramePr>
          <p:nvPr>
            <p:extLst>
              <p:ext uri="{D42A27DB-BD31-4B8C-83A1-F6EECF244321}">
                <p14:modId xmlns:p14="http://schemas.microsoft.com/office/powerpoint/2010/main" xmlns="" val="3655703490"/>
              </p:ext>
            </p:extLst>
          </p:nvPr>
        </p:nvGraphicFramePr>
        <p:xfrm>
          <a:off x="182319" y="903635"/>
          <a:ext cx="8791129" cy="5128345"/>
        </p:xfrm>
        <a:graphic>
          <a:graphicData uri="http://schemas.openxmlformats.org/drawingml/2006/table">
            <a:tbl>
              <a:tblPr firstRow="1" bandRow="1">
                <a:tableStyleId>{21E4AEA4-8DFA-4A89-87EB-49C32662AFE0}</a:tableStyleId>
              </a:tblPr>
              <a:tblGrid>
                <a:gridCol w="1080122">
                  <a:extLst>
                    <a:ext uri="{9D8B030D-6E8A-4147-A177-3AD203B41FA5}">
                      <a16:colId xmlns:a16="http://schemas.microsoft.com/office/drawing/2014/main" xmlns="" val="3097241050"/>
                    </a:ext>
                  </a:extLst>
                </a:gridCol>
                <a:gridCol w="936104">
                  <a:extLst>
                    <a:ext uri="{9D8B030D-6E8A-4147-A177-3AD203B41FA5}">
                      <a16:colId xmlns:a16="http://schemas.microsoft.com/office/drawing/2014/main" xmlns="" val="527567476"/>
                    </a:ext>
                  </a:extLst>
                </a:gridCol>
                <a:gridCol w="1728192">
                  <a:extLst>
                    <a:ext uri="{9D8B030D-6E8A-4147-A177-3AD203B41FA5}">
                      <a16:colId xmlns:a16="http://schemas.microsoft.com/office/drawing/2014/main" xmlns="" val="354230203"/>
                    </a:ext>
                  </a:extLst>
                </a:gridCol>
                <a:gridCol w="1512168">
                  <a:extLst>
                    <a:ext uri="{9D8B030D-6E8A-4147-A177-3AD203B41FA5}">
                      <a16:colId xmlns:a16="http://schemas.microsoft.com/office/drawing/2014/main" xmlns="" val="379052515"/>
                    </a:ext>
                  </a:extLst>
                </a:gridCol>
                <a:gridCol w="1800200">
                  <a:extLst>
                    <a:ext uri="{9D8B030D-6E8A-4147-A177-3AD203B41FA5}">
                      <a16:colId xmlns:a16="http://schemas.microsoft.com/office/drawing/2014/main" xmlns="" val="3689710767"/>
                    </a:ext>
                  </a:extLst>
                </a:gridCol>
                <a:gridCol w="1734343">
                  <a:extLst>
                    <a:ext uri="{9D8B030D-6E8A-4147-A177-3AD203B41FA5}">
                      <a16:colId xmlns:a16="http://schemas.microsoft.com/office/drawing/2014/main" xmlns="" val="3483113537"/>
                    </a:ext>
                  </a:extLst>
                </a:gridCol>
              </a:tblGrid>
              <a:tr h="114140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NAME OF GRANTS</a:t>
                      </a:r>
                    </a:p>
                    <a:p>
                      <a:endParaRPr lang="en-ZA" sz="1600" b="1" dirty="0">
                        <a:latin typeface="Arial" panose="020B0604020202020204" pitchFamily="34" charset="0"/>
                        <a:cs typeface="Arial" panose="020B0604020202020204" pitchFamily="34" charset="0"/>
                      </a:endParaRPr>
                    </a:p>
                  </a:txBody>
                  <a:tcPr/>
                </a:tc>
                <a:tc>
                  <a:txBody>
                    <a:bodyPr/>
                    <a:lstStyle/>
                    <a:p>
                      <a:r>
                        <a:rPr lang="en-ZA" sz="1600" b="1" dirty="0">
                          <a:latin typeface="Arial" panose="020B0604020202020204" pitchFamily="34" charset="0"/>
                          <a:cs typeface="Arial" panose="020B0604020202020204" pitchFamily="34" charset="0"/>
                        </a:rPr>
                        <a:t>YEARS</a:t>
                      </a:r>
                    </a:p>
                  </a:txBody>
                  <a:tcPr/>
                </a:tc>
                <a:tc>
                  <a:txBody>
                    <a:bodyPr/>
                    <a:lstStyle/>
                    <a:p>
                      <a:r>
                        <a:rPr lang="en-ZA" sz="1600" b="1" dirty="0">
                          <a:latin typeface="Arial" panose="020B0604020202020204" pitchFamily="34" charset="0"/>
                          <a:cs typeface="Arial" panose="020B0604020202020204" pitchFamily="34" charset="0"/>
                        </a:rPr>
                        <a:t>DORA ALLOCATIONS</a:t>
                      </a:r>
                    </a:p>
                  </a:txBody>
                  <a:tcPr/>
                </a:tc>
                <a:tc>
                  <a:txBody>
                    <a:bodyPr/>
                    <a:lstStyle/>
                    <a:p>
                      <a:r>
                        <a:rPr lang="en-ZA" sz="1600" b="1" dirty="0">
                          <a:latin typeface="Arial" panose="020B0604020202020204" pitchFamily="34" charset="0"/>
                          <a:cs typeface="Arial" panose="020B0604020202020204" pitchFamily="34" charset="0"/>
                        </a:rPr>
                        <a:t>ACTUAL TRANSFERS BY DCOG</a:t>
                      </a:r>
                    </a:p>
                  </a:txBody>
                  <a:tcPr/>
                </a:tc>
                <a:tc>
                  <a:txBody>
                    <a:bodyPr/>
                    <a:lstStyle/>
                    <a:p>
                      <a:r>
                        <a:rPr lang="en-ZA" sz="1600" b="1" dirty="0">
                          <a:latin typeface="Arial" panose="020B0604020202020204" pitchFamily="34" charset="0"/>
                          <a:cs typeface="Arial" panose="020B0604020202020204" pitchFamily="34" charset="0"/>
                        </a:rPr>
                        <a:t>EXPENDITURE</a:t>
                      </a:r>
                    </a:p>
                  </a:txBody>
                  <a:tcPr/>
                </a:tc>
                <a:tc>
                  <a:txBody>
                    <a:bodyPr/>
                    <a:lstStyle/>
                    <a:p>
                      <a:r>
                        <a:rPr lang="en-ZA" sz="1600" b="1" dirty="0">
                          <a:latin typeface="Arial" panose="020B0604020202020204" pitchFamily="34" charset="0"/>
                          <a:cs typeface="Arial" panose="020B0604020202020204" pitchFamily="34" charset="0"/>
                        </a:rPr>
                        <a:t>NON EXPENDITURE</a:t>
                      </a:r>
                    </a:p>
                  </a:txBody>
                  <a:tcPr/>
                </a:tc>
                <a:extLst>
                  <a:ext uri="{0D108BD9-81ED-4DB2-BD59-A6C34878D82A}">
                    <a16:rowId xmlns:a16="http://schemas.microsoft.com/office/drawing/2014/main" xmlns="" val="2954760866"/>
                  </a:ext>
                </a:extLst>
              </a:tr>
              <a:tr h="358729">
                <a:tc rowSpan="8">
                  <a:txBody>
                    <a:bodyPr/>
                    <a:lstStyle/>
                    <a:p>
                      <a:r>
                        <a:rPr lang="en-ZA" sz="1600" b="1" dirty="0">
                          <a:latin typeface="Arial" panose="020B0604020202020204" pitchFamily="34" charset="0"/>
                          <a:cs typeface="Arial" panose="020B0604020202020204" pitchFamily="34" charset="0"/>
                        </a:rPr>
                        <a:t>MUNIPAL DISASTER RELIEF GRANT</a:t>
                      </a:r>
                    </a:p>
                  </a:txBody>
                  <a:tcPr vert="vert270"/>
                </a:tc>
                <a:tc>
                  <a:txBody>
                    <a:bodyPr/>
                    <a:lstStyle/>
                    <a:p>
                      <a:r>
                        <a:rPr lang="en-ZA" sz="1600" b="1" dirty="0">
                          <a:latin typeface="Arial" panose="020B0604020202020204" pitchFamily="34" charset="0"/>
                          <a:cs typeface="Arial" panose="020B0604020202020204" pitchFamily="34" charset="0"/>
                        </a:rPr>
                        <a:t>2011/12</a:t>
                      </a:r>
                    </a:p>
                  </a:txBody>
                  <a:tcPr/>
                </a:tc>
                <a:tc>
                  <a:txBody>
                    <a:bodyPr/>
                    <a:lstStyle/>
                    <a:p>
                      <a:r>
                        <a:rPr lang="en-ZA" sz="1600" b="1" dirty="0">
                          <a:latin typeface="Arial" panose="020B0604020202020204" pitchFamily="34" charset="0"/>
                          <a:cs typeface="Arial" panose="020B0604020202020204" pitchFamily="34" charset="0"/>
                        </a:rPr>
                        <a:t>R470m</a:t>
                      </a:r>
                    </a:p>
                  </a:txBody>
                  <a:tcPr/>
                </a:tc>
                <a:tc>
                  <a:txBody>
                    <a:bodyPr/>
                    <a:lstStyle/>
                    <a:p>
                      <a:r>
                        <a:rPr lang="en-ZA" sz="1600" b="1" dirty="0">
                          <a:latin typeface="Arial" panose="020B0604020202020204" pitchFamily="34" charset="0"/>
                          <a:cs typeface="Arial" panose="020B0604020202020204" pitchFamily="34" charset="0"/>
                        </a:rPr>
                        <a:t>R32,3m</a:t>
                      </a:r>
                    </a:p>
                  </a:txBody>
                  <a:tcPr/>
                </a:tc>
                <a:tc>
                  <a:txBody>
                    <a:bodyPr/>
                    <a:lstStyle/>
                    <a:p>
                      <a:r>
                        <a:rPr lang="en-ZA" sz="1600" b="1" dirty="0">
                          <a:latin typeface="Arial" panose="020B0604020202020204" pitchFamily="34" charset="0"/>
                          <a:cs typeface="Arial" panose="020B0604020202020204" pitchFamily="34" charset="0"/>
                        </a:rPr>
                        <a:t>R32,3m</a:t>
                      </a:r>
                    </a:p>
                  </a:txBody>
                  <a:tcPr/>
                </a:tc>
                <a:tc>
                  <a:txBody>
                    <a:bodyPr/>
                    <a:lstStyle/>
                    <a:p>
                      <a:r>
                        <a:rPr lang="en-ZA" sz="1600" b="1" dirty="0">
                          <a:latin typeface="Arial" panose="020B0604020202020204" pitchFamily="34" charset="0"/>
                          <a:cs typeface="Arial" panose="020B0604020202020204" pitchFamily="34" charset="0"/>
                        </a:rPr>
                        <a:t>R0.00</a:t>
                      </a:r>
                    </a:p>
                  </a:txBody>
                  <a:tcPr/>
                </a:tc>
                <a:extLst>
                  <a:ext uri="{0D108BD9-81ED-4DB2-BD59-A6C34878D82A}">
                    <a16:rowId xmlns:a16="http://schemas.microsoft.com/office/drawing/2014/main" xmlns="" val="619175354"/>
                  </a:ext>
                </a:extLst>
              </a:tr>
              <a:tr h="358729">
                <a:tc vMerge="1">
                  <a:txBody>
                    <a:bodyPr/>
                    <a:lstStyle/>
                    <a:p>
                      <a:endParaRPr lang="en-ZA"/>
                    </a:p>
                  </a:txBody>
                  <a:tcPr/>
                </a:tc>
                <a:tc>
                  <a:txBody>
                    <a:bodyPr/>
                    <a:lstStyle/>
                    <a:p>
                      <a:r>
                        <a:rPr lang="en-ZA" sz="1600" b="1" dirty="0">
                          <a:latin typeface="Arial" panose="020B0604020202020204" pitchFamily="34" charset="0"/>
                          <a:cs typeface="Arial" panose="020B0604020202020204" pitchFamily="34" charset="0"/>
                        </a:rPr>
                        <a:t>2012/13</a:t>
                      </a:r>
                    </a:p>
                  </a:txBody>
                  <a:tcPr/>
                </a:tc>
                <a:tc>
                  <a:txBody>
                    <a:bodyPr/>
                    <a:lstStyle/>
                    <a:p>
                      <a:r>
                        <a:rPr lang="en-ZA" sz="1600" b="1" dirty="0">
                          <a:latin typeface="Arial" panose="020B0604020202020204" pitchFamily="34" charset="0"/>
                          <a:cs typeface="Arial" panose="020B0604020202020204" pitchFamily="34" charset="0"/>
                        </a:rPr>
                        <a:t>R330m</a:t>
                      </a:r>
                    </a:p>
                  </a:txBody>
                  <a:tcPr/>
                </a:tc>
                <a:tc>
                  <a:txBody>
                    <a:bodyPr/>
                    <a:lstStyle/>
                    <a:p>
                      <a:r>
                        <a:rPr lang="en-ZA" sz="1600" b="1" dirty="0">
                          <a:latin typeface="Arial" panose="020B0604020202020204" pitchFamily="34" charset="0"/>
                          <a:cs typeface="Arial" panose="020B0604020202020204" pitchFamily="34" charset="0"/>
                        </a:rPr>
                        <a:t>R73,2m</a:t>
                      </a:r>
                    </a:p>
                  </a:txBody>
                  <a:tcPr/>
                </a:tc>
                <a:tc>
                  <a:txBody>
                    <a:bodyPr/>
                    <a:lstStyle/>
                    <a:p>
                      <a:r>
                        <a:rPr lang="en-ZA" sz="1600" b="1" dirty="0">
                          <a:latin typeface="Arial" panose="020B0604020202020204" pitchFamily="34" charset="0"/>
                          <a:cs typeface="Arial" panose="020B0604020202020204" pitchFamily="34" charset="0"/>
                        </a:rPr>
                        <a:t>R73,2</a:t>
                      </a:r>
                    </a:p>
                  </a:txBody>
                  <a:tcPr/>
                </a:tc>
                <a:tc>
                  <a:txBody>
                    <a:bodyPr/>
                    <a:lstStyle/>
                    <a:p>
                      <a:r>
                        <a:rPr lang="en-ZA" sz="1600" b="1" dirty="0">
                          <a:latin typeface="Arial" panose="020B0604020202020204" pitchFamily="34" charset="0"/>
                          <a:cs typeface="Arial" panose="020B0604020202020204" pitchFamily="34" charset="0"/>
                        </a:rPr>
                        <a:t>R0.00</a:t>
                      </a:r>
                    </a:p>
                  </a:txBody>
                  <a:tcPr/>
                </a:tc>
                <a:extLst>
                  <a:ext uri="{0D108BD9-81ED-4DB2-BD59-A6C34878D82A}">
                    <a16:rowId xmlns:a16="http://schemas.microsoft.com/office/drawing/2014/main" xmlns="" val="692723640"/>
                  </a:ext>
                </a:extLst>
              </a:tr>
              <a:tr h="358729">
                <a:tc vMerge="1">
                  <a:txBody>
                    <a:bodyPr/>
                    <a:lstStyle/>
                    <a:p>
                      <a:endParaRPr lang="en-ZA"/>
                    </a:p>
                  </a:txBody>
                  <a:tcPr/>
                </a:tc>
                <a:tc>
                  <a:txBody>
                    <a:bodyPr/>
                    <a:lstStyle/>
                    <a:p>
                      <a:r>
                        <a:rPr lang="en-ZA" sz="1600" b="1" dirty="0">
                          <a:latin typeface="Arial" panose="020B0604020202020204" pitchFamily="34" charset="0"/>
                          <a:cs typeface="Arial" panose="020B0604020202020204" pitchFamily="34" charset="0"/>
                        </a:rPr>
                        <a:t>2013/14</a:t>
                      </a:r>
                    </a:p>
                  </a:txBody>
                  <a:tcPr/>
                </a:tc>
                <a:tc>
                  <a:txBody>
                    <a:bodyPr/>
                    <a:lstStyle/>
                    <a:p>
                      <a:r>
                        <a:rPr lang="en-ZA" sz="1600" b="1" dirty="0">
                          <a:latin typeface="Arial" panose="020B0604020202020204" pitchFamily="34" charset="0"/>
                          <a:cs typeface="Arial" panose="020B0604020202020204" pitchFamily="34" charset="0"/>
                        </a:rPr>
                        <a:t>R350m</a:t>
                      </a:r>
                    </a:p>
                  </a:txBody>
                  <a:tcPr/>
                </a:tc>
                <a:tc>
                  <a:txBody>
                    <a:bodyPr/>
                    <a:lstStyle/>
                    <a:p>
                      <a:r>
                        <a:rPr lang="en-ZA" sz="1600" b="1" dirty="0">
                          <a:latin typeface="Arial" panose="020B0604020202020204" pitchFamily="34" charset="0"/>
                          <a:cs typeface="Arial" panose="020B0604020202020204" pitchFamily="34" charset="0"/>
                        </a:rPr>
                        <a:t>R143,8m</a:t>
                      </a:r>
                    </a:p>
                  </a:txBody>
                  <a:tcPr/>
                </a:tc>
                <a:tc>
                  <a:txBody>
                    <a:bodyPr/>
                    <a:lstStyle/>
                    <a:p>
                      <a:r>
                        <a:rPr lang="en-ZA" sz="1600" b="1" dirty="0">
                          <a:latin typeface="Arial" panose="020B0604020202020204" pitchFamily="34" charset="0"/>
                          <a:cs typeface="Arial" panose="020B0604020202020204" pitchFamily="34" charset="0"/>
                        </a:rPr>
                        <a:t>R143,8m</a:t>
                      </a:r>
                    </a:p>
                  </a:txBody>
                  <a:tcPr/>
                </a:tc>
                <a:tc>
                  <a:txBody>
                    <a:bodyPr/>
                    <a:lstStyle/>
                    <a:p>
                      <a:r>
                        <a:rPr lang="en-ZA" sz="1600" b="1" dirty="0">
                          <a:latin typeface="Arial" panose="020B0604020202020204" pitchFamily="34" charset="0"/>
                          <a:cs typeface="Arial" panose="020B0604020202020204" pitchFamily="34" charset="0"/>
                        </a:rPr>
                        <a:t>R0.00</a:t>
                      </a:r>
                    </a:p>
                  </a:txBody>
                  <a:tcPr/>
                </a:tc>
                <a:extLst>
                  <a:ext uri="{0D108BD9-81ED-4DB2-BD59-A6C34878D82A}">
                    <a16:rowId xmlns:a16="http://schemas.microsoft.com/office/drawing/2014/main" xmlns="" val="3162307832"/>
                  </a:ext>
                </a:extLst>
              </a:tr>
              <a:tr h="358729">
                <a:tc vMerge="1">
                  <a:txBody>
                    <a:bodyPr/>
                    <a:lstStyle/>
                    <a:p>
                      <a:endParaRPr lang="en-ZA"/>
                    </a:p>
                  </a:txBody>
                  <a:tcPr/>
                </a:tc>
                <a:tc>
                  <a:txBody>
                    <a:bodyPr/>
                    <a:lstStyle/>
                    <a:p>
                      <a:r>
                        <a:rPr lang="en-ZA" sz="1600" b="1" dirty="0">
                          <a:latin typeface="Arial" panose="020B0604020202020204" pitchFamily="34" charset="0"/>
                          <a:cs typeface="Arial" panose="020B0604020202020204" pitchFamily="34" charset="0"/>
                        </a:rPr>
                        <a:t>2014/15</a:t>
                      </a:r>
                    </a:p>
                  </a:txBody>
                  <a:tcPr/>
                </a:tc>
                <a:tc>
                  <a:txBody>
                    <a:bodyPr/>
                    <a:lstStyle/>
                    <a:p>
                      <a:r>
                        <a:rPr lang="en-ZA" sz="1600" b="1" dirty="0">
                          <a:latin typeface="Arial" panose="020B0604020202020204" pitchFamily="34" charset="0"/>
                          <a:cs typeface="Arial" panose="020B0604020202020204" pitchFamily="34" charset="0"/>
                        </a:rPr>
                        <a:t>R371m</a:t>
                      </a:r>
                    </a:p>
                  </a:txBody>
                  <a:tcPr/>
                </a:tc>
                <a:tc>
                  <a:txBody>
                    <a:bodyPr/>
                    <a:lstStyle/>
                    <a:p>
                      <a:r>
                        <a:rPr lang="en-ZA" sz="1600" b="1" dirty="0">
                          <a:latin typeface="Arial" panose="020B0604020202020204" pitchFamily="34" charset="0"/>
                          <a:cs typeface="Arial" panose="020B0604020202020204" pitchFamily="34" charset="0"/>
                        </a:rPr>
                        <a:t>R35,5m</a:t>
                      </a:r>
                    </a:p>
                  </a:txBody>
                  <a:tcPr/>
                </a:tc>
                <a:tc>
                  <a:txBody>
                    <a:bodyPr/>
                    <a:lstStyle/>
                    <a:p>
                      <a:r>
                        <a:rPr lang="en-ZA" sz="1600" b="1" dirty="0">
                          <a:latin typeface="Arial" panose="020B0604020202020204" pitchFamily="34" charset="0"/>
                          <a:cs typeface="Arial" panose="020B0604020202020204" pitchFamily="34" charset="0"/>
                        </a:rPr>
                        <a:t>R35,5m</a:t>
                      </a:r>
                    </a:p>
                  </a:txBody>
                  <a:tcPr/>
                </a:tc>
                <a:tc>
                  <a:txBody>
                    <a:bodyPr/>
                    <a:lstStyle/>
                    <a:p>
                      <a:r>
                        <a:rPr lang="en-ZA" sz="1600" b="1" dirty="0">
                          <a:latin typeface="Arial" panose="020B0604020202020204" pitchFamily="34" charset="0"/>
                          <a:cs typeface="Arial" panose="020B0604020202020204" pitchFamily="34" charset="0"/>
                        </a:rPr>
                        <a:t>R0.00</a:t>
                      </a:r>
                    </a:p>
                  </a:txBody>
                  <a:tcPr/>
                </a:tc>
                <a:extLst>
                  <a:ext uri="{0D108BD9-81ED-4DB2-BD59-A6C34878D82A}">
                    <a16:rowId xmlns:a16="http://schemas.microsoft.com/office/drawing/2014/main" xmlns="" val="519007768"/>
                  </a:ext>
                </a:extLst>
              </a:tr>
              <a:tr h="358729">
                <a:tc vMerge="1">
                  <a:txBody>
                    <a:bodyPr/>
                    <a:lstStyle/>
                    <a:p>
                      <a:endParaRPr lang="en-ZA"/>
                    </a:p>
                  </a:txBody>
                  <a:tcPr/>
                </a:tc>
                <a:tc>
                  <a:txBody>
                    <a:bodyPr/>
                    <a:lstStyle/>
                    <a:p>
                      <a:r>
                        <a:rPr lang="en-ZA" sz="1600" b="1" dirty="0">
                          <a:latin typeface="Arial" panose="020B0604020202020204" pitchFamily="34" charset="0"/>
                          <a:cs typeface="Arial" panose="020B0604020202020204" pitchFamily="34" charset="0"/>
                        </a:rPr>
                        <a:t>2015/16</a:t>
                      </a:r>
                    </a:p>
                  </a:txBody>
                  <a:tcPr/>
                </a:tc>
                <a:tc>
                  <a:txBody>
                    <a:bodyPr/>
                    <a:lstStyle/>
                    <a:p>
                      <a:r>
                        <a:rPr lang="en-ZA" sz="1600" b="1" dirty="0">
                          <a:latin typeface="Arial" panose="020B0604020202020204" pitchFamily="34" charset="0"/>
                          <a:cs typeface="Arial" panose="020B0604020202020204" pitchFamily="34" charset="0"/>
                        </a:rPr>
                        <a:t>R197m</a:t>
                      </a:r>
                    </a:p>
                  </a:txBody>
                  <a:tcPr/>
                </a:tc>
                <a:tc>
                  <a:txBody>
                    <a:bodyPr/>
                    <a:lstStyle/>
                    <a:p>
                      <a:r>
                        <a:rPr lang="en-ZA" sz="1600" b="1" dirty="0">
                          <a:latin typeface="Arial" panose="020B0604020202020204" pitchFamily="34" charset="0"/>
                          <a:cs typeface="Arial" panose="020B0604020202020204" pitchFamily="34" charset="0"/>
                        </a:rPr>
                        <a:t>R0</a:t>
                      </a:r>
                    </a:p>
                  </a:txBody>
                  <a:tcPr/>
                </a:tc>
                <a:tc>
                  <a:txBody>
                    <a:bodyPr/>
                    <a:lstStyle/>
                    <a:p>
                      <a:r>
                        <a:rPr lang="en-ZA" sz="1600" b="1" dirty="0">
                          <a:latin typeface="Arial" panose="020B0604020202020204" pitchFamily="34" charset="0"/>
                          <a:cs typeface="Arial" panose="020B0604020202020204" pitchFamily="34" charset="0"/>
                        </a:rPr>
                        <a:t>R0</a:t>
                      </a:r>
                    </a:p>
                  </a:txBody>
                  <a:tcPr/>
                </a:tc>
                <a:tc>
                  <a:txBody>
                    <a:bodyPr/>
                    <a:lstStyle/>
                    <a:p>
                      <a:r>
                        <a:rPr lang="en-ZA" sz="1600" b="1" dirty="0">
                          <a:latin typeface="Arial" panose="020B0604020202020204" pitchFamily="34" charset="0"/>
                          <a:cs typeface="Arial" panose="020B0604020202020204" pitchFamily="34" charset="0"/>
                        </a:rPr>
                        <a:t>R0.00</a:t>
                      </a:r>
                    </a:p>
                  </a:txBody>
                  <a:tcPr/>
                </a:tc>
                <a:extLst>
                  <a:ext uri="{0D108BD9-81ED-4DB2-BD59-A6C34878D82A}">
                    <a16:rowId xmlns:a16="http://schemas.microsoft.com/office/drawing/2014/main" xmlns="" val="3425189216"/>
                  </a:ext>
                </a:extLst>
              </a:tr>
              <a:tr h="358729">
                <a:tc vMerge="1">
                  <a:txBody>
                    <a:bodyPr/>
                    <a:lstStyle/>
                    <a:p>
                      <a:endParaRPr lang="en-ZA"/>
                    </a:p>
                  </a:txBody>
                  <a:tcPr/>
                </a:tc>
                <a:tc>
                  <a:txBody>
                    <a:bodyPr/>
                    <a:lstStyle/>
                    <a:p>
                      <a:r>
                        <a:rPr lang="en-ZA" sz="1600" b="1" dirty="0">
                          <a:latin typeface="Arial" panose="020B0604020202020204" pitchFamily="34" charset="0"/>
                          <a:cs typeface="Arial" panose="020B0604020202020204" pitchFamily="34" charset="0"/>
                        </a:rPr>
                        <a:t>2016/17</a:t>
                      </a:r>
                    </a:p>
                  </a:txBody>
                  <a:tcPr/>
                </a:tc>
                <a:tc>
                  <a:txBody>
                    <a:bodyPr/>
                    <a:lstStyle/>
                    <a:p>
                      <a:r>
                        <a:rPr lang="en-ZA" sz="1600" b="1" dirty="0">
                          <a:latin typeface="Arial" panose="020B0604020202020204" pitchFamily="34" charset="0"/>
                          <a:cs typeface="Arial" panose="020B0604020202020204" pitchFamily="34" charset="0"/>
                        </a:rPr>
                        <a:t>R215m</a:t>
                      </a:r>
                    </a:p>
                  </a:txBody>
                  <a:tcPr/>
                </a:tc>
                <a:tc>
                  <a:txBody>
                    <a:bodyPr/>
                    <a:lstStyle/>
                    <a:p>
                      <a:r>
                        <a:rPr lang="en-ZA" sz="1600" b="1" dirty="0">
                          <a:latin typeface="Arial" panose="020B0604020202020204" pitchFamily="34" charset="0"/>
                          <a:cs typeface="Arial" panose="020B0604020202020204" pitchFamily="34" charset="0"/>
                        </a:rPr>
                        <a:t>R118m</a:t>
                      </a:r>
                    </a:p>
                  </a:txBody>
                  <a:tcPr/>
                </a:tc>
                <a:tc>
                  <a:txBody>
                    <a:bodyPr/>
                    <a:lstStyle/>
                    <a:p>
                      <a:r>
                        <a:rPr lang="en-ZA" sz="1600" b="1" dirty="0">
                          <a:latin typeface="Arial" panose="020B0604020202020204" pitchFamily="34" charset="0"/>
                          <a:cs typeface="Arial" panose="020B0604020202020204" pitchFamily="34" charset="0"/>
                        </a:rPr>
                        <a:t>R118m</a:t>
                      </a:r>
                    </a:p>
                  </a:txBody>
                  <a:tcPr/>
                </a:tc>
                <a:tc>
                  <a:txBody>
                    <a:bodyPr/>
                    <a:lstStyle/>
                    <a:p>
                      <a:r>
                        <a:rPr lang="en-ZA" sz="1600" b="1" dirty="0">
                          <a:latin typeface="Arial" panose="020B0604020202020204" pitchFamily="34" charset="0"/>
                          <a:cs typeface="Arial" panose="020B0604020202020204" pitchFamily="34" charset="0"/>
                        </a:rPr>
                        <a:t>R0.00</a:t>
                      </a:r>
                    </a:p>
                  </a:txBody>
                  <a:tcPr/>
                </a:tc>
                <a:extLst>
                  <a:ext uri="{0D108BD9-81ED-4DB2-BD59-A6C34878D82A}">
                    <a16:rowId xmlns:a16="http://schemas.microsoft.com/office/drawing/2014/main" xmlns="" val="3145094358"/>
                  </a:ext>
                </a:extLst>
              </a:tr>
              <a:tr h="358729">
                <a:tc vMerge="1">
                  <a:txBody>
                    <a:bodyPr/>
                    <a:lstStyle/>
                    <a:p>
                      <a:endParaRPr lang="en-ZA"/>
                    </a:p>
                  </a:txBody>
                  <a:tcPr/>
                </a:tc>
                <a:tc>
                  <a:txBody>
                    <a:bodyPr/>
                    <a:lstStyle/>
                    <a:p>
                      <a:r>
                        <a:rPr lang="en-ZA" sz="1600" b="1" dirty="0">
                          <a:latin typeface="Arial" panose="020B0604020202020204" pitchFamily="34" charset="0"/>
                          <a:cs typeface="Arial" panose="020B0604020202020204" pitchFamily="34" charset="0"/>
                        </a:rPr>
                        <a:t>2017/18</a:t>
                      </a:r>
                    </a:p>
                  </a:txBody>
                  <a:tcPr/>
                </a:tc>
                <a:tc>
                  <a:txBody>
                    <a:bodyPr/>
                    <a:lstStyle/>
                    <a:p>
                      <a:r>
                        <a:rPr lang="en-ZA" sz="1600" b="1" dirty="0">
                          <a:latin typeface="Arial" panose="020B0604020202020204" pitchFamily="34" charset="0"/>
                          <a:cs typeface="Arial" panose="020B0604020202020204" pitchFamily="34" charset="0"/>
                        </a:rPr>
                        <a:t>R300,6</a:t>
                      </a:r>
                    </a:p>
                  </a:txBody>
                  <a:tcPr/>
                </a:tc>
                <a:tc>
                  <a:txBody>
                    <a:bodyPr/>
                    <a:lstStyle/>
                    <a:p>
                      <a:r>
                        <a:rPr lang="en-ZA" sz="1600" b="1" dirty="0">
                          <a:latin typeface="Arial" panose="020B0604020202020204" pitchFamily="34" charset="0"/>
                          <a:cs typeface="Arial" panose="020B0604020202020204" pitchFamily="34" charset="0"/>
                        </a:rPr>
                        <a:t>R341,3m</a:t>
                      </a:r>
                    </a:p>
                  </a:txBody>
                  <a:tcPr/>
                </a:tc>
                <a:tc>
                  <a:txBody>
                    <a:bodyPr/>
                    <a:lstStyle/>
                    <a:p>
                      <a:r>
                        <a:rPr lang="en-ZA" sz="1600" b="1" dirty="0">
                          <a:latin typeface="Arial" panose="020B0604020202020204" pitchFamily="34" charset="0"/>
                          <a:cs typeface="Arial" panose="020B0604020202020204" pitchFamily="34" charset="0"/>
                        </a:rPr>
                        <a:t>R21,1m</a:t>
                      </a:r>
                    </a:p>
                  </a:txBody>
                  <a:tcPr/>
                </a:tc>
                <a:tc>
                  <a:txBody>
                    <a:bodyPr/>
                    <a:lstStyle/>
                    <a:p>
                      <a:r>
                        <a:rPr lang="en-ZA" sz="1600" b="1" dirty="0">
                          <a:latin typeface="Arial" panose="020B0604020202020204" pitchFamily="34" charset="0"/>
                          <a:cs typeface="Arial" panose="020B0604020202020204" pitchFamily="34" charset="0"/>
                        </a:rPr>
                        <a:t>R320,2m</a:t>
                      </a:r>
                    </a:p>
                  </a:txBody>
                  <a:tcPr/>
                </a:tc>
                <a:extLst>
                  <a:ext uri="{0D108BD9-81ED-4DB2-BD59-A6C34878D82A}">
                    <a16:rowId xmlns:a16="http://schemas.microsoft.com/office/drawing/2014/main" xmlns="" val="1764595802"/>
                  </a:ext>
                </a:extLst>
              </a:tr>
              <a:tr h="682285">
                <a:tc vMerge="1">
                  <a:txBody>
                    <a:bodyPr/>
                    <a:lstStyle/>
                    <a:p>
                      <a:endParaRPr lang="en-ZA"/>
                    </a:p>
                  </a:txBody>
                  <a:tcPr/>
                </a:tc>
                <a:tc>
                  <a:txBody>
                    <a:bodyPr/>
                    <a:lstStyle/>
                    <a:p>
                      <a:r>
                        <a:rPr lang="en-ZA" sz="1600" b="1" dirty="0">
                          <a:latin typeface="Arial" panose="020B0604020202020204" pitchFamily="34" charset="0"/>
                          <a:cs typeface="Arial" panose="020B0604020202020204" pitchFamily="34" charset="0"/>
                        </a:rPr>
                        <a:t>2018/19</a:t>
                      </a:r>
                    </a:p>
                  </a:txBody>
                  <a:tcPr/>
                </a:tc>
                <a:tc>
                  <a:txBody>
                    <a:bodyPr/>
                    <a:lstStyle/>
                    <a:p>
                      <a:r>
                        <a:rPr lang="en-ZA" sz="1600" b="1" dirty="0">
                          <a:latin typeface="Arial" panose="020B0604020202020204" pitchFamily="34" charset="0"/>
                          <a:cs typeface="Arial" panose="020B0604020202020204" pitchFamily="34" charset="0"/>
                        </a:rPr>
                        <a:t>R317m</a:t>
                      </a:r>
                    </a:p>
                  </a:txBody>
                  <a:tcPr/>
                </a:tc>
                <a:tc>
                  <a:txBody>
                    <a:bodyPr/>
                    <a:lstStyle/>
                    <a:p>
                      <a:r>
                        <a:rPr lang="en-ZA" sz="1600" b="1" dirty="0">
                          <a:latin typeface="Arial" panose="020B0604020202020204" pitchFamily="34" charset="0"/>
                          <a:cs typeface="Arial" panose="020B0604020202020204" pitchFamily="34" charset="0"/>
                        </a:rPr>
                        <a:t>Not</a:t>
                      </a:r>
                      <a:r>
                        <a:rPr lang="en-ZA" sz="1600" b="1" baseline="0" dirty="0">
                          <a:latin typeface="Arial" panose="020B0604020202020204" pitchFamily="34" charset="0"/>
                          <a:cs typeface="Arial" panose="020B0604020202020204" pitchFamily="34" charset="0"/>
                        </a:rPr>
                        <a:t> yet</a:t>
                      </a:r>
                      <a:endParaRPr lang="en-ZA" sz="1600" b="1" dirty="0">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 yet</a:t>
                      </a:r>
                      <a:endPar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 yet</a:t>
                      </a:r>
                    </a:p>
                  </a:txBody>
                  <a:tcPr/>
                </a:tc>
                <a:extLst>
                  <a:ext uri="{0D108BD9-81ED-4DB2-BD59-A6C34878D82A}">
                    <a16:rowId xmlns:a16="http://schemas.microsoft.com/office/drawing/2014/main" xmlns="" val="2657213727"/>
                  </a:ext>
                </a:extLst>
              </a:tr>
              <a:tr h="793549">
                <a:tc gridSpan="6">
                  <a:txBody>
                    <a:bodyPr/>
                    <a:lstStyle/>
                    <a:p>
                      <a:r>
                        <a:rPr lang="en-ZA" sz="1600" b="1" dirty="0">
                          <a:latin typeface="Arial" panose="020B0604020202020204" pitchFamily="34" charset="0"/>
                          <a:cs typeface="Arial" panose="020B0604020202020204" pitchFamily="34" charset="0"/>
                        </a:rPr>
                        <a:t>NB: The</a:t>
                      </a:r>
                      <a:r>
                        <a:rPr lang="en-ZA" sz="1600" b="1" baseline="0" dirty="0">
                          <a:latin typeface="Arial" panose="020B0604020202020204" pitchFamily="34" charset="0"/>
                          <a:cs typeface="Arial" panose="020B0604020202020204" pitchFamily="34" charset="0"/>
                        </a:rPr>
                        <a:t> DCOG transfer will only derive impact once funds are spent by the receiving organs of state.</a:t>
                      </a:r>
                      <a:endParaRPr lang="en-ZA" sz="1600" b="1" dirty="0">
                        <a:latin typeface="Arial" panose="020B0604020202020204" pitchFamily="34" charset="0"/>
                        <a:cs typeface="Arial" panose="020B0604020202020204" pitchFamily="34" charset="0"/>
                      </a:endParaRPr>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768107439"/>
                  </a:ext>
                </a:extLst>
              </a:tr>
            </a:tbl>
          </a:graphicData>
        </a:graphic>
      </p:graphicFrame>
    </p:spTree>
    <p:extLst>
      <p:ext uri="{BB962C8B-B14F-4D97-AF65-F5344CB8AC3E}">
        <p14:creationId xmlns:p14="http://schemas.microsoft.com/office/powerpoint/2010/main" xmlns="" val="1541356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74" y="17675"/>
            <a:ext cx="7886700" cy="759619"/>
          </a:xfrm>
        </p:spPr>
        <p:txBody>
          <a:bodyPr/>
          <a:lstStyle/>
          <a:p>
            <a:r>
              <a:rPr lang="en-US" altLang="en-US" dirty="0">
                <a:solidFill>
                  <a:srgbClr val="ED7D31"/>
                </a:solidFill>
                <a:ea typeface="MS PGothic" panose="020B0600070205080204" pitchFamily="34" charset="-128"/>
              </a:rPr>
              <a:t>Disaster grants allocations and transfers (</a:t>
            </a:r>
            <a:r>
              <a:rPr lang="en-US" altLang="en-US" dirty="0" err="1">
                <a:solidFill>
                  <a:srgbClr val="ED7D31"/>
                </a:solidFill>
                <a:ea typeface="MS PGothic" panose="020B0600070205080204" pitchFamily="34" charset="-128"/>
              </a:rPr>
              <a:t>Cont</a:t>
            </a:r>
            <a:r>
              <a:rPr lang="en-US" altLang="en-US" dirty="0">
                <a:solidFill>
                  <a:srgbClr val="ED7D31"/>
                </a:solidFill>
                <a:ea typeface="MS PGothic" panose="020B0600070205080204" pitchFamily="34" charset="-128"/>
              </a:rPr>
              <a:t>…)</a:t>
            </a:r>
            <a:endParaRPr lang="en-ZA" dirty="0"/>
          </a:p>
        </p:txBody>
      </p:sp>
      <p:sp>
        <p:nvSpPr>
          <p:cNvPr id="3" name="Content Placeholder 2"/>
          <p:cNvSpPr>
            <a:spLocks noGrp="1"/>
          </p:cNvSpPr>
          <p:nvPr>
            <p:ph idx="1"/>
          </p:nvPr>
        </p:nvSpPr>
        <p:spPr>
          <a:xfrm>
            <a:off x="251520" y="1268760"/>
            <a:ext cx="8719120" cy="5087590"/>
          </a:xfrm>
        </p:spPr>
        <p:txBody>
          <a:bodyPr/>
          <a:lstStyle/>
          <a:p>
            <a:pPr marL="285750" lvl="0" indent="-285750" algn="just" defTabSz="457200">
              <a:lnSpc>
                <a:spcPct val="100000"/>
              </a:lnSpc>
              <a:spcBef>
                <a:spcPct val="0"/>
              </a:spcBef>
              <a:buFont typeface="Arial" panose="020B0604020202020204" pitchFamily="34" charset="0"/>
              <a:buChar char="•"/>
            </a:pPr>
            <a:endParaRPr lang="en-ZA" sz="1800" dirty="0">
              <a:solidFill>
                <a:prstClr val="black"/>
              </a:solidFill>
              <a:ea typeface="ＭＳ Ｐゴシック" pitchFamily="34" charset="-128"/>
              <a:cs typeface="+mn-cs"/>
            </a:endParaRPr>
          </a:p>
          <a:p>
            <a:pPr marL="0" lvl="0" indent="0" algn="just" defTabSz="457200">
              <a:lnSpc>
                <a:spcPct val="100000"/>
              </a:lnSpc>
              <a:spcBef>
                <a:spcPct val="0"/>
              </a:spcBef>
              <a:buNone/>
            </a:pPr>
            <a:endParaRPr lang="en-ZA" sz="1800" dirty="0">
              <a:solidFill>
                <a:prstClr val="black"/>
              </a:solidFill>
              <a:ea typeface="ＭＳ Ｐゴシック" pitchFamily="34" charset="-128"/>
              <a:cs typeface="+mn-cs"/>
            </a:endParaRPr>
          </a:p>
          <a:p>
            <a:pPr marL="0" indent="0">
              <a:buNone/>
            </a:pPr>
            <a:endParaRPr lang="en-ZA" dirty="0"/>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12</a:t>
            </a:fld>
            <a:endParaRPr lang="en-US" altLang="en-US" dirty="0"/>
          </a:p>
        </p:txBody>
      </p:sp>
      <p:graphicFrame>
        <p:nvGraphicFramePr>
          <p:cNvPr id="5" name="Table 4"/>
          <p:cNvGraphicFramePr>
            <a:graphicFrameLocks noGrp="1"/>
          </p:cNvGraphicFramePr>
          <p:nvPr>
            <p:extLst>
              <p:ext uri="{D42A27DB-BD31-4B8C-83A1-F6EECF244321}">
                <p14:modId xmlns:p14="http://schemas.microsoft.com/office/powerpoint/2010/main" xmlns="" val="3389101149"/>
              </p:ext>
            </p:extLst>
          </p:nvPr>
        </p:nvGraphicFramePr>
        <p:xfrm>
          <a:off x="0" y="710826"/>
          <a:ext cx="9144002" cy="6447297"/>
        </p:xfrm>
        <a:graphic>
          <a:graphicData uri="http://schemas.openxmlformats.org/drawingml/2006/table">
            <a:tbl>
              <a:tblPr firstRow="1" bandRow="1">
                <a:tableStyleId>{21E4AEA4-8DFA-4A89-87EB-49C32662AFE0}</a:tableStyleId>
              </a:tblPr>
              <a:tblGrid>
                <a:gridCol w="1123478">
                  <a:extLst>
                    <a:ext uri="{9D8B030D-6E8A-4147-A177-3AD203B41FA5}">
                      <a16:colId xmlns:a16="http://schemas.microsoft.com/office/drawing/2014/main" xmlns="" val="3097241050"/>
                    </a:ext>
                  </a:extLst>
                </a:gridCol>
                <a:gridCol w="1123476">
                  <a:extLst>
                    <a:ext uri="{9D8B030D-6E8A-4147-A177-3AD203B41FA5}">
                      <a16:colId xmlns:a16="http://schemas.microsoft.com/office/drawing/2014/main" xmlns="" val="527567476"/>
                    </a:ext>
                  </a:extLst>
                </a:gridCol>
                <a:gridCol w="1797561">
                  <a:extLst>
                    <a:ext uri="{9D8B030D-6E8A-4147-A177-3AD203B41FA5}">
                      <a16:colId xmlns:a16="http://schemas.microsoft.com/office/drawing/2014/main" xmlns="" val="354230203"/>
                    </a:ext>
                  </a:extLst>
                </a:gridCol>
                <a:gridCol w="1647764">
                  <a:extLst>
                    <a:ext uri="{9D8B030D-6E8A-4147-A177-3AD203B41FA5}">
                      <a16:colId xmlns:a16="http://schemas.microsoft.com/office/drawing/2014/main" xmlns="" val="379052515"/>
                    </a:ext>
                  </a:extLst>
                </a:gridCol>
                <a:gridCol w="1647764">
                  <a:extLst>
                    <a:ext uri="{9D8B030D-6E8A-4147-A177-3AD203B41FA5}">
                      <a16:colId xmlns:a16="http://schemas.microsoft.com/office/drawing/2014/main" xmlns="" val="3689710767"/>
                    </a:ext>
                  </a:extLst>
                </a:gridCol>
                <a:gridCol w="1803959">
                  <a:extLst>
                    <a:ext uri="{9D8B030D-6E8A-4147-A177-3AD203B41FA5}">
                      <a16:colId xmlns:a16="http://schemas.microsoft.com/office/drawing/2014/main" xmlns="" val="3483113537"/>
                    </a:ext>
                  </a:extLst>
                </a:gridCol>
              </a:tblGrid>
              <a:tr h="122413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NAME OF GRANTS</a:t>
                      </a:r>
                    </a:p>
                    <a:p>
                      <a:endParaRPr lang="en-ZA" sz="1600" b="1" dirty="0">
                        <a:latin typeface="Arial" panose="020B0604020202020204" pitchFamily="34" charset="0"/>
                        <a:cs typeface="Arial" panose="020B0604020202020204" pitchFamily="34" charset="0"/>
                      </a:endParaRPr>
                    </a:p>
                  </a:txBody>
                  <a:tcPr/>
                </a:tc>
                <a:tc>
                  <a:txBody>
                    <a:bodyPr/>
                    <a:lstStyle/>
                    <a:p>
                      <a:r>
                        <a:rPr lang="en-ZA" sz="1600" b="1" dirty="0">
                          <a:latin typeface="Arial" panose="020B0604020202020204" pitchFamily="34" charset="0"/>
                          <a:cs typeface="Arial" panose="020B0604020202020204" pitchFamily="34" charset="0"/>
                        </a:rPr>
                        <a:t>YEARS</a:t>
                      </a:r>
                    </a:p>
                  </a:txBody>
                  <a:tcPr/>
                </a:tc>
                <a:tc>
                  <a:txBody>
                    <a:bodyPr/>
                    <a:lstStyle/>
                    <a:p>
                      <a:r>
                        <a:rPr lang="en-ZA" sz="1600" b="1" dirty="0">
                          <a:latin typeface="Arial" panose="020B0604020202020204" pitchFamily="34" charset="0"/>
                          <a:cs typeface="Arial" panose="020B0604020202020204" pitchFamily="34" charset="0"/>
                        </a:rPr>
                        <a:t>DORA ALLOCATIONS</a:t>
                      </a:r>
                    </a:p>
                  </a:txBody>
                  <a:tcPr/>
                </a:tc>
                <a:tc>
                  <a:txBody>
                    <a:bodyPr/>
                    <a:lstStyle/>
                    <a:p>
                      <a:r>
                        <a:rPr lang="en-ZA" sz="1600" b="1" dirty="0">
                          <a:latin typeface="Arial" panose="020B0604020202020204" pitchFamily="34" charset="0"/>
                          <a:cs typeface="Arial" panose="020B0604020202020204" pitchFamily="34" charset="0"/>
                        </a:rPr>
                        <a:t>ACTUAL TRANSFERS BY DCOG</a:t>
                      </a:r>
                    </a:p>
                  </a:txBody>
                  <a:tcPr/>
                </a:tc>
                <a:tc>
                  <a:txBody>
                    <a:bodyPr/>
                    <a:lstStyle/>
                    <a:p>
                      <a:r>
                        <a:rPr lang="en-ZA" sz="1600" b="1" dirty="0">
                          <a:latin typeface="Arial" panose="020B0604020202020204" pitchFamily="34" charset="0"/>
                          <a:cs typeface="Arial" panose="020B0604020202020204" pitchFamily="34" charset="0"/>
                        </a:rPr>
                        <a:t>EXPENDITURE</a:t>
                      </a:r>
                    </a:p>
                  </a:txBody>
                  <a:tcPr/>
                </a:tc>
                <a:tc>
                  <a:txBody>
                    <a:bodyPr/>
                    <a:lstStyle/>
                    <a:p>
                      <a:r>
                        <a:rPr lang="en-ZA" sz="1600" b="1" dirty="0">
                          <a:latin typeface="Arial" panose="020B0604020202020204" pitchFamily="34" charset="0"/>
                          <a:cs typeface="Arial" panose="020B0604020202020204" pitchFamily="34" charset="0"/>
                        </a:rPr>
                        <a:t>NON EXPENDITURE</a:t>
                      </a:r>
                    </a:p>
                  </a:txBody>
                  <a:tcPr/>
                </a:tc>
                <a:extLst>
                  <a:ext uri="{0D108BD9-81ED-4DB2-BD59-A6C34878D82A}">
                    <a16:rowId xmlns:a16="http://schemas.microsoft.com/office/drawing/2014/main" xmlns="" val="2954760866"/>
                  </a:ext>
                </a:extLst>
              </a:tr>
              <a:tr h="384729">
                <a:tc rowSpan="8">
                  <a:txBody>
                    <a:bodyPr/>
                    <a:lstStyle/>
                    <a:p>
                      <a:r>
                        <a:rPr lang="en-ZA" sz="1600" b="1" dirty="0">
                          <a:latin typeface="Arial" panose="020B0604020202020204" pitchFamily="34" charset="0"/>
                          <a:cs typeface="Arial" panose="020B0604020202020204" pitchFamily="34" charset="0"/>
                        </a:rPr>
                        <a:t>PROVINCIAL  DISASTER RELIEF GRANT</a:t>
                      </a:r>
                    </a:p>
                  </a:txBody>
                  <a:tcPr vert="vert270"/>
                </a:tc>
                <a:tc>
                  <a:txBody>
                    <a:bodyPr/>
                    <a:lstStyle/>
                    <a:p>
                      <a:r>
                        <a:rPr lang="en-ZA" sz="1600" b="1" dirty="0">
                          <a:latin typeface="Arial" panose="020B0604020202020204" pitchFamily="34" charset="0"/>
                          <a:cs typeface="Arial" panose="020B0604020202020204" pitchFamily="34" charset="0"/>
                        </a:rPr>
                        <a:t>2011/12</a:t>
                      </a:r>
                    </a:p>
                  </a:txBody>
                  <a:tcPr/>
                </a:tc>
                <a:tc>
                  <a:txBody>
                    <a:bodyPr/>
                    <a:lstStyle/>
                    <a:p>
                      <a:r>
                        <a:rPr lang="en-ZA" sz="1600" b="1" dirty="0">
                          <a:latin typeface="Arial" panose="020B0604020202020204" pitchFamily="34" charset="0"/>
                          <a:cs typeface="Arial" panose="020B0604020202020204" pitchFamily="34" charset="0"/>
                        </a:rPr>
                        <a:t>R305m</a:t>
                      </a:r>
                    </a:p>
                  </a:txBody>
                  <a:tcPr>
                    <a:solidFill>
                      <a:srgbClr val="FFFF00"/>
                    </a:solidFill>
                  </a:tcPr>
                </a:tc>
                <a:tc>
                  <a:txBody>
                    <a:bodyPr/>
                    <a:lstStyle/>
                    <a:p>
                      <a:r>
                        <a:rPr lang="en-ZA" sz="1600" b="1" dirty="0">
                          <a:latin typeface="Arial" panose="020B0604020202020204" pitchFamily="34" charset="0"/>
                          <a:cs typeface="Arial" panose="020B0604020202020204" pitchFamily="34" charset="0"/>
                        </a:rPr>
                        <a:t>R15,1m</a:t>
                      </a:r>
                    </a:p>
                  </a:txBody>
                  <a:tcPr/>
                </a:tc>
                <a:tc>
                  <a:txBody>
                    <a:bodyPr/>
                    <a:lstStyle/>
                    <a:p>
                      <a:r>
                        <a:rPr lang="en-ZA" sz="1600" b="1" dirty="0">
                          <a:latin typeface="Arial" panose="020B0604020202020204" pitchFamily="34" charset="0"/>
                          <a:cs typeface="Arial" panose="020B0604020202020204" pitchFamily="34" charset="0"/>
                        </a:rPr>
                        <a:t>R15,1m</a:t>
                      </a:r>
                    </a:p>
                  </a:txBody>
                  <a:tcPr/>
                </a:tc>
                <a:tc>
                  <a:txBody>
                    <a:bodyPr/>
                    <a:lstStyle/>
                    <a:p>
                      <a:r>
                        <a:rPr lang="en-ZA" sz="1600" b="1" dirty="0">
                          <a:latin typeface="Arial" panose="020B0604020202020204" pitchFamily="34" charset="0"/>
                          <a:cs typeface="Arial" panose="020B0604020202020204" pitchFamily="34" charset="0"/>
                        </a:rPr>
                        <a:t>R0</a:t>
                      </a:r>
                    </a:p>
                  </a:txBody>
                  <a:tcPr/>
                </a:tc>
                <a:extLst>
                  <a:ext uri="{0D108BD9-81ED-4DB2-BD59-A6C34878D82A}">
                    <a16:rowId xmlns:a16="http://schemas.microsoft.com/office/drawing/2014/main" xmlns="" val="619175354"/>
                  </a:ext>
                </a:extLst>
              </a:tr>
              <a:tr h="384729">
                <a:tc vMerge="1">
                  <a:txBody>
                    <a:bodyPr/>
                    <a:lstStyle/>
                    <a:p>
                      <a:endParaRPr lang="en-ZA"/>
                    </a:p>
                  </a:txBody>
                  <a:tcPr/>
                </a:tc>
                <a:tc>
                  <a:txBody>
                    <a:bodyPr/>
                    <a:lstStyle/>
                    <a:p>
                      <a:r>
                        <a:rPr lang="en-ZA" sz="1600" b="1" dirty="0">
                          <a:latin typeface="Arial" panose="020B0604020202020204" pitchFamily="34" charset="0"/>
                          <a:cs typeface="Arial" panose="020B0604020202020204" pitchFamily="34" charset="0"/>
                        </a:rPr>
                        <a:t>2012/13</a:t>
                      </a:r>
                    </a:p>
                  </a:txBody>
                  <a:tcPr/>
                </a:tc>
                <a:tc>
                  <a:txBody>
                    <a:bodyPr/>
                    <a:lstStyle/>
                    <a:p>
                      <a:r>
                        <a:rPr lang="en-ZA" sz="1600" b="1" dirty="0">
                          <a:latin typeface="Arial" panose="020B0604020202020204" pitchFamily="34" charset="0"/>
                          <a:cs typeface="Arial" panose="020B0604020202020204" pitchFamily="34" charset="0"/>
                        </a:rPr>
                        <a:t>R180m</a:t>
                      </a:r>
                    </a:p>
                  </a:txBody>
                  <a:tcPr>
                    <a:solidFill>
                      <a:srgbClr val="FFFF00"/>
                    </a:solidFill>
                  </a:tcPr>
                </a:tc>
                <a:tc>
                  <a:txBody>
                    <a:bodyPr/>
                    <a:lstStyle/>
                    <a:p>
                      <a:r>
                        <a:rPr lang="en-ZA" sz="1600" b="1" dirty="0">
                          <a:latin typeface="Arial" panose="020B0604020202020204" pitchFamily="34" charset="0"/>
                          <a:cs typeface="Arial" panose="020B0604020202020204" pitchFamily="34" charset="0"/>
                        </a:rPr>
                        <a:t>R15</a:t>
                      </a:r>
                      <a:r>
                        <a:rPr lang="en-ZA" sz="1600" b="1" baseline="0" dirty="0">
                          <a:latin typeface="Arial" panose="020B0604020202020204" pitchFamily="34" charset="0"/>
                          <a:cs typeface="Arial" panose="020B0604020202020204" pitchFamily="34" charset="0"/>
                        </a:rPr>
                        <a:t>,9m</a:t>
                      </a:r>
                      <a:endParaRPr lang="en-ZA" sz="1600" b="1" dirty="0">
                        <a:latin typeface="Arial" panose="020B0604020202020204" pitchFamily="34" charset="0"/>
                        <a:cs typeface="Arial" panose="020B0604020202020204" pitchFamily="34" charset="0"/>
                      </a:endParaRPr>
                    </a:p>
                  </a:txBody>
                  <a:tcPr/>
                </a:tc>
                <a:tc>
                  <a:txBody>
                    <a:bodyPr/>
                    <a:lstStyle/>
                    <a:p>
                      <a:r>
                        <a:rPr lang="en-ZA" sz="1600" b="1" dirty="0">
                          <a:latin typeface="Arial" panose="020B0604020202020204" pitchFamily="34" charset="0"/>
                          <a:cs typeface="Arial" panose="020B0604020202020204" pitchFamily="34" charset="0"/>
                        </a:rPr>
                        <a:t>R15,9m</a:t>
                      </a:r>
                    </a:p>
                  </a:txBody>
                  <a:tcPr/>
                </a:tc>
                <a:tc>
                  <a:txBody>
                    <a:bodyPr/>
                    <a:lstStyle/>
                    <a:p>
                      <a:r>
                        <a:rPr lang="en-ZA" sz="1600" b="1" dirty="0">
                          <a:latin typeface="Arial" panose="020B0604020202020204" pitchFamily="34" charset="0"/>
                          <a:cs typeface="Arial" panose="020B0604020202020204" pitchFamily="34" charset="0"/>
                        </a:rPr>
                        <a:t>R0</a:t>
                      </a:r>
                    </a:p>
                  </a:txBody>
                  <a:tcPr/>
                </a:tc>
                <a:extLst>
                  <a:ext uri="{0D108BD9-81ED-4DB2-BD59-A6C34878D82A}">
                    <a16:rowId xmlns:a16="http://schemas.microsoft.com/office/drawing/2014/main" xmlns="" val="692723640"/>
                  </a:ext>
                </a:extLst>
              </a:tr>
              <a:tr h="384729">
                <a:tc vMerge="1">
                  <a:txBody>
                    <a:bodyPr/>
                    <a:lstStyle/>
                    <a:p>
                      <a:endParaRPr lang="en-ZA"/>
                    </a:p>
                  </a:txBody>
                  <a:tcPr/>
                </a:tc>
                <a:tc>
                  <a:txBody>
                    <a:bodyPr/>
                    <a:lstStyle/>
                    <a:p>
                      <a:r>
                        <a:rPr lang="en-ZA" sz="1600" b="1" dirty="0">
                          <a:latin typeface="Arial" panose="020B0604020202020204" pitchFamily="34" charset="0"/>
                          <a:cs typeface="Arial" panose="020B0604020202020204" pitchFamily="34" charset="0"/>
                        </a:rPr>
                        <a:t>2013/14</a:t>
                      </a:r>
                    </a:p>
                  </a:txBody>
                  <a:tcPr/>
                </a:tc>
                <a:tc>
                  <a:txBody>
                    <a:bodyPr/>
                    <a:lstStyle/>
                    <a:p>
                      <a:r>
                        <a:rPr lang="en-ZA" sz="1600" b="1" dirty="0">
                          <a:latin typeface="Arial" panose="020B0604020202020204" pitchFamily="34" charset="0"/>
                          <a:cs typeface="Arial" panose="020B0604020202020204" pitchFamily="34" charset="0"/>
                        </a:rPr>
                        <a:t>R188m</a:t>
                      </a:r>
                    </a:p>
                  </a:txBody>
                  <a:tcPr/>
                </a:tc>
                <a:tc>
                  <a:txBody>
                    <a:bodyPr/>
                    <a:lstStyle/>
                    <a:p>
                      <a:r>
                        <a:rPr lang="en-ZA" sz="1600" b="1" dirty="0">
                          <a:latin typeface="Arial" panose="020B0604020202020204" pitchFamily="34" charset="0"/>
                          <a:cs typeface="Arial" panose="020B0604020202020204" pitchFamily="34" charset="0"/>
                        </a:rPr>
                        <a:t>R120,3m</a:t>
                      </a:r>
                    </a:p>
                  </a:txBody>
                  <a:tcPr/>
                </a:tc>
                <a:tc>
                  <a:txBody>
                    <a:bodyPr/>
                    <a:lstStyle/>
                    <a:p>
                      <a:r>
                        <a:rPr lang="en-ZA" sz="1600" b="1" dirty="0">
                          <a:latin typeface="Arial" panose="020B0604020202020204" pitchFamily="34" charset="0"/>
                          <a:cs typeface="Arial" panose="020B0604020202020204" pitchFamily="34" charset="0"/>
                        </a:rPr>
                        <a:t>R113,3m</a:t>
                      </a:r>
                    </a:p>
                  </a:txBody>
                  <a:tcPr/>
                </a:tc>
                <a:tc>
                  <a:txBody>
                    <a:bodyPr/>
                    <a:lstStyle/>
                    <a:p>
                      <a:r>
                        <a:rPr lang="en-ZA" sz="1600" b="1" dirty="0">
                          <a:latin typeface="Arial" panose="020B0604020202020204" pitchFamily="34" charset="0"/>
                          <a:cs typeface="Arial" panose="020B0604020202020204" pitchFamily="34" charset="0"/>
                        </a:rPr>
                        <a:t>R7m</a:t>
                      </a:r>
                    </a:p>
                  </a:txBody>
                  <a:tcPr/>
                </a:tc>
                <a:extLst>
                  <a:ext uri="{0D108BD9-81ED-4DB2-BD59-A6C34878D82A}">
                    <a16:rowId xmlns:a16="http://schemas.microsoft.com/office/drawing/2014/main" xmlns="" val="3162307832"/>
                  </a:ext>
                </a:extLst>
              </a:tr>
              <a:tr h="384729">
                <a:tc vMerge="1">
                  <a:txBody>
                    <a:bodyPr/>
                    <a:lstStyle/>
                    <a:p>
                      <a:endParaRPr lang="en-ZA"/>
                    </a:p>
                  </a:txBody>
                  <a:tcPr/>
                </a:tc>
                <a:tc>
                  <a:txBody>
                    <a:bodyPr/>
                    <a:lstStyle/>
                    <a:p>
                      <a:r>
                        <a:rPr lang="en-ZA" sz="1600" b="1" dirty="0">
                          <a:solidFill>
                            <a:schemeClr val="tx1"/>
                          </a:solidFill>
                          <a:latin typeface="Arial" panose="020B0604020202020204" pitchFamily="34" charset="0"/>
                          <a:cs typeface="Arial" panose="020B0604020202020204" pitchFamily="34" charset="0"/>
                        </a:rPr>
                        <a:t>2014/15</a:t>
                      </a:r>
                    </a:p>
                  </a:txBody>
                  <a:tcPr/>
                </a:tc>
                <a:tc>
                  <a:txBody>
                    <a:bodyPr/>
                    <a:lstStyle/>
                    <a:p>
                      <a:r>
                        <a:rPr lang="en-ZA" sz="1600" b="1" dirty="0">
                          <a:solidFill>
                            <a:schemeClr val="tx1"/>
                          </a:solidFill>
                          <a:latin typeface="Arial" panose="020B0604020202020204" pitchFamily="34" charset="0"/>
                          <a:cs typeface="Arial" panose="020B0604020202020204" pitchFamily="34" charset="0"/>
                        </a:rPr>
                        <a:t>R190m</a:t>
                      </a:r>
                    </a:p>
                  </a:txBody>
                  <a:tcPr/>
                </a:tc>
                <a:tc>
                  <a:txBody>
                    <a:bodyPr/>
                    <a:lstStyle/>
                    <a:p>
                      <a:r>
                        <a:rPr lang="en-ZA" sz="1600" b="1" dirty="0">
                          <a:solidFill>
                            <a:schemeClr val="tx1"/>
                          </a:solidFill>
                          <a:latin typeface="Arial" panose="020B0604020202020204" pitchFamily="34" charset="0"/>
                          <a:cs typeface="Arial" panose="020B0604020202020204" pitchFamily="34" charset="0"/>
                        </a:rPr>
                        <a:t>R85.8m</a:t>
                      </a:r>
                    </a:p>
                  </a:txBody>
                  <a:tcPr/>
                </a:tc>
                <a:tc>
                  <a:txBody>
                    <a:bodyPr/>
                    <a:lstStyle/>
                    <a:p>
                      <a:r>
                        <a:rPr lang="en-ZA" sz="1600" b="1" dirty="0">
                          <a:solidFill>
                            <a:schemeClr val="tx1"/>
                          </a:solidFill>
                          <a:latin typeface="Arial" panose="020B0604020202020204" pitchFamily="34" charset="0"/>
                          <a:cs typeface="Arial" panose="020B0604020202020204" pitchFamily="34" charset="0"/>
                        </a:rPr>
                        <a:t>R84,4m</a:t>
                      </a:r>
                    </a:p>
                  </a:txBody>
                  <a:tcPr/>
                </a:tc>
                <a:tc>
                  <a:txBody>
                    <a:bodyPr/>
                    <a:lstStyle/>
                    <a:p>
                      <a:r>
                        <a:rPr lang="en-ZA" sz="1600" b="1" dirty="0">
                          <a:solidFill>
                            <a:schemeClr val="tx1"/>
                          </a:solidFill>
                          <a:latin typeface="Arial" panose="020B0604020202020204" pitchFamily="34" charset="0"/>
                          <a:cs typeface="Arial" panose="020B0604020202020204" pitchFamily="34" charset="0"/>
                        </a:rPr>
                        <a:t>R1,4m</a:t>
                      </a:r>
                    </a:p>
                  </a:txBody>
                  <a:tcPr/>
                </a:tc>
                <a:extLst>
                  <a:ext uri="{0D108BD9-81ED-4DB2-BD59-A6C34878D82A}">
                    <a16:rowId xmlns:a16="http://schemas.microsoft.com/office/drawing/2014/main" xmlns="" val="519007768"/>
                  </a:ext>
                </a:extLst>
              </a:tr>
              <a:tr h="384729">
                <a:tc vMerge="1">
                  <a:txBody>
                    <a:bodyPr/>
                    <a:lstStyle/>
                    <a:p>
                      <a:endParaRPr lang="en-ZA"/>
                    </a:p>
                  </a:txBody>
                  <a:tcPr/>
                </a:tc>
                <a:tc>
                  <a:txBody>
                    <a:bodyPr/>
                    <a:lstStyle/>
                    <a:p>
                      <a:r>
                        <a:rPr lang="en-ZA" sz="1600" b="1" dirty="0">
                          <a:latin typeface="Arial" panose="020B0604020202020204" pitchFamily="34" charset="0"/>
                          <a:cs typeface="Arial" panose="020B0604020202020204" pitchFamily="34" charset="0"/>
                        </a:rPr>
                        <a:t>2015/16</a:t>
                      </a:r>
                    </a:p>
                  </a:txBody>
                  <a:tcPr/>
                </a:tc>
                <a:tc>
                  <a:txBody>
                    <a:bodyPr/>
                    <a:lstStyle/>
                    <a:p>
                      <a:r>
                        <a:rPr lang="en-ZA" sz="1600" b="1" dirty="0">
                          <a:latin typeface="Arial" panose="020B0604020202020204" pitchFamily="34" charset="0"/>
                          <a:cs typeface="Arial" panose="020B0604020202020204" pitchFamily="34" charset="0"/>
                        </a:rPr>
                        <a:t>R103m</a:t>
                      </a:r>
                    </a:p>
                  </a:txBody>
                  <a:tcPr/>
                </a:tc>
                <a:tc>
                  <a:txBody>
                    <a:bodyPr/>
                    <a:lstStyle/>
                    <a:p>
                      <a:r>
                        <a:rPr lang="en-ZA" sz="1600" b="1" dirty="0">
                          <a:latin typeface="Arial" panose="020B0604020202020204" pitchFamily="34" charset="0"/>
                          <a:cs typeface="Arial" panose="020B0604020202020204" pitchFamily="34" charset="0"/>
                        </a:rPr>
                        <a:t>R132,6m</a:t>
                      </a:r>
                    </a:p>
                  </a:txBody>
                  <a:tcPr/>
                </a:tc>
                <a:tc>
                  <a:txBody>
                    <a:bodyPr/>
                    <a:lstStyle/>
                    <a:p>
                      <a:r>
                        <a:rPr lang="en-ZA" sz="1600" b="1" dirty="0">
                          <a:latin typeface="Arial" panose="020B0604020202020204" pitchFamily="34" charset="0"/>
                          <a:cs typeface="Arial" panose="020B0604020202020204" pitchFamily="34" charset="0"/>
                        </a:rPr>
                        <a:t>R109,3</a:t>
                      </a:r>
                    </a:p>
                  </a:txBody>
                  <a:tcPr/>
                </a:tc>
                <a:tc>
                  <a:txBody>
                    <a:bodyPr/>
                    <a:lstStyle/>
                    <a:p>
                      <a:r>
                        <a:rPr lang="en-ZA" sz="1600" b="1" dirty="0">
                          <a:latin typeface="Arial" panose="020B0604020202020204" pitchFamily="34" charset="0"/>
                          <a:cs typeface="Arial" panose="020B0604020202020204" pitchFamily="34" charset="0"/>
                        </a:rPr>
                        <a:t>R23,3m</a:t>
                      </a:r>
                    </a:p>
                  </a:txBody>
                  <a:tcPr/>
                </a:tc>
                <a:extLst>
                  <a:ext uri="{0D108BD9-81ED-4DB2-BD59-A6C34878D82A}">
                    <a16:rowId xmlns:a16="http://schemas.microsoft.com/office/drawing/2014/main" xmlns="" val="3425189216"/>
                  </a:ext>
                </a:extLst>
              </a:tr>
              <a:tr h="384729">
                <a:tc vMerge="1">
                  <a:txBody>
                    <a:bodyPr/>
                    <a:lstStyle/>
                    <a:p>
                      <a:endParaRPr lang="en-ZA"/>
                    </a:p>
                  </a:txBody>
                  <a:tcPr/>
                </a:tc>
                <a:tc>
                  <a:txBody>
                    <a:bodyPr/>
                    <a:lstStyle/>
                    <a:p>
                      <a:r>
                        <a:rPr lang="en-ZA" sz="1600" b="1" dirty="0">
                          <a:latin typeface="Arial" panose="020B0604020202020204" pitchFamily="34" charset="0"/>
                          <a:cs typeface="Arial" panose="020B0604020202020204" pitchFamily="34" charset="0"/>
                        </a:rPr>
                        <a:t>2016/17</a:t>
                      </a:r>
                    </a:p>
                  </a:txBody>
                  <a:tcPr/>
                </a:tc>
                <a:tc>
                  <a:txBody>
                    <a:bodyPr/>
                    <a:lstStyle/>
                    <a:p>
                      <a:r>
                        <a:rPr lang="en-ZA" sz="1600" b="1" dirty="0">
                          <a:latin typeface="Arial" panose="020B0604020202020204" pitchFamily="34" charset="0"/>
                          <a:cs typeface="Arial" panose="020B0604020202020204" pitchFamily="34" charset="0"/>
                        </a:rPr>
                        <a:t>R111m</a:t>
                      </a:r>
                    </a:p>
                  </a:txBody>
                  <a:tcPr/>
                </a:tc>
                <a:tc>
                  <a:txBody>
                    <a:bodyPr/>
                    <a:lstStyle/>
                    <a:p>
                      <a:r>
                        <a:rPr lang="en-ZA" sz="1600" b="1" dirty="0">
                          <a:latin typeface="Arial" panose="020B0604020202020204" pitchFamily="34" charset="0"/>
                          <a:cs typeface="Arial" panose="020B0604020202020204" pitchFamily="34" charset="0"/>
                        </a:rPr>
                        <a:t>R0</a:t>
                      </a:r>
                    </a:p>
                  </a:txBody>
                  <a:tcPr/>
                </a:tc>
                <a:tc>
                  <a:txBody>
                    <a:bodyPr/>
                    <a:lstStyle/>
                    <a:p>
                      <a:r>
                        <a:rPr lang="en-ZA" sz="1600" b="1" dirty="0">
                          <a:latin typeface="Arial" panose="020B0604020202020204" pitchFamily="34" charset="0"/>
                          <a:cs typeface="Arial" panose="020B0604020202020204" pitchFamily="34" charset="0"/>
                        </a:rPr>
                        <a:t>R0</a:t>
                      </a:r>
                    </a:p>
                  </a:txBody>
                  <a:tcPr/>
                </a:tc>
                <a:tc>
                  <a:txBody>
                    <a:bodyPr/>
                    <a:lstStyle/>
                    <a:p>
                      <a:r>
                        <a:rPr lang="en-ZA" sz="1600" b="1" dirty="0">
                          <a:latin typeface="Arial" panose="020B0604020202020204" pitchFamily="34" charset="0"/>
                          <a:cs typeface="Arial" panose="020B0604020202020204" pitchFamily="34" charset="0"/>
                        </a:rPr>
                        <a:t>R0</a:t>
                      </a:r>
                    </a:p>
                  </a:txBody>
                  <a:tcPr/>
                </a:tc>
                <a:extLst>
                  <a:ext uri="{0D108BD9-81ED-4DB2-BD59-A6C34878D82A}">
                    <a16:rowId xmlns:a16="http://schemas.microsoft.com/office/drawing/2014/main" xmlns="" val="3145094358"/>
                  </a:ext>
                </a:extLst>
              </a:tr>
              <a:tr h="384729">
                <a:tc vMerge="1">
                  <a:txBody>
                    <a:bodyPr/>
                    <a:lstStyle/>
                    <a:p>
                      <a:endParaRPr lang="en-ZA"/>
                    </a:p>
                  </a:txBody>
                  <a:tcPr/>
                </a:tc>
                <a:tc>
                  <a:txBody>
                    <a:bodyPr/>
                    <a:lstStyle/>
                    <a:p>
                      <a:r>
                        <a:rPr lang="en-ZA" sz="1600" b="1" dirty="0">
                          <a:latin typeface="Arial" panose="020B0604020202020204" pitchFamily="34" charset="0"/>
                          <a:cs typeface="Arial" panose="020B0604020202020204" pitchFamily="34" charset="0"/>
                        </a:rPr>
                        <a:t>2017/18</a:t>
                      </a:r>
                    </a:p>
                  </a:txBody>
                  <a:tcPr/>
                </a:tc>
                <a:tc>
                  <a:txBody>
                    <a:bodyPr/>
                    <a:lstStyle/>
                    <a:p>
                      <a:r>
                        <a:rPr lang="en-ZA" sz="1600" b="1" dirty="0">
                          <a:latin typeface="Arial" panose="020B0604020202020204" pitchFamily="34" charset="0"/>
                          <a:cs typeface="Arial" panose="020B0604020202020204" pitchFamily="34" charset="0"/>
                        </a:rPr>
                        <a:t>R123m</a:t>
                      </a:r>
                    </a:p>
                  </a:txBody>
                  <a:tcPr/>
                </a:tc>
                <a:tc>
                  <a:txBody>
                    <a:bodyPr/>
                    <a:lstStyle/>
                    <a:p>
                      <a:r>
                        <a:rPr lang="en-ZA" sz="1600" b="1" dirty="0">
                          <a:latin typeface="Arial" panose="020B0604020202020204" pitchFamily="34" charset="0"/>
                          <a:cs typeface="Arial" panose="020B0604020202020204" pitchFamily="34" charset="0"/>
                        </a:rPr>
                        <a:t>R82,3</a:t>
                      </a:r>
                    </a:p>
                  </a:txBody>
                  <a:tcPr/>
                </a:tc>
                <a:tc>
                  <a:txBody>
                    <a:bodyPr/>
                    <a:lstStyle/>
                    <a:p>
                      <a:r>
                        <a:rPr lang="en-ZA" sz="1600" b="1" dirty="0">
                          <a:latin typeface="Arial" panose="020B0604020202020204" pitchFamily="34" charset="0"/>
                          <a:cs typeface="Arial" panose="020B0604020202020204" pitchFamily="34" charset="0"/>
                        </a:rPr>
                        <a:t>R69,9</a:t>
                      </a:r>
                    </a:p>
                  </a:txBody>
                  <a:tcPr/>
                </a:tc>
                <a:tc>
                  <a:txBody>
                    <a:bodyPr/>
                    <a:lstStyle/>
                    <a:p>
                      <a:r>
                        <a:rPr lang="en-ZA" sz="1600" b="1" dirty="0">
                          <a:latin typeface="Arial" panose="020B0604020202020204" pitchFamily="34" charset="0"/>
                          <a:cs typeface="Arial" panose="020B0604020202020204" pitchFamily="34" charset="0"/>
                        </a:rPr>
                        <a:t>R12,4m</a:t>
                      </a:r>
                    </a:p>
                  </a:txBody>
                  <a:tcPr/>
                </a:tc>
                <a:extLst>
                  <a:ext uri="{0D108BD9-81ED-4DB2-BD59-A6C34878D82A}">
                    <a16:rowId xmlns:a16="http://schemas.microsoft.com/office/drawing/2014/main" xmlns="" val="4111095637"/>
                  </a:ext>
                </a:extLst>
              </a:tr>
              <a:tr h="731737">
                <a:tc vMerge="1">
                  <a:txBody>
                    <a:bodyPr/>
                    <a:lstStyle/>
                    <a:p>
                      <a:endParaRPr lang="en-ZA"/>
                    </a:p>
                  </a:txBody>
                  <a:tcPr/>
                </a:tc>
                <a:tc>
                  <a:txBody>
                    <a:bodyPr/>
                    <a:lstStyle/>
                    <a:p>
                      <a:r>
                        <a:rPr lang="en-ZA" sz="1600" b="1" dirty="0">
                          <a:latin typeface="Arial" panose="020B0604020202020204" pitchFamily="34" charset="0"/>
                          <a:cs typeface="Arial" panose="020B0604020202020204" pitchFamily="34" charset="0"/>
                        </a:rPr>
                        <a:t>2018/19</a:t>
                      </a:r>
                    </a:p>
                  </a:txBody>
                  <a:tcPr/>
                </a:tc>
                <a:tc>
                  <a:txBody>
                    <a:bodyPr/>
                    <a:lstStyle/>
                    <a:p>
                      <a:r>
                        <a:rPr lang="en-ZA" sz="1600" b="1" dirty="0">
                          <a:latin typeface="Arial" panose="020B0604020202020204" pitchFamily="34" charset="0"/>
                          <a:cs typeface="Arial" panose="020B0604020202020204" pitchFamily="34" charset="0"/>
                        </a:rPr>
                        <a:t>R130,6</a:t>
                      </a:r>
                    </a:p>
                  </a:txBody>
                  <a:tcPr/>
                </a:tc>
                <a:tc>
                  <a:txBody>
                    <a:bodyPr/>
                    <a:lstStyle/>
                    <a:p>
                      <a:r>
                        <a:rPr lang="en-ZA" sz="1600" b="1" dirty="0">
                          <a:latin typeface="Arial" panose="020B0604020202020204" pitchFamily="34" charset="0"/>
                          <a:cs typeface="Arial" panose="020B0604020202020204" pitchFamily="34" charset="0"/>
                        </a:rPr>
                        <a:t>R38m</a:t>
                      </a:r>
                    </a:p>
                  </a:txBody>
                  <a:tcPr/>
                </a:tc>
                <a:tc>
                  <a:txBody>
                    <a:bodyPr/>
                    <a:lstStyle/>
                    <a:p>
                      <a:r>
                        <a:rPr lang="en-ZA" sz="1600" b="1" dirty="0">
                          <a:latin typeface="Arial" panose="020B0604020202020204" pitchFamily="34" charset="0"/>
                          <a:cs typeface="Arial" panose="020B0604020202020204" pitchFamily="34" charset="0"/>
                        </a:rPr>
                        <a:t>Not</a:t>
                      </a:r>
                      <a:r>
                        <a:rPr lang="en-ZA" sz="1600" b="1" baseline="0" dirty="0">
                          <a:latin typeface="Arial" panose="020B0604020202020204" pitchFamily="34" charset="0"/>
                          <a:cs typeface="Arial" panose="020B0604020202020204" pitchFamily="34" charset="0"/>
                        </a:rPr>
                        <a:t> yet</a:t>
                      </a:r>
                      <a:endParaRPr lang="en-ZA" sz="1600" b="1" dirty="0">
                        <a:latin typeface="Arial" panose="020B0604020202020204" pitchFamily="34" charset="0"/>
                        <a:cs typeface="Arial" panose="020B0604020202020204" pitchFamily="34" charset="0"/>
                      </a:endParaRPr>
                    </a:p>
                  </a:txBody>
                  <a:tcPr/>
                </a:tc>
                <a:tc>
                  <a:txBody>
                    <a:bodyPr/>
                    <a:lstStyle/>
                    <a:p>
                      <a:r>
                        <a:rPr lang="en-ZA" sz="1600" b="1" dirty="0">
                          <a:latin typeface="Arial" panose="020B0604020202020204" pitchFamily="34" charset="0"/>
                          <a:cs typeface="Arial" panose="020B0604020202020204" pitchFamily="34" charset="0"/>
                        </a:rPr>
                        <a:t>Not yet</a:t>
                      </a:r>
                    </a:p>
                  </a:txBody>
                  <a:tcPr/>
                </a:tc>
                <a:extLst>
                  <a:ext uri="{0D108BD9-81ED-4DB2-BD59-A6C34878D82A}">
                    <a16:rowId xmlns:a16="http://schemas.microsoft.com/office/drawing/2014/main" xmlns="" val="2657213727"/>
                  </a:ext>
                </a:extLst>
              </a:tr>
              <a:tr h="851066">
                <a:tc gridSpan="6">
                  <a:txBody>
                    <a:bodyPr/>
                    <a:lstStyle/>
                    <a:p>
                      <a:r>
                        <a:rPr lang="en-ZA" sz="1600" b="1" dirty="0">
                          <a:latin typeface="Arial" panose="020B0604020202020204" pitchFamily="34" charset="0"/>
                          <a:cs typeface="Arial" panose="020B0604020202020204" pitchFamily="34" charset="0"/>
                        </a:rPr>
                        <a:t>Notes: 2013/14 :NC to surrender R7m for</a:t>
                      </a:r>
                      <a:r>
                        <a:rPr lang="en-ZA" sz="1600" b="1" baseline="0" dirty="0">
                          <a:latin typeface="Arial" panose="020B0604020202020204" pitchFamily="34" charset="0"/>
                          <a:cs typeface="Arial" panose="020B0604020202020204" pitchFamily="34" charset="0"/>
                        </a:rPr>
                        <a:t> drought allocation</a:t>
                      </a:r>
                      <a:r>
                        <a:rPr lang="en-ZA" sz="1600" b="1" dirty="0">
                          <a:latin typeface="Arial" panose="020B0604020202020204" pitchFamily="34" charset="0"/>
                          <a:cs typeface="Arial" panose="020B0604020202020204" pitchFamily="34" charset="0"/>
                        </a:rPr>
                        <a:t>; </a:t>
                      </a:r>
                    </a:p>
                    <a:p>
                      <a:r>
                        <a:rPr lang="en-ZA" sz="1600" b="1" dirty="0">
                          <a:latin typeface="Arial" panose="020B0604020202020204" pitchFamily="34" charset="0"/>
                          <a:cs typeface="Arial" panose="020B0604020202020204" pitchFamily="34" charset="0"/>
                        </a:rPr>
                        <a:t>2014/15KZN</a:t>
                      </a:r>
                      <a:r>
                        <a:rPr lang="en-ZA" sz="1600" b="1" baseline="0" dirty="0">
                          <a:latin typeface="Arial" panose="020B0604020202020204" pitchFamily="34" charset="0"/>
                          <a:cs typeface="Arial" panose="020B0604020202020204" pitchFamily="34" charset="0"/>
                        </a:rPr>
                        <a:t> to surrender R882.000 from allocation for veld fires; Limpopo: R560 000 was not accounted for. </a:t>
                      </a:r>
                    </a:p>
                    <a:p>
                      <a:r>
                        <a:rPr lang="en-ZA" sz="1600" b="1" baseline="0" dirty="0">
                          <a:latin typeface="Arial" panose="020B0604020202020204" pitchFamily="34" charset="0"/>
                          <a:cs typeface="Arial" panose="020B0604020202020204" pitchFamily="34" charset="0"/>
                        </a:rPr>
                        <a:t>2015/16: GP-DHS surrendered R21,5 (unspent) and NW-DOH to surrender R1,7 (all work was completed).</a:t>
                      </a:r>
                    </a:p>
                    <a:p>
                      <a:r>
                        <a:rPr lang="en-ZA" sz="1600" b="1" baseline="0" dirty="0">
                          <a:latin typeface="Arial" panose="020B0604020202020204" pitchFamily="34" charset="0"/>
                          <a:cs typeface="Arial" panose="020B0604020202020204" pitchFamily="34" charset="0"/>
                        </a:rPr>
                        <a:t>2017/18 : NC still spending and WC committed the balance of R5million</a:t>
                      </a:r>
                    </a:p>
                    <a:p>
                      <a:endParaRPr lang="en-ZA" sz="1600" b="1" dirty="0">
                        <a:latin typeface="Arial" panose="020B0604020202020204" pitchFamily="34" charset="0"/>
                        <a:cs typeface="Arial" panose="020B0604020202020204" pitchFamily="34" charset="0"/>
                      </a:endParaRPr>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768107439"/>
                  </a:ext>
                </a:extLst>
              </a:tr>
            </a:tbl>
          </a:graphicData>
        </a:graphic>
      </p:graphicFrame>
    </p:spTree>
    <p:extLst>
      <p:ext uri="{BB962C8B-B14F-4D97-AF65-F5344CB8AC3E}">
        <p14:creationId xmlns:p14="http://schemas.microsoft.com/office/powerpoint/2010/main" xmlns="" val="241707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74" y="109115"/>
            <a:ext cx="7886700" cy="759619"/>
          </a:xfrm>
        </p:spPr>
        <p:txBody>
          <a:bodyPr/>
          <a:lstStyle/>
          <a:p>
            <a:r>
              <a:rPr lang="en-US" altLang="en-US" dirty="0">
                <a:solidFill>
                  <a:srgbClr val="ED7D31"/>
                </a:solidFill>
                <a:ea typeface="MS PGothic" panose="020B0600070205080204" pitchFamily="34" charset="-128"/>
              </a:rPr>
              <a:t>Disaster grants allocations and transfers (</a:t>
            </a:r>
            <a:r>
              <a:rPr lang="en-US" altLang="en-US" dirty="0" err="1">
                <a:solidFill>
                  <a:srgbClr val="ED7D31"/>
                </a:solidFill>
                <a:ea typeface="MS PGothic" panose="020B0600070205080204" pitchFamily="34" charset="-128"/>
              </a:rPr>
              <a:t>Cont</a:t>
            </a:r>
            <a:r>
              <a:rPr lang="en-US" altLang="en-US" dirty="0">
                <a:solidFill>
                  <a:srgbClr val="ED7D31"/>
                </a:solidFill>
                <a:ea typeface="MS PGothic" panose="020B0600070205080204" pitchFamily="34" charset="-128"/>
              </a:rPr>
              <a:t>…)</a:t>
            </a:r>
            <a:endParaRPr lang="en-ZA" dirty="0"/>
          </a:p>
        </p:txBody>
      </p:sp>
      <p:sp>
        <p:nvSpPr>
          <p:cNvPr id="3" name="Content Placeholder 2"/>
          <p:cNvSpPr>
            <a:spLocks noGrp="1"/>
          </p:cNvSpPr>
          <p:nvPr>
            <p:ph idx="1"/>
          </p:nvPr>
        </p:nvSpPr>
        <p:spPr>
          <a:xfrm>
            <a:off x="251520" y="1268760"/>
            <a:ext cx="8719120" cy="5087590"/>
          </a:xfrm>
        </p:spPr>
        <p:txBody>
          <a:bodyPr/>
          <a:lstStyle/>
          <a:p>
            <a:pPr marL="285750" lvl="0" indent="-285750" algn="just" defTabSz="457200">
              <a:lnSpc>
                <a:spcPct val="100000"/>
              </a:lnSpc>
              <a:spcBef>
                <a:spcPct val="0"/>
              </a:spcBef>
              <a:buFont typeface="Arial" panose="020B0604020202020204" pitchFamily="34" charset="0"/>
              <a:buChar char="•"/>
            </a:pPr>
            <a:endParaRPr lang="en-ZA" sz="1800" dirty="0">
              <a:solidFill>
                <a:prstClr val="black"/>
              </a:solidFill>
              <a:ea typeface="ＭＳ Ｐゴシック" pitchFamily="34" charset="-128"/>
              <a:cs typeface="+mn-cs"/>
            </a:endParaRPr>
          </a:p>
          <a:p>
            <a:pPr marL="0" lvl="0" indent="0" algn="just" defTabSz="457200">
              <a:lnSpc>
                <a:spcPct val="100000"/>
              </a:lnSpc>
              <a:spcBef>
                <a:spcPct val="0"/>
              </a:spcBef>
              <a:buNone/>
            </a:pPr>
            <a:endParaRPr lang="en-ZA" sz="1800" dirty="0">
              <a:solidFill>
                <a:prstClr val="black"/>
              </a:solidFill>
              <a:ea typeface="ＭＳ Ｐゴシック" pitchFamily="34" charset="-128"/>
              <a:cs typeface="+mn-cs"/>
            </a:endParaRPr>
          </a:p>
          <a:p>
            <a:pPr marL="0" indent="0">
              <a:buNone/>
            </a:pPr>
            <a:endParaRPr lang="en-ZA" dirty="0"/>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13</a:t>
            </a:fld>
            <a:endParaRPr lang="en-US" altLang="en-US" dirty="0"/>
          </a:p>
        </p:txBody>
      </p:sp>
      <p:graphicFrame>
        <p:nvGraphicFramePr>
          <p:cNvPr id="5" name="Table 4"/>
          <p:cNvGraphicFramePr>
            <a:graphicFrameLocks noGrp="1"/>
          </p:cNvGraphicFramePr>
          <p:nvPr>
            <p:extLst>
              <p:ext uri="{D42A27DB-BD31-4B8C-83A1-F6EECF244321}">
                <p14:modId xmlns:p14="http://schemas.microsoft.com/office/powerpoint/2010/main" xmlns="" val="368571241"/>
              </p:ext>
            </p:extLst>
          </p:nvPr>
        </p:nvGraphicFramePr>
        <p:xfrm>
          <a:off x="179511" y="692272"/>
          <a:ext cx="8791129" cy="5664078"/>
        </p:xfrm>
        <a:graphic>
          <a:graphicData uri="http://schemas.openxmlformats.org/drawingml/2006/table">
            <a:tbl>
              <a:tblPr firstRow="1" bandRow="1">
                <a:tableStyleId>{21E4AEA4-8DFA-4A89-87EB-49C32662AFE0}</a:tableStyleId>
              </a:tblPr>
              <a:tblGrid>
                <a:gridCol w="1080122">
                  <a:extLst>
                    <a:ext uri="{9D8B030D-6E8A-4147-A177-3AD203B41FA5}">
                      <a16:colId xmlns:a16="http://schemas.microsoft.com/office/drawing/2014/main" xmlns="" val="3097241050"/>
                    </a:ext>
                  </a:extLst>
                </a:gridCol>
                <a:gridCol w="1080120">
                  <a:extLst>
                    <a:ext uri="{9D8B030D-6E8A-4147-A177-3AD203B41FA5}">
                      <a16:colId xmlns:a16="http://schemas.microsoft.com/office/drawing/2014/main" xmlns="" val="527567476"/>
                    </a:ext>
                  </a:extLst>
                </a:gridCol>
                <a:gridCol w="1800200">
                  <a:extLst>
                    <a:ext uri="{9D8B030D-6E8A-4147-A177-3AD203B41FA5}">
                      <a16:colId xmlns:a16="http://schemas.microsoft.com/office/drawing/2014/main" xmlns="" val="354230203"/>
                    </a:ext>
                  </a:extLst>
                </a:gridCol>
                <a:gridCol w="1512168">
                  <a:extLst>
                    <a:ext uri="{9D8B030D-6E8A-4147-A177-3AD203B41FA5}">
                      <a16:colId xmlns:a16="http://schemas.microsoft.com/office/drawing/2014/main" xmlns="" val="379052515"/>
                    </a:ext>
                  </a:extLst>
                </a:gridCol>
                <a:gridCol w="1728192">
                  <a:extLst>
                    <a:ext uri="{9D8B030D-6E8A-4147-A177-3AD203B41FA5}">
                      <a16:colId xmlns:a16="http://schemas.microsoft.com/office/drawing/2014/main" xmlns="" val="3689710767"/>
                    </a:ext>
                  </a:extLst>
                </a:gridCol>
                <a:gridCol w="1590327">
                  <a:extLst>
                    <a:ext uri="{9D8B030D-6E8A-4147-A177-3AD203B41FA5}">
                      <a16:colId xmlns:a16="http://schemas.microsoft.com/office/drawing/2014/main" xmlns="" val="3483113537"/>
                    </a:ext>
                  </a:extLst>
                </a:gridCol>
              </a:tblGrid>
              <a:tr h="139201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NAME OF GRANTS</a:t>
                      </a:r>
                    </a:p>
                    <a:p>
                      <a:endParaRPr lang="en-ZA" sz="1600" b="1" dirty="0">
                        <a:latin typeface="Arial" panose="020B0604020202020204" pitchFamily="34" charset="0"/>
                        <a:cs typeface="Arial" panose="020B0604020202020204" pitchFamily="34" charset="0"/>
                      </a:endParaRPr>
                    </a:p>
                  </a:txBody>
                  <a:tcPr/>
                </a:tc>
                <a:tc>
                  <a:txBody>
                    <a:bodyPr/>
                    <a:lstStyle/>
                    <a:p>
                      <a:r>
                        <a:rPr lang="en-ZA" sz="1600" b="1" dirty="0">
                          <a:latin typeface="Arial" panose="020B0604020202020204" pitchFamily="34" charset="0"/>
                          <a:cs typeface="Arial" panose="020B0604020202020204" pitchFamily="34" charset="0"/>
                        </a:rPr>
                        <a:t>YEARS</a:t>
                      </a:r>
                    </a:p>
                  </a:txBody>
                  <a:tcPr/>
                </a:tc>
                <a:tc>
                  <a:txBody>
                    <a:bodyPr/>
                    <a:lstStyle/>
                    <a:p>
                      <a:r>
                        <a:rPr lang="en-ZA" sz="1600" b="1" dirty="0">
                          <a:latin typeface="Arial" panose="020B0604020202020204" pitchFamily="34" charset="0"/>
                          <a:cs typeface="Arial" panose="020B0604020202020204" pitchFamily="34" charset="0"/>
                        </a:rPr>
                        <a:t>DORA ALLOCATIONS</a:t>
                      </a:r>
                    </a:p>
                  </a:txBody>
                  <a:tcPr/>
                </a:tc>
                <a:tc>
                  <a:txBody>
                    <a:bodyPr/>
                    <a:lstStyle/>
                    <a:p>
                      <a:r>
                        <a:rPr lang="en-ZA" sz="1600" b="1" dirty="0">
                          <a:latin typeface="Arial" panose="020B0604020202020204" pitchFamily="34" charset="0"/>
                          <a:cs typeface="Arial" panose="020B0604020202020204" pitchFamily="34" charset="0"/>
                        </a:rPr>
                        <a:t>ACTUAL TRANSFERS BY DCOG</a:t>
                      </a:r>
                    </a:p>
                  </a:txBody>
                  <a:tcPr/>
                </a:tc>
                <a:tc>
                  <a:txBody>
                    <a:bodyPr/>
                    <a:lstStyle/>
                    <a:p>
                      <a:r>
                        <a:rPr lang="en-ZA" sz="1600" b="1" dirty="0">
                          <a:latin typeface="Arial" panose="020B0604020202020204" pitchFamily="34" charset="0"/>
                          <a:cs typeface="Arial" panose="020B0604020202020204" pitchFamily="34" charset="0"/>
                        </a:rPr>
                        <a:t>EXPENDITURE OVER</a:t>
                      </a:r>
                      <a:r>
                        <a:rPr lang="en-ZA" sz="1600" b="1" baseline="0" dirty="0">
                          <a:latin typeface="Arial" panose="020B0604020202020204" pitchFamily="34" charset="0"/>
                          <a:cs typeface="Arial" panose="020B0604020202020204" pitchFamily="34" charset="0"/>
                        </a:rPr>
                        <a:t> MTEF</a:t>
                      </a:r>
                      <a:endParaRPr lang="en-ZA" sz="1600" b="1" dirty="0">
                        <a:latin typeface="Arial" panose="020B0604020202020204" pitchFamily="34" charset="0"/>
                        <a:cs typeface="Arial" panose="020B0604020202020204" pitchFamily="34" charset="0"/>
                      </a:endParaRPr>
                    </a:p>
                  </a:txBody>
                  <a:tcPr/>
                </a:tc>
                <a:tc>
                  <a:txBody>
                    <a:bodyPr/>
                    <a:lstStyle/>
                    <a:p>
                      <a:r>
                        <a:rPr lang="en-ZA" sz="1600" b="1" dirty="0">
                          <a:latin typeface="Arial" panose="020B0604020202020204" pitchFamily="34" charset="0"/>
                          <a:cs typeface="Arial" panose="020B0604020202020204" pitchFamily="34" charset="0"/>
                        </a:rPr>
                        <a:t>NON EXPENDITURE</a:t>
                      </a:r>
                    </a:p>
                  </a:txBody>
                  <a:tcPr/>
                </a:tc>
                <a:extLst>
                  <a:ext uri="{0D108BD9-81ED-4DB2-BD59-A6C34878D82A}">
                    <a16:rowId xmlns:a16="http://schemas.microsoft.com/office/drawing/2014/main" xmlns="" val="2954760866"/>
                  </a:ext>
                </a:extLst>
              </a:tr>
              <a:tr h="437491">
                <a:tc rowSpan="6">
                  <a:txBody>
                    <a:bodyPr/>
                    <a:lstStyle/>
                    <a:p>
                      <a:r>
                        <a:rPr lang="en-ZA" sz="1600" b="1" dirty="0">
                          <a:latin typeface="Arial" panose="020B0604020202020204" pitchFamily="34" charset="0"/>
                          <a:cs typeface="Arial" panose="020B0604020202020204" pitchFamily="34" charset="0"/>
                        </a:rPr>
                        <a:t>MUNIPAL DISASTER RECOVERY</a:t>
                      </a:r>
                      <a:r>
                        <a:rPr lang="en-ZA" sz="1600" b="1" baseline="0" dirty="0">
                          <a:latin typeface="Arial" panose="020B0604020202020204" pitchFamily="34" charset="0"/>
                          <a:cs typeface="Arial" panose="020B0604020202020204" pitchFamily="34" charset="0"/>
                        </a:rPr>
                        <a:t> </a:t>
                      </a:r>
                      <a:r>
                        <a:rPr lang="en-ZA" sz="1600" b="1" dirty="0">
                          <a:latin typeface="Arial" panose="020B0604020202020204" pitchFamily="34" charset="0"/>
                          <a:cs typeface="Arial" panose="020B0604020202020204" pitchFamily="34" charset="0"/>
                        </a:rPr>
                        <a:t> GRANT</a:t>
                      </a:r>
                    </a:p>
                  </a:txBody>
                  <a:tcPr vert="vert270"/>
                </a:tc>
                <a:tc>
                  <a:txBody>
                    <a:bodyPr/>
                    <a:lstStyle/>
                    <a:p>
                      <a:r>
                        <a:rPr lang="en-ZA" sz="1600" b="1" dirty="0">
                          <a:latin typeface="Arial" panose="020B0604020202020204" pitchFamily="34" charset="0"/>
                          <a:cs typeface="Arial" panose="020B0604020202020204" pitchFamily="34" charset="0"/>
                        </a:rPr>
                        <a:t>2013/14</a:t>
                      </a:r>
                    </a:p>
                  </a:txBody>
                  <a:tcPr/>
                </a:tc>
                <a:tc>
                  <a:txBody>
                    <a:bodyPr/>
                    <a:lstStyle/>
                    <a:p>
                      <a:r>
                        <a:rPr lang="en-ZA" sz="1600" b="1" dirty="0">
                          <a:latin typeface="Arial" panose="020B0604020202020204" pitchFamily="34" charset="0"/>
                          <a:cs typeface="Arial" panose="020B0604020202020204" pitchFamily="34" charset="0"/>
                        </a:rPr>
                        <a:t>R118,3m</a:t>
                      </a:r>
                    </a:p>
                  </a:txBody>
                  <a:tcPr/>
                </a:tc>
                <a:tc>
                  <a:txBody>
                    <a:bodyPr/>
                    <a:lstStyle/>
                    <a:p>
                      <a:r>
                        <a:rPr lang="en-ZA" sz="1600" b="1" dirty="0">
                          <a:latin typeface="Arial" panose="020B0604020202020204" pitchFamily="34" charset="0"/>
                          <a:cs typeface="Arial" panose="020B0604020202020204" pitchFamily="34" charset="0"/>
                        </a:rPr>
                        <a:t>R118,3m</a:t>
                      </a:r>
                    </a:p>
                  </a:txBody>
                  <a:tcPr/>
                </a:tc>
                <a:tc>
                  <a:txBody>
                    <a:bodyPr/>
                    <a:lstStyle/>
                    <a:p>
                      <a:r>
                        <a:rPr lang="en-ZA" sz="1600" b="1" dirty="0">
                          <a:latin typeface="Arial" panose="020B0604020202020204" pitchFamily="34" charset="0"/>
                          <a:cs typeface="Arial" panose="020B0604020202020204" pitchFamily="34" charset="0"/>
                        </a:rPr>
                        <a:t>R118,3m </a:t>
                      </a:r>
                    </a:p>
                  </a:txBody>
                  <a:tcPr/>
                </a:tc>
                <a:tc>
                  <a:txBody>
                    <a:bodyPr/>
                    <a:lstStyle/>
                    <a:p>
                      <a:r>
                        <a:rPr lang="en-ZA" sz="1600" b="1" dirty="0">
                          <a:latin typeface="Arial" panose="020B0604020202020204" pitchFamily="34" charset="0"/>
                          <a:cs typeface="Arial" panose="020B0604020202020204" pitchFamily="34" charset="0"/>
                        </a:rPr>
                        <a:t>R0</a:t>
                      </a:r>
                    </a:p>
                  </a:txBody>
                  <a:tcPr/>
                </a:tc>
                <a:extLst>
                  <a:ext uri="{0D108BD9-81ED-4DB2-BD59-A6C34878D82A}">
                    <a16:rowId xmlns:a16="http://schemas.microsoft.com/office/drawing/2014/main" xmlns="" val="3162307832"/>
                  </a:ext>
                </a:extLst>
              </a:tr>
              <a:tr h="437491">
                <a:tc vMerge="1">
                  <a:txBody>
                    <a:bodyPr/>
                    <a:lstStyle/>
                    <a:p>
                      <a:endParaRPr lang="en-ZA"/>
                    </a:p>
                  </a:txBody>
                  <a:tcPr/>
                </a:tc>
                <a:tc>
                  <a:txBody>
                    <a:bodyPr/>
                    <a:lstStyle/>
                    <a:p>
                      <a:r>
                        <a:rPr lang="en-ZA" sz="1600" b="1" dirty="0">
                          <a:latin typeface="Arial" panose="020B0604020202020204" pitchFamily="34" charset="0"/>
                          <a:cs typeface="Arial" panose="020B0604020202020204" pitchFamily="34" charset="0"/>
                        </a:rPr>
                        <a:t>2014/15</a:t>
                      </a:r>
                    </a:p>
                  </a:txBody>
                  <a:tcPr/>
                </a:tc>
                <a:tc>
                  <a:txBody>
                    <a:bodyPr/>
                    <a:lstStyle/>
                    <a:p>
                      <a:r>
                        <a:rPr lang="en-ZA" sz="1600" b="1" dirty="0">
                          <a:latin typeface="Arial" panose="020B0604020202020204" pitchFamily="34" charset="0"/>
                          <a:cs typeface="Arial" panose="020B0604020202020204" pitchFamily="34" charset="0"/>
                        </a:rPr>
                        <a:t>R194,2m</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R194,2m</a:t>
                      </a:r>
                      <a:endPar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R194,2m</a:t>
                      </a:r>
                    </a:p>
                  </a:txBody>
                  <a:tcPr/>
                </a:tc>
                <a:tc>
                  <a:txBody>
                    <a:bodyPr/>
                    <a:lstStyle/>
                    <a:p>
                      <a:r>
                        <a:rPr lang="en-ZA" sz="1600" b="1" dirty="0">
                          <a:latin typeface="Arial" panose="020B0604020202020204" pitchFamily="34" charset="0"/>
                          <a:cs typeface="Arial" panose="020B0604020202020204" pitchFamily="34" charset="0"/>
                        </a:rPr>
                        <a:t>R0</a:t>
                      </a:r>
                    </a:p>
                  </a:txBody>
                  <a:tcPr/>
                </a:tc>
                <a:extLst>
                  <a:ext uri="{0D108BD9-81ED-4DB2-BD59-A6C34878D82A}">
                    <a16:rowId xmlns:a16="http://schemas.microsoft.com/office/drawing/2014/main" xmlns="" val="519007768"/>
                  </a:ext>
                </a:extLst>
              </a:tr>
              <a:tr h="437491">
                <a:tc vMerge="1">
                  <a:txBody>
                    <a:bodyPr/>
                    <a:lstStyle/>
                    <a:p>
                      <a:endParaRPr lang="en-ZA"/>
                    </a:p>
                  </a:txBody>
                  <a:tcPr/>
                </a:tc>
                <a:tc>
                  <a:txBody>
                    <a:bodyPr/>
                    <a:lstStyle/>
                    <a:p>
                      <a:r>
                        <a:rPr lang="en-ZA" sz="1600" b="1" dirty="0">
                          <a:latin typeface="Arial" panose="020B0604020202020204" pitchFamily="34" charset="0"/>
                          <a:cs typeface="Arial" panose="020B0604020202020204" pitchFamily="34" charset="0"/>
                        </a:rPr>
                        <a:t>2015/16</a:t>
                      </a:r>
                    </a:p>
                  </a:txBody>
                  <a:tcPr/>
                </a:tc>
                <a:tc>
                  <a:txBody>
                    <a:bodyPr/>
                    <a:lstStyle/>
                    <a:p>
                      <a:r>
                        <a:rPr lang="en-ZA" sz="1600" b="1" dirty="0">
                          <a:latin typeface="Arial" panose="020B0604020202020204" pitchFamily="34" charset="0"/>
                          <a:cs typeface="Arial" panose="020B0604020202020204" pitchFamily="34" charset="0"/>
                        </a:rPr>
                        <a:t>R188,9</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R188,9</a:t>
                      </a:r>
                      <a:endPar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R188,9</a:t>
                      </a:r>
                    </a:p>
                  </a:txBody>
                  <a:tcPr/>
                </a:tc>
                <a:tc>
                  <a:txBody>
                    <a:bodyPr/>
                    <a:lstStyle/>
                    <a:p>
                      <a:r>
                        <a:rPr lang="en-ZA" sz="1600" b="1" dirty="0">
                          <a:latin typeface="Arial" panose="020B0604020202020204" pitchFamily="34" charset="0"/>
                          <a:cs typeface="Arial" panose="020B0604020202020204" pitchFamily="34" charset="0"/>
                        </a:rPr>
                        <a:t>R0</a:t>
                      </a:r>
                    </a:p>
                  </a:txBody>
                  <a:tcPr/>
                </a:tc>
                <a:extLst>
                  <a:ext uri="{0D108BD9-81ED-4DB2-BD59-A6C34878D82A}">
                    <a16:rowId xmlns:a16="http://schemas.microsoft.com/office/drawing/2014/main" xmlns="" val="3425189216"/>
                  </a:ext>
                </a:extLst>
              </a:tr>
              <a:tr h="658541">
                <a:tc vMerge="1">
                  <a:txBody>
                    <a:bodyPr/>
                    <a:lstStyle/>
                    <a:p>
                      <a:endParaRPr lang="en-ZA"/>
                    </a:p>
                  </a:txBody>
                  <a:tcPr/>
                </a:tc>
                <a:tc>
                  <a:txBody>
                    <a:bodyPr/>
                    <a:lstStyle/>
                    <a:p>
                      <a:r>
                        <a:rPr lang="en-ZA" sz="1600" b="1" dirty="0">
                          <a:latin typeface="Arial" panose="020B0604020202020204" pitchFamily="34" charset="0"/>
                          <a:cs typeface="Arial" panose="020B0604020202020204" pitchFamily="34" charset="0"/>
                        </a:rPr>
                        <a:t>2016/17</a:t>
                      </a:r>
                    </a:p>
                  </a:txBody>
                  <a:tcPr/>
                </a:tc>
                <a:tc>
                  <a:txBody>
                    <a:bodyPr/>
                    <a:lstStyle/>
                    <a:p>
                      <a:r>
                        <a:rPr lang="en-ZA" sz="1600" b="1" dirty="0">
                          <a:latin typeface="Arial" panose="020B0604020202020204" pitchFamily="34" charset="0"/>
                          <a:cs typeface="Arial" panose="020B0604020202020204" pitchFamily="34" charset="0"/>
                        </a:rPr>
                        <a:t>R140m</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R140m</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R140m</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be confirmed</a:t>
                      </a:r>
                    </a:p>
                  </a:txBody>
                  <a:tcPr/>
                </a:tc>
                <a:extLst>
                  <a:ext uri="{0D108BD9-81ED-4DB2-BD59-A6C34878D82A}">
                    <a16:rowId xmlns:a16="http://schemas.microsoft.com/office/drawing/2014/main" xmlns="" val="3145094358"/>
                  </a:ext>
                </a:extLst>
              </a:tr>
              <a:tr h="437491">
                <a:tc vMerge="1">
                  <a:txBody>
                    <a:bodyPr/>
                    <a:lstStyle/>
                    <a:p>
                      <a:endParaRPr lang="en-ZA"/>
                    </a:p>
                  </a:txBody>
                  <a:tcPr/>
                </a:tc>
                <a:tc>
                  <a:txBody>
                    <a:bodyPr/>
                    <a:lstStyle/>
                    <a:p>
                      <a:r>
                        <a:rPr lang="en-ZA" sz="1600" b="1" dirty="0">
                          <a:latin typeface="Arial" panose="020B0604020202020204" pitchFamily="34" charset="0"/>
                          <a:cs typeface="Arial" panose="020B0604020202020204" pitchFamily="34" charset="0"/>
                        </a:rPr>
                        <a:t>2017/18</a:t>
                      </a:r>
                    </a:p>
                  </a:txBody>
                  <a:tcPr/>
                </a:tc>
                <a:tc>
                  <a:txBody>
                    <a:bodyPr/>
                    <a:lstStyle/>
                    <a:p>
                      <a:r>
                        <a:rPr lang="en-ZA" sz="1600" b="1" dirty="0">
                          <a:latin typeface="Arial" panose="020B0604020202020204" pitchFamily="34" charset="0"/>
                          <a:cs typeface="Arial" panose="020B0604020202020204" pitchFamily="34" charset="0"/>
                        </a:rPr>
                        <a:t>R26,1m</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R26,1m</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R0,00</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R26,1m</a:t>
                      </a:r>
                    </a:p>
                  </a:txBody>
                  <a:tcPr/>
                </a:tc>
                <a:extLst>
                  <a:ext uri="{0D108BD9-81ED-4DB2-BD59-A6C34878D82A}">
                    <a16:rowId xmlns:a16="http://schemas.microsoft.com/office/drawing/2014/main" xmlns="" val="1574833590"/>
                  </a:ext>
                </a:extLst>
              </a:tr>
              <a:tr h="895775">
                <a:tc vMerge="1">
                  <a:txBody>
                    <a:bodyPr/>
                    <a:lstStyle/>
                    <a:p>
                      <a:endParaRPr lang="en-ZA" sz="1600" b="1" dirty="0">
                        <a:latin typeface="Arial" panose="020B0604020202020204" pitchFamily="34" charset="0"/>
                        <a:cs typeface="Arial" panose="020B0604020202020204" pitchFamily="34" charset="0"/>
                      </a:endParaRPr>
                    </a:p>
                  </a:txBody>
                  <a:tcPr vert="vert270"/>
                </a:tc>
                <a:tc>
                  <a:txBody>
                    <a:bodyPr/>
                    <a:lstStyle/>
                    <a:p>
                      <a:r>
                        <a:rPr lang="en-ZA" sz="1600" b="1" dirty="0">
                          <a:latin typeface="Arial" panose="020B0604020202020204" pitchFamily="34" charset="0"/>
                          <a:cs typeface="Arial" panose="020B0604020202020204" pitchFamily="34" charset="0"/>
                        </a:rPr>
                        <a:t>2018/19</a:t>
                      </a:r>
                    </a:p>
                  </a:txBody>
                  <a:tcPr/>
                </a:tc>
                <a:tc>
                  <a:txBody>
                    <a:bodyPr/>
                    <a:lstStyle/>
                    <a:p>
                      <a:r>
                        <a:rPr lang="en-ZA" sz="1600" b="1" dirty="0">
                          <a:latin typeface="Arial" panose="020B0604020202020204" pitchFamily="34" charset="0"/>
                          <a:cs typeface="Arial" panose="020B0604020202020204" pitchFamily="34" charset="0"/>
                        </a:rPr>
                        <a:t>R21m</a:t>
                      </a:r>
                    </a:p>
                  </a:txBody>
                  <a:tcPr/>
                </a:tc>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be transferred in Sept 2018</a:t>
                      </a:r>
                    </a:p>
                  </a:txBody>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176496423"/>
                  </a:ext>
                </a:extLst>
              </a:tr>
              <a:tr h="967782">
                <a:tc gridSpan="6">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NB: The DCOG transfer will only impact once funds are spent by the receiving organs of state.</a:t>
                      </a:r>
                    </a:p>
                    <a:p>
                      <a:endParaRPr lang="en-ZA" sz="1600" b="1" dirty="0">
                        <a:latin typeface="Arial" panose="020B0604020202020204" pitchFamily="34" charset="0"/>
                        <a:cs typeface="Arial" panose="020B0604020202020204" pitchFamily="34" charset="0"/>
                      </a:endParaRPr>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768107439"/>
                  </a:ext>
                </a:extLst>
              </a:tr>
            </a:tbl>
          </a:graphicData>
        </a:graphic>
      </p:graphicFrame>
    </p:spTree>
    <p:extLst>
      <p:ext uri="{BB962C8B-B14F-4D97-AF65-F5344CB8AC3E}">
        <p14:creationId xmlns:p14="http://schemas.microsoft.com/office/powerpoint/2010/main" xmlns="" val="2205013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74" y="57323"/>
            <a:ext cx="7886700" cy="615603"/>
          </a:xfrm>
        </p:spPr>
        <p:txBody>
          <a:bodyPr/>
          <a:lstStyle/>
          <a:p>
            <a:r>
              <a:rPr lang="en-US" altLang="en-US" dirty="0">
                <a:solidFill>
                  <a:srgbClr val="ED7D31"/>
                </a:solidFill>
                <a:ea typeface="MS PGothic" panose="020B0600070205080204" pitchFamily="34" charset="-128"/>
              </a:rPr>
              <a:t>Financial and Non - Financial Performance of disaster grants: </a:t>
            </a:r>
            <a:endParaRPr lang="en-ZA" dirty="0"/>
          </a:p>
        </p:txBody>
      </p:sp>
      <p:sp>
        <p:nvSpPr>
          <p:cNvPr id="4" name="Slide Number Placeholder 3"/>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773200B-CD01-40FD-9F7E-DB68DF9A3C84}" type="slidenum">
              <a:rPr kumimoji="0" lang="en-US" altLang="en-US" sz="105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14</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sp>
        <p:nvSpPr>
          <p:cNvPr id="5" name="TextBox 4"/>
          <p:cNvSpPr txBox="1"/>
          <p:nvPr/>
        </p:nvSpPr>
        <p:spPr>
          <a:xfrm>
            <a:off x="212438" y="787845"/>
            <a:ext cx="8791128" cy="757130"/>
          </a:xfrm>
          <a:prstGeom prst="rect">
            <a:avLst/>
          </a:prstGeom>
          <a:noFill/>
        </p:spPr>
        <p:txBody>
          <a:bodyPr wrap="square" rtlCol="0">
            <a:spAutoFit/>
          </a:bodyPr>
          <a:lstStyle/>
          <a:p>
            <a:pPr marL="0" marR="0" lvl="0" indent="0" algn="just" defTabSz="685800" rtl="0" eaLnBrk="0" fontAlgn="base" latinLnBrk="0" hangingPunct="0">
              <a:lnSpc>
                <a:spcPct val="90000"/>
              </a:lnSpc>
              <a:spcBef>
                <a:spcPts val="750"/>
              </a:spcBef>
              <a:spcAft>
                <a:spcPct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Allocation of funds were transferred to the below mentioned municipalities in Mpumalanga to provide immediate relief to affected communities through repair of infrastructure affected</a:t>
            </a:r>
            <a:r>
              <a:rPr kumimoji="0" lang="en-ZA" sz="1600" b="0" i="0" u="none" strike="noStrike" kern="1200" cap="none" spc="0" normalizeH="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by floods</a:t>
            </a:r>
            <a:r>
              <a:rPr lang="en-ZA" sz="1600" dirty="0">
                <a:solidFill>
                  <a:prstClr val="black"/>
                </a:solidFill>
                <a:cs typeface="Arial" panose="020B0604020202020204" pitchFamily="34" charset="0"/>
              </a:rPr>
              <a:t> water and roads infrastructure.</a:t>
            </a: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716877696"/>
              </p:ext>
            </p:extLst>
          </p:nvPr>
        </p:nvGraphicFramePr>
        <p:xfrm>
          <a:off x="212438" y="1556792"/>
          <a:ext cx="8680042" cy="381642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12438" y="5441033"/>
            <a:ext cx="8791128" cy="1200329"/>
          </a:xfrm>
          <a:prstGeom prst="rect">
            <a:avLst/>
          </a:prstGeom>
          <a:noFill/>
        </p:spPr>
        <p:txBody>
          <a:bodyPr wrap="square" rtlCol="0">
            <a:spAutoFit/>
          </a:bodyPr>
          <a:lstStyle/>
          <a:p>
            <a:pPr marL="0" marR="0" lvl="0" indent="0" algn="just" defTabSz="457200" rtl="0" eaLnBrk="0" fontAlgn="base" latinLnBrk="0" hangingPunct="0">
              <a:lnSpc>
                <a:spcPct val="100000"/>
              </a:lnSpc>
              <a:spcBef>
                <a:spcPct val="0"/>
              </a:spcBef>
              <a:spcAft>
                <a:spcPct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rPr>
              <a:t>An amount of R32,3 million was spent for the financial year. </a:t>
            </a:r>
            <a:endParaRPr lang="en-ZA" b="1" dirty="0">
              <a:solidFill>
                <a:prstClr val="black"/>
              </a:solidFill>
            </a:endParaRPr>
          </a:p>
          <a:p>
            <a:pPr marL="0" marR="0" lvl="0" indent="0" algn="just" defTabSz="457200" rtl="0" eaLnBrk="0" fontAlgn="base" latinLnBrk="0" hangingPunct="0">
              <a:lnSpc>
                <a:spcPct val="100000"/>
              </a:lnSpc>
              <a:spcBef>
                <a:spcPct val="0"/>
              </a:spcBef>
              <a:spcAft>
                <a:spcPct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rPr>
              <a:t>An</a:t>
            </a:r>
            <a:r>
              <a:rPr kumimoji="0" lang="en-ZA" sz="1800" b="1" i="0" u="none" strike="noStrike" kern="1200" cap="none" spc="0" normalizeH="0" noProof="0" dirty="0">
                <a:ln>
                  <a:noFill/>
                </a:ln>
                <a:solidFill>
                  <a:prstClr val="black"/>
                </a:solidFill>
                <a:effectLst/>
                <a:uLnTx/>
                <a:uFillTx/>
                <a:latin typeface="Arial" panose="020B0604020202020204" pitchFamily="34" charset="0"/>
                <a:ea typeface="ＭＳ Ｐゴシック" pitchFamily="34" charset="-128"/>
                <a:cs typeface="+mn-cs"/>
              </a:rPr>
              <a:t> amount of R15,1 was accessed from the Provincial Disaster Relief Grant in 2011/12. The</a:t>
            </a:r>
            <a:r>
              <a:rPr lang="en-ZA" b="1" dirty="0">
                <a:solidFill>
                  <a:prstClr val="black"/>
                </a:solidFill>
              </a:rPr>
              <a:t> funds were transferred to Mpumalanga Department of Human Settlements to provide emergency shelter</a:t>
            </a:r>
            <a:endPar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spTree>
    <p:extLst>
      <p:ext uri="{BB962C8B-B14F-4D97-AF65-F5344CB8AC3E}">
        <p14:creationId xmlns:p14="http://schemas.microsoft.com/office/powerpoint/2010/main" xmlns="" val="2650833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4950"/>
            <a:ext cx="7886700" cy="749754"/>
          </a:xfrm>
        </p:spPr>
        <p:txBody>
          <a:bodyPr/>
          <a:lstStyle/>
          <a:p>
            <a:pPr lvl="0">
              <a:spcBef>
                <a:spcPts val="750"/>
              </a:spcBef>
            </a:pP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Financial and Non - Financial Performance of disaster grants (</a:t>
            </a:r>
            <a:r>
              <a:rPr lang="en-US" altLang="en-US" dirty="0" err="1">
                <a:solidFill>
                  <a:srgbClr val="ED7D31"/>
                </a:solidFill>
                <a:ea typeface="MS PGothic" panose="020B0600070205080204" pitchFamily="34" charset="-128"/>
              </a:rPr>
              <a:t>Cont</a:t>
            </a:r>
            <a:r>
              <a:rPr lang="en-US" altLang="en-US" dirty="0">
                <a:solidFill>
                  <a:srgbClr val="ED7D31"/>
                </a:solidFill>
                <a:ea typeface="MS PGothic" panose="020B0600070205080204" pitchFamily="34" charset="-128"/>
              </a:rPr>
              <a:t>…)</a:t>
            </a:r>
            <a:br>
              <a:rPr lang="en-US" altLang="en-US" dirty="0">
                <a:solidFill>
                  <a:srgbClr val="ED7D31"/>
                </a:solidFill>
                <a:ea typeface="MS PGothic" panose="020B0600070205080204" pitchFamily="34" charset="-128"/>
              </a:rPr>
            </a:br>
            <a:r>
              <a:rPr lang="en-US" altLang="en-US" sz="1800" dirty="0">
                <a:solidFill>
                  <a:schemeClr val="tx1"/>
                </a:solidFill>
                <a:ea typeface="MS PGothic" panose="020B0600070205080204" pitchFamily="34" charset="-128"/>
              </a:rPr>
              <a:t>Municipal </a:t>
            </a:r>
            <a:r>
              <a:rPr lang="en-ZA" sz="1800" dirty="0">
                <a:solidFill>
                  <a:prstClr val="black"/>
                </a:solidFill>
                <a:ea typeface="+mn-ea"/>
              </a:rPr>
              <a:t>Disaster Relief Grants: 2012/13 -R330m </a:t>
            </a:r>
            <a:br>
              <a:rPr lang="en-ZA" sz="1800" dirty="0">
                <a:solidFill>
                  <a:prstClr val="black"/>
                </a:solidFill>
                <a:ea typeface="+mn-ea"/>
              </a:rPr>
            </a:br>
            <a:endParaRPr lang="en-ZA" dirty="0"/>
          </a:p>
        </p:txBody>
      </p:sp>
      <p:sp>
        <p:nvSpPr>
          <p:cNvPr id="3" name="Content Placeholder 2"/>
          <p:cNvSpPr>
            <a:spLocks noGrp="1"/>
          </p:cNvSpPr>
          <p:nvPr>
            <p:ph sz="half" idx="1"/>
          </p:nvPr>
        </p:nvSpPr>
        <p:spPr>
          <a:xfrm>
            <a:off x="548304" y="2111321"/>
            <a:ext cx="3886200" cy="3837959"/>
          </a:xfrm>
        </p:spPr>
        <p:txBody>
          <a:bodyPr/>
          <a:lstStyle/>
          <a:p>
            <a:pPr algn="just"/>
            <a:endParaRPr lang="en-ZA" sz="1400" dirty="0"/>
          </a:p>
          <a:p>
            <a:pPr marL="0" indent="0" algn="just">
              <a:buNone/>
            </a:pPr>
            <a:endParaRPr lang="en-ZA" sz="1400" dirty="0"/>
          </a:p>
        </p:txBody>
      </p:sp>
      <p:sp>
        <p:nvSpPr>
          <p:cNvPr id="5" name="Slide Number Placeholder 4"/>
          <p:cNvSpPr>
            <a:spLocks noGrp="1"/>
          </p:cNvSpPr>
          <p:nvPr>
            <p:ph type="sldNum" sz="quarter" idx="12"/>
          </p:nvPr>
        </p:nvSpPr>
        <p:spPr/>
        <p:txBody>
          <a:bodyPr/>
          <a:lstStyle/>
          <a:p>
            <a:pPr>
              <a:defRPr/>
            </a:pPr>
            <a:fld id="{7D1B44E7-E1DC-4BA0-A8D3-21BCA9610FFD}" type="slidenum">
              <a:rPr lang="en-US" altLang="en-US" smtClean="0"/>
              <a:pPr>
                <a:defRPr/>
              </a:pPr>
              <a:t>15</a:t>
            </a:fld>
            <a:endParaRPr lang="en-US" altLang="en-US" dirty="0"/>
          </a:p>
        </p:txBody>
      </p:sp>
      <p:sp>
        <p:nvSpPr>
          <p:cNvPr id="6" name="TextBox 5"/>
          <p:cNvSpPr txBox="1"/>
          <p:nvPr/>
        </p:nvSpPr>
        <p:spPr>
          <a:xfrm>
            <a:off x="110830" y="1113471"/>
            <a:ext cx="8808020" cy="954107"/>
          </a:xfrm>
          <a:prstGeom prst="rect">
            <a:avLst/>
          </a:prstGeom>
          <a:noFill/>
        </p:spPr>
        <p:txBody>
          <a:bodyPr wrap="square" rtlCol="0">
            <a:spAutoFit/>
          </a:bodyPr>
          <a:lstStyle/>
          <a:p>
            <a:pPr algn="just"/>
            <a:r>
              <a:rPr lang="en-ZA" sz="1400" b="1" dirty="0"/>
              <a:t>The EC; KwaZulu-Natal; Limpopo; Mpumalanga and Western Cape; provinces experienced floods which caused severe damages to infrastructure as a result the provincial state of disaster were declared. The affected municipalities including sectors were allocated funding from the disaster grants as depicted below. </a:t>
            </a:r>
          </a:p>
        </p:txBody>
      </p:sp>
      <p:graphicFrame>
        <p:nvGraphicFramePr>
          <p:cNvPr id="7" name="Chart 6"/>
          <p:cNvGraphicFramePr>
            <a:graphicFrameLocks/>
          </p:cNvGraphicFramePr>
          <p:nvPr>
            <p:extLst>
              <p:ext uri="{D42A27DB-BD31-4B8C-83A1-F6EECF244321}">
                <p14:modId xmlns:p14="http://schemas.microsoft.com/office/powerpoint/2010/main" xmlns="" val="3133977083"/>
              </p:ext>
            </p:extLst>
          </p:nvPr>
        </p:nvGraphicFramePr>
        <p:xfrm>
          <a:off x="514350" y="2629693"/>
          <a:ext cx="3816424" cy="354726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622362" y="2148630"/>
            <a:ext cx="3600400" cy="424732"/>
          </a:xfrm>
          <a:prstGeom prst="rect">
            <a:avLst/>
          </a:prstGeom>
          <a:solidFill>
            <a:schemeClr val="accent2">
              <a:lumMod val="40000"/>
              <a:lumOff val="60000"/>
            </a:schemeClr>
          </a:solidFill>
        </p:spPr>
        <p:txBody>
          <a:bodyPr wrap="square" rtlCol="0">
            <a:spAutoFit/>
          </a:bodyPr>
          <a:lstStyle/>
          <a:p>
            <a:pPr marL="171450" lvl="0" indent="-171450" algn="just" defTabSz="685800">
              <a:lnSpc>
                <a:spcPct val="90000"/>
              </a:lnSpc>
              <a:spcBef>
                <a:spcPts val="750"/>
              </a:spcBef>
              <a:buFont typeface="Arial" panose="020B0604020202020204" pitchFamily="34" charset="0"/>
              <a:buChar char="•"/>
            </a:pPr>
            <a:r>
              <a:rPr lang="en-ZA" sz="1200" dirty="0">
                <a:ea typeface="+mn-ea"/>
                <a:cs typeface="Arial" panose="020B0604020202020204" pitchFamily="34" charset="0"/>
              </a:rPr>
              <a:t>EC municipalities within Sara Baartman DM received funding from Municipal Disaster Grant</a:t>
            </a:r>
          </a:p>
        </p:txBody>
      </p:sp>
      <p:sp>
        <p:nvSpPr>
          <p:cNvPr id="10" name="TextBox 9"/>
          <p:cNvSpPr txBox="1"/>
          <p:nvPr/>
        </p:nvSpPr>
        <p:spPr>
          <a:xfrm>
            <a:off x="4639371" y="2131356"/>
            <a:ext cx="3677045" cy="830997"/>
          </a:xfrm>
          <a:prstGeom prst="rect">
            <a:avLst/>
          </a:prstGeom>
          <a:solidFill>
            <a:schemeClr val="accent2">
              <a:lumMod val="40000"/>
              <a:lumOff val="60000"/>
            </a:schemeClr>
          </a:solidFill>
        </p:spPr>
        <p:txBody>
          <a:bodyPr wrap="square" rtlCol="0">
            <a:spAutoFit/>
          </a:bodyPr>
          <a:lstStyle/>
          <a:p>
            <a:pPr algn="just"/>
            <a:r>
              <a:rPr lang="en-ZA" sz="1200" dirty="0"/>
              <a:t>WC and Limpopo municipalities that is Bitou, </a:t>
            </a:r>
            <a:r>
              <a:rPr lang="en-ZA" sz="1200" dirty="0" err="1"/>
              <a:t>Langerberg</a:t>
            </a:r>
            <a:r>
              <a:rPr lang="en-ZA" sz="1200" dirty="0"/>
              <a:t> and Mopani received an allocation from the Municipal disaster grant to address the impacts of flooding</a:t>
            </a:r>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xmlns="" val="4006958199"/>
              </p:ext>
            </p:extLst>
          </p:nvPr>
        </p:nvGraphicFramePr>
        <p:xfrm>
          <a:off x="4222762" y="2854780"/>
          <a:ext cx="4597710" cy="35886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145654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615603"/>
          </a:xfrm>
        </p:spPr>
        <p:txBody>
          <a:bodyPr/>
          <a:lstStyle/>
          <a:p>
            <a:r>
              <a:rPr lang="en-US" altLang="en-US" dirty="0">
                <a:solidFill>
                  <a:srgbClr val="ED7D31"/>
                </a:solidFill>
                <a:ea typeface="MS PGothic" panose="020B0600070205080204" pitchFamily="34" charset="-128"/>
              </a:rPr>
              <a:t>Financial and Non - Financial Performance of disaster grants (</a:t>
            </a:r>
            <a:r>
              <a:rPr lang="en-US" altLang="en-US" dirty="0" err="1">
                <a:solidFill>
                  <a:srgbClr val="ED7D31"/>
                </a:solidFill>
                <a:ea typeface="MS PGothic" panose="020B0600070205080204" pitchFamily="34" charset="-128"/>
              </a:rPr>
              <a:t>Cont</a:t>
            </a:r>
            <a:r>
              <a:rPr lang="en-US" altLang="en-US" dirty="0">
                <a:solidFill>
                  <a:srgbClr val="ED7D31"/>
                </a:solidFill>
                <a:ea typeface="MS PGothic" panose="020B0600070205080204" pitchFamily="34" charset="-128"/>
              </a:rPr>
              <a:t>…)</a:t>
            </a:r>
            <a:endParaRPr lang="en-ZA" dirty="0"/>
          </a:p>
        </p:txBody>
      </p:sp>
      <p:sp>
        <p:nvSpPr>
          <p:cNvPr id="5" name="Slide Number Placeholder 4"/>
          <p:cNvSpPr>
            <a:spLocks noGrp="1"/>
          </p:cNvSpPr>
          <p:nvPr>
            <p:ph type="sldNum" sz="quarter" idx="12"/>
          </p:nvPr>
        </p:nvSpPr>
        <p:spPr/>
        <p:txBody>
          <a:bodyPr/>
          <a:lstStyle/>
          <a:p>
            <a:pPr>
              <a:defRPr/>
            </a:pPr>
            <a:fld id="{7D1B44E7-E1DC-4BA0-A8D3-21BCA9610FFD}" type="slidenum">
              <a:rPr lang="en-US" altLang="en-US" smtClean="0"/>
              <a:pPr>
                <a:defRPr/>
              </a:pPr>
              <a:t>16</a:t>
            </a:fld>
            <a:endParaRPr lang="en-US" altLang="en-US" dirty="0"/>
          </a:p>
        </p:txBody>
      </p:sp>
      <p:sp>
        <p:nvSpPr>
          <p:cNvPr id="6" name="TextBox 5"/>
          <p:cNvSpPr txBox="1"/>
          <p:nvPr/>
        </p:nvSpPr>
        <p:spPr>
          <a:xfrm>
            <a:off x="2844046" y="1050114"/>
            <a:ext cx="4698722" cy="369332"/>
          </a:xfrm>
          <a:prstGeom prst="rect">
            <a:avLst/>
          </a:prstGeom>
          <a:noFill/>
        </p:spPr>
        <p:txBody>
          <a:bodyPr wrap="none" rtlCol="0">
            <a:spAutoFit/>
          </a:bodyPr>
          <a:lstStyle/>
          <a:p>
            <a:r>
              <a:rPr lang="en-ZA" b="1" dirty="0">
                <a:solidFill>
                  <a:prstClr val="black"/>
                </a:solidFill>
                <a:ea typeface="+mn-ea"/>
                <a:cs typeface="Arial" panose="020B0604020202020204" pitchFamily="34" charset="0"/>
              </a:rPr>
              <a:t>Municipal Disaster Relief Grants: 2013/14</a:t>
            </a:r>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xmlns="" val="2919565302"/>
              </p:ext>
            </p:extLst>
          </p:nvPr>
        </p:nvGraphicFramePr>
        <p:xfrm>
          <a:off x="4629150" y="1825625"/>
          <a:ext cx="38862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half" idx="1"/>
            <p:extLst>
              <p:ext uri="{D42A27DB-BD31-4B8C-83A1-F6EECF244321}">
                <p14:modId xmlns:p14="http://schemas.microsoft.com/office/powerpoint/2010/main" xmlns="" val="3878126902"/>
              </p:ext>
            </p:extLst>
          </p:nvPr>
        </p:nvGraphicFramePr>
        <p:xfrm>
          <a:off x="628650" y="1916833"/>
          <a:ext cx="3886200" cy="42601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877241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980728"/>
          </a:xfrm>
        </p:spPr>
        <p:txBody>
          <a:bodyPr/>
          <a:lstStyle/>
          <a:p>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Financial and Non - Financial Performance of disaster grants (</a:t>
            </a:r>
            <a:r>
              <a:rPr lang="en-US" altLang="en-US" dirty="0" err="1">
                <a:solidFill>
                  <a:srgbClr val="ED7D31"/>
                </a:solidFill>
                <a:ea typeface="MS PGothic" panose="020B0600070205080204" pitchFamily="34" charset="-128"/>
              </a:rPr>
              <a:t>Cont</a:t>
            </a:r>
            <a:r>
              <a:rPr lang="en-US" altLang="en-US" dirty="0">
                <a:solidFill>
                  <a:srgbClr val="ED7D31"/>
                </a:solidFill>
                <a:ea typeface="MS PGothic" panose="020B0600070205080204" pitchFamily="34" charset="-128"/>
              </a:rPr>
              <a:t>…)</a:t>
            </a:r>
            <a:br>
              <a:rPr lang="en-US" altLang="en-US" dirty="0">
                <a:solidFill>
                  <a:srgbClr val="ED7D31"/>
                </a:solidFill>
                <a:ea typeface="MS PGothic" panose="020B0600070205080204" pitchFamily="34" charset="-128"/>
              </a:rPr>
            </a:br>
            <a:r>
              <a:rPr lang="en-US" altLang="en-US" sz="1800" dirty="0">
                <a:solidFill>
                  <a:schemeClr val="tx1"/>
                </a:solidFill>
                <a:ea typeface="MS PGothic" panose="020B0600070205080204" pitchFamily="34" charset="-128"/>
              </a:rPr>
              <a:t>Municipal</a:t>
            </a:r>
            <a:r>
              <a:rPr lang="en-US" altLang="en-US" dirty="0">
                <a:solidFill>
                  <a:schemeClr val="tx1"/>
                </a:solidFill>
                <a:ea typeface="MS PGothic" panose="020B0600070205080204" pitchFamily="34" charset="-128"/>
              </a:rPr>
              <a:t> </a:t>
            </a:r>
            <a:r>
              <a:rPr lang="en-ZA" sz="1800" dirty="0">
                <a:solidFill>
                  <a:prstClr val="black"/>
                </a:solidFill>
              </a:rPr>
              <a:t>Disaster Relief Grants: 2013/14 Financial Year</a:t>
            </a: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endParaRPr lang="en-ZA" dirty="0"/>
          </a:p>
        </p:txBody>
      </p:sp>
      <p:pic>
        <p:nvPicPr>
          <p:cNvPr id="5" name="Content Placeholder 4"/>
          <p:cNvPicPr>
            <a:picLocks noGrp="1" noChangeAspect="1"/>
          </p:cNvPicPr>
          <p:nvPr>
            <p:ph idx="1"/>
          </p:nvPr>
        </p:nvPicPr>
        <p:blipFill>
          <a:blip r:embed="rId2"/>
          <a:stretch>
            <a:fillRect/>
          </a:stretch>
        </p:blipFill>
        <p:spPr>
          <a:xfrm>
            <a:off x="628650" y="1651000"/>
            <a:ext cx="8119814" cy="4586312"/>
          </a:xfrm>
          <a:prstGeom prst="rect">
            <a:avLst/>
          </a:prstGeom>
        </p:spPr>
      </p:pic>
      <p:sp>
        <p:nvSpPr>
          <p:cNvPr id="4" name="Slide Number Placeholder 3"/>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773200B-CD01-40FD-9F7E-DB68DF9A3C84}" type="slidenum">
              <a:rPr kumimoji="0" lang="en-US" altLang="en-US" sz="105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17</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spTree>
    <p:extLst>
      <p:ext uri="{BB962C8B-B14F-4D97-AF65-F5344CB8AC3E}">
        <p14:creationId xmlns:p14="http://schemas.microsoft.com/office/powerpoint/2010/main" xmlns="" val="913818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766" y="260648"/>
            <a:ext cx="7886700" cy="648072"/>
          </a:xfrm>
        </p:spPr>
        <p:txBody>
          <a:bodyPr/>
          <a:lstStyle/>
          <a:p>
            <a:pPr lvl="0">
              <a:spcBef>
                <a:spcPts val="750"/>
              </a:spcBef>
            </a:pP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Financial and Non - Financial Performance of disaster grants (</a:t>
            </a:r>
            <a:r>
              <a:rPr lang="en-US" altLang="en-US" dirty="0" err="1">
                <a:solidFill>
                  <a:srgbClr val="ED7D31"/>
                </a:solidFill>
                <a:ea typeface="MS PGothic" panose="020B0600070205080204" pitchFamily="34" charset="-128"/>
              </a:rPr>
              <a:t>Cont</a:t>
            </a:r>
            <a:r>
              <a:rPr lang="en-US" altLang="en-US" dirty="0">
                <a:solidFill>
                  <a:srgbClr val="ED7D31"/>
                </a:solidFill>
                <a:ea typeface="MS PGothic" panose="020B0600070205080204" pitchFamily="34" charset="-128"/>
              </a:rPr>
              <a:t>…)</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sz="1800" dirty="0">
                <a:solidFill>
                  <a:schemeClr val="tx1"/>
                </a:solidFill>
                <a:ea typeface="MS PGothic" panose="020B0600070205080204" pitchFamily="34" charset="-128"/>
              </a:rPr>
              <a:t>Provincial </a:t>
            </a:r>
            <a:r>
              <a:rPr lang="en-ZA" sz="1800" dirty="0">
                <a:solidFill>
                  <a:prstClr val="black"/>
                </a:solidFill>
                <a:ea typeface="+mn-ea"/>
              </a:rPr>
              <a:t>Disaster Relief Grants: 2013/14 Financial Year</a:t>
            </a:r>
            <a:br>
              <a:rPr lang="en-ZA" sz="1800" dirty="0">
                <a:solidFill>
                  <a:prstClr val="black"/>
                </a:solidFill>
                <a:ea typeface="+mn-ea"/>
              </a:rPr>
            </a:b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626015541"/>
              </p:ext>
            </p:extLst>
          </p:nvPr>
        </p:nvGraphicFramePr>
        <p:xfrm>
          <a:off x="423044" y="1844824"/>
          <a:ext cx="8047806" cy="3704064"/>
        </p:xfrm>
        <a:graphic>
          <a:graphicData uri="http://schemas.openxmlformats.org/drawingml/2006/table">
            <a:tbl>
              <a:tblPr firstRow="1" bandRow="1">
                <a:tableStyleId>{5C22544A-7EE6-4342-B048-85BDC9FD1C3A}</a:tableStyleId>
              </a:tblPr>
              <a:tblGrid>
                <a:gridCol w="1801081">
                  <a:extLst>
                    <a:ext uri="{9D8B030D-6E8A-4147-A177-3AD203B41FA5}">
                      <a16:colId xmlns:a16="http://schemas.microsoft.com/office/drawing/2014/main" xmlns="" val="87756972"/>
                    </a:ext>
                  </a:extLst>
                </a:gridCol>
                <a:gridCol w="1762929">
                  <a:extLst>
                    <a:ext uri="{9D8B030D-6E8A-4147-A177-3AD203B41FA5}">
                      <a16:colId xmlns:a16="http://schemas.microsoft.com/office/drawing/2014/main" xmlns="" val="2131571369"/>
                    </a:ext>
                  </a:extLst>
                </a:gridCol>
                <a:gridCol w="2146173">
                  <a:extLst>
                    <a:ext uri="{9D8B030D-6E8A-4147-A177-3AD203B41FA5}">
                      <a16:colId xmlns:a16="http://schemas.microsoft.com/office/drawing/2014/main" xmlns="" val="3816418471"/>
                    </a:ext>
                  </a:extLst>
                </a:gridCol>
                <a:gridCol w="2337623">
                  <a:extLst>
                    <a:ext uri="{9D8B030D-6E8A-4147-A177-3AD203B41FA5}">
                      <a16:colId xmlns:a16="http://schemas.microsoft.com/office/drawing/2014/main" xmlns="" val="1147156499"/>
                    </a:ext>
                  </a:extLst>
                </a:gridCol>
              </a:tblGrid>
              <a:tr h="370840">
                <a:tc>
                  <a:txBody>
                    <a:bodyPr/>
                    <a:lstStyle/>
                    <a:p>
                      <a:r>
                        <a:rPr lang="en-ZA" sz="2000" dirty="0">
                          <a:latin typeface="Arial" panose="020B0604020202020204" pitchFamily="34" charset="0"/>
                          <a:cs typeface="Arial" panose="020B0604020202020204" pitchFamily="34" charset="0"/>
                        </a:rPr>
                        <a:t>NAME OF PROVINCE</a:t>
                      </a:r>
                    </a:p>
                  </a:txBody>
                  <a:tcPr/>
                </a:tc>
                <a:tc>
                  <a:txBody>
                    <a:bodyPr/>
                    <a:lstStyle/>
                    <a:p>
                      <a:r>
                        <a:rPr lang="en-ZA" sz="2000" dirty="0">
                          <a:latin typeface="Arial" panose="020B0604020202020204" pitchFamily="34" charset="0"/>
                          <a:cs typeface="Arial" panose="020B0604020202020204" pitchFamily="34" charset="0"/>
                        </a:rPr>
                        <a:t>SECTOR </a:t>
                      </a:r>
                    </a:p>
                  </a:txBody>
                  <a:tcPr/>
                </a:tc>
                <a:tc>
                  <a:txBody>
                    <a:bodyPr/>
                    <a:lstStyle/>
                    <a:p>
                      <a:r>
                        <a:rPr lang="en-ZA" sz="2000" dirty="0">
                          <a:latin typeface="Arial" panose="020B0604020202020204" pitchFamily="34" charset="0"/>
                          <a:cs typeface="Arial" panose="020B0604020202020204" pitchFamily="34" charset="0"/>
                        </a:rPr>
                        <a:t>HAZARD</a:t>
                      </a:r>
                    </a:p>
                  </a:txBody>
                  <a:tcPr/>
                </a:tc>
                <a:tc>
                  <a:txBody>
                    <a:bodyPr/>
                    <a:lstStyle/>
                    <a:p>
                      <a:r>
                        <a:rPr lang="en-ZA" sz="2000" dirty="0">
                          <a:latin typeface="Arial" panose="020B0604020202020204" pitchFamily="34" charset="0"/>
                          <a:cs typeface="Arial" panose="020B0604020202020204" pitchFamily="34" charset="0"/>
                        </a:rPr>
                        <a:t>AMOUNT</a:t>
                      </a:r>
                      <a:r>
                        <a:rPr lang="en-ZA" sz="2000" baseline="0" dirty="0">
                          <a:latin typeface="Arial" panose="020B0604020202020204" pitchFamily="34" charset="0"/>
                          <a:cs typeface="Arial" panose="020B0604020202020204" pitchFamily="34" charset="0"/>
                        </a:rPr>
                        <a:t> ALLOCATED</a:t>
                      </a:r>
                      <a:endParaRPr lang="en-ZA"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831798512"/>
                  </a:ext>
                </a:extLst>
              </a:tr>
              <a:tr h="595104">
                <a:tc>
                  <a:txBody>
                    <a:bodyPr/>
                    <a:lstStyle/>
                    <a:p>
                      <a:r>
                        <a:rPr lang="en-ZA" sz="2000" dirty="0">
                          <a:latin typeface="Arial" panose="020B0604020202020204" pitchFamily="34" charset="0"/>
                          <a:cs typeface="Arial" panose="020B0604020202020204" pitchFamily="34" charset="0"/>
                        </a:rPr>
                        <a:t>North West</a:t>
                      </a:r>
                    </a:p>
                  </a:txBody>
                  <a:tcPr/>
                </a:tc>
                <a:tc>
                  <a:txBody>
                    <a:bodyPr/>
                    <a:lstStyle/>
                    <a:p>
                      <a:r>
                        <a:rPr lang="en-ZA" sz="2000" dirty="0">
                          <a:latin typeface="Arial" panose="020B0604020202020204" pitchFamily="34" charset="0"/>
                          <a:cs typeface="Arial" panose="020B0604020202020204" pitchFamily="34" charset="0"/>
                        </a:rPr>
                        <a:t>Agriculture</a:t>
                      </a:r>
                    </a:p>
                  </a:txBody>
                  <a:tcPr/>
                </a:tc>
                <a:tc>
                  <a:txBody>
                    <a:bodyPr/>
                    <a:lstStyle/>
                    <a:p>
                      <a:r>
                        <a:rPr lang="en-ZA" sz="2000" dirty="0">
                          <a:latin typeface="Arial" panose="020B0604020202020204" pitchFamily="34" charset="0"/>
                          <a:cs typeface="Arial" panose="020B0604020202020204" pitchFamily="34" charset="0"/>
                        </a:rPr>
                        <a:t>Drought</a:t>
                      </a:r>
                    </a:p>
                  </a:txBody>
                  <a:tcPr/>
                </a:tc>
                <a:tc>
                  <a:txBody>
                    <a:bodyPr/>
                    <a:lstStyle/>
                    <a:p>
                      <a:r>
                        <a:rPr lang="en-ZA" sz="2000" dirty="0">
                          <a:latin typeface="Arial" panose="020B0604020202020204" pitchFamily="34" charset="0"/>
                          <a:cs typeface="Arial" panose="020B0604020202020204" pitchFamily="34" charset="0"/>
                        </a:rPr>
                        <a:t>R 43.6m</a:t>
                      </a:r>
                    </a:p>
                  </a:txBody>
                  <a:tcPr/>
                </a:tc>
                <a:extLst>
                  <a:ext uri="{0D108BD9-81ED-4DB2-BD59-A6C34878D82A}">
                    <a16:rowId xmlns:a16="http://schemas.microsoft.com/office/drawing/2014/main" xmlns="" val="3383915374"/>
                  </a:ext>
                </a:extLst>
              </a:tr>
              <a:tr h="370840">
                <a:tc>
                  <a:txBody>
                    <a:bodyPr/>
                    <a:lstStyle/>
                    <a:p>
                      <a:r>
                        <a:rPr lang="en-ZA" sz="2000" dirty="0">
                          <a:latin typeface="Arial" panose="020B0604020202020204" pitchFamily="34" charset="0"/>
                          <a:cs typeface="Arial" panose="020B0604020202020204" pitchFamily="34" charset="0"/>
                        </a:rPr>
                        <a:t>Northern Cape</a:t>
                      </a:r>
                    </a:p>
                  </a:txBody>
                  <a:tcPr/>
                </a:tc>
                <a:tc>
                  <a:txBody>
                    <a:bodyPr/>
                    <a:lstStyle/>
                    <a:p>
                      <a:r>
                        <a:rPr lang="en-ZA" sz="2000" dirty="0">
                          <a:latin typeface="Arial" panose="020B0604020202020204" pitchFamily="34" charset="0"/>
                          <a:cs typeface="Arial" panose="020B0604020202020204" pitchFamily="34" charset="0"/>
                        </a:rPr>
                        <a:t>Agriculture</a:t>
                      </a:r>
                    </a:p>
                  </a:txBody>
                  <a:tcPr/>
                </a:tc>
                <a:tc>
                  <a:txBody>
                    <a:bodyPr/>
                    <a:lstStyle/>
                    <a:p>
                      <a:r>
                        <a:rPr lang="en-ZA" sz="2000" dirty="0">
                          <a:latin typeface="Arial" panose="020B0604020202020204" pitchFamily="34" charset="0"/>
                          <a:cs typeface="Arial" panose="020B0604020202020204" pitchFamily="34" charset="0"/>
                        </a:rPr>
                        <a:t>Drought</a:t>
                      </a:r>
                    </a:p>
                  </a:txBody>
                  <a:tcPr/>
                </a:tc>
                <a:tc>
                  <a:txBody>
                    <a:bodyPr/>
                    <a:lstStyle/>
                    <a:p>
                      <a:r>
                        <a:rPr lang="en-ZA" sz="2000" dirty="0">
                          <a:latin typeface="Arial" panose="020B0604020202020204" pitchFamily="34" charset="0"/>
                          <a:cs typeface="Arial" panose="020B0604020202020204" pitchFamily="34" charset="0"/>
                        </a:rPr>
                        <a:t>R 50m</a:t>
                      </a:r>
                    </a:p>
                  </a:txBody>
                  <a:tcPr/>
                </a:tc>
                <a:extLst>
                  <a:ext uri="{0D108BD9-81ED-4DB2-BD59-A6C34878D82A}">
                    <a16:rowId xmlns:a16="http://schemas.microsoft.com/office/drawing/2014/main" xmlns="" val="3958360924"/>
                  </a:ext>
                </a:extLst>
              </a:tr>
              <a:tr h="370840">
                <a:tc>
                  <a:txBody>
                    <a:bodyPr/>
                    <a:lstStyle/>
                    <a:p>
                      <a:r>
                        <a:rPr lang="en-ZA" sz="2000" dirty="0">
                          <a:latin typeface="Arial" panose="020B0604020202020204" pitchFamily="34" charset="0"/>
                          <a:cs typeface="Arial" panose="020B0604020202020204" pitchFamily="34" charset="0"/>
                        </a:rPr>
                        <a:t>Western Cape</a:t>
                      </a:r>
                    </a:p>
                  </a:txBody>
                  <a:tcPr/>
                </a:tc>
                <a:tc>
                  <a:txBody>
                    <a:bodyPr/>
                    <a:lstStyle/>
                    <a:p>
                      <a:r>
                        <a:rPr lang="en-ZA" sz="2000" dirty="0">
                          <a:latin typeface="Arial" panose="020B0604020202020204" pitchFamily="34" charset="0"/>
                          <a:cs typeface="Arial" panose="020B0604020202020204" pitchFamily="34" charset="0"/>
                        </a:rPr>
                        <a:t>Department of Transport and Public Works</a:t>
                      </a:r>
                    </a:p>
                  </a:txBody>
                  <a:tcPr/>
                </a:tc>
                <a:tc>
                  <a:txBody>
                    <a:bodyPr/>
                    <a:lstStyle/>
                    <a:p>
                      <a:r>
                        <a:rPr lang="en-ZA" sz="2000" dirty="0">
                          <a:latin typeface="Arial" panose="020B0604020202020204" pitchFamily="34" charset="0"/>
                          <a:cs typeface="Arial" panose="020B0604020202020204" pitchFamily="34" charset="0"/>
                        </a:rPr>
                        <a:t>Floods</a:t>
                      </a:r>
                    </a:p>
                  </a:txBody>
                  <a:tcPr/>
                </a:tc>
                <a:tc>
                  <a:txBody>
                    <a:bodyPr/>
                    <a:lstStyle/>
                    <a:p>
                      <a:r>
                        <a:rPr lang="en-ZA" sz="2000" dirty="0">
                          <a:latin typeface="Arial" panose="020B0604020202020204" pitchFamily="34" charset="0"/>
                          <a:cs typeface="Arial" panose="020B0604020202020204" pitchFamily="34" charset="0"/>
                        </a:rPr>
                        <a:t>R 26.</a:t>
                      </a:r>
                      <a:r>
                        <a:rPr lang="en-ZA" sz="2000" baseline="0" dirty="0">
                          <a:latin typeface="Arial" panose="020B0604020202020204" pitchFamily="34" charset="0"/>
                          <a:cs typeface="Arial" panose="020B0604020202020204" pitchFamily="34" charset="0"/>
                        </a:rPr>
                        <a:t>6m</a:t>
                      </a:r>
                      <a:endParaRPr lang="en-ZA"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758722767"/>
                  </a:ext>
                </a:extLst>
              </a:tr>
              <a:tr h="370840">
                <a:tc gridSpan="3">
                  <a:txBody>
                    <a:bodyPr/>
                    <a:lstStyle/>
                    <a:p>
                      <a:r>
                        <a:rPr lang="en-ZA" sz="2000" dirty="0">
                          <a:latin typeface="Arial" panose="020B0604020202020204" pitchFamily="34" charset="0"/>
                          <a:cs typeface="Arial" panose="020B0604020202020204" pitchFamily="34" charset="0"/>
                        </a:rPr>
                        <a:t>Total</a:t>
                      </a:r>
                    </a:p>
                  </a:txBody>
                  <a:tcPr/>
                </a:tc>
                <a:tc hMerge="1">
                  <a:txBody>
                    <a:bodyPr/>
                    <a:lstStyle/>
                    <a:p>
                      <a:endParaRPr lang="en-ZA" sz="2000" dirty="0">
                        <a:latin typeface="Arial" panose="020B0604020202020204" pitchFamily="34" charset="0"/>
                        <a:cs typeface="Arial" panose="020B0604020202020204" pitchFamily="34" charset="0"/>
                      </a:endParaRPr>
                    </a:p>
                  </a:txBody>
                  <a:tcPr/>
                </a:tc>
                <a:tc hMerge="1">
                  <a:txBody>
                    <a:bodyPr/>
                    <a:lstStyle/>
                    <a:p>
                      <a:endParaRPr lang="en-ZA" sz="2000" dirty="0">
                        <a:latin typeface="Arial" panose="020B0604020202020204" pitchFamily="34" charset="0"/>
                        <a:cs typeface="Arial" panose="020B0604020202020204" pitchFamily="34" charset="0"/>
                      </a:endParaRPr>
                    </a:p>
                  </a:txBody>
                  <a:tcPr/>
                </a:tc>
                <a:tc>
                  <a:txBody>
                    <a:bodyPr/>
                    <a:lstStyle/>
                    <a:p>
                      <a:r>
                        <a:rPr lang="en-ZA" sz="2000" dirty="0">
                          <a:latin typeface="Arial" panose="020B0604020202020204" pitchFamily="34" charset="0"/>
                          <a:cs typeface="Arial" panose="020B0604020202020204" pitchFamily="34" charset="0"/>
                        </a:rPr>
                        <a:t>R120.3m</a:t>
                      </a:r>
                    </a:p>
                  </a:txBody>
                  <a:tcPr/>
                </a:tc>
                <a:extLst>
                  <a:ext uri="{0D108BD9-81ED-4DB2-BD59-A6C34878D82A}">
                    <a16:rowId xmlns:a16="http://schemas.microsoft.com/office/drawing/2014/main" xmlns="" val="290768219"/>
                  </a:ext>
                </a:extLst>
              </a:tr>
            </a:tbl>
          </a:graphicData>
        </a:graphic>
      </p:graphicFrame>
      <p:sp>
        <p:nvSpPr>
          <p:cNvPr id="4" name="Slide Number Placeholder 3"/>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773200B-CD01-40FD-9F7E-DB68DF9A3C84}" type="slidenum">
              <a:rPr kumimoji="0" lang="en-US" altLang="en-US" sz="105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18</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spTree>
    <p:extLst>
      <p:ext uri="{BB962C8B-B14F-4D97-AF65-F5344CB8AC3E}">
        <p14:creationId xmlns:p14="http://schemas.microsoft.com/office/powerpoint/2010/main" xmlns="" val="902680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980728"/>
          </a:xfrm>
        </p:spPr>
        <p:txBody>
          <a:bodyPr/>
          <a:lstStyle/>
          <a:p>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Financial and Non - Financial Performance of disaster grants (</a:t>
            </a:r>
            <a:r>
              <a:rPr lang="en-US" altLang="en-US" dirty="0" err="1">
                <a:solidFill>
                  <a:srgbClr val="ED7D31"/>
                </a:solidFill>
                <a:ea typeface="MS PGothic" panose="020B0600070205080204" pitchFamily="34" charset="-128"/>
              </a:rPr>
              <a:t>Cont</a:t>
            </a:r>
            <a:r>
              <a:rPr lang="en-US" altLang="en-US" dirty="0">
                <a:solidFill>
                  <a:srgbClr val="ED7D31"/>
                </a:solidFill>
                <a:ea typeface="MS PGothic" panose="020B0600070205080204" pitchFamily="34" charset="-128"/>
              </a:rPr>
              <a:t>…)</a:t>
            </a:r>
            <a:br>
              <a:rPr lang="en-US" altLang="en-US" dirty="0">
                <a:solidFill>
                  <a:srgbClr val="ED7D31"/>
                </a:solidFill>
                <a:ea typeface="MS PGothic" panose="020B0600070205080204" pitchFamily="34" charset="-128"/>
              </a:rPr>
            </a:br>
            <a:r>
              <a:rPr lang="en-US" altLang="en-US" sz="1800" dirty="0">
                <a:solidFill>
                  <a:schemeClr val="tx1"/>
                </a:solidFill>
                <a:ea typeface="MS PGothic" panose="020B0600070205080204" pitchFamily="34" charset="-128"/>
              </a:rPr>
              <a:t>Municipal</a:t>
            </a:r>
            <a:r>
              <a:rPr lang="en-US" altLang="en-US" dirty="0">
                <a:solidFill>
                  <a:schemeClr val="tx1"/>
                </a:solidFill>
                <a:ea typeface="MS PGothic" panose="020B0600070205080204" pitchFamily="34" charset="-128"/>
              </a:rPr>
              <a:t> </a:t>
            </a:r>
            <a:r>
              <a:rPr lang="en-ZA" sz="1800" dirty="0">
                <a:solidFill>
                  <a:prstClr val="black"/>
                </a:solidFill>
              </a:rPr>
              <a:t>Disaster Recovery Grants: 2013/14 Financial Year. The funds were spent over MTEF period until 2016/17</a:t>
            </a: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endParaRPr lang="en-ZA" dirty="0"/>
          </a:p>
        </p:txBody>
      </p:sp>
      <p:sp>
        <p:nvSpPr>
          <p:cNvPr id="4" name="Slide Number Placeholder 3"/>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773200B-CD01-40FD-9F7E-DB68DF9A3C84}" type="slidenum">
              <a:rPr kumimoji="0" lang="en-US" altLang="en-US" sz="105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19</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579339838"/>
              </p:ext>
            </p:extLst>
          </p:nvPr>
        </p:nvGraphicFramePr>
        <p:xfrm>
          <a:off x="628650" y="1412777"/>
          <a:ext cx="7886700" cy="4536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02192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428"/>
            <a:ext cx="7886700" cy="759619"/>
          </a:xfrm>
        </p:spPr>
        <p:txBody>
          <a:bodyPr/>
          <a:lstStyle/>
          <a:p>
            <a:r>
              <a:rPr lang="en-ZA" dirty="0"/>
              <a:t>Presentation Outline</a:t>
            </a:r>
          </a:p>
        </p:txBody>
      </p:sp>
      <p:sp>
        <p:nvSpPr>
          <p:cNvPr id="3" name="Content Placeholder 2"/>
          <p:cNvSpPr>
            <a:spLocks noGrp="1"/>
          </p:cNvSpPr>
          <p:nvPr>
            <p:ph idx="1"/>
          </p:nvPr>
        </p:nvSpPr>
        <p:spPr>
          <a:xfrm>
            <a:off x="183913" y="527724"/>
            <a:ext cx="8791128" cy="6085954"/>
          </a:xfrm>
        </p:spPr>
        <p:txBody>
          <a:bodyPr/>
          <a:lstStyle/>
          <a:p>
            <a:pPr marL="0" lvl="0" indent="0" algn="just" defTabSz="457200">
              <a:lnSpc>
                <a:spcPct val="150000"/>
              </a:lnSpc>
              <a:spcBef>
                <a:spcPct val="0"/>
              </a:spcBef>
              <a:buFont typeface="Arial" panose="020B0604020202020204" pitchFamily="34" charset="0"/>
              <a:buAutoNum type="arabicPeriod"/>
            </a:pPr>
            <a:r>
              <a:rPr lang="en-US" altLang="en-US" sz="2400" dirty="0">
                <a:solidFill>
                  <a:prstClr val="black"/>
                </a:solidFill>
                <a:ea typeface="MS PGothic" panose="020B0600070205080204" pitchFamily="34" charset="-128"/>
              </a:rPr>
              <a:t> </a:t>
            </a:r>
            <a:r>
              <a:rPr lang="en-US" altLang="en-US" dirty="0">
                <a:solidFill>
                  <a:prstClr val="black"/>
                </a:solidFill>
                <a:ea typeface="MS PGothic" panose="020B0600070205080204" pitchFamily="34" charset="-128"/>
              </a:rPr>
              <a:t>Purpose</a:t>
            </a:r>
          </a:p>
          <a:p>
            <a:pPr marL="0" lvl="0" indent="0" algn="just" defTabSz="457200">
              <a:lnSpc>
                <a:spcPct val="150000"/>
              </a:lnSpc>
              <a:spcBef>
                <a:spcPct val="0"/>
              </a:spcBef>
              <a:buFont typeface="Arial" panose="020B0604020202020204" pitchFamily="34" charset="0"/>
              <a:buAutoNum type="arabicPeriod"/>
            </a:pPr>
            <a:r>
              <a:rPr lang="en-US" altLang="en-US" dirty="0">
                <a:solidFill>
                  <a:prstClr val="black"/>
                </a:solidFill>
                <a:ea typeface="MS PGothic" panose="020B0600070205080204" pitchFamily="34" charset="-128"/>
              </a:rPr>
              <a:t> Introduction and Background </a:t>
            </a:r>
          </a:p>
          <a:p>
            <a:pPr marL="0" lvl="0" indent="0" algn="just" defTabSz="457200">
              <a:lnSpc>
                <a:spcPct val="150000"/>
              </a:lnSpc>
              <a:spcBef>
                <a:spcPct val="0"/>
              </a:spcBef>
              <a:buFont typeface="Arial" panose="020B0604020202020204" pitchFamily="34" charset="0"/>
              <a:buAutoNum type="arabicPeriod"/>
            </a:pPr>
            <a:r>
              <a:rPr lang="en-ZA" altLang="en-US" dirty="0">
                <a:solidFill>
                  <a:prstClr val="black"/>
                </a:solidFill>
                <a:ea typeface="MS PGothic" panose="020B0600070205080204" pitchFamily="34" charset="-128"/>
              </a:rPr>
              <a:t>Key Guiding Principles for Disaster Funding</a:t>
            </a:r>
          </a:p>
          <a:p>
            <a:pPr marL="0" lvl="0" indent="0" algn="just" defTabSz="457200">
              <a:lnSpc>
                <a:spcPct val="150000"/>
              </a:lnSpc>
              <a:spcBef>
                <a:spcPct val="0"/>
              </a:spcBef>
              <a:buFont typeface="Arial" panose="020B0604020202020204" pitchFamily="34" charset="0"/>
              <a:buAutoNum type="arabicPeriod"/>
            </a:pPr>
            <a:r>
              <a:rPr lang="en-ZA" altLang="en-US" dirty="0">
                <a:solidFill>
                  <a:prstClr val="black"/>
                </a:solidFill>
                <a:ea typeface="MS PGothic" panose="020B0600070205080204" pitchFamily="34" charset="-128"/>
              </a:rPr>
              <a:t>Administration and Processing of the applications for funding</a:t>
            </a:r>
          </a:p>
          <a:p>
            <a:pPr marL="0" lvl="0" indent="0" algn="just" defTabSz="457200">
              <a:lnSpc>
                <a:spcPct val="150000"/>
              </a:lnSpc>
              <a:spcBef>
                <a:spcPct val="0"/>
              </a:spcBef>
              <a:buFont typeface="Arial" panose="020B0604020202020204" pitchFamily="34" charset="0"/>
              <a:buAutoNum type="arabicPeriod"/>
            </a:pPr>
            <a:r>
              <a:rPr lang="en-US" altLang="en-US" dirty="0">
                <a:solidFill>
                  <a:prstClr val="black"/>
                </a:solidFill>
                <a:ea typeface="MS PGothic" panose="020B0600070205080204" pitchFamily="34" charset="-128"/>
              </a:rPr>
              <a:t> Disaster Conditional Grants Allocations</a:t>
            </a:r>
          </a:p>
          <a:p>
            <a:pPr marL="0" lvl="0" indent="0" algn="just" defTabSz="457200">
              <a:lnSpc>
                <a:spcPct val="150000"/>
              </a:lnSpc>
              <a:spcBef>
                <a:spcPct val="0"/>
              </a:spcBef>
              <a:buFont typeface="Arial" panose="020B0604020202020204" pitchFamily="34" charset="0"/>
              <a:buAutoNum type="arabicPeriod"/>
            </a:pPr>
            <a:r>
              <a:rPr lang="en-US" altLang="en-US" dirty="0">
                <a:solidFill>
                  <a:prstClr val="black"/>
                </a:solidFill>
                <a:ea typeface="MS PGothic" panose="020B0600070205080204" pitchFamily="34" charset="-128"/>
              </a:rPr>
              <a:t>Financial and Non - Financial  Performance</a:t>
            </a:r>
          </a:p>
          <a:p>
            <a:pPr marL="0" lvl="0" indent="0" algn="just" defTabSz="457200">
              <a:lnSpc>
                <a:spcPct val="150000"/>
              </a:lnSpc>
              <a:spcBef>
                <a:spcPct val="0"/>
              </a:spcBef>
              <a:buFont typeface="Arial" panose="020B0604020202020204" pitchFamily="34" charset="0"/>
              <a:buAutoNum type="arabicPeriod"/>
            </a:pPr>
            <a:r>
              <a:rPr lang="en-ZA" altLang="en-US" dirty="0">
                <a:solidFill>
                  <a:prstClr val="black"/>
                </a:solidFill>
                <a:ea typeface="MS PGothic" panose="020B0600070205080204" pitchFamily="34" charset="-128"/>
              </a:rPr>
              <a:t>How the disaster grants are monitored and support provided by NDMC</a:t>
            </a:r>
          </a:p>
          <a:p>
            <a:pPr marL="0" lvl="0" indent="0" algn="just" defTabSz="457200">
              <a:lnSpc>
                <a:spcPct val="150000"/>
              </a:lnSpc>
              <a:spcBef>
                <a:spcPct val="0"/>
              </a:spcBef>
              <a:buFont typeface="Arial" panose="020B0604020202020204" pitchFamily="34" charset="0"/>
              <a:buAutoNum type="arabicPeriod"/>
            </a:pPr>
            <a:r>
              <a:rPr lang="en-US" altLang="en-US" dirty="0">
                <a:solidFill>
                  <a:prstClr val="black"/>
                </a:solidFill>
                <a:ea typeface="MS PGothic" panose="020B0600070205080204" pitchFamily="34" charset="-128"/>
              </a:rPr>
              <a:t>Challenges in monitoring and implementing  grants</a:t>
            </a:r>
          </a:p>
          <a:p>
            <a:pPr marL="0" lvl="0" indent="0" algn="just" defTabSz="457200">
              <a:lnSpc>
                <a:spcPct val="150000"/>
              </a:lnSpc>
              <a:spcBef>
                <a:spcPct val="0"/>
              </a:spcBef>
              <a:buFont typeface="Arial" panose="020B0604020202020204" pitchFamily="34" charset="0"/>
              <a:buAutoNum type="arabicPeriod"/>
            </a:pPr>
            <a:r>
              <a:rPr lang="en-ZA" altLang="en-US" dirty="0">
                <a:solidFill>
                  <a:prstClr val="black"/>
                </a:solidFill>
                <a:ea typeface="MS PGothic" panose="020B0600070205080204" pitchFamily="34" charset="-128"/>
              </a:rPr>
              <a:t>Remedial measures and improvements to the administration of the Grants</a:t>
            </a:r>
          </a:p>
          <a:p>
            <a:pPr marL="0" lvl="0" indent="0" algn="just" defTabSz="457200">
              <a:lnSpc>
                <a:spcPct val="150000"/>
              </a:lnSpc>
              <a:spcBef>
                <a:spcPct val="0"/>
              </a:spcBef>
              <a:buFont typeface="Arial" panose="020B0604020202020204" pitchFamily="34" charset="0"/>
              <a:buAutoNum type="arabicPeriod"/>
            </a:pPr>
            <a:r>
              <a:rPr lang="en-ZA" altLang="en-US" dirty="0">
                <a:solidFill>
                  <a:prstClr val="black"/>
                </a:solidFill>
                <a:ea typeface="MS PGothic" panose="020B0600070205080204" pitchFamily="34" charset="-128"/>
              </a:rPr>
              <a:t>Conclusion</a:t>
            </a:r>
          </a:p>
          <a:p>
            <a:pPr marL="0" lvl="0" indent="0" algn="just" defTabSz="457200">
              <a:lnSpc>
                <a:spcPct val="150000"/>
              </a:lnSpc>
              <a:spcBef>
                <a:spcPct val="0"/>
              </a:spcBef>
              <a:buFont typeface="Arial" panose="020B0604020202020204" pitchFamily="34" charset="0"/>
              <a:buAutoNum type="arabicPeriod"/>
            </a:pPr>
            <a:r>
              <a:rPr lang="en-ZA" dirty="0"/>
              <a:t>Recommendations</a:t>
            </a:r>
          </a:p>
          <a:p>
            <a:pPr marL="0" indent="0">
              <a:lnSpc>
                <a:spcPct val="150000"/>
              </a:lnSpc>
              <a:buNone/>
            </a:pPr>
            <a:endParaRPr lang="en-ZA" sz="2400" dirty="0"/>
          </a:p>
          <a:p>
            <a:endParaRPr lang="en-ZA" sz="2400" dirty="0"/>
          </a:p>
          <a:p>
            <a:pPr marL="0" indent="0">
              <a:buNone/>
            </a:pPr>
            <a:endParaRPr lang="en-ZA" dirty="0"/>
          </a:p>
          <a:p>
            <a:endParaRPr lang="en-ZA" dirty="0"/>
          </a:p>
          <a:p>
            <a:endParaRPr lang="en-ZA" dirty="0"/>
          </a:p>
          <a:p>
            <a:endParaRPr lang="en-ZA" dirty="0"/>
          </a:p>
          <a:p>
            <a:pPr marL="0" indent="0">
              <a:buNone/>
            </a:pPr>
            <a:endParaRPr lang="en-ZA" dirty="0"/>
          </a:p>
          <a:p>
            <a:pPr marL="0" indent="0">
              <a:buNone/>
            </a:pPr>
            <a:endParaRPr lang="en-ZA" dirty="0"/>
          </a:p>
          <a:p>
            <a:pPr marL="0" indent="0">
              <a:buNone/>
            </a:pPr>
            <a:endParaRPr lang="en-ZA" dirty="0"/>
          </a:p>
          <a:p>
            <a:pPr marL="342900" indent="-342900">
              <a:buFontTx/>
              <a:buChar char="-"/>
            </a:pPr>
            <a:endParaRPr lang="en-ZA" dirty="0"/>
          </a:p>
          <a:p>
            <a:pPr marL="342900" indent="-342900">
              <a:buFontTx/>
              <a:buChar char="-"/>
            </a:pPr>
            <a:endParaRPr lang="en-ZA" dirty="0"/>
          </a:p>
          <a:p>
            <a:pPr marL="342900" indent="-342900">
              <a:buFontTx/>
              <a:buChar char="-"/>
            </a:pPr>
            <a:endParaRPr lang="en-ZA" dirty="0"/>
          </a:p>
          <a:p>
            <a:pPr marL="342900" indent="-342900">
              <a:buFontTx/>
              <a:buChar char="-"/>
            </a:pPr>
            <a:endParaRPr lang="en-ZA" dirty="0"/>
          </a:p>
          <a:p>
            <a:pPr marL="342900" indent="-342900">
              <a:buFontTx/>
              <a:buChar char="-"/>
            </a:pPr>
            <a:endParaRPr lang="en-ZA" dirty="0"/>
          </a:p>
          <a:p>
            <a:pPr marL="342900" indent="-342900">
              <a:buFontTx/>
              <a:buChar char="-"/>
            </a:pPr>
            <a:endParaRPr lang="en-ZA" dirty="0"/>
          </a:p>
          <a:p>
            <a:pPr marL="342900" indent="-342900">
              <a:buFontTx/>
              <a:buChar char="-"/>
            </a:pPr>
            <a:endParaRPr lang="en-ZA" dirty="0"/>
          </a:p>
          <a:p>
            <a:pPr marL="0" indent="0">
              <a:buNone/>
            </a:pPr>
            <a:endParaRPr lang="en-ZA" dirty="0"/>
          </a:p>
          <a:p>
            <a:pPr marL="685800" lvl="1" indent="-342900">
              <a:buFont typeface="Wingdings" panose="05000000000000000000" pitchFamily="2" charset="2"/>
              <a:buChar char="§"/>
            </a:pPr>
            <a:endParaRPr lang="en-ZA" dirty="0"/>
          </a:p>
          <a:p>
            <a:pPr marL="1028700" lvl="2" indent="-342900">
              <a:buFont typeface="Wingdings" panose="05000000000000000000" pitchFamily="2" charset="2"/>
              <a:buChar char="§"/>
            </a:pPr>
            <a:endParaRPr lang="en-ZA" dirty="0"/>
          </a:p>
          <a:p>
            <a:endParaRPr lang="en-ZA" dirty="0"/>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2</a:t>
            </a:fld>
            <a:endParaRPr lang="en-US" altLang="en-US" dirty="0"/>
          </a:p>
        </p:txBody>
      </p:sp>
    </p:spTree>
    <p:extLst>
      <p:ext uri="{BB962C8B-B14F-4D97-AF65-F5344CB8AC3E}">
        <p14:creationId xmlns:p14="http://schemas.microsoft.com/office/powerpoint/2010/main" xmlns="" val="2752477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047651"/>
          </a:xfrm>
        </p:spPr>
        <p:txBody>
          <a:bodyPr/>
          <a:lstStyle/>
          <a:p>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Financial and Non - Financial Performance of disaster grants (</a:t>
            </a:r>
            <a:r>
              <a:rPr lang="en-US" altLang="en-US" dirty="0" err="1">
                <a:solidFill>
                  <a:srgbClr val="ED7D31"/>
                </a:solidFill>
                <a:ea typeface="MS PGothic" panose="020B0600070205080204" pitchFamily="34" charset="-128"/>
              </a:rPr>
              <a:t>Cont</a:t>
            </a:r>
            <a:r>
              <a:rPr lang="en-US" altLang="en-US" dirty="0">
                <a:solidFill>
                  <a:srgbClr val="ED7D31"/>
                </a:solidFill>
                <a:ea typeface="MS PGothic" panose="020B0600070205080204" pitchFamily="34" charset="-128"/>
              </a:rPr>
              <a:t>…)</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sz="1800" dirty="0">
                <a:solidFill>
                  <a:schemeClr val="tx1"/>
                </a:solidFill>
                <a:ea typeface="MS PGothic" panose="020B0600070205080204" pitchFamily="34" charset="-128"/>
              </a:rPr>
              <a:t>Municipal </a:t>
            </a:r>
            <a:r>
              <a:rPr lang="en-ZA" altLang="en-US" sz="1800" dirty="0">
                <a:solidFill>
                  <a:schemeClr val="tx1"/>
                </a:solidFill>
              </a:rPr>
              <a:t>D</a:t>
            </a:r>
            <a:r>
              <a:rPr lang="en-ZA" sz="1800" dirty="0">
                <a:solidFill>
                  <a:prstClr val="black"/>
                </a:solidFill>
              </a:rPr>
              <a:t>isaster Recovery Grants: 2014/15 Financial Year</a:t>
            </a:r>
            <a:endParaRPr lang="en-ZA" dirty="0"/>
          </a:p>
        </p:txBody>
      </p:sp>
      <p:sp>
        <p:nvSpPr>
          <p:cNvPr id="3" name="Content Placeholder 2"/>
          <p:cNvSpPr>
            <a:spLocks noGrp="1"/>
          </p:cNvSpPr>
          <p:nvPr>
            <p:ph sz="half" idx="1"/>
          </p:nvPr>
        </p:nvSpPr>
        <p:spPr>
          <a:xfrm>
            <a:off x="179512" y="2075007"/>
            <a:ext cx="3886200" cy="4351338"/>
          </a:xfrm>
        </p:spPr>
        <p:txBody>
          <a:bodyPr/>
          <a:lstStyle/>
          <a:p>
            <a:pPr marL="0" lvl="1" indent="0" algn="ctr">
              <a:lnSpc>
                <a:spcPct val="100000"/>
              </a:lnSpc>
              <a:spcBef>
                <a:spcPts val="0"/>
              </a:spcBef>
              <a:buNone/>
            </a:pPr>
            <a:endParaRPr lang="en-ZA" sz="1400" b="1" dirty="0">
              <a:solidFill>
                <a:prstClr val="black"/>
              </a:solidFill>
            </a:endParaRPr>
          </a:p>
          <a:p>
            <a:pPr marL="0" lvl="1" indent="0" algn="ctr">
              <a:lnSpc>
                <a:spcPct val="100000"/>
              </a:lnSpc>
              <a:spcBef>
                <a:spcPts val="0"/>
              </a:spcBef>
              <a:buNone/>
            </a:pPr>
            <a:endParaRPr lang="en-ZA" sz="1400" b="1" dirty="0">
              <a:solidFill>
                <a:prstClr val="black"/>
              </a:solidFill>
            </a:endParaRPr>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20</a:t>
            </a:fld>
            <a:endParaRPr lang="en-US" altLang="en-US" dirty="0"/>
          </a:p>
        </p:txBody>
      </p:sp>
      <p:graphicFrame>
        <p:nvGraphicFramePr>
          <p:cNvPr id="5" name="Chart 4"/>
          <p:cNvGraphicFramePr>
            <a:graphicFrameLocks/>
          </p:cNvGraphicFramePr>
          <p:nvPr>
            <p:extLst>
              <p:ext uri="{D42A27DB-BD31-4B8C-83A1-F6EECF244321}">
                <p14:modId xmlns:p14="http://schemas.microsoft.com/office/powerpoint/2010/main" xmlns="" val="4021765305"/>
              </p:ext>
            </p:extLst>
          </p:nvPr>
        </p:nvGraphicFramePr>
        <p:xfrm>
          <a:off x="288607" y="2075007"/>
          <a:ext cx="8424936" cy="40478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415923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0628"/>
            <a:ext cx="7886700" cy="792087"/>
          </a:xfrm>
        </p:spPr>
        <p:txBody>
          <a:bodyPr/>
          <a:lstStyle/>
          <a:p>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Financial and Non - Financial Performance of disaster grants (</a:t>
            </a:r>
            <a:r>
              <a:rPr lang="en-US" altLang="en-US" dirty="0" err="1">
                <a:solidFill>
                  <a:srgbClr val="ED7D31"/>
                </a:solidFill>
                <a:ea typeface="MS PGothic" panose="020B0600070205080204" pitchFamily="34" charset="-128"/>
              </a:rPr>
              <a:t>Cont</a:t>
            </a:r>
            <a:r>
              <a:rPr lang="en-US" altLang="en-US" dirty="0">
                <a:solidFill>
                  <a:srgbClr val="ED7D31"/>
                </a:solidFill>
                <a:ea typeface="MS PGothic" panose="020B0600070205080204" pitchFamily="34" charset="-128"/>
              </a:rPr>
              <a:t>…)</a:t>
            </a:r>
            <a:br>
              <a:rPr lang="en-US" altLang="en-US" dirty="0">
                <a:solidFill>
                  <a:srgbClr val="ED7D31"/>
                </a:solidFill>
                <a:ea typeface="MS PGothic" panose="020B0600070205080204" pitchFamily="34" charset="-128"/>
              </a:rPr>
            </a:br>
            <a:r>
              <a:rPr lang="en-ZA" sz="1800" dirty="0">
                <a:solidFill>
                  <a:prstClr val="black"/>
                </a:solidFill>
              </a:rPr>
              <a:t>Disaster Relief Grants: 2014/15 Financial Year. The Funds are allocated over a the medium term expenditure framework. </a:t>
            </a:r>
            <a:br>
              <a:rPr lang="en-ZA" sz="1800" dirty="0">
                <a:solidFill>
                  <a:prstClr val="black"/>
                </a:solidFill>
              </a:rPr>
            </a:b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endParaRPr lang="en-ZA" dirty="0"/>
          </a:p>
        </p:txBody>
      </p:sp>
      <p:sp>
        <p:nvSpPr>
          <p:cNvPr id="3" name="Content Placeholder 2"/>
          <p:cNvSpPr>
            <a:spLocks noGrp="1"/>
          </p:cNvSpPr>
          <p:nvPr>
            <p:ph sz="half" idx="1"/>
          </p:nvPr>
        </p:nvSpPr>
        <p:spPr>
          <a:xfrm>
            <a:off x="179512" y="1700808"/>
            <a:ext cx="4335338" cy="4752528"/>
          </a:xfrm>
        </p:spPr>
        <p:txBody>
          <a:bodyPr/>
          <a:lstStyle/>
          <a:p>
            <a:pPr marL="0" lvl="1" indent="0">
              <a:lnSpc>
                <a:spcPct val="100000"/>
              </a:lnSpc>
              <a:spcBef>
                <a:spcPts val="0"/>
              </a:spcBef>
              <a:buNone/>
            </a:pPr>
            <a:r>
              <a:rPr lang="en-ZA" sz="1400" b="1" dirty="0"/>
              <a:t>Municipal Disaster Recovery grant: WC</a:t>
            </a:r>
          </a:p>
          <a:p>
            <a:pPr marL="0" lvl="1" indent="0">
              <a:lnSpc>
                <a:spcPct val="100000"/>
              </a:lnSpc>
              <a:spcBef>
                <a:spcPts val="0"/>
              </a:spcBef>
              <a:buNone/>
            </a:pPr>
            <a:endParaRPr lang="en-ZA" sz="1400" b="1" dirty="0"/>
          </a:p>
        </p:txBody>
      </p:sp>
      <p:sp>
        <p:nvSpPr>
          <p:cNvPr id="4" name="Content Placeholder 3"/>
          <p:cNvSpPr>
            <a:spLocks noGrp="1"/>
          </p:cNvSpPr>
          <p:nvPr>
            <p:ph sz="half" idx="2"/>
          </p:nvPr>
        </p:nvSpPr>
        <p:spPr>
          <a:xfrm>
            <a:off x="4355976" y="1825625"/>
            <a:ext cx="4159374" cy="4351338"/>
          </a:xfrm>
        </p:spPr>
        <p:txBody>
          <a:bodyPr/>
          <a:lstStyle/>
          <a:p>
            <a:r>
              <a:rPr lang="en-ZA" sz="1400" b="1" dirty="0"/>
              <a:t>Municipal Disaster Recovery grant: Mpumalanga</a:t>
            </a:r>
          </a:p>
          <a:p>
            <a:pPr marL="0" indent="0">
              <a:buNone/>
            </a:pPr>
            <a:endParaRPr lang="en-ZA" sz="1400" b="1" dirty="0"/>
          </a:p>
          <a:p>
            <a:endParaRPr lang="en-ZA" dirty="0"/>
          </a:p>
        </p:txBody>
      </p:sp>
      <p:sp>
        <p:nvSpPr>
          <p:cNvPr id="5" name="Slide Number Placeholder 4"/>
          <p:cNvSpPr>
            <a:spLocks noGrp="1"/>
          </p:cNvSpPr>
          <p:nvPr>
            <p:ph type="sldNum" sz="quarter" idx="12"/>
          </p:nvPr>
        </p:nvSpPr>
        <p:spPr/>
        <p:txBody>
          <a:bodyPr/>
          <a:lstStyle/>
          <a:p>
            <a:pPr>
              <a:defRPr/>
            </a:pPr>
            <a:fld id="{7D1B44E7-E1DC-4BA0-A8D3-21BCA9610FFD}" type="slidenum">
              <a:rPr lang="en-US" altLang="en-US" smtClean="0"/>
              <a:pPr>
                <a:defRPr/>
              </a:pPr>
              <a:t>21</a:t>
            </a:fld>
            <a:endParaRPr lang="en-US" altLang="en-US" dirty="0"/>
          </a:p>
        </p:txBody>
      </p:sp>
      <p:graphicFrame>
        <p:nvGraphicFramePr>
          <p:cNvPr id="6" name="Chart 5"/>
          <p:cNvGraphicFramePr>
            <a:graphicFrameLocks/>
          </p:cNvGraphicFramePr>
          <p:nvPr>
            <p:extLst>
              <p:ext uri="{D42A27DB-BD31-4B8C-83A1-F6EECF244321}">
                <p14:modId xmlns:p14="http://schemas.microsoft.com/office/powerpoint/2010/main" xmlns="" val="871943447"/>
              </p:ext>
            </p:extLst>
          </p:nvPr>
        </p:nvGraphicFramePr>
        <p:xfrm>
          <a:off x="179512" y="1913061"/>
          <a:ext cx="4873500" cy="46650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xmlns="" val="2778227080"/>
              </p:ext>
            </p:extLst>
          </p:nvPr>
        </p:nvGraphicFramePr>
        <p:xfrm>
          <a:off x="5220072" y="2276872"/>
          <a:ext cx="3600400" cy="41764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676555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980728"/>
          </a:xfrm>
        </p:spPr>
        <p:txBody>
          <a:bodyPr/>
          <a:lstStyle/>
          <a:p>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Financial and Non - Financial Performance of disaster grants (</a:t>
            </a:r>
            <a:r>
              <a:rPr lang="en-US" altLang="en-US" dirty="0" err="1">
                <a:solidFill>
                  <a:srgbClr val="ED7D31"/>
                </a:solidFill>
                <a:ea typeface="MS PGothic" panose="020B0600070205080204" pitchFamily="34" charset="-128"/>
              </a:rPr>
              <a:t>Cont</a:t>
            </a:r>
            <a:r>
              <a:rPr lang="en-US" altLang="en-US" dirty="0">
                <a:solidFill>
                  <a:srgbClr val="ED7D31"/>
                </a:solidFill>
                <a:ea typeface="MS PGothic" panose="020B0600070205080204" pitchFamily="34" charset="-128"/>
              </a:rPr>
              <a:t>…)</a:t>
            </a:r>
            <a:br>
              <a:rPr lang="en-US" altLang="en-US" dirty="0">
                <a:solidFill>
                  <a:srgbClr val="ED7D31"/>
                </a:solidFill>
                <a:ea typeface="MS PGothic" panose="020B0600070205080204" pitchFamily="34" charset="-128"/>
              </a:rPr>
            </a:br>
            <a:r>
              <a:rPr lang="en-US" altLang="en-US" sz="2000" dirty="0">
                <a:solidFill>
                  <a:schemeClr val="tx1"/>
                </a:solidFill>
                <a:ea typeface="MS PGothic" panose="020B0600070205080204" pitchFamily="34" charset="-128"/>
              </a:rPr>
              <a:t>Municipal </a:t>
            </a:r>
            <a:r>
              <a:rPr lang="en-ZA" sz="2000" dirty="0">
                <a:solidFill>
                  <a:schemeClr val="tx1"/>
                </a:solidFill>
              </a:rPr>
              <a:t>Disaster Recovery Grants: 2014/15 Financial Year</a:t>
            </a:r>
            <a:r>
              <a:rPr lang="en-US" altLang="en-US" sz="2000" dirty="0">
                <a:solidFill>
                  <a:schemeClr val="tx1"/>
                </a:solidFill>
                <a:ea typeface="MS PGothic" panose="020B0600070205080204" pitchFamily="34" charset="-128"/>
              </a:rPr>
              <a:t/>
            </a:r>
            <a:br>
              <a:rPr lang="en-US" altLang="en-US" sz="2000" dirty="0">
                <a:solidFill>
                  <a:schemeClr val="tx1"/>
                </a:solidFill>
                <a:ea typeface="MS PGothic" panose="020B0600070205080204" pitchFamily="34" charset="-128"/>
              </a:rPr>
            </a:br>
            <a:endParaRPr lang="en-ZA" sz="2000" dirty="0">
              <a:solidFill>
                <a:schemeClr val="tx1"/>
              </a:solidFill>
            </a:endParaRPr>
          </a:p>
        </p:txBody>
      </p:sp>
      <p:sp>
        <p:nvSpPr>
          <p:cNvPr id="3" name="Content Placeholder 2"/>
          <p:cNvSpPr>
            <a:spLocks noGrp="1"/>
          </p:cNvSpPr>
          <p:nvPr>
            <p:ph idx="1"/>
          </p:nvPr>
        </p:nvSpPr>
        <p:spPr>
          <a:xfrm>
            <a:off x="251520" y="1651142"/>
            <a:ext cx="8719120" cy="4874202"/>
          </a:xfrm>
        </p:spPr>
        <p:txBody>
          <a:bodyPr/>
          <a:lstStyle/>
          <a:p>
            <a:pPr marL="0" lvl="1" indent="0" algn="ctr">
              <a:lnSpc>
                <a:spcPct val="100000"/>
              </a:lnSpc>
              <a:spcBef>
                <a:spcPts val="0"/>
              </a:spcBef>
              <a:buNone/>
            </a:pPr>
            <a:r>
              <a:rPr lang="en-ZA" sz="1400" b="1" dirty="0">
                <a:solidFill>
                  <a:prstClr val="black"/>
                </a:solidFill>
              </a:rPr>
              <a:t>Municipal Disaster Recovery grant</a:t>
            </a:r>
          </a:p>
          <a:p>
            <a:pPr marL="285750" indent="-285750">
              <a:buFont typeface="Arial" panose="020B0604020202020204" pitchFamily="34" charset="0"/>
              <a:buChar char="•"/>
            </a:pPr>
            <a:r>
              <a:rPr lang="en-ZA" sz="1800" dirty="0"/>
              <a:t>The funding allocated in 2014/15 was spent over the MTEF period 2014/15-2016/17.</a:t>
            </a:r>
          </a:p>
          <a:p>
            <a:pPr marL="285750" indent="-285750">
              <a:buFont typeface="Arial" panose="020B0604020202020204" pitchFamily="34" charset="0"/>
              <a:buChar char="•"/>
            </a:pPr>
            <a:r>
              <a:rPr lang="en-ZA" sz="1800" dirty="0"/>
              <a:t>Note be taken that Giyani LM in Limpopo province received an amount of R24,9 million</a:t>
            </a:r>
            <a:r>
              <a:rPr lang="en-ZA" sz="1800" b="1" dirty="0">
                <a:solidFill>
                  <a:schemeClr val="accent2"/>
                </a:solidFill>
              </a:rPr>
              <a:t> </a:t>
            </a:r>
            <a:r>
              <a:rPr lang="en-ZA" sz="1800" dirty="0"/>
              <a:t>to repair infrastructure damages as a result of floods.</a:t>
            </a:r>
          </a:p>
          <a:p>
            <a:pPr marL="285750" indent="-285750">
              <a:buFont typeface="Arial" panose="020B0604020202020204" pitchFamily="34" charset="0"/>
              <a:buChar char="•"/>
            </a:pPr>
            <a:r>
              <a:rPr lang="en-ZA" sz="1800" dirty="0"/>
              <a:t>Whilst Tshwane Metro in Gauteng received an amount </a:t>
            </a:r>
            <a:r>
              <a:rPr lang="en-ZA" sz="1800"/>
              <a:t>of R14,8m </a:t>
            </a:r>
            <a:r>
              <a:rPr lang="en-ZA" sz="1800" dirty="0"/>
              <a:t>to repair infrastructure damages as a result of floods.</a:t>
            </a:r>
          </a:p>
          <a:p>
            <a:pPr marL="285750" indent="-285750">
              <a:buFont typeface="Arial" panose="020B0604020202020204" pitchFamily="34" charset="0"/>
              <a:buChar char="•"/>
            </a:pPr>
            <a:r>
              <a:rPr lang="en-ZA" sz="1800" dirty="0"/>
              <a:t>North West allocated R148,4m to repair the earthquake damages in Dr Kenneth Kaunda DM. The following sectors were affected and allocated the following funding: </a:t>
            </a:r>
          </a:p>
          <a:p>
            <a:pPr marL="628650" lvl="1" indent="-285750">
              <a:buFont typeface="Arial" panose="020B0604020202020204" pitchFamily="34" charset="0"/>
              <a:buChar char="•"/>
            </a:pPr>
            <a:r>
              <a:rPr lang="en-ZA" sz="1800" dirty="0"/>
              <a:t>Education – R102.8M</a:t>
            </a:r>
          </a:p>
          <a:p>
            <a:pPr marL="628650" lvl="1" indent="-285750">
              <a:buFont typeface="Arial" panose="020B0604020202020204" pitchFamily="34" charset="0"/>
              <a:buChar char="•"/>
            </a:pPr>
            <a:r>
              <a:rPr lang="en-ZA" sz="1800" dirty="0"/>
              <a:t>Human Settlements: R38,5m</a:t>
            </a:r>
          </a:p>
          <a:p>
            <a:pPr marL="628650" lvl="1" indent="-285750">
              <a:buFont typeface="Arial" panose="020B0604020202020204" pitchFamily="34" charset="0"/>
              <a:buChar char="•"/>
            </a:pPr>
            <a:r>
              <a:rPr lang="en-ZA" sz="1800" dirty="0"/>
              <a:t>Public Buildings: R7,1m</a:t>
            </a:r>
          </a:p>
          <a:p>
            <a:pPr marL="0" indent="0">
              <a:buNone/>
            </a:pPr>
            <a:endParaRPr lang="en-ZA" sz="1800" dirty="0"/>
          </a:p>
          <a:p>
            <a:pPr marL="0" indent="0" eaLnBrk="1" fontAlgn="t" hangingPunct="1">
              <a:spcBef>
                <a:spcPts val="0"/>
              </a:spcBef>
              <a:spcAft>
                <a:spcPts val="0"/>
              </a:spcAft>
              <a:buNone/>
            </a:pPr>
            <a:endParaRPr lang="en-ZA" dirty="0"/>
          </a:p>
          <a:p>
            <a:pPr marL="0" eaLnBrk="1" fontAlgn="t" hangingPunct="1">
              <a:spcBef>
                <a:spcPts val="0"/>
              </a:spcBef>
              <a:spcAft>
                <a:spcPts val="0"/>
              </a:spcAft>
            </a:pPr>
            <a:r>
              <a:rPr lang="en-ZA" sz="1800" b="1" dirty="0">
                <a:solidFill>
                  <a:srgbClr val="FFFFFF"/>
                </a:solidFill>
              </a:rPr>
              <a:t>Human Settlements</a:t>
            </a:r>
            <a:endParaRPr lang="en-ZA" dirty="0"/>
          </a:p>
          <a:p>
            <a:pPr marL="0" indent="0">
              <a:buNone/>
            </a:pPr>
            <a:endParaRPr lang="en-ZA" sz="1800" dirty="0"/>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22</a:t>
            </a:fld>
            <a:endParaRPr lang="en-US" altLang="en-US" dirty="0"/>
          </a:p>
        </p:txBody>
      </p:sp>
    </p:spTree>
    <p:extLst>
      <p:ext uri="{BB962C8B-B14F-4D97-AF65-F5344CB8AC3E}">
        <p14:creationId xmlns:p14="http://schemas.microsoft.com/office/powerpoint/2010/main" xmlns="" val="2463532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60648"/>
            <a:ext cx="7886700" cy="648072"/>
          </a:xfrm>
        </p:spPr>
        <p:txBody>
          <a:bodyPr/>
          <a:lstStyle/>
          <a:p>
            <a:pPr lvl="0">
              <a:spcBef>
                <a:spcPts val="750"/>
              </a:spcBef>
            </a:pP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Financial and Non - Financial Performance of disaster grants (</a:t>
            </a:r>
            <a:r>
              <a:rPr lang="en-US" altLang="en-US" dirty="0" err="1">
                <a:solidFill>
                  <a:srgbClr val="ED7D31"/>
                </a:solidFill>
                <a:ea typeface="MS PGothic" panose="020B0600070205080204" pitchFamily="34" charset="-128"/>
              </a:rPr>
              <a:t>Cont</a:t>
            </a:r>
            <a:r>
              <a:rPr lang="en-US" altLang="en-US" dirty="0">
                <a:solidFill>
                  <a:srgbClr val="ED7D31"/>
                </a:solidFill>
                <a:ea typeface="MS PGothic" panose="020B0600070205080204" pitchFamily="34" charset="-128"/>
              </a:rPr>
              <a:t>…)</a:t>
            </a:r>
            <a:br>
              <a:rPr lang="en-US" altLang="en-US" dirty="0">
                <a:solidFill>
                  <a:srgbClr val="ED7D31"/>
                </a:solidFill>
                <a:ea typeface="MS PGothic" panose="020B0600070205080204" pitchFamily="34" charset="-128"/>
              </a:rPr>
            </a:br>
            <a:r>
              <a:rPr lang="en-US" altLang="en-US" sz="1800" dirty="0">
                <a:solidFill>
                  <a:schemeClr val="tx1"/>
                </a:solidFill>
                <a:ea typeface="MS PGothic" panose="020B0600070205080204" pitchFamily="34" charset="-128"/>
              </a:rPr>
              <a:t>Provincial </a:t>
            </a:r>
            <a:r>
              <a:rPr lang="en-ZA" sz="1800" dirty="0">
                <a:solidFill>
                  <a:prstClr val="black"/>
                </a:solidFill>
                <a:ea typeface="+mn-ea"/>
              </a:rPr>
              <a:t>Disaster Grants: 2014/15 Financial Year</a:t>
            </a:r>
            <a:br>
              <a:rPr lang="en-ZA" sz="1800" dirty="0">
                <a:solidFill>
                  <a:prstClr val="black"/>
                </a:solidFill>
                <a:ea typeface="+mn-ea"/>
              </a:rPr>
            </a:b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76998622"/>
              </p:ext>
            </p:extLst>
          </p:nvPr>
        </p:nvGraphicFramePr>
        <p:xfrm>
          <a:off x="431540" y="1700808"/>
          <a:ext cx="8280919" cy="4418816"/>
        </p:xfrm>
        <a:graphic>
          <a:graphicData uri="http://schemas.openxmlformats.org/drawingml/2006/table">
            <a:tbl>
              <a:tblPr firstRow="1" bandRow="1">
                <a:tableStyleId>{5C22544A-7EE6-4342-B048-85BDC9FD1C3A}</a:tableStyleId>
              </a:tblPr>
              <a:tblGrid>
                <a:gridCol w="1899210">
                  <a:extLst>
                    <a:ext uri="{9D8B030D-6E8A-4147-A177-3AD203B41FA5}">
                      <a16:colId xmlns:a16="http://schemas.microsoft.com/office/drawing/2014/main" xmlns="" val="87756972"/>
                    </a:ext>
                  </a:extLst>
                </a:gridCol>
                <a:gridCol w="2040257">
                  <a:extLst>
                    <a:ext uri="{9D8B030D-6E8A-4147-A177-3AD203B41FA5}">
                      <a16:colId xmlns:a16="http://schemas.microsoft.com/office/drawing/2014/main" xmlns="" val="2131571369"/>
                    </a:ext>
                  </a:extLst>
                </a:gridCol>
                <a:gridCol w="1447150">
                  <a:extLst>
                    <a:ext uri="{9D8B030D-6E8A-4147-A177-3AD203B41FA5}">
                      <a16:colId xmlns:a16="http://schemas.microsoft.com/office/drawing/2014/main" xmlns="" val="3816418471"/>
                    </a:ext>
                  </a:extLst>
                </a:gridCol>
                <a:gridCol w="1447151">
                  <a:extLst>
                    <a:ext uri="{9D8B030D-6E8A-4147-A177-3AD203B41FA5}">
                      <a16:colId xmlns:a16="http://schemas.microsoft.com/office/drawing/2014/main" xmlns="" val="1147156499"/>
                    </a:ext>
                  </a:extLst>
                </a:gridCol>
                <a:gridCol w="1447151">
                  <a:extLst>
                    <a:ext uri="{9D8B030D-6E8A-4147-A177-3AD203B41FA5}">
                      <a16:colId xmlns:a16="http://schemas.microsoft.com/office/drawing/2014/main" xmlns="" val="1013806496"/>
                    </a:ext>
                  </a:extLst>
                </a:gridCol>
              </a:tblGrid>
              <a:tr h="226824">
                <a:tc>
                  <a:txBody>
                    <a:bodyPr/>
                    <a:lstStyle/>
                    <a:p>
                      <a:r>
                        <a:rPr lang="en-ZA" sz="1400" b="1" dirty="0">
                          <a:latin typeface="Arial" panose="020B0604020202020204" pitchFamily="34" charset="0"/>
                          <a:cs typeface="Arial" panose="020B0604020202020204" pitchFamily="34" charset="0"/>
                        </a:rPr>
                        <a:t>NAME OF PROVINCE</a:t>
                      </a:r>
                    </a:p>
                  </a:txBody>
                  <a:tcPr/>
                </a:tc>
                <a:tc>
                  <a:txBody>
                    <a:bodyPr/>
                    <a:lstStyle/>
                    <a:p>
                      <a:r>
                        <a:rPr lang="en-ZA" sz="1400" b="1" dirty="0">
                          <a:latin typeface="Arial" panose="020B0604020202020204" pitchFamily="34" charset="0"/>
                          <a:cs typeface="Arial" panose="020B0604020202020204" pitchFamily="34" charset="0"/>
                        </a:rPr>
                        <a:t>SECTOR</a:t>
                      </a:r>
                    </a:p>
                  </a:txBody>
                  <a:tcPr/>
                </a:tc>
                <a:tc>
                  <a:txBody>
                    <a:bodyPr/>
                    <a:lstStyle/>
                    <a:p>
                      <a:r>
                        <a:rPr lang="en-ZA" sz="1400" b="1" dirty="0">
                          <a:latin typeface="Arial" panose="020B0604020202020204" pitchFamily="34" charset="0"/>
                          <a:cs typeface="Arial" panose="020B0604020202020204" pitchFamily="34" charset="0"/>
                        </a:rPr>
                        <a:t>HAZARD</a:t>
                      </a:r>
                    </a:p>
                  </a:txBody>
                  <a:tcPr/>
                </a:tc>
                <a:tc gridSpan="2">
                  <a:txBody>
                    <a:bodyPr/>
                    <a:lstStyle/>
                    <a:p>
                      <a:r>
                        <a:rPr lang="en-ZA" sz="1400" b="1" dirty="0">
                          <a:latin typeface="Arial" panose="020B0604020202020204" pitchFamily="34" charset="0"/>
                          <a:cs typeface="Arial" panose="020B0604020202020204" pitchFamily="34" charset="0"/>
                        </a:rPr>
                        <a:t>AMOUNT</a:t>
                      </a:r>
                      <a:r>
                        <a:rPr lang="en-ZA" sz="1400" b="1" baseline="0" dirty="0">
                          <a:latin typeface="Arial" panose="020B0604020202020204" pitchFamily="34" charset="0"/>
                          <a:cs typeface="Arial" panose="020B0604020202020204" pitchFamily="34" charset="0"/>
                        </a:rPr>
                        <a:t> ALLOCATED</a:t>
                      </a:r>
                      <a:endParaRPr lang="en-ZA" sz="1400" b="1" dirty="0">
                        <a:latin typeface="Arial" panose="020B0604020202020204" pitchFamily="34" charset="0"/>
                        <a:cs typeface="Arial" panose="020B0604020202020204" pitchFamily="34" charset="0"/>
                      </a:endParaRPr>
                    </a:p>
                  </a:txBody>
                  <a:tcPr/>
                </a:tc>
                <a:tc hMerge="1">
                  <a:txBody>
                    <a:bodyPr/>
                    <a:lstStyle/>
                    <a:p>
                      <a:endParaRPr lang="en-ZA"/>
                    </a:p>
                  </a:txBody>
                  <a:tcPr/>
                </a:tc>
                <a:extLst>
                  <a:ext uri="{0D108BD9-81ED-4DB2-BD59-A6C34878D82A}">
                    <a16:rowId xmlns:a16="http://schemas.microsoft.com/office/drawing/2014/main" xmlns="" val="1831798512"/>
                  </a:ext>
                </a:extLst>
              </a:tr>
              <a:tr h="453390">
                <a:tc>
                  <a:txBody>
                    <a:bodyPr/>
                    <a:lstStyle/>
                    <a:p>
                      <a:r>
                        <a:rPr lang="en-ZA" sz="1600" b="1" dirty="0">
                          <a:latin typeface="Arial" panose="020B0604020202020204" pitchFamily="34" charset="0"/>
                          <a:cs typeface="Arial" panose="020B0604020202020204" pitchFamily="34" charset="0"/>
                        </a:rPr>
                        <a:t>Free State</a:t>
                      </a:r>
                    </a:p>
                  </a:txBody>
                  <a:tcPr/>
                </a:tc>
                <a:tc>
                  <a:txBody>
                    <a:bodyPr/>
                    <a:lstStyle/>
                    <a:p>
                      <a:pPr algn="just"/>
                      <a:r>
                        <a:rPr lang="en-ZA" sz="1600" b="1" dirty="0">
                          <a:latin typeface="Arial" panose="020B0604020202020204" pitchFamily="34" charset="0"/>
                          <a:cs typeface="Arial" panose="020B0604020202020204" pitchFamily="34" charset="0"/>
                        </a:rPr>
                        <a:t>Department of Agriculture</a:t>
                      </a:r>
                    </a:p>
                  </a:txBody>
                  <a:tcPr/>
                </a:tc>
                <a:tc>
                  <a:txBody>
                    <a:bodyPr/>
                    <a:lstStyle/>
                    <a:p>
                      <a:r>
                        <a:rPr lang="en-ZA" sz="1600" b="1" dirty="0">
                          <a:latin typeface="Arial" panose="020B0604020202020204" pitchFamily="34" charset="0"/>
                          <a:cs typeface="Arial" panose="020B0604020202020204" pitchFamily="34" charset="0"/>
                        </a:rPr>
                        <a:t>Veld Fires</a:t>
                      </a:r>
                    </a:p>
                  </a:txBody>
                  <a:tcPr/>
                </a:tc>
                <a:tc gridSpan="2">
                  <a:txBody>
                    <a:bodyPr/>
                    <a:lstStyle/>
                    <a:p>
                      <a:r>
                        <a:rPr lang="en-ZA" sz="1600" b="1" dirty="0">
                          <a:latin typeface="Arial" panose="020B0604020202020204" pitchFamily="34" charset="0"/>
                          <a:cs typeface="Arial" panose="020B0604020202020204" pitchFamily="34" charset="0"/>
                        </a:rPr>
                        <a:t>R15.</a:t>
                      </a:r>
                      <a:r>
                        <a:rPr lang="en-ZA" sz="1600" b="1" baseline="0" dirty="0">
                          <a:latin typeface="Arial" panose="020B0604020202020204" pitchFamily="34" charset="0"/>
                          <a:cs typeface="Arial" panose="020B0604020202020204" pitchFamily="34" charset="0"/>
                        </a:rPr>
                        <a:t>7m</a:t>
                      </a:r>
                      <a:endParaRPr lang="en-ZA" sz="1600" b="1" dirty="0">
                        <a:latin typeface="Arial" panose="020B0604020202020204" pitchFamily="34" charset="0"/>
                        <a:cs typeface="Arial" panose="020B0604020202020204" pitchFamily="34" charset="0"/>
                      </a:endParaRPr>
                    </a:p>
                  </a:txBody>
                  <a:tcPr/>
                </a:tc>
                <a:tc hMerge="1">
                  <a:txBody>
                    <a:bodyPr/>
                    <a:lstStyle/>
                    <a:p>
                      <a:endParaRPr lang="en-ZA"/>
                    </a:p>
                  </a:txBody>
                  <a:tcPr/>
                </a:tc>
                <a:extLst>
                  <a:ext uri="{0D108BD9-81ED-4DB2-BD59-A6C34878D82A}">
                    <a16:rowId xmlns:a16="http://schemas.microsoft.com/office/drawing/2014/main" xmlns="" val="3383915374"/>
                  </a:ext>
                </a:extLst>
              </a:tr>
              <a:tr h="634216">
                <a:tc>
                  <a:txBody>
                    <a:bodyPr/>
                    <a:lstStyle/>
                    <a:p>
                      <a:r>
                        <a:rPr lang="en-ZA" sz="1600" b="1" dirty="0">
                          <a:latin typeface="Arial" panose="020B0604020202020204" pitchFamily="34" charset="0"/>
                          <a:cs typeface="Arial" panose="020B0604020202020204" pitchFamily="34" charset="0"/>
                        </a:rPr>
                        <a:t>KwaZulu-Natal</a:t>
                      </a:r>
                    </a:p>
                  </a:txBody>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 of Agriculture</a:t>
                      </a:r>
                      <a:endParaRPr lang="en-ZA" sz="1600" b="1" dirty="0">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Veld Fires</a:t>
                      </a:r>
                    </a:p>
                    <a:p>
                      <a:endParaRPr lang="en-ZA" sz="1600" b="1" dirty="0">
                        <a:latin typeface="Arial" panose="020B0604020202020204" pitchFamily="34" charset="0"/>
                        <a:cs typeface="Arial" panose="020B0604020202020204" pitchFamily="34" charset="0"/>
                      </a:endParaRPr>
                    </a:p>
                  </a:txBody>
                  <a:tcPr/>
                </a:tc>
                <a:tc gridSpan="2">
                  <a:txBody>
                    <a:bodyPr/>
                    <a:lstStyle/>
                    <a:p>
                      <a:r>
                        <a:rPr lang="en-ZA" sz="1600" b="1" dirty="0">
                          <a:latin typeface="Arial" panose="020B0604020202020204" pitchFamily="34" charset="0"/>
                          <a:cs typeface="Arial" panose="020B0604020202020204" pitchFamily="34" charset="0"/>
                        </a:rPr>
                        <a:t>R10.</a:t>
                      </a:r>
                      <a:r>
                        <a:rPr lang="en-ZA" sz="1600" b="1" baseline="0" dirty="0">
                          <a:latin typeface="Arial" panose="020B0604020202020204" pitchFamily="34" charset="0"/>
                          <a:cs typeface="Arial" panose="020B0604020202020204" pitchFamily="34" charset="0"/>
                        </a:rPr>
                        <a:t>2m</a:t>
                      </a:r>
                      <a:endParaRPr lang="en-ZA" sz="1600" b="1" dirty="0">
                        <a:latin typeface="Arial" panose="020B0604020202020204" pitchFamily="34" charset="0"/>
                        <a:cs typeface="Arial" panose="020B0604020202020204" pitchFamily="34" charset="0"/>
                      </a:endParaRPr>
                    </a:p>
                  </a:txBody>
                  <a:tcPr/>
                </a:tc>
                <a:tc hMerge="1">
                  <a:txBody>
                    <a:bodyPr/>
                    <a:lstStyle/>
                    <a:p>
                      <a:endParaRPr lang="en-ZA"/>
                    </a:p>
                  </a:txBody>
                  <a:tcPr/>
                </a:tc>
                <a:extLst>
                  <a:ext uri="{0D108BD9-81ED-4DB2-BD59-A6C34878D82A}">
                    <a16:rowId xmlns:a16="http://schemas.microsoft.com/office/drawing/2014/main" xmlns="" val="3958360924"/>
                  </a:ext>
                </a:extLst>
              </a:tr>
              <a:tr h="185420">
                <a:tc rowSpan="2">
                  <a:txBody>
                    <a:bodyPr/>
                    <a:lstStyle/>
                    <a:p>
                      <a:r>
                        <a:rPr lang="en-ZA" sz="1600" b="1" dirty="0">
                          <a:latin typeface="Arial" panose="020B0604020202020204" pitchFamily="34" charset="0"/>
                          <a:cs typeface="Arial" panose="020B0604020202020204" pitchFamily="34" charset="0"/>
                        </a:rPr>
                        <a:t>Limpopo</a:t>
                      </a:r>
                    </a:p>
                  </a:txBody>
                  <a:tcPr/>
                </a:tc>
                <a:tc>
                  <a:txBody>
                    <a:bodyPr/>
                    <a:lstStyle/>
                    <a:p>
                      <a:r>
                        <a:rPr lang="en-ZA" sz="1600" b="1" dirty="0">
                          <a:latin typeface="Arial" panose="020B0604020202020204" pitchFamily="34" charset="0"/>
                          <a:cs typeface="Arial" panose="020B0604020202020204" pitchFamily="34" charset="0"/>
                        </a:rPr>
                        <a:t>Roads and Transport</a:t>
                      </a:r>
                    </a:p>
                  </a:txBody>
                  <a:tcPr/>
                </a:tc>
                <a:tc rowSpan="2">
                  <a:txBody>
                    <a:bodyPr/>
                    <a:lstStyle/>
                    <a:p>
                      <a:r>
                        <a:rPr lang="en-ZA" sz="1600" b="1" dirty="0">
                          <a:latin typeface="Arial" panose="020B0604020202020204" pitchFamily="34" charset="0"/>
                          <a:cs typeface="Arial" panose="020B0604020202020204" pitchFamily="34" charset="0"/>
                        </a:rPr>
                        <a:t>Floods</a:t>
                      </a:r>
                    </a:p>
                  </a:txBody>
                  <a:tcPr/>
                </a:tc>
                <a:tc>
                  <a:txBody>
                    <a:bodyPr/>
                    <a:lstStyle/>
                    <a:p>
                      <a:r>
                        <a:rPr lang="en-ZA" sz="1600" b="1" dirty="0">
                          <a:latin typeface="Arial" panose="020B0604020202020204" pitchFamily="34" charset="0"/>
                          <a:cs typeface="Arial" panose="020B0604020202020204" pitchFamily="34" charset="0"/>
                        </a:rPr>
                        <a:t>R8.9m</a:t>
                      </a:r>
                    </a:p>
                  </a:txBody>
                  <a:tcPr/>
                </a:tc>
                <a:tc rowSpan="2">
                  <a:txBody>
                    <a:bodyPr/>
                    <a:lstStyle/>
                    <a:p>
                      <a:r>
                        <a:rPr lang="en-ZA" sz="1600" b="1" baseline="0" dirty="0">
                          <a:latin typeface="Arial" panose="020B0604020202020204" pitchFamily="34" charset="0"/>
                          <a:cs typeface="Arial" panose="020B0604020202020204" pitchFamily="34" charset="0"/>
                        </a:rPr>
                        <a:t> </a:t>
                      </a:r>
                      <a:r>
                        <a:rPr lang="en-ZA" sz="1600" b="1" dirty="0">
                          <a:latin typeface="Arial" panose="020B0604020202020204" pitchFamily="34" charset="0"/>
                          <a:cs typeface="Arial" panose="020B0604020202020204" pitchFamily="34" charset="0"/>
                        </a:rPr>
                        <a:t>R9,5m</a:t>
                      </a:r>
                    </a:p>
                  </a:txBody>
                  <a:tcPr/>
                </a:tc>
                <a:extLst>
                  <a:ext uri="{0D108BD9-81ED-4DB2-BD59-A6C34878D82A}">
                    <a16:rowId xmlns:a16="http://schemas.microsoft.com/office/drawing/2014/main" xmlns="" val="2758722767"/>
                  </a:ext>
                </a:extLst>
              </a:tr>
              <a:tr h="185420">
                <a:tc vMerge="1">
                  <a:txBody>
                    <a:bodyPr/>
                    <a:lstStyle/>
                    <a:p>
                      <a:endParaRPr lang="en-ZA"/>
                    </a:p>
                  </a:txBody>
                  <a:tcPr/>
                </a:tc>
                <a:tc>
                  <a:txBody>
                    <a:bodyPr/>
                    <a:lstStyle/>
                    <a:p>
                      <a:r>
                        <a:rPr lang="en-ZA" sz="1600" b="1" dirty="0">
                          <a:latin typeface="Arial" panose="020B0604020202020204" pitchFamily="34" charset="0"/>
                          <a:cs typeface="Arial" panose="020B0604020202020204" pitchFamily="34" charset="0"/>
                        </a:rPr>
                        <a:t>Human Settlements</a:t>
                      </a:r>
                    </a:p>
                  </a:txBody>
                  <a:tcPr/>
                </a:tc>
                <a:tc vMerge="1">
                  <a:txBody>
                    <a:bodyPr/>
                    <a:lstStyle/>
                    <a:p>
                      <a:endParaRPr lang="en-ZA"/>
                    </a:p>
                  </a:txBody>
                  <a:tcPr/>
                </a:tc>
                <a:tc>
                  <a:txBody>
                    <a:bodyPr/>
                    <a:lstStyle/>
                    <a:p>
                      <a:r>
                        <a:rPr lang="en-ZA" sz="1600" b="1" dirty="0">
                          <a:latin typeface="Arial" panose="020B0604020202020204" pitchFamily="34" charset="0"/>
                          <a:cs typeface="Arial" panose="020B0604020202020204" pitchFamily="34" charset="0"/>
                        </a:rPr>
                        <a:t>R   560</a:t>
                      </a:r>
                    </a:p>
                  </a:txBody>
                  <a:tcPr/>
                </a:tc>
                <a:tc vMerge="1">
                  <a:txBody>
                    <a:bodyPr/>
                    <a:lstStyle/>
                    <a:p>
                      <a:endParaRPr lang="en-ZA"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741993963"/>
                  </a:ext>
                </a:extLst>
              </a:tr>
              <a:tr h="289560">
                <a:tc rowSpan="3">
                  <a:txBody>
                    <a:bodyPr/>
                    <a:lstStyle/>
                    <a:p>
                      <a:r>
                        <a:rPr lang="en-ZA" sz="1600" b="1" dirty="0">
                          <a:latin typeface="Arial" panose="020B0604020202020204" pitchFamily="34" charset="0"/>
                          <a:cs typeface="Arial" panose="020B0604020202020204" pitchFamily="34" charset="0"/>
                        </a:rPr>
                        <a:t>Mpumalanga</a:t>
                      </a:r>
                    </a:p>
                  </a:txBody>
                  <a:tcPr/>
                </a:tc>
                <a:tc>
                  <a:txBody>
                    <a:bodyPr/>
                    <a:lstStyle/>
                    <a:p>
                      <a:r>
                        <a:rPr lang="en-ZA" sz="1600" b="1" dirty="0">
                          <a:latin typeface="Arial" panose="020B0604020202020204" pitchFamily="34" charset="0"/>
                          <a:cs typeface="Arial" panose="020B0604020202020204" pitchFamily="34" charset="0"/>
                        </a:rPr>
                        <a:t>Roads</a:t>
                      </a:r>
                      <a:r>
                        <a:rPr lang="en-ZA" sz="1600" b="1" baseline="0" dirty="0">
                          <a:latin typeface="Arial" panose="020B0604020202020204" pitchFamily="34" charset="0"/>
                          <a:cs typeface="Arial" panose="020B0604020202020204" pitchFamily="34" charset="0"/>
                        </a:rPr>
                        <a:t> and Transport</a:t>
                      </a:r>
                      <a:endParaRPr lang="en-ZA" sz="1600" b="1" dirty="0">
                        <a:latin typeface="Arial" panose="020B0604020202020204" pitchFamily="34" charset="0"/>
                        <a:cs typeface="Arial" panose="020B0604020202020204" pitchFamily="34" charset="0"/>
                      </a:endParaRPr>
                    </a:p>
                  </a:txBody>
                  <a:tcPr/>
                </a:tc>
                <a:tc rowSpan="3">
                  <a:txBody>
                    <a:bodyPr/>
                    <a:lstStyle/>
                    <a:p>
                      <a:r>
                        <a:rPr lang="en-ZA" sz="1600" b="1" dirty="0">
                          <a:latin typeface="Arial" panose="020B0604020202020204" pitchFamily="34" charset="0"/>
                          <a:cs typeface="Arial" panose="020B0604020202020204" pitchFamily="34" charset="0"/>
                        </a:rPr>
                        <a:t>Floods</a:t>
                      </a:r>
                    </a:p>
                  </a:txBody>
                  <a:tcPr/>
                </a:tc>
                <a:tc rowSpan="2">
                  <a:txBody>
                    <a:bodyPr/>
                    <a:lstStyle/>
                    <a:p>
                      <a:r>
                        <a:rPr lang="en-ZA" sz="1600" b="1" dirty="0">
                          <a:latin typeface="Arial" panose="020B0604020202020204" pitchFamily="34" charset="0"/>
                          <a:cs typeface="Arial" panose="020B0604020202020204" pitchFamily="34" charset="0"/>
                        </a:rPr>
                        <a:t>R35.</a:t>
                      </a:r>
                      <a:r>
                        <a:rPr lang="en-ZA" sz="1600" b="1" baseline="0" dirty="0">
                          <a:latin typeface="Arial" panose="020B0604020202020204" pitchFamily="34" charset="0"/>
                          <a:cs typeface="Arial" panose="020B0604020202020204" pitchFamily="34" charset="0"/>
                        </a:rPr>
                        <a:t>7</a:t>
                      </a:r>
                      <a:endParaRPr lang="en-ZA" sz="1600" b="1" dirty="0">
                        <a:latin typeface="Arial" panose="020B0604020202020204" pitchFamily="34" charset="0"/>
                        <a:cs typeface="Arial" panose="020B0604020202020204" pitchFamily="34" charset="0"/>
                      </a:endParaRPr>
                    </a:p>
                  </a:txBody>
                  <a:tcPr/>
                </a:tc>
                <a:tc rowSpan="3">
                  <a:txBody>
                    <a:bodyPr/>
                    <a:lstStyle/>
                    <a:p>
                      <a:r>
                        <a:rPr lang="en-ZA" sz="1600" b="1" dirty="0">
                          <a:latin typeface="Arial" panose="020B0604020202020204" pitchFamily="34" charset="0"/>
                          <a:cs typeface="Arial" panose="020B0604020202020204" pitchFamily="34" charset="0"/>
                        </a:rPr>
                        <a:t>R50,4m</a:t>
                      </a:r>
                    </a:p>
                  </a:txBody>
                  <a:tcPr/>
                </a:tc>
                <a:extLst>
                  <a:ext uri="{0D108BD9-81ED-4DB2-BD59-A6C34878D82A}">
                    <a16:rowId xmlns:a16="http://schemas.microsoft.com/office/drawing/2014/main" xmlns="" val="290768219"/>
                  </a:ext>
                </a:extLst>
              </a:tr>
              <a:tr h="121920">
                <a:tc vMerge="1">
                  <a:txBody>
                    <a:bodyPr/>
                    <a:lstStyle/>
                    <a:p>
                      <a:endParaRPr lang="en-ZA"/>
                    </a:p>
                  </a:txBody>
                  <a:tcPr/>
                </a:tc>
                <a:tc rowSpan="2">
                  <a:txBody>
                    <a:bodyPr/>
                    <a:lstStyle/>
                    <a:p>
                      <a:r>
                        <a:rPr lang="en-ZA" sz="1600" b="1" dirty="0">
                          <a:latin typeface="Arial" panose="020B0604020202020204" pitchFamily="34" charset="0"/>
                          <a:cs typeface="Arial" panose="020B0604020202020204" pitchFamily="34" charset="0"/>
                        </a:rPr>
                        <a:t>Department </a:t>
                      </a:r>
                      <a:r>
                        <a:rPr lang="en-ZA" sz="1600" b="1">
                          <a:latin typeface="Arial" panose="020B0604020202020204" pitchFamily="34" charset="0"/>
                          <a:cs typeface="Arial" panose="020B0604020202020204" pitchFamily="34" charset="0"/>
                        </a:rPr>
                        <a:t>of Agriculture</a:t>
                      </a:r>
                      <a:endParaRPr lang="en-ZA" sz="1600" b="1" dirty="0">
                        <a:latin typeface="Arial" panose="020B0604020202020204" pitchFamily="34" charset="0"/>
                        <a:cs typeface="Arial" panose="020B0604020202020204" pitchFamily="34" charset="0"/>
                      </a:endParaRPr>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482003848"/>
                  </a:ext>
                </a:extLst>
              </a:tr>
              <a:tr h="45641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r>
                        <a:rPr lang="en-ZA" sz="1600" b="1" dirty="0">
                          <a:latin typeface="Arial" panose="020B0604020202020204" pitchFamily="34" charset="0"/>
                          <a:cs typeface="Arial" panose="020B0604020202020204" pitchFamily="34" charset="0"/>
                        </a:rPr>
                        <a:t>R14.7m</a:t>
                      </a:r>
                    </a:p>
                  </a:txBody>
                  <a:tcPr/>
                </a:tc>
                <a:tc vMerge="1">
                  <a:txBody>
                    <a:bodyPr/>
                    <a:lstStyle/>
                    <a:p>
                      <a:endParaRPr lang="en-ZA"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640715896"/>
                  </a:ext>
                </a:extLst>
              </a:tr>
              <a:tr h="370840">
                <a:tc gridSpan="3">
                  <a:txBody>
                    <a:bodyPr/>
                    <a:lstStyle/>
                    <a:p>
                      <a:r>
                        <a:rPr lang="en-ZA" sz="1600" b="1" dirty="0">
                          <a:latin typeface="Arial" panose="020B0604020202020204" pitchFamily="34" charset="0"/>
                          <a:cs typeface="Arial" panose="020B0604020202020204" pitchFamily="34" charset="0"/>
                        </a:rPr>
                        <a:t>TOTAL</a:t>
                      </a:r>
                    </a:p>
                  </a:txBody>
                  <a:tcPr/>
                </a:tc>
                <a:tc hMerge="1">
                  <a:txBody>
                    <a:bodyPr/>
                    <a:lstStyle/>
                    <a:p>
                      <a:endParaRPr lang="en-ZA" sz="1600" b="1" dirty="0">
                        <a:latin typeface="Arial" panose="020B0604020202020204" pitchFamily="34" charset="0"/>
                        <a:cs typeface="Arial" panose="020B0604020202020204" pitchFamily="34" charset="0"/>
                      </a:endParaRPr>
                    </a:p>
                  </a:txBody>
                  <a:tcPr/>
                </a:tc>
                <a:tc hMerge="1">
                  <a:txBody>
                    <a:bodyPr/>
                    <a:lstStyle/>
                    <a:p>
                      <a:endParaRPr lang="en-ZA" sz="1600" b="1" dirty="0">
                        <a:latin typeface="Arial" panose="020B0604020202020204" pitchFamily="34" charset="0"/>
                        <a:cs typeface="Arial" panose="020B0604020202020204" pitchFamily="34" charset="0"/>
                      </a:endParaRPr>
                    </a:p>
                  </a:txBody>
                  <a:tcPr/>
                </a:tc>
                <a:tc gridSpan="2">
                  <a:txBody>
                    <a:bodyPr/>
                    <a:lstStyle/>
                    <a:p>
                      <a:r>
                        <a:rPr lang="en-ZA" sz="1600" b="1" dirty="0">
                          <a:latin typeface="Arial" panose="020B0604020202020204" pitchFamily="34" charset="0"/>
                          <a:cs typeface="Arial" panose="020B0604020202020204" pitchFamily="34" charset="0"/>
                        </a:rPr>
                        <a:t>R85,8m</a:t>
                      </a:r>
                    </a:p>
                  </a:txBody>
                  <a:tcPr/>
                </a:tc>
                <a:tc hMerge="1">
                  <a:txBody>
                    <a:bodyPr/>
                    <a:lstStyle/>
                    <a:p>
                      <a:endParaRPr lang="en-ZA"/>
                    </a:p>
                  </a:txBody>
                  <a:tcPr/>
                </a:tc>
                <a:extLst>
                  <a:ext uri="{0D108BD9-81ED-4DB2-BD59-A6C34878D82A}">
                    <a16:rowId xmlns:a16="http://schemas.microsoft.com/office/drawing/2014/main" xmlns="" val="3324035618"/>
                  </a:ext>
                </a:extLst>
              </a:tr>
            </a:tbl>
          </a:graphicData>
        </a:graphic>
      </p:graphicFrame>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23</a:t>
            </a:fld>
            <a:endParaRPr lang="en-US" altLang="en-US" dirty="0"/>
          </a:p>
        </p:txBody>
      </p:sp>
    </p:spTree>
    <p:extLst>
      <p:ext uri="{BB962C8B-B14F-4D97-AF65-F5344CB8AC3E}">
        <p14:creationId xmlns:p14="http://schemas.microsoft.com/office/powerpoint/2010/main" xmlns="" val="1896453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3"/>
            <a:ext cx="7886700" cy="720080"/>
          </a:xfrm>
        </p:spPr>
        <p:txBody>
          <a:bodyPr/>
          <a:lstStyle/>
          <a:p>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Financial and Non - Financial Performance 2014/15 Financial Year</a:t>
            </a:r>
            <a:r>
              <a:rPr lang="en-ZA" dirty="0">
                <a:solidFill>
                  <a:prstClr val="black"/>
                </a:solidFill>
              </a:rPr>
              <a:t> </a:t>
            </a:r>
            <a:r>
              <a:rPr lang="en-ZA" dirty="0">
                <a:solidFill>
                  <a:schemeClr val="accent2"/>
                </a:solidFill>
              </a:rPr>
              <a:t>(</a:t>
            </a:r>
            <a:r>
              <a:rPr lang="en-ZA" dirty="0" err="1">
                <a:solidFill>
                  <a:schemeClr val="accent2"/>
                </a:solidFill>
              </a:rPr>
              <a:t>Cont</a:t>
            </a:r>
            <a:r>
              <a:rPr lang="en-ZA" dirty="0">
                <a:solidFill>
                  <a:schemeClr val="accent2"/>
                </a:solidFill>
              </a:rPr>
              <a:t>…)</a:t>
            </a:r>
            <a:r>
              <a:rPr lang="en-ZA" dirty="0">
                <a:solidFill>
                  <a:prstClr val="black"/>
                </a:solidFill>
              </a:rPr>
              <a:t/>
            </a:r>
            <a:br>
              <a:rPr lang="en-ZA" dirty="0">
                <a:solidFill>
                  <a:prstClr val="black"/>
                </a:solidFill>
              </a:rPr>
            </a:br>
            <a:r>
              <a:rPr lang="en-ZA" dirty="0">
                <a:solidFill>
                  <a:prstClr val="black"/>
                </a:solidFill>
              </a:rPr>
              <a:t/>
            </a:r>
            <a:br>
              <a:rPr lang="en-ZA" dirty="0">
                <a:solidFill>
                  <a:prstClr val="black"/>
                </a:solidFill>
              </a:rPr>
            </a:br>
            <a:r>
              <a:rPr lang="en-ZA" sz="1800" dirty="0">
                <a:solidFill>
                  <a:prstClr val="black"/>
                </a:solidFill>
              </a:rPr>
              <a:t>Municipal Disaster Grants: 2014/15 Financial Year. The funds were allocated to the four districts in KZN as a result of drought. A total amount of R24,6m was allocated to below mentioned municipalities.</a:t>
            </a:r>
            <a:br>
              <a:rPr lang="en-ZA" sz="1800" dirty="0">
                <a:solidFill>
                  <a:prstClr val="black"/>
                </a:solidFill>
              </a:rPr>
            </a:br>
            <a:endParaRPr lang="en-ZA" dirty="0"/>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24</a:t>
            </a:fld>
            <a:endParaRPr lang="en-US" alt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318693702"/>
              </p:ext>
            </p:extLst>
          </p:nvPr>
        </p:nvGraphicFramePr>
        <p:xfrm>
          <a:off x="578031" y="2060848"/>
          <a:ext cx="7886700" cy="41163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157581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124744"/>
          </a:xfrm>
        </p:spPr>
        <p:txBody>
          <a:bodyPr/>
          <a:lstStyle/>
          <a:p>
            <a:r>
              <a:rPr lang="en-US" altLang="en-US" dirty="0"/>
              <a:t/>
            </a:r>
            <a:br>
              <a:rPr lang="en-US" altLang="en-US" dirty="0"/>
            </a:br>
            <a:r>
              <a:rPr lang="en-US" altLang="en-US" dirty="0"/>
              <a:t/>
            </a:r>
            <a:br>
              <a:rPr lang="en-US" altLang="en-US" dirty="0"/>
            </a:br>
            <a:r>
              <a:rPr lang="en-US" altLang="en-US" dirty="0"/>
              <a:t/>
            </a:r>
            <a:br>
              <a:rPr lang="en-US" altLang="en-US" dirty="0"/>
            </a:br>
            <a:r>
              <a:rPr lang="en-US" altLang="en-US" dirty="0"/>
              <a:t>Financial and Non - Financial Performance 2014/15 Financial Year</a:t>
            </a:r>
            <a:r>
              <a:rPr lang="en-ZA" dirty="0"/>
              <a:t> </a:t>
            </a:r>
            <a:br>
              <a:rPr lang="en-ZA" dirty="0"/>
            </a:br>
            <a:r>
              <a:rPr lang="en-ZA" dirty="0">
                <a:solidFill>
                  <a:schemeClr val="tx1"/>
                </a:solidFill>
              </a:rPr>
              <a:t>Municipal Disaster Grants: 2014/15 Financial Year</a:t>
            </a:r>
            <a:br>
              <a:rPr lang="en-ZA" dirty="0">
                <a:solidFill>
                  <a:schemeClr val="tx1"/>
                </a:solidFill>
              </a:rPr>
            </a:br>
            <a:endParaRPr lang="en-ZA" dirty="0">
              <a:solidFill>
                <a:schemeClr val="tx1"/>
              </a:solidFill>
            </a:endParaRPr>
          </a:p>
        </p:txBody>
      </p:sp>
      <p:sp>
        <p:nvSpPr>
          <p:cNvPr id="11" name="Content Placeholder 10"/>
          <p:cNvSpPr>
            <a:spLocks noGrp="1"/>
          </p:cNvSpPr>
          <p:nvPr>
            <p:ph sz="half" idx="1"/>
          </p:nvPr>
        </p:nvSpPr>
        <p:spPr>
          <a:xfrm>
            <a:off x="628650" y="1556792"/>
            <a:ext cx="7886700" cy="4978693"/>
          </a:xfrm>
        </p:spPr>
        <p:txBody>
          <a:bodyPr/>
          <a:lstStyle/>
          <a:p>
            <a:pPr marL="0" lvl="0" indent="0" algn="ctr">
              <a:buNone/>
            </a:pPr>
            <a:r>
              <a:rPr lang="en-ZA" sz="1800" b="1" dirty="0">
                <a:solidFill>
                  <a:prstClr val="black"/>
                </a:solidFill>
              </a:rPr>
              <a:t>Mpumalanga and Limpopo Province :R10,792m</a:t>
            </a:r>
          </a:p>
          <a:p>
            <a:pPr marL="0" indent="0" algn="ctr">
              <a:buNone/>
            </a:pPr>
            <a:endParaRPr lang="en-ZA" sz="1800" b="1" dirty="0"/>
          </a:p>
        </p:txBody>
      </p:sp>
      <p:sp>
        <p:nvSpPr>
          <p:cNvPr id="4" name="Slide Number Placeholder 3"/>
          <p:cNvSpPr>
            <a:spLocks noGrp="1"/>
          </p:cNvSpPr>
          <p:nvPr>
            <p:ph type="sldNum" sz="quarter" idx="12"/>
          </p:nvPr>
        </p:nvSpPr>
        <p:spPr/>
        <p:txBody>
          <a:bodyPr/>
          <a:lstStyle/>
          <a:p>
            <a:fld id="{7773200B-CD01-40FD-9F7E-DB68DF9A3C84}" type="slidenum">
              <a:rPr lang="en-US" altLang="en-US" smtClean="0"/>
              <a:pPr/>
              <a:t>25</a:t>
            </a:fld>
            <a:endParaRPr lang="en-US" altLang="en-US" dirty="0"/>
          </a:p>
        </p:txBody>
      </p:sp>
      <p:graphicFrame>
        <p:nvGraphicFramePr>
          <p:cNvPr id="13" name="Chart 12"/>
          <p:cNvGraphicFramePr>
            <a:graphicFrameLocks/>
          </p:cNvGraphicFramePr>
          <p:nvPr>
            <p:extLst>
              <p:ext uri="{D42A27DB-BD31-4B8C-83A1-F6EECF244321}">
                <p14:modId xmlns:p14="http://schemas.microsoft.com/office/powerpoint/2010/main" xmlns="" val="4271181784"/>
              </p:ext>
            </p:extLst>
          </p:nvPr>
        </p:nvGraphicFramePr>
        <p:xfrm>
          <a:off x="899592" y="2263920"/>
          <a:ext cx="6840760" cy="42715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649507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2"/>
            <a:ext cx="7886700" cy="936103"/>
          </a:xfrm>
        </p:spPr>
        <p:txBody>
          <a:bodyPr/>
          <a:lstStyle/>
          <a:p>
            <a:pPr lvl="0">
              <a:spcBef>
                <a:spcPts val="750"/>
              </a:spcBef>
            </a:pP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Financial and Non - Financial Performance of disaster grants (</a:t>
            </a:r>
            <a:r>
              <a:rPr lang="en-US" altLang="en-US" dirty="0" err="1">
                <a:solidFill>
                  <a:srgbClr val="ED7D31"/>
                </a:solidFill>
                <a:ea typeface="MS PGothic" panose="020B0600070205080204" pitchFamily="34" charset="-128"/>
              </a:rPr>
              <a:t>Cont</a:t>
            </a:r>
            <a:r>
              <a:rPr lang="en-US" altLang="en-US" dirty="0">
                <a:solidFill>
                  <a:srgbClr val="ED7D31"/>
                </a:solidFill>
                <a:ea typeface="MS PGothic" panose="020B0600070205080204" pitchFamily="34" charset="-128"/>
              </a:rPr>
              <a:t>…)</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sz="1800" dirty="0">
                <a:solidFill>
                  <a:schemeClr val="tx1"/>
                </a:solidFill>
                <a:ea typeface="MS PGothic" panose="020B0600070205080204" pitchFamily="34" charset="-128"/>
              </a:rPr>
              <a:t>Provincial </a:t>
            </a:r>
            <a:r>
              <a:rPr lang="en-ZA" sz="1800" dirty="0">
                <a:solidFill>
                  <a:prstClr val="black"/>
                </a:solidFill>
                <a:ea typeface="+mn-ea"/>
              </a:rPr>
              <a:t>Disaster Grants: 2015/16 Financial Year</a:t>
            </a:r>
            <a:br>
              <a:rPr lang="en-ZA" sz="1800" dirty="0">
                <a:solidFill>
                  <a:prstClr val="black"/>
                </a:solidFill>
                <a:ea typeface="+mn-ea"/>
              </a:rPr>
            </a:b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679219132"/>
              </p:ext>
            </p:extLst>
          </p:nvPr>
        </p:nvGraphicFramePr>
        <p:xfrm>
          <a:off x="251520" y="1916832"/>
          <a:ext cx="8568952" cy="3200400"/>
        </p:xfrm>
        <a:graphic>
          <a:graphicData uri="http://schemas.openxmlformats.org/drawingml/2006/table">
            <a:tbl>
              <a:tblPr firstRow="1" bandRow="1">
                <a:tableStyleId>{5C22544A-7EE6-4342-B048-85BDC9FD1C3A}</a:tableStyleId>
              </a:tblPr>
              <a:tblGrid>
                <a:gridCol w="1965269">
                  <a:extLst>
                    <a:ext uri="{9D8B030D-6E8A-4147-A177-3AD203B41FA5}">
                      <a16:colId xmlns:a16="http://schemas.microsoft.com/office/drawing/2014/main" xmlns="" val="87756972"/>
                    </a:ext>
                  </a:extLst>
                </a:gridCol>
                <a:gridCol w="2111223">
                  <a:extLst>
                    <a:ext uri="{9D8B030D-6E8A-4147-A177-3AD203B41FA5}">
                      <a16:colId xmlns:a16="http://schemas.microsoft.com/office/drawing/2014/main" xmlns="" val="2131571369"/>
                    </a:ext>
                  </a:extLst>
                </a:gridCol>
                <a:gridCol w="1900172">
                  <a:extLst>
                    <a:ext uri="{9D8B030D-6E8A-4147-A177-3AD203B41FA5}">
                      <a16:colId xmlns:a16="http://schemas.microsoft.com/office/drawing/2014/main" xmlns="" val="3816418471"/>
                    </a:ext>
                  </a:extLst>
                </a:gridCol>
                <a:gridCol w="2592288">
                  <a:extLst>
                    <a:ext uri="{9D8B030D-6E8A-4147-A177-3AD203B41FA5}">
                      <a16:colId xmlns:a16="http://schemas.microsoft.com/office/drawing/2014/main" xmlns="" val="1147156499"/>
                    </a:ext>
                  </a:extLst>
                </a:gridCol>
              </a:tblGrid>
              <a:tr h="370840">
                <a:tc>
                  <a:txBody>
                    <a:bodyPr/>
                    <a:lstStyle/>
                    <a:p>
                      <a:r>
                        <a:rPr lang="en-ZA" sz="2000" dirty="0">
                          <a:latin typeface="Arial" panose="020B0604020202020204" pitchFamily="34" charset="0"/>
                          <a:cs typeface="Arial" panose="020B0604020202020204" pitchFamily="34" charset="0"/>
                        </a:rPr>
                        <a:t>NAME OF PROVINCE</a:t>
                      </a:r>
                    </a:p>
                  </a:txBody>
                  <a:tcPr/>
                </a:tc>
                <a:tc>
                  <a:txBody>
                    <a:bodyPr/>
                    <a:lstStyle/>
                    <a:p>
                      <a:r>
                        <a:rPr lang="en-ZA" sz="2000" dirty="0">
                          <a:latin typeface="Arial" panose="020B0604020202020204" pitchFamily="34" charset="0"/>
                          <a:cs typeface="Arial" panose="020B0604020202020204" pitchFamily="34" charset="0"/>
                        </a:rPr>
                        <a:t>SECTOR</a:t>
                      </a:r>
                    </a:p>
                  </a:txBody>
                  <a:tcPr/>
                </a:tc>
                <a:tc>
                  <a:txBody>
                    <a:bodyPr/>
                    <a:lstStyle/>
                    <a:p>
                      <a:r>
                        <a:rPr lang="en-ZA" sz="2000" dirty="0">
                          <a:latin typeface="Arial" panose="020B0604020202020204" pitchFamily="34" charset="0"/>
                          <a:cs typeface="Arial" panose="020B0604020202020204" pitchFamily="34" charset="0"/>
                        </a:rPr>
                        <a:t>HAZARD</a:t>
                      </a:r>
                    </a:p>
                  </a:txBody>
                  <a:tcPr/>
                </a:tc>
                <a:tc>
                  <a:txBody>
                    <a:bodyPr/>
                    <a:lstStyle/>
                    <a:p>
                      <a:r>
                        <a:rPr lang="en-ZA" sz="2000" dirty="0">
                          <a:latin typeface="Arial" panose="020B0604020202020204" pitchFamily="34" charset="0"/>
                          <a:cs typeface="Arial" panose="020B0604020202020204" pitchFamily="34" charset="0"/>
                        </a:rPr>
                        <a:t>AMOUNT</a:t>
                      </a:r>
                      <a:r>
                        <a:rPr lang="en-ZA" sz="2000" baseline="0" dirty="0">
                          <a:latin typeface="Arial" panose="020B0604020202020204" pitchFamily="34" charset="0"/>
                          <a:cs typeface="Arial" panose="020B0604020202020204" pitchFamily="34" charset="0"/>
                        </a:rPr>
                        <a:t> ALLOCATED</a:t>
                      </a:r>
                      <a:endParaRPr lang="en-ZA"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831798512"/>
                  </a:ext>
                </a:extLst>
              </a:tr>
              <a:tr h="184016">
                <a:tc rowSpan="2">
                  <a:txBody>
                    <a:bodyPr/>
                    <a:lstStyle/>
                    <a:p>
                      <a:r>
                        <a:rPr lang="en-ZA" sz="2000" dirty="0">
                          <a:latin typeface="Arial" panose="020B0604020202020204" pitchFamily="34" charset="0"/>
                          <a:cs typeface="Arial" panose="020B0604020202020204" pitchFamily="34" charset="0"/>
                        </a:rPr>
                        <a:t>Gauteng</a:t>
                      </a:r>
                    </a:p>
                  </a:txBody>
                  <a:tcPr/>
                </a:tc>
                <a:tc>
                  <a:txBody>
                    <a:bodyPr/>
                    <a:lstStyle/>
                    <a:p>
                      <a:pPr algn="just"/>
                      <a:r>
                        <a:rPr lang="en-ZA" sz="2000" dirty="0">
                          <a:latin typeface="Arial" panose="020B0604020202020204" pitchFamily="34" charset="0"/>
                          <a:cs typeface="Arial" panose="020B0604020202020204" pitchFamily="34" charset="0"/>
                        </a:rPr>
                        <a:t>Education</a:t>
                      </a:r>
                    </a:p>
                  </a:txBody>
                  <a:tcPr/>
                </a:tc>
                <a:tc rowSpan="2">
                  <a:txBody>
                    <a:bodyPr/>
                    <a:lstStyle/>
                    <a:p>
                      <a:r>
                        <a:rPr lang="en-ZA" sz="2000" dirty="0">
                          <a:latin typeface="Arial" panose="020B0604020202020204" pitchFamily="34" charset="0"/>
                          <a:cs typeface="Arial" panose="020B0604020202020204" pitchFamily="34" charset="0"/>
                        </a:rPr>
                        <a:t>Thunderstorms</a:t>
                      </a:r>
                    </a:p>
                  </a:txBody>
                  <a:tcPr/>
                </a:tc>
                <a:tc>
                  <a:txBody>
                    <a:bodyPr/>
                    <a:lstStyle/>
                    <a:p>
                      <a:r>
                        <a:rPr lang="en-ZA" sz="2000" dirty="0">
                          <a:latin typeface="Arial" panose="020B0604020202020204" pitchFamily="34" charset="0"/>
                          <a:cs typeface="Arial" panose="020B0604020202020204" pitchFamily="34" charset="0"/>
                        </a:rPr>
                        <a:t>R14m</a:t>
                      </a:r>
                    </a:p>
                  </a:txBody>
                  <a:tcPr/>
                </a:tc>
                <a:extLst>
                  <a:ext uri="{0D108BD9-81ED-4DB2-BD59-A6C34878D82A}">
                    <a16:rowId xmlns:a16="http://schemas.microsoft.com/office/drawing/2014/main" xmlns="" val="3383915374"/>
                  </a:ext>
                </a:extLst>
              </a:tr>
              <a:tr h="184016">
                <a:tc vMerge="1">
                  <a:txBody>
                    <a:bodyPr/>
                    <a:lstStyle/>
                    <a:p>
                      <a:endParaRPr lang="en-ZA"/>
                    </a:p>
                  </a:txBody>
                  <a:tcPr/>
                </a:tc>
                <a:tc>
                  <a:txBody>
                    <a:bodyPr/>
                    <a:lstStyle/>
                    <a:p>
                      <a:pPr algn="just"/>
                      <a:r>
                        <a:rPr lang="en-ZA" sz="2000" dirty="0">
                          <a:latin typeface="Arial" panose="020B0604020202020204" pitchFamily="34" charset="0"/>
                          <a:cs typeface="Arial" panose="020B0604020202020204" pitchFamily="34" charset="0"/>
                        </a:rPr>
                        <a:t>Human Settlements</a:t>
                      </a:r>
                    </a:p>
                  </a:txBody>
                  <a:tcPr/>
                </a:tc>
                <a:tc vMerge="1">
                  <a:txBody>
                    <a:bodyPr/>
                    <a:lstStyle/>
                    <a:p>
                      <a:endParaRPr lang="en-ZA"/>
                    </a:p>
                  </a:txBody>
                  <a:tcPr/>
                </a:tc>
                <a:tc>
                  <a:txBody>
                    <a:bodyPr/>
                    <a:lstStyle/>
                    <a:p>
                      <a:r>
                        <a:rPr lang="en-ZA" sz="2000" dirty="0">
                          <a:latin typeface="Arial" panose="020B0604020202020204" pitchFamily="34" charset="0"/>
                          <a:cs typeface="Arial" panose="020B0604020202020204" pitchFamily="34" charset="0"/>
                        </a:rPr>
                        <a:t>R21,5m</a:t>
                      </a:r>
                    </a:p>
                  </a:txBody>
                  <a:tcPr/>
                </a:tc>
                <a:extLst>
                  <a:ext uri="{0D108BD9-81ED-4DB2-BD59-A6C34878D82A}">
                    <a16:rowId xmlns:a16="http://schemas.microsoft.com/office/drawing/2014/main" xmlns="" val="1143233053"/>
                  </a:ext>
                </a:extLst>
              </a:tr>
              <a:tr h="370840">
                <a:tc gridSpan="3">
                  <a:txBody>
                    <a:bodyPr/>
                    <a:lstStyle/>
                    <a:p>
                      <a:r>
                        <a:rPr lang="en-ZA" sz="2000" b="1" dirty="0">
                          <a:latin typeface="Arial" panose="020B0604020202020204" pitchFamily="34" charset="0"/>
                          <a:cs typeface="Arial" panose="020B0604020202020204" pitchFamily="34" charset="0"/>
                        </a:rPr>
                        <a:t>TOTAL</a:t>
                      </a:r>
                    </a:p>
                  </a:txBody>
                  <a:tcPr/>
                </a:tc>
                <a:tc hMerge="1">
                  <a:txBody>
                    <a:bodyPr/>
                    <a:lstStyle/>
                    <a:p>
                      <a:pPr algn="just"/>
                      <a:endParaRPr lang="en-ZA" sz="1600" dirty="0">
                        <a:latin typeface="Arial" panose="020B0604020202020204" pitchFamily="34" charset="0"/>
                        <a:cs typeface="Arial" panose="020B0604020202020204" pitchFamily="34" charset="0"/>
                      </a:endParaRPr>
                    </a:p>
                  </a:txBody>
                  <a:tcPr/>
                </a:tc>
                <a:tc hMerge="1">
                  <a:txBody>
                    <a:bodyPr/>
                    <a:lstStyle/>
                    <a:p>
                      <a:endParaRPr lang="en-ZA" sz="1600" dirty="0">
                        <a:latin typeface="Arial" panose="020B0604020202020204" pitchFamily="34" charset="0"/>
                        <a:cs typeface="Arial" panose="020B0604020202020204" pitchFamily="34" charset="0"/>
                      </a:endParaRPr>
                    </a:p>
                  </a:txBody>
                  <a:tcPr/>
                </a:tc>
                <a:tc>
                  <a:txBody>
                    <a:bodyPr/>
                    <a:lstStyle/>
                    <a:p>
                      <a:r>
                        <a:rPr lang="en-ZA" sz="2000" b="1" dirty="0">
                          <a:latin typeface="Arial" panose="020B0604020202020204" pitchFamily="34" charset="0"/>
                          <a:cs typeface="Arial" panose="020B0604020202020204" pitchFamily="34" charset="0"/>
                        </a:rPr>
                        <a:t>R35,5m</a:t>
                      </a:r>
                    </a:p>
                  </a:txBody>
                  <a:tcPr/>
                </a:tc>
                <a:extLst>
                  <a:ext uri="{0D108BD9-81ED-4DB2-BD59-A6C34878D82A}">
                    <a16:rowId xmlns:a16="http://schemas.microsoft.com/office/drawing/2014/main" xmlns="" val="3958360924"/>
                  </a:ext>
                </a:extLst>
              </a:tr>
              <a:tr h="370840">
                <a:tc gridSpan="4">
                  <a:txBody>
                    <a:bodyPr/>
                    <a:lstStyle/>
                    <a:p>
                      <a:r>
                        <a:rPr lang="en-ZA" sz="2000" dirty="0">
                          <a:latin typeface="Arial" panose="020B0604020202020204" pitchFamily="34" charset="0"/>
                          <a:cs typeface="Arial" panose="020B0604020202020204" pitchFamily="34" charset="0"/>
                        </a:rPr>
                        <a:t>NB: The</a:t>
                      </a:r>
                      <a:r>
                        <a:rPr lang="en-ZA" sz="2000" baseline="0" dirty="0">
                          <a:latin typeface="Arial" panose="020B0604020202020204" pitchFamily="34" charset="0"/>
                          <a:cs typeface="Arial" panose="020B0604020202020204" pitchFamily="34" charset="0"/>
                        </a:rPr>
                        <a:t> Department of Human Settlements surrendered the allocated R21,5m. The Department of Education spent the allocated amount of R14m.</a:t>
                      </a:r>
                      <a:endParaRPr lang="en-ZA" sz="2000" dirty="0">
                        <a:latin typeface="Arial" panose="020B0604020202020204" pitchFamily="34" charset="0"/>
                        <a:cs typeface="Arial" panose="020B0604020202020204" pitchFamily="34" charset="0"/>
                      </a:endParaRPr>
                    </a:p>
                  </a:txBody>
                  <a:tcPr/>
                </a:tc>
                <a:tc hMerge="1">
                  <a:txBody>
                    <a:bodyPr/>
                    <a:lstStyle/>
                    <a:p>
                      <a:endParaRPr lang="en-ZA" sz="1600" dirty="0">
                        <a:latin typeface="Arial" panose="020B0604020202020204" pitchFamily="34" charset="0"/>
                        <a:cs typeface="Arial" panose="020B0604020202020204" pitchFamily="34" charset="0"/>
                      </a:endParaRPr>
                    </a:p>
                  </a:txBody>
                  <a:tcPr/>
                </a:tc>
                <a:tc hMerge="1">
                  <a:txBody>
                    <a:bodyPr/>
                    <a:lstStyle/>
                    <a:p>
                      <a:endParaRPr lang="en-ZA" sz="1600" dirty="0">
                        <a:latin typeface="Arial" panose="020B0604020202020204" pitchFamily="34" charset="0"/>
                        <a:cs typeface="Arial" panose="020B0604020202020204" pitchFamily="34" charset="0"/>
                      </a:endParaRPr>
                    </a:p>
                  </a:txBody>
                  <a:tcPr/>
                </a:tc>
                <a:tc hMerge="1">
                  <a:txBody>
                    <a:bodyPr/>
                    <a:lstStyle/>
                    <a:p>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324035618"/>
                  </a:ext>
                </a:extLst>
              </a:tr>
            </a:tbl>
          </a:graphicData>
        </a:graphic>
      </p:graphicFrame>
      <p:sp>
        <p:nvSpPr>
          <p:cNvPr id="4" name="Slide Number Placeholder 3"/>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773200B-CD01-40FD-9F7E-DB68DF9A3C84}" type="slidenum">
              <a:rPr kumimoji="0" lang="en-US" altLang="en-US" sz="105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26</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spTree>
    <p:extLst>
      <p:ext uri="{BB962C8B-B14F-4D97-AF65-F5344CB8AC3E}">
        <p14:creationId xmlns:p14="http://schemas.microsoft.com/office/powerpoint/2010/main" xmlns="" val="3904274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980728"/>
          </a:xfrm>
        </p:spPr>
        <p:txBody>
          <a:bodyPr/>
          <a:lstStyle/>
          <a:p>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Financial and Non - Financial Performance of disaster grants (</a:t>
            </a:r>
            <a:r>
              <a:rPr lang="en-US" altLang="en-US" dirty="0" err="1">
                <a:solidFill>
                  <a:srgbClr val="ED7D31"/>
                </a:solidFill>
                <a:ea typeface="MS PGothic" panose="020B0600070205080204" pitchFamily="34" charset="-128"/>
              </a:rPr>
              <a:t>Cont</a:t>
            </a:r>
            <a:r>
              <a:rPr lang="en-US" altLang="en-US" dirty="0">
                <a:solidFill>
                  <a:srgbClr val="ED7D31"/>
                </a:solidFill>
                <a:ea typeface="MS PGothic" panose="020B0600070205080204" pitchFamily="34" charset="-128"/>
              </a:rPr>
              <a:t>…)</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ZA" sz="1800" dirty="0">
                <a:solidFill>
                  <a:prstClr val="black"/>
                </a:solidFill>
              </a:rPr>
              <a:t>Disaster Relief Grants: 2016/17 Financial Year</a:t>
            </a: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endParaRPr lang="en-ZA" dirty="0"/>
          </a:p>
        </p:txBody>
      </p:sp>
      <p:sp>
        <p:nvSpPr>
          <p:cNvPr id="3" name="Content Placeholder 2"/>
          <p:cNvSpPr>
            <a:spLocks noGrp="1"/>
          </p:cNvSpPr>
          <p:nvPr>
            <p:ph idx="1"/>
          </p:nvPr>
        </p:nvSpPr>
        <p:spPr>
          <a:xfrm>
            <a:off x="564123" y="1651142"/>
            <a:ext cx="7886700" cy="4116115"/>
          </a:xfrm>
        </p:spPr>
        <p:txBody>
          <a:bodyPr/>
          <a:lstStyle/>
          <a:p>
            <a:pPr marL="0" lvl="1" indent="0" algn="ctr">
              <a:lnSpc>
                <a:spcPct val="100000"/>
              </a:lnSpc>
              <a:spcBef>
                <a:spcPts val="0"/>
              </a:spcBef>
              <a:buNone/>
            </a:pPr>
            <a:r>
              <a:rPr lang="en-ZA" b="1" dirty="0">
                <a:solidFill>
                  <a:prstClr val="black"/>
                </a:solidFill>
              </a:rPr>
              <a:t>Municipal Disaster Grant</a:t>
            </a:r>
          </a:p>
          <a:p>
            <a:pPr marL="0" lvl="1" indent="0" algn="ctr">
              <a:lnSpc>
                <a:spcPct val="100000"/>
              </a:lnSpc>
              <a:spcBef>
                <a:spcPts val="0"/>
              </a:spcBef>
              <a:buNone/>
            </a:pPr>
            <a:endParaRPr lang="en-ZA" b="1" dirty="0">
              <a:solidFill>
                <a:prstClr val="black"/>
              </a:solidFill>
            </a:endParaRPr>
          </a:p>
          <a:p>
            <a:pPr marL="285750" lvl="1" indent="-285750">
              <a:lnSpc>
                <a:spcPct val="100000"/>
              </a:lnSpc>
              <a:spcBef>
                <a:spcPts val="0"/>
              </a:spcBef>
              <a:buFont typeface="Arial" panose="020B0604020202020204" pitchFamily="34" charset="0"/>
              <a:buChar char="•"/>
            </a:pPr>
            <a:r>
              <a:rPr lang="en-ZA" b="1" dirty="0">
                <a:solidFill>
                  <a:prstClr val="black"/>
                </a:solidFill>
              </a:rPr>
              <a:t>An amount of R118 075 million was allocated to Merafong City Local Municipality to repair the emergency damages caused by the sinkhole formations.</a:t>
            </a:r>
          </a:p>
          <a:p>
            <a:pPr marL="0" lvl="1" indent="0">
              <a:lnSpc>
                <a:spcPct val="100000"/>
              </a:lnSpc>
              <a:spcBef>
                <a:spcPts val="0"/>
              </a:spcBef>
              <a:buNone/>
            </a:pPr>
            <a:r>
              <a:rPr lang="en-ZA" b="1" dirty="0">
                <a:solidFill>
                  <a:prstClr val="black"/>
                </a:solidFill>
              </a:rPr>
              <a:t> </a:t>
            </a:r>
          </a:p>
          <a:p>
            <a:pPr marL="0" lvl="1" indent="0" algn="ctr">
              <a:lnSpc>
                <a:spcPct val="100000"/>
              </a:lnSpc>
              <a:spcBef>
                <a:spcPts val="0"/>
              </a:spcBef>
              <a:buNone/>
            </a:pPr>
            <a:endParaRPr lang="en-ZA" b="1" dirty="0">
              <a:solidFill>
                <a:prstClr val="black"/>
              </a:solidFill>
            </a:endParaRPr>
          </a:p>
          <a:p>
            <a:pPr marL="0" lvl="1" indent="0" algn="ctr">
              <a:lnSpc>
                <a:spcPct val="100000"/>
              </a:lnSpc>
              <a:spcBef>
                <a:spcPts val="0"/>
              </a:spcBef>
              <a:buNone/>
            </a:pPr>
            <a:endParaRPr lang="en-ZA" dirty="0"/>
          </a:p>
        </p:txBody>
      </p:sp>
      <p:sp>
        <p:nvSpPr>
          <p:cNvPr id="4" name="Slide Number Placeholder 3"/>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773200B-CD01-40FD-9F7E-DB68DF9A3C84}" type="slidenum">
              <a:rPr kumimoji="0" lang="en-US" altLang="en-US" sz="105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27</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spTree>
    <p:extLst>
      <p:ext uri="{BB962C8B-B14F-4D97-AF65-F5344CB8AC3E}">
        <p14:creationId xmlns:p14="http://schemas.microsoft.com/office/powerpoint/2010/main" xmlns="" val="1043579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90" y="0"/>
            <a:ext cx="7886700" cy="1325563"/>
          </a:xfrm>
        </p:spPr>
        <p:txBody>
          <a:bodyPr/>
          <a:lstStyle/>
          <a:p>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Financial and Non - Financial Performance of disaster grants (</a:t>
            </a:r>
            <a:r>
              <a:rPr lang="en-US" altLang="en-US" dirty="0" err="1">
                <a:solidFill>
                  <a:srgbClr val="ED7D31"/>
                </a:solidFill>
                <a:ea typeface="MS PGothic" panose="020B0600070205080204" pitchFamily="34" charset="-128"/>
              </a:rPr>
              <a:t>Cont</a:t>
            </a:r>
            <a:r>
              <a:rPr lang="en-US" altLang="en-US" dirty="0">
                <a:solidFill>
                  <a:srgbClr val="ED7D31"/>
                </a:solidFill>
                <a:ea typeface="MS PGothic" panose="020B0600070205080204" pitchFamily="34" charset="-128"/>
              </a:rPr>
              <a:t>…)</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ZA" sz="1800" dirty="0">
                <a:solidFill>
                  <a:prstClr val="black"/>
                </a:solidFill>
              </a:rPr>
              <a:t>Disaster Relief Grants: 2017/18 Financial Year</a:t>
            </a: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	                                       </a:t>
            </a:r>
            <a:r>
              <a:rPr lang="en-US" altLang="en-US" sz="1400" dirty="0">
                <a:solidFill>
                  <a:schemeClr val="tx1"/>
                </a:solidFill>
                <a:ea typeface="MS PGothic" panose="020B0600070205080204" pitchFamily="34" charset="-128"/>
              </a:rPr>
              <a:t>WC ALLOCATION</a:t>
            </a:r>
            <a:endParaRPr lang="en-ZA" sz="1400" dirty="0">
              <a:solidFill>
                <a:schemeClr val="tx1"/>
              </a:solidFill>
            </a:endParaRPr>
          </a:p>
        </p:txBody>
      </p:sp>
      <p:sp>
        <p:nvSpPr>
          <p:cNvPr id="3" name="Content Placeholder 2"/>
          <p:cNvSpPr>
            <a:spLocks noGrp="1"/>
          </p:cNvSpPr>
          <p:nvPr>
            <p:ph sz="half" idx="1"/>
          </p:nvPr>
        </p:nvSpPr>
        <p:spPr>
          <a:xfrm>
            <a:off x="646735" y="1825625"/>
            <a:ext cx="3886200" cy="4351338"/>
          </a:xfrm>
        </p:spPr>
        <p:txBody>
          <a:bodyPr/>
          <a:lstStyle/>
          <a:p>
            <a:pPr marL="0" lvl="1" indent="0" algn="ctr">
              <a:lnSpc>
                <a:spcPct val="100000"/>
              </a:lnSpc>
              <a:spcBef>
                <a:spcPts val="0"/>
              </a:spcBef>
              <a:buNone/>
            </a:pPr>
            <a:r>
              <a:rPr lang="en-ZA" sz="1400" b="1" dirty="0">
                <a:solidFill>
                  <a:prstClr val="black"/>
                </a:solidFill>
              </a:rPr>
              <a:t>NC ALLOCATION</a:t>
            </a:r>
          </a:p>
          <a:p>
            <a:pPr marL="0" lvl="1" indent="0" algn="ctr">
              <a:lnSpc>
                <a:spcPct val="100000"/>
              </a:lnSpc>
              <a:spcBef>
                <a:spcPts val="0"/>
              </a:spcBef>
              <a:buNone/>
            </a:pPr>
            <a:endParaRPr lang="en-ZA" sz="1400" b="1" dirty="0">
              <a:solidFill>
                <a:prstClr val="black"/>
              </a:solidFill>
            </a:endParaRPr>
          </a:p>
          <a:p>
            <a:pPr marL="0" lvl="1" indent="0" algn="ctr">
              <a:lnSpc>
                <a:spcPct val="100000"/>
              </a:lnSpc>
              <a:spcBef>
                <a:spcPts val="0"/>
              </a:spcBef>
              <a:buNone/>
            </a:pPr>
            <a:endParaRPr lang="en-ZA" sz="1800" dirty="0"/>
          </a:p>
        </p:txBody>
      </p:sp>
      <p:sp>
        <p:nvSpPr>
          <p:cNvPr id="4" name="Slide Number Placeholder 3"/>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773200B-CD01-40FD-9F7E-DB68DF9A3C84}" type="slidenum">
              <a:rPr kumimoji="0" lang="en-US" altLang="en-US" sz="105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28</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graphicFrame>
        <p:nvGraphicFramePr>
          <p:cNvPr id="6" name="Content Placeholder 4"/>
          <p:cNvGraphicFramePr>
            <a:graphicFrameLocks/>
          </p:cNvGraphicFramePr>
          <p:nvPr>
            <p:extLst>
              <p:ext uri="{D42A27DB-BD31-4B8C-83A1-F6EECF244321}">
                <p14:modId xmlns:p14="http://schemas.microsoft.com/office/powerpoint/2010/main" xmlns="" val="1941579666"/>
              </p:ext>
            </p:extLst>
          </p:nvPr>
        </p:nvGraphicFramePr>
        <p:xfrm>
          <a:off x="323528" y="2060848"/>
          <a:ext cx="4191322" cy="43924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p:cNvGraphicFramePr>
            <a:graphicFrameLocks noGrp="1"/>
          </p:cNvGraphicFramePr>
          <p:nvPr>
            <p:ph sz="half" idx="2"/>
            <p:extLst>
              <p:ext uri="{D42A27DB-BD31-4B8C-83A1-F6EECF244321}">
                <p14:modId xmlns:p14="http://schemas.microsoft.com/office/powerpoint/2010/main" xmlns="" val="4169964342"/>
              </p:ext>
            </p:extLst>
          </p:nvPr>
        </p:nvGraphicFramePr>
        <p:xfrm>
          <a:off x="4629150" y="2101850"/>
          <a:ext cx="4358382"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46046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980728"/>
          </a:xfrm>
        </p:spPr>
        <p:txBody>
          <a:bodyPr/>
          <a:lstStyle/>
          <a:p>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Financial and Non - Financial Performance of disaster grants (</a:t>
            </a:r>
            <a:r>
              <a:rPr lang="en-US" altLang="en-US" dirty="0" err="1">
                <a:solidFill>
                  <a:srgbClr val="ED7D31"/>
                </a:solidFill>
                <a:ea typeface="MS PGothic" panose="020B0600070205080204" pitchFamily="34" charset="-128"/>
              </a:rPr>
              <a:t>Cont</a:t>
            </a:r>
            <a:r>
              <a:rPr lang="en-US" altLang="en-US" dirty="0">
                <a:solidFill>
                  <a:srgbClr val="ED7D31"/>
                </a:solidFill>
                <a:ea typeface="MS PGothic" panose="020B0600070205080204" pitchFamily="34" charset="-128"/>
              </a:rPr>
              <a:t>…)</a:t>
            </a:r>
            <a:br>
              <a:rPr lang="en-US" altLang="en-US" dirty="0">
                <a:solidFill>
                  <a:srgbClr val="ED7D31"/>
                </a:solidFill>
                <a:ea typeface="MS PGothic" panose="020B0600070205080204" pitchFamily="34" charset="-128"/>
              </a:rPr>
            </a:br>
            <a:r>
              <a:rPr lang="en-ZA" sz="1800" dirty="0">
                <a:solidFill>
                  <a:prstClr val="black"/>
                </a:solidFill>
              </a:rPr>
              <a:t>Disaster Relief Grants: 2017/18 Financial Year</a:t>
            </a: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endParaRPr lang="en-ZA" dirty="0"/>
          </a:p>
        </p:txBody>
      </p:sp>
      <p:sp>
        <p:nvSpPr>
          <p:cNvPr id="3" name="Content Placeholder 2"/>
          <p:cNvSpPr>
            <a:spLocks noGrp="1"/>
          </p:cNvSpPr>
          <p:nvPr>
            <p:ph idx="1"/>
          </p:nvPr>
        </p:nvSpPr>
        <p:spPr>
          <a:xfrm>
            <a:off x="564123" y="1340768"/>
            <a:ext cx="7886700" cy="4426489"/>
          </a:xfrm>
        </p:spPr>
        <p:txBody>
          <a:bodyPr/>
          <a:lstStyle/>
          <a:p>
            <a:pPr marL="0" lvl="1" indent="0" algn="ctr">
              <a:lnSpc>
                <a:spcPct val="100000"/>
              </a:lnSpc>
              <a:spcBef>
                <a:spcPts val="0"/>
              </a:spcBef>
              <a:buNone/>
            </a:pPr>
            <a:r>
              <a:rPr lang="en-ZA" sz="1400" b="1" dirty="0">
                <a:solidFill>
                  <a:prstClr val="black"/>
                </a:solidFill>
              </a:rPr>
              <a:t>EC ALLOCATION</a:t>
            </a:r>
          </a:p>
          <a:p>
            <a:pPr marL="0" indent="0">
              <a:buNone/>
            </a:pPr>
            <a:endParaRPr lang="en-ZA" sz="1800" dirty="0"/>
          </a:p>
        </p:txBody>
      </p:sp>
      <p:sp>
        <p:nvSpPr>
          <p:cNvPr id="4" name="Slide Number Placeholder 3"/>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773200B-CD01-40FD-9F7E-DB68DF9A3C84}" type="slidenum">
              <a:rPr kumimoji="0" lang="en-US" altLang="en-US" sz="105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29</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graphicFrame>
        <p:nvGraphicFramePr>
          <p:cNvPr id="6" name="Chart 5"/>
          <p:cNvGraphicFramePr>
            <a:graphicFrameLocks/>
          </p:cNvGraphicFramePr>
          <p:nvPr>
            <p:extLst>
              <p:ext uri="{D42A27DB-BD31-4B8C-83A1-F6EECF244321}">
                <p14:modId xmlns:p14="http://schemas.microsoft.com/office/powerpoint/2010/main" xmlns="" val="866377367"/>
              </p:ext>
            </p:extLst>
          </p:nvPr>
        </p:nvGraphicFramePr>
        <p:xfrm>
          <a:off x="628650" y="1772816"/>
          <a:ext cx="7855023" cy="46648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6309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
          <p:cNvSpPr>
            <a:spLocks noGrp="1"/>
          </p:cNvSpPr>
          <p:nvPr>
            <p:ph idx="1"/>
          </p:nvPr>
        </p:nvSpPr>
        <p:spPr>
          <a:xfrm>
            <a:off x="603300" y="1772816"/>
            <a:ext cx="7848872" cy="2016224"/>
          </a:xfrm>
          <a:noFill/>
        </p:spPr>
        <p:txBody>
          <a:bodyPr>
            <a:normAutofit/>
          </a:bodyPr>
          <a:lstStyle/>
          <a:p>
            <a:pPr marL="0" indent="0" algn="just">
              <a:buNone/>
            </a:pPr>
            <a:r>
              <a:rPr lang="en-US" sz="2100" dirty="0">
                <a:solidFill>
                  <a:srgbClr val="FF0000"/>
                </a:solidFill>
                <a:latin typeface="Arial" charset="0"/>
                <a:ea typeface="ＭＳ Ｐゴシック" pitchFamily="-112" charset="-128"/>
                <a:cs typeface="Arial" charset="0"/>
              </a:rPr>
              <a:t>	</a:t>
            </a:r>
            <a:endParaRPr lang="en-US" sz="2100" dirty="0">
              <a:latin typeface="Arial" charset="0"/>
              <a:ea typeface="ＭＳ Ｐゴシック" pitchFamily="-112" charset="-128"/>
              <a:cs typeface="Arial" charset="0"/>
            </a:endParaRPr>
          </a:p>
          <a:p>
            <a:pPr marL="0" indent="0" algn="just">
              <a:buNone/>
            </a:pPr>
            <a:r>
              <a:rPr lang="en-US" sz="2400" dirty="0">
                <a:latin typeface="Arial" charset="0"/>
                <a:ea typeface="ＭＳ Ｐゴシック" pitchFamily="-112" charset="-128"/>
                <a:cs typeface="Arial" charset="0"/>
              </a:rPr>
              <a:t>To present to the Select Committee on Appropriations the expenditure performance of the Provincial and Municipal Disaster Grants from inception to date.</a:t>
            </a:r>
          </a:p>
          <a:p>
            <a:pPr>
              <a:buFont typeface="Arial" charset="0"/>
              <a:buAutoNum type="arabicPeriod"/>
            </a:pPr>
            <a:endParaRPr lang="en-US" sz="1800" dirty="0">
              <a:solidFill>
                <a:srgbClr val="003300"/>
              </a:solidFill>
              <a:latin typeface="Arial" charset="0"/>
              <a:ea typeface="ＭＳ Ｐゴシック" pitchFamily="-112" charset="-128"/>
              <a:cs typeface="Arial" charset="0"/>
            </a:endParaRPr>
          </a:p>
          <a:p>
            <a:pPr>
              <a:buFont typeface="Arial" charset="0"/>
              <a:buNone/>
            </a:pPr>
            <a:endParaRPr lang="en-US" sz="1800" dirty="0">
              <a:solidFill>
                <a:srgbClr val="003300"/>
              </a:solidFill>
              <a:latin typeface="Arial" charset="0"/>
              <a:ea typeface="ＭＳ Ｐゴシック" pitchFamily="-112" charset="-128"/>
              <a:cs typeface="Arial" charset="0"/>
            </a:endParaRPr>
          </a:p>
          <a:p>
            <a:pPr>
              <a:buFont typeface="Arial" charset="0"/>
              <a:buNone/>
            </a:pPr>
            <a:endParaRPr lang="en-US" sz="1800" dirty="0">
              <a:solidFill>
                <a:srgbClr val="003300"/>
              </a:solidFill>
              <a:latin typeface="Arial" charset="0"/>
              <a:ea typeface="ＭＳ Ｐゴシック" pitchFamily="-112" charset="-128"/>
              <a:cs typeface="Arial" charset="0"/>
            </a:endParaRPr>
          </a:p>
        </p:txBody>
      </p:sp>
      <p:sp>
        <p:nvSpPr>
          <p:cNvPr id="4" name="Title 3"/>
          <p:cNvSpPr>
            <a:spLocks noGrp="1"/>
          </p:cNvSpPr>
          <p:nvPr>
            <p:ph type="title"/>
          </p:nvPr>
        </p:nvSpPr>
        <p:spPr>
          <a:xfrm>
            <a:off x="561156" y="476672"/>
            <a:ext cx="7886700" cy="808075"/>
          </a:xfrm>
        </p:spPr>
        <p:txBody>
          <a:bodyPr/>
          <a:lstStyle/>
          <a:p>
            <a:r>
              <a:rPr lang="en-ZA" dirty="0"/>
              <a:t>Purpose </a:t>
            </a:r>
          </a:p>
        </p:txBody>
      </p:sp>
    </p:spTree>
    <p:extLst>
      <p:ext uri="{BB962C8B-B14F-4D97-AF65-F5344CB8AC3E}">
        <p14:creationId xmlns:p14="http://schemas.microsoft.com/office/powerpoint/2010/main" xmlns="" val="2648356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Financial and Non - Financial Performance of disaster grants (</a:t>
            </a:r>
            <a:r>
              <a:rPr lang="en-US" altLang="en-US" dirty="0" err="1">
                <a:solidFill>
                  <a:srgbClr val="ED7D31"/>
                </a:solidFill>
                <a:ea typeface="MS PGothic" panose="020B0600070205080204" pitchFamily="34" charset="-128"/>
              </a:rPr>
              <a:t>Cont</a:t>
            </a:r>
            <a:r>
              <a:rPr lang="en-US" altLang="en-US" dirty="0">
                <a:solidFill>
                  <a:srgbClr val="ED7D31"/>
                </a:solidFill>
                <a:ea typeface="MS PGothic" panose="020B0600070205080204" pitchFamily="34" charset="-128"/>
              </a:rPr>
              <a:t>…)</a:t>
            </a:r>
            <a:br>
              <a:rPr lang="en-US" altLang="en-US" dirty="0">
                <a:solidFill>
                  <a:srgbClr val="ED7D31"/>
                </a:solidFill>
                <a:ea typeface="MS PGothic" panose="020B0600070205080204" pitchFamily="34" charset="-128"/>
              </a:rPr>
            </a:br>
            <a:r>
              <a:rPr lang="en-ZA" sz="1800" dirty="0">
                <a:solidFill>
                  <a:prstClr val="black"/>
                </a:solidFill>
              </a:rPr>
              <a:t>Provincial Disaster Grants: 2017/18 and 2018/19</a:t>
            </a:r>
            <a:r>
              <a:rPr lang="en-US" altLang="en-US" dirty="0">
                <a:solidFill>
                  <a:srgbClr val="ED7D31"/>
                </a:solidFill>
                <a:ea typeface="MS PGothic" panose="020B0600070205080204" pitchFamily="34" charset="-128"/>
              </a:rPr>
              <a:t/>
            </a:r>
            <a:br>
              <a:rPr lang="en-US" altLang="en-US" dirty="0">
                <a:solidFill>
                  <a:srgbClr val="ED7D31"/>
                </a:solidFill>
                <a:ea typeface="MS PGothic" panose="020B0600070205080204" pitchFamily="34" charset="-128"/>
              </a:rPr>
            </a:br>
            <a:endParaRPr lang="en-ZA" dirty="0"/>
          </a:p>
        </p:txBody>
      </p:sp>
      <p:sp>
        <p:nvSpPr>
          <p:cNvPr id="4" name="Slide Number Placeholder 3"/>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773200B-CD01-40FD-9F7E-DB68DF9A3C84}" type="slidenum">
              <a:rPr kumimoji="0" lang="en-US" altLang="en-US" sz="105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30</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xmlns="" val="339818855"/>
              </p:ext>
            </p:extLst>
          </p:nvPr>
        </p:nvGraphicFramePr>
        <p:xfrm>
          <a:off x="628650" y="1825625"/>
          <a:ext cx="38862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p:cNvGraphicFramePr>
            <a:graphicFrameLocks noGrp="1"/>
          </p:cNvGraphicFramePr>
          <p:nvPr>
            <p:ph sz="half" idx="2"/>
            <p:extLst>
              <p:ext uri="{D42A27DB-BD31-4B8C-83A1-F6EECF244321}">
                <p14:modId xmlns:p14="http://schemas.microsoft.com/office/powerpoint/2010/main" xmlns="" val="4238875841"/>
              </p:ext>
            </p:extLst>
          </p:nvPr>
        </p:nvGraphicFramePr>
        <p:xfrm>
          <a:off x="4629150" y="1825625"/>
          <a:ext cx="38862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875419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759619"/>
          </a:xfrm>
        </p:spPr>
        <p:txBody>
          <a:bodyPr/>
          <a:lstStyle/>
          <a:p>
            <a:r>
              <a:rPr lang="en-US" altLang="en-US" dirty="0">
                <a:solidFill>
                  <a:srgbClr val="ED7D31"/>
                </a:solidFill>
                <a:ea typeface="MS PGothic" panose="020B0600070205080204" pitchFamily="34" charset="-128"/>
              </a:rPr>
              <a:t>Financial and Non - Financial Performance of disaster grants (</a:t>
            </a:r>
            <a:r>
              <a:rPr lang="en-US" altLang="en-US" dirty="0" err="1">
                <a:solidFill>
                  <a:srgbClr val="ED7D31"/>
                </a:solidFill>
                <a:ea typeface="MS PGothic" panose="020B0600070205080204" pitchFamily="34" charset="-128"/>
              </a:rPr>
              <a:t>Cont</a:t>
            </a:r>
            <a:r>
              <a:rPr lang="en-US" altLang="en-US" dirty="0">
                <a:solidFill>
                  <a:srgbClr val="ED7D31"/>
                </a:solidFill>
                <a:ea typeface="MS PGothic" panose="020B0600070205080204" pitchFamily="34" charset="-128"/>
              </a:rPr>
              <a:t>…)</a:t>
            </a:r>
            <a:endParaRPr lang="en-ZA" dirty="0"/>
          </a:p>
        </p:txBody>
      </p:sp>
      <p:sp>
        <p:nvSpPr>
          <p:cNvPr id="3" name="Content Placeholder 2"/>
          <p:cNvSpPr>
            <a:spLocks noGrp="1"/>
          </p:cNvSpPr>
          <p:nvPr>
            <p:ph idx="1"/>
          </p:nvPr>
        </p:nvSpPr>
        <p:spPr>
          <a:xfrm>
            <a:off x="596974" y="1340768"/>
            <a:ext cx="7886700" cy="5380707"/>
          </a:xfrm>
        </p:spPr>
        <p:txBody>
          <a:bodyPr/>
          <a:lstStyle/>
          <a:p>
            <a:pPr marL="0" indent="0" algn="ctr">
              <a:buNone/>
            </a:pPr>
            <a:r>
              <a:rPr lang="en-ZA" b="1" dirty="0"/>
              <a:t>Non financial performance</a:t>
            </a:r>
          </a:p>
          <a:p>
            <a:pPr marL="342900" indent="-342900" algn="just">
              <a:buFont typeface="Arial" panose="020B0604020202020204" pitchFamily="34" charset="0"/>
              <a:buChar char="•"/>
            </a:pPr>
            <a:r>
              <a:rPr lang="en-ZA" dirty="0"/>
              <a:t>All the municipalities have spent the grants allocated to them however closeout reports are still outstanding in some municipalities. </a:t>
            </a:r>
          </a:p>
          <a:p>
            <a:pPr marL="342900" indent="-342900" algn="just">
              <a:buFont typeface="Arial" panose="020B0604020202020204" pitchFamily="34" charset="0"/>
              <a:buChar char="•"/>
            </a:pPr>
            <a:r>
              <a:rPr lang="en-ZA" dirty="0"/>
              <a:t>Municipalities do not have the emergency procurement policies in place hence, the delayed implementation of immediate projects.</a:t>
            </a:r>
          </a:p>
          <a:p>
            <a:pPr marL="342900" indent="-342900" algn="just">
              <a:buFont typeface="Arial" panose="020B0604020202020204" pitchFamily="34" charset="0"/>
              <a:buChar char="•"/>
            </a:pPr>
            <a:r>
              <a:rPr lang="en-ZA" dirty="0"/>
              <a:t>They treat emergency funding like the normal funding programme.</a:t>
            </a:r>
          </a:p>
          <a:p>
            <a:pPr marL="342900" indent="-342900" algn="just">
              <a:buFont typeface="Arial" panose="020B0604020202020204" pitchFamily="34" charset="0"/>
              <a:buChar char="•"/>
            </a:pPr>
            <a:r>
              <a:rPr lang="en-ZA" dirty="0"/>
              <a:t>Additionally, the municipalities and sectors do not have contingency plans in place. This has proved to the NDMC that they are not prepared at times of disasters.</a:t>
            </a:r>
          </a:p>
          <a:p>
            <a:pPr marL="342900" indent="-342900" algn="just">
              <a:buFont typeface="Arial" panose="020B0604020202020204" pitchFamily="34" charset="0"/>
              <a:buChar char="•"/>
            </a:pPr>
            <a:r>
              <a:rPr lang="en-ZA" dirty="0"/>
              <a:t>As a result, the projects were not completed within the emergency timeframe which is three months (90 days).</a:t>
            </a:r>
          </a:p>
          <a:p>
            <a:pPr marL="342900" indent="-342900" algn="just">
              <a:buFont typeface="Arial" panose="020B0604020202020204" pitchFamily="34" charset="0"/>
              <a:buChar char="•"/>
            </a:pPr>
            <a:r>
              <a:rPr lang="en-ZA" dirty="0"/>
              <a:t>Reporting is also a challenge irrespective of the provincial workshops undertaken and reminders being sent to receiving stakeholders.</a:t>
            </a:r>
          </a:p>
        </p:txBody>
      </p:sp>
      <p:sp>
        <p:nvSpPr>
          <p:cNvPr id="4" name="Slide Number Placeholder 3"/>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773200B-CD01-40FD-9F7E-DB68DF9A3C84}" type="slidenum">
              <a:rPr kumimoji="0" lang="en-US" altLang="en-US" sz="105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31</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spTree>
    <p:extLst>
      <p:ext uri="{BB962C8B-B14F-4D97-AF65-F5344CB8AC3E}">
        <p14:creationId xmlns:p14="http://schemas.microsoft.com/office/powerpoint/2010/main" xmlns="" val="2615726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836" y="51616"/>
            <a:ext cx="7886700" cy="759619"/>
          </a:xfrm>
        </p:spPr>
        <p:txBody>
          <a:bodyPr/>
          <a:lstStyle/>
          <a:p>
            <a:r>
              <a:rPr lang="en-US" altLang="en-US" dirty="0">
                <a:solidFill>
                  <a:srgbClr val="ED7D31"/>
                </a:solidFill>
                <a:ea typeface="MS PGothic" panose="020B0600070205080204" pitchFamily="34" charset="-128"/>
              </a:rPr>
              <a:t>How the disaster grants are monitored and support provided by NDMC</a:t>
            </a:r>
            <a:endParaRPr lang="en-ZA" dirty="0"/>
          </a:p>
        </p:txBody>
      </p:sp>
      <p:sp>
        <p:nvSpPr>
          <p:cNvPr id="3" name="Content Placeholder 2"/>
          <p:cNvSpPr>
            <a:spLocks noGrp="1"/>
          </p:cNvSpPr>
          <p:nvPr>
            <p:ph idx="1"/>
          </p:nvPr>
        </p:nvSpPr>
        <p:spPr>
          <a:xfrm>
            <a:off x="251520" y="811235"/>
            <a:ext cx="8719120" cy="5910240"/>
          </a:xfrm>
        </p:spPr>
        <p:txBody>
          <a:bodyPr/>
          <a:lstStyle/>
          <a:p>
            <a:pPr marL="342900" indent="-342900">
              <a:buFont typeface="Arial" panose="020B0604020202020204" pitchFamily="34" charset="0"/>
              <a:buChar char="•"/>
            </a:pPr>
            <a:r>
              <a:rPr lang="en-ZA" sz="2400" dirty="0"/>
              <a:t>According to the grant frameworks, all relevant role players are assigned roles and responsibilities in ensuring that grants are being transferred to relevant recipients, monitoring and reporting of the grants performance.</a:t>
            </a:r>
          </a:p>
          <a:p>
            <a:pPr marL="342900" indent="-342900" algn="just">
              <a:buFont typeface="Arial" panose="020B0604020202020204" pitchFamily="34" charset="0"/>
              <a:buChar char="•"/>
            </a:pPr>
            <a:r>
              <a:rPr lang="en-ZA" sz="2400" dirty="0"/>
              <a:t>The NDMC establishes a national steering committee comprising of all relevant sectors to assess the situation and ensure that proper documentation from provinces are submitted on time;</a:t>
            </a:r>
          </a:p>
          <a:p>
            <a:pPr marL="342900" indent="-342900" algn="just">
              <a:buFont typeface="Arial" panose="020B0604020202020204" pitchFamily="34" charset="0"/>
              <a:buChar char="•"/>
            </a:pPr>
            <a:r>
              <a:rPr lang="en-ZA" sz="2400" dirty="0"/>
              <a:t>Provincial Disaster Management Centres establishes provincial task teams comprising relevant role players to coordinate the assessment, funding application, monitoring and reporting processes;</a:t>
            </a:r>
          </a:p>
          <a:p>
            <a:pPr marL="342900" indent="-342900" algn="just">
              <a:buFont typeface="Arial" panose="020B0604020202020204" pitchFamily="34" charset="0"/>
              <a:buChar char="•"/>
            </a:pPr>
            <a:r>
              <a:rPr lang="en-ZA" sz="2400" dirty="0"/>
              <a:t> Recipients of grants are compelled to report on a monthly, quarterly and annual basis;</a:t>
            </a:r>
          </a:p>
          <a:p>
            <a:pPr marL="342900" indent="-342900" algn="just">
              <a:buFont typeface="Arial" panose="020B0604020202020204" pitchFamily="34" charset="0"/>
              <a:buChar char="•"/>
            </a:pPr>
            <a:r>
              <a:rPr lang="en-ZA" sz="2400" dirty="0"/>
              <a:t>NDMC conducts workshops with the provinces and municipalities;</a:t>
            </a:r>
          </a:p>
          <a:p>
            <a:pPr marL="0" indent="0" algn="just">
              <a:buNone/>
            </a:pPr>
            <a:endParaRPr lang="en-ZA" sz="2400" dirty="0"/>
          </a:p>
          <a:p>
            <a:pPr marL="342900" indent="-342900" algn="just">
              <a:buFont typeface="Arial" panose="020B0604020202020204" pitchFamily="34" charset="0"/>
              <a:buChar char="•"/>
            </a:pPr>
            <a:endParaRPr lang="en-ZA" dirty="0"/>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32</a:t>
            </a:fld>
            <a:endParaRPr lang="en-US" altLang="en-US" dirty="0"/>
          </a:p>
        </p:txBody>
      </p:sp>
    </p:spTree>
    <p:extLst>
      <p:ext uri="{BB962C8B-B14F-4D97-AF65-F5344CB8AC3E}">
        <p14:creationId xmlns:p14="http://schemas.microsoft.com/office/powerpoint/2010/main" xmlns="" val="56888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836" y="51616"/>
            <a:ext cx="7886700" cy="759619"/>
          </a:xfrm>
        </p:spPr>
        <p:txBody>
          <a:bodyPr/>
          <a:lstStyle/>
          <a:p>
            <a:r>
              <a:rPr lang="en-US" altLang="en-US" dirty="0">
                <a:solidFill>
                  <a:srgbClr val="ED7D31"/>
                </a:solidFill>
                <a:ea typeface="MS PGothic" panose="020B0600070205080204" pitchFamily="34" charset="-128"/>
              </a:rPr>
              <a:t>How the disaster grants are monitored and support provided by NDMC (</a:t>
            </a:r>
            <a:r>
              <a:rPr lang="en-US" altLang="en-US" dirty="0" err="1">
                <a:solidFill>
                  <a:srgbClr val="ED7D31"/>
                </a:solidFill>
                <a:ea typeface="MS PGothic" panose="020B0600070205080204" pitchFamily="34" charset="-128"/>
              </a:rPr>
              <a:t>Cont</a:t>
            </a:r>
            <a:r>
              <a:rPr lang="en-US" altLang="en-US" dirty="0">
                <a:solidFill>
                  <a:srgbClr val="ED7D31"/>
                </a:solidFill>
                <a:ea typeface="MS PGothic" panose="020B0600070205080204" pitchFamily="34" charset="-128"/>
              </a:rPr>
              <a:t>…)</a:t>
            </a:r>
            <a:endParaRPr lang="en-ZA" dirty="0"/>
          </a:p>
        </p:txBody>
      </p:sp>
      <p:sp>
        <p:nvSpPr>
          <p:cNvPr id="3" name="Content Placeholder 2"/>
          <p:cNvSpPr>
            <a:spLocks noGrp="1"/>
          </p:cNvSpPr>
          <p:nvPr>
            <p:ph idx="1"/>
          </p:nvPr>
        </p:nvSpPr>
        <p:spPr>
          <a:xfrm>
            <a:off x="251520" y="811235"/>
            <a:ext cx="8719120" cy="5642101"/>
          </a:xfrm>
        </p:spPr>
        <p:txBody>
          <a:bodyPr/>
          <a:lstStyle/>
          <a:p>
            <a:pPr marL="342900" indent="-342900" algn="just">
              <a:buFont typeface="Arial" panose="020B0604020202020204" pitchFamily="34" charset="0"/>
              <a:buChar char="•"/>
            </a:pPr>
            <a:r>
              <a:rPr lang="en-ZA" sz="2400" dirty="0"/>
              <a:t>Grant frameworks are issued annually to inform all the organs of state of the revised grant frameworks.</a:t>
            </a:r>
          </a:p>
          <a:p>
            <a:pPr marL="342900" indent="-342900" algn="just">
              <a:buFont typeface="Arial" panose="020B0604020202020204" pitchFamily="34" charset="0"/>
              <a:buChar char="•"/>
            </a:pPr>
            <a:r>
              <a:rPr lang="en-ZA" sz="2400" dirty="0"/>
              <a:t>NDMC issues reminders to all the recipients to submit reports a week before the due date;</a:t>
            </a:r>
          </a:p>
          <a:p>
            <a:pPr marL="342900" indent="-342900" algn="just">
              <a:buFont typeface="Arial" panose="020B0604020202020204" pitchFamily="34" charset="0"/>
              <a:buChar char="•"/>
            </a:pPr>
            <a:r>
              <a:rPr lang="en-ZA" sz="2400" dirty="0"/>
              <a:t>The NDMC in collaboration with the PDMC and relevant role players conduct onsite verification to the projects; and </a:t>
            </a:r>
          </a:p>
          <a:p>
            <a:pPr marL="342900" indent="-342900" algn="just">
              <a:buFont typeface="Arial" panose="020B0604020202020204" pitchFamily="34" charset="0"/>
              <a:buChar char="•"/>
            </a:pPr>
            <a:r>
              <a:rPr lang="en-ZA" sz="2400" dirty="0"/>
              <a:t>The NDMC recently collaborate with Municipal Support Agent to identify recipients that are struggling to implement projects. </a:t>
            </a:r>
          </a:p>
          <a:p>
            <a:pPr marL="342900" indent="-342900" algn="just">
              <a:buFont typeface="Arial" panose="020B0604020202020204" pitchFamily="34" charset="0"/>
              <a:buChar char="•"/>
            </a:pPr>
            <a:r>
              <a:rPr lang="en-ZA" sz="2400" dirty="0"/>
              <a:t>The NDMC has developed the monitoring and evaluation system, however it focuses on disaster reconstruction and rehabilitation projects.</a:t>
            </a:r>
          </a:p>
          <a:p>
            <a:pPr marL="342900" indent="-342900" algn="just">
              <a:buFont typeface="Arial" panose="020B0604020202020204" pitchFamily="34" charset="0"/>
              <a:buChar char="•"/>
            </a:pPr>
            <a:r>
              <a:rPr lang="en-ZA" sz="2400" dirty="0"/>
              <a:t>The NDMC will ensure that it includes the immediate relief projects in the Monitoring and evaluation system.</a:t>
            </a:r>
          </a:p>
          <a:p>
            <a:pPr marL="342900" indent="-342900" algn="just">
              <a:buFont typeface="Arial" panose="020B0604020202020204" pitchFamily="34" charset="0"/>
              <a:buChar char="•"/>
            </a:pPr>
            <a:endParaRPr lang="en-ZA" sz="2400" dirty="0"/>
          </a:p>
          <a:p>
            <a:pPr marL="342900" indent="-342900" algn="just">
              <a:buFont typeface="Arial" panose="020B0604020202020204" pitchFamily="34" charset="0"/>
              <a:buChar char="•"/>
            </a:pPr>
            <a:endParaRPr lang="en-ZA" dirty="0"/>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33</a:t>
            </a:fld>
            <a:endParaRPr lang="en-US" altLang="en-US" dirty="0"/>
          </a:p>
        </p:txBody>
      </p:sp>
    </p:spTree>
    <p:extLst>
      <p:ext uri="{BB962C8B-B14F-4D97-AF65-F5344CB8AC3E}">
        <p14:creationId xmlns:p14="http://schemas.microsoft.com/office/powerpoint/2010/main" xmlns="" val="3443295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74" y="116632"/>
            <a:ext cx="7886700" cy="655415"/>
          </a:xfrm>
        </p:spPr>
        <p:txBody>
          <a:bodyPr/>
          <a:lstStyle/>
          <a:p>
            <a:r>
              <a:rPr lang="en-ZA" altLang="en-US" dirty="0">
                <a:solidFill>
                  <a:srgbClr val="ED7D31"/>
                </a:solidFill>
                <a:ea typeface="MS PGothic" panose="020B0600070205080204" pitchFamily="34" charset="-128"/>
              </a:rPr>
              <a:t>Challenges in monitoring and implementing  grants</a:t>
            </a:r>
          </a:p>
        </p:txBody>
      </p:sp>
      <p:sp>
        <p:nvSpPr>
          <p:cNvPr id="3" name="Content Placeholder 2"/>
          <p:cNvSpPr>
            <a:spLocks noGrp="1"/>
          </p:cNvSpPr>
          <p:nvPr>
            <p:ph idx="1"/>
          </p:nvPr>
        </p:nvSpPr>
        <p:spPr>
          <a:xfrm>
            <a:off x="179512" y="836712"/>
            <a:ext cx="8791128" cy="5519638"/>
          </a:xfrm>
        </p:spPr>
        <p:txBody>
          <a:bodyPr/>
          <a:lstStyle/>
          <a:p>
            <a:pPr marL="342900" lvl="0" indent="-342900" algn="just" defTabSz="914400" eaLnBrk="1" fontAlgn="auto" hangingPunct="1">
              <a:lnSpc>
                <a:spcPct val="120000"/>
              </a:lnSpc>
              <a:spcBef>
                <a:spcPts val="0"/>
              </a:spcBef>
              <a:spcAft>
                <a:spcPts val="0"/>
              </a:spcAft>
              <a:buFont typeface="Arial" pitchFamily="34" charset="0"/>
              <a:buChar char="•"/>
            </a:pPr>
            <a:r>
              <a:rPr lang="en-ZA" sz="2400" dirty="0">
                <a:solidFill>
                  <a:prstClr val="black"/>
                </a:solidFill>
              </a:rPr>
              <a:t>Incomplete documentation for approval;</a:t>
            </a:r>
          </a:p>
          <a:p>
            <a:pPr marL="342900" lvl="0" indent="-342900" algn="just" defTabSz="914400" eaLnBrk="1" fontAlgn="auto" hangingPunct="1">
              <a:lnSpc>
                <a:spcPct val="120000"/>
              </a:lnSpc>
              <a:spcBef>
                <a:spcPts val="0"/>
              </a:spcBef>
              <a:spcAft>
                <a:spcPts val="0"/>
              </a:spcAft>
              <a:buFont typeface="Arial" pitchFamily="34" charset="0"/>
              <a:buChar char="•"/>
            </a:pPr>
            <a:r>
              <a:rPr lang="en-ZA" sz="2400" dirty="0">
                <a:solidFill>
                  <a:prstClr val="black"/>
                </a:solidFill>
              </a:rPr>
              <a:t>Use of funds for unintended purposes;</a:t>
            </a:r>
          </a:p>
          <a:p>
            <a:pPr marL="342900" lvl="0" indent="-342900" algn="just" defTabSz="914400" eaLnBrk="1" fontAlgn="auto" hangingPunct="1">
              <a:lnSpc>
                <a:spcPct val="120000"/>
              </a:lnSpc>
              <a:spcBef>
                <a:spcPts val="0"/>
              </a:spcBef>
              <a:spcAft>
                <a:spcPts val="0"/>
              </a:spcAft>
              <a:buFont typeface="Arial" pitchFamily="34" charset="0"/>
              <a:buChar char="•"/>
            </a:pPr>
            <a:r>
              <a:rPr lang="en-ZA" sz="2400" dirty="0">
                <a:solidFill>
                  <a:prstClr val="black"/>
                </a:solidFill>
              </a:rPr>
              <a:t>Funds being surrendered without infrastructure being repaired;</a:t>
            </a:r>
          </a:p>
          <a:p>
            <a:pPr marL="342900" lvl="0" indent="-342900" algn="just" defTabSz="914400" eaLnBrk="1" fontAlgn="auto" hangingPunct="1">
              <a:lnSpc>
                <a:spcPct val="120000"/>
              </a:lnSpc>
              <a:spcBef>
                <a:spcPts val="0"/>
              </a:spcBef>
              <a:spcAft>
                <a:spcPts val="0"/>
              </a:spcAft>
              <a:buFont typeface="Arial" pitchFamily="34" charset="0"/>
              <a:buChar char="•"/>
            </a:pPr>
            <a:r>
              <a:rPr lang="en-ZA" sz="2400" dirty="0">
                <a:solidFill>
                  <a:prstClr val="black"/>
                </a:solidFill>
              </a:rPr>
              <a:t>Lack of proper and poor reporting as per the grant frameworks;</a:t>
            </a:r>
          </a:p>
          <a:p>
            <a:pPr marL="342900" lvl="0" indent="-342900" algn="just" defTabSz="914400" eaLnBrk="1" fontAlgn="auto" hangingPunct="1">
              <a:lnSpc>
                <a:spcPct val="120000"/>
              </a:lnSpc>
              <a:spcBef>
                <a:spcPts val="0"/>
              </a:spcBef>
              <a:spcAft>
                <a:spcPts val="0"/>
              </a:spcAft>
              <a:buFont typeface="Arial" pitchFamily="34" charset="0"/>
              <a:buChar char="•"/>
            </a:pPr>
            <a:r>
              <a:rPr lang="en-ZA" sz="2400" dirty="0">
                <a:solidFill>
                  <a:prstClr val="black"/>
                </a:solidFill>
              </a:rPr>
              <a:t>Municipal Infrastructure Grants projects being included in the damaged infrastructure however, a full cost claim being lodged which result to double funding;</a:t>
            </a:r>
          </a:p>
          <a:p>
            <a:pPr marL="342900" lvl="0" indent="-342900" algn="just" defTabSz="914400" eaLnBrk="1" fontAlgn="auto" hangingPunct="1">
              <a:lnSpc>
                <a:spcPct val="120000"/>
              </a:lnSpc>
              <a:spcBef>
                <a:spcPts val="0"/>
              </a:spcBef>
              <a:spcAft>
                <a:spcPts val="0"/>
              </a:spcAft>
              <a:buFont typeface="Arial" pitchFamily="34" charset="0"/>
              <a:buChar char="•"/>
            </a:pPr>
            <a:r>
              <a:rPr lang="en-ZA" sz="2400" dirty="0">
                <a:solidFill>
                  <a:prstClr val="black"/>
                </a:solidFill>
              </a:rPr>
              <a:t>Quality standards being compromised where the same projects being affected when disasters occur. i.e. No “Building Back Better “ concept implementation.</a:t>
            </a:r>
          </a:p>
          <a:p>
            <a:pPr marL="0" lvl="0" indent="0" algn="just" defTabSz="914400" eaLnBrk="1" fontAlgn="auto" hangingPunct="1">
              <a:lnSpc>
                <a:spcPct val="120000"/>
              </a:lnSpc>
              <a:spcBef>
                <a:spcPts val="0"/>
              </a:spcBef>
              <a:spcAft>
                <a:spcPts val="0"/>
              </a:spcAft>
              <a:buNone/>
            </a:pPr>
            <a:endParaRPr lang="en-ZA" sz="2400" dirty="0">
              <a:solidFill>
                <a:prstClr val="black"/>
              </a:solidFill>
            </a:endParaRPr>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34</a:t>
            </a:fld>
            <a:endParaRPr lang="en-US" altLang="en-US" dirty="0"/>
          </a:p>
        </p:txBody>
      </p:sp>
    </p:spTree>
    <p:extLst>
      <p:ext uri="{BB962C8B-B14F-4D97-AF65-F5344CB8AC3E}">
        <p14:creationId xmlns:p14="http://schemas.microsoft.com/office/powerpoint/2010/main" xmlns="" val="531697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538" y="476672"/>
            <a:ext cx="7886700" cy="759619"/>
          </a:xfrm>
        </p:spPr>
        <p:txBody>
          <a:bodyPr/>
          <a:lstStyle/>
          <a:p>
            <a:r>
              <a:rPr lang="en-ZA" altLang="en-US" dirty="0">
                <a:solidFill>
                  <a:srgbClr val="ED7D31"/>
                </a:solidFill>
                <a:ea typeface="MS PGothic" panose="020B0600070205080204" pitchFamily="34" charset="-128"/>
              </a:rPr>
              <a:t>Challenges in monitoring and implementing  grants</a:t>
            </a:r>
            <a:br>
              <a:rPr lang="en-ZA" altLang="en-US" dirty="0">
                <a:solidFill>
                  <a:srgbClr val="ED7D31"/>
                </a:solidFill>
                <a:ea typeface="MS PGothic" panose="020B0600070205080204" pitchFamily="34" charset="-128"/>
              </a:rPr>
            </a:br>
            <a:r>
              <a:rPr lang="en-US" altLang="en-US" dirty="0">
                <a:solidFill>
                  <a:srgbClr val="ED7D31"/>
                </a:solidFill>
                <a:ea typeface="MS PGothic" panose="020B0600070205080204" pitchFamily="34" charset="-128"/>
              </a:rPr>
              <a:t> (</a:t>
            </a:r>
            <a:r>
              <a:rPr lang="en-US" altLang="en-US" dirty="0" err="1">
                <a:solidFill>
                  <a:srgbClr val="ED7D31"/>
                </a:solidFill>
                <a:ea typeface="MS PGothic" panose="020B0600070205080204" pitchFamily="34" charset="-128"/>
              </a:rPr>
              <a:t>Cont</a:t>
            </a:r>
            <a:r>
              <a:rPr lang="en-US" altLang="en-US" dirty="0">
                <a:solidFill>
                  <a:srgbClr val="ED7D31"/>
                </a:solidFill>
                <a:ea typeface="MS PGothic" panose="020B0600070205080204" pitchFamily="34" charset="-128"/>
              </a:rPr>
              <a:t>…)</a:t>
            </a:r>
            <a:endParaRPr lang="en-ZA" dirty="0"/>
          </a:p>
        </p:txBody>
      </p:sp>
      <p:sp>
        <p:nvSpPr>
          <p:cNvPr id="3" name="Content Placeholder 2"/>
          <p:cNvSpPr>
            <a:spLocks noGrp="1"/>
          </p:cNvSpPr>
          <p:nvPr>
            <p:ph idx="1"/>
          </p:nvPr>
        </p:nvSpPr>
        <p:spPr>
          <a:xfrm>
            <a:off x="547538" y="1628800"/>
            <a:ext cx="8128918" cy="4514111"/>
          </a:xfrm>
        </p:spPr>
        <p:txBody>
          <a:bodyPr/>
          <a:lstStyle/>
          <a:p>
            <a:pPr marL="342900" lvl="0" indent="-342900" algn="just" defTabSz="914400" eaLnBrk="1" fontAlgn="auto" hangingPunct="1">
              <a:lnSpc>
                <a:spcPct val="120000"/>
              </a:lnSpc>
              <a:spcBef>
                <a:spcPts val="0"/>
              </a:spcBef>
              <a:spcAft>
                <a:spcPts val="0"/>
              </a:spcAft>
              <a:buFont typeface="Arial" pitchFamily="34" charset="0"/>
              <a:buChar char="•"/>
            </a:pPr>
            <a:r>
              <a:rPr lang="en-ZA" sz="2400" dirty="0">
                <a:solidFill>
                  <a:prstClr val="black"/>
                </a:solidFill>
              </a:rPr>
              <a:t>Inconsistencies with what is on the ground v/s the expenditure of projects;</a:t>
            </a:r>
          </a:p>
          <a:p>
            <a:pPr marL="342900" lvl="0" indent="-342900" algn="just" defTabSz="914400" eaLnBrk="1" fontAlgn="auto" hangingPunct="1">
              <a:lnSpc>
                <a:spcPct val="120000"/>
              </a:lnSpc>
              <a:spcBef>
                <a:spcPts val="0"/>
              </a:spcBef>
              <a:spcAft>
                <a:spcPts val="0"/>
              </a:spcAft>
              <a:buFont typeface="Arial" pitchFamily="34" charset="0"/>
              <a:buChar char="•"/>
            </a:pPr>
            <a:r>
              <a:rPr lang="en-ZA" sz="2400" dirty="0">
                <a:solidFill>
                  <a:prstClr val="black"/>
                </a:solidFill>
              </a:rPr>
              <a:t>Infrastructure backlogs being included in the list of damaged infrastructure as a result of disasters;</a:t>
            </a:r>
          </a:p>
          <a:p>
            <a:pPr marL="342900" lvl="0" indent="-342900" algn="just" defTabSz="914400" eaLnBrk="1" fontAlgn="auto" hangingPunct="1">
              <a:lnSpc>
                <a:spcPct val="120000"/>
              </a:lnSpc>
              <a:spcBef>
                <a:spcPts val="0"/>
              </a:spcBef>
              <a:spcAft>
                <a:spcPts val="0"/>
              </a:spcAft>
              <a:buFont typeface="Arial" pitchFamily="34" charset="0"/>
              <a:buChar char="•"/>
            </a:pPr>
            <a:r>
              <a:rPr lang="en-ZA" sz="2400" dirty="0">
                <a:solidFill>
                  <a:prstClr val="black"/>
                </a:solidFill>
              </a:rPr>
              <a:t>Projects falling within normal sector programmes, appearing on disaster listed projects e.g. drought projects; and</a:t>
            </a:r>
          </a:p>
          <a:p>
            <a:pPr marL="342900" lvl="0" indent="-342900" algn="just" defTabSz="914400" eaLnBrk="1" fontAlgn="auto" hangingPunct="1">
              <a:lnSpc>
                <a:spcPct val="120000"/>
              </a:lnSpc>
              <a:spcBef>
                <a:spcPts val="0"/>
              </a:spcBef>
              <a:spcAft>
                <a:spcPts val="0"/>
              </a:spcAft>
              <a:buFont typeface="Arial" pitchFamily="34" charset="0"/>
              <a:buChar char="•"/>
            </a:pPr>
            <a:r>
              <a:rPr lang="en-ZA" sz="2400" dirty="0">
                <a:solidFill>
                  <a:prstClr val="black"/>
                </a:solidFill>
              </a:rPr>
              <a:t>Insufficient capacity within the Disaster Management Centres within the three spheres of government.</a:t>
            </a:r>
          </a:p>
          <a:p>
            <a:pPr marL="342900" lvl="0" indent="-342900" algn="just" defTabSz="914400" eaLnBrk="1" fontAlgn="auto" hangingPunct="1">
              <a:lnSpc>
                <a:spcPct val="120000"/>
              </a:lnSpc>
              <a:spcBef>
                <a:spcPts val="0"/>
              </a:spcBef>
              <a:spcAft>
                <a:spcPts val="0"/>
              </a:spcAft>
              <a:buFont typeface="Arial" pitchFamily="34" charset="0"/>
              <a:buChar char="•"/>
            </a:pPr>
            <a:endParaRPr lang="en-ZA" sz="2400" dirty="0">
              <a:solidFill>
                <a:prstClr val="black"/>
              </a:solidFill>
            </a:endParaRPr>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35</a:t>
            </a:fld>
            <a:endParaRPr lang="en-US" altLang="en-US" dirty="0"/>
          </a:p>
        </p:txBody>
      </p:sp>
    </p:spTree>
    <p:extLst>
      <p:ext uri="{BB962C8B-B14F-4D97-AF65-F5344CB8AC3E}">
        <p14:creationId xmlns:p14="http://schemas.microsoft.com/office/powerpoint/2010/main" xmlns="" val="2090960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695"/>
            <a:ext cx="7886700" cy="831627"/>
          </a:xfrm>
        </p:spPr>
        <p:txBody>
          <a:bodyPr/>
          <a:lstStyle/>
          <a:p>
            <a:r>
              <a:rPr lang="en-ZA" dirty="0"/>
              <a:t>Remedial measures and improvements to the administration of the Grants</a:t>
            </a:r>
          </a:p>
        </p:txBody>
      </p:sp>
      <p:sp>
        <p:nvSpPr>
          <p:cNvPr id="3" name="Content Placeholder 2"/>
          <p:cNvSpPr>
            <a:spLocks noGrp="1"/>
          </p:cNvSpPr>
          <p:nvPr>
            <p:ph idx="1"/>
          </p:nvPr>
        </p:nvSpPr>
        <p:spPr>
          <a:xfrm>
            <a:off x="107504" y="764704"/>
            <a:ext cx="8863136" cy="6093296"/>
          </a:xfrm>
        </p:spPr>
        <p:txBody>
          <a:bodyPr/>
          <a:lstStyle/>
          <a:p>
            <a:pPr marL="0" lvl="1" indent="0" algn="just">
              <a:lnSpc>
                <a:spcPct val="100000"/>
              </a:lnSpc>
              <a:spcBef>
                <a:spcPts val="0"/>
              </a:spcBef>
              <a:buNone/>
            </a:pPr>
            <a:r>
              <a:rPr lang="en-ZA" dirty="0"/>
              <a:t> </a:t>
            </a:r>
            <a:r>
              <a:rPr lang="en-ZA" sz="1800" dirty="0"/>
              <a:t>a) A technical Task Team on Planning, Response and Recovery has been established to promote disaster risk reduction, monitor the development of disaster plans, monitor the use and reporting of disaster funds and implement the lessons learnt during disaster damage assessments;</a:t>
            </a:r>
          </a:p>
          <a:p>
            <a:pPr marL="0" lvl="1" indent="0" algn="just">
              <a:lnSpc>
                <a:spcPct val="100000"/>
              </a:lnSpc>
              <a:spcBef>
                <a:spcPts val="0"/>
              </a:spcBef>
              <a:buNone/>
            </a:pPr>
            <a:r>
              <a:rPr lang="en-ZA" sz="1800" dirty="0"/>
              <a:t>b) Facilitate workshops with National Treasury to assist municipalities in developing emergency procurement policies;</a:t>
            </a:r>
          </a:p>
          <a:p>
            <a:pPr marL="0" lvl="1" indent="0" algn="just">
              <a:lnSpc>
                <a:spcPct val="100000"/>
              </a:lnSpc>
              <a:spcBef>
                <a:spcPts val="0"/>
              </a:spcBef>
              <a:buNone/>
            </a:pPr>
            <a:r>
              <a:rPr lang="en-ZA" sz="1800" dirty="0"/>
              <a:t>c) NDMC to conduct national and provincial workshops on the processes to access and implement the disaster grants;</a:t>
            </a:r>
          </a:p>
          <a:p>
            <a:pPr marL="0" lvl="1" indent="0" algn="just">
              <a:lnSpc>
                <a:spcPct val="100000"/>
              </a:lnSpc>
              <a:spcBef>
                <a:spcPts val="0"/>
              </a:spcBef>
              <a:buNone/>
            </a:pPr>
            <a:r>
              <a:rPr lang="en-ZA" sz="1800" dirty="0"/>
              <a:t>d) Strengthen monitoring, reporting and evaluate the impact with regard to the value the grants have to the service delivery;</a:t>
            </a:r>
          </a:p>
          <a:p>
            <a:pPr marL="0" lvl="1" indent="0" algn="just">
              <a:lnSpc>
                <a:spcPct val="100000"/>
              </a:lnSpc>
              <a:spcBef>
                <a:spcPts val="0"/>
              </a:spcBef>
              <a:buNone/>
            </a:pPr>
            <a:r>
              <a:rPr lang="en-ZA" sz="1800" dirty="0"/>
              <a:t>e) Conduct a roadshow on Disaster Management Legislative processes to improve compliance and implementation thereof;</a:t>
            </a:r>
          </a:p>
          <a:p>
            <a:pPr marL="0" lvl="1" indent="0" algn="just">
              <a:lnSpc>
                <a:spcPct val="100000"/>
              </a:lnSpc>
              <a:spcBef>
                <a:spcPts val="0"/>
              </a:spcBef>
              <a:buNone/>
            </a:pPr>
            <a:r>
              <a:rPr lang="en-ZA" sz="1800" dirty="0"/>
              <a:t>f) Create awareness on disaster risk reduction and development of disaster risk reduction strategies;</a:t>
            </a:r>
          </a:p>
          <a:p>
            <a:pPr marL="0" lvl="1" indent="0" algn="just">
              <a:lnSpc>
                <a:spcPct val="100000"/>
              </a:lnSpc>
              <a:spcBef>
                <a:spcPts val="0"/>
              </a:spcBef>
              <a:buNone/>
            </a:pPr>
            <a:r>
              <a:rPr lang="en-ZA" sz="1800" dirty="0"/>
              <a:t>g) Promote integrated planning through Municipal Integrated Development Planning to ensure risk mitigation and preparedness in the sectoral and municipal development plans.</a:t>
            </a:r>
          </a:p>
          <a:p>
            <a:pPr marL="0" lvl="1" indent="0" algn="just">
              <a:lnSpc>
                <a:spcPct val="100000"/>
              </a:lnSpc>
              <a:spcBef>
                <a:spcPts val="0"/>
              </a:spcBef>
              <a:buNone/>
            </a:pPr>
            <a:r>
              <a:rPr lang="en-ZA" sz="1800" dirty="0"/>
              <a:t>h) Activate the Independent Assessors to conduct assessment immediately the request for classification is submitted to NDMC to speedy up the damage assessment and funding applications.</a:t>
            </a:r>
          </a:p>
          <a:p>
            <a:pPr marL="0" lvl="1" algn="just">
              <a:lnSpc>
                <a:spcPct val="100000"/>
              </a:lnSpc>
              <a:spcBef>
                <a:spcPts val="0"/>
              </a:spcBef>
              <a:buAutoNum type="alphaLcParenR"/>
            </a:pPr>
            <a:endParaRPr lang="en-ZA" dirty="0"/>
          </a:p>
          <a:p>
            <a:pPr lvl="1">
              <a:buAutoNum type="alphaLcParenR"/>
            </a:pPr>
            <a:endParaRPr lang="en-ZA" dirty="0"/>
          </a:p>
          <a:p>
            <a:pPr marL="0" indent="0">
              <a:buNone/>
            </a:pPr>
            <a:endParaRPr lang="en-ZA" dirty="0"/>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36</a:t>
            </a:fld>
            <a:endParaRPr lang="en-US" altLang="en-US" dirty="0"/>
          </a:p>
        </p:txBody>
      </p:sp>
    </p:spTree>
    <p:extLst>
      <p:ext uri="{BB962C8B-B14F-4D97-AF65-F5344CB8AC3E}">
        <p14:creationId xmlns:p14="http://schemas.microsoft.com/office/powerpoint/2010/main" xmlns="" val="928864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8640"/>
            <a:ext cx="7886700" cy="504056"/>
          </a:xfrm>
        </p:spPr>
        <p:txBody>
          <a:bodyPr/>
          <a:lstStyle/>
          <a:p>
            <a:r>
              <a:rPr lang="en-ZA" dirty="0"/>
              <a:t>Conclusion</a:t>
            </a:r>
          </a:p>
        </p:txBody>
      </p:sp>
      <p:sp>
        <p:nvSpPr>
          <p:cNvPr id="3" name="Content Placeholder 2"/>
          <p:cNvSpPr>
            <a:spLocks noGrp="1"/>
          </p:cNvSpPr>
          <p:nvPr>
            <p:ph idx="1"/>
          </p:nvPr>
        </p:nvSpPr>
        <p:spPr>
          <a:xfrm>
            <a:off x="107504" y="764704"/>
            <a:ext cx="8863136" cy="5256584"/>
          </a:xfrm>
        </p:spPr>
        <p:txBody>
          <a:bodyPr/>
          <a:lstStyle/>
          <a:p>
            <a:pPr marL="342900" lvl="1" indent="-342900" algn="just">
              <a:lnSpc>
                <a:spcPct val="100000"/>
              </a:lnSpc>
              <a:spcBef>
                <a:spcPts val="0"/>
              </a:spcBef>
              <a:buFont typeface="Arial" panose="020B0604020202020204" pitchFamily="34" charset="0"/>
              <a:buChar char="•"/>
            </a:pPr>
            <a:r>
              <a:rPr lang="en-ZA" dirty="0"/>
              <a:t>The provincial and disaster grants have been instrumental in responding to the needs of the communities during and after the disasters.</a:t>
            </a:r>
          </a:p>
          <a:p>
            <a:pPr marL="342900" lvl="1" indent="-342900" algn="just">
              <a:lnSpc>
                <a:spcPct val="100000"/>
              </a:lnSpc>
              <a:spcBef>
                <a:spcPts val="0"/>
              </a:spcBef>
              <a:buFont typeface="Arial" panose="020B0604020202020204" pitchFamily="34" charset="0"/>
              <a:buChar char="•"/>
            </a:pPr>
            <a:endParaRPr lang="en-ZA" dirty="0"/>
          </a:p>
          <a:p>
            <a:pPr marL="342900" lvl="1" indent="-342900" algn="just">
              <a:lnSpc>
                <a:spcPct val="100000"/>
              </a:lnSpc>
              <a:spcBef>
                <a:spcPts val="0"/>
              </a:spcBef>
              <a:buFont typeface="Arial" panose="020B0604020202020204" pitchFamily="34" charset="0"/>
              <a:buChar char="•"/>
            </a:pPr>
            <a:r>
              <a:rPr lang="en-ZA" dirty="0"/>
              <a:t>It is however important to ensure that all organs of state mainstream disaster risk reduction and climate change adaptation within their development programmes to build resilience to prevention, mitigation and emergency preparedness. </a:t>
            </a:r>
          </a:p>
          <a:p>
            <a:pPr marL="342900" lvl="1" indent="-342900" algn="just">
              <a:lnSpc>
                <a:spcPct val="100000"/>
              </a:lnSpc>
              <a:spcBef>
                <a:spcPts val="0"/>
              </a:spcBef>
              <a:buFont typeface="Arial" panose="020B0604020202020204" pitchFamily="34" charset="0"/>
              <a:buChar char="•"/>
            </a:pPr>
            <a:endParaRPr lang="en-ZA" dirty="0"/>
          </a:p>
          <a:p>
            <a:pPr marL="342900" lvl="1" indent="-342900" algn="just">
              <a:lnSpc>
                <a:spcPct val="100000"/>
              </a:lnSpc>
              <a:spcBef>
                <a:spcPts val="0"/>
              </a:spcBef>
              <a:buFont typeface="Arial" panose="020B0604020202020204" pitchFamily="34" charset="0"/>
              <a:buChar char="•"/>
            </a:pPr>
            <a:r>
              <a:rPr lang="en-ZA" dirty="0"/>
              <a:t>It is important to ensure that grants are used for the intended purpose and sustainable and resilient projects are implemented. </a:t>
            </a:r>
          </a:p>
          <a:p>
            <a:pPr marL="0" lvl="1" indent="0" algn="just">
              <a:lnSpc>
                <a:spcPct val="100000"/>
              </a:lnSpc>
              <a:spcBef>
                <a:spcPts val="0"/>
              </a:spcBef>
              <a:buNone/>
            </a:pPr>
            <a:endParaRPr lang="en-ZA" dirty="0"/>
          </a:p>
          <a:p>
            <a:pPr marL="342900" lvl="1" indent="-342900" algn="just">
              <a:lnSpc>
                <a:spcPct val="100000"/>
              </a:lnSpc>
              <a:spcBef>
                <a:spcPts val="0"/>
              </a:spcBef>
              <a:buFont typeface="Arial" panose="020B0604020202020204" pitchFamily="34" charset="0"/>
              <a:buChar char="•"/>
            </a:pPr>
            <a:r>
              <a:rPr lang="en-ZA" dirty="0"/>
              <a:t>A need to follow the rand and evaluate the impact that the grants have in our communities is critical.</a:t>
            </a:r>
          </a:p>
          <a:p>
            <a:pPr marL="342900" lvl="1" indent="-342900" algn="just">
              <a:lnSpc>
                <a:spcPct val="100000"/>
              </a:lnSpc>
              <a:spcBef>
                <a:spcPts val="0"/>
              </a:spcBef>
              <a:buFont typeface="Arial" panose="020B0604020202020204" pitchFamily="34" charset="0"/>
              <a:buChar char="•"/>
            </a:pPr>
            <a:endParaRPr lang="en-ZA" dirty="0"/>
          </a:p>
          <a:p>
            <a:pPr marL="342900" lvl="1" indent="-342900" algn="just">
              <a:lnSpc>
                <a:spcPct val="100000"/>
              </a:lnSpc>
              <a:spcBef>
                <a:spcPts val="0"/>
              </a:spcBef>
              <a:buFont typeface="Arial" panose="020B0604020202020204" pitchFamily="34" charset="0"/>
              <a:buChar char="•"/>
            </a:pPr>
            <a:r>
              <a:rPr lang="en-ZA" dirty="0"/>
              <a:t>All organs of state should budget for disaster management and that calls for organs of state to institutionalise disaster management in the organisations. </a:t>
            </a:r>
          </a:p>
          <a:p>
            <a:pPr marL="342900" lvl="1" indent="-342900" algn="just">
              <a:lnSpc>
                <a:spcPct val="100000"/>
              </a:lnSpc>
              <a:spcBef>
                <a:spcPts val="0"/>
              </a:spcBef>
              <a:buFont typeface="Arial" panose="020B0604020202020204" pitchFamily="34" charset="0"/>
              <a:buChar char="•"/>
            </a:pPr>
            <a:endParaRPr lang="en-ZA" dirty="0"/>
          </a:p>
          <a:p>
            <a:pPr marL="342900" lvl="1" indent="-342900" algn="just">
              <a:lnSpc>
                <a:spcPct val="100000"/>
              </a:lnSpc>
              <a:spcBef>
                <a:spcPts val="0"/>
              </a:spcBef>
              <a:buFont typeface="Arial" panose="020B0604020202020204" pitchFamily="34" charset="0"/>
              <a:buChar char="•"/>
            </a:pPr>
            <a:endParaRPr lang="en-ZA" dirty="0"/>
          </a:p>
          <a:p>
            <a:pPr marL="342900" lvl="1" indent="-342900" algn="just">
              <a:lnSpc>
                <a:spcPct val="100000"/>
              </a:lnSpc>
              <a:spcBef>
                <a:spcPts val="0"/>
              </a:spcBef>
              <a:buFont typeface="Arial" panose="020B0604020202020204" pitchFamily="34" charset="0"/>
              <a:buChar char="•"/>
            </a:pPr>
            <a:endParaRPr lang="en-ZA" dirty="0"/>
          </a:p>
          <a:p>
            <a:pPr marL="0" indent="0">
              <a:buNone/>
            </a:pPr>
            <a:endParaRPr lang="en-ZA" dirty="0"/>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37</a:t>
            </a:fld>
            <a:endParaRPr lang="en-US" altLang="en-US" dirty="0"/>
          </a:p>
        </p:txBody>
      </p:sp>
    </p:spTree>
    <p:extLst>
      <p:ext uri="{BB962C8B-B14F-4D97-AF65-F5344CB8AC3E}">
        <p14:creationId xmlns:p14="http://schemas.microsoft.com/office/powerpoint/2010/main" xmlns="" val="2708884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166" y="476672"/>
            <a:ext cx="7886700" cy="831627"/>
          </a:xfrm>
        </p:spPr>
        <p:txBody>
          <a:bodyPr/>
          <a:lstStyle/>
          <a:p>
            <a:r>
              <a:rPr lang="en-ZA" dirty="0"/>
              <a:t>Recommendations</a:t>
            </a:r>
          </a:p>
        </p:txBody>
      </p:sp>
      <p:sp>
        <p:nvSpPr>
          <p:cNvPr id="3" name="Content Placeholder 2"/>
          <p:cNvSpPr>
            <a:spLocks noGrp="1"/>
          </p:cNvSpPr>
          <p:nvPr>
            <p:ph idx="1"/>
          </p:nvPr>
        </p:nvSpPr>
        <p:spPr>
          <a:xfrm>
            <a:off x="107504" y="1700808"/>
            <a:ext cx="8863136" cy="5157192"/>
          </a:xfrm>
        </p:spPr>
        <p:txBody>
          <a:bodyPr/>
          <a:lstStyle/>
          <a:p>
            <a:pPr marL="0" lvl="1" indent="0" algn="just">
              <a:lnSpc>
                <a:spcPct val="100000"/>
              </a:lnSpc>
              <a:spcBef>
                <a:spcPts val="0"/>
              </a:spcBef>
              <a:buNone/>
            </a:pPr>
            <a:r>
              <a:rPr lang="en-ZA" dirty="0"/>
              <a:t> It is recommended that the Select Committee on Appropriations:</a:t>
            </a:r>
          </a:p>
          <a:p>
            <a:pPr marL="0" lvl="1" indent="0" algn="just">
              <a:lnSpc>
                <a:spcPct val="100000"/>
              </a:lnSpc>
              <a:spcBef>
                <a:spcPts val="0"/>
              </a:spcBef>
              <a:buNone/>
            </a:pPr>
            <a:endParaRPr lang="en-ZA" dirty="0"/>
          </a:p>
          <a:p>
            <a:pPr marL="457200" lvl="1" algn="just">
              <a:lnSpc>
                <a:spcPct val="100000"/>
              </a:lnSpc>
              <a:spcBef>
                <a:spcPts val="0"/>
              </a:spcBef>
              <a:buAutoNum type="alphaLcParenR"/>
            </a:pPr>
            <a:r>
              <a:rPr lang="en-ZA" dirty="0"/>
              <a:t>Notes the report on Provincial and Municipal Disaster Grants;</a:t>
            </a:r>
          </a:p>
          <a:p>
            <a:pPr marL="457200" lvl="1" algn="just">
              <a:lnSpc>
                <a:spcPct val="100000"/>
              </a:lnSpc>
              <a:spcBef>
                <a:spcPts val="0"/>
              </a:spcBef>
              <a:buAutoNum type="alphaLcParenR"/>
            </a:pPr>
            <a:endParaRPr lang="en-ZA" dirty="0"/>
          </a:p>
          <a:p>
            <a:pPr marL="457200" lvl="1" algn="just">
              <a:lnSpc>
                <a:spcPct val="100000"/>
              </a:lnSpc>
              <a:spcBef>
                <a:spcPts val="0"/>
              </a:spcBef>
              <a:buAutoNum type="alphaLcParenR"/>
            </a:pPr>
            <a:r>
              <a:rPr lang="en-ZA" dirty="0"/>
              <a:t>Notes that the NDMC and National Treasury work collaboratively to ensure speedy access of grants to organs of state;</a:t>
            </a:r>
          </a:p>
          <a:p>
            <a:pPr marL="457200" lvl="1" algn="just">
              <a:lnSpc>
                <a:spcPct val="100000"/>
              </a:lnSpc>
              <a:spcBef>
                <a:spcPts val="0"/>
              </a:spcBef>
              <a:buAutoNum type="alphaLcParenR"/>
            </a:pPr>
            <a:endParaRPr lang="en-ZA" dirty="0"/>
          </a:p>
          <a:p>
            <a:pPr marL="457200" lvl="1" algn="just">
              <a:lnSpc>
                <a:spcPct val="100000"/>
              </a:lnSpc>
              <a:spcBef>
                <a:spcPts val="0"/>
              </a:spcBef>
              <a:buAutoNum type="alphaLcParenR"/>
            </a:pPr>
            <a:r>
              <a:rPr lang="en-ZA" dirty="0"/>
              <a:t>Notes the challenge experienced with regard to reporting of progress by the receiving organs of state.</a:t>
            </a:r>
          </a:p>
          <a:p>
            <a:pPr marL="0" indent="0">
              <a:buNone/>
            </a:pPr>
            <a:endParaRPr lang="en-ZA" dirty="0"/>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38</a:t>
            </a:fld>
            <a:endParaRPr lang="en-US" altLang="en-US" dirty="0"/>
          </a:p>
        </p:txBody>
      </p:sp>
    </p:spTree>
    <p:extLst>
      <p:ext uri="{BB962C8B-B14F-4D97-AF65-F5344CB8AC3E}">
        <p14:creationId xmlns:p14="http://schemas.microsoft.com/office/powerpoint/2010/main" xmlns="" val="39005459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387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
          <p:cNvSpPr>
            <a:spLocks noGrp="1"/>
          </p:cNvSpPr>
          <p:nvPr>
            <p:ph idx="1"/>
          </p:nvPr>
        </p:nvSpPr>
        <p:spPr>
          <a:xfrm>
            <a:off x="116144" y="1196752"/>
            <a:ext cx="8785225" cy="4320480"/>
          </a:xfrm>
          <a:noFill/>
        </p:spPr>
        <p:txBody>
          <a:bodyPr>
            <a:normAutofit/>
          </a:bodyPr>
          <a:lstStyle/>
          <a:p>
            <a:pPr marL="0" indent="0" algn="just">
              <a:buNone/>
            </a:pPr>
            <a:r>
              <a:rPr lang="en-US" sz="2100" dirty="0">
                <a:solidFill>
                  <a:srgbClr val="FF0000"/>
                </a:solidFill>
                <a:latin typeface="Arial" charset="0"/>
                <a:ea typeface="ＭＳ Ｐゴシック" pitchFamily="-112" charset="-128"/>
                <a:cs typeface="Arial" charset="0"/>
              </a:rPr>
              <a:t>	</a:t>
            </a:r>
            <a:endParaRPr lang="en-US" sz="2100" dirty="0">
              <a:latin typeface="Arial" charset="0"/>
              <a:ea typeface="ＭＳ Ｐゴシック" pitchFamily="-112" charset="-128"/>
              <a:cs typeface="Arial" charset="0"/>
            </a:endParaRPr>
          </a:p>
          <a:p>
            <a:pPr>
              <a:buFont typeface="Arial" charset="0"/>
              <a:buAutoNum type="arabicPeriod"/>
            </a:pPr>
            <a:endParaRPr lang="en-US" sz="2800" dirty="0">
              <a:latin typeface="Arial" charset="0"/>
              <a:ea typeface="ＭＳ Ｐゴシック" pitchFamily="-112" charset="-128"/>
              <a:cs typeface="Arial" charset="0"/>
            </a:endParaRPr>
          </a:p>
          <a:p>
            <a:pPr>
              <a:buFont typeface="Arial" charset="0"/>
              <a:buAutoNum type="arabicPeriod"/>
            </a:pPr>
            <a:endParaRPr lang="en-US" sz="1800" dirty="0">
              <a:solidFill>
                <a:srgbClr val="003300"/>
              </a:solidFill>
              <a:latin typeface="Arial" charset="0"/>
              <a:ea typeface="ＭＳ Ｐゴシック" pitchFamily="-112" charset="-128"/>
              <a:cs typeface="Arial" charset="0"/>
            </a:endParaRPr>
          </a:p>
          <a:p>
            <a:pPr>
              <a:buFont typeface="Arial" charset="0"/>
              <a:buNone/>
            </a:pPr>
            <a:endParaRPr lang="en-US" sz="1800" dirty="0">
              <a:solidFill>
                <a:srgbClr val="003300"/>
              </a:solidFill>
              <a:latin typeface="Arial" charset="0"/>
              <a:ea typeface="ＭＳ Ｐゴシック" pitchFamily="-112" charset="-128"/>
              <a:cs typeface="Arial" charset="0"/>
            </a:endParaRPr>
          </a:p>
          <a:p>
            <a:pPr>
              <a:buFont typeface="Arial" charset="0"/>
              <a:buNone/>
            </a:pPr>
            <a:endParaRPr lang="en-US" sz="1800" dirty="0">
              <a:solidFill>
                <a:srgbClr val="003300"/>
              </a:solidFill>
              <a:latin typeface="Arial" charset="0"/>
              <a:ea typeface="ＭＳ Ｐゴシック" pitchFamily="-112" charset="-128"/>
              <a:cs typeface="Arial" charset="0"/>
            </a:endParaRPr>
          </a:p>
          <a:p>
            <a:endParaRPr lang="en-US" sz="1800" dirty="0">
              <a:solidFill>
                <a:srgbClr val="003300"/>
              </a:solidFill>
              <a:latin typeface="Arial" charset="0"/>
              <a:ea typeface="ＭＳ Ｐゴシック" pitchFamily="-112" charset="-128"/>
              <a:cs typeface="Arial" charset="0"/>
            </a:endParaRPr>
          </a:p>
        </p:txBody>
      </p:sp>
      <p:sp>
        <p:nvSpPr>
          <p:cNvPr id="4" name="Title 3"/>
          <p:cNvSpPr>
            <a:spLocks noGrp="1"/>
          </p:cNvSpPr>
          <p:nvPr>
            <p:ph type="title"/>
          </p:nvPr>
        </p:nvSpPr>
        <p:spPr>
          <a:xfrm>
            <a:off x="557212" y="244661"/>
            <a:ext cx="7886700" cy="808075"/>
          </a:xfrm>
        </p:spPr>
        <p:txBody>
          <a:bodyPr/>
          <a:lstStyle/>
          <a:p>
            <a:r>
              <a:rPr lang="en-ZA" dirty="0"/>
              <a:t>Introduction and Background</a:t>
            </a:r>
          </a:p>
        </p:txBody>
      </p:sp>
      <p:sp>
        <p:nvSpPr>
          <p:cNvPr id="6" name="Rectangle 5"/>
          <p:cNvSpPr/>
          <p:nvPr/>
        </p:nvSpPr>
        <p:spPr>
          <a:xfrm>
            <a:off x="251520" y="1061417"/>
            <a:ext cx="8785225" cy="5016758"/>
          </a:xfrm>
          <a:prstGeom prst="rect">
            <a:avLst/>
          </a:prstGeom>
        </p:spPr>
        <p:txBody>
          <a:bodyPr wrap="square">
            <a:spAutoFit/>
          </a:bodyPr>
          <a:lstStyle/>
          <a:p>
            <a:pPr marL="285750" lvl="0" indent="-285750" algn="just" eaLnBrk="1" hangingPunct="1">
              <a:buFont typeface="Arial" panose="020B0604020202020204" pitchFamily="34" charset="0"/>
              <a:buChar char="•"/>
            </a:pPr>
            <a:r>
              <a:rPr lang="en-ZA" sz="2000" dirty="0">
                <a:solidFill>
                  <a:prstClr val="black"/>
                </a:solidFill>
                <a:ea typeface="ＭＳ Ｐゴシック" charset="-128"/>
                <a:cs typeface="Arial" pitchFamily="34" charset="0"/>
              </a:rPr>
              <a:t>The disaster relief grants were introduced during the 2010/11 financial year. </a:t>
            </a:r>
          </a:p>
          <a:p>
            <a:pPr lvl="0" algn="just" eaLnBrk="1" hangingPunct="1"/>
            <a:endParaRPr lang="en-ZA" sz="2000" dirty="0">
              <a:solidFill>
                <a:prstClr val="black"/>
              </a:solidFill>
              <a:ea typeface="ＭＳ Ｐゴシック" charset="-128"/>
              <a:cs typeface="Arial" pitchFamily="34" charset="0"/>
            </a:endParaRPr>
          </a:p>
          <a:p>
            <a:pPr marL="285750" lvl="0" indent="-285750" algn="just" eaLnBrk="1" hangingPunct="1">
              <a:buFont typeface="Arial" panose="020B0604020202020204" pitchFamily="34" charset="0"/>
              <a:buChar char="•"/>
            </a:pPr>
            <a:r>
              <a:rPr lang="en-ZA" sz="2000" dirty="0">
                <a:solidFill>
                  <a:prstClr val="black"/>
                </a:solidFill>
                <a:ea typeface="+mn-ea"/>
                <a:cs typeface="Arial" panose="020B0604020202020204" pitchFamily="34" charset="0"/>
              </a:rPr>
              <a:t>The Department of Cooperative Governance (DCOG) administers these grants in consultation with the National Treasury.</a:t>
            </a:r>
            <a:endParaRPr lang="en-ZA" sz="2000" dirty="0">
              <a:solidFill>
                <a:prstClr val="black"/>
              </a:solidFill>
              <a:ea typeface="ＭＳ Ｐゴシック" charset="-128"/>
              <a:cs typeface="Arial" pitchFamily="34" charset="0"/>
            </a:endParaRPr>
          </a:p>
          <a:p>
            <a:pPr marL="285750" lvl="0" indent="-285750" algn="just" eaLnBrk="1" hangingPunct="1">
              <a:buFont typeface="Arial" panose="020B0604020202020204" pitchFamily="34" charset="0"/>
              <a:buChar char="•"/>
            </a:pPr>
            <a:endParaRPr lang="en-ZA" sz="2000" dirty="0">
              <a:solidFill>
                <a:prstClr val="black"/>
              </a:solidFill>
              <a:ea typeface="ＭＳ Ｐゴシック" charset="-128"/>
              <a:cs typeface="Arial" pitchFamily="34" charset="0"/>
            </a:endParaRPr>
          </a:p>
          <a:p>
            <a:pPr marL="285750" lvl="0" indent="-285750" algn="just" eaLnBrk="1" hangingPunct="1">
              <a:buFont typeface="Arial" panose="020B0604020202020204" pitchFamily="34" charset="0"/>
              <a:buChar char="•"/>
            </a:pPr>
            <a:r>
              <a:rPr lang="en-US" sz="2000" dirty="0">
                <a:solidFill>
                  <a:prstClr val="black"/>
                </a:solidFill>
                <a:ea typeface="ＭＳ Ｐゴシック" charset="-128"/>
                <a:cs typeface="Arial" pitchFamily="34" charset="0"/>
              </a:rPr>
              <a:t>The main objective of the grant is to respond to the immediate needs after a disaster has occurred in order to deal with its consequences.</a:t>
            </a:r>
          </a:p>
          <a:p>
            <a:pPr marL="285750" lvl="0" indent="-285750" algn="just" eaLnBrk="1" hangingPunct="1">
              <a:buFont typeface="Arial" panose="020B0604020202020204" pitchFamily="34" charset="0"/>
              <a:buChar char="•"/>
            </a:pPr>
            <a:endParaRPr lang="en-US" sz="2000" dirty="0">
              <a:solidFill>
                <a:prstClr val="black"/>
              </a:solidFill>
              <a:ea typeface="ＭＳ Ｐゴシック" charset="-128"/>
              <a:cs typeface="Arial" pitchFamily="34" charset="0"/>
            </a:endParaRPr>
          </a:p>
          <a:p>
            <a:pPr marL="285750" lvl="0" indent="-285750" algn="just" eaLnBrk="1" hangingPunct="1">
              <a:buFont typeface="Arial" panose="020B0604020202020204" pitchFamily="34" charset="0"/>
              <a:buChar char="•"/>
            </a:pPr>
            <a:r>
              <a:rPr lang="en-US" sz="2000" dirty="0">
                <a:solidFill>
                  <a:prstClr val="black"/>
                </a:solidFill>
                <a:ea typeface="ＭＳ Ｐゴシック" charset="-128"/>
                <a:cs typeface="Arial" pitchFamily="34" charset="0"/>
              </a:rPr>
              <a:t>The grants are conditional </a:t>
            </a:r>
            <a:r>
              <a:rPr lang="en-ZA" sz="2000" dirty="0">
                <a:solidFill>
                  <a:prstClr val="black"/>
                </a:solidFill>
                <a:ea typeface="ＭＳ Ｐゴシック" charset="-128"/>
                <a:cs typeface="Arial" pitchFamily="34" charset="0"/>
              </a:rPr>
              <a:t>and can be accessed by municipalities and provincial organs of state within 90 days (three months) following the declaration of a state of disaster in order to repair critical infrastructure that has been damaged  as well as provide essential services.</a:t>
            </a:r>
          </a:p>
          <a:p>
            <a:pPr lvl="0" algn="just" eaLnBrk="1" hangingPunct="1"/>
            <a:endParaRPr lang="en-ZA" sz="2000" dirty="0">
              <a:solidFill>
                <a:prstClr val="black"/>
              </a:solidFill>
              <a:ea typeface="ＭＳ Ｐゴシック" charset="-128"/>
              <a:cs typeface="Arial" pitchFamily="34" charset="0"/>
            </a:endParaRPr>
          </a:p>
          <a:p>
            <a:pPr marL="285750" lvl="0" indent="-285750" algn="just" eaLnBrk="1" hangingPunct="1">
              <a:buFont typeface="Arial" panose="020B0604020202020204" pitchFamily="34" charset="0"/>
              <a:buChar char="•"/>
            </a:pPr>
            <a:r>
              <a:rPr lang="en-ZA" sz="2000" dirty="0">
                <a:solidFill>
                  <a:prstClr val="black"/>
                </a:solidFill>
                <a:ea typeface="ＭＳ Ｐゴシック" charset="-128"/>
                <a:cs typeface="Arial" pitchFamily="34" charset="0"/>
              </a:rPr>
              <a:t>Applications for these grants are assessed in line with the approved published grant frameworks and in alignment with DORA provisions. </a:t>
            </a:r>
          </a:p>
        </p:txBody>
      </p:sp>
    </p:spTree>
    <p:extLst>
      <p:ext uri="{BB962C8B-B14F-4D97-AF65-F5344CB8AC3E}">
        <p14:creationId xmlns:p14="http://schemas.microsoft.com/office/powerpoint/2010/main" xmlns="" val="2961339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516" y="64393"/>
            <a:ext cx="7886700" cy="831627"/>
          </a:xfrm>
        </p:spPr>
        <p:txBody>
          <a:bodyPr/>
          <a:lstStyle/>
          <a:p>
            <a:r>
              <a:rPr lang="en-ZA" dirty="0"/>
              <a:t>Introduction and Background</a:t>
            </a:r>
          </a:p>
        </p:txBody>
      </p:sp>
      <p:sp>
        <p:nvSpPr>
          <p:cNvPr id="3" name="Slide Number Placeholder 2"/>
          <p:cNvSpPr>
            <a:spLocks noGrp="1"/>
          </p:cNvSpPr>
          <p:nvPr>
            <p:ph type="sldNum" sz="quarter" idx="12"/>
          </p:nvPr>
        </p:nvSpPr>
        <p:spPr/>
        <p:txBody>
          <a:bodyPr/>
          <a:lstStyle/>
          <a:p>
            <a:pPr>
              <a:defRPr/>
            </a:pPr>
            <a:fld id="{A366BFC1-2C5E-46C1-BDEF-7A7A2330CF33}" type="slidenum">
              <a:rPr lang="en-US" altLang="en-US" smtClean="0"/>
              <a:pPr>
                <a:defRPr/>
              </a:pPr>
              <a:t>5</a:t>
            </a:fld>
            <a:endParaRPr lang="en-US" altLang="en-US" dirty="0"/>
          </a:p>
        </p:txBody>
      </p:sp>
      <p:sp>
        <p:nvSpPr>
          <p:cNvPr id="4" name="TextBox 5"/>
          <p:cNvSpPr txBox="1">
            <a:spLocks noChangeArrowheads="1"/>
          </p:cNvSpPr>
          <p:nvPr/>
        </p:nvSpPr>
        <p:spPr bwMode="auto">
          <a:xfrm>
            <a:off x="195556" y="765756"/>
            <a:ext cx="8782620" cy="6370975"/>
          </a:xfrm>
          <a:prstGeom prst="rect">
            <a:avLst/>
          </a:prstGeom>
          <a:noFill/>
          <a:ln w="9525">
            <a:noFill/>
            <a:miter lim="800000"/>
            <a:headEnd/>
            <a:tailEnd/>
          </a:ln>
        </p:spPr>
        <p:txBody>
          <a:bodyPr wrap="square">
            <a:spAutoFit/>
          </a:bodyPr>
          <a:lstStyle/>
          <a:p>
            <a:pPr algn="just" eaLnBrk="1" hangingPunct="1">
              <a:spcAft>
                <a:spcPts val="0"/>
              </a:spcAft>
            </a:pPr>
            <a:r>
              <a:rPr lang="en-ZA" b="1" dirty="0">
                <a:ea typeface="Times New Roman" panose="02020603050405020304" pitchFamily="18" charset="0"/>
                <a:cs typeface="Arial" panose="020B0604020202020204" pitchFamily="34" charset="0"/>
              </a:rPr>
              <a:t>Immediate Relief </a:t>
            </a:r>
          </a:p>
          <a:p>
            <a:pPr marL="285750" indent="-285750" algn="just" eaLnBrk="1" hangingPunct="1">
              <a:spcAft>
                <a:spcPts val="0"/>
              </a:spcAft>
              <a:buFont typeface="Arial" panose="020B0604020202020204" pitchFamily="34" charset="0"/>
              <a:buChar char="•"/>
            </a:pPr>
            <a:r>
              <a:rPr lang="en-ZA" dirty="0">
                <a:ea typeface="Times New Roman" panose="02020603050405020304" pitchFamily="18" charset="0"/>
                <a:cs typeface="Arial" panose="020B0604020202020204" pitchFamily="34" charset="0"/>
              </a:rPr>
              <a:t>Funds for immediate disaster response are provided through Provincial and Municipal Disaster Grants. These conditional grants are designed for the rapid release of funds and are intended to fund amongst other items:  emergency repairs, humanitarian relief such as temporary shelter and food as well as essential services during the first three months following a declared disaster. </a:t>
            </a:r>
          </a:p>
          <a:p>
            <a:pPr marL="285750" indent="-285750" algn="just" eaLnBrk="1" hangingPunct="1">
              <a:spcAft>
                <a:spcPts val="0"/>
              </a:spcAft>
              <a:buFont typeface="Arial" panose="020B0604020202020204" pitchFamily="34" charset="0"/>
              <a:buChar char="•"/>
            </a:pPr>
            <a:r>
              <a:rPr lang="en-ZA" dirty="0">
                <a:ea typeface="Times New Roman" panose="02020603050405020304" pitchFamily="18" charset="0"/>
                <a:cs typeface="Arial" panose="020B0604020202020204" pitchFamily="34" charset="0"/>
              </a:rPr>
              <a:t>Once the immediate impacts of a disaster have been dealt with, funds are allocated for post disaster reconstruction and rehabilitation through the budget process (or in the adjustments budget) for the repair or replacement of assets and infrastructure damaged by declared disasters. </a:t>
            </a:r>
          </a:p>
          <a:p>
            <a:pPr algn="just" eaLnBrk="1" hangingPunct="1">
              <a:spcAft>
                <a:spcPts val="0"/>
              </a:spcAft>
            </a:pPr>
            <a:r>
              <a:rPr lang="en-ZA" dirty="0">
                <a:ea typeface="Times New Roman" panose="02020603050405020304" pitchFamily="18" charset="0"/>
                <a:cs typeface="Arial" panose="020B0604020202020204" pitchFamily="34" charset="0"/>
              </a:rPr>
              <a:t> </a:t>
            </a:r>
          </a:p>
          <a:p>
            <a:pPr algn="just" eaLnBrk="1" hangingPunct="1">
              <a:spcAft>
                <a:spcPts val="0"/>
              </a:spcAft>
            </a:pPr>
            <a:r>
              <a:rPr lang="en-ZA" b="1" dirty="0">
                <a:ea typeface="Times New Roman" panose="02020603050405020304" pitchFamily="18" charset="0"/>
                <a:cs typeface="Arial" panose="020B0604020202020204" pitchFamily="34" charset="0"/>
              </a:rPr>
              <a:t>Reconstruction and rehabilitation </a:t>
            </a:r>
          </a:p>
          <a:p>
            <a:pPr marL="285750" indent="-285750" algn="just" eaLnBrk="1" hangingPunct="1">
              <a:spcAft>
                <a:spcPts val="0"/>
              </a:spcAft>
              <a:buFont typeface="Arial" panose="020B0604020202020204" pitchFamily="34" charset="0"/>
              <a:buChar char="•"/>
            </a:pPr>
            <a:r>
              <a:rPr lang="en-ZA" dirty="0">
                <a:ea typeface="Times New Roman" panose="02020603050405020304" pitchFamily="18" charset="0"/>
                <a:cs typeface="Arial" panose="020B0604020202020204" pitchFamily="34" charset="0"/>
              </a:rPr>
              <a:t>Funds for disaster reconstruction and rehabilitation are added to provincial sector grants (e.g. the Education Infrastructure Grant and Provincial Roads Maintenance Grant). Provincial departments that have a mandate for the type of provincial infrastructure that has been damaged are then responsible for repairing the infrastructure. </a:t>
            </a:r>
          </a:p>
          <a:p>
            <a:pPr marL="285750" indent="-285750" algn="just" eaLnBrk="1" hangingPunct="1">
              <a:spcAft>
                <a:spcPts val="0"/>
              </a:spcAft>
              <a:buFont typeface="Arial" panose="020B0604020202020204" pitchFamily="34" charset="0"/>
              <a:buChar char="•"/>
            </a:pPr>
            <a:r>
              <a:rPr lang="en-ZA" dirty="0">
                <a:ea typeface="Times New Roman" panose="02020603050405020304" pitchFamily="18" charset="0"/>
                <a:cs typeface="Arial" panose="020B0604020202020204" pitchFamily="34" charset="0"/>
              </a:rPr>
              <a:t>Disaster Reconstruction and Rehabilitation allocations to municipalities are usually transferred through specific disaster recovery grants such as the Municipal Disaster Recovery Grant (This grant was established and approved in 2013/14 financial grant).</a:t>
            </a:r>
          </a:p>
          <a:p>
            <a:pPr algn="just" eaLnBrk="1" hangingPunct="1">
              <a:spcAft>
                <a:spcPts val="0"/>
              </a:spcAft>
            </a:pPr>
            <a:r>
              <a:rPr lang="en-ZA" sz="1600" dirty="0">
                <a:ea typeface="Times New Roman" panose="02020603050405020304" pitchFamily="18" charset="0"/>
                <a:cs typeface="Times New Roman" panose="02020603050405020304" pitchFamily="18" charset="0"/>
              </a:rPr>
              <a:t> </a:t>
            </a:r>
            <a:endParaRPr lang="en-ZA" sz="1600" dirty="0">
              <a:latin typeface="Calibri" panose="020F0502020204030204" pitchFamily="34" charset="0"/>
              <a:ea typeface="Times New Roman" panose="02020603050405020304" pitchFamily="18" charset="0"/>
              <a:cs typeface="Times New Roman" panose="02020603050405020304" pitchFamily="18" charset="0"/>
            </a:endParaRPr>
          </a:p>
          <a:p>
            <a:pPr eaLnBrk="1" hangingPunct="1">
              <a:buFont typeface="Arial" pitchFamily="34" charset="0"/>
              <a:buChar char="•"/>
            </a:pPr>
            <a:endParaRPr lang="en-ZA" sz="1400" i="1" dirty="0">
              <a:ea typeface="ＭＳ Ｐゴシック" charset="-128"/>
              <a:cs typeface="Arial" pitchFamily="34" charset="0"/>
            </a:endParaRPr>
          </a:p>
        </p:txBody>
      </p:sp>
    </p:spTree>
    <p:extLst>
      <p:ext uri="{BB962C8B-B14F-4D97-AF65-F5344CB8AC3E}">
        <p14:creationId xmlns:p14="http://schemas.microsoft.com/office/powerpoint/2010/main" xmlns="" val="1439438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3"/>
            <a:ext cx="7886700" cy="756718"/>
          </a:xfrm>
        </p:spPr>
        <p:txBody>
          <a:bodyPr/>
          <a:lstStyle/>
          <a:p>
            <a:r>
              <a:rPr lang="en-ZA" dirty="0">
                <a:solidFill>
                  <a:schemeClr val="accent2"/>
                </a:solidFill>
              </a:rPr>
              <a:t>Key Guiding Principles for Disaster Funding by all  Spheres of Government</a:t>
            </a:r>
          </a:p>
        </p:txBody>
      </p:sp>
      <p:sp>
        <p:nvSpPr>
          <p:cNvPr id="3" name="Content Placeholder 2"/>
          <p:cNvSpPr>
            <a:spLocks noGrp="1"/>
          </p:cNvSpPr>
          <p:nvPr>
            <p:ph idx="1"/>
          </p:nvPr>
        </p:nvSpPr>
        <p:spPr>
          <a:xfrm>
            <a:off x="179512" y="764704"/>
            <a:ext cx="8964488" cy="5832648"/>
          </a:xfrm>
        </p:spPr>
        <p:txBody>
          <a:bodyPr/>
          <a:lstStyle/>
          <a:p>
            <a:pPr marL="0" indent="0">
              <a:buNone/>
            </a:pPr>
            <a:r>
              <a:rPr lang="en-ZA" b="1" dirty="0"/>
              <a:t>Conditions for funding contribution by National Government -  </a:t>
            </a:r>
            <a:r>
              <a:rPr lang="en-ZA" b="1" u="sng" dirty="0">
                <a:solidFill>
                  <a:srgbClr val="FF0000"/>
                </a:solidFill>
              </a:rPr>
              <a:t>Chapter 6, Sections 56 &amp; 57</a:t>
            </a:r>
            <a:r>
              <a:rPr lang="en-ZA" b="1" dirty="0"/>
              <a:t> of Disaster Management Act (Act 57 of 2002)</a:t>
            </a:r>
          </a:p>
          <a:p>
            <a:pPr marL="0" indent="0">
              <a:buNone/>
            </a:pPr>
            <a:r>
              <a:rPr lang="en-ZA" b="1" dirty="0"/>
              <a:t> </a:t>
            </a:r>
          </a:p>
          <a:p>
            <a:pPr marL="0" indent="0">
              <a:buNone/>
            </a:pPr>
            <a:r>
              <a:rPr lang="en-ZA" i="1" dirty="0"/>
              <a:t>(a) </a:t>
            </a:r>
            <a:r>
              <a:rPr lang="en-ZA" dirty="0"/>
              <a:t>whether any </a:t>
            </a:r>
            <a:r>
              <a:rPr lang="en-ZA" u="sng" dirty="0"/>
              <a:t>prevention and mitigation measures were taken</a:t>
            </a:r>
            <a:r>
              <a:rPr lang="en-ZA" dirty="0"/>
              <a:t>, and if not, the reasons for the absence of such measures;</a:t>
            </a:r>
          </a:p>
          <a:p>
            <a:pPr marL="0" indent="0">
              <a:buNone/>
            </a:pPr>
            <a:r>
              <a:rPr lang="en-ZA" i="1" dirty="0"/>
              <a:t>(b) </a:t>
            </a:r>
            <a:r>
              <a:rPr lang="en-ZA" dirty="0"/>
              <a:t>whether the disaster </a:t>
            </a:r>
            <a:r>
              <a:rPr lang="en-ZA" u="sng" dirty="0"/>
              <a:t>could have been avoided or minimised had prevention</a:t>
            </a:r>
          </a:p>
          <a:p>
            <a:pPr marL="0" indent="0">
              <a:buNone/>
            </a:pPr>
            <a:r>
              <a:rPr lang="en-ZA" u="sng" dirty="0"/>
              <a:t>and mitigation measures been taken</a:t>
            </a:r>
            <a:r>
              <a:rPr lang="en-ZA" dirty="0"/>
              <a:t>;</a:t>
            </a:r>
          </a:p>
          <a:p>
            <a:pPr marL="0" indent="0">
              <a:buNone/>
            </a:pPr>
            <a:r>
              <a:rPr lang="en-ZA" dirty="0"/>
              <a:t>(c) whether </a:t>
            </a:r>
            <a:r>
              <a:rPr lang="en-ZA" u="sng" dirty="0"/>
              <a:t>it is reasonable to expect that prevention and mitigation measures</a:t>
            </a:r>
          </a:p>
          <a:p>
            <a:pPr marL="0" indent="0">
              <a:buNone/>
            </a:pPr>
            <a:r>
              <a:rPr lang="en-ZA" dirty="0"/>
              <a:t>should have been taken in the circumstances;</a:t>
            </a:r>
          </a:p>
          <a:p>
            <a:pPr marL="0" indent="0">
              <a:buNone/>
            </a:pPr>
            <a:r>
              <a:rPr lang="en-ZA" i="1" dirty="0"/>
              <a:t>(d) </a:t>
            </a:r>
            <a:r>
              <a:rPr lang="en-ZA" dirty="0"/>
              <a:t>whether the damage caused by the disaster is covered </a:t>
            </a:r>
            <a:r>
              <a:rPr lang="en-ZA" u="sng" dirty="0"/>
              <a:t>by adequate insurance</a:t>
            </a:r>
            <a:r>
              <a:rPr lang="en-ZA" dirty="0"/>
              <a:t> and if not, the reasons for the absence or inadequacy of insurance cover:</a:t>
            </a:r>
          </a:p>
          <a:p>
            <a:pPr marL="0" indent="0">
              <a:buNone/>
            </a:pPr>
            <a:r>
              <a:rPr lang="en-ZA" dirty="0"/>
              <a:t>(e) the extent of </a:t>
            </a:r>
            <a:r>
              <a:rPr lang="en-ZA" u="sng" dirty="0"/>
              <a:t>financial assistance available from community, public or other</a:t>
            </a:r>
          </a:p>
          <a:p>
            <a:pPr marL="0" indent="0">
              <a:buNone/>
            </a:pPr>
            <a:r>
              <a:rPr lang="en-ZA" u="sng" dirty="0"/>
              <a:t>non-governmental </a:t>
            </a:r>
            <a:r>
              <a:rPr lang="en-ZA" dirty="0"/>
              <a:t>support programmes: and</a:t>
            </a:r>
          </a:p>
          <a:p>
            <a:pPr marL="0" indent="0">
              <a:buNone/>
            </a:pPr>
            <a:r>
              <a:rPr lang="en-ZA" i="1" dirty="0"/>
              <a:t>(f) The magnitude and severity of the disaster, </a:t>
            </a:r>
            <a:r>
              <a:rPr lang="en-ZA" i="1" u="sng" dirty="0"/>
              <a:t>the financial capacity of the victims of the disaster and their accessibility to commercial insurance</a:t>
            </a:r>
            <a:r>
              <a:rPr lang="en-ZA" i="1" dirty="0"/>
              <a:t>.</a:t>
            </a:r>
            <a:endParaRPr lang="en-ZA" b="1" dirty="0"/>
          </a:p>
        </p:txBody>
      </p:sp>
      <p:sp>
        <p:nvSpPr>
          <p:cNvPr id="4" name="Slide Number Placeholder 3"/>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773200B-CD01-40FD-9F7E-DB68DF9A3C84}" type="slidenum">
              <a:rPr kumimoji="0" lang="en-US" altLang="en-US" sz="105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6</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spTree>
    <p:extLst>
      <p:ext uri="{BB962C8B-B14F-4D97-AF65-F5344CB8AC3E}">
        <p14:creationId xmlns:p14="http://schemas.microsoft.com/office/powerpoint/2010/main" xmlns="" val="4108671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74" y="109115"/>
            <a:ext cx="7886700" cy="759619"/>
          </a:xfrm>
        </p:spPr>
        <p:txBody>
          <a:bodyPr/>
          <a:lstStyle/>
          <a:p>
            <a:r>
              <a:rPr lang="en-ZA" altLang="en-US" dirty="0">
                <a:solidFill>
                  <a:srgbClr val="ED7D31"/>
                </a:solidFill>
                <a:ea typeface="MS PGothic" panose="020B0600070205080204" pitchFamily="34" charset="-128"/>
              </a:rPr>
              <a:t>Administration and the process to access the disaster grants</a:t>
            </a:r>
            <a:endParaRPr lang="en-ZA" dirty="0"/>
          </a:p>
        </p:txBody>
      </p:sp>
      <p:sp>
        <p:nvSpPr>
          <p:cNvPr id="3" name="Content Placeholder 2"/>
          <p:cNvSpPr>
            <a:spLocks noGrp="1"/>
          </p:cNvSpPr>
          <p:nvPr>
            <p:ph idx="1"/>
          </p:nvPr>
        </p:nvSpPr>
        <p:spPr>
          <a:xfrm>
            <a:off x="199795" y="868733"/>
            <a:ext cx="8719120" cy="5852741"/>
          </a:xfrm>
        </p:spPr>
        <p:txBody>
          <a:bodyPr/>
          <a:lstStyle/>
          <a:p>
            <a:pPr lvl="0" algn="just">
              <a:buFont typeface="Arial" panose="020B0604020202020204" pitchFamily="34" charset="0"/>
              <a:buChar char="•"/>
            </a:pPr>
            <a:r>
              <a:rPr lang="en-ZA" dirty="0">
                <a:solidFill>
                  <a:prstClr val="black"/>
                </a:solidFill>
              </a:rPr>
              <a:t>Classification of the disaster by the NDMC in terms of the Disaster Management Act, 2002 (Act 57 of 2002) (the Act).</a:t>
            </a:r>
          </a:p>
          <a:p>
            <a:pPr lvl="0" algn="just">
              <a:buFont typeface="Arial" panose="020B0604020202020204" pitchFamily="34" charset="0"/>
              <a:buChar char="•"/>
            </a:pPr>
            <a:r>
              <a:rPr lang="en-ZA" dirty="0">
                <a:solidFill>
                  <a:prstClr val="black"/>
                </a:solidFill>
              </a:rPr>
              <a:t>Detailed disaster Assessments reports (e.g. the number of people affected and details on infrastructure damages).</a:t>
            </a:r>
          </a:p>
          <a:p>
            <a:pPr lvl="0" algn="just">
              <a:buFont typeface="Arial" panose="020B0604020202020204" pitchFamily="34" charset="0"/>
              <a:buChar char="•"/>
            </a:pPr>
            <a:r>
              <a:rPr lang="en-ZA" dirty="0">
                <a:solidFill>
                  <a:prstClr val="black"/>
                </a:solidFill>
              </a:rPr>
              <a:t>Evidence that affected sectors are unable to avail resources to address the disaster damages.</a:t>
            </a:r>
          </a:p>
          <a:p>
            <a:pPr lvl="0" algn="just">
              <a:buFont typeface="Arial" panose="020B0604020202020204" pitchFamily="34" charset="0"/>
              <a:buChar char="•"/>
            </a:pPr>
            <a:r>
              <a:rPr lang="en-ZA" dirty="0">
                <a:solidFill>
                  <a:prstClr val="black"/>
                </a:solidFill>
              </a:rPr>
              <a:t>A copy of the contingency plan.</a:t>
            </a:r>
          </a:p>
          <a:p>
            <a:pPr lvl="0" algn="just">
              <a:buFont typeface="Arial" panose="020B0604020202020204" pitchFamily="34" charset="0"/>
              <a:buChar char="•"/>
            </a:pPr>
            <a:r>
              <a:rPr lang="en-ZA" dirty="0">
                <a:solidFill>
                  <a:prstClr val="black"/>
                </a:solidFill>
              </a:rPr>
              <a:t>Business plans and cash-flow projections.</a:t>
            </a:r>
          </a:p>
          <a:p>
            <a:pPr lvl="0" algn="just">
              <a:buFont typeface="Arial" panose="020B0604020202020204" pitchFamily="34" charset="0"/>
              <a:buChar char="•"/>
            </a:pPr>
            <a:r>
              <a:rPr lang="en-ZA" dirty="0">
                <a:solidFill>
                  <a:prstClr val="black"/>
                </a:solidFill>
              </a:rPr>
              <a:t>Conduct a preliminary cost verification and submit to the National Treasury for disasters that meet criteria for funding within 14 days following receipt of the written initial funding request from the PDMC and municipalities.</a:t>
            </a:r>
          </a:p>
          <a:p>
            <a:pPr lvl="0" algn="just">
              <a:buFont typeface="Arial" panose="020B0604020202020204" pitchFamily="34" charset="0"/>
              <a:buChar char="•"/>
            </a:pPr>
            <a:r>
              <a:rPr lang="en-ZA" dirty="0">
                <a:solidFill>
                  <a:prstClr val="black"/>
                </a:solidFill>
              </a:rPr>
              <a:t>Conduct assessments of disaster impacts to verify the applications for funding within 35 days following the receipt of written funding requests and as per the requirements of the Act and Submit to National Treasury.</a:t>
            </a:r>
          </a:p>
          <a:p>
            <a:pPr lvl="0" algn="just">
              <a:buFont typeface="Arial" panose="020B0604020202020204" pitchFamily="34" charset="0"/>
              <a:buChar char="•"/>
            </a:pPr>
            <a:r>
              <a:rPr lang="en-ZA" dirty="0">
                <a:solidFill>
                  <a:prstClr val="black"/>
                </a:solidFill>
              </a:rPr>
              <a:t>Provide written advice on the timing of disbursements to municipalities, sectors and transfer these funds to within five days of drawing the funds from the National Revenue fund</a:t>
            </a:r>
          </a:p>
          <a:p>
            <a:pPr lvl="0" algn="just">
              <a:buFont typeface="Arial" panose="020B0604020202020204" pitchFamily="34" charset="0"/>
              <a:buChar char="•"/>
            </a:pPr>
            <a:endParaRPr lang="en-ZA" dirty="0">
              <a:solidFill>
                <a:prstClr val="black"/>
              </a:solidFill>
            </a:endParaRPr>
          </a:p>
          <a:p>
            <a:pPr lvl="0" algn="just">
              <a:buFont typeface="Arial" panose="020B0604020202020204" pitchFamily="34" charset="0"/>
              <a:buChar char="•"/>
            </a:pPr>
            <a:endParaRPr lang="en-ZA" sz="2400" dirty="0">
              <a:solidFill>
                <a:prstClr val="black"/>
              </a:solidFill>
            </a:endParaRPr>
          </a:p>
          <a:p>
            <a:pPr lvl="0" algn="just">
              <a:buFont typeface="Arial" panose="020B0604020202020204" pitchFamily="34" charset="0"/>
              <a:buChar char="•"/>
            </a:pPr>
            <a:endParaRPr lang="en-ZA" sz="2400" dirty="0">
              <a:solidFill>
                <a:prstClr val="black"/>
              </a:solidFill>
            </a:endParaRPr>
          </a:p>
          <a:p>
            <a:pPr marL="285750" lvl="0" indent="-285750" algn="just" defTabSz="457200">
              <a:lnSpc>
                <a:spcPct val="100000"/>
              </a:lnSpc>
              <a:spcBef>
                <a:spcPct val="0"/>
              </a:spcBef>
              <a:buFont typeface="Arial" panose="020B0604020202020204" pitchFamily="34" charset="0"/>
              <a:buChar char="•"/>
            </a:pPr>
            <a:endParaRPr lang="en-ZA" sz="1800" dirty="0">
              <a:solidFill>
                <a:prstClr val="black"/>
              </a:solidFill>
              <a:ea typeface="ＭＳ Ｐゴシック" pitchFamily="34" charset="-128"/>
              <a:cs typeface="+mn-cs"/>
            </a:endParaRPr>
          </a:p>
          <a:p>
            <a:pPr marL="0" lvl="0" indent="0" algn="just" defTabSz="457200">
              <a:lnSpc>
                <a:spcPct val="100000"/>
              </a:lnSpc>
              <a:spcBef>
                <a:spcPct val="0"/>
              </a:spcBef>
              <a:buNone/>
            </a:pPr>
            <a:endParaRPr lang="en-ZA" sz="1800" dirty="0">
              <a:solidFill>
                <a:prstClr val="black"/>
              </a:solidFill>
              <a:ea typeface="ＭＳ Ｐゴシック" pitchFamily="34" charset="-128"/>
              <a:cs typeface="+mn-cs"/>
            </a:endParaRPr>
          </a:p>
          <a:p>
            <a:pPr marL="0" indent="0">
              <a:buNone/>
            </a:pPr>
            <a:endParaRPr lang="en-ZA" dirty="0"/>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7</a:t>
            </a:fld>
            <a:endParaRPr lang="en-US" altLang="en-US" dirty="0"/>
          </a:p>
        </p:txBody>
      </p:sp>
    </p:spTree>
    <p:extLst>
      <p:ext uri="{BB962C8B-B14F-4D97-AF65-F5344CB8AC3E}">
        <p14:creationId xmlns:p14="http://schemas.microsoft.com/office/powerpoint/2010/main" xmlns="" val="2470195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74" y="109115"/>
            <a:ext cx="7886700" cy="759619"/>
          </a:xfrm>
        </p:spPr>
        <p:txBody>
          <a:bodyPr/>
          <a:lstStyle/>
          <a:p>
            <a:r>
              <a:rPr lang="en-ZA" altLang="en-US" dirty="0">
                <a:solidFill>
                  <a:srgbClr val="ED7D31"/>
                </a:solidFill>
                <a:ea typeface="MS PGothic" panose="020B0600070205080204" pitchFamily="34" charset="-128"/>
              </a:rPr>
              <a:t>Administration and the process to access the disaster grants</a:t>
            </a:r>
            <a:endParaRPr lang="en-ZA" dirty="0"/>
          </a:p>
        </p:txBody>
      </p:sp>
      <p:sp>
        <p:nvSpPr>
          <p:cNvPr id="3" name="Content Placeholder 2"/>
          <p:cNvSpPr>
            <a:spLocks noGrp="1"/>
          </p:cNvSpPr>
          <p:nvPr>
            <p:ph idx="1"/>
          </p:nvPr>
        </p:nvSpPr>
        <p:spPr>
          <a:xfrm>
            <a:off x="251520" y="1005259"/>
            <a:ext cx="8719120" cy="5232053"/>
          </a:xfrm>
        </p:spPr>
        <p:txBody>
          <a:bodyPr/>
          <a:lstStyle/>
          <a:p>
            <a:pPr lvl="0" algn="just">
              <a:buFont typeface="Arial" panose="020B0604020202020204" pitchFamily="34" charset="0"/>
              <a:buChar char="•"/>
            </a:pPr>
            <a:r>
              <a:rPr lang="en-ZA" dirty="0">
                <a:solidFill>
                  <a:prstClr val="black"/>
                </a:solidFill>
              </a:rPr>
              <a:t>Notify the relevant municipality of a transfer at least one day before transfer and transfer the funds no later than five days after notification</a:t>
            </a:r>
          </a:p>
          <a:p>
            <a:pPr lvl="0" algn="just">
              <a:buFont typeface="Arial" panose="020B0604020202020204" pitchFamily="34" charset="0"/>
              <a:buChar char="•"/>
            </a:pPr>
            <a:r>
              <a:rPr lang="en-ZA" dirty="0">
                <a:solidFill>
                  <a:prstClr val="black"/>
                </a:solidFill>
              </a:rPr>
              <a:t>Notify the relevant Provincial Disaster Management Centres  together with the relevant sector departments, national treasury and the provincial treasury of a transfer and reason for transfer within five days of the transfer of funds to municipalities.</a:t>
            </a:r>
          </a:p>
          <a:p>
            <a:pPr lvl="0" algn="just">
              <a:buFont typeface="Arial" panose="020B0604020202020204" pitchFamily="34" charset="0"/>
              <a:buChar char="•"/>
            </a:pPr>
            <a:r>
              <a:rPr lang="en-ZA" dirty="0">
                <a:solidFill>
                  <a:prstClr val="black"/>
                </a:solidFill>
              </a:rPr>
              <a:t>Independent assessors are appointed to conduct damage assessment and cost verification for post disaster reconstruction and rehabilitation as required by Section 23 (2) (b);</a:t>
            </a:r>
          </a:p>
          <a:p>
            <a:pPr lvl="0" algn="just">
              <a:buFont typeface="Arial" panose="020B0604020202020204" pitchFamily="34" charset="0"/>
              <a:buChar char="•"/>
            </a:pPr>
            <a:r>
              <a:rPr lang="en-ZA" dirty="0">
                <a:solidFill>
                  <a:prstClr val="black"/>
                </a:solidFill>
              </a:rPr>
              <a:t>Assessment reports are presented to the National and Provincial Task Teams for approval;</a:t>
            </a:r>
          </a:p>
          <a:p>
            <a:pPr lvl="0" algn="just">
              <a:buFont typeface="Arial" panose="020B0604020202020204" pitchFamily="34" charset="0"/>
              <a:buChar char="•"/>
            </a:pPr>
            <a:r>
              <a:rPr lang="en-ZA" dirty="0">
                <a:solidFill>
                  <a:prstClr val="black"/>
                </a:solidFill>
              </a:rPr>
              <a:t>All Accounting officers are compelled to sign off the reports before submitting to the HODs of the departments for cooperative governance to sign. </a:t>
            </a:r>
          </a:p>
          <a:p>
            <a:pPr lvl="0" algn="just">
              <a:buFont typeface="Arial" panose="020B0604020202020204" pitchFamily="34" charset="0"/>
              <a:buChar char="•"/>
            </a:pPr>
            <a:r>
              <a:rPr lang="en-ZA" dirty="0">
                <a:solidFill>
                  <a:prstClr val="black"/>
                </a:solidFill>
              </a:rPr>
              <a:t>The request for funding including signed off reports will be submitted to NDMC.</a:t>
            </a:r>
          </a:p>
          <a:p>
            <a:pPr lvl="0" algn="just">
              <a:buFont typeface="Arial" panose="020B0604020202020204" pitchFamily="34" charset="0"/>
              <a:buChar char="•"/>
            </a:pPr>
            <a:endParaRPr lang="en-ZA" dirty="0">
              <a:solidFill>
                <a:prstClr val="black"/>
              </a:solidFill>
            </a:endParaRPr>
          </a:p>
          <a:p>
            <a:pPr lvl="0" algn="just">
              <a:buFont typeface="Arial" panose="020B0604020202020204" pitchFamily="34" charset="0"/>
              <a:buChar char="•"/>
            </a:pPr>
            <a:endParaRPr lang="en-ZA" sz="2400" dirty="0">
              <a:solidFill>
                <a:prstClr val="black"/>
              </a:solidFill>
            </a:endParaRPr>
          </a:p>
          <a:p>
            <a:pPr lvl="0" algn="just">
              <a:buFont typeface="Arial" panose="020B0604020202020204" pitchFamily="34" charset="0"/>
              <a:buChar char="•"/>
            </a:pPr>
            <a:endParaRPr lang="en-ZA" sz="2400" dirty="0">
              <a:solidFill>
                <a:prstClr val="black"/>
              </a:solidFill>
            </a:endParaRPr>
          </a:p>
          <a:p>
            <a:pPr marL="285750" lvl="0" indent="-285750" algn="just" defTabSz="457200">
              <a:lnSpc>
                <a:spcPct val="100000"/>
              </a:lnSpc>
              <a:spcBef>
                <a:spcPct val="0"/>
              </a:spcBef>
              <a:buFont typeface="Arial" panose="020B0604020202020204" pitchFamily="34" charset="0"/>
              <a:buChar char="•"/>
            </a:pPr>
            <a:endParaRPr lang="en-ZA" sz="1800" dirty="0">
              <a:solidFill>
                <a:prstClr val="black"/>
              </a:solidFill>
              <a:ea typeface="ＭＳ Ｐゴシック" pitchFamily="34" charset="-128"/>
              <a:cs typeface="+mn-cs"/>
            </a:endParaRPr>
          </a:p>
          <a:p>
            <a:pPr marL="0" lvl="0" indent="0" algn="just" defTabSz="457200">
              <a:lnSpc>
                <a:spcPct val="100000"/>
              </a:lnSpc>
              <a:spcBef>
                <a:spcPct val="0"/>
              </a:spcBef>
              <a:buNone/>
            </a:pPr>
            <a:endParaRPr lang="en-ZA" sz="1800" dirty="0">
              <a:solidFill>
                <a:prstClr val="black"/>
              </a:solidFill>
              <a:ea typeface="ＭＳ Ｐゴシック" pitchFamily="34" charset="-128"/>
              <a:cs typeface="+mn-cs"/>
            </a:endParaRPr>
          </a:p>
          <a:p>
            <a:pPr marL="0" indent="0">
              <a:buNone/>
            </a:pPr>
            <a:endParaRPr lang="en-ZA" dirty="0"/>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8</a:t>
            </a:fld>
            <a:endParaRPr lang="en-US" altLang="en-US" dirty="0"/>
          </a:p>
        </p:txBody>
      </p:sp>
    </p:spTree>
    <p:extLst>
      <p:ext uri="{BB962C8B-B14F-4D97-AF65-F5344CB8AC3E}">
        <p14:creationId xmlns:p14="http://schemas.microsoft.com/office/powerpoint/2010/main" xmlns="" val="3270438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44" y="155066"/>
            <a:ext cx="8229600" cy="863377"/>
          </a:xfrm>
        </p:spPr>
        <p:txBody>
          <a:bodyPr>
            <a:noAutofit/>
          </a:bodyPr>
          <a:lstStyle/>
          <a:p>
            <a:pPr lvl="0" defTabSz="457200">
              <a:lnSpc>
                <a:spcPct val="100000"/>
              </a:lnSpc>
            </a:pPr>
            <a:r>
              <a:rPr lang="en-ZA" altLang="en-US" dirty="0">
                <a:solidFill>
                  <a:srgbClr val="ED7D31"/>
                </a:solidFill>
                <a:ea typeface="MS PGothic" panose="020B0600070205080204" pitchFamily="34" charset="-128"/>
              </a:rPr>
              <a:t>Administration and the process to access the disaster grants</a:t>
            </a:r>
            <a:endParaRPr lang="en-US" altLang="en-US" dirty="0">
              <a:solidFill>
                <a:schemeClr val="accent2"/>
              </a:solidFill>
              <a:ea typeface="MS PGothic" panose="020B0600070205080204" pitchFamily="34" charset="-128"/>
            </a:endParaRPr>
          </a:p>
        </p:txBody>
      </p:sp>
      <p:sp>
        <p:nvSpPr>
          <p:cNvPr id="12293" name="Slide Number Placeholder 2"/>
          <p:cNvSpPr>
            <a:spLocks noGrp="1"/>
          </p:cNvSpPr>
          <p:nvPr>
            <p:ph type="sldNum" sz="quarter" idx="11"/>
          </p:nvPr>
        </p:nvSpPr>
        <p:spPr bwMode="auto">
          <a:xfrm>
            <a:off x="6975475" y="65198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pitchFamily="-65"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65"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65"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65"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65"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65"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65" charset="-128"/>
                <a:cs typeface="Arial" panose="020B0604020202020204" pitchFamily="34" charset="0"/>
              </a:defRPr>
            </a:lvl9pPr>
          </a:lstStyle>
          <a:p>
            <a:pPr>
              <a:spcBef>
                <a:spcPct val="0"/>
              </a:spcBef>
              <a:buFontTx/>
              <a:buNone/>
            </a:pPr>
            <a:fld id="{9D052918-EB75-4555-BACD-F3D2D4123D04}" type="slidenum">
              <a:rPr lang="en-ZA" altLang="en-US" sz="1200" smtClean="0"/>
              <a:pPr>
                <a:spcBef>
                  <a:spcPct val="0"/>
                </a:spcBef>
                <a:buFontTx/>
                <a:buNone/>
              </a:pPr>
              <a:t>9</a:t>
            </a:fld>
            <a:endParaRPr lang="en-ZA" altLang="en-US" sz="1200"/>
          </a:p>
        </p:txBody>
      </p:sp>
      <p:sp>
        <p:nvSpPr>
          <p:cNvPr id="8198" name="Content Placeholder 2"/>
          <p:cNvSpPr>
            <a:spLocks noGrp="1"/>
          </p:cNvSpPr>
          <p:nvPr>
            <p:ph idx="1"/>
          </p:nvPr>
        </p:nvSpPr>
        <p:spPr>
          <a:xfrm>
            <a:off x="179511" y="1083304"/>
            <a:ext cx="8784977" cy="5298023"/>
          </a:xfrm>
        </p:spPr>
        <p:txBody>
          <a:bodyPr>
            <a:normAutofit fontScale="92500" lnSpcReduction="10000"/>
          </a:bodyPr>
          <a:lstStyle/>
          <a:p>
            <a:pPr algn="just">
              <a:lnSpc>
                <a:spcPct val="120000"/>
              </a:lnSpc>
              <a:buFont typeface="Arial" panose="020B0604020202020204" pitchFamily="34" charset="0"/>
              <a:buChar char="•"/>
              <a:defRPr/>
            </a:pPr>
            <a:r>
              <a:rPr lang="en-ZA" altLang="en-US" sz="2600" dirty="0"/>
              <a:t>The NDMC consolidates and process the submissions through to National Treasury.</a:t>
            </a:r>
          </a:p>
          <a:p>
            <a:pPr algn="just">
              <a:lnSpc>
                <a:spcPct val="120000"/>
              </a:lnSpc>
              <a:buFont typeface="Arial" panose="020B0604020202020204" pitchFamily="34" charset="0"/>
              <a:buChar char="•"/>
              <a:defRPr/>
            </a:pPr>
            <a:r>
              <a:rPr lang="en-ZA" altLang="en-US" sz="2600" dirty="0"/>
              <a:t>NB: The funding for disaster recovery is only accessed during the budget adjustment process or Appropriation processes, to be considered by CABINET.</a:t>
            </a:r>
          </a:p>
          <a:p>
            <a:pPr algn="just">
              <a:lnSpc>
                <a:spcPct val="120000"/>
              </a:lnSpc>
              <a:buFont typeface="Arial" panose="020B0604020202020204" pitchFamily="34" charset="0"/>
              <a:buChar char="•"/>
              <a:defRPr/>
            </a:pPr>
            <a:r>
              <a:rPr lang="en-ZA" altLang="en-US" sz="2600" dirty="0"/>
              <a:t>Funding for disaster reconstruction and rehabilitation is added to provincial sector grants (e.g. the Education Infrastructure Grant and Provincial Roads Maintenance Grant). </a:t>
            </a:r>
          </a:p>
          <a:p>
            <a:pPr algn="just">
              <a:lnSpc>
                <a:spcPct val="120000"/>
              </a:lnSpc>
              <a:buFont typeface="Arial" panose="020B0604020202020204" pitchFamily="34" charset="0"/>
              <a:buChar char="•"/>
              <a:defRPr/>
            </a:pPr>
            <a:r>
              <a:rPr lang="en-ZA" altLang="en-US" sz="2600" dirty="0"/>
              <a:t>Disaster reconstruction and rehabilitation allocations to municipalities are transferred through the Municipal Disaster Recovery Grant.</a:t>
            </a:r>
          </a:p>
          <a:p>
            <a:pPr marL="0" indent="0">
              <a:buNone/>
              <a:defRPr/>
            </a:pPr>
            <a:endParaRPr lang="en-ZA" altLang="en-US" sz="1800" dirty="0"/>
          </a:p>
          <a:p>
            <a:pPr marL="0" indent="0">
              <a:buNone/>
              <a:defRPr/>
            </a:pPr>
            <a:endParaRPr lang="en-ZA" altLang="en-US" sz="1800" dirty="0"/>
          </a:p>
        </p:txBody>
      </p:sp>
    </p:spTree>
    <p:extLst>
      <p:ext uri="{BB962C8B-B14F-4D97-AF65-F5344CB8AC3E}">
        <p14:creationId xmlns:p14="http://schemas.microsoft.com/office/powerpoint/2010/main" xmlns="" val="3059608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60F5EF8F474C247BD9D7329AB4A6B75" ma:contentTypeVersion="0" ma:contentTypeDescription="Create a new document." ma:contentTypeScope="" ma:versionID="1fd02bf320a7e14157a18691c299b34f">
  <xsd:schema xmlns:xsd="http://www.w3.org/2001/XMLSchema" xmlns:xs="http://www.w3.org/2001/XMLSchema" xmlns:p="http://schemas.microsoft.com/office/2006/metadata/properties" targetNamespace="http://schemas.microsoft.com/office/2006/metadata/properties" ma:root="true" ma:fieldsID="b0f8e7e6d3b19e1f1282e283569f99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ask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0B14EE-EA88-46B3-B4E3-AC1B9AC0A912}">
  <ds:schemaRefs>
    <ds:schemaRef ds:uri="http://purl.org/dc/dcmitype/"/>
    <ds:schemaRef ds:uri="http://schemas.microsoft.com/office/2006/documentManagement/types"/>
    <ds:schemaRef ds:uri="http://purl.org/dc/terms/"/>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E8B709C1-31E1-441B-A40D-72F7E2E83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24733</TotalTime>
  <Words>2892</Words>
  <Application>Microsoft Office PowerPoint</Application>
  <PresentationFormat>On-screen Show (4:3)</PresentationFormat>
  <Paragraphs>560</Paragraphs>
  <Slides>39</Slides>
  <Notes>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 REPORT ON PROVINCIAL AND MUNICIPAL DISASTER GRANTS PERFORMANCE SINCE INCEPTION</vt:lpstr>
      <vt:lpstr>Presentation Outline</vt:lpstr>
      <vt:lpstr>Purpose </vt:lpstr>
      <vt:lpstr>Introduction and Background</vt:lpstr>
      <vt:lpstr>Introduction and Background</vt:lpstr>
      <vt:lpstr>Key Guiding Principles for Disaster Funding by all  Spheres of Government</vt:lpstr>
      <vt:lpstr>Administration and the process to access the disaster grants</vt:lpstr>
      <vt:lpstr>Administration and the process to access the disaster grants</vt:lpstr>
      <vt:lpstr>Administration and the process to access the disaster grants</vt:lpstr>
      <vt:lpstr> Administration and the process to access the disaster grants</vt:lpstr>
      <vt:lpstr>Disaster grants allocations and transfers </vt:lpstr>
      <vt:lpstr>Disaster grants allocations and transfers (Cont…)</vt:lpstr>
      <vt:lpstr>Disaster grants allocations and transfers (Cont…)</vt:lpstr>
      <vt:lpstr>Financial and Non - Financial Performance of disaster grants: </vt:lpstr>
      <vt:lpstr>  Financial and Non - Financial Performance of disaster grants (Cont…) Municipal Disaster Relief Grants: 2012/13 -R330m  </vt:lpstr>
      <vt:lpstr>Financial and Non - Financial Performance of disaster grants (Cont…)</vt:lpstr>
      <vt:lpstr>   Financial and Non - Financial Performance of disaster grants (Cont…) Municipal Disaster Relief Grants: 2013/14 Financial Year </vt:lpstr>
      <vt:lpstr>    Financial and Non - Financial Performance of disaster grants (Cont…)  Provincial Disaster Relief Grants: 2013/14 Financial Year  </vt:lpstr>
      <vt:lpstr>   Financial and Non - Financial Performance of disaster grants (Cont…) Municipal Disaster Recovery Grants: 2013/14 Financial Year. The funds were spent over MTEF period until 2016/17 </vt:lpstr>
      <vt:lpstr>  Financial and Non - Financial Performance of disaster grants (Cont…)  Municipal Disaster Recovery Grants: 2014/15 Financial Year</vt:lpstr>
      <vt:lpstr>    Financial and Non - Financial Performance of disaster grants (Cont…) Disaster Relief Grants: 2014/15 Financial Year. The Funds are allocated over a the medium term expenditure framework.   </vt:lpstr>
      <vt:lpstr>   Financial and Non - Financial Performance of disaster grants (Cont…) Municipal Disaster Recovery Grants: 2014/15 Financial Year </vt:lpstr>
      <vt:lpstr>    Financial and Non - Financial Performance of disaster grants (Cont…) Provincial Disaster Grants: 2014/15 Financial Year  </vt:lpstr>
      <vt:lpstr>    Financial and Non - Financial Performance 2014/15 Financial Year (Cont…)  Municipal Disaster Grants: 2014/15 Financial Year. The funds were allocated to the four districts in KZN as a result of drought. A total amount of R24,6m was allocated to below mentioned municipalities. </vt:lpstr>
      <vt:lpstr>   Financial and Non - Financial Performance 2014/15 Financial Year  Municipal Disaster Grants: 2014/15 Financial Year </vt:lpstr>
      <vt:lpstr>   Financial and Non - Financial Performance of disaster grants (Cont…)  Provincial Disaster Grants: 2015/16 Financial Year  </vt:lpstr>
      <vt:lpstr>   Financial and Non - Financial Performance of disaster grants (Cont…)  Disaster Relief Grants: 2016/17 Financial Year </vt:lpstr>
      <vt:lpstr>   Financial and Non - Financial Performance of disaster grants (Cont…)  Disaster Relief Grants: 2017/18 Financial Year                                         WC ALLOCATION</vt:lpstr>
      <vt:lpstr>   Financial and Non - Financial Performance of disaster grants (Cont…) Disaster Relief Grants: 2017/18 Financial Year </vt:lpstr>
      <vt:lpstr>  Financial and Non - Financial Performance of disaster grants (Cont…) Provincial Disaster Grants: 2017/18 and 2018/19 </vt:lpstr>
      <vt:lpstr>Financial and Non - Financial Performance of disaster grants (Cont…)</vt:lpstr>
      <vt:lpstr>How the disaster grants are monitored and support provided by NDMC</vt:lpstr>
      <vt:lpstr>How the disaster grants are monitored and support provided by NDMC (Cont…)</vt:lpstr>
      <vt:lpstr>Challenges in monitoring and implementing  grants</vt:lpstr>
      <vt:lpstr>Challenges in monitoring and implementing  grants  (Cont…)</vt:lpstr>
      <vt:lpstr>Remedial measures and improvements to the administration of the Grants</vt:lpstr>
      <vt:lpstr>Conclusion</vt:lpstr>
      <vt:lpstr>Recommendations</vt:lpstr>
      <vt:lpstr>Slide 39</vt:lpstr>
    </vt:vector>
  </TitlesOfParts>
  <Company>Crome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"Maphuti Leta" &lt;MaphutiL@cogta.gov.za&gt;</dc:creator>
  <cp:lastModifiedBy>PUMZA</cp:lastModifiedBy>
  <cp:revision>1032</cp:revision>
  <cp:lastPrinted>2016-06-23T10:34:46Z</cp:lastPrinted>
  <dcterms:created xsi:type="dcterms:W3CDTF">2011-07-14T18:52:25Z</dcterms:created>
  <dcterms:modified xsi:type="dcterms:W3CDTF">2018-06-14T09:32:30Z</dcterms:modified>
</cp:coreProperties>
</file>