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slideLayouts/slideLayout124.xml" ContentType="application/vnd.openxmlformats-officedocument.presentationml.slideLayout+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tags/tag235.xml" ContentType="application/vnd.openxmlformats-officedocument.presentationml.tags+xml"/>
  <Override PartName="/ppt/slideLayouts/slideLayout143.xml" ContentType="application/vnd.openxmlformats-officedocument.presentationml.slideLayout+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229.xml" ContentType="application/vnd.openxmlformats-officedocument.presentationml.tags+xml"/>
  <Override PartName="/ppt/slideLayouts/slideLayout137.xml" ContentType="application/vnd.openxmlformats-officedocument.presentationml.slideLayout+xml"/>
  <Override PartName="/ppt/tags/tag276.xml" ContentType="application/vnd.openxmlformats-officedocument.presentationml.tags+xml"/>
  <Override PartName="/ppt/slideLayouts/slideLayout37.xml" ContentType="application/vnd.openxmlformats-officedocument.presentationml.slideLayout+xml"/>
  <Override PartName="/ppt/tags/tag98.xml" ContentType="application/vnd.openxmlformats-officedocument.presentationml.tags+xml"/>
  <Override PartName="/ppt/slideLayouts/slideLayout84.xml" ContentType="application/vnd.openxmlformats-officedocument.presentationml.slideLayout+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slideLayouts/slideLayout78.xml" ContentType="application/vnd.openxmlformats-officedocument.presentationml.slideLayout+xml"/>
  <Override PartName="/ppt/tags/tag172.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tags/tag150.xml" ContentType="application/vnd.openxmlformats-officedocument.presentationml.tags+xml"/>
  <Override PartName="/ppt/slideLayouts/slideLayout109.xml" ContentType="application/vnd.openxmlformats-officedocument.presentationml.slideLayout+xml"/>
  <Override PartName="/ppt/tags/tag248.xml" ContentType="application/vnd.openxmlformats-officedocument.presentationml.tags+xml"/>
  <Override PartName="/ppt/notesSlides/notesSlide1.xml" ContentType="application/vnd.openxmlformats-officedocument.presentationml.notesSlide+xml"/>
  <Override PartName="/ppt/tags/tag295.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145.xml" ContentType="application/vnd.openxmlformats-officedocument.presentationml.slideLayout+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215.xml" ContentType="application/vnd.openxmlformats-officedocument.presentationml.tags+xml"/>
  <Override PartName="/ppt/slideLayouts/slideLayout134.xml" ContentType="application/vnd.openxmlformats-officedocument.presentationml.slideLayout+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70.xml" ContentType="application/vnd.openxmlformats-officedocument.presentationml.slideLayout+xml"/>
  <Override PartName="/ppt/tags/tag188.xml" ContentType="application/vnd.openxmlformats-officedocument.presentationml.tags+xml"/>
  <Override PartName="/ppt/slideLayouts/slideLayout112.xml" ContentType="application/vnd.openxmlformats-officedocument.presentationml.slideLayout+xml"/>
  <Override PartName="/ppt/tags/tag199.xml" ContentType="application/vnd.openxmlformats-officedocument.presentationml.tags+xml"/>
  <Override PartName="/ppt/tags/tag204.xml" ContentType="application/vnd.openxmlformats-officedocument.presentationml.tags+xml"/>
  <Override PartName="/ppt/slideLayouts/slideLayout123.xml" ContentType="application/vnd.openxmlformats-officedocument.presentationml.slideLayout+xml"/>
  <Override PartName="/ppt/tags/tag251.xml" ContentType="application/vnd.openxmlformats-officedocument.presentationml.tags+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289.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slideLayouts/slideLayout97.xml" ContentType="application/vnd.openxmlformats-officedocument.presentationml.slideLayout+xml"/>
  <Override PartName="/ppt/tags/tag191.xml" ContentType="application/vnd.openxmlformats-officedocument.presentationml.tags+xml"/>
  <Override PartName="/ppt/slideLayouts/slideLayout139.xml" ContentType="application/vnd.openxmlformats-officedocument.presentationml.slideLayout+xml"/>
  <Override PartName="/ppt/tags/tag278.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Layouts/slideLayout86.xml" ContentType="application/vnd.openxmlformats-officedocument.presentationml.slideLayout+xml"/>
  <Override PartName="/ppt/tags/tag209.xml" ContentType="application/vnd.openxmlformats-officedocument.presentationml.tags+xml"/>
  <Override PartName="/ppt/slideLayouts/slideLayout128.xml" ContentType="application/vnd.openxmlformats-officedocument.presentationml.slideLayout+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slideLayouts/slideLayout64.xml" ContentType="application/vnd.openxmlformats-officedocument.presentationml.slideLayout+xml"/>
  <Override PartName="/ppt/tags/tag111.xml" ContentType="application/vnd.openxmlformats-officedocument.presentationml.tags+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Layouts/slideLayout106.xml" ContentType="application/vnd.openxmlformats-officedocument.presentationml.slideLayout+xml"/>
  <Override PartName="/ppt/tags/tag234.xml" ContentType="application/vnd.openxmlformats-officedocument.presentationml.tags+xml"/>
  <Override PartName="/ppt/slideLayouts/slideLayout142.xml" ContentType="application/vnd.openxmlformats-officedocument.presentationml.slideLayout+xml"/>
  <Override PartName="/ppt/tags/tag281.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theme/theme6.xml" ContentType="application/vnd.openxmlformats-officedocument.theme+xml"/>
  <Override PartName="/ppt/tags/tag297.xml" ContentType="application/vnd.openxmlformats-officedocument.presentationml.tags+xml"/>
  <Override PartName="/ppt/tags/tag302.xml" ContentType="application/vnd.openxmlformats-officedocument.presentationml.tags+xml"/>
  <Default Extension="bin" ContentType="application/vnd.openxmlformats-officedocument.oleObject"/>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slideLayouts/slideLayout147.xml" ContentType="application/vnd.openxmlformats-officedocument.presentationml.slideLayout+xml"/>
  <Override PartName="/ppt/tags/tag239.xml" ContentType="application/vnd.openxmlformats-officedocument.presentationml.tags+xml"/>
  <Override PartName="/ppt/tags/tag275.xml" ContentType="application/vnd.openxmlformats-officedocument.presentationml.tags+xml"/>
  <Override PartName="/ppt/notesSlides/notesSlide3.xml" ContentType="application/vnd.openxmlformats-officedocument.presentationml.notesSlide+xml"/>
  <Override PartName="/ppt/tags/tag286.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slideLayouts/slideLayout136.xml" ContentType="application/vnd.openxmlformats-officedocument.presentationml.slideLayout+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slideLayouts/slideLayout125.xml" ContentType="application/vnd.openxmlformats-officedocument.presentationml.slideLayout+xml"/>
  <Override PartName="/ppt/tags/tag253.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179.xml" ContentType="application/vnd.openxmlformats-officedocument.presentationml.tags+xml"/>
  <Override PartName="/ppt/slideLayouts/slideLayout103.xml" ContentType="application/vnd.openxmlformats-officedocument.presentationml.slideLayout+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slideLayouts/slideLayout88.xml" ContentType="application/vnd.openxmlformats-officedocument.presentationml.slideLayout+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slideLayouts/slideLayout77.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tags/tag102.xml" ContentType="application/vnd.openxmlformats-officedocument.presentationml.tags+xml"/>
  <Override PartName="/ppt/slideLayouts/slideLayout108.xml" ContentType="application/vnd.openxmlformats-officedocument.presentationml.slideLayout+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Override PartName="/ppt/tags/tag225.xml" ContentType="application/vnd.openxmlformats-officedocument.presentationml.tags+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tags/tag94.xml" ContentType="application/vnd.openxmlformats-officedocument.presentationml.tags+xml"/>
  <Override PartName="/ppt/slideLayouts/slideLayout80.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Layouts/slideLayout122.xml" ContentType="application/vnd.openxmlformats-officedocument.presentationml.slideLayout+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heme/theme8.xml" ContentType="application/vnd.openxmlformats-officedocument.theme+xml"/>
  <Override PartName="/ppt/tags/tag299.xml" ContentType="application/vnd.openxmlformats-officedocument.presentationml.tags+xml"/>
  <Override PartName="/ppt/tags/tag30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notesSlides/notesSlide5.xml" ContentType="application/vnd.openxmlformats-officedocument.presentationml.notesSlide+xml"/>
  <Override PartName="/ppt/tags/tag288.xml" ContentType="application/vnd.openxmlformats-officedocument.presentationml.tags+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slideLayouts/slideLayout138.xml" ContentType="application/vnd.openxmlformats-officedocument.presentationml.slideLayout+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tags/tag208.xml" ContentType="application/vnd.openxmlformats-officedocument.presentationml.tags+xml"/>
  <Override PartName="/ppt/slideLayouts/slideLayout127.xml" ContentType="application/vnd.openxmlformats-officedocument.presentationml.slideLayout+xml"/>
  <Override PartName="/ppt/tags/tag255.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slideLayouts/slideLayout130.xml" ContentType="application/vnd.openxmlformats-officedocument.presentationml.slideLayout+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slideLayouts/slideLayout79.xml" ContentType="application/vnd.openxmlformats-officedocument.presentationml.slideLayout+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slideLayouts/slideLayout135.xml" ContentType="application/vnd.openxmlformats-officedocument.presentationml.slideLayout+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slideLayouts/slideLayout113.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101.xml" ContentType="application/vnd.openxmlformats-officedocument.presentationml.tags+xml"/>
  <Override PartName="/ppt/slideLayouts/slideLayout107.xml" ContentType="application/vnd.openxmlformats-officedocument.presentationml.slideLayout+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Layouts/slideLayout110.xml" ContentType="application/vnd.openxmlformats-officedocument.presentationml.slideLayout+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slideLayouts/slideLayout126.xml" ContentType="application/vnd.openxmlformats-officedocument.presentationml.slideLayout+xml"/>
  <Override PartName="/ppt/tags/tag26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theme/theme4.xml" ContentType="application/vnd.openxmlformats-officedocument.theme+xml"/>
  <Override PartName="/ppt/tags/tag3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700" r:id="rId2"/>
    <p:sldMasterId id="2147483725" r:id="rId3"/>
    <p:sldMasterId id="2147483750" r:id="rId4"/>
    <p:sldMasterId id="2147483775" r:id="rId5"/>
    <p:sldMasterId id="2147483800" r:id="rId6"/>
  </p:sldMasterIdLst>
  <p:notesMasterIdLst>
    <p:notesMasterId r:id="rId41"/>
  </p:notesMasterIdLst>
  <p:handoutMasterIdLst>
    <p:handoutMasterId r:id="rId42"/>
  </p:handoutMasterIdLst>
  <p:sldIdLst>
    <p:sldId id="583" r:id="rId7"/>
    <p:sldId id="559" r:id="rId8"/>
    <p:sldId id="577" r:id="rId9"/>
    <p:sldId id="588" r:id="rId10"/>
    <p:sldId id="590" r:id="rId11"/>
    <p:sldId id="593" r:id="rId12"/>
    <p:sldId id="511" r:id="rId13"/>
    <p:sldId id="597" r:id="rId14"/>
    <p:sldId id="584" r:id="rId15"/>
    <p:sldId id="598" r:id="rId16"/>
    <p:sldId id="585" r:id="rId17"/>
    <p:sldId id="599" r:id="rId18"/>
    <p:sldId id="600" r:id="rId19"/>
    <p:sldId id="601" r:id="rId20"/>
    <p:sldId id="602" r:id="rId21"/>
    <p:sldId id="603" r:id="rId22"/>
    <p:sldId id="586" r:id="rId23"/>
    <p:sldId id="620" r:id="rId24"/>
    <p:sldId id="621" r:id="rId25"/>
    <p:sldId id="587" r:id="rId26"/>
    <p:sldId id="619" r:id="rId27"/>
    <p:sldId id="618" r:id="rId28"/>
    <p:sldId id="607" r:id="rId29"/>
    <p:sldId id="608" r:id="rId30"/>
    <p:sldId id="609" r:id="rId31"/>
    <p:sldId id="610" r:id="rId32"/>
    <p:sldId id="611" r:id="rId33"/>
    <p:sldId id="612" r:id="rId34"/>
    <p:sldId id="613" r:id="rId35"/>
    <p:sldId id="614" r:id="rId36"/>
    <p:sldId id="615" r:id="rId37"/>
    <p:sldId id="616" r:id="rId38"/>
    <p:sldId id="617" r:id="rId39"/>
    <p:sldId id="445" r:id="rId40"/>
  </p:sldIdLst>
  <p:sldSz cx="9144000" cy="6858000" type="screen4x3"/>
  <p:notesSz cx="6794500" cy="9906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1"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inzee Booysen" initials="QB" lastIdx="3" clrIdx="0"/>
  <p:cmAuthor id="1" name="Cindy-Leigh Gardner" initials="CG" lastIdx="1" clrIdx="1"/>
  <p:cmAuthor id="2" name="Nobukhosi Ndlela" initials="NN"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F2F3"/>
    <a:srgbClr val="000000"/>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76" autoAdjust="0"/>
  </p:normalViewPr>
  <p:slideViewPr>
    <p:cSldViewPr>
      <p:cViewPr varScale="1">
        <p:scale>
          <a:sx n="116" d="100"/>
          <a:sy n="116" d="100"/>
        </p:scale>
        <p:origin x="-1644" y="-114"/>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1"/>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2"/>
            <a:ext cx="2944283" cy="495300"/>
          </a:xfrm>
          <a:prstGeom prst="rect">
            <a:avLst/>
          </a:prstGeom>
        </p:spPr>
        <p:txBody>
          <a:bodyPr vert="horz" lIns="91979" tIns="45988" rIns="91979" bIns="45988" rtlCol="0"/>
          <a:lstStyle>
            <a:lvl1pPr algn="l">
              <a:defRPr sz="1200"/>
            </a:lvl1pPr>
          </a:lstStyle>
          <a:p>
            <a:endParaRPr lang="en-GB" dirty="0"/>
          </a:p>
        </p:txBody>
      </p:sp>
      <p:sp>
        <p:nvSpPr>
          <p:cNvPr id="3" name="Date Placeholder 2"/>
          <p:cNvSpPr>
            <a:spLocks noGrp="1"/>
          </p:cNvSpPr>
          <p:nvPr>
            <p:ph type="dt" sz="quarter" idx="1"/>
          </p:nvPr>
        </p:nvSpPr>
        <p:spPr>
          <a:xfrm>
            <a:off x="3848660" y="2"/>
            <a:ext cx="2944283" cy="495300"/>
          </a:xfrm>
          <a:prstGeom prst="rect">
            <a:avLst/>
          </a:prstGeom>
        </p:spPr>
        <p:txBody>
          <a:bodyPr vert="horz" lIns="91979" tIns="45988" rIns="91979" bIns="45988" rtlCol="0"/>
          <a:lstStyle>
            <a:lvl1pPr algn="r">
              <a:defRPr sz="1200"/>
            </a:lvl1pPr>
          </a:lstStyle>
          <a:p>
            <a:fld id="{8BC7F027-379E-4D32-9199-1B8938F68AAE}" type="datetimeFigureOut">
              <a:rPr lang="en-GB" smtClean="0"/>
              <a:pPr/>
              <a:t>15/06/2018</a:t>
            </a:fld>
            <a:endParaRPr lang="en-GB" dirty="0"/>
          </a:p>
        </p:txBody>
      </p:sp>
      <p:sp>
        <p:nvSpPr>
          <p:cNvPr id="4" name="Footer Placeholder 3"/>
          <p:cNvSpPr>
            <a:spLocks noGrp="1"/>
          </p:cNvSpPr>
          <p:nvPr>
            <p:ph type="ftr" sz="quarter" idx="2"/>
          </p:nvPr>
        </p:nvSpPr>
        <p:spPr>
          <a:xfrm>
            <a:off x="16" y="9408987"/>
            <a:ext cx="2944283" cy="495300"/>
          </a:xfrm>
          <a:prstGeom prst="rect">
            <a:avLst/>
          </a:prstGeom>
        </p:spPr>
        <p:txBody>
          <a:bodyPr vert="horz" lIns="91979" tIns="45988" rIns="91979" bIns="4598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60" y="9408987"/>
            <a:ext cx="2944283" cy="495300"/>
          </a:xfrm>
          <a:prstGeom prst="rect">
            <a:avLst/>
          </a:prstGeom>
        </p:spPr>
        <p:txBody>
          <a:bodyPr vert="horz" lIns="91979" tIns="45988" rIns="91979" bIns="45988" rtlCol="0" anchor="b"/>
          <a:lstStyle>
            <a:lvl1pPr algn="r">
              <a:defRPr sz="1200"/>
            </a:lvl1pPr>
          </a:lstStyle>
          <a:p>
            <a:fld id="{9CB3FB82-2445-4031-8D77-475052559E55}" type="slidenum">
              <a:rPr lang="en-GB" smtClean="0"/>
              <a:pPr/>
              <a:t>‹#›</a:t>
            </a:fld>
            <a:endParaRPr lang="en-GB" dirty="0"/>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2"/>
            <a:ext cx="2944283" cy="495300"/>
          </a:xfrm>
          <a:prstGeom prst="rect">
            <a:avLst/>
          </a:prstGeom>
        </p:spPr>
        <p:txBody>
          <a:bodyPr vert="horz" lIns="91979" tIns="45988" rIns="91979" bIns="45988" rtlCol="0"/>
          <a:lstStyle>
            <a:lvl1pPr algn="l">
              <a:defRPr sz="1200"/>
            </a:lvl1pPr>
          </a:lstStyle>
          <a:p>
            <a:endParaRPr lang="en-ZA" dirty="0"/>
          </a:p>
        </p:txBody>
      </p:sp>
      <p:sp>
        <p:nvSpPr>
          <p:cNvPr id="3" name="Date Placeholder 2"/>
          <p:cNvSpPr>
            <a:spLocks noGrp="1"/>
          </p:cNvSpPr>
          <p:nvPr>
            <p:ph type="dt" idx="1"/>
          </p:nvPr>
        </p:nvSpPr>
        <p:spPr>
          <a:xfrm>
            <a:off x="3848660" y="2"/>
            <a:ext cx="2944283" cy="495300"/>
          </a:xfrm>
          <a:prstGeom prst="rect">
            <a:avLst/>
          </a:prstGeom>
        </p:spPr>
        <p:txBody>
          <a:bodyPr vert="horz" lIns="91979" tIns="45988" rIns="91979" bIns="45988" rtlCol="0"/>
          <a:lstStyle>
            <a:lvl1pPr algn="r">
              <a:defRPr sz="1200"/>
            </a:lvl1pPr>
          </a:lstStyle>
          <a:p>
            <a:fld id="{0B7E7989-31F3-4EB9-8547-909D99F43AE5}" type="datetimeFigureOut">
              <a:rPr lang="en-ZA" smtClean="0"/>
              <a:pPr/>
              <a:t>2018/06/15</a:t>
            </a:fld>
            <a:endParaRPr lang="en-ZA" dirty="0"/>
          </a:p>
        </p:txBody>
      </p:sp>
      <p:sp>
        <p:nvSpPr>
          <p:cNvPr id="4" name="Slide Image Placeholder 3"/>
          <p:cNvSpPr>
            <a:spLocks noGrp="1" noRot="1" noChangeAspect="1"/>
          </p:cNvSpPr>
          <p:nvPr>
            <p:ph type="sldImg" idx="2"/>
          </p:nvPr>
        </p:nvSpPr>
        <p:spPr>
          <a:xfrm>
            <a:off x="922338" y="742950"/>
            <a:ext cx="4949825" cy="3711575"/>
          </a:xfrm>
          <a:prstGeom prst="rect">
            <a:avLst/>
          </a:prstGeom>
          <a:noFill/>
          <a:ln w="12700">
            <a:solidFill>
              <a:prstClr val="black"/>
            </a:solidFill>
          </a:ln>
        </p:spPr>
        <p:txBody>
          <a:bodyPr vert="horz" lIns="91979" tIns="45988" rIns="91979" bIns="45988" rtlCol="0" anchor="ctr"/>
          <a:lstStyle/>
          <a:p>
            <a:endParaRPr lang="en-ZA" dirty="0"/>
          </a:p>
        </p:txBody>
      </p:sp>
      <p:sp>
        <p:nvSpPr>
          <p:cNvPr id="5" name="Notes Placeholder 4"/>
          <p:cNvSpPr>
            <a:spLocks noGrp="1"/>
          </p:cNvSpPr>
          <p:nvPr>
            <p:ph type="body" sz="quarter" idx="3"/>
          </p:nvPr>
        </p:nvSpPr>
        <p:spPr>
          <a:xfrm>
            <a:off x="679450" y="4705356"/>
            <a:ext cx="5435600" cy="4457700"/>
          </a:xfrm>
          <a:prstGeom prst="rect">
            <a:avLst/>
          </a:prstGeom>
        </p:spPr>
        <p:txBody>
          <a:bodyPr vert="horz" lIns="91979" tIns="45988" rIns="91979" bIns="459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6" y="9408987"/>
            <a:ext cx="2944283" cy="495300"/>
          </a:xfrm>
          <a:prstGeom prst="rect">
            <a:avLst/>
          </a:prstGeom>
        </p:spPr>
        <p:txBody>
          <a:bodyPr vert="horz" lIns="91979" tIns="45988" rIns="91979" bIns="45988"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60" y="9408987"/>
            <a:ext cx="2944283" cy="495300"/>
          </a:xfrm>
          <a:prstGeom prst="rect">
            <a:avLst/>
          </a:prstGeom>
        </p:spPr>
        <p:txBody>
          <a:bodyPr vert="horz" lIns="91979" tIns="45988" rIns="91979" bIns="45988" rtlCol="0" anchor="b"/>
          <a:lstStyle>
            <a:lvl1pPr algn="r">
              <a:defRPr sz="1200"/>
            </a:lvl1pPr>
          </a:lstStyle>
          <a:p>
            <a:fld id="{05E2897E-B052-44CE-92A6-D4B2AB10F3F6}" type="slidenum">
              <a:rPr lang="en-ZA" smtClean="0"/>
              <a:pPr/>
              <a:t>‹#›</a:t>
            </a:fld>
            <a:endParaRPr lang="en-ZA" dirty="0"/>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E2897E-B052-44CE-92A6-D4B2AB10F3F6}" type="slidenum">
              <a:rPr kumimoji="0" lang="en-ZA"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ZA"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343017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9" indent="-171159">
              <a:buFont typeface="Arial" panose="020B0604020202020204" pitchFamily="34" charset="0"/>
              <a:buChar char="•"/>
            </a:pPr>
            <a:r>
              <a:rPr lang="en-ZA" dirty="0"/>
              <a:t>Count the</a:t>
            </a:r>
            <a:r>
              <a:rPr lang="en-ZA" baseline="0" dirty="0"/>
              <a:t> number of indicators</a:t>
            </a:r>
          </a:p>
          <a:p>
            <a:pPr marL="171159" indent="-171159">
              <a:buFont typeface="Arial" panose="020B0604020202020204" pitchFamily="34" charset="0"/>
              <a:buChar char="•"/>
            </a:pPr>
            <a:r>
              <a:rPr lang="en-ZA" baseline="0" dirty="0"/>
              <a:t>Change all 1st quarter to 1</a:t>
            </a:r>
            <a:r>
              <a:rPr lang="en-ZA" baseline="30000" dirty="0"/>
              <a:t>st</a:t>
            </a:r>
            <a:r>
              <a:rPr lang="en-ZA" baseline="0" dirty="0"/>
              <a:t> quarter </a:t>
            </a:r>
          </a:p>
          <a:p>
            <a:pPr marL="171159" indent="-171159">
              <a:buFont typeface="Arial" panose="020B0604020202020204" pitchFamily="34" charset="0"/>
              <a:buChar char="•"/>
            </a:pPr>
            <a:r>
              <a:rPr lang="en-ZA" baseline="0" dirty="0"/>
              <a:t>The overall achievement percentage is determined by the technical assessment report </a:t>
            </a:r>
          </a:p>
          <a:p>
            <a:pPr marL="171159" indent="-171159">
              <a:buFont typeface="Arial" panose="020B0604020202020204" pitchFamily="34" charset="0"/>
              <a:buChar char="•"/>
            </a:pPr>
            <a:r>
              <a:rPr lang="en-ZA" baseline="0" dirty="0"/>
              <a:t>When numbers are updated, update the names</a:t>
            </a:r>
          </a:p>
          <a:p>
            <a:pPr marL="171159" indent="-171159">
              <a:buFont typeface="Arial" panose="020B0604020202020204" pitchFamily="34" charset="0"/>
              <a:buChar char="•"/>
            </a:pPr>
            <a:r>
              <a:rPr lang="en-ZA" dirty="0"/>
              <a:t>Change the footer to 1</a:t>
            </a:r>
            <a:r>
              <a:rPr lang="en-ZA" baseline="30000" dirty="0"/>
              <a:t>st</a:t>
            </a:r>
            <a:r>
              <a:rPr lang="en-ZA" dirty="0"/>
              <a:t> quarter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10</a:t>
            </a:fld>
            <a:endParaRPr lang="en-ZA" dirty="0"/>
          </a:p>
        </p:txBody>
      </p:sp>
    </p:spTree>
    <p:extLst>
      <p:ext uri="{BB962C8B-B14F-4D97-AF65-F5344CB8AC3E}">
        <p14:creationId xmlns:p14="http://schemas.microsoft.com/office/powerpoint/2010/main" xmlns="" val="82508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11</a:t>
            </a:fld>
            <a:endParaRPr lang="en-ZA" dirty="0"/>
          </a:p>
        </p:txBody>
      </p:sp>
    </p:spTree>
    <p:extLst>
      <p:ext uri="{BB962C8B-B14F-4D97-AF65-F5344CB8AC3E}">
        <p14:creationId xmlns:p14="http://schemas.microsoft.com/office/powerpoint/2010/main" xmlns="" val="323309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17</a:t>
            </a:fld>
            <a:endParaRPr lang="en-ZA" dirty="0"/>
          </a:p>
        </p:txBody>
      </p:sp>
    </p:spTree>
    <p:extLst>
      <p:ext uri="{BB962C8B-B14F-4D97-AF65-F5344CB8AC3E}">
        <p14:creationId xmlns:p14="http://schemas.microsoft.com/office/powerpoint/2010/main" xmlns="" val="397460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20</a:t>
            </a:fld>
            <a:endParaRPr lang="en-ZA" dirty="0"/>
          </a:p>
        </p:txBody>
      </p:sp>
    </p:spTree>
    <p:extLst>
      <p:ext uri="{BB962C8B-B14F-4D97-AF65-F5344CB8AC3E}">
        <p14:creationId xmlns:p14="http://schemas.microsoft.com/office/powerpoint/2010/main" xmlns="" val="88691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9" indent="-171159">
              <a:buFont typeface="Arial" panose="020B0604020202020204" pitchFamily="34" charset="0"/>
              <a:buChar char="•"/>
            </a:pPr>
            <a:r>
              <a:rPr lang="en-ZA" dirty="0"/>
              <a:t>Count the</a:t>
            </a:r>
            <a:r>
              <a:rPr lang="en-ZA" baseline="0" dirty="0"/>
              <a:t> number of indicators</a:t>
            </a:r>
          </a:p>
          <a:p>
            <a:pPr marL="171159" indent="-171159">
              <a:buFont typeface="Arial" panose="020B0604020202020204" pitchFamily="34" charset="0"/>
              <a:buChar char="•"/>
            </a:pPr>
            <a:r>
              <a:rPr lang="en-ZA" baseline="0" dirty="0"/>
              <a:t>Change all 1st quarter to 1</a:t>
            </a:r>
            <a:r>
              <a:rPr lang="en-ZA" baseline="30000" dirty="0"/>
              <a:t>st</a:t>
            </a:r>
            <a:r>
              <a:rPr lang="en-ZA" baseline="0" dirty="0"/>
              <a:t> quarter </a:t>
            </a:r>
          </a:p>
          <a:p>
            <a:pPr marL="171159" indent="-171159">
              <a:buFont typeface="Arial" panose="020B0604020202020204" pitchFamily="34" charset="0"/>
              <a:buChar char="•"/>
            </a:pPr>
            <a:r>
              <a:rPr lang="en-ZA" baseline="0" dirty="0"/>
              <a:t>The overall achievement percentage is determined by the technical assessment report </a:t>
            </a:r>
          </a:p>
          <a:p>
            <a:pPr marL="171159" indent="-171159">
              <a:buFont typeface="Arial" panose="020B0604020202020204" pitchFamily="34" charset="0"/>
              <a:buChar char="•"/>
            </a:pPr>
            <a:r>
              <a:rPr lang="en-ZA" baseline="0" dirty="0"/>
              <a:t>When numbers are updated, update the names</a:t>
            </a:r>
          </a:p>
          <a:p>
            <a:pPr marL="171159" indent="-171159">
              <a:buFont typeface="Arial" panose="020B0604020202020204" pitchFamily="34" charset="0"/>
              <a:buChar char="•"/>
            </a:pPr>
            <a:r>
              <a:rPr lang="en-ZA" dirty="0"/>
              <a:t>Change the footer to 1</a:t>
            </a:r>
            <a:r>
              <a:rPr lang="en-ZA" baseline="30000" dirty="0"/>
              <a:t>st</a:t>
            </a:r>
            <a:r>
              <a:rPr lang="en-ZA" dirty="0"/>
              <a:t> quarter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21</a:t>
            </a:fld>
            <a:endParaRPr lang="en-ZA" dirty="0"/>
          </a:p>
        </p:txBody>
      </p:sp>
    </p:spTree>
    <p:extLst>
      <p:ext uri="{BB962C8B-B14F-4D97-AF65-F5344CB8AC3E}">
        <p14:creationId xmlns:p14="http://schemas.microsoft.com/office/powerpoint/2010/main" xmlns="" val="66107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22</a:t>
            </a:fld>
            <a:endParaRPr lang="en-ZA" dirty="0"/>
          </a:p>
        </p:txBody>
      </p:sp>
    </p:spTree>
    <p:extLst>
      <p:ext uri="{BB962C8B-B14F-4D97-AF65-F5344CB8AC3E}">
        <p14:creationId xmlns:p14="http://schemas.microsoft.com/office/powerpoint/2010/main" xmlns="" val="318437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24</a:t>
            </a:fld>
            <a:endParaRPr lang="en-ZA"/>
          </a:p>
        </p:txBody>
      </p:sp>
    </p:spTree>
    <p:extLst>
      <p:ext uri="{BB962C8B-B14F-4D97-AF65-F5344CB8AC3E}">
        <p14:creationId xmlns:p14="http://schemas.microsoft.com/office/powerpoint/2010/main" xmlns="" val="201574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34</a:t>
            </a:fld>
            <a:endParaRPr lang="en-ZA" dirty="0"/>
          </a:p>
        </p:txBody>
      </p:sp>
    </p:spTree>
    <p:extLst>
      <p:ext uri="{BB962C8B-B14F-4D97-AF65-F5344CB8AC3E}">
        <p14:creationId xmlns:p14="http://schemas.microsoft.com/office/powerpoint/2010/main" xmlns="" val="319499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a:t>
            </a:fld>
            <a:endParaRPr lang="en-ZA" dirty="0"/>
          </a:p>
        </p:txBody>
      </p:sp>
    </p:spTree>
    <p:extLst>
      <p:ext uri="{BB962C8B-B14F-4D97-AF65-F5344CB8AC3E}">
        <p14:creationId xmlns:p14="http://schemas.microsoft.com/office/powerpoint/2010/main" xmlns="" val="1105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3</a:t>
            </a:fld>
            <a:endParaRPr lang="en-ZA" dirty="0"/>
          </a:p>
        </p:txBody>
      </p:sp>
    </p:spTree>
    <p:extLst>
      <p:ext uri="{BB962C8B-B14F-4D97-AF65-F5344CB8AC3E}">
        <p14:creationId xmlns:p14="http://schemas.microsoft.com/office/powerpoint/2010/main" xmlns="" val="255620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4</a:t>
            </a:fld>
            <a:endParaRPr lang="en-ZA" dirty="0"/>
          </a:p>
        </p:txBody>
      </p:sp>
    </p:spTree>
    <p:extLst>
      <p:ext uri="{BB962C8B-B14F-4D97-AF65-F5344CB8AC3E}">
        <p14:creationId xmlns:p14="http://schemas.microsoft.com/office/powerpoint/2010/main" xmlns="" val="70873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5</a:t>
            </a:fld>
            <a:endParaRPr lang="en-ZA" dirty="0"/>
          </a:p>
        </p:txBody>
      </p:sp>
    </p:spTree>
    <p:extLst>
      <p:ext uri="{BB962C8B-B14F-4D97-AF65-F5344CB8AC3E}">
        <p14:creationId xmlns:p14="http://schemas.microsoft.com/office/powerpoint/2010/main" xmlns="" val="352728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9" indent="-171159">
              <a:buFont typeface="Arial" panose="020B0604020202020204" pitchFamily="34" charset="0"/>
              <a:buChar char="•"/>
            </a:pPr>
            <a:r>
              <a:rPr lang="en-ZA" dirty="0"/>
              <a:t>Count the</a:t>
            </a:r>
            <a:r>
              <a:rPr lang="en-ZA" baseline="0" dirty="0"/>
              <a:t> number of indicators</a:t>
            </a:r>
          </a:p>
          <a:p>
            <a:pPr marL="171159" indent="-171159">
              <a:buFont typeface="Arial" panose="020B0604020202020204" pitchFamily="34" charset="0"/>
              <a:buChar char="•"/>
            </a:pPr>
            <a:r>
              <a:rPr lang="en-ZA" baseline="0" dirty="0"/>
              <a:t>Change all 1st quarter to 1</a:t>
            </a:r>
            <a:r>
              <a:rPr lang="en-ZA" baseline="30000" dirty="0"/>
              <a:t>st</a:t>
            </a:r>
            <a:r>
              <a:rPr lang="en-ZA" baseline="0" dirty="0"/>
              <a:t> quarter </a:t>
            </a:r>
          </a:p>
          <a:p>
            <a:pPr marL="171159" indent="-171159">
              <a:buFont typeface="Arial" panose="020B0604020202020204" pitchFamily="34" charset="0"/>
              <a:buChar char="•"/>
            </a:pPr>
            <a:r>
              <a:rPr lang="en-ZA" baseline="0" dirty="0"/>
              <a:t>The overall achievement percentage is determined by the technical assessment report </a:t>
            </a:r>
          </a:p>
          <a:p>
            <a:pPr marL="171159" indent="-171159">
              <a:buFont typeface="Arial" panose="020B0604020202020204" pitchFamily="34" charset="0"/>
              <a:buChar char="•"/>
            </a:pPr>
            <a:r>
              <a:rPr lang="en-ZA" baseline="0" dirty="0"/>
              <a:t>When numbers are updated, update the names</a:t>
            </a:r>
          </a:p>
          <a:p>
            <a:pPr marL="171159" indent="-171159">
              <a:buFont typeface="Arial" panose="020B0604020202020204" pitchFamily="34" charset="0"/>
              <a:buChar char="•"/>
            </a:pPr>
            <a:r>
              <a:rPr lang="en-ZA" dirty="0"/>
              <a:t>Change the footer to 1</a:t>
            </a:r>
            <a:r>
              <a:rPr lang="en-ZA" baseline="30000" dirty="0"/>
              <a:t>st</a:t>
            </a:r>
            <a:r>
              <a:rPr lang="en-ZA" dirty="0"/>
              <a:t> quarter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6</a:t>
            </a:fld>
            <a:endParaRPr lang="en-ZA" dirty="0"/>
          </a:p>
        </p:txBody>
      </p:sp>
    </p:spTree>
    <p:extLst>
      <p:ext uri="{BB962C8B-B14F-4D97-AF65-F5344CB8AC3E}">
        <p14:creationId xmlns:p14="http://schemas.microsoft.com/office/powerpoint/2010/main" xmlns="" val="282026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7</a:t>
            </a:fld>
            <a:endParaRPr lang="en-ZA" dirty="0"/>
          </a:p>
        </p:txBody>
      </p:sp>
    </p:spTree>
    <p:extLst>
      <p:ext uri="{BB962C8B-B14F-4D97-AF65-F5344CB8AC3E}">
        <p14:creationId xmlns:p14="http://schemas.microsoft.com/office/powerpoint/2010/main" xmlns="" val="289638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9" indent="-171159">
              <a:buFont typeface="Arial" panose="020B0604020202020204" pitchFamily="34" charset="0"/>
              <a:buChar char="•"/>
            </a:pPr>
            <a:r>
              <a:rPr lang="en-ZA" dirty="0"/>
              <a:t>Count the</a:t>
            </a:r>
            <a:r>
              <a:rPr lang="en-ZA" baseline="0" dirty="0"/>
              <a:t> number of indicators</a:t>
            </a:r>
          </a:p>
          <a:p>
            <a:pPr marL="171159" indent="-171159">
              <a:buFont typeface="Arial" panose="020B0604020202020204" pitchFamily="34" charset="0"/>
              <a:buChar char="•"/>
            </a:pPr>
            <a:r>
              <a:rPr lang="en-ZA" baseline="0" dirty="0"/>
              <a:t>Change all 1st quarter to 1</a:t>
            </a:r>
            <a:r>
              <a:rPr lang="en-ZA" baseline="30000" dirty="0"/>
              <a:t>st</a:t>
            </a:r>
            <a:r>
              <a:rPr lang="en-ZA" baseline="0" dirty="0"/>
              <a:t> quarter </a:t>
            </a:r>
          </a:p>
          <a:p>
            <a:pPr marL="171159" indent="-171159">
              <a:buFont typeface="Arial" panose="020B0604020202020204" pitchFamily="34" charset="0"/>
              <a:buChar char="•"/>
            </a:pPr>
            <a:r>
              <a:rPr lang="en-ZA" baseline="0" dirty="0"/>
              <a:t>The overall achievement percentage is determined by the technical assessment report </a:t>
            </a:r>
          </a:p>
          <a:p>
            <a:pPr marL="171159" indent="-171159">
              <a:buFont typeface="Arial" panose="020B0604020202020204" pitchFamily="34" charset="0"/>
              <a:buChar char="•"/>
            </a:pPr>
            <a:r>
              <a:rPr lang="en-ZA" baseline="0" dirty="0"/>
              <a:t>When numbers are updated, update the names</a:t>
            </a:r>
          </a:p>
          <a:p>
            <a:pPr marL="171159" indent="-171159">
              <a:buFont typeface="Arial" panose="020B0604020202020204" pitchFamily="34" charset="0"/>
              <a:buChar char="•"/>
            </a:pPr>
            <a:r>
              <a:rPr lang="en-ZA" dirty="0"/>
              <a:t>Change the footer to 1</a:t>
            </a:r>
            <a:r>
              <a:rPr lang="en-ZA" baseline="30000" dirty="0"/>
              <a:t>st</a:t>
            </a:r>
            <a:r>
              <a:rPr lang="en-ZA" dirty="0"/>
              <a:t> quarter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8</a:t>
            </a:fld>
            <a:endParaRPr lang="en-ZA" dirty="0"/>
          </a:p>
        </p:txBody>
      </p:sp>
    </p:spTree>
    <p:extLst>
      <p:ext uri="{BB962C8B-B14F-4D97-AF65-F5344CB8AC3E}">
        <p14:creationId xmlns:p14="http://schemas.microsoft.com/office/powerpoint/2010/main" xmlns="" val="387303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9</a:t>
            </a:fld>
            <a:endParaRPr lang="en-ZA" dirty="0"/>
          </a:p>
        </p:txBody>
      </p:sp>
    </p:spTree>
    <p:extLst>
      <p:ext uri="{BB962C8B-B14F-4D97-AF65-F5344CB8AC3E}">
        <p14:creationId xmlns:p14="http://schemas.microsoft.com/office/powerpoint/2010/main" xmlns="" val="1816771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ags" Target="../tags/tag210.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ags" Target="../tags/tag212.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5.xml"/><Relationship Id="rId1" Type="http://schemas.openxmlformats.org/officeDocument/2006/relationships/tags" Target="../tags/tag21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7.xml"/><Relationship Id="rId1" Type="http://schemas.openxmlformats.org/officeDocument/2006/relationships/tags" Target="../tags/tag216.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9.xml"/><Relationship Id="rId1" Type="http://schemas.openxmlformats.org/officeDocument/2006/relationships/tags" Target="../tags/tag21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3.xml"/><Relationship Id="rId1" Type="http://schemas.openxmlformats.org/officeDocument/2006/relationships/tags" Target="../tags/tag23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5.xml"/><Relationship Id="rId1" Type="http://schemas.openxmlformats.org/officeDocument/2006/relationships/tags" Target="../tags/tag23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36.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tags" Target="../tags/tag247.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tags" Target="../tags/tag249.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tags" Target="../tags/tag251.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tags" Target="../tags/tag25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6.xml"/><Relationship Id="rId1" Type="http://schemas.openxmlformats.org/officeDocument/2006/relationships/tags" Target="../tags/tag255.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8.xml"/><Relationship Id="rId1" Type="http://schemas.openxmlformats.org/officeDocument/2006/relationships/tags" Target="../tags/tag25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tags" Target="../tags/tag259.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2.xml"/><Relationship Id="rId1" Type="http://schemas.openxmlformats.org/officeDocument/2006/relationships/tags" Target="../tags/tag261.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4.xml"/><Relationship Id="rId1" Type="http://schemas.openxmlformats.org/officeDocument/2006/relationships/tags" Target="../tags/tag263.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6.xml"/><Relationship Id="rId1" Type="http://schemas.openxmlformats.org/officeDocument/2006/relationships/tags" Target="../tags/tag26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8.xml"/><Relationship Id="rId1" Type="http://schemas.openxmlformats.org/officeDocument/2006/relationships/tags" Target="../tags/tag26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tags" Target="../tags/tag269.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2.xml"/><Relationship Id="rId1" Type="http://schemas.openxmlformats.org/officeDocument/2006/relationships/tags" Target="../tags/tag271.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4.xml"/><Relationship Id="rId1" Type="http://schemas.openxmlformats.org/officeDocument/2006/relationships/tags" Target="../tags/tag273.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6.xml"/><Relationship Id="rId1" Type="http://schemas.openxmlformats.org/officeDocument/2006/relationships/tags" Target="../tags/tag27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8.xml"/><Relationship Id="rId1" Type="http://schemas.openxmlformats.org/officeDocument/2006/relationships/tags" Target="../tags/tag277.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0.xml"/><Relationship Id="rId1" Type="http://schemas.openxmlformats.org/officeDocument/2006/relationships/tags" Target="../tags/tag279.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2.xml"/><Relationship Id="rId1" Type="http://schemas.openxmlformats.org/officeDocument/2006/relationships/tags" Target="../tags/tag28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283.xml"/><Relationship Id="rId4" Type="http://schemas.openxmlformats.org/officeDocument/2006/relationships/image" Target="../media/image12.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ags" Target="../tags/tag14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42.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4.xml"/><Relationship Id="rId1" Type="http://schemas.openxmlformats.org/officeDocument/2006/relationships/tags" Target="../tags/tag173.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8.xml"/><Relationship Id="rId1" Type="http://schemas.openxmlformats.org/officeDocument/2006/relationships/tags" Target="../tags/tag17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0.xml"/><Relationship Id="rId1" Type="http://schemas.openxmlformats.org/officeDocument/2006/relationships/tags" Target="../tags/tag179.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6.xml"/><Relationship Id="rId1" Type="http://schemas.openxmlformats.org/officeDocument/2006/relationships/tags" Target="../tags/tag185.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8.xml"/><Relationship Id="rId1" Type="http://schemas.openxmlformats.org/officeDocument/2006/relationships/tags" Target="../tags/tag18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189.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3357712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088876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2611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651952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725875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884141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325273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51762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108105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527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0200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9216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816647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185343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818798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116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791946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05890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451561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585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538533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17150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572582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683077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Tree>
    <p:extLst>
      <p:ext uri="{BB962C8B-B14F-4D97-AF65-F5344CB8AC3E}">
        <p14:creationId xmlns:p14="http://schemas.microsoft.com/office/powerpoint/2010/main" xmlns="" val="3706498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739933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700210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Tree>
    <p:extLst>
      <p:ext uri="{BB962C8B-B14F-4D97-AF65-F5344CB8AC3E}">
        <p14:creationId xmlns:p14="http://schemas.microsoft.com/office/powerpoint/2010/main" xmlns="" val="8983036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357753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2352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7886191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70952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941312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039769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00393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015606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272953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31031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59698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7018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208774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10896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450988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369086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1728312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r>
              <a:rPr lang="en-US" noProof="0" dirty="0"/>
              <a:t>Click icon to add SmartArt graphic</a:t>
            </a:r>
          </a:p>
        </p:txBody>
      </p:sp>
      <p:sp>
        <p:nvSpPr>
          <p:cNvPr id="6" name="Rectangle 6"/>
          <p:cNvSpPr>
            <a:spLocks noGrp="1" noChangeArrowheads="1"/>
          </p:cNvSpPr>
          <p:nvPr>
            <p:ph type="sldNum" sz="quarter" idx="12"/>
          </p:nvPr>
        </p:nvSpPr>
        <p:spPr>
          <a:xfrm>
            <a:off x="76200" y="6358220"/>
            <a:ext cx="1905000" cy="457200"/>
          </a:xfrm>
          <a:prstGeom prst="rect">
            <a:avLst/>
          </a:prstGeom>
          <a:ln/>
        </p:spPr>
        <p:txBody>
          <a:bodyPr/>
          <a:lstStyle>
            <a:lvl1pPr>
              <a:defRPr/>
            </a:lvl1pPr>
          </a:lstStyle>
          <a:p>
            <a:pPr>
              <a:defRPr/>
            </a:pPr>
            <a:fld id="{E1B130BC-C41A-4FB6-99A7-5BFE27BB81C4}" type="slidenum">
              <a:rPr lang="en-US" smtClean="0">
                <a:solidFill>
                  <a:srgbClr val="003399"/>
                </a:solidFill>
              </a:rPr>
              <a:pPr>
                <a:defRPr/>
              </a:pPr>
              <a:t>‹#›</a:t>
            </a:fld>
            <a:endParaRPr lang="en-US" dirty="0">
              <a:solidFill>
                <a:srgbClr val="003399"/>
              </a:solidFill>
            </a:endParaRPr>
          </a:p>
        </p:txBody>
      </p:sp>
    </p:spTree>
    <p:extLst>
      <p:ext uri="{BB962C8B-B14F-4D97-AF65-F5344CB8AC3E}">
        <p14:creationId xmlns:p14="http://schemas.microsoft.com/office/powerpoint/2010/main" xmlns="" val="398834930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40929360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24577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5337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49398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19339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844830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1499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51888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156202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57471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578156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22205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662322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3928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773303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300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85360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127081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163101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78631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991144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941916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16522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730485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3"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5655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569086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391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9187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7482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998591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5289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46102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50422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25001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46410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68630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522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470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9032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11289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903808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46990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73498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012800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36349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3387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5852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08544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2094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231886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solidFill>
                  <a:prstClr val="white"/>
                </a:solidFill>
              </a:rPr>
              <a:pPr/>
              <a:t>15 June 2018</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61374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3103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36535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4175512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7409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4951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53380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18790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6411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7646964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28121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69498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91556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34777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84817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08710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369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561962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77886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44777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692858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17084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76910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17774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solidFill>
                  <a:prstClr val="white"/>
                </a:solidFill>
              </a:rPr>
              <a:pPr/>
              <a:t>15 June 2018</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4123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11536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603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vmlDrawing" Target="../drawings/vmlDrawing2.v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image" Target="../media/image2.jpe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33" Type="http://schemas.openxmlformats.org/officeDocument/2006/relationships/oleObject" Target="../embeddings/oleObject2.bin"/><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5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50.xml"/><Relationship Id="rId36" Type="http://schemas.openxmlformats.org/officeDocument/2006/relationships/image" Target="../media/image4.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vmlDrawing" Target="../drawings/vmlDrawing3.v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2.jpe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9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ags" Target="../tags/tag101.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97.xml"/><Relationship Id="rId36" Type="http://schemas.openxmlformats.org/officeDocument/2006/relationships/image" Target="../media/image4.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ags" Target="../tags/tag10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vmlDrawing" Target="../drawings/vmlDrawing4.v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image" Target="../media/image2.jpe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33" Type="http://schemas.openxmlformats.org/officeDocument/2006/relationships/oleObject" Target="../embeddings/oleObject4.bin"/><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ags" Target="../tags/tag14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tags" Target="../tags/tag148.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ags" Target="../tags/tag144.xml"/><Relationship Id="rId36" Type="http://schemas.openxmlformats.org/officeDocument/2006/relationships/image" Target="../media/image4.png"/><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tags" Target="../tags/tag147.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vmlDrawing" Target="../drawings/vmlDrawing5.v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image" Target="../media/image2.jpe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heme" Target="../theme/theme5.xml"/><Relationship Id="rId33" Type="http://schemas.openxmlformats.org/officeDocument/2006/relationships/oleObject" Target="../embeddings/oleObject5.bin"/><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ags" Target="../tags/tag19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tags" Target="../tags/tag195.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tags" Target="../tags/tag191.xml"/><Relationship Id="rId36" Type="http://schemas.openxmlformats.org/officeDocument/2006/relationships/image" Target="../media/image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194.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image" Target="../media/image4.png"/><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tags" Target="../tags/tag2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tags" Target="../tags/tag240.xml"/><Relationship Id="rId38" Type="http://schemas.openxmlformats.org/officeDocument/2006/relationships/image" Target="../media/image10.png"/><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vmlDrawing" Target="../drawings/vmlDrawing6.v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tags" Target="../tags/tag239.xml"/><Relationship Id="rId37" Type="http://schemas.openxmlformats.org/officeDocument/2006/relationships/image" Target="../media/image2.jpeg"/><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heme" Target="../theme/theme6.xml"/><Relationship Id="rId36" Type="http://schemas.openxmlformats.org/officeDocument/2006/relationships/oleObject" Target="../embeddings/oleObject6.bin"/><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tags" Target="../tags/tag238.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tags" Target="../tags/tag237.xml"/><Relationship Id="rId35" Type="http://schemas.openxmlformats.org/officeDocument/2006/relationships/tags" Target="../tags/tag2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140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710626345"/>
              </p:ext>
            </p:extLst>
          </p:nvPr>
        </p:nvGraphicFramePr>
        <p:xfrm>
          <a:off x="0" y="0"/>
          <a:ext cx="158750" cy="158750"/>
        </p:xfrm>
        <a:graphic>
          <a:graphicData uri="http://schemas.openxmlformats.org/presentationml/2006/ole">
            <p:oleObj spid="_x0000_s1331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821505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583952177"/>
              </p:ext>
            </p:extLst>
          </p:nvPr>
        </p:nvGraphicFramePr>
        <p:xfrm>
          <a:off x="0" y="0"/>
          <a:ext cx="158750" cy="158750"/>
        </p:xfrm>
        <a:graphic>
          <a:graphicData uri="http://schemas.openxmlformats.org/presentationml/2006/ole">
            <p:oleObj spid="_x0000_s394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500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64731376"/>
              </p:ext>
            </p:extLst>
          </p:nvPr>
        </p:nvGraphicFramePr>
        <p:xfrm>
          <a:off x="0" y="0"/>
          <a:ext cx="158750" cy="158750"/>
        </p:xfrm>
        <a:graphic>
          <a:graphicData uri="http://schemas.openxmlformats.org/presentationml/2006/ole">
            <p:oleObj spid="_x0000_s1008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87564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583038007"/>
              </p:ext>
            </p:extLst>
          </p:nvPr>
        </p:nvGraphicFramePr>
        <p:xfrm>
          <a:off x="0" y="0"/>
          <a:ext cx="158750" cy="158750"/>
        </p:xfrm>
        <a:graphic>
          <a:graphicData uri="http://schemas.openxmlformats.org/presentationml/2006/ole">
            <p:oleObj spid="_x0000_s1110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69027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12349" name="think-cell Slide" r:id="rId36" imgW="270" imgH="270" progId="">
              <p:embed/>
            </p:oleObj>
          </a:graphicData>
        </a:graphic>
      </p:graphicFrame>
      <p:pic>
        <p:nvPicPr>
          <p:cNvPr id="9" name="Picture 8"/>
          <p:cNvPicPr>
            <a:picLocks noChangeAspect="1"/>
          </p:cNvPicPr>
          <p:nvPr>
            <p:custDataLst>
              <p:tags r:id="rId30"/>
            </p:custDataLst>
          </p:nvPr>
        </p:nvPicPr>
        <p:blipFill rotWithShape="1">
          <a:blip r:embed="rId37"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1"/>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2"/>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3"/>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4"/>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GB" dirty="0">
                <a:solidFill>
                  <a:srgbClr val="998F86"/>
                </a:solidFill>
              </a:rPr>
              <a:t>First Quarter Departmental Engagements</a:t>
            </a:r>
          </a:p>
        </p:txBody>
      </p:sp>
      <p:sp>
        <p:nvSpPr>
          <p:cNvPr id="7" name="Rectangle 6"/>
          <p:cNvSpPr>
            <a:spLocks/>
          </p:cNvSpPr>
          <p:nvPr>
            <p:custDataLst>
              <p:tags r:id="rId35"/>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2013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255520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9"/>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1.xml"/><Relationship Id="rId1" Type="http://schemas.openxmlformats.org/officeDocument/2006/relationships/tags" Target="../tags/tag28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29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tenders.gov.za/" TargetMode="External"/><Relationship Id="rId2" Type="http://schemas.openxmlformats.org/officeDocument/2006/relationships/hyperlink" Target="http://www.csd.gov.z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9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8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9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99.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0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3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0.xml"/><Relationship Id="rId1" Type="http://schemas.openxmlformats.org/officeDocument/2006/relationships/tags" Target="../tags/tag28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ZA" dirty="0"/>
              <a:t>Cape Town </a:t>
            </a:r>
            <a:endParaRPr lang="en-GB" dirty="0"/>
          </a:p>
        </p:txBody>
      </p:sp>
      <p:sp>
        <p:nvSpPr>
          <p:cNvPr id="8" name="Text Placeholder 7"/>
          <p:cNvSpPr>
            <a:spLocks noGrp="1"/>
          </p:cNvSpPr>
          <p:nvPr>
            <p:ph type="body" sz="quarter" idx="11"/>
          </p:nvPr>
        </p:nvSpPr>
        <p:spPr>
          <a:xfrm>
            <a:off x="5405336" y="5398044"/>
            <a:ext cx="1944216" cy="449263"/>
          </a:xfrm>
        </p:spPr>
        <p:txBody>
          <a:bodyPr>
            <a:noAutofit/>
          </a:bodyPr>
          <a:lstStyle/>
          <a:p>
            <a:r>
              <a:rPr lang="en-GB" sz="1000" dirty="0"/>
              <a:t>Mr Hoosain, Mr Hardien and</a:t>
            </a:r>
          </a:p>
          <a:p>
            <a:r>
              <a:rPr lang="en-GB" sz="1000" dirty="0"/>
              <a:t>Ms Ebrahim</a:t>
            </a:r>
          </a:p>
        </p:txBody>
      </p:sp>
      <p:sp>
        <p:nvSpPr>
          <p:cNvPr id="11" name="Title 10"/>
          <p:cNvSpPr>
            <a:spLocks noGrp="1"/>
          </p:cNvSpPr>
          <p:nvPr>
            <p:ph type="ctrTitle"/>
          </p:nvPr>
        </p:nvSpPr>
        <p:spPr>
          <a:xfrm>
            <a:off x="467544" y="3252740"/>
            <a:ext cx="8208912" cy="474713"/>
          </a:xfrm>
        </p:spPr>
        <p:txBody>
          <a:bodyPr>
            <a:normAutofit fontScale="90000"/>
          </a:bodyPr>
          <a:lstStyle/>
          <a:p>
            <a:r>
              <a:rPr lang="en-ZA" sz="2800" dirty="0">
                <a:latin typeface="Century Gothic"/>
                <a:cs typeface="Century Gothic"/>
              </a:rPr>
              <a:t/>
            </a:r>
            <a:br>
              <a:rPr lang="en-ZA" sz="2800" dirty="0">
                <a:latin typeface="Century Gothic"/>
                <a:cs typeface="Century Gothic"/>
              </a:rPr>
            </a:br>
            <a:r>
              <a:rPr lang="en-ZA" sz="2800" dirty="0">
                <a:latin typeface="Century Gothic"/>
                <a:cs typeface="Century Gothic"/>
              </a:rPr>
              <a:t/>
            </a:r>
            <a:br>
              <a:rPr lang="en-ZA" sz="2800" dirty="0">
                <a:latin typeface="Century Gothic"/>
                <a:cs typeface="Century Gothic"/>
              </a:rPr>
            </a:br>
            <a:r>
              <a:rPr lang="en-ZA" sz="2800" dirty="0">
                <a:latin typeface="Century Gothic"/>
                <a:cs typeface="Century Gothic"/>
              </a:rPr>
              <a:t/>
            </a:r>
            <a:br>
              <a:rPr lang="en-ZA" sz="2800" dirty="0">
                <a:latin typeface="Century Gothic"/>
                <a:cs typeface="Century Gothic"/>
              </a:rPr>
            </a:br>
            <a:r>
              <a:rPr lang="en-ZA" sz="2800" dirty="0">
                <a:latin typeface="Century Gothic"/>
                <a:cs typeface="Century Gothic"/>
              </a:rPr>
              <a:t/>
            </a:r>
            <a:br>
              <a:rPr lang="en-ZA" sz="2800" dirty="0">
                <a:latin typeface="Century Gothic"/>
                <a:cs typeface="Century Gothic"/>
              </a:rPr>
            </a:br>
            <a:r>
              <a:rPr lang="en-ZA" sz="2800" dirty="0">
                <a:latin typeface="Century Gothic"/>
                <a:cs typeface="Century Gothic"/>
              </a:rPr>
              <a:t/>
            </a:r>
            <a:br>
              <a:rPr lang="en-ZA" sz="2800" dirty="0">
                <a:latin typeface="Century Gothic"/>
                <a:cs typeface="Century Gothic"/>
              </a:rPr>
            </a:br>
            <a:r>
              <a:rPr lang="en-ZA" sz="2800" dirty="0">
                <a:latin typeface="Century Gothic"/>
                <a:cs typeface="Century Gothic"/>
              </a:rPr>
              <a:t>Scopa meeting: 13 June 2018</a:t>
            </a:r>
            <a:endParaRPr lang="en-GB" dirty="0"/>
          </a:p>
        </p:txBody>
      </p:sp>
      <p:sp>
        <p:nvSpPr>
          <p:cNvPr id="2" name="Subtitle 1"/>
          <p:cNvSpPr>
            <a:spLocks noGrp="1"/>
          </p:cNvSpPr>
          <p:nvPr>
            <p:ph type="subTitle" idx="1"/>
          </p:nvPr>
        </p:nvSpPr>
        <p:spPr>
          <a:xfrm>
            <a:off x="467544" y="4114800"/>
            <a:ext cx="8208912" cy="508552"/>
          </a:xfrm>
        </p:spPr>
        <p:txBody>
          <a:bodyPr>
            <a:normAutofit/>
          </a:bodyPr>
          <a:lstStyle/>
          <a:p>
            <a:r>
              <a:rPr lang="en-GB" dirty="0"/>
              <a:t> Briefing by Provincial Treasury</a:t>
            </a:r>
          </a:p>
        </p:txBody>
      </p:sp>
      <p:sp>
        <p:nvSpPr>
          <p:cNvPr id="4" name="Date Placeholder 3"/>
          <p:cNvSpPr>
            <a:spLocks noGrp="1"/>
          </p:cNvSpPr>
          <p:nvPr>
            <p:ph type="dt" sz="half" idx="2"/>
          </p:nvPr>
        </p:nvSpPr>
        <p:spPr>
          <a:xfrm rot="10800000" flipV="1">
            <a:off x="7327015" y="5313906"/>
            <a:ext cx="19812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rPr>
              <a:t>13 June 2018</a:t>
            </a:r>
            <a:endParaRPr kumimoji="0" lang="en-GB" sz="1200" b="0" i="0" u="none" strike="noStrike" kern="0" cap="none" spc="0" normalizeH="0" baseline="0" noProof="0" dirty="0">
              <a:ln>
                <a:noFill/>
              </a:ln>
              <a:solidFill>
                <a:prstClr val="white"/>
              </a:solidFill>
              <a:effectLst/>
              <a:uLnTx/>
              <a:uFillTx/>
            </a:endParaRPr>
          </a:p>
        </p:txBody>
      </p:sp>
    </p:spTree>
    <p:custDataLst>
      <p:tags r:id="rId1"/>
    </p:custDataLst>
    <p:extLst>
      <p:ext uri="{BB962C8B-B14F-4D97-AF65-F5344CB8AC3E}">
        <p14:creationId xmlns:p14="http://schemas.microsoft.com/office/powerpoint/2010/main" xmlns="" val="393043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List of circulars issued to Departments  during 2016/17 and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10</a:t>
            </a:fld>
            <a:endParaRPr lang="en-ZA" dirty="0"/>
          </a:p>
        </p:txBody>
      </p:sp>
      <p:sp>
        <p:nvSpPr>
          <p:cNvPr id="6" name="Footer Placeholder 4"/>
          <p:cNvSpPr>
            <a:spLocks noGrp="1"/>
          </p:cNvSpPr>
          <p:nvPr>
            <p:ph type="ftr" sz="quarter" idx="3"/>
            <p:custDataLst>
              <p:tags r:id="rId2"/>
            </p:custDataLst>
          </p:nvPr>
        </p:nvSpPr>
        <p:spPr>
          <a:xfrm>
            <a:off x="4067944" y="6453336"/>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SCOF PROVINCIAL TREASURY 4</a:t>
            </a:r>
            <a:r>
              <a:rPr lang="en-ZA" baseline="30000" dirty="0"/>
              <a:t>th</a:t>
            </a:r>
            <a:r>
              <a:rPr lang="en-ZA" dirty="0"/>
              <a:t> QPR 2016/17</a:t>
            </a:r>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a:bodyPr>
          <a:lstStyle/>
          <a:p>
            <a:pPr marL="228600" lvl="1" indent="-228600">
              <a:lnSpc>
                <a:spcPct val="120000"/>
              </a:lnSpc>
              <a:spcBef>
                <a:spcPts val="1200"/>
              </a:spcBef>
            </a:pPr>
            <a:endParaRPr lang="en-US" dirty="0"/>
          </a:p>
          <a:p>
            <a:pPr marL="228600" lvl="1" indent="-228600">
              <a:lnSpc>
                <a:spcPct val="120000"/>
              </a:lnSpc>
              <a:spcBef>
                <a:spcPts val="1200"/>
              </a:spcBef>
            </a:pPr>
            <a:r>
              <a:rPr lang="en-ZA" dirty="0"/>
              <a:t>NT instructions are taken up in provincial treasury circulars.</a:t>
            </a:r>
          </a:p>
          <a:p>
            <a:pPr marL="228600" lvl="1" indent="-228600">
              <a:lnSpc>
                <a:spcPct val="120000"/>
              </a:lnSpc>
              <a:spcBef>
                <a:spcPts val="1200"/>
              </a:spcBef>
            </a:pPr>
            <a:r>
              <a:rPr lang="en-ZA" dirty="0"/>
              <a:t>The PT circulars looks at the NT instruction holistically, and ensures that the intent of the instruction has been covered </a:t>
            </a:r>
          </a:p>
          <a:p>
            <a:pPr marL="228600" lvl="1" indent="-228600">
              <a:lnSpc>
                <a:spcPct val="120000"/>
              </a:lnSpc>
              <a:spcBef>
                <a:spcPts val="1200"/>
              </a:spcBef>
            </a:pPr>
            <a:r>
              <a:rPr lang="en-ZA" dirty="0"/>
              <a:t>In many instances, the PT circulars are in more detail than the NT instruction.  </a:t>
            </a:r>
          </a:p>
          <a:p>
            <a:pPr marL="228600" lvl="1" indent="-228600">
              <a:lnSpc>
                <a:spcPct val="120000"/>
              </a:lnSpc>
              <a:spcBef>
                <a:spcPts val="1200"/>
              </a:spcBef>
            </a:pPr>
            <a:r>
              <a:rPr lang="en-US" dirty="0"/>
              <a:t>List of circulars provided</a:t>
            </a:r>
          </a:p>
          <a:p>
            <a:endParaRPr lang="en-US" b="0" dirty="0"/>
          </a:p>
          <a:p>
            <a:endParaRPr lang="en-US" b="0" dirty="0"/>
          </a:p>
          <a:p>
            <a:pPr marL="285750" indent="-285750">
              <a:buFont typeface="Arial" panose="020B0604020202020204" pitchFamily="34" charset="0"/>
              <a:buChar char="•"/>
            </a:pPr>
            <a:endParaRPr lang="en-US" b="0" dirty="0"/>
          </a:p>
        </p:txBody>
      </p:sp>
    </p:spTree>
    <p:custDataLst>
      <p:tags r:id="rId1"/>
    </p:custDataLst>
    <p:extLst>
      <p:ext uri="{BB962C8B-B14F-4D97-AF65-F5344CB8AC3E}">
        <p14:creationId xmlns:p14="http://schemas.microsoft.com/office/powerpoint/2010/main" xmlns="" val="304257512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62500" lnSpcReduction="20000"/>
          </a:bodyPr>
          <a:lstStyle/>
          <a:p>
            <a:pPr algn="ctr"/>
            <a:r>
              <a:rPr lang="en-GB" b="1" dirty="0"/>
              <a:t>3.4 Pronouncement of emerging risks which relates to accounting, performance management/reporting and compliance matters</a:t>
            </a:r>
          </a:p>
        </p:txBody>
      </p:sp>
    </p:spTree>
    <p:custDataLst>
      <p:tags r:id="rId1"/>
    </p:custDataLst>
    <p:extLst>
      <p:ext uri="{BB962C8B-B14F-4D97-AF65-F5344CB8AC3E}">
        <p14:creationId xmlns:p14="http://schemas.microsoft.com/office/powerpoint/2010/main" xmlns="" val="149833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Emerging Risks		</a:t>
            </a:r>
          </a:p>
        </p:txBody>
      </p:sp>
      <p:sp>
        <p:nvSpPr>
          <p:cNvPr id="8" name="Text Placeholder 7"/>
          <p:cNvSpPr>
            <a:spLocks noGrp="1"/>
          </p:cNvSpPr>
          <p:nvPr>
            <p:ph type="body" sz="quarter" idx="10"/>
          </p:nvPr>
        </p:nvSpPr>
        <p:spPr/>
        <p:txBody>
          <a:bodyPr/>
          <a:lstStyle/>
          <a:p>
            <a:endParaRPr lang="en-ZA"/>
          </a:p>
        </p:txBody>
      </p:sp>
      <p:sp>
        <p:nvSpPr>
          <p:cNvPr id="4" name="Footer Placeholder 3"/>
          <p:cNvSpPr>
            <a:spLocks noGrp="1"/>
          </p:cNvSpPr>
          <p:nvPr>
            <p:ph type="ftr" sz="quarter" idx="3"/>
          </p:nvPr>
        </p:nvSpPr>
        <p:spPr/>
        <p:txBody>
          <a:bodyPr/>
          <a:lstStyle/>
          <a:p>
            <a:r>
              <a:rPr lang="en-ZA" dirty="0">
                <a:solidFill>
                  <a:srgbClr val="998F86"/>
                </a:solidFill>
              </a:rPr>
              <a:t>AUDIT FEEDBACK: EMERGING RISKS</a:t>
            </a:r>
            <a:endParaRPr lang="en-GB" dirty="0">
              <a:solidFill>
                <a:srgbClr val="998F86"/>
              </a:solidFill>
            </a:endParaRPr>
          </a:p>
        </p:txBody>
      </p:sp>
      <p:sp>
        <p:nvSpPr>
          <p:cNvPr id="9" name="Text Placeholder 8"/>
          <p:cNvSpPr>
            <a:spLocks noGrp="1"/>
          </p:cNvSpPr>
          <p:nvPr>
            <p:ph type="body" sz="quarter" idx="11"/>
          </p:nvPr>
        </p:nvSpPr>
        <p:spPr>
          <a:xfrm>
            <a:off x="295275" y="968152"/>
            <a:ext cx="8597205" cy="5127848"/>
          </a:xfrm>
        </p:spPr>
        <p:txBody>
          <a:bodyPr>
            <a:normAutofit/>
          </a:bodyPr>
          <a:lstStyle/>
          <a:p>
            <a:r>
              <a:rPr lang="en-ZA" dirty="0">
                <a:solidFill>
                  <a:srgbClr val="FF0000"/>
                </a:solidFill>
              </a:rPr>
              <a:t>MCS: Componentisation of assets</a:t>
            </a:r>
          </a:p>
          <a:p>
            <a:endParaRPr lang="en-ZA" dirty="0"/>
          </a:p>
          <a:p>
            <a:r>
              <a:rPr lang="en-ZA" dirty="0"/>
              <a:t>Departments are encouraged to componentise assets in their asset registers as it will become a requirement in future. The effective date to componentise assets has not been determined yet.</a:t>
            </a:r>
          </a:p>
          <a:p>
            <a:endParaRPr lang="en-ZA" dirty="0">
              <a:solidFill>
                <a:srgbClr val="FF0000"/>
              </a:solidFill>
            </a:endParaRPr>
          </a:p>
          <a:p>
            <a:r>
              <a:rPr lang="en-ZA" dirty="0">
                <a:solidFill>
                  <a:srgbClr val="FF0000"/>
                </a:solidFill>
              </a:rPr>
              <a:t>MCS: Inventory Disclosure</a:t>
            </a:r>
          </a:p>
          <a:p>
            <a:endParaRPr lang="en-ZA" dirty="0"/>
          </a:p>
          <a:p>
            <a:r>
              <a:rPr lang="en-ZA" dirty="0"/>
              <a:t>Departments are encouraged to develop their Inventory Management systems as the Inventory Disclosure Note will become a requirement in the future. The effective date has been postponed until a date determined by the Accountant-General</a:t>
            </a:r>
          </a:p>
          <a:p>
            <a:endParaRPr lang="en-ZA" dirty="0">
              <a:solidFill>
                <a:srgbClr val="FF0000"/>
              </a:solidFill>
            </a:endParaRPr>
          </a:p>
          <a:p>
            <a:r>
              <a:rPr lang="en-ZA" dirty="0">
                <a:solidFill>
                  <a:srgbClr val="FF0000"/>
                </a:solidFill>
              </a:rPr>
              <a:t>Treasury Regulations</a:t>
            </a:r>
          </a:p>
          <a:p>
            <a:endParaRPr lang="en-ZA" b="0" dirty="0"/>
          </a:p>
          <a:p>
            <a:r>
              <a:rPr lang="en-ZA" dirty="0"/>
              <a:t>The Treasury Regulations are currently being revised, which may introduce a number of new requirements.</a:t>
            </a:r>
          </a:p>
          <a:p>
            <a:endParaRPr lang="en-ZA" b="0" dirty="0"/>
          </a:p>
          <a:p>
            <a:endParaRPr lang="en-ZA" dirty="0"/>
          </a:p>
        </p:txBody>
      </p:sp>
    </p:spTree>
    <p:extLst>
      <p:ext uri="{BB962C8B-B14F-4D97-AF65-F5344CB8AC3E}">
        <p14:creationId xmlns:p14="http://schemas.microsoft.com/office/powerpoint/2010/main" xmlns="" val="343607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u="sng" dirty="0"/>
              <a:t/>
            </a:r>
            <a:br>
              <a:rPr lang="en-ZA" u="sng" dirty="0"/>
            </a:br>
            <a:r>
              <a:rPr lang="en-ZA" dirty="0"/>
              <a:t>Emerging risks</a:t>
            </a:r>
            <a:br>
              <a:rPr lang="en-ZA" dirty="0"/>
            </a:br>
            <a:endParaRPr lang="en-ZA" dirty="0"/>
          </a:p>
        </p:txBody>
      </p:sp>
      <p:sp>
        <p:nvSpPr>
          <p:cNvPr id="3" name="Footer Placeholder 2"/>
          <p:cNvSpPr>
            <a:spLocks noGrp="1"/>
          </p:cNvSpPr>
          <p:nvPr>
            <p:ph type="ftr" sz="quarter" idx="3"/>
          </p:nvPr>
        </p:nvSpPr>
        <p:spPr>
          <a:xfrm>
            <a:off x="4043080" y="6579428"/>
            <a:ext cx="4138573" cy="230832"/>
          </a:xfrm>
        </p:spPr>
        <p:txBody>
          <a:bodyPr/>
          <a:lstStyle/>
          <a:p>
            <a:r>
              <a:rPr lang="en-ZA" dirty="0">
                <a:solidFill>
                  <a:srgbClr val="998F86"/>
                </a:solidFill>
              </a:rPr>
              <a:t>AUDIT FEEDBACK: EMERGING RISKS</a:t>
            </a:r>
            <a:endParaRPr lang="en-GB" dirty="0">
              <a:solidFill>
                <a:srgbClr val="998F86"/>
              </a:solidFill>
            </a:endParaRPr>
          </a:p>
          <a:p>
            <a:endParaRPr lang="en-GB" dirty="0">
              <a:solidFill>
                <a:srgbClr val="998F86"/>
              </a:solidFill>
            </a:endParaRPr>
          </a:p>
        </p:txBody>
      </p:sp>
      <p:sp>
        <p:nvSpPr>
          <p:cNvPr id="4" name="Text Placeholder 3"/>
          <p:cNvSpPr>
            <a:spLocks noGrp="1"/>
          </p:cNvSpPr>
          <p:nvPr>
            <p:ph type="body" sz="quarter" idx="10"/>
          </p:nvPr>
        </p:nvSpPr>
        <p:spPr>
          <a:xfrm>
            <a:off x="304800" y="914400"/>
            <a:ext cx="8511480" cy="5410200"/>
          </a:xfrm>
        </p:spPr>
        <p:txBody>
          <a:bodyPr>
            <a:normAutofit/>
          </a:bodyPr>
          <a:lstStyle/>
          <a:p>
            <a:endParaRPr lang="en-ZA" sz="1400" dirty="0"/>
          </a:p>
          <a:p>
            <a:endParaRPr lang="en-ZA" dirty="0"/>
          </a:p>
          <a:p>
            <a:endParaRPr lang="en-ZA" dirty="0"/>
          </a:p>
          <a:p>
            <a:endParaRPr lang="en-ZA" dirty="0"/>
          </a:p>
          <a:p>
            <a:endParaRPr lang="en-ZA" dirty="0"/>
          </a:p>
        </p:txBody>
      </p:sp>
      <p:sp>
        <p:nvSpPr>
          <p:cNvPr id="5" name="TextBox 4"/>
          <p:cNvSpPr txBox="1"/>
          <p:nvPr/>
        </p:nvSpPr>
        <p:spPr>
          <a:xfrm>
            <a:off x="609600" y="1371600"/>
            <a:ext cx="7572053" cy="4054956"/>
          </a:xfrm>
          <a:prstGeom prst="rect">
            <a:avLst/>
          </a:prstGeom>
          <a:noFill/>
        </p:spPr>
        <p:txBody>
          <a:bodyPr wrap="square" rtlCol="0">
            <a:spAutoFit/>
          </a:bodyPr>
          <a:lstStyle/>
          <a:p>
            <a:pPr>
              <a:spcBef>
                <a:spcPts val="300"/>
              </a:spcBef>
            </a:pPr>
            <a:r>
              <a:rPr lang="en-ZA" sz="1600" b="1" dirty="0">
                <a:solidFill>
                  <a:srgbClr val="FF0000"/>
                </a:solidFill>
                <a:latin typeface="Century Gothic" pitchFamily="34" charset="0"/>
              </a:rPr>
              <a:t>National Instruction Notes</a:t>
            </a:r>
          </a:p>
          <a:p>
            <a:pPr>
              <a:spcBef>
                <a:spcPts val="300"/>
              </a:spcBef>
            </a:pPr>
            <a:endParaRPr lang="en-ZA" sz="1600" b="1" dirty="0">
              <a:latin typeface="Century Gothic" pitchFamily="34" charset="0"/>
            </a:endParaRPr>
          </a:p>
          <a:p>
            <a:pPr>
              <a:spcBef>
                <a:spcPts val="300"/>
              </a:spcBef>
            </a:pPr>
            <a:r>
              <a:rPr lang="en-ZA" sz="1600" b="1" dirty="0">
                <a:latin typeface="Century Gothic" pitchFamily="34" charset="0"/>
              </a:rPr>
              <a:t>National Instruction Notes are being issued by National Treasury on a continuous basis in terms of S76 of the PFMA</a:t>
            </a:r>
          </a:p>
          <a:p>
            <a:pPr>
              <a:spcBef>
                <a:spcPts val="300"/>
              </a:spcBef>
            </a:pPr>
            <a:endParaRPr lang="en-ZA" sz="1600" b="1" dirty="0">
              <a:latin typeface="Century Gothic" pitchFamily="34" charset="0"/>
            </a:endParaRPr>
          </a:p>
          <a:p>
            <a:pPr>
              <a:spcBef>
                <a:spcPts val="300"/>
              </a:spcBef>
            </a:pPr>
            <a:r>
              <a:rPr lang="en-ZA" sz="1600" b="1" dirty="0">
                <a:latin typeface="Century Gothic" pitchFamily="34" charset="0"/>
              </a:rPr>
              <a:t>Provincial Treasury will review these Instruction Notes and reissue them to the various departments and entities on a selective basis.</a:t>
            </a:r>
          </a:p>
          <a:p>
            <a:pPr>
              <a:spcBef>
                <a:spcPts val="300"/>
              </a:spcBef>
            </a:pPr>
            <a:endParaRPr lang="en-ZA" sz="1600" b="1" dirty="0">
              <a:latin typeface="Century Gothic" pitchFamily="34" charset="0"/>
            </a:endParaRPr>
          </a:p>
          <a:p>
            <a:pPr>
              <a:spcBef>
                <a:spcPts val="300"/>
              </a:spcBef>
            </a:pPr>
            <a:endParaRPr lang="en-ZA" sz="1600" b="1" dirty="0">
              <a:latin typeface="Century Gothic" pitchFamily="34" charset="0"/>
            </a:endParaRPr>
          </a:p>
          <a:p>
            <a:r>
              <a:rPr lang="en-ZA" sz="1600" b="1" dirty="0">
                <a:solidFill>
                  <a:srgbClr val="FF0000"/>
                </a:solidFill>
              </a:rPr>
              <a:t>Accounting Manual on Transfer Payments</a:t>
            </a:r>
          </a:p>
          <a:p>
            <a:endParaRPr lang="en-ZA" sz="1600" b="1" dirty="0"/>
          </a:p>
          <a:p>
            <a:r>
              <a:rPr lang="en-ZA" sz="1600" b="1" dirty="0"/>
              <a:t>National Treasury is currently drafting an Accounting Manual to distinguish between “Goods and Services” and “Transfer Payments”. This can possibly affect the future classification of these transactions.</a:t>
            </a:r>
          </a:p>
          <a:p>
            <a:pPr>
              <a:spcBef>
                <a:spcPts val="300"/>
              </a:spcBef>
            </a:pPr>
            <a:endParaRPr lang="en-ZA" sz="1600" b="1" dirty="0">
              <a:latin typeface="Century Gothic" pitchFamily="34" charset="0"/>
            </a:endParaRPr>
          </a:p>
        </p:txBody>
      </p:sp>
    </p:spTree>
    <p:extLst>
      <p:ext uri="{BB962C8B-B14F-4D97-AF65-F5344CB8AC3E}">
        <p14:creationId xmlns:p14="http://schemas.microsoft.com/office/powerpoint/2010/main" xmlns="" val="54186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6E742-17CC-4C8F-9359-F3129655E479}"/>
              </a:ext>
            </a:extLst>
          </p:cNvPr>
          <p:cNvSpPr>
            <a:spLocks noGrp="1"/>
          </p:cNvSpPr>
          <p:nvPr>
            <p:ph type="title"/>
          </p:nvPr>
        </p:nvSpPr>
        <p:spPr>
          <a:xfrm>
            <a:off x="304800" y="228600"/>
            <a:ext cx="8597205" cy="504824"/>
          </a:xfrm>
        </p:spPr>
        <p:txBody>
          <a:bodyPr/>
          <a:lstStyle/>
          <a:p>
            <a:r>
              <a:rPr lang="en-ZA" dirty="0"/>
              <a:t>Emerging risks</a:t>
            </a:r>
          </a:p>
        </p:txBody>
      </p:sp>
      <p:sp>
        <p:nvSpPr>
          <p:cNvPr id="3" name="Footer Placeholder 2">
            <a:extLst>
              <a:ext uri="{FF2B5EF4-FFF2-40B4-BE49-F238E27FC236}">
                <a16:creationId xmlns:a16="http://schemas.microsoft.com/office/drawing/2014/main" xmlns="" id="{31097AB8-4762-446E-9297-A9CFE53AAD96}"/>
              </a:ext>
            </a:extLst>
          </p:cNvPr>
          <p:cNvSpPr>
            <a:spLocks noGrp="1"/>
          </p:cNvSpPr>
          <p:nvPr>
            <p:ph type="ftr" sz="quarter" idx="3"/>
          </p:nvPr>
        </p:nvSpPr>
        <p:spPr>
          <a:xfrm>
            <a:off x="4038600" y="6627168"/>
            <a:ext cx="4138573" cy="230832"/>
          </a:xfrm>
        </p:spPr>
        <p:txBody>
          <a:bodyPr/>
          <a:lstStyle/>
          <a:p>
            <a:r>
              <a:rPr lang="en-ZA" dirty="0">
                <a:solidFill>
                  <a:srgbClr val="998F86"/>
                </a:solidFill>
              </a:rPr>
              <a:t>AUDIT FEEDBACK: EMERGING RISKS</a:t>
            </a:r>
            <a:endParaRPr lang="en-GB" dirty="0">
              <a:solidFill>
                <a:srgbClr val="998F86"/>
              </a:solidFill>
            </a:endParaRPr>
          </a:p>
          <a:p>
            <a:endParaRPr lang="en-GB" dirty="0">
              <a:solidFill>
                <a:srgbClr val="998F86"/>
              </a:solidFill>
            </a:endParaRPr>
          </a:p>
        </p:txBody>
      </p:sp>
      <p:sp>
        <p:nvSpPr>
          <p:cNvPr id="4" name="Text Placeholder 3">
            <a:extLst>
              <a:ext uri="{FF2B5EF4-FFF2-40B4-BE49-F238E27FC236}">
                <a16:creationId xmlns:a16="http://schemas.microsoft.com/office/drawing/2014/main" xmlns="" id="{7A744EDF-888A-4273-8DF3-B21E1DE0D8A5}"/>
              </a:ext>
            </a:extLst>
          </p:cNvPr>
          <p:cNvSpPr>
            <a:spLocks noGrp="1"/>
          </p:cNvSpPr>
          <p:nvPr>
            <p:ph type="body" sz="quarter" idx="10"/>
          </p:nvPr>
        </p:nvSpPr>
        <p:spPr/>
        <p:txBody>
          <a:bodyPr>
            <a:normAutofit/>
          </a:bodyPr>
          <a:lstStyle/>
          <a:p>
            <a:r>
              <a:rPr lang="en-ZA" u="sng" dirty="0"/>
              <a:t>B-BBEE CERTIFICATES</a:t>
            </a:r>
          </a:p>
          <a:p>
            <a:endParaRPr lang="en-ZA" u="sng" dirty="0">
              <a:solidFill>
                <a:srgbClr val="FF0000"/>
              </a:solidFill>
            </a:endParaRPr>
          </a:p>
          <a:p>
            <a:r>
              <a:rPr lang="en-ZA" dirty="0"/>
              <a:t>Footnote 3 in the Treasury Instruction 4A of 2016-2017 noted that the CSD( Central Supplier Database) does not verify B-BBEE status level and set a future date for verification of B-BBEE status (1 October 2016).</a:t>
            </a:r>
          </a:p>
          <a:p>
            <a:endParaRPr lang="en-ZA" dirty="0"/>
          </a:p>
          <a:p>
            <a:r>
              <a:rPr lang="en-ZA" dirty="0"/>
              <a:t>The OCPO (Office of the Chief Procurement Officer failed to achieve this deadline and up to now the CSD does not verify the B-BBEE Status of suppliers</a:t>
            </a:r>
          </a:p>
          <a:p>
            <a:endParaRPr lang="en-ZA" dirty="0"/>
          </a:p>
          <a:p>
            <a:r>
              <a:rPr lang="en-ZA" dirty="0"/>
              <a:t>The instruction did not exempt institutions from complying with the PPPF Act requirements for obtaining a valid evidence of B-BBEE level status( </a:t>
            </a:r>
            <a:r>
              <a:rPr lang="en-ZA" dirty="0" err="1"/>
              <a:t>eg</a:t>
            </a:r>
            <a:r>
              <a:rPr lang="en-ZA" dirty="0"/>
              <a:t>. Sworn affidavits).</a:t>
            </a:r>
          </a:p>
          <a:p>
            <a:pPr marL="285750" indent="-285750">
              <a:buFontTx/>
              <a:buChar char="-"/>
            </a:pPr>
            <a:endParaRPr lang="en-ZA" dirty="0"/>
          </a:p>
        </p:txBody>
      </p:sp>
    </p:spTree>
    <p:extLst>
      <p:ext uri="{BB962C8B-B14F-4D97-AF65-F5344CB8AC3E}">
        <p14:creationId xmlns:p14="http://schemas.microsoft.com/office/powerpoint/2010/main" xmlns="" val="155124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Emerging risks </a:t>
            </a:r>
          </a:p>
        </p:txBody>
      </p:sp>
      <p:sp>
        <p:nvSpPr>
          <p:cNvPr id="3" name="Footer Placeholder 2"/>
          <p:cNvSpPr>
            <a:spLocks noGrp="1"/>
          </p:cNvSpPr>
          <p:nvPr>
            <p:ph type="ftr" sz="quarter" idx="3"/>
          </p:nvPr>
        </p:nvSpPr>
        <p:spPr>
          <a:xfrm>
            <a:off x="4038600" y="6577805"/>
            <a:ext cx="4138573" cy="230832"/>
          </a:xfrm>
        </p:spPr>
        <p:txBody>
          <a:bodyPr/>
          <a:lstStyle/>
          <a:p>
            <a:r>
              <a:rPr lang="en-ZA" dirty="0">
                <a:solidFill>
                  <a:srgbClr val="998F86"/>
                </a:solidFill>
              </a:rPr>
              <a:t>AUDIT FEEDBACK: EMERGING RISKS</a:t>
            </a:r>
            <a:endParaRPr lang="en-GB" dirty="0">
              <a:solidFill>
                <a:srgbClr val="998F86"/>
              </a:solidFill>
            </a:endParaRPr>
          </a:p>
          <a:p>
            <a:endParaRPr lang="en-GB" dirty="0">
              <a:solidFill>
                <a:srgbClr val="998F86"/>
              </a:solidFill>
            </a:endParaRPr>
          </a:p>
        </p:txBody>
      </p:sp>
      <p:sp>
        <p:nvSpPr>
          <p:cNvPr id="4" name="Text Placeholder 3"/>
          <p:cNvSpPr>
            <a:spLocks noGrp="1"/>
          </p:cNvSpPr>
          <p:nvPr>
            <p:ph type="body" sz="quarter" idx="10"/>
          </p:nvPr>
        </p:nvSpPr>
        <p:spPr/>
        <p:txBody>
          <a:bodyPr>
            <a:normAutofit fontScale="92500"/>
          </a:bodyPr>
          <a:lstStyle/>
          <a:p>
            <a:r>
              <a:rPr lang="en-ZA" dirty="0">
                <a:solidFill>
                  <a:srgbClr val="FF0000"/>
                </a:solidFill>
              </a:rPr>
              <a:t>CENTRAL SUPPLIER DATABASE</a:t>
            </a:r>
          </a:p>
          <a:p>
            <a:endParaRPr lang="en-ZA" dirty="0"/>
          </a:p>
          <a:p>
            <a:r>
              <a:rPr lang="en-ZA" dirty="0"/>
              <a:t>The OCPO introduced the CSD on 1 September 2015 accessible on </a:t>
            </a:r>
            <a:r>
              <a:rPr lang="en-ZA" dirty="0">
                <a:hlinkClick r:id="rId2"/>
              </a:rPr>
              <a:t>www.csd.gov.za</a:t>
            </a:r>
            <a:r>
              <a:rPr lang="en-ZA" dirty="0"/>
              <a:t>, which will reduce the administrative burden on both the supplier and the administrator.</a:t>
            </a:r>
          </a:p>
          <a:p>
            <a:endParaRPr lang="en-ZA" dirty="0"/>
          </a:p>
          <a:p>
            <a:r>
              <a:rPr lang="en-ZA" dirty="0"/>
              <a:t>The system verifies and validates information with SARS, CIPC and the Department of Home Affairs amongst others. The system was mandatory from 1 April 2016 for all suppliers to National, Provincial and Entities at these two spheres of government.</a:t>
            </a:r>
          </a:p>
          <a:p>
            <a:endParaRPr lang="en-ZA" dirty="0"/>
          </a:p>
          <a:p>
            <a:r>
              <a:rPr lang="en-ZA" dirty="0"/>
              <a:t>CSD is the master supplier information and should not be modified by the WCSD and all suppliers registered on the CSD should not be excluded or disadvantaged in any way.</a:t>
            </a:r>
          </a:p>
          <a:p>
            <a:endParaRPr lang="en-ZA" dirty="0"/>
          </a:p>
          <a:p>
            <a:r>
              <a:rPr lang="en-ZA" dirty="0" err="1">
                <a:solidFill>
                  <a:srgbClr val="FF0000"/>
                </a:solidFill>
              </a:rPr>
              <a:t>eTENDERS</a:t>
            </a:r>
            <a:r>
              <a:rPr lang="en-ZA" dirty="0">
                <a:solidFill>
                  <a:srgbClr val="FF0000"/>
                </a:solidFill>
              </a:rPr>
              <a:t> PORTAL</a:t>
            </a:r>
          </a:p>
          <a:p>
            <a:endParaRPr lang="en-ZA" dirty="0"/>
          </a:p>
          <a:p>
            <a:r>
              <a:rPr lang="en-ZA" dirty="0"/>
              <a:t>Suppliers who meet all the compliance requirements can access opportunities on </a:t>
            </a:r>
            <a:r>
              <a:rPr lang="en-ZA" dirty="0">
                <a:hlinkClick r:id="rId3"/>
              </a:rPr>
              <a:t>www.etenders.gov.za</a:t>
            </a:r>
            <a:r>
              <a:rPr lang="en-ZA" dirty="0"/>
              <a:t>. The portal enable suppliers to have access to tenders published on the platform. The compulsory implementation of this portal was 1 April 2016.</a:t>
            </a:r>
          </a:p>
          <a:p>
            <a:endParaRPr lang="en-ZA" dirty="0"/>
          </a:p>
          <a:p>
            <a:endParaRPr lang="en-ZA" dirty="0"/>
          </a:p>
        </p:txBody>
      </p:sp>
    </p:spTree>
    <p:extLst>
      <p:ext uri="{BB962C8B-B14F-4D97-AF65-F5344CB8AC3E}">
        <p14:creationId xmlns:p14="http://schemas.microsoft.com/office/powerpoint/2010/main" xmlns="" val="217978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Emerging risks </a:t>
            </a:r>
          </a:p>
        </p:txBody>
      </p:sp>
      <p:sp>
        <p:nvSpPr>
          <p:cNvPr id="3" name="Footer Placeholder 2"/>
          <p:cNvSpPr>
            <a:spLocks noGrp="1"/>
          </p:cNvSpPr>
          <p:nvPr>
            <p:ph type="ftr" sz="quarter" idx="3"/>
          </p:nvPr>
        </p:nvSpPr>
        <p:spPr>
          <a:xfrm>
            <a:off x="4038600" y="6556690"/>
            <a:ext cx="4138573" cy="230832"/>
          </a:xfrm>
        </p:spPr>
        <p:txBody>
          <a:bodyPr/>
          <a:lstStyle/>
          <a:p>
            <a:r>
              <a:rPr lang="en-ZA" dirty="0">
                <a:solidFill>
                  <a:srgbClr val="998F86"/>
                </a:solidFill>
              </a:rPr>
              <a:t>AUDIT FEEDBACK: EMERGING RISKS</a:t>
            </a:r>
            <a:endParaRPr lang="en-GB" dirty="0">
              <a:solidFill>
                <a:srgbClr val="998F86"/>
              </a:solidFill>
            </a:endParaRPr>
          </a:p>
          <a:p>
            <a:endParaRPr lang="en-GB" dirty="0">
              <a:solidFill>
                <a:srgbClr val="998F86"/>
              </a:solidFill>
            </a:endParaRPr>
          </a:p>
        </p:txBody>
      </p:sp>
      <p:sp>
        <p:nvSpPr>
          <p:cNvPr id="4" name="Text Placeholder 3"/>
          <p:cNvSpPr>
            <a:spLocks noGrp="1"/>
          </p:cNvSpPr>
          <p:nvPr>
            <p:ph type="body" sz="quarter" idx="10"/>
          </p:nvPr>
        </p:nvSpPr>
        <p:spPr/>
        <p:txBody>
          <a:bodyPr>
            <a:normAutofit fontScale="92500" lnSpcReduction="10000"/>
          </a:bodyPr>
          <a:lstStyle/>
          <a:p>
            <a:r>
              <a:rPr lang="en-ZA" dirty="0">
                <a:solidFill>
                  <a:srgbClr val="FF0000"/>
                </a:solidFill>
              </a:rPr>
              <a:t>PUBLIC SERVICE REGULATIONS</a:t>
            </a:r>
          </a:p>
          <a:p>
            <a:endParaRPr lang="en-ZA" dirty="0"/>
          </a:p>
          <a:p>
            <a:r>
              <a:rPr lang="en-ZA" dirty="0"/>
              <a:t>The new Public Service Regulations effective from 1 August 2016 as gazetted, still poses a number of risks for the Departments that need to be addressed in subordinate and administrative directives as well as Circulars by the Department of Public Service and Administration (DPSA) in order to give further guidance on its implementation.</a:t>
            </a:r>
          </a:p>
          <a:p>
            <a:endParaRPr lang="en-ZA" dirty="0"/>
          </a:p>
          <a:p>
            <a:endParaRPr lang="en-ZA" dirty="0">
              <a:solidFill>
                <a:srgbClr val="FF0000"/>
              </a:solidFill>
            </a:endParaRPr>
          </a:p>
          <a:p>
            <a:r>
              <a:rPr lang="en-ZA" dirty="0">
                <a:solidFill>
                  <a:srgbClr val="FF0000"/>
                </a:solidFill>
              </a:rPr>
              <a:t>LOCAL CONTENT</a:t>
            </a:r>
          </a:p>
          <a:p>
            <a:endParaRPr lang="en-ZA" dirty="0"/>
          </a:p>
          <a:p>
            <a:r>
              <a:rPr lang="en-ZA" dirty="0"/>
              <a:t>Over the past two Financial years there has been an increase in the number of instances identified by Management, as well as through the audit process, relating to non-compliance with Preferential Procurement Regulation relating to local content. The areas of non-compliance include:</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Commodities designated for local content and production, which were procured from suppliers who did not submit a declaration on local production and content, as required by the regulations.</a:t>
            </a:r>
          </a:p>
          <a:p>
            <a:pPr marL="285750" indent="-285750">
              <a:buFont typeface="Arial" panose="020B0604020202020204" pitchFamily="34" charset="0"/>
              <a:buChar char="•"/>
            </a:pPr>
            <a:r>
              <a:rPr lang="en-ZA" dirty="0"/>
              <a:t>Commodities designated for local content and production, which were procured from suppliers who did not meet the prescribed minimum threshold for local production and content, as required by the regulations.</a:t>
            </a:r>
          </a:p>
          <a:p>
            <a:endParaRPr lang="en-ZA" b="0" dirty="0"/>
          </a:p>
          <a:p>
            <a:endParaRPr lang="en-ZA" dirty="0"/>
          </a:p>
        </p:txBody>
      </p:sp>
    </p:spTree>
    <p:extLst>
      <p:ext uri="{BB962C8B-B14F-4D97-AF65-F5344CB8AC3E}">
        <p14:creationId xmlns:p14="http://schemas.microsoft.com/office/powerpoint/2010/main" xmlns="" val="243044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62500" lnSpcReduction="20000"/>
          </a:bodyPr>
          <a:lstStyle/>
          <a:p>
            <a:pPr algn="ctr"/>
            <a:r>
              <a:rPr lang="en-GB" b="1" dirty="0"/>
              <a:t>3.5 Disclosure on financial statements:  Economic classification – “Transfer payments” and “Goods and services”</a:t>
            </a:r>
          </a:p>
        </p:txBody>
      </p:sp>
    </p:spTree>
    <p:custDataLst>
      <p:tags r:id="rId1"/>
    </p:custDataLst>
    <p:extLst>
      <p:ext uri="{BB962C8B-B14F-4D97-AF65-F5344CB8AC3E}">
        <p14:creationId xmlns:p14="http://schemas.microsoft.com/office/powerpoint/2010/main" xmlns="" val="72611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Disclosure requirements: Goods and Services </a:t>
            </a:r>
          </a:p>
        </p:txBody>
      </p:sp>
      <p:sp>
        <p:nvSpPr>
          <p:cNvPr id="3" name="Footer Placeholder 2"/>
          <p:cNvSpPr>
            <a:spLocks noGrp="1"/>
          </p:cNvSpPr>
          <p:nvPr>
            <p:ph type="ftr" sz="quarter" idx="3"/>
          </p:nvPr>
        </p:nvSpPr>
        <p:spPr/>
        <p:txBody>
          <a:bodyPr/>
          <a:lstStyle/>
          <a:p>
            <a:r>
              <a:rPr lang="en-ZA">
                <a:solidFill>
                  <a:srgbClr val="998F86"/>
                </a:solidFill>
              </a:rPr>
              <a:t>Change Navigation Strategy - CGRO </a:t>
            </a:r>
            <a:endParaRPr lang="en-GB" dirty="0">
              <a:solidFill>
                <a:srgbClr val="998F86"/>
              </a:solidFill>
            </a:endParaRPr>
          </a:p>
        </p:txBody>
      </p:sp>
      <p:sp>
        <p:nvSpPr>
          <p:cNvPr id="4" name="Text Placeholder 3"/>
          <p:cNvSpPr>
            <a:spLocks noGrp="1"/>
          </p:cNvSpPr>
          <p:nvPr>
            <p:ph type="body" sz="quarter" idx="10"/>
          </p:nvPr>
        </p:nvSpPr>
        <p:spPr/>
        <p: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dirty="0"/>
              <a:t>The disclosure for goods and services is detailed into what has been purchased, with further details found in the notes to the AFS.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986118"/>
            <a:ext cx="8009291" cy="420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472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Disclosure requirements : transfer payments </a:t>
            </a:r>
          </a:p>
        </p:txBody>
      </p:sp>
      <p:sp>
        <p:nvSpPr>
          <p:cNvPr id="3" name="Footer Placeholder 2"/>
          <p:cNvSpPr>
            <a:spLocks noGrp="1"/>
          </p:cNvSpPr>
          <p:nvPr>
            <p:ph type="ftr" sz="quarter" idx="3"/>
          </p:nvPr>
        </p:nvSpPr>
        <p:spPr/>
        <p:txBody>
          <a:bodyPr/>
          <a:lstStyle/>
          <a:p>
            <a:r>
              <a:rPr lang="en-ZA">
                <a:solidFill>
                  <a:srgbClr val="998F86"/>
                </a:solidFill>
              </a:rPr>
              <a:t>Change Navigation Strategy - CGRO </a:t>
            </a:r>
            <a:endParaRPr lang="en-GB" dirty="0">
              <a:solidFill>
                <a:srgbClr val="998F86"/>
              </a:solidFill>
            </a:endParaRPr>
          </a:p>
        </p:txBody>
      </p:sp>
      <p:sp>
        <p:nvSpPr>
          <p:cNvPr id="4" name="Text Placeholder 3"/>
          <p:cNvSpPr>
            <a:spLocks noGrp="1"/>
          </p:cNvSpPr>
          <p:nvPr>
            <p:ph type="body" sz="quarter" idx="10"/>
          </p:nvPr>
        </p:nvSpPr>
        <p:spPr/>
        <p: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dirty="0"/>
              <a:t>Transfers and Subsidies disclosure requires to whom funding has been made available. </a:t>
            </a:r>
          </a:p>
          <a:p>
            <a:endParaRPr lang="en-ZA" dirty="0"/>
          </a:p>
          <a:p>
            <a:r>
              <a:rPr lang="en-ZA" dirty="0"/>
              <a:t>This detail is found further in the annexures that is in the AFS.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63588"/>
            <a:ext cx="7991565" cy="2305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7799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lnSpcReduction="20000"/>
          </a:bodyPr>
          <a:lstStyle/>
          <a:p>
            <a:pPr algn="ctr"/>
            <a:r>
              <a:rPr lang="en-GB" b="1" dirty="0"/>
              <a:t>3.1 Mitigation mechanism to ensure that underspending remains within 2 %</a:t>
            </a:r>
          </a:p>
        </p:txBody>
      </p:sp>
    </p:spTree>
    <p:custDataLst>
      <p:tags r:id="rId1"/>
    </p:custDataLst>
    <p:extLst>
      <p:ext uri="{BB962C8B-B14F-4D97-AF65-F5344CB8AC3E}">
        <p14:creationId xmlns:p14="http://schemas.microsoft.com/office/powerpoint/2010/main" xmlns="" val="57208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85000" lnSpcReduction="10000"/>
          </a:bodyPr>
          <a:lstStyle/>
          <a:p>
            <a:pPr algn="ctr"/>
            <a:r>
              <a:rPr lang="en-GB" b="1" dirty="0"/>
              <a:t>3.6 SCM regulations issued by National- and Provincial Treasury for the 2016/17 financial  year</a:t>
            </a:r>
          </a:p>
        </p:txBody>
      </p:sp>
    </p:spTree>
    <p:custDataLst>
      <p:tags r:id="rId1"/>
    </p:custDataLst>
    <p:extLst>
      <p:ext uri="{BB962C8B-B14F-4D97-AF65-F5344CB8AC3E}">
        <p14:creationId xmlns:p14="http://schemas.microsoft.com/office/powerpoint/2010/main" xmlns="" val="148988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dirty="0"/>
              <a:t>SCM regulations issued by National Treasury</a:t>
            </a:r>
          </a:p>
        </p:txBody>
      </p:sp>
      <p:sp>
        <p:nvSpPr>
          <p:cNvPr id="3" name="Slide Number Placeholder 2"/>
          <p:cNvSpPr>
            <a:spLocks noGrp="1"/>
          </p:cNvSpPr>
          <p:nvPr>
            <p:ph type="sldNum" sz="quarter" idx="4"/>
          </p:nvPr>
        </p:nvSpPr>
        <p:spPr/>
        <p:txBody>
          <a:bodyPr/>
          <a:lstStyle/>
          <a:p>
            <a:fld id="{8406839F-D7A4-4E5D-B93D-768AD4D1DB36}" type="slidenum">
              <a:rPr lang="en-ZA" smtClean="0"/>
              <a:pPr/>
              <a:t>21</a:t>
            </a:fld>
            <a:endParaRPr lang="en-ZA" dirty="0"/>
          </a:p>
        </p:txBody>
      </p:sp>
      <p:sp>
        <p:nvSpPr>
          <p:cNvPr id="6" name="Footer Placeholder 4"/>
          <p:cNvSpPr>
            <a:spLocks noGrp="1"/>
          </p:cNvSpPr>
          <p:nvPr>
            <p:ph type="ftr" sz="quarter" idx="3"/>
            <p:custDataLst>
              <p:tags r:id="rId2"/>
            </p:custDataLst>
          </p:nvPr>
        </p:nvSpPr>
        <p:spPr>
          <a:xfrm>
            <a:off x="4067944" y="6453336"/>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SCOF PROVINCIAL TREASURY 4</a:t>
            </a:r>
            <a:r>
              <a:rPr lang="en-ZA" baseline="30000" dirty="0"/>
              <a:t>th</a:t>
            </a:r>
            <a:r>
              <a:rPr lang="en-ZA" dirty="0"/>
              <a:t> QPR 2016/17</a:t>
            </a:r>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a:bodyPr>
          <a:lstStyle/>
          <a:p>
            <a:pPr marL="228600" lvl="1" indent="-228600">
              <a:lnSpc>
                <a:spcPct val="120000"/>
              </a:lnSpc>
              <a:spcBef>
                <a:spcPts val="1200"/>
              </a:spcBef>
            </a:pPr>
            <a:r>
              <a:rPr lang="en-US" dirty="0"/>
              <a:t>List of regulations provided</a:t>
            </a:r>
          </a:p>
          <a:p>
            <a:endParaRPr lang="en-US" b="0" dirty="0"/>
          </a:p>
          <a:p>
            <a:endParaRPr lang="en-US" b="0" dirty="0"/>
          </a:p>
          <a:p>
            <a:pPr marL="285750" indent="-285750">
              <a:buFont typeface="Arial" panose="020B0604020202020204" pitchFamily="34" charset="0"/>
              <a:buChar char="•"/>
            </a:pPr>
            <a:endParaRPr lang="en-US" b="0" dirty="0"/>
          </a:p>
        </p:txBody>
      </p:sp>
    </p:spTree>
    <p:custDataLst>
      <p:tags r:id="rId1"/>
    </p:custDataLst>
    <p:extLst>
      <p:ext uri="{BB962C8B-B14F-4D97-AF65-F5344CB8AC3E}">
        <p14:creationId xmlns:p14="http://schemas.microsoft.com/office/powerpoint/2010/main" xmlns="" val="42092185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2060848"/>
            <a:ext cx="8281291" cy="1584176"/>
          </a:xfrm>
        </p:spPr>
        <p:txBody>
          <a:bodyPr>
            <a:noAutofit/>
          </a:bodyPr>
          <a:lstStyle/>
          <a:p>
            <a:pPr algn="ctr"/>
            <a:r>
              <a:rPr lang="en-ZA" sz="2700" b="1" dirty="0"/>
              <a:t>PREFERENTIAL PROCUREMENT POLICY FRAMEWORK </a:t>
            </a:r>
            <a:br>
              <a:rPr lang="en-ZA" sz="2700" b="1" dirty="0"/>
            </a:br>
            <a:r>
              <a:rPr lang="en-ZA" sz="2700" b="1" dirty="0"/>
              <a:t>REGULATIONS, 2017 (PPPFR)</a:t>
            </a:r>
            <a:endParaRPr lang="en-GB" sz="2700" b="1" dirty="0"/>
          </a:p>
        </p:txBody>
      </p:sp>
      <p:sp>
        <p:nvSpPr>
          <p:cNvPr id="3" name="Subtitle 2"/>
          <p:cNvSpPr txBox="1">
            <a:spLocks/>
          </p:cNvSpPr>
          <p:nvPr/>
        </p:nvSpPr>
        <p:spPr>
          <a:xfrm>
            <a:off x="395536" y="4509120"/>
            <a:ext cx="8208912" cy="508552"/>
          </a:xfrm>
          <a:prstGeom prst="rect">
            <a:avLst/>
          </a:prstGeom>
        </p:spPr>
        <p:txBody>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2700" b="0" dirty="0">
                <a:solidFill>
                  <a:schemeClr val="bg1"/>
                </a:solidFill>
              </a:rPr>
              <a:t>Update to SCOPA</a:t>
            </a:r>
          </a:p>
        </p:txBody>
      </p:sp>
    </p:spTree>
    <p:custDataLst>
      <p:tags r:id="rId1"/>
    </p:custDataLst>
    <p:extLst>
      <p:ext uri="{BB962C8B-B14F-4D97-AF65-F5344CB8AC3E}">
        <p14:creationId xmlns:p14="http://schemas.microsoft.com/office/powerpoint/2010/main" xmlns="" val="262985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BACKGROUND</a:t>
            </a:r>
          </a:p>
        </p:txBody>
      </p:sp>
      <p:sp>
        <p:nvSpPr>
          <p:cNvPr id="9" name="Text Placeholder 8"/>
          <p:cNvSpPr>
            <a:spLocks noGrp="1"/>
          </p:cNvSpPr>
          <p:nvPr>
            <p:ph type="body" sz="quarter" idx="14"/>
          </p:nvPr>
        </p:nvSpPr>
        <p:spPr>
          <a:xfrm>
            <a:off x="179513" y="987315"/>
            <a:ext cx="8856984" cy="5342935"/>
          </a:xfrm>
        </p:spPr>
        <p:txBody>
          <a:bodyPr>
            <a:normAutofit/>
          </a:bodyPr>
          <a:lstStyle/>
          <a:p>
            <a:pPr>
              <a:lnSpc>
                <a:spcPct val="120000"/>
              </a:lnSpc>
              <a:spcBef>
                <a:spcPts val="1200"/>
              </a:spcBef>
            </a:pPr>
            <a:r>
              <a:rPr lang="en-GB" sz="1300" dirty="0"/>
              <a:t>On 22 June 2016 Cabinet resolved that the Provincial Treasury  approaches Cabinet for policy guidance on the implementation of the Preferential Procurement Regulations once gazetted for implementation.</a:t>
            </a:r>
          </a:p>
          <a:p>
            <a:pPr>
              <a:lnSpc>
                <a:spcPct val="120000"/>
              </a:lnSpc>
              <a:spcBef>
                <a:spcPts val="1200"/>
              </a:spcBef>
            </a:pPr>
            <a:r>
              <a:rPr lang="en-US" sz="1300" dirty="0"/>
              <a:t>WCG via the Provincial Treasury and the SCM cadre engaged on and completed the following preliminary tasks before the regulations were promulgated:</a:t>
            </a:r>
          </a:p>
          <a:p>
            <a:pPr marL="285750" indent="-285750">
              <a:lnSpc>
                <a:spcPct val="120000"/>
              </a:lnSpc>
              <a:spcBef>
                <a:spcPts val="1200"/>
              </a:spcBef>
              <a:buFont typeface="Wingdings" panose="05000000000000000000" pitchFamily="2" charset="2"/>
              <a:buChar char="Ø"/>
            </a:pPr>
            <a:r>
              <a:rPr lang="en-US" sz="1300" b="0" dirty="0"/>
              <a:t>PT provided comments to initial draft regulations (14 August 2015) and attended and partook in the NT SCM Modernisation Committee meeting and various workshops with the NT where the regulations were discussed</a:t>
            </a:r>
          </a:p>
          <a:p>
            <a:pPr marL="285750" indent="-285750">
              <a:lnSpc>
                <a:spcPct val="120000"/>
              </a:lnSpc>
              <a:spcBef>
                <a:spcPts val="1200"/>
              </a:spcBef>
              <a:buFont typeface="Wingdings" panose="05000000000000000000" pitchFamily="2" charset="2"/>
              <a:buChar char="Ø"/>
            </a:pPr>
            <a:r>
              <a:rPr lang="en-US" sz="1300" b="0" dirty="0"/>
              <a:t>Legal opinion solicited via legal services (Adv. Rosenberg) and summarized legal context provided to PT (07 August 2015)</a:t>
            </a:r>
          </a:p>
          <a:p>
            <a:pPr marL="285750" indent="-285750">
              <a:lnSpc>
                <a:spcPct val="120000"/>
              </a:lnSpc>
              <a:spcBef>
                <a:spcPts val="1200"/>
              </a:spcBef>
              <a:buFont typeface="Wingdings" panose="05000000000000000000" pitchFamily="2" charset="2"/>
              <a:buChar char="Ø"/>
            </a:pPr>
            <a:r>
              <a:rPr lang="en-US" sz="1300" b="0" dirty="0"/>
              <a:t>Concluded a financial and technical impact assessment on the draft regulations Gazetted for comment and provided formal comment dated 15 July 2016 via the MEC for Finance; </a:t>
            </a:r>
          </a:p>
          <a:p>
            <a:pPr marL="285750" indent="-285750">
              <a:lnSpc>
                <a:spcPct val="120000"/>
              </a:lnSpc>
              <a:spcBef>
                <a:spcPts val="1200"/>
              </a:spcBef>
              <a:buFont typeface="Wingdings" panose="05000000000000000000" pitchFamily="2" charset="2"/>
              <a:buChar char="Ø"/>
            </a:pPr>
            <a:r>
              <a:rPr lang="en-US" sz="1300" b="0" dirty="0"/>
              <a:t>Additional comment on legal and constitutional inconsistencies were provided to NT on 29 July 2016; </a:t>
            </a:r>
          </a:p>
          <a:p>
            <a:pPr marL="285750" indent="-285750">
              <a:lnSpc>
                <a:spcPct val="120000"/>
              </a:lnSpc>
              <a:spcBef>
                <a:spcPts val="1200"/>
              </a:spcBef>
              <a:buFont typeface="Wingdings" panose="05000000000000000000" pitchFamily="2" charset="2"/>
              <a:buChar char="Ø"/>
            </a:pPr>
            <a:r>
              <a:rPr lang="en-US" sz="1300" b="0" dirty="0"/>
              <a:t>Many of the comments provided by the WCG were taken up except the comments raised on the prequalification and 30% sub-contracting requirements. New inclusions not commented on by WCG nor consulted on by the NT is the negotiation process as envisaged in regulation 6 and 7. </a:t>
            </a:r>
          </a:p>
          <a:p>
            <a:pPr>
              <a:lnSpc>
                <a:spcPct val="120000"/>
              </a:lnSpc>
              <a:spcBef>
                <a:spcPts val="1200"/>
              </a:spcBef>
            </a:pPr>
            <a:r>
              <a:rPr lang="en-GB" sz="1300" dirty="0"/>
              <a:t>The Preferential Procurement Regulations, 2017 (PPR) was issued via Government Gazette 40553 on 20 January 2017 which is applicable from 1 April 2017. </a:t>
            </a:r>
          </a:p>
        </p:txBody>
      </p:sp>
      <p:sp>
        <p:nvSpPr>
          <p:cNvPr id="12" name="Slide Number Placeholder 11"/>
          <p:cNvSpPr>
            <a:spLocks noGrp="1"/>
          </p:cNvSpPr>
          <p:nvPr>
            <p:ph type="sldNum" sz="quarter" idx="4"/>
          </p:nvPr>
        </p:nvSpPr>
        <p:spPr/>
        <p:txBody>
          <a:bodyPr/>
          <a:lstStyle/>
          <a:p>
            <a:fld id="{8406839F-D7A4-4E5D-B93D-768AD4D1DB36}" type="slidenum">
              <a:rPr lang="en-ZA" smtClean="0"/>
              <a:pPr/>
              <a:t>23</a:t>
            </a:fld>
            <a:endParaRPr lang="en-ZA" dirty="0"/>
          </a:p>
        </p:txBody>
      </p:sp>
    </p:spTree>
    <p:custDataLst>
      <p:tags r:id="rId1"/>
    </p:custDataLst>
    <p:extLst>
      <p:ext uri="{BB962C8B-B14F-4D97-AF65-F5344CB8AC3E}">
        <p14:creationId xmlns:p14="http://schemas.microsoft.com/office/powerpoint/2010/main" xmlns="" val="416545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PPR IMPLEMENTATION CHALLENGES; RISKS AND IMPACT</a:t>
            </a:r>
          </a:p>
        </p:txBody>
      </p:sp>
      <p:sp>
        <p:nvSpPr>
          <p:cNvPr id="11" name="Footer Placeholder 10"/>
          <p:cNvSpPr>
            <a:spLocks noGrp="1"/>
          </p:cNvSpPr>
          <p:nvPr>
            <p:ph type="ftr" sz="quarter" idx="3"/>
          </p:nvPr>
        </p:nvSpPr>
        <p:spPr/>
        <p:txBody>
          <a:bodyPr/>
          <a:lstStyle/>
          <a:p>
            <a:r>
              <a:rPr lang="en-ZA"/>
              <a:t>SCM Improvement</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24</a:t>
            </a:fld>
            <a:endParaRPr lang="en-ZA" dirty="0"/>
          </a:p>
        </p:txBody>
      </p:sp>
      <p:sp>
        <p:nvSpPr>
          <p:cNvPr id="4" name="TextBox 3"/>
          <p:cNvSpPr txBox="1"/>
          <p:nvPr/>
        </p:nvSpPr>
        <p:spPr>
          <a:xfrm>
            <a:off x="1043608" y="1556792"/>
            <a:ext cx="184731" cy="369332"/>
          </a:xfrm>
          <a:prstGeom prst="rect">
            <a:avLst/>
          </a:prstGeom>
          <a:noFill/>
        </p:spPr>
        <p:txBody>
          <a:bodyPr wrap="none" rtlCol="0">
            <a:spAutoFit/>
          </a:bodyPr>
          <a:lstStyle/>
          <a:p>
            <a:endParaRPr lang="en-US" dirty="0"/>
          </a:p>
        </p:txBody>
      </p:sp>
      <p:sp>
        <p:nvSpPr>
          <p:cNvPr id="18" name="TextBox 17"/>
          <p:cNvSpPr txBox="1"/>
          <p:nvPr/>
        </p:nvSpPr>
        <p:spPr>
          <a:xfrm>
            <a:off x="395536" y="1279793"/>
            <a:ext cx="2376264" cy="923330"/>
          </a:xfrm>
          <a:prstGeom prst="rect">
            <a:avLst/>
          </a:prstGeom>
          <a:noFill/>
        </p:spPr>
        <p:txBody>
          <a:bodyPr wrap="square" rtlCol="0">
            <a:spAutoFit/>
          </a:bodyPr>
          <a:lstStyle/>
          <a:p>
            <a:pPr algn="ctr"/>
            <a:r>
              <a:rPr lang="en-US" b="1" dirty="0">
                <a:solidFill>
                  <a:schemeClr val="bg1"/>
                </a:solidFill>
              </a:rPr>
              <a:t>Raising of 80/20 threshold from R1M to R50M</a:t>
            </a:r>
          </a:p>
        </p:txBody>
      </p:sp>
      <p:sp>
        <p:nvSpPr>
          <p:cNvPr id="19" name="TextBox 18"/>
          <p:cNvSpPr txBox="1"/>
          <p:nvPr/>
        </p:nvSpPr>
        <p:spPr>
          <a:xfrm>
            <a:off x="431540" y="2735453"/>
            <a:ext cx="2304256" cy="923330"/>
          </a:xfrm>
          <a:prstGeom prst="rect">
            <a:avLst/>
          </a:prstGeom>
          <a:noFill/>
        </p:spPr>
        <p:txBody>
          <a:bodyPr wrap="square" rtlCol="0">
            <a:spAutoFit/>
          </a:bodyPr>
          <a:lstStyle/>
          <a:p>
            <a:pPr algn="ctr"/>
            <a:r>
              <a:rPr lang="en-US" b="1" dirty="0">
                <a:solidFill>
                  <a:schemeClr val="bg1"/>
                </a:solidFill>
              </a:rPr>
              <a:t>Prequalification criteria focusing on black SMMEs</a:t>
            </a:r>
          </a:p>
        </p:txBody>
      </p:sp>
      <p:sp>
        <p:nvSpPr>
          <p:cNvPr id="20" name="Oval 19"/>
          <p:cNvSpPr/>
          <p:nvPr/>
        </p:nvSpPr>
        <p:spPr>
          <a:xfrm>
            <a:off x="123056" y="943575"/>
            <a:ext cx="2808312" cy="13138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1" name="TextBox 20"/>
          <p:cNvSpPr txBox="1"/>
          <p:nvPr/>
        </p:nvSpPr>
        <p:spPr>
          <a:xfrm>
            <a:off x="366682" y="1178480"/>
            <a:ext cx="2376264" cy="923330"/>
          </a:xfrm>
          <a:prstGeom prst="rect">
            <a:avLst/>
          </a:prstGeom>
          <a:noFill/>
        </p:spPr>
        <p:txBody>
          <a:bodyPr wrap="square" rtlCol="0">
            <a:spAutoFit/>
          </a:bodyPr>
          <a:lstStyle/>
          <a:p>
            <a:pPr algn="ctr"/>
            <a:r>
              <a:rPr lang="en-US" b="1" dirty="0">
                <a:solidFill>
                  <a:schemeClr val="bg1"/>
                </a:solidFill>
              </a:rPr>
              <a:t>Raising of 80/20 threshold from R1M to R50M</a:t>
            </a:r>
          </a:p>
        </p:txBody>
      </p:sp>
      <p:sp>
        <p:nvSpPr>
          <p:cNvPr id="22" name="Oval 21"/>
          <p:cNvSpPr/>
          <p:nvPr/>
        </p:nvSpPr>
        <p:spPr>
          <a:xfrm>
            <a:off x="147129" y="2173434"/>
            <a:ext cx="2808312" cy="17543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3" name="Oval 22"/>
          <p:cNvSpPr/>
          <p:nvPr/>
        </p:nvSpPr>
        <p:spPr>
          <a:xfrm>
            <a:off x="123056" y="4004684"/>
            <a:ext cx="2764557" cy="12708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30% sub-contracting</a:t>
            </a:r>
          </a:p>
          <a:p>
            <a:pPr algn="ctr"/>
            <a:r>
              <a:rPr lang="en-US" sz="1600" b="1" dirty="0">
                <a:solidFill>
                  <a:schemeClr val="bg1"/>
                </a:solidFill>
              </a:rPr>
              <a:t> &gt; R30 million contracts</a:t>
            </a:r>
          </a:p>
        </p:txBody>
      </p:sp>
      <p:sp>
        <p:nvSpPr>
          <p:cNvPr id="24" name="Oval 23"/>
          <p:cNvSpPr/>
          <p:nvPr/>
        </p:nvSpPr>
        <p:spPr>
          <a:xfrm>
            <a:off x="123056" y="5585894"/>
            <a:ext cx="2880320" cy="11521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Local Production and Content (special condition)</a:t>
            </a:r>
          </a:p>
        </p:txBody>
      </p:sp>
      <p:sp>
        <p:nvSpPr>
          <p:cNvPr id="25" name="TextBox 24"/>
          <p:cNvSpPr txBox="1"/>
          <p:nvPr/>
        </p:nvSpPr>
        <p:spPr>
          <a:xfrm>
            <a:off x="399157" y="2173434"/>
            <a:ext cx="2304256" cy="1754326"/>
          </a:xfrm>
          <a:prstGeom prst="rect">
            <a:avLst/>
          </a:prstGeom>
          <a:noFill/>
        </p:spPr>
        <p:txBody>
          <a:bodyPr wrap="square" rtlCol="0">
            <a:spAutoFit/>
          </a:bodyPr>
          <a:lstStyle/>
          <a:p>
            <a:pPr algn="ctr"/>
            <a:r>
              <a:rPr lang="en-US" b="1" dirty="0">
                <a:solidFill>
                  <a:schemeClr val="bg1"/>
                </a:solidFill>
              </a:rPr>
              <a:t>Prequalification criteria focusing on black owned SMMEs (i.e. military veterans; youth &amp; disabled</a:t>
            </a:r>
          </a:p>
        </p:txBody>
      </p:sp>
      <p:graphicFrame>
        <p:nvGraphicFramePr>
          <p:cNvPr id="26" name="Table 25"/>
          <p:cNvGraphicFramePr>
            <a:graphicFrameLocks noGrp="1"/>
          </p:cNvGraphicFramePr>
          <p:nvPr>
            <p:extLst/>
          </p:nvPr>
        </p:nvGraphicFramePr>
        <p:xfrm>
          <a:off x="3934999" y="849417"/>
          <a:ext cx="5220072" cy="5957738"/>
        </p:xfrm>
        <a:graphic>
          <a:graphicData uri="http://schemas.openxmlformats.org/drawingml/2006/table">
            <a:tbl>
              <a:tblPr firstRow="1" bandRow="1">
                <a:tableStyleId>{5C22544A-7EE6-4342-B048-85BDC9FD1C3A}</a:tableStyleId>
              </a:tblPr>
              <a:tblGrid>
                <a:gridCol w="5220072">
                  <a:extLst>
                    <a:ext uri="{9D8B030D-6E8A-4147-A177-3AD203B41FA5}">
                      <a16:colId xmlns:a16="http://schemas.microsoft.com/office/drawing/2014/main" xmlns="" val="20000"/>
                    </a:ext>
                  </a:extLst>
                </a:gridCol>
              </a:tblGrid>
              <a:tr h="1355447">
                <a:tc>
                  <a:txBody>
                    <a:bodyPr/>
                    <a:lstStyle/>
                    <a:p>
                      <a:endParaRPr lang="en-US" dirty="0"/>
                    </a:p>
                  </a:txBody>
                  <a:tcPr/>
                </a:tc>
                <a:extLst>
                  <a:ext uri="{0D108BD9-81ED-4DB2-BD59-A6C34878D82A}">
                    <a16:rowId xmlns:a16="http://schemas.microsoft.com/office/drawing/2014/main" xmlns="" val="10000"/>
                  </a:ext>
                </a:extLst>
              </a:tr>
              <a:tr h="1316627">
                <a:tc>
                  <a:txBody>
                    <a:bodyPr/>
                    <a:lstStyle/>
                    <a:p>
                      <a:pPr marL="285750" lvl="0" indent="-285750">
                        <a:buFont typeface="Wingdings" panose="05000000000000000000" pitchFamily="2" charset="2"/>
                        <a:buChar char="Ø"/>
                      </a:pPr>
                      <a:r>
                        <a:rPr lang="en-US" sz="1600" b="0" dirty="0"/>
                        <a:t>Ultra vires the PPPF Act and unconstitutional</a:t>
                      </a:r>
                    </a:p>
                    <a:p>
                      <a:pPr marL="285750" lvl="0" indent="-285750">
                        <a:buFont typeface="Wingdings" panose="05000000000000000000" pitchFamily="2" charset="2"/>
                        <a:buChar char="Ø"/>
                      </a:pPr>
                      <a:r>
                        <a:rPr lang="en-US" sz="1600" b="0" dirty="0"/>
                        <a:t>Double preferencing; value for money</a:t>
                      </a:r>
                    </a:p>
                    <a:p>
                      <a:pPr marL="285750" lvl="0" indent="-285750">
                        <a:buFont typeface="Wingdings" panose="05000000000000000000" pitchFamily="2" charset="2"/>
                        <a:buChar char="Ø"/>
                      </a:pPr>
                      <a:r>
                        <a:rPr lang="en-US" sz="1600" b="0" dirty="0"/>
                        <a:t>Encourages fronting, collusion </a:t>
                      </a:r>
                    </a:p>
                    <a:p>
                      <a:pPr marL="285750" lvl="0" indent="-285750">
                        <a:buFont typeface="Wingdings" panose="05000000000000000000" pitchFamily="2" charset="2"/>
                        <a:buChar char="Ø"/>
                      </a:pPr>
                      <a:r>
                        <a:rPr lang="en-US" sz="1600" b="0" dirty="0"/>
                        <a:t> Not aligned to PPPFA, B-BBEE Act and CIDB regulations</a:t>
                      </a:r>
                    </a:p>
                  </a:txBody>
                  <a:tcPr/>
                </a:tc>
                <a:extLst>
                  <a:ext uri="{0D108BD9-81ED-4DB2-BD59-A6C34878D82A}">
                    <a16:rowId xmlns:a16="http://schemas.microsoft.com/office/drawing/2014/main" xmlns="" val="10001"/>
                  </a:ext>
                </a:extLst>
              </a:tr>
              <a:tr h="1294303">
                <a:tc>
                  <a:txBody>
                    <a:bodyPr/>
                    <a:lstStyle/>
                    <a:p>
                      <a:endParaRPr lang="en-US" b="1" dirty="0"/>
                    </a:p>
                  </a:txBody>
                  <a:tcPr/>
                </a:tc>
                <a:extLst>
                  <a:ext uri="{0D108BD9-81ED-4DB2-BD59-A6C34878D82A}">
                    <a16:rowId xmlns:a16="http://schemas.microsoft.com/office/drawing/2014/main" xmlns="" val="10002"/>
                  </a:ext>
                </a:extLst>
              </a:tr>
              <a:tr h="1991361">
                <a:tc>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27" name="TextBox 26"/>
          <p:cNvSpPr txBox="1"/>
          <p:nvPr/>
        </p:nvSpPr>
        <p:spPr>
          <a:xfrm>
            <a:off x="3997827" y="905369"/>
            <a:ext cx="5220073" cy="1246495"/>
          </a:xfrm>
          <a:prstGeom prst="rect">
            <a:avLst/>
          </a:prstGeom>
          <a:noFill/>
        </p:spPr>
        <p:txBody>
          <a:bodyPr wrap="square" rtlCol="0">
            <a:spAutoFit/>
          </a:bodyPr>
          <a:lstStyle/>
          <a:p>
            <a:pPr lvl="0"/>
            <a:r>
              <a:rPr lang="en-US" sz="1500" dirty="0"/>
              <a:t>Premium will increase from 7.71% (R832million to 10,13% (R1.094billion) which is = R262million extra</a:t>
            </a:r>
          </a:p>
          <a:p>
            <a:pPr lvl="0"/>
            <a:r>
              <a:rPr lang="en-US" sz="1500" dirty="0"/>
              <a:t>(based on 2015/16 expenditure)</a:t>
            </a:r>
          </a:p>
          <a:p>
            <a:pPr lvl="0" algn="ctr"/>
            <a:r>
              <a:rPr lang="en-US" sz="1500" b="1" dirty="0">
                <a:solidFill>
                  <a:srgbClr val="FF0000"/>
                </a:solidFill>
              </a:rPr>
              <a:t>DOES NOT INCLUDE IMPACT OF OTHER COST DRIVERS</a:t>
            </a:r>
          </a:p>
          <a:p>
            <a:pPr lvl="0" algn="ctr"/>
            <a:endParaRPr lang="en-US" sz="1500" b="1" dirty="0">
              <a:solidFill>
                <a:srgbClr val="FF0000"/>
              </a:solidFill>
            </a:endParaRPr>
          </a:p>
        </p:txBody>
      </p:sp>
      <p:sp>
        <p:nvSpPr>
          <p:cNvPr id="30" name="TextBox 29"/>
          <p:cNvSpPr txBox="1"/>
          <p:nvPr/>
        </p:nvSpPr>
        <p:spPr>
          <a:xfrm>
            <a:off x="4024704" y="3573261"/>
            <a:ext cx="5166320"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Compulsory if feasible (contradiction)</a:t>
            </a:r>
          </a:p>
          <a:p>
            <a:pPr marL="285750" indent="-285750">
              <a:buFont typeface="Wingdings" panose="05000000000000000000" pitchFamily="2" charset="2"/>
              <a:buChar char="Ø"/>
            </a:pPr>
            <a:r>
              <a:rPr lang="en-US" sz="1600" dirty="0"/>
              <a:t>Industries diverse, sub-contracting not always possible and negative impact on VFM and/ pricing</a:t>
            </a:r>
          </a:p>
          <a:p>
            <a:pPr marL="285750" indent="-285750">
              <a:buFont typeface="Wingdings" panose="05000000000000000000" pitchFamily="2" charset="2"/>
              <a:buChar char="Ø"/>
            </a:pPr>
            <a:r>
              <a:rPr lang="en-US" sz="1600" dirty="0"/>
              <a:t>Impact existing sub-contracting model (CIDB) </a:t>
            </a:r>
          </a:p>
        </p:txBody>
      </p:sp>
      <p:sp>
        <p:nvSpPr>
          <p:cNvPr id="31" name="TextBox 30"/>
          <p:cNvSpPr txBox="1"/>
          <p:nvPr/>
        </p:nvSpPr>
        <p:spPr>
          <a:xfrm>
            <a:off x="3972613" y="4943986"/>
            <a:ext cx="5166320" cy="1815882"/>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How local content fits into the context of the constitutional objectives of unfair discrimination</a:t>
            </a:r>
          </a:p>
          <a:p>
            <a:pPr marL="285750" indent="-285750">
              <a:buFont typeface="Wingdings" panose="05000000000000000000" pitchFamily="2" charset="2"/>
              <a:buChar char="Ø"/>
            </a:pPr>
            <a:r>
              <a:rPr lang="en-US" sz="1600" dirty="0"/>
              <a:t>Ultra Vires the PPPFA: Special Condition of tender is included within the 20 or 10 points of the 80/20 and 90/10 points scoring system</a:t>
            </a:r>
          </a:p>
          <a:p>
            <a:pPr marL="285750" indent="-285750">
              <a:buFont typeface="Wingdings" panose="05000000000000000000" pitchFamily="2" charset="2"/>
              <a:buChar char="Ø"/>
            </a:pPr>
            <a:r>
              <a:rPr lang="en-US" sz="1600" dirty="0"/>
              <a:t>Cost of Verification past onto procuring institutions (Increase in pricing)</a:t>
            </a:r>
          </a:p>
        </p:txBody>
      </p:sp>
      <p:cxnSp>
        <p:nvCxnSpPr>
          <p:cNvPr id="33" name="Straight Arrow Connector 32"/>
          <p:cNvCxnSpPr>
            <a:stCxn id="20" idx="6"/>
          </p:cNvCxnSpPr>
          <p:nvPr/>
        </p:nvCxnSpPr>
        <p:spPr>
          <a:xfrm>
            <a:off x="2931368" y="1600502"/>
            <a:ext cx="9925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6"/>
          </p:cNvCxnSpPr>
          <p:nvPr/>
        </p:nvCxnSpPr>
        <p:spPr>
          <a:xfrm flipV="1">
            <a:off x="2955441" y="2982621"/>
            <a:ext cx="992560" cy="679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6"/>
          </p:cNvCxnSpPr>
          <p:nvPr/>
        </p:nvCxnSpPr>
        <p:spPr>
          <a:xfrm>
            <a:off x="2887613" y="4640109"/>
            <a:ext cx="1063191" cy="13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4" idx="6"/>
          </p:cNvCxnSpPr>
          <p:nvPr/>
        </p:nvCxnSpPr>
        <p:spPr>
          <a:xfrm>
            <a:off x="3003376" y="6161958"/>
            <a:ext cx="920552" cy="99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87890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WCG SUPPLIER BASE – CONTRACT AWARDS for 2015/16</a:t>
            </a:r>
          </a:p>
        </p:txBody>
      </p:sp>
      <p:sp>
        <p:nvSpPr>
          <p:cNvPr id="3" name="Slide Number Placeholder 2"/>
          <p:cNvSpPr>
            <a:spLocks noGrp="1"/>
          </p:cNvSpPr>
          <p:nvPr>
            <p:ph type="sldNum" sz="quarter" idx="4"/>
          </p:nvPr>
        </p:nvSpPr>
        <p:spPr/>
        <p:txBody>
          <a:bodyPr/>
          <a:lstStyle/>
          <a:p>
            <a:fld id="{8406839F-D7A4-4E5D-B93D-768AD4D1DB36}" type="slidenum">
              <a:rPr lang="en-ZA" smtClean="0"/>
              <a:pPr/>
              <a:t>25</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12" name="Rectangle 11"/>
          <p:cNvSpPr/>
          <p:nvPr/>
        </p:nvSpPr>
        <p:spPr>
          <a:xfrm>
            <a:off x="-36512" y="1188041"/>
            <a:ext cx="9144000" cy="830997"/>
          </a:xfrm>
          <a:prstGeom prst="rect">
            <a:avLst/>
          </a:prstGeom>
        </p:spPr>
        <p:txBody>
          <a:bodyPr wrap="square">
            <a:spAutoFit/>
          </a:bodyPr>
          <a:lstStyle/>
          <a:p>
            <a:pPr>
              <a:spcAft>
                <a:spcPts val="0"/>
              </a:spcAft>
            </a:pPr>
            <a:r>
              <a:rPr lang="en-ZA" sz="1600" dirty="0">
                <a:latin typeface="Century Gothic" panose="020B0502020202020204" pitchFamily="34" charset="0"/>
                <a:ea typeface="Calibri" panose="020F0502020204030204" pitchFamily="34" charset="0"/>
                <a:cs typeface="Times New Roman" panose="02020603050405020304" pitchFamily="18" charset="0"/>
              </a:rPr>
              <a:t>The table and charts below reflect the commitment value based on </a:t>
            </a:r>
            <a:r>
              <a:rPr lang="en-ZA" sz="1600"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contract awards for the 2015/16 </a:t>
            </a:r>
            <a:r>
              <a:rPr lang="en-ZA" sz="1600" dirty="0">
                <a:latin typeface="Century Gothic" panose="020B0502020202020204" pitchFamily="34" charset="0"/>
                <a:ea typeface="Calibri" panose="020F0502020204030204" pitchFamily="34" charset="0"/>
                <a:cs typeface="Times New Roman" panose="02020603050405020304" pitchFamily="18" charset="0"/>
              </a:rPr>
              <a:t>financial year and procurement spend matched to suppliers on our </a:t>
            </a:r>
            <a:r>
              <a:rPr lang="en-ZA" sz="1600" b="1" dirty="0">
                <a:latin typeface="Century Gothic" panose="020B0502020202020204" pitchFamily="34" charset="0"/>
                <a:ea typeface="Calibri" panose="020F0502020204030204" pitchFamily="34" charset="0"/>
                <a:cs typeface="Times New Roman" panose="02020603050405020304" pitchFamily="18" charset="0"/>
              </a:rPr>
              <a:t>WCSD</a:t>
            </a:r>
            <a:r>
              <a:rPr lang="en-ZA" sz="1600" dirty="0">
                <a:latin typeface="Century Gothic" panose="020B0502020202020204" pitchFamily="34" charset="0"/>
                <a:ea typeface="Calibri" panose="020F0502020204030204" pitchFamily="34" charset="0"/>
                <a:cs typeface="Times New Roman" panose="02020603050405020304" pitchFamily="18" charset="0"/>
              </a:rPr>
              <a:t> that was presented to Cabinet: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nvPr>
        </p:nvGraphicFramePr>
        <p:xfrm>
          <a:off x="179512" y="2089448"/>
          <a:ext cx="4180834" cy="4402901"/>
        </p:xfrm>
        <a:graphic>
          <a:graphicData uri="http://schemas.openxmlformats.org/drawingml/2006/table">
            <a:tbl>
              <a:tblPr firstRow="1" firstCol="1" bandRow="1">
                <a:tableStyleId>{5C22544A-7EE6-4342-B048-85BDC9FD1C3A}</a:tableStyleId>
              </a:tblPr>
              <a:tblGrid>
                <a:gridCol w="1827979">
                  <a:extLst>
                    <a:ext uri="{9D8B030D-6E8A-4147-A177-3AD203B41FA5}">
                      <a16:colId xmlns:a16="http://schemas.microsoft.com/office/drawing/2014/main" xmlns="" val="20000"/>
                    </a:ext>
                  </a:extLst>
                </a:gridCol>
                <a:gridCol w="875129">
                  <a:extLst>
                    <a:ext uri="{9D8B030D-6E8A-4147-A177-3AD203B41FA5}">
                      <a16:colId xmlns:a16="http://schemas.microsoft.com/office/drawing/2014/main" xmlns="" val="20001"/>
                    </a:ext>
                  </a:extLst>
                </a:gridCol>
                <a:gridCol w="1477726">
                  <a:extLst>
                    <a:ext uri="{9D8B030D-6E8A-4147-A177-3AD203B41FA5}">
                      <a16:colId xmlns:a16="http://schemas.microsoft.com/office/drawing/2014/main" xmlns="" val="20002"/>
                    </a:ext>
                  </a:extLst>
                </a:gridCol>
              </a:tblGrid>
              <a:tr h="556944">
                <a:tc>
                  <a:txBody>
                    <a:bodyPr/>
                    <a:lstStyle/>
                    <a:p>
                      <a:pPr>
                        <a:lnSpc>
                          <a:spcPct val="107000"/>
                        </a:lnSpc>
                        <a:spcAft>
                          <a:spcPts val="0"/>
                        </a:spcAft>
                      </a:pPr>
                      <a:r>
                        <a:rPr lang="en-ZA" sz="1600" dirty="0">
                          <a:effectLst/>
                        </a:rPr>
                        <a:t>BBBEE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 Entities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Contract Commitments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78472">
                <a:tc>
                  <a:txBody>
                    <a:bodyPr/>
                    <a:lstStyle/>
                    <a:p>
                      <a:pPr>
                        <a:lnSpc>
                          <a:spcPct val="107000"/>
                        </a:lnSpc>
                        <a:spcAft>
                          <a:spcPts val="0"/>
                        </a:spcAft>
                      </a:pPr>
                      <a:r>
                        <a:rPr lang="en-Z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1175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572.76M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278472">
                <a:tc>
                  <a:txBody>
                    <a:bodyPr/>
                    <a:lstStyle/>
                    <a:p>
                      <a:pPr>
                        <a:lnSpc>
                          <a:spcPct val="107000"/>
                        </a:lnSpc>
                        <a:spcAft>
                          <a:spcPts val="0"/>
                        </a:spcAft>
                      </a:pPr>
                      <a:r>
                        <a:rPr lang="en-ZA"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4540.87M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r h="278472">
                <a:tc>
                  <a:txBody>
                    <a:bodyPr/>
                    <a:lstStyle/>
                    <a:p>
                      <a:pPr>
                        <a:lnSpc>
                          <a:spcPct val="107000"/>
                        </a:lnSpc>
                        <a:spcAft>
                          <a:spcPts val="0"/>
                        </a:spcAft>
                      </a:pPr>
                      <a:r>
                        <a:rPr lang="en-ZA"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166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1048.70M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3"/>
                  </a:ext>
                </a:extLst>
              </a:tr>
              <a:tr h="278472">
                <a:tc>
                  <a:txBody>
                    <a:bodyPr/>
                    <a:lstStyle/>
                    <a:p>
                      <a:pPr>
                        <a:lnSpc>
                          <a:spcPct val="107000"/>
                        </a:lnSpc>
                        <a:spcAft>
                          <a:spcPts val="0"/>
                        </a:spcAft>
                      </a:pPr>
                      <a:r>
                        <a:rPr lang="en-ZA"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333.18M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r h="278472">
                <a:tc>
                  <a:txBody>
                    <a:bodyPr/>
                    <a:lstStyle/>
                    <a:p>
                      <a:pPr>
                        <a:lnSpc>
                          <a:spcPct val="107000"/>
                        </a:lnSpc>
                        <a:spcAft>
                          <a:spcPts val="0"/>
                        </a:spcAft>
                      </a:pPr>
                      <a:r>
                        <a:rPr lang="en-ZA"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78.80M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5"/>
                  </a:ext>
                </a:extLst>
              </a:tr>
              <a:tr h="278472">
                <a:tc>
                  <a:txBody>
                    <a:bodyPr/>
                    <a:lstStyle/>
                    <a:p>
                      <a:pPr>
                        <a:lnSpc>
                          <a:spcPct val="107000"/>
                        </a:lnSpc>
                        <a:spcAft>
                          <a:spcPts val="0"/>
                        </a:spcAft>
                      </a:pPr>
                      <a:r>
                        <a:rPr lang="en-ZA"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77.80M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6"/>
                  </a:ext>
                </a:extLst>
              </a:tr>
              <a:tr h="278472">
                <a:tc>
                  <a:txBody>
                    <a:bodyPr/>
                    <a:lstStyle/>
                    <a:p>
                      <a:pPr>
                        <a:lnSpc>
                          <a:spcPct val="107000"/>
                        </a:lnSpc>
                        <a:spcAft>
                          <a:spcPts val="0"/>
                        </a:spcAft>
                      </a:pPr>
                      <a:r>
                        <a:rPr lang="en-ZA"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84.13M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7"/>
                  </a:ext>
                </a:extLst>
              </a:tr>
              <a:tr h="278472">
                <a:tc>
                  <a:txBody>
                    <a:bodyPr/>
                    <a:lstStyle/>
                    <a:p>
                      <a:pPr>
                        <a:lnSpc>
                          <a:spcPct val="107000"/>
                        </a:lnSpc>
                        <a:spcAft>
                          <a:spcPts val="0"/>
                        </a:spcAft>
                      </a:pPr>
                      <a:r>
                        <a:rPr lang="en-ZA"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9.80M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8"/>
                  </a:ext>
                </a:extLst>
              </a:tr>
              <a:tr h="278472">
                <a:tc>
                  <a:txBody>
                    <a:bodyPr/>
                    <a:lstStyle/>
                    <a:p>
                      <a:pPr>
                        <a:lnSpc>
                          <a:spcPct val="107000"/>
                        </a:lnSpc>
                        <a:spcAft>
                          <a:spcPts val="0"/>
                        </a:spcAft>
                      </a:pPr>
                      <a:r>
                        <a:rPr lang="en-ZA" sz="1600">
                          <a:effectLst/>
                        </a:rPr>
                        <a:t>BEE Contribution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2464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R 6.75 </a:t>
                      </a:r>
                      <a:r>
                        <a:rPr lang="en-ZA" sz="1600" dirty="0" err="1">
                          <a:effectLst/>
                        </a:rPr>
                        <a:t>bn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9"/>
                  </a:ext>
                </a:extLst>
              </a:tr>
              <a:tr h="556944">
                <a:tc>
                  <a:txBody>
                    <a:bodyPr/>
                    <a:lstStyle/>
                    <a:p>
                      <a:pPr>
                        <a:lnSpc>
                          <a:spcPct val="107000"/>
                        </a:lnSpc>
                        <a:spcAft>
                          <a:spcPts val="0"/>
                        </a:spcAft>
                      </a:pPr>
                      <a:r>
                        <a:rPr lang="en-ZA" sz="1600">
                          <a:effectLst/>
                        </a:rPr>
                        <a:t>Non-compliant contributor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2597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R 1.17bn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0"/>
                  </a:ext>
                </a:extLst>
              </a:tr>
              <a:tr h="278472">
                <a:tc>
                  <a:txBody>
                    <a:bodyPr/>
                    <a:lstStyle/>
                    <a:p>
                      <a:pPr>
                        <a:lnSpc>
                          <a:spcPct val="107000"/>
                        </a:lnSpc>
                        <a:spcAft>
                          <a:spcPts val="0"/>
                        </a:spcAft>
                      </a:pPr>
                      <a:r>
                        <a:rPr lang="en-ZA" sz="1600">
                          <a:effectLst/>
                        </a:rPr>
                        <a:t>Non-BEE Spend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2597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R 1.17bn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1"/>
                  </a:ext>
                </a:extLst>
              </a:tr>
              <a:tr h="278472">
                <a:tc>
                  <a:txBody>
                    <a:bodyPr/>
                    <a:lstStyle/>
                    <a:p>
                      <a:pPr>
                        <a:lnSpc>
                          <a:spcPct val="107000"/>
                        </a:lnSpc>
                        <a:spcAft>
                          <a:spcPts val="0"/>
                        </a:spcAft>
                      </a:pPr>
                      <a:r>
                        <a:rPr lang="en-Z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12"/>
                  </a:ext>
                </a:extLst>
              </a:tr>
            </a:tbl>
          </a:graphicData>
        </a:graphic>
      </p:graphicFrame>
      <p:pic>
        <p:nvPicPr>
          <p:cNvPr id="15" name="Picture 14"/>
          <p:cNvPicPr/>
          <p:nvPr/>
        </p:nvPicPr>
        <p:blipFill>
          <a:blip r:embed="rId2" cstate="print"/>
          <a:stretch>
            <a:fillRect/>
          </a:stretch>
        </p:blipFill>
        <p:spPr>
          <a:xfrm>
            <a:off x="4593877" y="2089448"/>
            <a:ext cx="4400919" cy="4494118"/>
          </a:xfrm>
          <a:prstGeom prst="rect">
            <a:avLst/>
          </a:prstGeom>
        </p:spPr>
      </p:pic>
      <p:sp>
        <p:nvSpPr>
          <p:cNvPr id="5" name="Oval 4"/>
          <p:cNvSpPr/>
          <p:nvPr/>
        </p:nvSpPr>
        <p:spPr>
          <a:xfrm>
            <a:off x="4788024" y="5438334"/>
            <a:ext cx="986408"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85%</a:t>
            </a:r>
          </a:p>
        </p:txBody>
      </p:sp>
      <p:cxnSp>
        <p:nvCxnSpPr>
          <p:cNvPr id="7" name="Straight Arrow Connector 6"/>
          <p:cNvCxnSpPr/>
          <p:nvPr/>
        </p:nvCxnSpPr>
        <p:spPr>
          <a:xfrm flipV="1">
            <a:off x="5796136" y="5589240"/>
            <a:ext cx="504056" cy="3290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2123728" y="2924944"/>
            <a:ext cx="144016" cy="1058416"/>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467544" y="2930670"/>
            <a:ext cx="1584176" cy="10526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96%</a:t>
            </a:r>
          </a:p>
          <a:p>
            <a:pPr algn="ctr"/>
            <a:r>
              <a:rPr lang="en-US" sz="1200" dirty="0">
                <a:solidFill>
                  <a:schemeClr val="bg1"/>
                </a:solidFill>
              </a:rPr>
              <a:t>of the total BEE contribution</a:t>
            </a:r>
          </a:p>
        </p:txBody>
      </p:sp>
    </p:spTree>
    <p:extLst>
      <p:ext uri="{BB962C8B-B14F-4D97-AF65-F5344CB8AC3E}">
        <p14:creationId xmlns:p14="http://schemas.microsoft.com/office/powerpoint/2010/main" xmlns="" val="100882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PROPOSALS  APPROVED BY CABINET</a:t>
            </a:r>
          </a:p>
        </p:txBody>
      </p:sp>
      <p:sp>
        <p:nvSpPr>
          <p:cNvPr id="3" name="Slide Number Placeholder 2"/>
          <p:cNvSpPr>
            <a:spLocks noGrp="1"/>
          </p:cNvSpPr>
          <p:nvPr>
            <p:ph type="sldNum" sz="quarter" idx="4"/>
          </p:nvPr>
        </p:nvSpPr>
        <p:spPr/>
        <p:txBody>
          <a:bodyPr/>
          <a:lstStyle/>
          <a:p>
            <a:fld id="{8406839F-D7A4-4E5D-B93D-768AD4D1DB36}" type="slidenum">
              <a:rPr lang="en-ZA" smtClean="0"/>
              <a:pPr/>
              <a:t>26</a:t>
            </a:fld>
            <a:endParaRPr lang="en-ZA" dirty="0"/>
          </a:p>
        </p:txBody>
      </p:sp>
      <p:sp>
        <p:nvSpPr>
          <p:cNvPr id="4" name="Footer Placeholder 3"/>
          <p:cNvSpPr>
            <a:spLocks noGrp="1"/>
          </p:cNvSpPr>
          <p:nvPr>
            <p:ph type="ftr" sz="quarter" idx="3"/>
          </p:nvPr>
        </p:nvSpPr>
        <p:spPr/>
        <p:txBody>
          <a:bodyPr/>
          <a:lstStyle/>
          <a:p>
            <a:r>
              <a:rPr lang="en-ZA"/>
              <a:t>SCM Improvement</a:t>
            </a:r>
            <a:endParaRPr lang="en-GB" dirty="0"/>
          </a:p>
        </p:txBody>
      </p:sp>
      <p:sp>
        <p:nvSpPr>
          <p:cNvPr id="5" name="Text Placeholder 4"/>
          <p:cNvSpPr>
            <a:spLocks noGrp="1"/>
          </p:cNvSpPr>
          <p:nvPr>
            <p:ph type="body" sz="quarter" idx="10"/>
          </p:nvPr>
        </p:nvSpPr>
        <p:spPr>
          <a:xfrm>
            <a:off x="307375" y="980728"/>
            <a:ext cx="8597205" cy="5184576"/>
          </a:xfrm>
        </p:spPr>
        <p:txBody>
          <a:bodyPr>
            <a:noAutofit/>
          </a:bodyPr>
          <a:lstStyle/>
          <a:p>
            <a:pPr marL="0" lvl="1" indent="0" algn="just">
              <a:lnSpc>
                <a:spcPct val="110000"/>
              </a:lnSpc>
              <a:spcBef>
                <a:spcPts val="0"/>
              </a:spcBef>
              <a:buNone/>
            </a:pPr>
            <a:r>
              <a:rPr lang="en-ZA" sz="1500" b="1" dirty="0"/>
              <a:t>CABINET NOTED :</a:t>
            </a:r>
          </a:p>
          <a:p>
            <a:pPr lvl="0" algn="just"/>
            <a:r>
              <a:rPr lang="en-GB" b="0" dirty="0"/>
              <a:t>the progress made by the Western Cape Government (WCG) in respect of preferential procurement since the implementation of the PPPR 2011.</a:t>
            </a:r>
            <a:endParaRPr lang="en-ZA" b="0" dirty="0"/>
          </a:p>
          <a:p>
            <a:pPr marL="0" lvl="1" indent="0" algn="just">
              <a:lnSpc>
                <a:spcPct val="110000"/>
              </a:lnSpc>
              <a:spcBef>
                <a:spcPts val="0"/>
              </a:spcBef>
              <a:buNone/>
            </a:pPr>
            <a:endParaRPr lang="en-ZA" sz="700" b="1" dirty="0"/>
          </a:p>
          <a:p>
            <a:pPr marL="0" lvl="1" indent="0" algn="just">
              <a:lnSpc>
                <a:spcPct val="110000"/>
              </a:lnSpc>
              <a:spcBef>
                <a:spcPts val="0"/>
              </a:spcBef>
              <a:buNone/>
            </a:pPr>
            <a:r>
              <a:rPr lang="en-ZA" sz="1500" b="1" dirty="0"/>
              <a:t>CABINET APPROVED</a:t>
            </a:r>
            <a:r>
              <a:rPr lang="en-ZA" sz="1500" dirty="0"/>
              <a:t>:</a:t>
            </a:r>
          </a:p>
          <a:p>
            <a:pPr lvl="1" algn="just">
              <a:lnSpc>
                <a:spcPct val="110000"/>
              </a:lnSpc>
              <a:spcBef>
                <a:spcPts val="0"/>
              </a:spcBef>
            </a:pPr>
            <a:r>
              <a:rPr lang="en-ZA" sz="1500" b="1" dirty="0"/>
              <a:t>ISSUANCE OF AN INTERIM STRATEGY AS WELL AS SUPPLY CHAIN MANAGEMENT GOVERNANCE REQUIREMENTS VIA PROVINCIAL TREASURY INSTRUCTIONS THAT</a:t>
            </a:r>
            <a:r>
              <a:rPr lang="en-ZA" sz="1500" dirty="0"/>
              <a:t>:</a:t>
            </a:r>
          </a:p>
          <a:p>
            <a:pPr marL="642937" lvl="0" indent="-285750" algn="just">
              <a:lnSpc>
                <a:spcPct val="110000"/>
              </a:lnSpc>
              <a:spcBef>
                <a:spcPts val="0"/>
              </a:spcBef>
              <a:buFont typeface="Arial" panose="020B0604020202020204" pitchFamily="34" charset="0"/>
              <a:buChar char="•"/>
            </a:pPr>
            <a:r>
              <a:rPr lang="en-ZA" sz="1500" b="0" dirty="0"/>
              <a:t>Apply its discretion NOT to implement the pre-qualification criteria (i.e. regulation 4);</a:t>
            </a:r>
          </a:p>
          <a:p>
            <a:pPr marL="642937" lvl="0" indent="-285750" algn="just">
              <a:lnSpc>
                <a:spcPct val="110000"/>
              </a:lnSpc>
              <a:spcBef>
                <a:spcPts val="0"/>
              </a:spcBef>
              <a:buFont typeface="Arial" panose="020B0604020202020204" pitchFamily="34" charset="0"/>
              <a:buChar char="•"/>
            </a:pPr>
            <a:r>
              <a:rPr lang="en-ZA" sz="1500" b="0" dirty="0"/>
              <a:t>Apply its discretion NOT to implement regulation 6(9)(a)-(c) and 7(9)(a)-(c);</a:t>
            </a:r>
          </a:p>
          <a:p>
            <a:pPr marL="642937" lvl="0" indent="-285750" algn="just">
              <a:lnSpc>
                <a:spcPct val="110000"/>
              </a:lnSpc>
              <a:spcBef>
                <a:spcPts val="0"/>
              </a:spcBef>
              <a:buFont typeface="Arial" panose="020B0604020202020204" pitchFamily="34" charset="0"/>
              <a:buChar char="•"/>
            </a:pPr>
            <a:r>
              <a:rPr lang="en-ZA" sz="1500" b="0" dirty="0"/>
              <a:t>Makes provision for empowerment assessments to be conducted for all procurement above R10 million (EME threshold) and also allowing departments to lower the threshold should its analysis so dictate; and</a:t>
            </a:r>
          </a:p>
          <a:p>
            <a:pPr marL="642937" lvl="0" indent="-285750" algn="just">
              <a:lnSpc>
                <a:spcPct val="110000"/>
              </a:lnSpc>
              <a:spcBef>
                <a:spcPts val="0"/>
              </a:spcBef>
              <a:buFont typeface="Arial" panose="020B0604020202020204" pitchFamily="34" charset="0"/>
              <a:buChar char="•"/>
            </a:pPr>
            <a:r>
              <a:rPr lang="en-ZA" sz="1500" b="0" dirty="0"/>
              <a:t>Makes provision for the implementation of regional indicators to target local suppliers via our e-procurement system and rotation of suppliers</a:t>
            </a:r>
            <a:r>
              <a:rPr lang="en-ZA" sz="1500" dirty="0"/>
              <a:t>.</a:t>
            </a:r>
          </a:p>
          <a:p>
            <a:pPr lvl="1" algn="just">
              <a:lnSpc>
                <a:spcPct val="110000"/>
              </a:lnSpc>
              <a:spcBef>
                <a:spcPts val="0"/>
              </a:spcBef>
            </a:pPr>
            <a:r>
              <a:rPr lang="en-ZA" sz="1500" b="1" dirty="0"/>
              <a:t>DEVELOPMENT OF AN ECONOMIC PROCUREMENT POLICY </a:t>
            </a:r>
            <a:r>
              <a:rPr lang="en-ZA" sz="1500" dirty="0"/>
              <a:t>that is aligned to PSG1 that covers job creation and infrastructure development and is aligned to the MTBPS in conjunction with DEDAT and DotP.</a:t>
            </a:r>
          </a:p>
          <a:p>
            <a:pPr lvl="1" algn="just">
              <a:lnSpc>
                <a:spcPct val="110000"/>
              </a:lnSpc>
              <a:spcBef>
                <a:spcPts val="0"/>
              </a:spcBef>
            </a:pPr>
            <a:r>
              <a:rPr lang="en-ZA" sz="1500" b="1" dirty="0"/>
              <a:t>BROADER TRANSFORMATION POLICY</a:t>
            </a:r>
          </a:p>
          <a:p>
            <a:pPr marL="642937" indent="-285750" algn="just">
              <a:lnSpc>
                <a:spcPct val="110000"/>
              </a:lnSpc>
              <a:spcBef>
                <a:spcPts val="0"/>
              </a:spcBef>
              <a:buFont typeface="Arial" panose="020B0604020202020204" pitchFamily="34" charset="0"/>
              <a:buChar char="•"/>
            </a:pPr>
            <a:r>
              <a:rPr lang="en-ZA" sz="1500" b="0" dirty="0"/>
              <a:t>Promote private sector spend on economic growth; and</a:t>
            </a:r>
          </a:p>
          <a:p>
            <a:pPr marL="642937" indent="-285750" algn="just">
              <a:lnSpc>
                <a:spcPct val="110000"/>
              </a:lnSpc>
              <a:spcBef>
                <a:spcPts val="0"/>
              </a:spcBef>
              <a:buFont typeface="Arial" panose="020B0604020202020204" pitchFamily="34" charset="0"/>
              <a:buChar char="•"/>
            </a:pPr>
            <a:r>
              <a:rPr lang="en-ZA" sz="1500" b="0" dirty="0"/>
              <a:t>Further strengthen the partnership with the private sector by enabling access to the WCG supplier database. </a:t>
            </a:r>
          </a:p>
          <a:p>
            <a:pPr lvl="0" algn="just"/>
            <a:endParaRPr lang="en-ZA" sz="1500" dirty="0"/>
          </a:p>
        </p:txBody>
      </p:sp>
    </p:spTree>
    <p:extLst>
      <p:ext uri="{BB962C8B-B14F-4D97-AF65-F5344CB8AC3E}">
        <p14:creationId xmlns:p14="http://schemas.microsoft.com/office/powerpoint/2010/main" xmlns="" val="220212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290160"/>
            <a:ext cx="8597205" cy="559256"/>
          </a:xfrm>
        </p:spPr>
        <p:txBody>
          <a:bodyPr/>
          <a:lstStyle/>
          <a:p>
            <a:r>
              <a:rPr lang="en-GB" dirty="0"/>
              <a:t>PROGRESS ON CABINET DECISIONS</a:t>
            </a:r>
          </a:p>
        </p:txBody>
      </p:sp>
      <p:sp>
        <p:nvSpPr>
          <p:cNvPr id="12" name="Slide Number Placeholder 11"/>
          <p:cNvSpPr>
            <a:spLocks noGrp="1"/>
          </p:cNvSpPr>
          <p:nvPr>
            <p:ph type="sldNum" sz="quarter" idx="4"/>
          </p:nvPr>
        </p:nvSpPr>
        <p:spPr/>
        <p:txBody>
          <a:bodyPr/>
          <a:lstStyle/>
          <a:p>
            <a:fld id="{8406839F-D7A4-4E5D-B93D-768AD4D1DB36}" type="slidenum">
              <a:rPr lang="en-ZA" smtClean="0"/>
              <a:pPr/>
              <a:t>27</a:t>
            </a:fld>
            <a:endParaRPr lang="en-ZA" dirty="0"/>
          </a:p>
        </p:txBody>
      </p:sp>
      <p:graphicFrame>
        <p:nvGraphicFramePr>
          <p:cNvPr id="2" name="Table 1"/>
          <p:cNvGraphicFramePr>
            <a:graphicFrameLocks noGrp="1"/>
          </p:cNvGraphicFramePr>
          <p:nvPr>
            <p:extLst/>
          </p:nvPr>
        </p:nvGraphicFramePr>
        <p:xfrm>
          <a:off x="0" y="917514"/>
          <a:ext cx="9144000" cy="5940486"/>
        </p:xfrm>
        <a:graphic>
          <a:graphicData uri="http://schemas.openxmlformats.org/drawingml/2006/table">
            <a:tbl>
              <a:tblPr firstRow="1" bandRow="1">
                <a:tableStyleId>{5C22544A-7EE6-4342-B048-85BDC9FD1C3A}</a:tableStyleId>
              </a:tblPr>
              <a:tblGrid>
                <a:gridCol w="3203848">
                  <a:extLst>
                    <a:ext uri="{9D8B030D-6E8A-4147-A177-3AD203B41FA5}">
                      <a16:colId xmlns:a16="http://schemas.microsoft.com/office/drawing/2014/main" xmlns="" val="432206793"/>
                    </a:ext>
                  </a:extLst>
                </a:gridCol>
                <a:gridCol w="5940152">
                  <a:extLst>
                    <a:ext uri="{9D8B030D-6E8A-4147-A177-3AD203B41FA5}">
                      <a16:colId xmlns:a16="http://schemas.microsoft.com/office/drawing/2014/main" xmlns="" val="2217177995"/>
                    </a:ext>
                  </a:extLst>
                </a:gridCol>
              </a:tblGrid>
              <a:tr h="376348">
                <a:tc>
                  <a:txBody>
                    <a:bodyPr/>
                    <a:lstStyle/>
                    <a:p>
                      <a:r>
                        <a:rPr lang="en-ZA" dirty="0"/>
                        <a:t>CABINET</a:t>
                      </a:r>
                      <a:r>
                        <a:rPr lang="en-ZA" baseline="0" dirty="0"/>
                        <a:t> DECISION</a:t>
                      </a:r>
                      <a:endParaRPr lang="en-ZA" dirty="0"/>
                    </a:p>
                  </a:txBody>
                  <a:tcPr/>
                </a:tc>
                <a:tc>
                  <a:txBody>
                    <a:bodyPr/>
                    <a:lstStyle/>
                    <a:p>
                      <a:r>
                        <a:rPr lang="en-ZA" dirty="0"/>
                        <a:t>PROGRESS</a:t>
                      </a:r>
                    </a:p>
                  </a:txBody>
                  <a:tcPr/>
                </a:tc>
                <a:extLst>
                  <a:ext uri="{0D108BD9-81ED-4DB2-BD59-A6C34878D82A}">
                    <a16:rowId xmlns:a16="http://schemas.microsoft.com/office/drawing/2014/main" xmlns="" val="297359402"/>
                  </a:ext>
                </a:extLst>
              </a:tr>
              <a:tr h="2457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Issuance of an interim strategy as well as supply chain management governance requirements via provincial treasury instructions that:</a:t>
                      </a:r>
                    </a:p>
                    <a:p>
                      <a:endParaRPr lang="en-ZA" sz="1600" dirty="0"/>
                    </a:p>
                  </a:txBody>
                  <a:tcPr/>
                </a:tc>
                <a:tc>
                  <a:txBody>
                    <a:bodyPr/>
                    <a:lstStyle/>
                    <a:p>
                      <a:pPr marL="285750" indent="-285750">
                        <a:buFont typeface="Arial" panose="020B0604020202020204" pitchFamily="34" charset="0"/>
                        <a:buChar char="•"/>
                      </a:pPr>
                      <a:r>
                        <a:rPr lang="en-ZA" sz="1600" dirty="0"/>
                        <a:t>Issuance</a:t>
                      </a:r>
                      <a:r>
                        <a:rPr lang="en-ZA" sz="1600" baseline="0" dirty="0"/>
                        <a:t> of PT Circular 12 and 15</a:t>
                      </a:r>
                    </a:p>
                    <a:p>
                      <a:pPr marL="285750" indent="-285750">
                        <a:buFont typeface="Arial" panose="020B0604020202020204" pitchFamily="34" charset="0"/>
                        <a:buChar char="•"/>
                      </a:pPr>
                      <a:r>
                        <a:rPr lang="en-ZA" sz="1600" baseline="0" dirty="0"/>
                        <a:t>Information sessions with depts.</a:t>
                      </a:r>
                    </a:p>
                    <a:p>
                      <a:pPr marL="285750" indent="-285750">
                        <a:buFont typeface="Arial" panose="020B0604020202020204" pitchFamily="34" charset="0"/>
                        <a:buChar char="•"/>
                      </a:pPr>
                      <a:r>
                        <a:rPr lang="en-ZA" sz="1600" baseline="0" dirty="0"/>
                        <a:t>Full review of PTIs currently underway</a:t>
                      </a:r>
                    </a:p>
                    <a:p>
                      <a:pPr marL="285750" indent="-285750">
                        <a:buFont typeface="Arial" panose="020B0604020202020204" pitchFamily="34" charset="0"/>
                        <a:buChar char="•"/>
                      </a:pPr>
                      <a:r>
                        <a:rPr lang="en-ZA" sz="1600" baseline="0" dirty="0"/>
                        <a:t>Statistics as it relates to the PPPFR provided to depts. via quarterly SCM Performance Insight reports</a:t>
                      </a:r>
                    </a:p>
                    <a:p>
                      <a:pPr marL="285750" indent="-285750">
                        <a:buFont typeface="Arial" panose="020B0604020202020204" pitchFamily="34" charset="0"/>
                        <a:buChar char="•"/>
                      </a:pPr>
                      <a:r>
                        <a:rPr lang="en-ZA" sz="1600" baseline="0" dirty="0">
                          <a:solidFill>
                            <a:schemeClr val="tx1"/>
                          </a:solidFill>
                        </a:rPr>
                        <a:t>Challenges in implementing empowerment impact assessments () hence PT in process of developing an EIA toolkit to assist department with process</a:t>
                      </a:r>
                    </a:p>
                  </a:txBody>
                  <a:tcPr/>
                </a:tc>
                <a:extLst>
                  <a:ext uri="{0D108BD9-81ED-4DB2-BD59-A6C34878D82A}">
                    <a16:rowId xmlns:a16="http://schemas.microsoft.com/office/drawing/2014/main" xmlns="" val="102676393"/>
                  </a:ext>
                </a:extLst>
              </a:tr>
              <a:tr h="2457276">
                <a:tc>
                  <a:txBody>
                    <a:bodyPr/>
                    <a:lstStyle/>
                    <a:p>
                      <a:r>
                        <a:rPr lang="en-ZA" sz="1600" dirty="0"/>
                        <a:t>Development of an economic procurement policy</a:t>
                      </a:r>
                      <a:endParaRPr lang="en-ZA" sz="16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aseline="0" dirty="0"/>
                        <a:t>1</a:t>
                      </a:r>
                      <a:r>
                        <a:rPr lang="en-ZA" sz="1600" baseline="30000" dirty="0"/>
                        <a:t>st</a:t>
                      </a:r>
                      <a:r>
                        <a:rPr lang="en-ZA" sz="1600" baseline="0" dirty="0"/>
                        <a:t> draft Economic Procurement Brief canvassed with SCM Forum in July 2017 and recommendations made to GTAC</a:t>
                      </a:r>
                    </a:p>
                    <a:p>
                      <a:pPr marL="285750" indent="-285750">
                        <a:buFont typeface="Arial" panose="020B0604020202020204" pitchFamily="34" charset="0"/>
                        <a:buChar char="•"/>
                      </a:pPr>
                      <a:r>
                        <a:rPr lang="en-ZA" sz="1600" dirty="0"/>
                        <a:t>2</a:t>
                      </a:r>
                      <a:r>
                        <a:rPr lang="en-ZA" sz="1600" baseline="30000" dirty="0"/>
                        <a:t>nd</a:t>
                      </a:r>
                      <a:r>
                        <a:rPr lang="en-ZA" sz="1600" dirty="0"/>
                        <a:t> draft economic procurement</a:t>
                      </a:r>
                      <a:r>
                        <a:rPr lang="en-ZA" sz="1600" baseline="0" dirty="0"/>
                        <a:t> policy brief received and Task team  met on 25 August 2017 to provide final input into brief.</a:t>
                      </a:r>
                    </a:p>
                    <a:p>
                      <a:pPr marL="285750" indent="-285750">
                        <a:buFont typeface="Arial" panose="020B0604020202020204" pitchFamily="34" charset="0"/>
                        <a:buChar char="•"/>
                      </a:pPr>
                      <a:r>
                        <a:rPr lang="en-ZA" sz="1600" baseline="0" dirty="0">
                          <a:solidFill>
                            <a:schemeClr val="tx1"/>
                          </a:solidFill>
                        </a:rPr>
                        <a:t>1st  Draft Policy tabled with PT by DotP policy team on 15 April 2018. PT and key stakeholders provided comments to be taken up into policy</a:t>
                      </a:r>
                      <a:endParaRPr lang="en-ZA" sz="1600" dirty="0">
                        <a:solidFill>
                          <a:schemeClr val="tx1"/>
                        </a:solidFill>
                      </a:endParaRPr>
                    </a:p>
                  </a:txBody>
                  <a:tcPr/>
                </a:tc>
                <a:extLst>
                  <a:ext uri="{0D108BD9-81ED-4DB2-BD59-A6C34878D82A}">
                    <a16:rowId xmlns:a16="http://schemas.microsoft.com/office/drawing/2014/main" xmlns="" val="2795751088"/>
                  </a:ext>
                </a:extLst>
              </a:tr>
              <a:tr h="64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Broader transformation policy</a:t>
                      </a:r>
                    </a:p>
                  </a:txBody>
                  <a:tcPr/>
                </a:tc>
                <a:tc>
                  <a:txBody>
                    <a:bodyPr/>
                    <a:lstStyle/>
                    <a:p>
                      <a:pPr marL="285750" indent="-285750">
                        <a:buFont typeface="Arial" panose="020B0604020202020204" pitchFamily="34" charset="0"/>
                        <a:buChar char="•"/>
                      </a:pPr>
                      <a:r>
                        <a:rPr lang="en-ZA" sz="1600" dirty="0"/>
                        <a:t>Longer term objective</a:t>
                      </a:r>
                    </a:p>
                  </a:txBody>
                  <a:tcPr/>
                </a:tc>
                <a:extLst>
                  <a:ext uri="{0D108BD9-81ED-4DB2-BD59-A6C34878D82A}">
                    <a16:rowId xmlns:a16="http://schemas.microsoft.com/office/drawing/2014/main" xmlns="" val="2844742511"/>
                  </a:ext>
                </a:extLst>
              </a:tr>
            </a:tbl>
          </a:graphicData>
        </a:graphic>
      </p:graphicFrame>
      <p:graphicFrame>
        <p:nvGraphicFramePr>
          <p:cNvPr id="3" name="Table 2"/>
          <p:cNvGraphicFramePr>
            <a:graphicFrameLocks noGrp="1"/>
          </p:cNvGraphicFramePr>
          <p:nvPr/>
        </p:nvGraphicFramePr>
        <p:xfrm>
          <a:off x="280219" y="4542503"/>
          <a:ext cx="208280" cy="365760"/>
        </p:xfrm>
        <a:graphic>
          <a:graphicData uri="http://schemas.openxmlformats.org/drawingml/2006/table">
            <a:tbl>
              <a:tblPr/>
              <a:tblGrid>
                <a:gridCol w="208280">
                  <a:extLst>
                    <a:ext uri="{9D8B030D-6E8A-4147-A177-3AD203B41FA5}">
                      <a16:colId xmlns:a16="http://schemas.microsoft.com/office/drawing/2014/main" xmlns="" val="599703960"/>
                    </a:ext>
                  </a:extLst>
                </a:gridCol>
              </a:tblGrid>
              <a:tr h="0">
                <a:tc>
                  <a:txBody>
                    <a:bodyPr/>
                    <a:lstStyle/>
                    <a:p>
                      <a:endParaRPr lang="en-ZA"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1004828994"/>
                  </a:ext>
                </a:extLst>
              </a:tr>
            </a:tbl>
          </a:graphicData>
        </a:graphic>
      </p:graphicFrame>
    </p:spTree>
    <p:custDataLst>
      <p:tags r:id="rId1"/>
    </p:custDataLst>
    <p:extLst>
      <p:ext uri="{BB962C8B-B14F-4D97-AF65-F5344CB8AC3E}">
        <p14:creationId xmlns:p14="http://schemas.microsoft.com/office/powerpoint/2010/main" xmlns="" val="282275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lnSpcReduction="20000"/>
          </a:bodyPr>
          <a:lstStyle/>
          <a:p>
            <a:pPr algn="ctr"/>
            <a:r>
              <a:rPr lang="en-ZA" b="1" dirty="0"/>
              <a:t>WCG REFLECTIONS ON PPPFR IMPLEMENTATION FOR 2017/18</a:t>
            </a:r>
          </a:p>
        </p:txBody>
      </p:sp>
    </p:spTree>
    <p:custDataLst>
      <p:tags r:id="rId1"/>
    </p:custDataLst>
    <p:extLst>
      <p:ext uri="{BB962C8B-B14F-4D97-AF65-F5344CB8AC3E}">
        <p14:creationId xmlns:p14="http://schemas.microsoft.com/office/powerpoint/2010/main" xmlns="" val="379210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PREFERENTIAL PROCUREMENT SPEND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29</a:t>
            </a:fld>
            <a:endParaRPr lang="en-ZA" dirty="0"/>
          </a:p>
        </p:txBody>
      </p:sp>
      <p:pic>
        <p:nvPicPr>
          <p:cNvPr id="7" name="Picture 6"/>
          <p:cNvPicPr/>
          <p:nvPr/>
        </p:nvPicPr>
        <p:blipFill>
          <a:blip r:embed="rId2" cstate="print"/>
          <a:stretch>
            <a:fillRect/>
          </a:stretch>
        </p:blipFill>
        <p:spPr>
          <a:xfrm>
            <a:off x="-7390" y="977677"/>
            <a:ext cx="9143999" cy="5877271"/>
          </a:xfrm>
          <a:prstGeom prst="rect">
            <a:avLst/>
          </a:prstGeom>
        </p:spPr>
      </p:pic>
    </p:spTree>
    <p:extLst>
      <p:ext uri="{BB962C8B-B14F-4D97-AF65-F5344CB8AC3E}">
        <p14:creationId xmlns:p14="http://schemas.microsoft.com/office/powerpoint/2010/main" xmlns="" val="214747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7" cy="559256"/>
          </a:xfrm>
        </p:spPr>
        <p:txBody>
          <a:bodyPr/>
          <a:lstStyle/>
          <a:p>
            <a:r>
              <a:rPr lang="en-ZA" sz="1800" dirty="0"/>
              <a:t/>
            </a:r>
            <a:br>
              <a:rPr lang="en-ZA" sz="1800" dirty="0"/>
            </a:br>
            <a:r>
              <a:rPr lang="en-ZA" sz="1800" dirty="0"/>
              <a:t>Current mechanisms within PT</a:t>
            </a:r>
            <a:r>
              <a:rPr lang="en-ZA" dirty="0">
                <a:solidFill>
                  <a:srgbClr val="000000"/>
                </a:solidFill>
              </a:rPr>
              <a:t/>
            </a:r>
            <a:br>
              <a:rPr lang="en-ZA" dirty="0">
                <a:solidFill>
                  <a:srgbClr val="000000"/>
                </a:solidFill>
              </a:rPr>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3</a:t>
            </a:fld>
            <a:endParaRPr lang="en-ZA" dirty="0"/>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fontScale="92500" lnSpcReduction="20000"/>
          </a:bodyPr>
          <a:lstStyle/>
          <a:p>
            <a:pPr marL="228600" lvl="1" indent="-228600">
              <a:lnSpc>
                <a:spcPct val="120000"/>
              </a:lnSpc>
              <a:spcBef>
                <a:spcPts val="1200"/>
              </a:spcBef>
            </a:pPr>
            <a:r>
              <a:rPr lang="en-US" dirty="0"/>
              <a:t>During 2016/17 PT had mechanisms in place to manage expenditure</a:t>
            </a:r>
          </a:p>
          <a:p>
            <a:pPr marL="228600" lvl="1" indent="-228600">
              <a:lnSpc>
                <a:spcPct val="120000"/>
              </a:lnSpc>
              <a:spcBef>
                <a:spcPts val="1200"/>
              </a:spcBef>
            </a:pPr>
            <a:r>
              <a:rPr lang="en-US" dirty="0"/>
              <a:t>PT continued with these mechanisms during 2017/18 and implemented additional mechanisms  </a:t>
            </a:r>
          </a:p>
          <a:p>
            <a:pPr marL="228600" lvl="1" indent="-228600">
              <a:lnSpc>
                <a:spcPct val="120000"/>
              </a:lnSpc>
              <a:spcBef>
                <a:spcPts val="1200"/>
              </a:spcBef>
            </a:pPr>
            <a:r>
              <a:rPr lang="en-US" b="1" dirty="0"/>
              <a:t>Planning and compilation of the budget</a:t>
            </a:r>
          </a:p>
          <a:p>
            <a:pPr marL="408600" lvl="2" indent="-228600">
              <a:lnSpc>
                <a:spcPct val="120000"/>
              </a:lnSpc>
              <a:spcBef>
                <a:spcPts val="1200"/>
              </a:spcBef>
            </a:pPr>
            <a:r>
              <a:rPr lang="en-US" dirty="0"/>
              <a:t>Strategic planning sessions are held to determine the objectives and targets</a:t>
            </a:r>
          </a:p>
          <a:p>
            <a:pPr marL="408600" lvl="2" indent="-228600">
              <a:lnSpc>
                <a:spcPct val="120000"/>
              </a:lnSpc>
              <a:spcBef>
                <a:spcPts val="1200"/>
              </a:spcBef>
            </a:pPr>
            <a:r>
              <a:rPr lang="en-US" dirty="0"/>
              <a:t>Presentations at MTEC 1 and 2 engagements to demonstrate the proposed impact of the budget, the responsiveness to the provincial priorities and the  credibility and sustainability of the proposed MTEF Budget. </a:t>
            </a:r>
          </a:p>
          <a:p>
            <a:pPr marL="408600" lvl="2" indent="-228600">
              <a:lnSpc>
                <a:spcPct val="120000"/>
              </a:lnSpc>
              <a:spcBef>
                <a:spcPts val="1200"/>
              </a:spcBef>
            </a:pPr>
            <a:r>
              <a:rPr lang="en-US" dirty="0"/>
              <a:t>Budget for </a:t>
            </a:r>
            <a:r>
              <a:rPr lang="en-US" dirty="0" err="1"/>
              <a:t>CoE</a:t>
            </a:r>
            <a:r>
              <a:rPr lang="en-US" dirty="0"/>
              <a:t> determined by the budgeting for “warm bodies”, provision for ICS  and the identification of critical posts to be filled. (Difficult to anticipate the number of exits) </a:t>
            </a:r>
          </a:p>
          <a:p>
            <a:pPr marL="408600" lvl="2" indent="-228600">
              <a:lnSpc>
                <a:spcPct val="120000"/>
              </a:lnSpc>
              <a:spcBef>
                <a:spcPts val="1200"/>
              </a:spcBef>
            </a:pPr>
            <a:r>
              <a:rPr lang="en-US" dirty="0"/>
              <a:t>Goods and services budget based on needs of department to achieve objectives and targets</a:t>
            </a:r>
          </a:p>
          <a:p>
            <a:pPr marL="408600" lvl="2" indent="-228600">
              <a:lnSpc>
                <a:spcPct val="120000"/>
              </a:lnSpc>
              <a:spcBef>
                <a:spcPts val="1200"/>
              </a:spcBef>
            </a:pPr>
            <a:r>
              <a:rPr lang="en-US" dirty="0"/>
              <a:t>Transfer payments based on needs of municipalities determined via a number of engagements</a:t>
            </a:r>
          </a:p>
          <a:p>
            <a:endParaRPr lang="en-US" b="0" dirty="0"/>
          </a:p>
          <a:p>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xmlns="" val="3399604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PREFERENTIAL PROCUREMENT SPEND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30</a:t>
            </a:fld>
            <a:endParaRPr lang="en-ZA" dirty="0"/>
          </a:p>
        </p:txBody>
      </p:sp>
      <p:pic>
        <p:nvPicPr>
          <p:cNvPr id="5" name="Picture 4"/>
          <p:cNvPicPr/>
          <p:nvPr/>
        </p:nvPicPr>
        <p:blipFill>
          <a:blip r:embed="rId2" cstate="print">
            <a:extLst>
              <a:ext uri="{28A0092B-C50C-407E-A947-70E740481C1C}">
                <a14:useLocalDpi xmlns:a14="http://schemas.microsoft.com/office/drawing/2010/main" xmlns="" val="0"/>
              </a:ext>
            </a:extLst>
          </a:blip>
          <a:stretch>
            <a:fillRect/>
          </a:stretch>
        </p:blipFill>
        <p:spPr>
          <a:xfrm>
            <a:off x="0" y="980728"/>
            <a:ext cx="9144000" cy="5877272"/>
          </a:xfrm>
          <a:prstGeom prst="rect">
            <a:avLst/>
          </a:prstGeom>
        </p:spPr>
      </p:pic>
    </p:spTree>
    <p:extLst>
      <p:ext uri="{BB962C8B-B14F-4D97-AF65-F5344CB8AC3E}">
        <p14:creationId xmlns:p14="http://schemas.microsoft.com/office/powerpoint/2010/main" xmlns="" val="169932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DEMOGRAPHIC REPRESENTATION ON CSD</a:t>
            </a:r>
          </a:p>
        </p:txBody>
      </p:sp>
      <p:sp>
        <p:nvSpPr>
          <p:cNvPr id="3" name="Slide Number Placeholder 2"/>
          <p:cNvSpPr>
            <a:spLocks noGrp="1"/>
          </p:cNvSpPr>
          <p:nvPr>
            <p:ph type="sldNum" sz="quarter" idx="4"/>
          </p:nvPr>
        </p:nvSpPr>
        <p:spPr/>
        <p:txBody>
          <a:bodyPr/>
          <a:lstStyle/>
          <a:p>
            <a:fld id="{8406839F-D7A4-4E5D-B93D-768AD4D1DB36}" type="slidenum">
              <a:rPr lang="en-ZA" smtClean="0"/>
              <a:pPr/>
              <a:t>31</a:t>
            </a:fld>
            <a:endParaRPr lang="en-ZA" dirty="0"/>
          </a:p>
        </p:txBody>
      </p:sp>
      <p:pic>
        <p:nvPicPr>
          <p:cNvPr id="5" name="Picture 4"/>
          <p:cNvPicPr/>
          <p:nvPr/>
        </p:nvPicPr>
        <p:blipFill>
          <a:blip r:embed="rId2" cstate="print"/>
          <a:stretch>
            <a:fillRect/>
          </a:stretch>
        </p:blipFill>
        <p:spPr>
          <a:xfrm>
            <a:off x="0" y="935722"/>
            <a:ext cx="9144000" cy="5922278"/>
          </a:xfrm>
          <a:prstGeom prst="rect">
            <a:avLst/>
          </a:prstGeom>
        </p:spPr>
      </p:pic>
    </p:spTree>
    <p:extLst>
      <p:ext uri="{BB962C8B-B14F-4D97-AF65-F5344CB8AC3E}">
        <p14:creationId xmlns:p14="http://schemas.microsoft.com/office/powerpoint/2010/main" xmlns="" val="241897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WCG PROCUREMENT SPEND 2017-18 IRO DEMOGRAPHICS</a:t>
            </a:r>
          </a:p>
        </p:txBody>
      </p:sp>
      <p:sp>
        <p:nvSpPr>
          <p:cNvPr id="3" name="Slide Number Placeholder 2"/>
          <p:cNvSpPr>
            <a:spLocks noGrp="1"/>
          </p:cNvSpPr>
          <p:nvPr>
            <p:ph type="sldNum" sz="quarter" idx="4"/>
          </p:nvPr>
        </p:nvSpPr>
        <p:spPr/>
        <p:txBody>
          <a:bodyPr/>
          <a:lstStyle/>
          <a:p>
            <a:fld id="{8406839F-D7A4-4E5D-B93D-768AD4D1DB36}" type="slidenum">
              <a:rPr lang="en-ZA" smtClean="0"/>
              <a:pPr/>
              <a:t>32</a:t>
            </a:fld>
            <a:endParaRPr lang="en-ZA" dirty="0"/>
          </a:p>
        </p:txBody>
      </p:sp>
      <p:pic>
        <p:nvPicPr>
          <p:cNvPr id="5" name="Picture 4"/>
          <p:cNvPicPr/>
          <p:nvPr/>
        </p:nvPicPr>
        <p:blipFill>
          <a:blip r:embed="rId2" cstate="print"/>
          <a:stretch>
            <a:fillRect/>
          </a:stretch>
        </p:blipFill>
        <p:spPr>
          <a:xfrm>
            <a:off x="0" y="1052736"/>
            <a:ext cx="9144000" cy="5805264"/>
          </a:xfrm>
          <a:prstGeom prst="rect">
            <a:avLst/>
          </a:prstGeom>
        </p:spPr>
      </p:pic>
    </p:spTree>
    <p:extLst>
      <p:ext uri="{BB962C8B-B14F-4D97-AF65-F5344CB8AC3E}">
        <p14:creationId xmlns:p14="http://schemas.microsoft.com/office/powerpoint/2010/main" xmlns="" val="355071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WCG SPEND 2017-18 PER GENDER</a:t>
            </a:r>
          </a:p>
        </p:txBody>
      </p:sp>
      <p:sp>
        <p:nvSpPr>
          <p:cNvPr id="3" name="Slide Number Placeholder 2"/>
          <p:cNvSpPr>
            <a:spLocks noGrp="1"/>
          </p:cNvSpPr>
          <p:nvPr>
            <p:ph type="sldNum" sz="quarter" idx="4"/>
          </p:nvPr>
        </p:nvSpPr>
        <p:spPr/>
        <p:txBody>
          <a:bodyPr/>
          <a:lstStyle/>
          <a:p>
            <a:fld id="{8406839F-D7A4-4E5D-B93D-768AD4D1DB36}" type="slidenum">
              <a:rPr lang="en-ZA" smtClean="0"/>
              <a:pPr/>
              <a:t>33</a:t>
            </a:fld>
            <a:endParaRPr lang="en-ZA" dirty="0"/>
          </a:p>
        </p:txBody>
      </p:sp>
      <p:pic>
        <p:nvPicPr>
          <p:cNvPr id="5" name="Picture 4"/>
          <p:cNvPicPr/>
          <p:nvPr/>
        </p:nvPicPr>
        <p:blipFill>
          <a:blip r:embed="rId2" cstate="print"/>
          <a:stretch>
            <a:fillRect/>
          </a:stretch>
        </p:blipFill>
        <p:spPr>
          <a:xfrm>
            <a:off x="0" y="908720"/>
            <a:ext cx="9144000" cy="5949280"/>
          </a:xfrm>
          <a:prstGeom prst="rect">
            <a:avLst/>
          </a:prstGeom>
        </p:spPr>
      </p:pic>
    </p:spTree>
    <p:extLst>
      <p:ext uri="{BB962C8B-B14F-4D97-AF65-F5344CB8AC3E}">
        <p14:creationId xmlns:p14="http://schemas.microsoft.com/office/powerpoint/2010/main" xmlns="" val="334811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797152"/>
            <a:ext cx="6624736" cy="1815882"/>
          </a:xfrm>
          <a:prstGeom prst="rect">
            <a:avLst/>
          </a:prstGeom>
          <a:noFill/>
        </p:spPr>
        <p:txBody>
          <a:bodyPr wrap="square" rtlCol="0">
            <a:spAutoFit/>
          </a:bodyPr>
          <a:lstStyle/>
          <a:p>
            <a:r>
              <a:rPr lang="en-ZA" sz="1400" dirty="0">
                <a:solidFill>
                  <a:schemeClr val="bg1"/>
                </a:solidFill>
              </a:rPr>
              <a:t>Mr Z Hoosain			Mr I Smith</a:t>
            </a:r>
          </a:p>
          <a:p>
            <a:r>
              <a:rPr lang="en-ZA" sz="1400" dirty="0">
                <a:solidFill>
                  <a:schemeClr val="bg1"/>
                </a:solidFill>
              </a:rPr>
              <a:t>HOD				Acting DDG: Governance</a:t>
            </a:r>
          </a:p>
          <a:p>
            <a:r>
              <a:rPr lang="en-ZA" sz="1400" dirty="0">
                <a:solidFill>
                  <a:schemeClr val="bg1"/>
                </a:solidFill>
              </a:rPr>
              <a:t>Tel: 021 483 3749			and Asset Management</a:t>
            </a:r>
          </a:p>
          <a:p>
            <a:r>
              <a:rPr lang="en-ZA" sz="1400" dirty="0">
                <a:solidFill>
                  <a:schemeClr val="bg1"/>
                </a:solidFill>
              </a:rPr>
              <a:t>				Tel:  021 483 8223</a:t>
            </a:r>
          </a:p>
          <a:p>
            <a:r>
              <a:rPr lang="en-ZA" sz="1400" dirty="0">
                <a:solidFill>
                  <a:schemeClr val="bg1"/>
                </a:solidFill>
              </a:rPr>
              <a:t>Mr A Hardien</a:t>
            </a:r>
          </a:p>
          <a:p>
            <a:r>
              <a:rPr lang="en-ZA" sz="1400" dirty="0">
                <a:solidFill>
                  <a:schemeClr val="bg1"/>
                </a:solidFill>
              </a:rPr>
              <a:t>CD:  Financial Governance 		Ms N Ebrahim</a:t>
            </a:r>
          </a:p>
          <a:p>
            <a:r>
              <a:rPr lang="en-ZA" sz="1400" dirty="0">
                <a:solidFill>
                  <a:schemeClr val="bg1"/>
                </a:solidFill>
              </a:rPr>
              <a:t>and Accounting			Acting CD</a:t>
            </a:r>
          </a:p>
          <a:p>
            <a:r>
              <a:rPr lang="en-ZA" sz="1400" dirty="0">
                <a:solidFill>
                  <a:schemeClr val="bg1"/>
                </a:solidFill>
              </a:rPr>
              <a:t>Tel: 021 483 6025			Tel:  021 483 6645</a:t>
            </a:r>
          </a:p>
        </p:txBody>
      </p:sp>
    </p:spTree>
    <p:custDataLst>
      <p:tags r:id="rId1"/>
    </p:custDataLst>
    <p:extLst>
      <p:ext uri="{BB962C8B-B14F-4D97-AF65-F5344CB8AC3E}">
        <p14:creationId xmlns:p14="http://schemas.microsoft.com/office/powerpoint/2010/main" xmlns="" val="150135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7" cy="559256"/>
          </a:xfrm>
        </p:spPr>
        <p:txBody>
          <a:bodyPr/>
          <a:lstStyle/>
          <a:p>
            <a:r>
              <a:rPr lang="en-ZA" sz="1800" dirty="0"/>
              <a:t/>
            </a:r>
            <a:br>
              <a:rPr lang="en-ZA" sz="1800" dirty="0"/>
            </a:br>
            <a:r>
              <a:rPr lang="en-ZA" sz="1800" dirty="0"/>
              <a:t>Current mechanisms within PT</a:t>
            </a:r>
            <a:r>
              <a:rPr lang="en-ZA" dirty="0">
                <a:solidFill>
                  <a:srgbClr val="000000"/>
                </a:solidFill>
              </a:rPr>
              <a:t/>
            </a:r>
            <a:br>
              <a:rPr lang="en-ZA" dirty="0">
                <a:solidFill>
                  <a:srgbClr val="000000"/>
                </a:solidFill>
              </a:rPr>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4</a:t>
            </a:fld>
            <a:endParaRPr lang="en-ZA" dirty="0"/>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a:bodyPr>
          <a:lstStyle/>
          <a:p>
            <a:pPr marL="228600" lvl="1" indent="-228600">
              <a:lnSpc>
                <a:spcPct val="120000"/>
              </a:lnSpc>
              <a:spcBef>
                <a:spcPts val="1200"/>
              </a:spcBef>
            </a:pPr>
            <a:r>
              <a:rPr lang="en-US" b="1" dirty="0"/>
              <a:t>Monitoring and reporting </a:t>
            </a:r>
          </a:p>
          <a:p>
            <a:pPr marL="408600" lvl="2" indent="-228600">
              <a:lnSpc>
                <a:spcPct val="120000"/>
              </a:lnSpc>
              <a:spcBef>
                <a:spcPts val="1200"/>
              </a:spcBef>
            </a:pPr>
            <a:r>
              <a:rPr lang="en-US" dirty="0"/>
              <a:t>Monthly In Year Monitoring Reports are compiled, discussed at Top Management meeting and submitted to PT and NT.</a:t>
            </a:r>
          </a:p>
          <a:p>
            <a:pPr marL="408600" lvl="2" indent="-228600">
              <a:lnSpc>
                <a:spcPct val="120000"/>
              </a:lnSpc>
              <a:spcBef>
                <a:spcPts val="1200"/>
              </a:spcBef>
            </a:pPr>
            <a:r>
              <a:rPr lang="en-US" dirty="0"/>
              <a:t>For 2016/17 and 2017/18, the focus was particularly on </a:t>
            </a:r>
            <a:r>
              <a:rPr lang="en-US" dirty="0" err="1"/>
              <a:t>CoE</a:t>
            </a:r>
            <a:r>
              <a:rPr lang="en-US" dirty="0"/>
              <a:t> given that all departments needed to be on a sustainable fiscal path </a:t>
            </a:r>
            <a:r>
              <a:rPr lang="en-US" dirty="0" err="1"/>
              <a:t>CoE</a:t>
            </a:r>
            <a:r>
              <a:rPr lang="en-US" dirty="0"/>
              <a:t> committee was established:  Critical posts were identified, recruitment action plans compiled, progress on the filling of funded vacancies, per recruitment plan, presented at monthly Top Management meetings.  Managers provided reasons for not adhering to the dates as per the recruitment action plan.</a:t>
            </a:r>
          </a:p>
          <a:p>
            <a:pPr marL="408600" lvl="2" indent="-228600">
              <a:lnSpc>
                <a:spcPct val="120000"/>
              </a:lnSpc>
              <a:spcBef>
                <a:spcPts val="1200"/>
              </a:spcBef>
            </a:pPr>
            <a:r>
              <a:rPr lang="en-US" dirty="0"/>
              <a:t>Expenditure on key contracts are monitored monthly and the status of these contracts are discussed at Top Management meetings.</a:t>
            </a:r>
          </a:p>
          <a:p>
            <a:pPr marL="408600" lvl="2" indent="-228600">
              <a:lnSpc>
                <a:spcPct val="120000"/>
              </a:lnSpc>
              <a:spcBef>
                <a:spcPts val="1200"/>
              </a:spcBef>
            </a:pPr>
            <a:r>
              <a:rPr lang="en-US" dirty="0" err="1"/>
              <a:t>Gazetting</a:t>
            </a:r>
            <a:r>
              <a:rPr lang="en-US" dirty="0"/>
              <a:t> of transfers brought forward to 3</a:t>
            </a:r>
            <a:r>
              <a:rPr lang="en-US" baseline="30000" dirty="0"/>
              <a:t>rd</a:t>
            </a:r>
            <a:r>
              <a:rPr lang="en-US" dirty="0"/>
              <a:t> quarter.</a:t>
            </a:r>
          </a:p>
          <a:p>
            <a:pPr marL="408600" lvl="2" indent="-228600">
              <a:lnSpc>
                <a:spcPct val="120000"/>
              </a:lnSpc>
              <a:spcBef>
                <a:spcPts val="1200"/>
              </a:spcBef>
            </a:pPr>
            <a:endParaRPr lang="en-US" dirty="0"/>
          </a:p>
          <a:p>
            <a:endParaRPr lang="en-US" b="0" dirty="0"/>
          </a:p>
          <a:p>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xmlns="" val="159837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7" cy="559256"/>
          </a:xfrm>
        </p:spPr>
        <p:txBody>
          <a:bodyPr/>
          <a:lstStyle/>
          <a:p>
            <a:r>
              <a:rPr lang="en-ZA" sz="1800" dirty="0"/>
              <a:t/>
            </a:r>
            <a:br>
              <a:rPr lang="en-ZA" sz="1800" dirty="0"/>
            </a:br>
            <a:r>
              <a:rPr lang="en-ZA" sz="1800" dirty="0"/>
              <a:t>Current mechanisms within PT</a:t>
            </a:r>
            <a:r>
              <a:rPr lang="en-ZA" dirty="0">
                <a:solidFill>
                  <a:srgbClr val="000000"/>
                </a:solidFill>
              </a:rPr>
              <a:t/>
            </a:r>
            <a:br>
              <a:rPr lang="en-ZA" dirty="0">
                <a:solidFill>
                  <a:srgbClr val="000000"/>
                </a:solidFill>
              </a:rPr>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5</a:t>
            </a:fld>
            <a:endParaRPr lang="en-ZA" dirty="0"/>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a:bodyPr>
          <a:lstStyle/>
          <a:p>
            <a:pPr marL="228600" lvl="1" indent="-228600">
              <a:lnSpc>
                <a:spcPct val="120000"/>
              </a:lnSpc>
              <a:spcBef>
                <a:spcPts val="1200"/>
              </a:spcBef>
            </a:pPr>
            <a:r>
              <a:rPr lang="en-US" b="1" dirty="0"/>
              <a:t>Adjustments Estimate</a:t>
            </a:r>
          </a:p>
          <a:p>
            <a:pPr marL="408600" lvl="2" indent="-228600">
              <a:lnSpc>
                <a:spcPct val="120000"/>
              </a:lnSpc>
              <a:spcBef>
                <a:spcPts val="1200"/>
              </a:spcBef>
            </a:pPr>
            <a:r>
              <a:rPr lang="en-US" dirty="0"/>
              <a:t>Process were used to surrender funds that will not be utilized due to -</a:t>
            </a:r>
          </a:p>
          <a:p>
            <a:pPr marL="588600" lvl="3" indent="-228600">
              <a:lnSpc>
                <a:spcPct val="120000"/>
              </a:lnSpc>
              <a:spcBef>
                <a:spcPts val="1200"/>
              </a:spcBef>
            </a:pPr>
            <a:r>
              <a:rPr lang="en-US" dirty="0"/>
              <a:t>posts filled later than anticipated;</a:t>
            </a:r>
          </a:p>
          <a:p>
            <a:pPr marL="588600" lvl="3" indent="-228600">
              <a:lnSpc>
                <a:spcPct val="120000"/>
              </a:lnSpc>
              <a:spcBef>
                <a:spcPts val="1200"/>
              </a:spcBef>
            </a:pPr>
            <a:r>
              <a:rPr lang="en-US" dirty="0"/>
              <a:t>staff exiting the department;</a:t>
            </a:r>
          </a:p>
          <a:p>
            <a:pPr marL="588600" lvl="3" indent="-228600">
              <a:lnSpc>
                <a:spcPct val="120000"/>
              </a:lnSpc>
              <a:spcBef>
                <a:spcPts val="1200"/>
              </a:spcBef>
            </a:pPr>
            <a:r>
              <a:rPr lang="en-US" dirty="0"/>
              <a:t>difference in uptake of interns;</a:t>
            </a:r>
          </a:p>
          <a:p>
            <a:pPr marL="588600" lvl="3" indent="-228600">
              <a:lnSpc>
                <a:spcPct val="120000"/>
              </a:lnSpc>
              <a:spcBef>
                <a:spcPts val="1200"/>
              </a:spcBef>
            </a:pPr>
            <a:r>
              <a:rPr lang="en-US" dirty="0"/>
              <a:t>delays in project starting time; and</a:t>
            </a:r>
          </a:p>
          <a:p>
            <a:pPr marL="588600" lvl="3" indent="-228600">
              <a:lnSpc>
                <a:spcPct val="120000"/>
              </a:lnSpc>
              <a:spcBef>
                <a:spcPts val="1200"/>
              </a:spcBef>
            </a:pPr>
            <a:r>
              <a:rPr lang="en-US" dirty="0"/>
              <a:t>transfer payments not taken up by municipalities.</a:t>
            </a:r>
          </a:p>
          <a:p>
            <a:endParaRPr lang="en-US" b="0" dirty="0"/>
          </a:p>
          <a:p>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xmlns="" val="419319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mechanisms implemented for 2018/19 </a:t>
            </a:r>
          </a:p>
        </p:txBody>
      </p:sp>
      <p:sp>
        <p:nvSpPr>
          <p:cNvPr id="3" name="Slide Number Placeholder 2"/>
          <p:cNvSpPr>
            <a:spLocks noGrp="1"/>
          </p:cNvSpPr>
          <p:nvPr>
            <p:ph type="sldNum" sz="quarter" idx="4"/>
          </p:nvPr>
        </p:nvSpPr>
        <p:spPr/>
        <p:txBody>
          <a:bodyPr/>
          <a:lstStyle/>
          <a:p>
            <a:fld id="{8406839F-D7A4-4E5D-B93D-768AD4D1DB36}" type="slidenum">
              <a:rPr lang="en-ZA" smtClean="0"/>
              <a:pPr/>
              <a:t>6</a:t>
            </a:fld>
            <a:endParaRPr lang="en-ZA" dirty="0"/>
          </a:p>
        </p:txBody>
      </p:sp>
      <p:sp>
        <p:nvSpPr>
          <p:cNvPr id="6" name="Footer Placeholder 4"/>
          <p:cNvSpPr>
            <a:spLocks noGrp="1"/>
          </p:cNvSpPr>
          <p:nvPr>
            <p:ph type="ftr" sz="quarter" idx="3"/>
            <p:custDataLst>
              <p:tags r:id="rId2"/>
            </p:custDataLst>
          </p:nvPr>
        </p:nvSpPr>
        <p:spPr>
          <a:xfrm>
            <a:off x="4067944" y="6453336"/>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SCOF PROVINCIAL TREASURY 4</a:t>
            </a:r>
            <a:r>
              <a:rPr lang="en-ZA" baseline="30000" dirty="0"/>
              <a:t>th</a:t>
            </a:r>
            <a:r>
              <a:rPr lang="en-ZA" dirty="0"/>
              <a:t> QPR 2016/17</a:t>
            </a:r>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a:bodyPr>
          <a:lstStyle/>
          <a:p>
            <a:pPr marL="228600" lvl="1" indent="-228600">
              <a:lnSpc>
                <a:spcPct val="120000"/>
              </a:lnSpc>
              <a:spcBef>
                <a:spcPts val="1200"/>
              </a:spcBef>
            </a:pPr>
            <a:r>
              <a:rPr lang="en-US" dirty="0"/>
              <a:t>Zero based budgeting will be done as efficiency measures were introduced, and budget will be aligned accordingly.</a:t>
            </a:r>
          </a:p>
          <a:p>
            <a:pPr marL="228600" lvl="1" indent="-228600">
              <a:lnSpc>
                <a:spcPct val="120000"/>
              </a:lnSpc>
              <a:spcBef>
                <a:spcPts val="1200"/>
              </a:spcBef>
            </a:pPr>
            <a:r>
              <a:rPr lang="en-US" dirty="0"/>
              <a:t>Better alignment between planning and budgeting processes, e.g. </a:t>
            </a:r>
            <a:r>
              <a:rPr lang="en-US" dirty="0" err="1"/>
              <a:t>finalisation</a:t>
            </a:r>
            <a:r>
              <a:rPr lang="en-US" dirty="0"/>
              <a:t> of procurement plans prior to </a:t>
            </a:r>
            <a:r>
              <a:rPr lang="en-US" dirty="0" err="1"/>
              <a:t>finalising</a:t>
            </a:r>
            <a:r>
              <a:rPr lang="en-US" dirty="0"/>
              <a:t> budget.</a:t>
            </a:r>
          </a:p>
          <a:p>
            <a:pPr marL="228600" lvl="1" indent="-228600">
              <a:lnSpc>
                <a:spcPct val="120000"/>
              </a:lnSpc>
              <a:spcBef>
                <a:spcPts val="1200"/>
              </a:spcBef>
            </a:pPr>
            <a:r>
              <a:rPr lang="en-US" dirty="0"/>
              <a:t>Given that </a:t>
            </a:r>
            <a:r>
              <a:rPr lang="en-US" dirty="0" err="1"/>
              <a:t>CoE</a:t>
            </a:r>
            <a:r>
              <a:rPr lang="en-US" dirty="0"/>
              <a:t> has been stabilized via approved post lists, the focus for 2018/19 is on managing expenditure on contract/consultants.  </a:t>
            </a:r>
          </a:p>
          <a:p>
            <a:pPr marL="228600" lvl="1" indent="-228600">
              <a:lnSpc>
                <a:spcPct val="120000"/>
              </a:lnSpc>
              <a:spcBef>
                <a:spcPts val="1200"/>
              </a:spcBef>
            </a:pPr>
            <a:r>
              <a:rPr lang="en-US" dirty="0" err="1"/>
              <a:t>Gazetting</a:t>
            </a:r>
            <a:r>
              <a:rPr lang="en-US" dirty="0"/>
              <a:t> of transfers brought forward soon after the conclusion of 2</a:t>
            </a:r>
            <a:r>
              <a:rPr lang="en-US" baseline="30000" dirty="0"/>
              <a:t>nd</a:t>
            </a:r>
            <a:r>
              <a:rPr lang="en-US" dirty="0"/>
              <a:t> quarter.</a:t>
            </a:r>
          </a:p>
          <a:p>
            <a:pPr lvl="1">
              <a:lnSpc>
                <a:spcPct val="120000"/>
              </a:lnSpc>
              <a:spcBef>
                <a:spcPts val="1200"/>
              </a:spcBef>
              <a:buFont typeface="Arial" panose="020B0604020202020204" pitchFamily="34" charset="0"/>
              <a:buChar char="•"/>
            </a:pPr>
            <a:endParaRPr lang="en-US" dirty="0"/>
          </a:p>
          <a:p>
            <a:pPr marL="228600" lvl="1" indent="-228600">
              <a:lnSpc>
                <a:spcPct val="120000"/>
              </a:lnSpc>
              <a:spcBef>
                <a:spcPts val="1200"/>
              </a:spcBef>
            </a:pPr>
            <a:endParaRPr lang="en-US" b="1" dirty="0"/>
          </a:p>
          <a:p>
            <a:endParaRPr lang="en-US" b="0" dirty="0"/>
          </a:p>
          <a:p>
            <a:endParaRPr lang="en-US" b="0" dirty="0"/>
          </a:p>
          <a:p>
            <a:pPr marL="285750" indent="-285750">
              <a:buFont typeface="Arial" panose="020B0604020202020204" pitchFamily="34" charset="0"/>
              <a:buChar char="•"/>
            </a:pPr>
            <a:endParaRPr lang="en-US" b="0" dirty="0"/>
          </a:p>
        </p:txBody>
      </p:sp>
    </p:spTree>
    <p:custDataLst>
      <p:tags r:id="rId1"/>
    </p:custDataLst>
    <p:extLst>
      <p:ext uri="{BB962C8B-B14F-4D97-AF65-F5344CB8AC3E}">
        <p14:creationId xmlns:p14="http://schemas.microsoft.com/office/powerpoint/2010/main" xmlns="" val="358372198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85000" lnSpcReduction="10000"/>
          </a:bodyPr>
          <a:lstStyle/>
          <a:p>
            <a:pPr algn="ctr"/>
            <a:r>
              <a:rPr lang="en-GB" b="1" dirty="0"/>
              <a:t>3.2 Consequence management mechanism mitigating any future losses of IT equipment </a:t>
            </a:r>
          </a:p>
        </p:txBody>
      </p:sp>
    </p:spTree>
    <p:custDataLst>
      <p:tags r:id="rId1"/>
    </p:custDataLst>
    <p:extLst>
      <p:ext uri="{BB962C8B-B14F-4D97-AF65-F5344CB8AC3E}">
        <p14:creationId xmlns:p14="http://schemas.microsoft.com/office/powerpoint/2010/main" xmlns="" val="38000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Loss of IT equipment</a:t>
            </a:r>
          </a:p>
        </p:txBody>
      </p:sp>
      <p:sp>
        <p:nvSpPr>
          <p:cNvPr id="3" name="Slide Number Placeholder 2"/>
          <p:cNvSpPr>
            <a:spLocks noGrp="1"/>
          </p:cNvSpPr>
          <p:nvPr>
            <p:ph type="sldNum" sz="quarter" idx="4"/>
          </p:nvPr>
        </p:nvSpPr>
        <p:spPr/>
        <p:txBody>
          <a:bodyPr/>
          <a:lstStyle/>
          <a:p>
            <a:fld id="{8406839F-D7A4-4E5D-B93D-768AD4D1DB36}" type="slidenum">
              <a:rPr lang="en-ZA" smtClean="0"/>
              <a:pPr/>
              <a:t>8</a:t>
            </a:fld>
            <a:endParaRPr lang="en-ZA" dirty="0"/>
          </a:p>
        </p:txBody>
      </p:sp>
      <p:sp>
        <p:nvSpPr>
          <p:cNvPr id="6" name="Footer Placeholder 4"/>
          <p:cNvSpPr>
            <a:spLocks noGrp="1"/>
          </p:cNvSpPr>
          <p:nvPr>
            <p:ph type="ftr" sz="quarter" idx="3"/>
            <p:custDataLst>
              <p:tags r:id="rId2"/>
            </p:custDataLst>
          </p:nvPr>
        </p:nvSpPr>
        <p:spPr>
          <a:xfrm>
            <a:off x="4067944" y="6453336"/>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SCOF PROVINCIAL TREASURY 4</a:t>
            </a:r>
            <a:r>
              <a:rPr lang="en-ZA" baseline="30000" dirty="0"/>
              <a:t>th</a:t>
            </a:r>
            <a:r>
              <a:rPr lang="en-ZA" dirty="0"/>
              <a:t> QPR 2016/17</a:t>
            </a:r>
          </a:p>
        </p:txBody>
      </p:sp>
      <p:sp>
        <p:nvSpPr>
          <p:cNvPr id="5" name="Text Placeholder 6"/>
          <p:cNvSpPr>
            <a:spLocks noGrp="1"/>
          </p:cNvSpPr>
          <p:nvPr>
            <p:ph type="body" sz="quarter" idx="4294967295"/>
          </p:nvPr>
        </p:nvSpPr>
        <p:spPr>
          <a:xfrm>
            <a:off x="211290" y="1052736"/>
            <a:ext cx="8597205" cy="4680049"/>
          </a:xfrm>
          <a:prstGeom prst="rect">
            <a:avLst/>
          </a:prstGeom>
        </p:spPr>
        <p:txBody>
          <a:bodyPr>
            <a:normAutofit/>
          </a:bodyPr>
          <a:lstStyle/>
          <a:p>
            <a:pPr marL="228600" lvl="1" indent="-228600">
              <a:lnSpc>
                <a:spcPct val="120000"/>
              </a:lnSpc>
              <a:spcBef>
                <a:spcPts val="1200"/>
              </a:spcBef>
            </a:pPr>
            <a:r>
              <a:rPr lang="en-US" dirty="0"/>
              <a:t>All cases that involve the loss of IT equipment are investigated by Internal Control</a:t>
            </a:r>
          </a:p>
          <a:p>
            <a:pPr marL="228600" lvl="1" indent="-228600">
              <a:lnSpc>
                <a:spcPct val="120000"/>
              </a:lnSpc>
              <a:spcBef>
                <a:spcPts val="1200"/>
              </a:spcBef>
            </a:pPr>
            <a:r>
              <a:rPr lang="en-US" dirty="0"/>
              <a:t>If loss occurred through negligence – cost of the loss is recovered from official</a:t>
            </a:r>
          </a:p>
          <a:p>
            <a:pPr marL="228600" lvl="1" indent="-228600">
              <a:lnSpc>
                <a:spcPct val="120000"/>
              </a:lnSpc>
              <a:spcBef>
                <a:spcPts val="1200"/>
              </a:spcBef>
            </a:pPr>
            <a:r>
              <a:rPr lang="en-US" dirty="0"/>
              <a:t>In addition if case constitutes Financial Misconduct, cases are referred to Employee Relations for further investigation</a:t>
            </a:r>
          </a:p>
          <a:p>
            <a:pPr marL="228600" lvl="1" indent="-228600">
              <a:lnSpc>
                <a:spcPct val="120000"/>
              </a:lnSpc>
              <a:spcBef>
                <a:spcPts val="1200"/>
              </a:spcBef>
            </a:pPr>
            <a:r>
              <a:rPr lang="en-US" dirty="0"/>
              <a:t>If loss occurred through Financial Misconduct disciplinary procedures are followed   </a:t>
            </a:r>
          </a:p>
          <a:p>
            <a:pPr lvl="1">
              <a:lnSpc>
                <a:spcPct val="120000"/>
              </a:lnSpc>
              <a:spcBef>
                <a:spcPts val="1200"/>
              </a:spcBef>
              <a:buFont typeface="Arial" panose="020B0604020202020204" pitchFamily="34" charset="0"/>
              <a:buChar char="•"/>
            </a:pPr>
            <a:endParaRPr lang="en-US" dirty="0"/>
          </a:p>
          <a:p>
            <a:pPr marL="228600" lvl="1" indent="-228600">
              <a:lnSpc>
                <a:spcPct val="120000"/>
              </a:lnSpc>
              <a:spcBef>
                <a:spcPts val="1200"/>
              </a:spcBef>
            </a:pPr>
            <a:endParaRPr lang="en-US" b="1" dirty="0"/>
          </a:p>
          <a:p>
            <a:endParaRPr lang="en-US" b="0" dirty="0"/>
          </a:p>
          <a:p>
            <a:endParaRPr lang="en-US" b="0" dirty="0"/>
          </a:p>
          <a:p>
            <a:pPr marL="285750" indent="-285750">
              <a:buFont typeface="Arial" panose="020B0604020202020204" pitchFamily="34" charset="0"/>
              <a:buChar char="•"/>
            </a:pPr>
            <a:endParaRPr lang="en-US" b="0" dirty="0"/>
          </a:p>
        </p:txBody>
      </p:sp>
    </p:spTree>
    <p:custDataLst>
      <p:tags r:id="rId1"/>
    </p:custDataLst>
    <p:extLst>
      <p:ext uri="{BB962C8B-B14F-4D97-AF65-F5344CB8AC3E}">
        <p14:creationId xmlns:p14="http://schemas.microsoft.com/office/powerpoint/2010/main" xmlns="" val="33071854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lnSpcReduction="20000"/>
          </a:bodyPr>
          <a:lstStyle/>
          <a:p>
            <a:pPr algn="ctr"/>
            <a:r>
              <a:rPr lang="en-GB" b="1" dirty="0"/>
              <a:t>3.3 PT Circulars issued to Departments during 2016/17 and 2017/18</a:t>
            </a:r>
          </a:p>
        </p:txBody>
      </p:sp>
    </p:spTree>
    <p:custDataLst>
      <p:tags r:id="rId1"/>
    </p:custDataLst>
    <p:extLst>
      <p:ext uri="{BB962C8B-B14F-4D97-AF65-F5344CB8AC3E}">
        <p14:creationId xmlns:p14="http://schemas.microsoft.com/office/powerpoint/2010/main" xmlns="" val="4046107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89bmk0SOuza7NbvIp48mwknZhZugPkej9McoZlrF0LH114aQh/imDAP2NeJNAH0+ocS0FzrPdx/bpsH7fYUafyb0NKtAqdNS0Zp5LGNZkI8z2QCdP7QNG9h6AjGOASBr5rOkt+wz7V+HwedJjL+GK+cLh1y2HMUs9IqKTH0qSn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84.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285.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86.xml><?xml version="1.0" encoding="utf-8"?>
<p:tagLst xmlns:a="http://schemas.openxmlformats.org/drawingml/2006/main" xmlns:r="http://schemas.openxmlformats.org/officeDocument/2006/relationships" xmlns:p="http://schemas.openxmlformats.org/presentationml/2006/main">
  <p:tag name="SMARTBOX_SB6" val="6NGney/hR6Pwh8XK/HKZKkkBeE/qq3RA"/>
  <p:tag name="SMARTBOX_SB8" val="8V0NmstvMVxuyH9VaqZIeQ=="/>
  <p:tag name="SMARTBOX_SB7" val="LW/zzUFL7qSY/kPmqNiMi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8.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89.xml><?xml version="1.0" encoding="utf-8"?>
<p:tagLst xmlns:a="http://schemas.openxmlformats.org/drawingml/2006/main" xmlns:r="http://schemas.openxmlformats.org/officeDocument/2006/relationships" xmlns:p="http://schemas.openxmlformats.org/presentationml/2006/main">
  <p:tag name="SMARTBOX_SB6" val="6NGney/hR6Pwh8XK/HKZKkkBeE/qq3RA"/>
  <p:tag name="SMARTBOX_SB8" val="8V0NmstvMVxuyH9VaqZIeQ=="/>
  <p:tag name="SMARTBOX_SB7" val="LW/zzUFL7qSY/kPmqNiM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1.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92.xml><?xml version="1.0" encoding="utf-8"?>
<p:tagLst xmlns:a="http://schemas.openxmlformats.org/drawingml/2006/main" xmlns:r="http://schemas.openxmlformats.org/officeDocument/2006/relationships" xmlns:p="http://schemas.openxmlformats.org/presentationml/2006/main">
  <p:tag name="SMARTBOX_SB6" val="6NGney/hR6Pwh8XK/HKZKkkBeE/qq3RA"/>
  <p:tag name="SMARTBOX_SB8" val="8V0NmstvMVxuyH9VaqZIeQ=="/>
  <p:tag name="SMARTBOX_SB7" val="LW/zzUFL7qSY/kPmqNiMi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4.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95.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96.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297.xml><?xml version="1.0" encoding="utf-8"?>
<p:tagLst xmlns:a="http://schemas.openxmlformats.org/drawingml/2006/main" xmlns:r="http://schemas.openxmlformats.org/officeDocument/2006/relationships" xmlns:p="http://schemas.openxmlformats.org/presentationml/2006/main">
  <p:tag name="SMARTBOX_SB6" val="6NGney/hR6Pwh8XK/HKZKkkBeE/qq3RA"/>
  <p:tag name="SMARTBOX_SB8" val="8V0NmstvMVxuyH9VaqZIeQ=="/>
  <p:tag name="SMARTBOX_SB7" val="LW/zzUFL7qSY/kPmqNiMi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01.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02.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0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04.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heme/theme1.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WCG-New PPT Master-20022013">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WCG-Provincial Treasury-New PPT Master-01112012</Template>
  <TotalTime>53735</TotalTime>
  <Words>2453</Words>
  <Application>Microsoft Office PowerPoint</Application>
  <PresentationFormat>On-screen Show (4:3)</PresentationFormat>
  <Paragraphs>343</Paragraphs>
  <Slides>34</Slides>
  <Notes>17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34</vt:i4>
      </vt:variant>
    </vt:vector>
  </HeadingPairs>
  <TitlesOfParts>
    <vt:vector size="41" baseType="lpstr">
      <vt:lpstr>WCG-Provincial Treasury-New PPT Master-01112012</vt:lpstr>
      <vt:lpstr>Western Cape Government Master Template</vt:lpstr>
      <vt:lpstr>1_WCG-Provincial Treasury-New PPT Master-01112012</vt:lpstr>
      <vt:lpstr>WCG-PPT Master-121022-amc</vt:lpstr>
      <vt:lpstr>1_WCG-PPT Master-121022-amc</vt:lpstr>
      <vt:lpstr>1_WCG-New PPT Master-20022013</vt:lpstr>
      <vt:lpstr>think-cell Slide</vt:lpstr>
      <vt:lpstr>     Scopa meeting: 13 June 2018</vt:lpstr>
      <vt:lpstr>Slide 2</vt:lpstr>
      <vt:lpstr> Current mechanisms within PT </vt:lpstr>
      <vt:lpstr> Current mechanisms within PT </vt:lpstr>
      <vt:lpstr> Current mechanisms within PT </vt:lpstr>
      <vt:lpstr>Additional mechanisms implemented for 2018/19 </vt:lpstr>
      <vt:lpstr>Slide 7</vt:lpstr>
      <vt:lpstr>Loss of IT equipment</vt:lpstr>
      <vt:lpstr>Slide 9</vt:lpstr>
      <vt:lpstr>List of circulars issued to Departments  during 2016/17 and 2017/18</vt:lpstr>
      <vt:lpstr>Slide 11</vt:lpstr>
      <vt:lpstr>Emerging Risks  </vt:lpstr>
      <vt:lpstr> Emerging risks </vt:lpstr>
      <vt:lpstr>Emerging risks</vt:lpstr>
      <vt:lpstr>Emerging risks </vt:lpstr>
      <vt:lpstr>Emerging risks </vt:lpstr>
      <vt:lpstr>Slide 17</vt:lpstr>
      <vt:lpstr>Disclosure requirements: Goods and Services </vt:lpstr>
      <vt:lpstr>Disclosure requirements : transfer payments </vt:lpstr>
      <vt:lpstr>Slide 20</vt:lpstr>
      <vt:lpstr>SCM regulations issued by National Treasury</vt:lpstr>
      <vt:lpstr>Slide 22</vt:lpstr>
      <vt:lpstr>BACKGROUND</vt:lpstr>
      <vt:lpstr>PPR IMPLEMENTATION CHALLENGES; RISKS AND IMPACT</vt:lpstr>
      <vt:lpstr>WCG SUPPLIER BASE – CONTRACT AWARDS for 2015/16</vt:lpstr>
      <vt:lpstr>PROPOSALS  APPROVED BY CABINET</vt:lpstr>
      <vt:lpstr>PROGRESS ON CABINET DECISIONS</vt:lpstr>
      <vt:lpstr>Slide 28</vt:lpstr>
      <vt:lpstr>PREFERENTIAL PROCUREMENT SPEND 2017-18</vt:lpstr>
      <vt:lpstr>PREFERENTIAL PROCUREMENT SPEND 2017-18</vt:lpstr>
      <vt:lpstr>DEMOGRAPHIC REPRESENTATION ON CSD</vt:lpstr>
      <vt:lpstr>WCG PROCUREMENT SPEND 2017-18 IRO DEMOGRAPHICS</vt:lpstr>
      <vt:lpstr>WCG SPEND 2017-18 PER GENDER</vt:lpstr>
      <vt:lpstr>Slide 34</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PLANS 2014/15</dc:title>
  <dc:creator>Cindy-Leigh Gardner</dc:creator>
  <cp:keywords>POTX</cp:keywords>
  <cp:lastModifiedBy>PUMZA</cp:lastModifiedBy>
  <cp:revision>710</cp:revision>
  <cp:lastPrinted>2017-09-11T11:46:02Z</cp:lastPrinted>
  <dcterms:created xsi:type="dcterms:W3CDTF">2014-02-14T07:21:05Z</dcterms:created>
  <dcterms:modified xsi:type="dcterms:W3CDTF">2018-06-15T09:33:56Z</dcterms:modified>
  <cp:category>CI</cp:category>
</cp:coreProperties>
</file>