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60" r:id="rId2"/>
    <p:sldId id="285" r:id="rId3"/>
    <p:sldId id="261" r:id="rId4"/>
    <p:sldId id="313" r:id="rId5"/>
    <p:sldId id="287" r:id="rId6"/>
    <p:sldId id="269" r:id="rId7"/>
    <p:sldId id="314" r:id="rId8"/>
    <p:sldId id="337" r:id="rId9"/>
    <p:sldId id="302" r:id="rId10"/>
    <p:sldId id="303" r:id="rId11"/>
    <p:sldId id="315" r:id="rId12"/>
    <p:sldId id="297" r:id="rId13"/>
    <p:sldId id="304" r:id="rId14"/>
    <p:sldId id="305" r:id="rId15"/>
    <p:sldId id="306" r:id="rId16"/>
    <p:sldId id="307" r:id="rId17"/>
    <p:sldId id="316" r:id="rId18"/>
    <p:sldId id="317" r:id="rId19"/>
    <p:sldId id="318" r:id="rId20"/>
    <p:sldId id="319" r:id="rId21"/>
    <p:sldId id="323" r:id="rId22"/>
    <p:sldId id="320" r:id="rId23"/>
    <p:sldId id="321" r:id="rId24"/>
    <p:sldId id="326" r:id="rId25"/>
    <p:sldId id="327" r:id="rId26"/>
    <p:sldId id="324" r:id="rId27"/>
    <p:sldId id="322" r:id="rId28"/>
    <p:sldId id="325" r:id="rId29"/>
    <p:sldId id="328" r:id="rId30"/>
    <p:sldId id="329" r:id="rId31"/>
    <p:sldId id="330" r:id="rId32"/>
    <p:sldId id="331" r:id="rId33"/>
    <p:sldId id="332" r:id="rId34"/>
    <p:sldId id="333" r:id="rId35"/>
    <p:sldId id="334" r:id="rId36"/>
    <p:sldId id="335" r:id="rId37"/>
    <p:sldId id="336" r:id="rId38"/>
    <p:sldId id="338" r:id="rId39"/>
    <p:sldId id="292" r:id="rId40"/>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3587392048842339"/>
          <c:y val="7.4003141065134184E-2"/>
          <c:w val="0.76770328601865989"/>
          <c:h val="0.8225588570966863"/>
        </c:manualLayout>
      </c:layout>
      <c:barChart>
        <c:barDir val="col"/>
        <c:grouping val="clustered"/>
        <c:ser>
          <c:idx val="0"/>
          <c:order val="0"/>
          <c:tx>
            <c:strRef>
              <c:f>Sheet1!$A$3</c:f>
              <c:strCache>
                <c:ptCount val="1"/>
                <c:pt idx="0">
                  <c:v>2017/2018</c:v>
                </c:pt>
              </c:strCache>
            </c:strRef>
          </c:tx>
          <c:cat>
            <c:strRef>
              <c:f>Sheet1!$B$2:$F$2</c:f>
              <c:strCache>
                <c:ptCount val="5"/>
                <c:pt idx="0">
                  <c:v>PURCHASES</c:v>
                </c:pt>
                <c:pt idx="1">
                  <c:v>INTEREST ON OVER DUE</c:v>
                </c:pt>
                <c:pt idx="2">
                  <c:v>VAT</c:v>
                </c:pt>
                <c:pt idx="3">
                  <c:v>TOTAL BILL</c:v>
                </c:pt>
                <c:pt idx="4">
                  <c:v>PAYMENT TO ESKOM</c:v>
                </c:pt>
              </c:strCache>
            </c:strRef>
          </c:cat>
          <c:val>
            <c:numRef>
              <c:f>Sheet1!$B$3:$F$3</c:f>
              <c:numCache>
                <c:formatCode>"R"#,##0.00_);[Red]\("R"#,##0.00\)</c:formatCode>
                <c:ptCount val="5"/>
                <c:pt idx="0">
                  <c:v>126206348.73</c:v>
                </c:pt>
                <c:pt idx="1">
                  <c:v>18367771.939999998</c:v>
                </c:pt>
                <c:pt idx="2">
                  <c:v>17869091.469999995</c:v>
                </c:pt>
                <c:pt idx="3" formatCode="&quot;R&quot;#,##0.00">
                  <c:v>162443212.13999999</c:v>
                </c:pt>
                <c:pt idx="4" formatCode="&quot;R&quot;#,##0.00">
                  <c:v>113531875.48999999</c:v>
                </c:pt>
              </c:numCache>
            </c:numRef>
          </c:val>
        </c:ser>
        <c:ser>
          <c:idx val="1"/>
          <c:order val="1"/>
          <c:tx>
            <c:strRef>
              <c:f>Sheet1!$A$4</c:f>
              <c:strCache>
                <c:ptCount val="1"/>
                <c:pt idx="0">
                  <c:v>2016/2017</c:v>
                </c:pt>
              </c:strCache>
            </c:strRef>
          </c:tx>
          <c:cat>
            <c:strRef>
              <c:f>Sheet1!$B$2:$F$2</c:f>
              <c:strCache>
                <c:ptCount val="5"/>
                <c:pt idx="0">
                  <c:v>PURCHASES</c:v>
                </c:pt>
                <c:pt idx="1">
                  <c:v>INTEREST ON OVER DUE</c:v>
                </c:pt>
                <c:pt idx="2">
                  <c:v>VAT</c:v>
                </c:pt>
                <c:pt idx="3">
                  <c:v>TOTAL BILL</c:v>
                </c:pt>
                <c:pt idx="4">
                  <c:v>PAYMENT TO ESKOM</c:v>
                </c:pt>
              </c:strCache>
            </c:strRef>
          </c:cat>
          <c:val>
            <c:numRef>
              <c:f>Sheet1!$B$4:$F$4</c:f>
              <c:numCache>
                <c:formatCode>"R"#,##0.00_);[Red]\("R"#,##0.00\)</c:formatCode>
                <c:ptCount val="5"/>
                <c:pt idx="0">
                  <c:v>147073140.33000001</c:v>
                </c:pt>
                <c:pt idx="1">
                  <c:v>8672100.3699999992</c:v>
                </c:pt>
                <c:pt idx="2">
                  <c:v>20356264.260000002</c:v>
                </c:pt>
                <c:pt idx="3" formatCode="&quot;R&quot;#,##0.00">
                  <c:v>176101504.96000001</c:v>
                </c:pt>
                <c:pt idx="4" formatCode="&quot;R&quot;#,##0.00">
                  <c:v>121917995.28</c:v>
                </c:pt>
              </c:numCache>
            </c:numRef>
          </c:val>
        </c:ser>
        <c:ser>
          <c:idx val="2"/>
          <c:order val="2"/>
          <c:tx>
            <c:strRef>
              <c:f>Sheet1!$A$5</c:f>
              <c:strCache>
                <c:ptCount val="1"/>
                <c:pt idx="0">
                  <c:v>2015/2016</c:v>
                </c:pt>
              </c:strCache>
            </c:strRef>
          </c:tx>
          <c:cat>
            <c:strRef>
              <c:f>Sheet1!$B$2:$F$2</c:f>
              <c:strCache>
                <c:ptCount val="5"/>
                <c:pt idx="0">
                  <c:v>PURCHASES</c:v>
                </c:pt>
                <c:pt idx="1">
                  <c:v>INTEREST ON OVER DUE</c:v>
                </c:pt>
                <c:pt idx="2">
                  <c:v>VAT</c:v>
                </c:pt>
                <c:pt idx="3">
                  <c:v>TOTAL BILL</c:v>
                </c:pt>
                <c:pt idx="4">
                  <c:v>PAYMENT TO ESKOM</c:v>
                </c:pt>
              </c:strCache>
            </c:strRef>
          </c:cat>
          <c:val>
            <c:numRef>
              <c:f>Sheet1!$B$5:$F$5</c:f>
              <c:numCache>
                <c:formatCode>"R"#,##0.00_);[Red]\("R"#,##0.00\)</c:formatCode>
                <c:ptCount val="5"/>
                <c:pt idx="0">
                  <c:v>136249863.76999998</c:v>
                </c:pt>
                <c:pt idx="1">
                  <c:v>42243824.309999995</c:v>
                </c:pt>
                <c:pt idx="2">
                  <c:v>19074980.959999997</c:v>
                </c:pt>
                <c:pt idx="3" formatCode="&quot;R&quot;#,##0.00">
                  <c:v>197568669.03999999</c:v>
                </c:pt>
                <c:pt idx="4" formatCode="&quot;R&quot;#,##0.00">
                  <c:v>109679676.34999999</c:v>
                </c:pt>
              </c:numCache>
            </c:numRef>
          </c:val>
        </c:ser>
        <c:ser>
          <c:idx val="3"/>
          <c:order val="3"/>
          <c:tx>
            <c:strRef>
              <c:f>Sheet1!$A$6</c:f>
              <c:strCache>
                <c:ptCount val="1"/>
                <c:pt idx="0">
                  <c:v>2014/2015</c:v>
                </c:pt>
              </c:strCache>
            </c:strRef>
          </c:tx>
          <c:cat>
            <c:strRef>
              <c:f>Sheet1!$B$2:$F$2</c:f>
              <c:strCache>
                <c:ptCount val="5"/>
                <c:pt idx="0">
                  <c:v>PURCHASES</c:v>
                </c:pt>
                <c:pt idx="1">
                  <c:v>INTEREST ON OVER DUE</c:v>
                </c:pt>
                <c:pt idx="2">
                  <c:v>VAT</c:v>
                </c:pt>
                <c:pt idx="3">
                  <c:v>TOTAL BILL</c:v>
                </c:pt>
                <c:pt idx="4">
                  <c:v>PAYMENT TO ESKOM</c:v>
                </c:pt>
              </c:strCache>
            </c:strRef>
          </c:cat>
          <c:val>
            <c:numRef>
              <c:f>Sheet1!$B$6:$F$6</c:f>
              <c:numCache>
                <c:formatCode>"R"#,##0.00_);[Red]\("R"#,##0.00\)</c:formatCode>
                <c:ptCount val="5"/>
                <c:pt idx="0">
                  <c:v>116160854.40000002</c:v>
                </c:pt>
                <c:pt idx="1">
                  <c:v>34400643.43</c:v>
                </c:pt>
                <c:pt idx="2">
                  <c:v>16356916.300000003</c:v>
                </c:pt>
                <c:pt idx="3" formatCode="&quot;R&quot;#,##0.00">
                  <c:v>166918414.13</c:v>
                </c:pt>
                <c:pt idx="4" formatCode="&quot;R&quot;#,##0.00">
                  <c:v>98927194.569999993</c:v>
                </c:pt>
              </c:numCache>
            </c:numRef>
          </c:val>
        </c:ser>
        <c:ser>
          <c:idx val="4"/>
          <c:order val="4"/>
          <c:tx>
            <c:strRef>
              <c:f>Sheet1!$A$7</c:f>
              <c:strCache>
                <c:ptCount val="1"/>
                <c:pt idx="0">
                  <c:v>TOTALS</c:v>
                </c:pt>
              </c:strCache>
            </c:strRef>
          </c:tx>
          <c:cat>
            <c:strRef>
              <c:f>Sheet1!$B$2:$F$2</c:f>
              <c:strCache>
                <c:ptCount val="5"/>
                <c:pt idx="0">
                  <c:v>PURCHASES</c:v>
                </c:pt>
                <c:pt idx="1">
                  <c:v>INTEREST ON OVER DUE</c:v>
                </c:pt>
                <c:pt idx="2">
                  <c:v>VAT</c:v>
                </c:pt>
                <c:pt idx="3">
                  <c:v>TOTAL BILL</c:v>
                </c:pt>
                <c:pt idx="4">
                  <c:v>PAYMENT TO ESKOM</c:v>
                </c:pt>
              </c:strCache>
            </c:strRef>
          </c:cat>
          <c:val>
            <c:numRef>
              <c:f>Sheet1!$B$7:$F$7</c:f>
              <c:numCache>
                <c:formatCode>"R"#,##0.00_);[Red]\("R"#,##0.00\)</c:formatCode>
                <c:ptCount val="5"/>
                <c:pt idx="0">
                  <c:v>525690207.22999996</c:v>
                </c:pt>
                <c:pt idx="1">
                  <c:v>103684340.05000001</c:v>
                </c:pt>
                <c:pt idx="2">
                  <c:v>73657252.990000024</c:v>
                </c:pt>
                <c:pt idx="3" formatCode="&quot;R&quot;#,##0.00">
                  <c:v>703031800.26999998</c:v>
                </c:pt>
                <c:pt idx="4" formatCode="&quot;R&quot;#,##0.00">
                  <c:v>444056741.69</c:v>
                </c:pt>
              </c:numCache>
            </c:numRef>
          </c:val>
        </c:ser>
        <c:dLbls/>
        <c:axId val="81024128"/>
        <c:axId val="81025664"/>
      </c:barChart>
      <c:catAx>
        <c:axId val="81024128"/>
        <c:scaling>
          <c:orientation val="minMax"/>
        </c:scaling>
        <c:axPos val="b"/>
        <c:numFmt formatCode="General" sourceLinked="0"/>
        <c:majorTickMark val="none"/>
        <c:tickLblPos val="nextTo"/>
        <c:crossAx val="81025664"/>
        <c:crosses val="autoZero"/>
        <c:auto val="1"/>
        <c:lblAlgn val="ctr"/>
        <c:lblOffset val="100"/>
      </c:catAx>
      <c:valAx>
        <c:axId val="81025664"/>
        <c:scaling>
          <c:orientation val="minMax"/>
        </c:scaling>
        <c:axPos val="l"/>
        <c:majorGridlines/>
        <c:numFmt formatCode="&quot;R&quot;#,##0.00_);[Red]\(&quot;R&quot;#,##0.00\)" sourceLinked="1"/>
        <c:majorTickMark val="none"/>
        <c:tickLblPos val="nextTo"/>
        <c:crossAx val="81024128"/>
        <c:crosses val="autoZero"/>
        <c:crossBetween val="between"/>
      </c:val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37"/>
  <c:chart>
    <c:title>
      <c:tx>
        <c:rich>
          <a:bodyPr rot="0" vert="horz"/>
          <a:lstStyle/>
          <a:p>
            <a:pPr>
              <a:defRPr/>
            </a:pPr>
            <a:r>
              <a:rPr lang="en-US" dirty="0" smtClean="0"/>
              <a:t>TOTAL METERS INSTALLED</a:t>
            </a:r>
            <a:endParaRPr lang="en-US" dirty="0"/>
          </a:p>
        </c:rich>
      </c:tx>
    </c:title>
    <c:view3D>
      <c:depthPercent val="100"/>
      <c:rAngAx val="1"/>
    </c:view3D>
    <c:plotArea>
      <c:layout>
        <c:manualLayout>
          <c:layoutTarget val="inner"/>
          <c:xMode val="edge"/>
          <c:yMode val="edge"/>
          <c:x val="4.4692038495188109E-2"/>
          <c:y val="0.19486111111111115"/>
          <c:w val="0.8903403324584428"/>
          <c:h val="0.61917432195975508"/>
        </c:manualLayout>
      </c:layout>
      <c:bar3DChart>
        <c:barDir val="col"/>
        <c:grouping val="standard"/>
        <c:ser>
          <c:idx val="0"/>
          <c:order val="0"/>
          <c:tx>
            <c:strRef>
              <c:f>'C:\Users\Balfour\AppData\Local\Temp\[Thaba Chweu Weekly report (21-05-2018-27-05-2018).xlsx]EXECUTIVE SUMMARY'!$C$39:$C$40</c:f>
              <c:strCache>
                <c:ptCount val="1"/>
                <c:pt idx="0">
                  <c:v>Total</c:v>
                </c:pt>
              </c:strCache>
            </c:strRef>
          </c:tx>
          <c:dLbls>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'C:\Users\Balfour\AppData\Local\Temp\[Thaba Chweu Weekly report (21-05-2018-27-05-2018).xlsx]EXECUTIVE SUMMARY'!$B$41:$B$45</c:f>
              <c:strCache>
                <c:ptCount val="5"/>
                <c:pt idx="0">
                  <c:v>Single Phase</c:v>
                </c:pt>
                <c:pt idx="1">
                  <c:v>DCU</c:v>
                </c:pt>
                <c:pt idx="2">
                  <c:v>Three Phase</c:v>
                </c:pt>
                <c:pt idx="3">
                  <c:v>Large Power User</c:v>
                </c:pt>
                <c:pt idx="4">
                  <c:v>Total</c:v>
                </c:pt>
              </c:strCache>
            </c:strRef>
          </c:cat>
          <c:val>
            <c:numRef>
              <c:f>'C:\Users\Balfour\AppData\Local\Temp\[Thaba Chweu Weekly report (21-05-2018-27-05-2018).xlsx]EXECUTIVE SUMMARY'!$C$41:$C$45</c:f>
              <c:numCache>
                <c:formatCode>General</c:formatCode>
                <c:ptCount val="5"/>
                <c:pt idx="0">
                  <c:v>3639</c:v>
                </c:pt>
                <c:pt idx="1">
                  <c:v>133</c:v>
                </c:pt>
                <c:pt idx="2">
                  <c:v>234</c:v>
                </c:pt>
                <c:pt idx="3">
                  <c:v>0</c:v>
                </c:pt>
                <c:pt idx="4">
                  <c:v>4006</c:v>
                </c:pt>
              </c:numCache>
            </c:numRef>
          </c:val>
          <c:extLst xmlns:c16r2="http://schemas.microsoft.com/office/drawing/2015/06/chart">
            <c:ext xmlns:c16="http://schemas.microsoft.com/office/drawing/2014/chart" uri="{C3380CC4-5D6E-409C-BE32-E72D297353CC}">
              <c16:uniqueId val="{00000000-934C-4DA6-A45B-717DD621EBB2}"/>
            </c:ext>
          </c:extLst>
        </c:ser>
        <c:dLbls>
          <c:showVal val="1"/>
        </c:dLbls>
        <c:gapWidth val="84"/>
        <c:gapDepth val="53"/>
        <c:shape val="box"/>
        <c:axId val="115782016"/>
        <c:axId val="115783552"/>
        <c:axId val="115790272"/>
      </c:bar3DChart>
      <c:catAx>
        <c:axId val="115782016"/>
        <c:scaling>
          <c:orientation val="minMax"/>
        </c:scaling>
        <c:axPos val="b"/>
        <c:numFmt formatCode="General" sourceLinked="1"/>
        <c:majorTickMark val="none"/>
        <c:tickLblPos val="nextTo"/>
        <c:txPr>
          <a:bodyPr rot="-60000000" vert="horz"/>
          <a:lstStyle/>
          <a:p>
            <a:pPr>
              <a:defRPr sz="1600"/>
            </a:pPr>
            <a:endParaRPr lang="en-US"/>
          </a:p>
        </c:txPr>
        <c:crossAx val="115783552"/>
        <c:crosses val="autoZero"/>
        <c:auto val="1"/>
        <c:lblAlgn val="ctr"/>
        <c:lblOffset val="100"/>
      </c:catAx>
      <c:valAx>
        <c:axId val="115783552"/>
        <c:scaling>
          <c:orientation val="minMax"/>
        </c:scaling>
        <c:delete val="1"/>
        <c:axPos val="l"/>
        <c:numFmt formatCode="General" sourceLinked="1"/>
        <c:tickLblPos val="none"/>
        <c:crossAx val="115782016"/>
        <c:crosses val="autoZero"/>
        <c:crossBetween val="between"/>
      </c:valAx>
      <c:serAx>
        <c:axId val="115790272"/>
        <c:scaling>
          <c:orientation val="minMax"/>
        </c:scaling>
        <c:delete val="1"/>
        <c:axPos val="b"/>
        <c:majorTickMark val="none"/>
        <c:tickLblPos val="none"/>
        <c:crossAx val="115783552"/>
        <c:crosses val="autoZero"/>
      </c:ser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3C602-170D-4D2C-BF1D-0F6BC7B1DFE2}"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ZA"/>
        </a:p>
      </dgm:t>
    </dgm:pt>
    <dgm:pt modelId="{AEEC89DB-9225-4453-97FA-5CD08A6E9F1E}">
      <dgm:prSet phldrT="[Text]" custT="1"/>
      <dgm:spPr/>
      <dgm:t>
        <a:bodyPr/>
        <a:lstStyle/>
        <a:p>
          <a:endParaRPr lang="en-ZA" sz="1000" dirty="0" smtClean="0">
            <a:solidFill>
              <a:schemeClr val="tx1"/>
            </a:solidFill>
          </a:endParaRPr>
        </a:p>
        <a:p>
          <a:r>
            <a:rPr lang="en-ZA" sz="950" dirty="0" smtClean="0">
              <a:solidFill>
                <a:schemeClr val="tx1"/>
              </a:solidFill>
            </a:rPr>
            <a:t>Sale of 170 houses over 3 months (100 sales and 70 BNG), Sale of 897 stands and 588 housing packages – R350mil raised. Indicative timelines: 18 months from December 2017 – project underway</a:t>
          </a:r>
        </a:p>
        <a:p>
          <a:endParaRPr lang="en-ZA" sz="800" dirty="0">
            <a:solidFill>
              <a:schemeClr val="tx1"/>
            </a:solidFill>
          </a:endParaRPr>
        </a:p>
      </dgm:t>
    </dgm:pt>
    <dgm:pt modelId="{522D3D1E-301C-445D-AC66-B6D184158019}" type="parTrans" cxnId="{B565476B-1914-4194-B2CE-E81507213BFC}">
      <dgm:prSet/>
      <dgm:spPr/>
      <dgm:t>
        <a:bodyPr/>
        <a:lstStyle/>
        <a:p>
          <a:endParaRPr lang="en-ZA"/>
        </a:p>
      </dgm:t>
    </dgm:pt>
    <dgm:pt modelId="{BE82E3B5-E266-47E3-B4F3-8DF590C78F53}" type="sibTrans" cxnId="{B565476B-1914-4194-B2CE-E81507213BFC}">
      <dgm:prSet/>
      <dgm:spPr/>
      <dgm:t>
        <a:bodyPr/>
        <a:lstStyle/>
        <a:p>
          <a:endParaRPr lang="en-ZA"/>
        </a:p>
      </dgm:t>
    </dgm:pt>
    <dgm:pt modelId="{CAFC9535-5473-4B7F-AF40-036C28D2B64B}">
      <dgm:prSet/>
      <dgm:spPr/>
      <dgm:t>
        <a:bodyPr/>
        <a:lstStyle/>
        <a:p>
          <a:r>
            <a:rPr lang="en-ZA" dirty="0" smtClean="0">
              <a:solidFill>
                <a:schemeClr val="tx1"/>
              </a:solidFill>
            </a:rPr>
            <a:t>Proposition to Eskom for a partnership: R350million paid over phase 1 project term (ring-fenced) – suppression of  interest</a:t>
          </a:r>
          <a:endParaRPr lang="en-ZA" dirty="0">
            <a:solidFill>
              <a:schemeClr val="tx1"/>
            </a:solidFill>
          </a:endParaRPr>
        </a:p>
      </dgm:t>
    </dgm:pt>
    <dgm:pt modelId="{6F63F34C-BCDA-41AC-9430-E64CD130C519}" type="parTrans" cxnId="{C9F3DAD8-234C-4FB1-869D-80ABAE5604C0}">
      <dgm:prSet/>
      <dgm:spPr/>
      <dgm:t>
        <a:bodyPr/>
        <a:lstStyle/>
        <a:p>
          <a:endParaRPr lang="en-ZA"/>
        </a:p>
      </dgm:t>
    </dgm:pt>
    <dgm:pt modelId="{D87C0EF5-774E-49BC-B989-485126602AF7}" type="sibTrans" cxnId="{C9F3DAD8-234C-4FB1-869D-80ABAE5604C0}">
      <dgm:prSet/>
      <dgm:spPr/>
      <dgm:t>
        <a:bodyPr/>
        <a:lstStyle/>
        <a:p>
          <a:endParaRPr lang="en-ZA"/>
        </a:p>
      </dgm:t>
    </dgm:pt>
    <dgm:pt modelId="{7FB22DB5-92E3-40B4-888B-66C18DC8E17B}">
      <dgm:prSet/>
      <dgm:spPr/>
      <dgm:t>
        <a:bodyPr/>
        <a:lstStyle/>
        <a:p>
          <a:r>
            <a:rPr lang="en-ZA" dirty="0" smtClean="0">
              <a:solidFill>
                <a:schemeClr val="tx1"/>
              </a:solidFill>
            </a:rPr>
            <a:t>Monthly payments of the  current account, smart metering and revenue generation initiatives</a:t>
          </a:r>
          <a:endParaRPr lang="en-ZA" dirty="0">
            <a:solidFill>
              <a:schemeClr val="tx1"/>
            </a:solidFill>
          </a:endParaRPr>
        </a:p>
      </dgm:t>
    </dgm:pt>
    <dgm:pt modelId="{EAD5C852-A793-4C8F-A6CF-8E3CFE490F0B}" type="parTrans" cxnId="{D5967F34-D93D-47D8-9BCD-8AF642691E44}">
      <dgm:prSet/>
      <dgm:spPr/>
      <dgm:t>
        <a:bodyPr/>
        <a:lstStyle/>
        <a:p>
          <a:endParaRPr lang="en-ZA"/>
        </a:p>
      </dgm:t>
    </dgm:pt>
    <dgm:pt modelId="{D8DA41B3-CF33-461E-8183-C5F8D4845547}" type="sibTrans" cxnId="{D5967F34-D93D-47D8-9BCD-8AF642691E44}">
      <dgm:prSet/>
      <dgm:spPr/>
      <dgm:t>
        <a:bodyPr/>
        <a:lstStyle/>
        <a:p>
          <a:endParaRPr lang="en-ZA"/>
        </a:p>
      </dgm:t>
    </dgm:pt>
    <dgm:pt modelId="{7636DD51-3FAB-4781-B723-2A1999FAD8A3}" type="pres">
      <dgm:prSet presAssocID="{68C3C602-170D-4D2C-BF1D-0F6BC7B1DFE2}" presName="Name0" presStyleCnt="0">
        <dgm:presLayoutVars>
          <dgm:chMax val="7"/>
          <dgm:chPref val="7"/>
          <dgm:dir/>
        </dgm:presLayoutVars>
      </dgm:prSet>
      <dgm:spPr/>
      <dgm:t>
        <a:bodyPr/>
        <a:lstStyle/>
        <a:p>
          <a:endParaRPr lang="en-ZA"/>
        </a:p>
      </dgm:t>
    </dgm:pt>
    <dgm:pt modelId="{13555393-4D30-436C-8718-B6D328D8A54B}" type="pres">
      <dgm:prSet presAssocID="{68C3C602-170D-4D2C-BF1D-0F6BC7B1DFE2}" presName="dot1" presStyleLbl="alignNode1" presStyleIdx="0" presStyleCnt="12"/>
      <dgm:spPr/>
    </dgm:pt>
    <dgm:pt modelId="{941703A4-2849-4AA4-984B-DD0C19AFD240}" type="pres">
      <dgm:prSet presAssocID="{68C3C602-170D-4D2C-BF1D-0F6BC7B1DFE2}" presName="dot2" presStyleLbl="alignNode1" presStyleIdx="1" presStyleCnt="12"/>
      <dgm:spPr/>
    </dgm:pt>
    <dgm:pt modelId="{9FA7A711-76F8-40BC-A70A-850893FB6B09}" type="pres">
      <dgm:prSet presAssocID="{68C3C602-170D-4D2C-BF1D-0F6BC7B1DFE2}" presName="dot3" presStyleLbl="alignNode1" presStyleIdx="2" presStyleCnt="12"/>
      <dgm:spPr/>
    </dgm:pt>
    <dgm:pt modelId="{9E9B89CA-7D92-4816-85DC-30188D3CD2DF}" type="pres">
      <dgm:prSet presAssocID="{68C3C602-170D-4D2C-BF1D-0F6BC7B1DFE2}" presName="dot4" presStyleLbl="alignNode1" presStyleIdx="3" presStyleCnt="12"/>
      <dgm:spPr/>
    </dgm:pt>
    <dgm:pt modelId="{D38563E0-1C04-4C7E-9ED1-3B0511003378}" type="pres">
      <dgm:prSet presAssocID="{68C3C602-170D-4D2C-BF1D-0F6BC7B1DFE2}" presName="dot5" presStyleLbl="alignNode1" presStyleIdx="4" presStyleCnt="12"/>
      <dgm:spPr/>
    </dgm:pt>
    <dgm:pt modelId="{039D5926-A686-495A-81EA-D6A5C0A91141}" type="pres">
      <dgm:prSet presAssocID="{68C3C602-170D-4D2C-BF1D-0F6BC7B1DFE2}" presName="dotArrow1" presStyleLbl="alignNode1" presStyleIdx="5" presStyleCnt="12" custLinFactY="-100000" custLinFactNeighborY="-122033"/>
      <dgm:spPr/>
    </dgm:pt>
    <dgm:pt modelId="{52AB481E-7AE5-4A72-8A24-C04AC1D4CDAF}" type="pres">
      <dgm:prSet presAssocID="{68C3C602-170D-4D2C-BF1D-0F6BC7B1DFE2}" presName="dotArrow2" presStyleLbl="alignNode1" presStyleIdx="6" presStyleCnt="12" custLinFactY="-100000" custLinFactNeighborY="-116782"/>
      <dgm:spPr/>
    </dgm:pt>
    <dgm:pt modelId="{2B196EAF-AFC1-48F2-A12F-1DCBF8CC966B}" type="pres">
      <dgm:prSet presAssocID="{68C3C602-170D-4D2C-BF1D-0F6BC7B1DFE2}" presName="dotArrow3" presStyleLbl="alignNode1" presStyleIdx="7" presStyleCnt="12" custLinFactY="-28511" custLinFactNeighborY="-100000"/>
      <dgm:spPr/>
      <dgm:t>
        <a:bodyPr/>
        <a:lstStyle/>
        <a:p>
          <a:endParaRPr lang="en-ZA"/>
        </a:p>
      </dgm:t>
    </dgm:pt>
    <dgm:pt modelId="{7A70537C-22E1-4A78-AF1B-3FE791AF45D4}" type="pres">
      <dgm:prSet presAssocID="{68C3C602-170D-4D2C-BF1D-0F6BC7B1DFE2}" presName="dotArrow4" presStyleLbl="alignNode1" presStyleIdx="8" presStyleCnt="12" custLinFactY="-100000" custLinFactNeighborY="-116782"/>
      <dgm:spPr/>
    </dgm:pt>
    <dgm:pt modelId="{6CACA9C9-098E-4845-B8B5-E6974936B54C}" type="pres">
      <dgm:prSet presAssocID="{68C3C602-170D-4D2C-BF1D-0F6BC7B1DFE2}" presName="dotArrow5" presStyleLbl="alignNode1" presStyleIdx="9" presStyleCnt="12" custLinFactY="-100000" custLinFactNeighborY="-122033"/>
      <dgm:spPr/>
    </dgm:pt>
    <dgm:pt modelId="{0D74D607-8EFA-4273-8830-EA380146A9D6}" type="pres">
      <dgm:prSet presAssocID="{68C3C602-170D-4D2C-BF1D-0F6BC7B1DFE2}" presName="dotArrow6" presStyleLbl="alignNode1" presStyleIdx="10" presStyleCnt="12" custLinFactY="-48022" custLinFactNeighborY="-100000"/>
      <dgm:spPr/>
      <dgm:t>
        <a:bodyPr/>
        <a:lstStyle/>
        <a:p>
          <a:endParaRPr lang="en-ZA"/>
        </a:p>
      </dgm:t>
    </dgm:pt>
    <dgm:pt modelId="{A2E9AE63-DEDD-4EE9-8632-536EFB0573CE}" type="pres">
      <dgm:prSet presAssocID="{68C3C602-170D-4D2C-BF1D-0F6BC7B1DFE2}" presName="dotArrow7" presStyleLbl="alignNode1" presStyleIdx="11" presStyleCnt="12"/>
      <dgm:spPr/>
    </dgm:pt>
    <dgm:pt modelId="{DD613DCB-8174-46AF-9E48-B5044F773AB2}" type="pres">
      <dgm:prSet presAssocID="{AEEC89DB-9225-4453-97FA-5CD08A6E9F1E}" presName="parTx1" presStyleLbl="node1" presStyleIdx="0" presStyleCnt="3"/>
      <dgm:spPr/>
      <dgm:t>
        <a:bodyPr/>
        <a:lstStyle/>
        <a:p>
          <a:endParaRPr lang="en-ZA"/>
        </a:p>
      </dgm:t>
    </dgm:pt>
    <dgm:pt modelId="{B2991B7A-E010-43A4-A785-B87665DE49CF}" type="pres">
      <dgm:prSet presAssocID="{BE82E3B5-E266-47E3-B4F3-8DF590C78F53}" presName="picture1" presStyleCnt="0"/>
      <dgm:spPr/>
    </dgm:pt>
    <dgm:pt modelId="{984228AB-ABBD-45AD-88AA-DADBC3F81DD8}" type="pres">
      <dgm:prSet presAssocID="{BE82E3B5-E266-47E3-B4F3-8DF590C78F53}" presName="imageRepeatNode" presStyleLbl="fgImgPlace1" presStyleIdx="0" presStyleCnt="3"/>
      <dgm:spPr/>
      <dgm:t>
        <a:bodyPr/>
        <a:lstStyle/>
        <a:p>
          <a:endParaRPr lang="en-ZA"/>
        </a:p>
      </dgm:t>
    </dgm:pt>
    <dgm:pt modelId="{498BF2BB-E8AC-4838-A537-90CD4987C9F1}" type="pres">
      <dgm:prSet presAssocID="{CAFC9535-5473-4B7F-AF40-036C28D2B64B}" presName="parTx2" presStyleLbl="node1" presStyleIdx="1" presStyleCnt="3" custLinFactNeighborX="-2806" custLinFactNeighborY="-18672"/>
      <dgm:spPr/>
      <dgm:t>
        <a:bodyPr/>
        <a:lstStyle/>
        <a:p>
          <a:endParaRPr lang="en-ZA"/>
        </a:p>
      </dgm:t>
    </dgm:pt>
    <dgm:pt modelId="{F9C17B70-F94A-4FDB-BB13-4E1F7C3A67BF}" type="pres">
      <dgm:prSet presAssocID="{D87C0EF5-774E-49BC-B989-485126602AF7}" presName="picture2" presStyleCnt="0"/>
      <dgm:spPr/>
    </dgm:pt>
    <dgm:pt modelId="{6395EF52-EA7A-47D1-9306-2C7488D28A3A}" type="pres">
      <dgm:prSet presAssocID="{D87C0EF5-774E-49BC-B989-485126602AF7}" presName="imageRepeatNode" presStyleLbl="fgImgPlace1" presStyleIdx="1" presStyleCnt="3"/>
      <dgm:spPr/>
      <dgm:t>
        <a:bodyPr/>
        <a:lstStyle/>
        <a:p>
          <a:endParaRPr lang="en-ZA"/>
        </a:p>
      </dgm:t>
    </dgm:pt>
    <dgm:pt modelId="{1D66562D-C4F6-4C8C-A537-72854B50F05C}" type="pres">
      <dgm:prSet presAssocID="{7FB22DB5-92E3-40B4-888B-66C18DC8E17B}" presName="parTx3" presStyleLbl="node1" presStyleIdx="2" presStyleCnt="3"/>
      <dgm:spPr/>
      <dgm:t>
        <a:bodyPr/>
        <a:lstStyle/>
        <a:p>
          <a:endParaRPr lang="en-ZA"/>
        </a:p>
      </dgm:t>
    </dgm:pt>
    <dgm:pt modelId="{4105C2DE-05C8-4D6B-8E11-09A33A56487D}" type="pres">
      <dgm:prSet presAssocID="{D8DA41B3-CF33-461E-8183-C5F8D4845547}" presName="picture3" presStyleCnt="0"/>
      <dgm:spPr/>
    </dgm:pt>
    <dgm:pt modelId="{C75C95FB-B4CD-44BE-8B93-8E6E55C7E2E8}" type="pres">
      <dgm:prSet presAssocID="{D8DA41B3-CF33-461E-8183-C5F8D4845547}" presName="imageRepeatNode" presStyleLbl="fgImgPlace1" presStyleIdx="2" presStyleCnt="3"/>
      <dgm:spPr/>
      <dgm:t>
        <a:bodyPr/>
        <a:lstStyle/>
        <a:p>
          <a:endParaRPr lang="en-ZA"/>
        </a:p>
      </dgm:t>
    </dgm:pt>
  </dgm:ptLst>
  <dgm:cxnLst>
    <dgm:cxn modelId="{E8ADE5C3-F790-44B2-94D2-9DAEC32010A4}" type="presOf" srcId="{CAFC9535-5473-4B7F-AF40-036C28D2B64B}" destId="{498BF2BB-E8AC-4838-A537-90CD4987C9F1}" srcOrd="0" destOrd="0" presId="urn:microsoft.com/office/officeart/2008/layout/AscendingPictureAccentProcess"/>
    <dgm:cxn modelId="{49E650FD-7C16-488B-BEF3-8B59F0AE4E44}" type="presOf" srcId="{BE82E3B5-E266-47E3-B4F3-8DF590C78F53}" destId="{984228AB-ABBD-45AD-88AA-DADBC3F81DD8}" srcOrd="0" destOrd="0" presId="urn:microsoft.com/office/officeart/2008/layout/AscendingPictureAccentProcess"/>
    <dgm:cxn modelId="{EF2DEE58-92DC-4754-BB1D-50B9AE7B725A}" type="presOf" srcId="{7FB22DB5-92E3-40B4-888B-66C18DC8E17B}" destId="{1D66562D-C4F6-4C8C-A537-72854B50F05C}" srcOrd="0" destOrd="0" presId="urn:microsoft.com/office/officeart/2008/layout/AscendingPictureAccentProcess"/>
    <dgm:cxn modelId="{D5967F34-D93D-47D8-9BCD-8AF642691E44}" srcId="{68C3C602-170D-4D2C-BF1D-0F6BC7B1DFE2}" destId="{7FB22DB5-92E3-40B4-888B-66C18DC8E17B}" srcOrd="2" destOrd="0" parTransId="{EAD5C852-A793-4C8F-A6CF-8E3CFE490F0B}" sibTransId="{D8DA41B3-CF33-461E-8183-C5F8D4845547}"/>
    <dgm:cxn modelId="{C3C98145-2390-43E9-917C-72E333C0C700}" type="presOf" srcId="{68C3C602-170D-4D2C-BF1D-0F6BC7B1DFE2}" destId="{7636DD51-3FAB-4781-B723-2A1999FAD8A3}" srcOrd="0" destOrd="0" presId="urn:microsoft.com/office/officeart/2008/layout/AscendingPictureAccentProcess"/>
    <dgm:cxn modelId="{C9F3DAD8-234C-4FB1-869D-80ABAE5604C0}" srcId="{68C3C602-170D-4D2C-BF1D-0F6BC7B1DFE2}" destId="{CAFC9535-5473-4B7F-AF40-036C28D2B64B}" srcOrd="1" destOrd="0" parTransId="{6F63F34C-BCDA-41AC-9430-E64CD130C519}" sibTransId="{D87C0EF5-774E-49BC-B989-485126602AF7}"/>
    <dgm:cxn modelId="{2F28338E-9DB4-4B55-9B83-7D06723D39D8}" type="presOf" srcId="{D8DA41B3-CF33-461E-8183-C5F8D4845547}" destId="{C75C95FB-B4CD-44BE-8B93-8E6E55C7E2E8}" srcOrd="0" destOrd="0" presId="urn:microsoft.com/office/officeart/2008/layout/AscendingPictureAccentProcess"/>
    <dgm:cxn modelId="{A4B25BE0-53C5-45AE-9642-E2A1DAD0B657}" type="presOf" srcId="{AEEC89DB-9225-4453-97FA-5CD08A6E9F1E}" destId="{DD613DCB-8174-46AF-9E48-B5044F773AB2}" srcOrd="0" destOrd="0" presId="urn:microsoft.com/office/officeart/2008/layout/AscendingPictureAccentProcess"/>
    <dgm:cxn modelId="{72A7F441-D1CE-444D-AB6E-A9C0CF439A0C}" type="presOf" srcId="{D87C0EF5-774E-49BC-B989-485126602AF7}" destId="{6395EF52-EA7A-47D1-9306-2C7488D28A3A}" srcOrd="0" destOrd="0" presId="urn:microsoft.com/office/officeart/2008/layout/AscendingPictureAccentProcess"/>
    <dgm:cxn modelId="{B565476B-1914-4194-B2CE-E81507213BFC}" srcId="{68C3C602-170D-4D2C-BF1D-0F6BC7B1DFE2}" destId="{AEEC89DB-9225-4453-97FA-5CD08A6E9F1E}" srcOrd="0" destOrd="0" parTransId="{522D3D1E-301C-445D-AC66-B6D184158019}" sibTransId="{BE82E3B5-E266-47E3-B4F3-8DF590C78F53}"/>
    <dgm:cxn modelId="{C5837FA0-5EF4-4565-9D93-A77F3D143632}" type="presParOf" srcId="{7636DD51-3FAB-4781-B723-2A1999FAD8A3}" destId="{13555393-4D30-436C-8718-B6D328D8A54B}" srcOrd="0" destOrd="0" presId="urn:microsoft.com/office/officeart/2008/layout/AscendingPictureAccentProcess"/>
    <dgm:cxn modelId="{549559A5-4240-4EAB-953B-85AE5BEC9F9F}" type="presParOf" srcId="{7636DD51-3FAB-4781-B723-2A1999FAD8A3}" destId="{941703A4-2849-4AA4-984B-DD0C19AFD240}" srcOrd="1" destOrd="0" presId="urn:microsoft.com/office/officeart/2008/layout/AscendingPictureAccentProcess"/>
    <dgm:cxn modelId="{20CA8FD0-F3A1-4C98-8600-547A72B412C1}" type="presParOf" srcId="{7636DD51-3FAB-4781-B723-2A1999FAD8A3}" destId="{9FA7A711-76F8-40BC-A70A-850893FB6B09}" srcOrd="2" destOrd="0" presId="urn:microsoft.com/office/officeart/2008/layout/AscendingPictureAccentProcess"/>
    <dgm:cxn modelId="{29CDE1EA-2D39-4B31-A72C-CA44712A0BB4}" type="presParOf" srcId="{7636DD51-3FAB-4781-B723-2A1999FAD8A3}" destId="{9E9B89CA-7D92-4816-85DC-30188D3CD2DF}" srcOrd="3" destOrd="0" presId="urn:microsoft.com/office/officeart/2008/layout/AscendingPictureAccentProcess"/>
    <dgm:cxn modelId="{EA9FF5BB-A2B0-438F-AE7D-7B9C1D8EAE4B}" type="presParOf" srcId="{7636DD51-3FAB-4781-B723-2A1999FAD8A3}" destId="{D38563E0-1C04-4C7E-9ED1-3B0511003378}" srcOrd="4" destOrd="0" presId="urn:microsoft.com/office/officeart/2008/layout/AscendingPictureAccentProcess"/>
    <dgm:cxn modelId="{D04C0005-9704-4A8A-BDE8-B28C0F5B6266}" type="presParOf" srcId="{7636DD51-3FAB-4781-B723-2A1999FAD8A3}" destId="{039D5926-A686-495A-81EA-D6A5C0A91141}" srcOrd="5" destOrd="0" presId="urn:microsoft.com/office/officeart/2008/layout/AscendingPictureAccentProcess"/>
    <dgm:cxn modelId="{18C52DDF-78B8-4172-BFD6-143916AB0CB8}" type="presParOf" srcId="{7636DD51-3FAB-4781-B723-2A1999FAD8A3}" destId="{52AB481E-7AE5-4A72-8A24-C04AC1D4CDAF}" srcOrd="6" destOrd="0" presId="urn:microsoft.com/office/officeart/2008/layout/AscendingPictureAccentProcess"/>
    <dgm:cxn modelId="{8095312E-0DA1-4E74-9D09-9BD7D97CFF30}" type="presParOf" srcId="{7636DD51-3FAB-4781-B723-2A1999FAD8A3}" destId="{2B196EAF-AFC1-48F2-A12F-1DCBF8CC966B}" srcOrd="7" destOrd="0" presId="urn:microsoft.com/office/officeart/2008/layout/AscendingPictureAccentProcess"/>
    <dgm:cxn modelId="{623468E6-95FC-457E-A5A8-08983469CB51}" type="presParOf" srcId="{7636DD51-3FAB-4781-B723-2A1999FAD8A3}" destId="{7A70537C-22E1-4A78-AF1B-3FE791AF45D4}" srcOrd="8" destOrd="0" presId="urn:microsoft.com/office/officeart/2008/layout/AscendingPictureAccentProcess"/>
    <dgm:cxn modelId="{E5F5A886-7D23-4004-8951-F0058FDC0741}" type="presParOf" srcId="{7636DD51-3FAB-4781-B723-2A1999FAD8A3}" destId="{6CACA9C9-098E-4845-B8B5-E6974936B54C}" srcOrd="9" destOrd="0" presId="urn:microsoft.com/office/officeart/2008/layout/AscendingPictureAccentProcess"/>
    <dgm:cxn modelId="{F19A735D-2E56-45E6-AACE-BEB3B1F9884C}" type="presParOf" srcId="{7636DD51-3FAB-4781-B723-2A1999FAD8A3}" destId="{0D74D607-8EFA-4273-8830-EA380146A9D6}" srcOrd="10" destOrd="0" presId="urn:microsoft.com/office/officeart/2008/layout/AscendingPictureAccentProcess"/>
    <dgm:cxn modelId="{B373985D-F0F3-4EAA-B00C-1D9F77B1FA47}" type="presParOf" srcId="{7636DD51-3FAB-4781-B723-2A1999FAD8A3}" destId="{A2E9AE63-DEDD-4EE9-8632-536EFB0573CE}" srcOrd="11" destOrd="0" presId="urn:microsoft.com/office/officeart/2008/layout/AscendingPictureAccentProcess"/>
    <dgm:cxn modelId="{DF7B97BD-3D01-4C4D-97DC-1FBB85467F6A}" type="presParOf" srcId="{7636DD51-3FAB-4781-B723-2A1999FAD8A3}" destId="{DD613DCB-8174-46AF-9E48-B5044F773AB2}" srcOrd="12" destOrd="0" presId="urn:microsoft.com/office/officeart/2008/layout/AscendingPictureAccentProcess"/>
    <dgm:cxn modelId="{E687A173-E9CD-4975-879A-60037A69CD7A}" type="presParOf" srcId="{7636DD51-3FAB-4781-B723-2A1999FAD8A3}" destId="{B2991B7A-E010-43A4-A785-B87665DE49CF}" srcOrd="13" destOrd="0" presId="urn:microsoft.com/office/officeart/2008/layout/AscendingPictureAccentProcess"/>
    <dgm:cxn modelId="{514B4C53-91DE-48DF-8DE4-CA17B3A6E195}" type="presParOf" srcId="{B2991B7A-E010-43A4-A785-B87665DE49CF}" destId="{984228AB-ABBD-45AD-88AA-DADBC3F81DD8}" srcOrd="0" destOrd="0" presId="urn:microsoft.com/office/officeart/2008/layout/AscendingPictureAccentProcess"/>
    <dgm:cxn modelId="{D82927C0-A61F-4522-B7E4-454E7621954E}" type="presParOf" srcId="{7636DD51-3FAB-4781-B723-2A1999FAD8A3}" destId="{498BF2BB-E8AC-4838-A537-90CD4987C9F1}" srcOrd="14" destOrd="0" presId="urn:microsoft.com/office/officeart/2008/layout/AscendingPictureAccentProcess"/>
    <dgm:cxn modelId="{C398A39E-8756-4204-8B0B-7DB2BEDFD80D}" type="presParOf" srcId="{7636DD51-3FAB-4781-B723-2A1999FAD8A3}" destId="{F9C17B70-F94A-4FDB-BB13-4E1F7C3A67BF}" srcOrd="15" destOrd="0" presId="urn:microsoft.com/office/officeart/2008/layout/AscendingPictureAccentProcess"/>
    <dgm:cxn modelId="{3C094705-2575-49B8-BAD2-EE066CA6CDC6}" type="presParOf" srcId="{F9C17B70-F94A-4FDB-BB13-4E1F7C3A67BF}" destId="{6395EF52-EA7A-47D1-9306-2C7488D28A3A}" srcOrd="0" destOrd="0" presId="urn:microsoft.com/office/officeart/2008/layout/AscendingPictureAccentProcess"/>
    <dgm:cxn modelId="{B1BB144D-B4B2-49F3-BC7E-DBF0A4EE618B}" type="presParOf" srcId="{7636DD51-3FAB-4781-B723-2A1999FAD8A3}" destId="{1D66562D-C4F6-4C8C-A537-72854B50F05C}" srcOrd="16" destOrd="0" presId="urn:microsoft.com/office/officeart/2008/layout/AscendingPictureAccentProcess"/>
    <dgm:cxn modelId="{A210037F-4AC0-4862-ACC9-F797EFF99DAC}" type="presParOf" srcId="{7636DD51-3FAB-4781-B723-2A1999FAD8A3}" destId="{4105C2DE-05C8-4D6B-8E11-09A33A56487D}" srcOrd="17" destOrd="0" presId="urn:microsoft.com/office/officeart/2008/layout/AscendingPictureAccentProcess"/>
    <dgm:cxn modelId="{AD190D96-C8AE-46A3-89DF-6E7CE19FCF1B}" type="presParOf" srcId="{4105C2DE-05C8-4D6B-8E11-09A33A56487D}" destId="{C75C95FB-B4CD-44BE-8B93-8E6E55C7E2E8}"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3771C01D-B1B0-4873-BF61-448BC35EADB8}" type="datetimeFigureOut">
              <a:rPr lang="en-ZA" smtClean="0"/>
              <a:pPr/>
              <a:t>2018/06/14</a:t>
            </a:fld>
            <a:endParaRPr lang="en-ZA"/>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D02CA2E2-FB4D-4528-B0E0-E5AB7214143C}" type="slidenum">
              <a:rPr lang="en-ZA" smtClean="0"/>
              <a:pPr/>
              <a:t>‹#›</a:t>
            </a:fld>
            <a:endParaRPr lang="en-ZA"/>
          </a:p>
        </p:txBody>
      </p:sp>
    </p:spTree>
    <p:extLst>
      <p:ext uri="{BB962C8B-B14F-4D97-AF65-F5344CB8AC3E}">
        <p14:creationId xmlns:p14="http://schemas.microsoft.com/office/powerpoint/2010/main" xmlns="" val="259053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C73A171C-7E1F-47D6-BC53-3B4BC0D18AB0}" type="datetimeFigureOut">
              <a:rPr lang="en-ZA" smtClean="0"/>
              <a:pPr/>
              <a:t>2018/06/14</a:t>
            </a:fld>
            <a:endParaRPr lang="en-ZA"/>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B71F4C06-F02A-4A2E-A7F3-11D8667E2D2B}" type="slidenum">
              <a:rPr lang="en-ZA" smtClean="0"/>
              <a:pPr/>
              <a:t>‹#›</a:t>
            </a:fld>
            <a:endParaRPr lang="en-ZA"/>
          </a:p>
        </p:txBody>
      </p:sp>
    </p:spTree>
    <p:extLst>
      <p:ext uri="{BB962C8B-B14F-4D97-AF65-F5344CB8AC3E}">
        <p14:creationId xmlns:p14="http://schemas.microsoft.com/office/powerpoint/2010/main" xmlns="" val="223667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1F4C06-F02A-4A2E-A7F3-11D8667E2D2B}" type="slidenum">
              <a:rPr lang="en-ZA" smtClean="0"/>
              <a:pPr/>
              <a:t>8</a:t>
            </a:fld>
            <a:endParaRPr lang="en-ZA"/>
          </a:p>
        </p:txBody>
      </p:sp>
    </p:spTree>
    <p:extLst>
      <p:ext uri="{BB962C8B-B14F-4D97-AF65-F5344CB8AC3E}">
        <p14:creationId xmlns:p14="http://schemas.microsoft.com/office/powerpoint/2010/main" xmlns="" val="300347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7E11E83-BF2A-4225-A38E-204FF4A05A39}" type="datetime1">
              <a:rPr lang="en-ZA" smtClean="0"/>
              <a:pPr/>
              <a:t>2018/06/14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413399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9039346-8A16-47B2-941F-CB0410254284}" type="datetime1">
              <a:rPr lang="en-ZA" smtClean="0"/>
              <a:pPr/>
              <a:t>2018/06/14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204496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B00508C-28D9-4C58-81DF-6951F8FCA292}" type="datetime1">
              <a:rPr lang="en-ZA" smtClean="0"/>
              <a:pPr/>
              <a:t>2018/06/14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325546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DF96FD6-C482-43B0-8298-E0DEE977C34B}" type="datetime1">
              <a:rPr lang="en-ZA" smtClean="0"/>
              <a:pPr/>
              <a:t>2018/06/14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270667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718A9-FB2E-47A7-BFB6-7368EBA85FC3}" type="datetime1">
              <a:rPr lang="en-ZA" smtClean="0"/>
              <a:pPr/>
              <a:t>2018/06/14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400042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76AE198-D7E6-4257-9DF4-151409598B8B}" type="datetime1">
              <a:rPr lang="en-ZA" smtClean="0"/>
              <a:pPr/>
              <a:t>2018/06/14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1708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DBC701A-2CC6-4058-A2DC-5E9A80935703}" type="datetime1">
              <a:rPr lang="en-ZA" smtClean="0"/>
              <a:pPr/>
              <a:t>2018/06/14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140804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37C9CA5-521F-4200-872B-6980010C350E}" type="datetime1">
              <a:rPr lang="en-ZA" smtClean="0"/>
              <a:pPr/>
              <a:t>2018/06/14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211834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BA88C-7740-499E-9B4B-6FDDE79A0274}" type="datetime1">
              <a:rPr lang="en-ZA" smtClean="0"/>
              <a:pPr/>
              <a:t>2018/06/14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151799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1015F-5E15-49BC-8538-E535AEA10326}" type="datetime1">
              <a:rPr lang="en-ZA" smtClean="0"/>
              <a:pPr/>
              <a:t>2018/06/14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366693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161CF-D1AA-4AB2-AA5F-7EE6FD16A84B}" type="datetime1">
              <a:rPr lang="en-ZA" smtClean="0"/>
              <a:pPr/>
              <a:t>2018/06/14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308837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r="19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78F2D-0EBB-4853-87DC-3E88E0296930}" type="datetime1">
              <a:rPr lang="en-ZA" smtClean="0"/>
              <a:pPr/>
              <a:t>2018/06/14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406AB-C20D-42C6-8CF6-BC13BAAFBBE6}" type="slidenum">
              <a:rPr lang="en-ZA" smtClean="0"/>
              <a:pPr/>
              <a:t>‹#›</a:t>
            </a:fld>
            <a:endParaRPr lang="en-ZA"/>
          </a:p>
        </p:txBody>
      </p:sp>
    </p:spTree>
    <p:extLst>
      <p:ext uri="{BB962C8B-B14F-4D97-AF65-F5344CB8AC3E}">
        <p14:creationId xmlns:p14="http://schemas.microsoft.com/office/powerpoint/2010/main" xmlns="" val="285013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extLst>
          </p:cNvPr>
          <p:cNvSpPr txBox="1">
            <a:spLocks noGrp="1"/>
          </p:cNvSpPr>
          <p:nvPr>
            <p:ph type="ctrTitle"/>
          </p:nvPr>
        </p:nvSpPr>
        <p:spPr>
          <a:xfrm>
            <a:off x="1120080" y="1196752"/>
            <a:ext cx="7772400" cy="4462760"/>
          </a:xfrm>
          <a:prstGeom prst="rect">
            <a:avLst/>
          </a:prstGeom>
          <a:noFill/>
        </p:spPr>
        <p:txBody>
          <a:bodyPr>
            <a:spAutoFit/>
          </a:bodyPr>
          <a:lstStyle/>
          <a:p>
            <a:pPr algn="ctr" eaLnBrk="1" fontAlgn="auto" hangingPunct="1">
              <a:spcAft>
                <a:spcPts val="0"/>
              </a:spcAft>
              <a:defRPr/>
            </a:pPr>
            <a:r>
              <a:rPr lang="en-ZA" altLang="en-US" sz="4400" b="1" dirty="0"/>
              <a:t>REPORT TO SCOPA ON ESKOM </a:t>
            </a:r>
            <a:r>
              <a:rPr lang="en-ZA" altLang="en-US" sz="4400" b="1" dirty="0" smtClean="0"/>
              <a:t>ACCOUNT</a:t>
            </a:r>
            <a:br>
              <a:rPr lang="en-ZA" altLang="en-US" sz="4400" b="1" dirty="0" smtClean="0"/>
            </a:br>
            <a:r>
              <a:rPr lang="en-ZA" altLang="en-US" sz="4400" b="1" dirty="0" smtClean="0"/>
              <a:t/>
            </a:r>
            <a:br>
              <a:rPr lang="en-ZA" altLang="en-US" sz="4400" b="1" dirty="0" smtClean="0"/>
            </a:br>
            <a:r>
              <a:rPr lang="en-ZA" altLang="en-US" sz="3200" b="1" dirty="0" smtClean="0"/>
              <a:t>13 JUNE 2018</a:t>
            </a:r>
            <a:br>
              <a:rPr lang="en-ZA" altLang="en-US" sz="3200" b="1" dirty="0" smtClean="0"/>
            </a:br>
            <a:r>
              <a:rPr lang="en-ZA" altLang="en-US" sz="3200" b="1" dirty="0"/>
              <a:t/>
            </a:r>
            <a:br>
              <a:rPr lang="en-ZA" altLang="en-US" sz="3200" b="1" dirty="0"/>
            </a:br>
            <a:r>
              <a:rPr lang="en-ZA" altLang="en-US" sz="3200" b="1" dirty="0" err="1" smtClean="0"/>
              <a:t>Thaba</a:t>
            </a:r>
            <a:r>
              <a:rPr lang="en-ZA" altLang="en-US" sz="3200" b="1" dirty="0" smtClean="0"/>
              <a:t> </a:t>
            </a:r>
            <a:r>
              <a:rPr lang="en-ZA" altLang="en-US" sz="3200" b="1" dirty="0" err="1" smtClean="0"/>
              <a:t>Chweu</a:t>
            </a:r>
            <a:r>
              <a:rPr lang="en-ZA" altLang="en-US" sz="3200" b="1" dirty="0" smtClean="0"/>
              <a:t> Local Municipality</a:t>
            </a:r>
            <a:endParaRPr lang="en-ZA" altLang="en-US" sz="4400" b="1" dirty="0"/>
          </a:p>
          <a:p>
            <a:pPr algn="ctr" eaLnBrk="1" fontAlgn="auto" hangingPunct="1">
              <a:spcAft>
                <a:spcPts val="0"/>
              </a:spcAft>
              <a:defRPr/>
            </a:pPr>
            <a:endParaRPr lang="en-ZA" altLang="en-US" sz="2800" b="1" dirty="0">
              <a:solidFill>
                <a:srgbClr val="FF0000"/>
              </a:solidFill>
              <a:effectLst>
                <a:outerShdw blurRad="38100" dist="38100" dir="2700000" algn="tl">
                  <a:srgbClr val="000000">
                    <a:alpha val="43137"/>
                  </a:srgbClr>
                </a:outerShdw>
              </a:effectLst>
            </a:endParaRPr>
          </a:p>
          <a:p>
            <a:pPr algn="ctr" eaLnBrk="1" fontAlgn="auto" hangingPunct="1">
              <a:spcAft>
                <a:spcPts val="0"/>
              </a:spcAft>
              <a:defRPr/>
            </a:pPr>
            <a:endParaRPr lang="en-ZA" altLang="en-US" sz="2800" b="1" dirty="0">
              <a:solidFill>
                <a:srgbClr val="FF0000"/>
              </a:solidFill>
              <a:effectLst>
                <a:outerShdw blurRad="38100" dist="38100" dir="2700000" algn="tl">
                  <a:srgbClr val="000000">
                    <a:alpha val="43137"/>
                  </a:srgbClr>
                </a:outerShdw>
              </a:effectLst>
              <a:latin typeface="Arial" charset="0"/>
              <a:cs typeface="+mn-cs"/>
            </a:endParaRPr>
          </a:p>
        </p:txBody>
      </p:sp>
      <p:sp>
        <p:nvSpPr>
          <p:cNvPr id="6" name="Slide Number Placeholder 5"/>
          <p:cNvSpPr>
            <a:spLocks noGrp="1"/>
          </p:cNvSpPr>
          <p:nvPr>
            <p:ph type="sldNum" sz="quarter" idx="12"/>
          </p:nvPr>
        </p:nvSpPr>
        <p:spPr/>
        <p:txBody>
          <a:bodyPr/>
          <a:lstStyle/>
          <a:p>
            <a:fld id="{E65406AB-C20D-42C6-8CF6-BC13BAAFBBE6}" type="slidenum">
              <a:rPr lang="en-ZA" smtClean="0"/>
              <a:pPr/>
              <a:t>1</a:t>
            </a:fld>
            <a:endParaRPr lang="en-ZA"/>
          </a:p>
        </p:txBody>
      </p:sp>
    </p:spTree>
    <p:extLst>
      <p:ext uri="{BB962C8B-B14F-4D97-AF65-F5344CB8AC3E}">
        <p14:creationId xmlns:p14="http://schemas.microsoft.com/office/powerpoint/2010/main" xmlns="" val="35706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7112"/>
            <a:ext cx="9144000" cy="609600"/>
          </a:xfrm>
        </p:spPr>
        <p:txBody>
          <a:bodyPr>
            <a:normAutofit fontScale="90000"/>
          </a:bodyPr>
          <a:lstStyle/>
          <a:p>
            <a:r>
              <a:rPr lang="en-ZA" b="1" dirty="0" smtClean="0"/>
              <a:t>Basic Services Backlogs</a:t>
            </a:r>
            <a:br>
              <a:rPr lang="en-ZA" b="1" dirty="0" smtClean="0"/>
            </a:br>
            <a:endParaRPr lang="en-ZA" sz="2700" i="1" dirty="0">
              <a:solidFill>
                <a:srgbClr val="FF0000"/>
              </a:solidFill>
            </a:endParaRPr>
          </a:p>
        </p:txBody>
      </p:sp>
      <p:sp>
        <p:nvSpPr>
          <p:cNvPr id="3" name="Slide Number Placeholder 2"/>
          <p:cNvSpPr>
            <a:spLocks noGrp="1"/>
          </p:cNvSpPr>
          <p:nvPr>
            <p:ph type="sldNum" sz="quarter" idx="12"/>
          </p:nvPr>
        </p:nvSpPr>
        <p:spPr/>
        <p:txBody>
          <a:bodyPr/>
          <a:lstStyle/>
          <a:p>
            <a:fld id="{E65406AB-C20D-42C6-8CF6-BC13BAAFBBE6}" type="slidenum">
              <a:rPr lang="en-ZA" smtClean="0"/>
              <a:pPr/>
              <a:t>10</a:t>
            </a:fld>
            <a:endParaRPr lang="en-ZA"/>
          </a:p>
        </p:txBody>
      </p:sp>
      <p:graphicFrame>
        <p:nvGraphicFramePr>
          <p:cNvPr id="6" name="Table 5"/>
          <p:cNvGraphicFramePr>
            <a:graphicFrameLocks noGrp="1"/>
          </p:cNvGraphicFramePr>
          <p:nvPr>
            <p:extLst>
              <p:ext uri="{D42A27DB-BD31-4B8C-83A1-F6EECF244321}">
                <p14:modId xmlns:p14="http://schemas.microsoft.com/office/powerpoint/2010/main" xmlns="" val="3450060905"/>
              </p:ext>
            </p:extLst>
          </p:nvPr>
        </p:nvGraphicFramePr>
        <p:xfrm>
          <a:off x="1257200" y="980728"/>
          <a:ext cx="7707290" cy="3480091"/>
        </p:xfrm>
        <a:graphic>
          <a:graphicData uri="http://schemas.openxmlformats.org/drawingml/2006/table">
            <a:tbl>
              <a:tblPr firstRow="1" bandRow="1">
                <a:tableStyleId>{F5AB1C69-6EDB-4FF4-983F-18BD219EF322}</a:tableStyleId>
              </a:tblPr>
              <a:tblGrid>
                <a:gridCol w="1541458"/>
                <a:gridCol w="1541458"/>
                <a:gridCol w="1541458"/>
                <a:gridCol w="1541458"/>
                <a:gridCol w="1541458"/>
              </a:tblGrid>
              <a:tr h="914763">
                <a:tc>
                  <a:txBody>
                    <a:bodyPr/>
                    <a:lstStyle/>
                    <a:p>
                      <a:r>
                        <a:rPr lang="en-ZA" sz="1800" dirty="0" smtClean="0"/>
                        <a:t>Type of service</a:t>
                      </a:r>
                      <a:endParaRPr lang="en-ZA" sz="1800" dirty="0"/>
                    </a:p>
                  </a:txBody>
                  <a:tcPr marT="45738" marB="45738"/>
                </a:tc>
                <a:tc>
                  <a:txBody>
                    <a:bodyPr/>
                    <a:lstStyle/>
                    <a:p>
                      <a:r>
                        <a:rPr lang="en-ZA" sz="1800" dirty="0" smtClean="0"/>
                        <a:t>Total number of Households</a:t>
                      </a:r>
                    </a:p>
                    <a:p>
                      <a:r>
                        <a:rPr lang="en-ZA" sz="1800" dirty="0" smtClean="0"/>
                        <a:t>(2016)</a:t>
                      </a:r>
                      <a:endParaRPr lang="en-ZA" sz="1800" dirty="0"/>
                    </a:p>
                  </a:txBody>
                  <a:tcPr marT="45738" marB="45738"/>
                </a:tc>
                <a:tc>
                  <a:txBody>
                    <a:bodyPr/>
                    <a:lstStyle/>
                    <a:p>
                      <a:r>
                        <a:rPr lang="en-ZA" sz="1800" dirty="0" smtClean="0"/>
                        <a:t>No of Households with access to services</a:t>
                      </a:r>
                      <a:endParaRPr lang="en-ZA" sz="1800" dirty="0"/>
                    </a:p>
                  </a:txBody>
                  <a:tcPr marT="45738" marB="45738"/>
                </a:tc>
                <a:tc>
                  <a:txBody>
                    <a:bodyPr/>
                    <a:lstStyle/>
                    <a:p>
                      <a:r>
                        <a:rPr lang="en-ZA" sz="1800" dirty="0" smtClean="0"/>
                        <a:t>Households backlog levels</a:t>
                      </a:r>
                      <a:endParaRPr lang="en-ZA" sz="1800" dirty="0"/>
                    </a:p>
                  </a:txBody>
                  <a:tcPr marT="45738" marB="45738"/>
                </a:tc>
                <a:tc>
                  <a:txBody>
                    <a:bodyPr/>
                    <a:lstStyle/>
                    <a:p>
                      <a:r>
                        <a:rPr lang="en-ZA" sz="1800" dirty="0" smtClean="0"/>
                        <a:t>% Backlog</a:t>
                      </a:r>
                      <a:endParaRPr lang="en-ZA" sz="1800" dirty="0"/>
                    </a:p>
                  </a:txBody>
                  <a:tcPr marT="45738" marB="45738"/>
                </a:tc>
              </a:tr>
              <a:tr h="370987">
                <a:tc>
                  <a:txBody>
                    <a:bodyPr/>
                    <a:lstStyle/>
                    <a:p>
                      <a:r>
                        <a:rPr lang="en-ZA" sz="1800" dirty="0" smtClean="0"/>
                        <a:t>Water services</a:t>
                      </a:r>
                      <a:endParaRPr lang="en-ZA" sz="1800" dirty="0"/>
                    </a:p>
                  </a:txBody>
                  <a:tcPr marT="45738" marB="45738"/>
                </a:tc>
                <a:tc>
                  <a:txBody>
                    <a:bodyPr/>
                    <a:lstStyle/>
                    <a:p>
                      <a:r>
                        <a:rPr lang="en-ZA" altLang="en-US" sz="1800" kern="1200" dirty="0" smtClean="0"/>
                        <a:t>37 210</a:t>
                      </a:r>
                      <a:r>
                        <a:rPr lang="en-ZA" sz="1800" kern="1200" dirty="0" smtClean="0"/>
                        <a:t> </a:t>
                      </a:r>
                      <a:r>
                        <a:rPr lang="en-ZA" sz="1800" baseline="0" dirty="0" smtClean="0"/>
                        <a:t>HH</a:t>
                      </a:r>
                      <a:endParaRPr lang="en-ZA" sz="1800" dirty="0"/>
                    </a:p>
                  </a:txBody>
                  <a:tcPr marT="45738" marB="45738"/>
                </a:tc>
                <a:tc>
                  <a:txBody>
                    <a:bodyPr/>
                    <a:lstStyle/>
                    <a:p>
                      <a:r>
                        <a:rPr lang="en-ZA" sz="1800" dirty="0" smtClean="0"/>
                        <a:t>32 724 HH</a:t>
                      </a:r>
                      <a:endParaRPr lang="en-ZA" sz="1800" dirty="0"/>
                    </a:p>
                  </a:txBody>
                  <a:tcPr marT="45738" marB="45738"/>
                </a:tc>
                <a:tc>
                  <a:txBody>
                    <a:bodyPr/>
                    <a:lstStyle/>
                    <a:p>
                      <a:r>
                        <a:rPr lang="en-ZA" sz="1800" dirty="0" smtClean="0"/>
                        <a:t>4 486 HH</a:t>
                      </a:r>
                      <a:endParaRPr lang="en-ZA" sz="1800" dirty="0"/>
                    </a:p>
                  </a:txBody>
                  <a:tcPr marT="45738" marB="45738"/>
                </a:tc>
                <a:tc>
                  <a:txBody>
                    <a:bodyPr/>
                    <a:lstStyle/>
                    <a:p>
                      <a:r>
                        <a:rPr lang="en-ZA" sz="1800" dirty="0" smtClean="0"/>
                        <a:t>12%</a:t>
                      </a:r>
                      <a:endParaRPr lang="en-ZA" sz="1800" dirty="0"/>
                    </a:p>
                  </a:txBody>
                  <a:tcPr marT="45738" marB="45738"/>
                </a:tc>
              </a:tr>
              <a:tr h="370987">
                <a:tc>
                  <a:txBody>
                    <a:bodyPr/>
                    <a:lstStyle/>
                    <a:p>
                      <a:r>
                        <a:rPr lang="en-ZA" sz="1800" dirty="0" smtClean="0"/>
                        <a:t>Sanitation services</a:t>
                      </a:r>
                      <a:endParaRPr lang="en-ZA" sz="1800" dirty="0"/>
                    </a:p>
                  </a:txBody>
                  <a:tcPr marT="45738" marB="45738"/>
                </a:tc>
                <a:tc>
                  <a:txBody>
                    <a:bodyPr/>
                    <a:lstStyle/>
                    <a:p>
                      <a:r>
                        <a:rPr lang="en-ZA" altLang="en-US" sz="1800" kern="1200" smtClean="0"/>
                        <a:t>37 210</a:t>
                      </a:r>
                      <a:r>
                        <a:rPr lang="en-ZA" sz="1800" kern="1200" smtClean="0"/>
                        <a:t> </a:t>
                      </a:r>
                      <a:r>
                        <a:rPr lang="en-ZA" sz="1800" baseline="0" smtClean="0"/>
                        <a:t>HH</a:t>
                      </a:r>
                      <a:endParaRPr lang="en-ZA" sz="1800" dirty="0"/>
                    </a:p>
                  </a:txBody>
                  <a:tcPr marT="45738" marB="45738"/>
                </a:tc>
                <a:tc>
                  <a:txBody>
                    <a:bodyPr/>
                    <a:lstStyle/>
                    <a:p>
                      <a:r>
                        <a:rPr lang="en-ZA" sz="1800" dirty="0" smtClean="0"/>
                        <a:t>36 400 HH</a:t>
                      </a:r>
                      <a:endParaRPr lang="en-ZA" sz="1800" dirty="0"/>
                    </a:p>
                  </a:txBody>
                  <a:tcPr marT="45738" marB="45738"/>
                </a:tc>
                <a:tc>
                  <a:txBody>
                    <a:bodyPr/>
                    <a:lstStyle/>
                    <a:p>
                      <a:r>
                        <a:rPr lang="en-ZA" sz="1800" dirty="0" smtClean="0"/>
                        <a:t>810</a:t>
                      </a:r>
                      <a:r>
                        <a:rPr lang="en-ZA" sz="1800" baseline="0" dirty="0" smtClean="0"/>
                        <a:t> HH</a:t>
                      </a:r>
                      <a:endParaRPr lang="en-ZA" sz="1800" dirty="0"/>
                    </a:p>
                  </a:txBody>
                  <a:tcPr marT="45738" marB="45738"/>
                </a:tc>
                <a:tc>
                  <a:txBody>
                    <a:bodyPr/>
                    <a:lstStyle/>
                    <a:p>
                      <a:r>
                        <a:rPr lang="en-ZA" sz="1800" dirty="0" smtClean="0"/>
                        <a:t>2%</a:t>
                      </a:r>
                      <a:endParaRPr lang="en-ZA" sz="1800" dirty="0"/>
                    </a:p>
                  </a:txBody>
                  <a:tcPr marT="45738" marB="45738"/>
                </a:tc>
              </a:tr>
              <a:tr h="370987">
                <a:tc>
                  <a:txBody>
                    <a:bodyPr/>
                    <a:lstStyle/>
                    <a:p>
                      <a:r>
                        <a:rPr lang="en-ZA" sz="1800" dirty="0" smtClean="0"/>
                        <a:t>Electricity services</a:t>
                      </a:r>
                      <a:endParaRPr lang="en-ZA" sz="1800" dirty="0"/>
                    </a:p>
                  </a:txBody>
                  <a:tcPr marT="45738" marB="45738"/>
                </a:tc>
                <a:tc>
                  <a:txBody>
                    <a:bodyPr/>
                    <a:lstStyle/>
                    <a:p>
                      <a:r>
                        <a:rPr lang="en-ZA" altLang="en-US" sz="1800" kern="1200" smtClean="0"/>
                        <a:t>37 210</a:t>
                      </a:r>
                      <a:r>
                        <a:rPr lang="en-ZA" sz="1800" kern="1200" smtClean="0"/>
                        <a:t> </a:t>
                      </a:r>
                      <a:r>
                        <a:rPr lang="en-ZA" sz="1800" baseline="0" smtClean="0"/>
                        <a:t>HH</a:t>
                      </a:r>
                      <a:endParaRPr lang="en-ZA" sz="1800" dirty="0"/>
                    </a:p>
                  </a:txBody>
                  <a:tcPr marT="45738" marB="45738"/>
                </a:tc>
                <a:tc>
                  <a:txBody>
                    <a:bodyPr/>
                    <a:lstStyle/>
                    <a:p>
                      <a:r>
                        <a:rPr lang="en-ZA" sz="1800" dirty="0" smtClean="0"/>
                        <a:t>33 091 HH</a:t>
                      </a:r>
                      <a:endParaRPr lang="en-ZA" sz="1800" dirty="0"/>
                    </a:p>
                  </a:txBody>
                  <a:tcPr marT="45738" marB="45738"/>
                </a:tc>
                <a:tc>
                  <a:txBody>
                    <a:bodyPr/>
                    <a:lstStyle/>
                    <a:p>
                      <a:r>
                        <a:rPr lang="en-ZA" sz="1800" dirty="0" smtClean="0"/>
                        <a:t>4 119 HH</a:t>
                      </a:r>
                      <a:endParaRPr lang="en-ZA" sz="1800" dirty="0"/>
                    </a:p>
                  </a:txBody>
                  <a:tcPr marT="45738" marB="45738"/>
                </a:tc>
                <a:tc>
                  <a:txBody>
                    <a:bodyPr/>
                    <a:lstStyle/>
                    <a:p>
                      <a:r>
                        <a:rPr lang="en-ZA" sz="1800" dirty="0" smtClean="0"/>
                        <a:t>11%</a:t>
                      </a:r>
                      <a:endParaRPr lang="en-ZA" sz="1800" dirty="0"/>
                    </a:p>
                  </a:txBody>
                  <a:tcPr marT="45738" marB="45738"/>
                </a:tc>
              </a:tr>
              <a:tr h="370987">
                <a:tc>
                  <a:txBody>
                    <a:bodyPr/>
                    <a:lstStyle/>
                    <a:p>
                      <a:r>
                        <a:rPr lang="en-ZA" sz="1800" dirty="0" smtClean="0"/>
                        <a:t>Roads services</a:t>
                      </a:r>
                      <a:endParaRPr lang="en-ZA" sz="1800" dirty="0"/>
                    </a:p>
                  </a:txBody>
                  <a:tcPr marT="45738" marB="45738"/>
                </a:tc>
                <a:tc>
                  <a:txBody>
                    <a:bodyPr/>
                    <a:lstStyle/>
                    <a:p>
                      <a:r>
                        <a:rPr lang="en-ZA" altLang="en-US" sz="1800" kern="1200" dirty="0" smtClean="0"/>
                        <a:t>37 210</a:t>
                      </a:r>
                      <a:r>
                        <a:rPr lang="en-ZA" sz="1800" kern="1200" dirty="0" smtClean="0"/>
                        <a:t> </a:t>
                      </a:r>
                      <a:r>
                        <a:rPr lang="en-ZA" sz="1800" baseline="0" dirty="0" smtClean="0"/>
                        <a:t>HH</a:t>
                      </a:r>
                      <a:endParaRPr lang="en-ZA" sz="1800" dirty="0"/>
                    </a:p>
                  </a:txBody>
                  <a:tcPr marT="45738" marB="45738"/>
                </a:tc>
                <a:tc>
                  <a:txBody>
                    <a:bodyPr/>
                    <a:lstStyle/>
                    <a:p>
                      <a:r>
                        <a:rPr lang="en-ZA" sz="1800" dirty="0" smtClean="0"/>
                        <a:t>166 KM</a:t>
                      </a:r>
                      <a:endParaRPr lang="en-ZA" sz="1800" dirty="0"/>
                    </a:p>
                  </a:txBody>
                  <a:tcPr marT="45738" marB="45738"/>
                </a:tc>
                <a:tc>
                  <a:txBody>
                    <a:bodyPr/>
                    <a:lstStyle/>
                    <a:p>
                      <a:r>
                        <a:rPr lang="en-ZA" sz="1800" dirty="0" smtClean="0"/>
                        <a:t>416 KM</a:t>
                      </a:r>
                      <a:endParaRPr lang="en-ZA" sz="1800" dirty="0"/>
                    </a:p>
                  </a:txBody>
                  <a:tcPr marT="45738" marB="45738"/>
                </a:tc>
                <a:tc>
                  <a:txBody>
                    <a:bodyPr/>
                    <a:lstStyle/>
                    <a:p>
                      <a:r>
                        <a:rPr lang="en-ZA" sz="1800" dirty="0" smtClean="0"/>
                        <a:t>71%</a:t>
                      </a:r>
                      <a:endParaRPr lang="en-ZA" sz="1800" dirty="0"/>
                    </a:p>
                  </a:txBody>
                  <a:tcPr marT="45738" marB="45738"/>
                </a:tc>
              </a:tr>
            </a:tbl>
          </a:graphicData>
        </a:graphic>
      </p:graphicFrame>
    </p:spTree>
    <p:extLst>
      <p:ext uri="{BB962C8B-B14F-4D97-AF65-F5344CB8AC3E}">
        <p14:creationId xmlns:p14="http://schemas.microsoft.com/office/powerpoint/2010/main" xmlns="" val="21154660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75656" y="2535486"/>
            <a:ext cx="7272808" cy="1325562"/>
          </a:xfrm>
          <a:solidFill>
            <a:srgbClr val="92D050"/>
          </a:solidFill>
        </p:spPr>
        <p:txBody>
          <a:bodyPr/>
          <a:lstStyle/>
          <a:p>
            <a:pPr algn="ctr" eaLnBrk="1" hangingPunct="1"/>
            <a:r>
              <a:rPr lang="en-US" altLang="en-US" sz="2000" b="1" dirty="0" smtClean="0">
                <a:latin typeface="Arial" pitchFamily="34" charset="0"/>
                <a:cs typeface="Arial" pitchFamily="34" charset="0"/>
              </a:rPr>
              <a:t>MUNICIPAL SOURCES OF REVENUE</a:t>
            </a:r>
          </a:p>
        </p:txBody>
      </p:sp>
      <p:sp>
        <p:nvSpPr>
          <p:cNvPr id="7" name="Slide Number Placeholder 6"/>
          <p:cNvSpPr>
            <a:spLocks noGrp="1"/>
          </p:cNvSpPr>
          <p:nvPr>
            <p:ph type="sldNum" sz="quarter" idx="12"/>
          </p:nvPr>
        </p:nvSpPr>
        <p:spPr/>
        <p:txBody>
          <a:bodyPr/>
          <a:lstStyle/>
          <a:p>
            <a:fld id="{E65406AB-C20D-42C6-8CF6-BC13BAAFBBE6}" type="slidenum">
              <a:rPr lang="en-ZA" smtClean="0"/>
              <a:pPr/>
              <a:t>11</a:t>
            </a:fld>
            <a:endParaRPr lang="en-ZA"/>
          </a:p>
        </p:txBody>
      </p:sp>
    </p:spTree>
    <p:extLst>
      <p:ext uri="{BB962C8B-B14F-4D97-AF65-F5344CB8AC3E}">
        <p14:creationId xmlns:p14="http://schemas.microsoft.com/office/powerpoint/2010/main" xmlns="" val="2146319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964" y="-129028"/>
            <a:ext cx="7954036" cy="605700"/>
          </a:xfrm>
        </p:spPr>
        <p:txBody>
          <a:bodyPr>
            <a:normAutofit fontScale="90000"/>
          </a:bodyPr>
          <a:lstStyle/>
          <a:p>
            <a:r>
              <a:rPr lang="en-ZA" b="1" dirty="0" smtClean="0">
                <a:latin typeface="+mn-lt"/>
                <a:cs typeface="Arial" panose="020B0604020202020204" pitchFamily="34" charset="0"/>
              </a:rPr>
              <a:t>Revenue Sources</a:t>
            </a:r>
            <a:endParaRPr lang="en-ZA" b="1" dirty="0">
              <a:latin typeface="+mn-lt"/>
              <a:cs typeface="Arial" panose="020B0604020202020204" pitchFamily="34" charset="0"/>
            </a:endParaRPr>
          </a:p>
        </p:txBody>
      </p:sp>
      <p:sp>
        <p:nvSpPr>
          <p:cNvPr id="3" name="Slide Number Placeholder 2"/>
          <p:cNvSpPr>
            <a:spLocks noGrp="1"/>
          </p:cNvSpPr>
          <p:nvPr>
            <p:ph type="sldNum" sz="quarter" idx="12"/>
          </p:nvPr>
        </p:nvSpPr>
        <p:spPr/>
        <p:txBody>
          <a:bodyPr/>
          <a:lstStyle/>
          <a:p>
            <a:fld id="{E65406AB-C20D-42C6-8CF6-BC13BAAFBBE6}" type="slidenum">
              <a:rPr lang="en-ZA" smtClean="0"/>
              <a:pPr/>
              <a:t>12</a:t>
            </a:fld>
            <a:endParaRPr lang="en-ZA"/>
          </a:p>
        </p:txBody>
      </p:sp>
      <p:graphicFrame>
        <p:nvGraphicFramePr>
          <p:cNvPr id="4" name="Content Placeholder 8"/>
          <p:cNvGraphicFramePr>
            <a:graphicFrameLocks noGrp="1"/>
          </p:cNvGraphicFramePr>
          <p:nvPr>
            <p:ph idx="1"/>
            <p:extLst>
              <p:ext uri="{D42A27DB-BD31-4B8C-83A1-F6EECF244321}">
                <p14:modId xmlns:p14="http://schemas.microsoft.com/office/powerpoint/2010/main" xmlns="" val="2801711536"/>
              </p:ext>
            </p:extLst>
          </p:nvPr>
        </p:nvGraphicFramePr>
        <p:xfrm>
          <a:off x="1187625" y="559496"/>
          <a:ext cx="7848870" cy="5885880"/>
        </p:xfrm>
        <a:graphic>
          <a:graphicData uri="http://schemas.openxmlformats.org/drawingml/2006/table">
            <a:tbl>
              <a:tblPr firstRow="1" firstCol="1" bandRow="1">
                <a:tableStyleId>{F2DE63D5-997A-4646-A377-4702673A728D}</a:tableStyleId>
              </a:tblPr>
              <a:tblGrid>
                <a:gridCol w="1008111">
                  <a:extLst>
                    <a:ext uri="{9D8B030D-6E8A-4147-A177-3AD203B41FA5}"/>
                  </a:extLst>
                </a:gridCol>
                <a:gridCol w="1145193">
                  <a:extLst>
                    <a:ext uri="{9D8B030D-6E8A-4147-A177-3AD203B41FA5}"/>
                  </a:extLst>
                </a:gridCol>
                <a:gridCol w="969057">
                  <a:extLst>
                    <a:ext uri="{9D8B030D-6E8A-4147-A177-3AD203B41FA5}"/>
                  </a:extLst>
                </a:gridCol>
                <a:gridCol w="969755">
                  <a:extLst>
                    <a:ext uri="{9D8B030D-6E8A-4147-A177-3AD203B41FA5}"/>
                  </a:extLst>
                </a:gridCol>
                <a:gridCol w="969057">
                  <a:extLst>
                    <a:ext uri="{9D8B030D-6E8A-4147-A177-3AD203B41FA5}"/>
                  </a:extLst>
                </a:gridCol>
                <a:gridCol w="969755">
                  <a:extLst>
                    <a:ext uri="{9D8B030D-6E8A-4147-A177-3AD203B41FA5}"/>
                  </a:extLst>
                </a:gridCol>
                <a:gridCol w="1097863">
                  <a:extLst>
                    <a:ext uri="{9D8B030D-6E8A-4147-A177-3AD203B41FA5}"/>
                  </a:extLst>
                </a:gridCol>
                <a:gridCol w="720079">
                  <a:extLst>
                    <a:ext uri="{9D8B030D-6E8A-4147-A177-3AD203B41FA5}"/>
                  </a:extLst>
                </a:gridCol>
              </a:tblGrid>
              <a:tr h="805656">
                <a:tc>
                  <a:txBody>
                    <a:bodyPr/>
                    <a:lstStyle/>
                    <a:p>
                      <a:pPr>
                        <a:spcAft>
                          <a:spcPts val="0"/>
                        </a:spcAft>
                      </a:pPr>
                      <a:r>
                        <a:rPr lang="en-US" sz="1200" dirty="0">
                          <a:effectLst/>
                        </a:rPr>
                        <a:t> Description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Budget 2017/2018</a:t>
                      </a:r>
                      <a:endParaRPr lang="en-ZA" sz="12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Adjustment Budget</a:t>
                      </a:r>
                      <a:endParaRPr lang="en-ZA" sz="1200">
                        <a:effectLst/>
                      </a:endParaRPr>
                    </a:p>
                    <a:p>
                      <a:pPr>
                        <a:lnSpc>
                          <a:spcPct val="115000"/>
                        </a:lnSpc>
                        <a:spcAft>
                          <a:spcPts val="0"/>
                        </a:spcAft>
                      </a:pPr>
                      <a:r>
                        <a:rPr lang="en-US" sz="1200">
                          <a:effectLst/>
                        </a:rPr>
                        <a:t>2017-2018</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Monthly Budget</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Monthly Billed </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Monthly Receipt</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Actual to date</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rPr>
                        <a:t>% Received</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418480">
                <a:tc>
                  <a:txBody>
                    <a:bodyPr/>
                    <a:lstStyle/>
                    <a:p>
                      <a:pPr>
                        <a:lnSpc>
                          <a:spcPct val="115000"/>
                        </a:lnSpc>
                        <a:spcAft>
                          <a:spcPts val="0"/>
                        </a:spcAft>
                      </a:pPr>
                      <a:r>
                        <a:rPr lang="en-US" sz="1200">
                          <a:effectLst/>
                        </a:rPr>
                        <a:t>Rates</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98 051 000</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R 96 724 830</a:t>
                      </a:r>
                      <a:endParaRPr lang="en-ZA" sz="1150" dirty="0">
                        <a:effectLst/>
                      </a:endParaRPr>
                    </a:p>
                    <a:p>
                      <a:pPr algn="ctr">
                        <a:lnSpc>
                          <a:spcPct val="115000"/>
                        </a:lnSpc>
                        <a:spcAft>
                          <a:spcPts val="0"/>
                        </a:spcAft>
                      </a:pPr>
                      <a:r>
                        <a:rPr lang="en-US" sz="1150" dirty="0">
                          <a:effectLst/>
                        </a:rPr>
                        <a:t> </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8 170 917</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6 440 601</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6 440 601 </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96 583 000</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99%</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576064">
                <a:tc>
                  <a:txBody>
                    <a:bodyPr/>
                    <a:lstStyle/>
                    <a:p>
                      <a:pPr>
                        <a:lnSpc>
                          <a:spcPct val="115000"/>
                        </a:lnSpc>
                        <a:spcAft>
                          <a:spcPts val="0"/>
                        </a:spcAft>
                      </a:pPr>
                      <a:r>
                        <a:rPr lang="en-US" sz="1200">
                          <a:effectLst/>
                        </a:rPr>
                        <a:t>Service Charges: Electricity</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181 436 000</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30" dirty="0">
                          <a:effectLst/>
                        </a:rPr>
                        <a:t>R 182 705 229</a:t>
                      </a:r>
                      <a:endParaRPr lang="en-ZA" sz="1130" dirty="0">
                        <a:effectLst/>
                      </a:endParaRPr>
                    </a:p>
                    <a:p>
                      <a:pPr algn="ctr">
                        <a:lnSpc>
                          <a:spcPct val="115000"/>
                        </a:lnSpc>
                        <a:spcAft>
                          <a:spcPts val="0"/>
                        </a:spcAft>
                      </a:pPr>
                      <a:r>
                        <a:rPr lang="en-US" sz="1150" dirty="0">
                          <a:effectLst/>
                        </a:rPr>
                        <a:t> </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15 119 667</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13 757 755</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13 757 755</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124 358 000</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68%</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534908">
                <a:tc>
                  <a:txBody>
                    <a:bodyPr/>
                    <a:lstStyle/>
                    <a:p>
                      <a:pPr>
                        <a:lnSpc>
                          <a:spcPct val="115000"/>
                        </a:lnSpc>
                        <a:spcAft>
                          <a:spcPts val="0"/>
                        </a:spcAft>
                      </a:pPr>
                      <a:r>
                        <a:rPr lang="en-US" sz="1200">
                          <a:effectLst/>
                        </a:rPr>
                        <a:t>Service Charges: Water</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50 259 371</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R 48 347 616</a:t>
                      </a:r>
                      <a:endParaRPr lang="en-ZA" sz="1150" dirty="0">
                        <a:effectLst/>
                      </a:endParaRPr>
                    </a:p>
                    <a:p>
                      <a:pPr algn="ctr">
                        <a:lnSpc>
                          <a:spcPct val="115000"/>
                        </a:lnSpc>
                        <a:spcAft>
                          <a:spcPts val="0"/>
                        </a:spcAft>
                      </a:pPr>
                      <a:r>
                        <a:rPr lang="en-US" sz="1150" dirty="0">
                          <a:effectLst/>
                        </a:rPr>
                        <a:t> </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4 188 281</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3 648 649</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3 648 649</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33 960 000</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70%</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565760">
                <a:tc>
                  <a:txBody>
                    <a:bodyPr/>
                    <a:lstStyle/>
                    <a:p>
                      <a:pPr>
                        <a:lnSpc>
                          <a:spcPct val="115000"/>
                        </a:lnSpc>
                        <a:spcAft>
                          <a:spcPts val="0"/>
                        </a:spcAft>
                      </a:pPr>
                      <a:r>
                        <a:rPr lang="en-US" sz="1200">
                          <a:effectLst/>
                        </a:rPr>
                        <a:t>Service Charges: Sewerage</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17 787 624</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R 15 089 066</a:t>
                      </a:r>
                      <a:endParaRPr lang="en-ZA" sz="1150" dirty="0">
                        <a:effectLst/>
                      </a:endParaRPr>
                    </a:p>
                    <a:p>
                      <a:pPr algn="ctr">
                        <a:lnSpc>
                          <a:spcPct val="115000"/>
                        </a:lnSpc>
                        <a:spcAft>
                          <a:spcPts val="0"/>
                        </a:spcAft>
                      </a:pPr>
                      <a:r>
                        <a:rPr lang="en-US" sz="1150" dirty="0">
                          <a:effectLst/>
                        </a:rPr>
                        <a:t> </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1 482 302</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1 357 245</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1 357 245</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  R  12 555 000</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83%</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524604">
                <a:tc>
                  <a:txBody>
                    <a:bodyPr/>
                    <a:lstStyle/>
                    <a:p>
                      <a:pPr>
                        <a:lnSpc>
                          <a:spcPct val="115000"/>
                        </a:lnSpc>
                        <a:spcAft>
                          <a:spcPts val="0"/>
                        </a:spcAft>
                      </a:pPr>
                      <a:r>
                        <a:rPr lang="en-US" sz="1200">
                          <a:effectLst/>
                        </a:rPr>
                        <a:t>Service Charges: Refuse</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21 911 772</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R 21 911 773</a:t>
                      </a:r>
                      <a:endParaRPr lang="en-ZA" sz="1150">
                        <a:effectLst/>
                      </a:endParaRPr>
                    </a:p>
                    <a:p>
                      <a:pPr algn="ctr">
                        <a:lnSpc>
                          <a:spcPct val="115000"/>
                        </a:lnSpc>
                        <a:spcAft>
                          <a:spcPts val="0"/>
                        </a:spcAft>
                      </a:pPr>
                      <a:r>
                        <a:rPr lang="en-US" sz="1150">
                          <a:effectLst/>
                        </a:rPr>
                        <a:t> </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1 825 981</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1 575 975</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1 575 975</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 R   14 055 000</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64%</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411440">
                <a:tc>
                  <a:txBody>
                    <a:bodyPr/>
                    <a:lstStyle/>
                    <a:p>
                      <a:pPr>
                        <a:lnSpc>
                          <a:spcPct val="115000"/>
                        </a:lnSpc>
                        <a:spcAft>
                          <a:spcPts val="0"/>
                        </a:spcAft>
                      </a:pPr>
                      <a:r>
                        <a:rPr lang="en-US" sz="1200">
                          <a:effectLst/>
                        </a:rPr>
                        <a:t>Rental of Facilities</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3 225 011</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R  3 225 010</a:t>
                      </a:r>
                      <a:endParaRPr lang="en-ZA" sz="1150">
                        <a:effectLst/>
                      </a:endParaRPr>
                    </a:p>
                    <a:p>
                      <a:pPr algn="ctr">
                        <a:lnSpc>
                          <a:spcPct val="115000"/>
                        </a:lnSpc>
                        <a:spcAft>
                          <a:spcPts val="0"/>
                        </a:spcAft>
                      </a:pPr>
                      <a:r>
                        <a:rPr lang="en-US" sz="1150">
                          <a:effectLst/>
                        </a:rPr>
                        <a:t> </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268 751</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258 862</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54 384</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 R  2 504 000</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78%</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490679">
                <a:tc>
                  <a:txBody>
                    <a:bodyPr/>
                    <a:lstStyle/>
                    <a:p>
                      <a:pPr>
                        <a:lnSpc>
                          <a:spcPct val="115000"/>
                        </a:lnSpc>
                        <a:spcAft>
                          <a:spcPts val="0"/>
                        </a:spcAft>
                      </a:pPr>
                      <a:r>
                        <a:rPr lang="en-US" sz="1200">
                          <a:effectLst/>
                        </a:rPr>
                        <a:t>Interest Earned</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19 196 168</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R 19 196 169</a:t>
                      </a:r>
                      <a:endParaRPr lang="en-ZA" sz="1150">
                        <a:effectLst/>
                      </a:endParaRPr>
                    </a:p>
                    <a:p>
                      <a:pPr algn="ctr">
                        <a:lnSpc>
                          <a:spcPct val="115000"/>
                        </a:lnSpc>
                        <a:spcAft>
                          <a:spcPts val="0"/>
                        </a:spcAft>
                      </a:pPr>
                      <a:r>
                        <a:rPr lang="en-US" sz="1150">
                          <a:effectLst/>
                        </a:rPr>
                        <a:t> </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1 599 681</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150" dirty="0" smtClean="0">
                        <a:effectLst/>
                      </a:endParaRPr>
                    </a:p>
                    <a:p>
                      <a:pPr algn="ctr">
                        <a:lnSpc>
                          <a:spcPct val="115000"/>
                        </a:lnSpc>
                        <a:spcAft>
                          <a:spcPts val="0"/>
                        </a:spcAft>
                      </a:pPr>
                      <a:r>
                        <a:rPr lang="en-US" sz="1150" dirty="0" smtClean="0">
                          <a:effectLst/>
                        </a:rPr>
                        <a:t>-</a:t>
                      </a:r>
                      <a:r>
                        <a:rPr lang="en-US" sz="1150" dirty="0">
                          <a:effectLst/>
                        </a:rPr>
                        <a:t> </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2 946 778</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  R 18 190 000</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95%</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490679">
                <a:tc>
                  <a:txBody>
                    <a:bodyPr/>
                    <a:lstStyle/>
                    <a:p>
                      <a:pPr>
                        <a:lnSpc>
                          <a:spcPct val="115000"/>
                        </a:lnSpc>
                        <a:spcAft>
                          <a:spcPts val="0"/>
                        </a:spcAft>
                      </a:pPr>
                      <a:r>
                        <a:rPr lang="en-US" sz="1200" dirty="0">
                          <a:effectLst/>
                        </a:rPr>
                        <a:t>Fines</a:t>
                      </a:r>
                      <a:endParaRPr lang="en-ZA" sz="12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1 853 473</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R  1 853 473</a:t>
                      </a:r>
                      <a:endParaRPr lang="en-ZA" sz="1150">
                        <a:effectLst/>
                      </a:endParaRPr>
                    </a:p>
                    <a:p>
                      <a:pPr algn="ctr">
                        <a:lnSpc>
                          <a:spcPct val="115000"/>
                        </a:lnSpc>
                        <a:spcAft>
                          <a:spcPts val="0"/>
                        </a:spcAft>
                      </a:pPr>
                      <a:r>
                        <a:rPr lang="en-US" sz="1150">
                          <a:effectLst/>
                        </a:rPr>
                        <a:t> </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154 456</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150" dirty="0" smtClean="0">
                        <a:effectLst/>
                      </a:endParaRPr>
                    </a:p>
                    <a:p>
                      <a:pPr algn="ctr">
                        <a:lnSpc>
                          <a:spcPct val="115000"/>
                        </a:lnSpc>
                        <a:spcAft>
                          <a:spcPts val="0"/>
                        </a:spcAft>
                      </a:pPr>
                      <a:r>
                        <a:rPr lang="en-US" sz="1150" dirty="0" smtClean="0">
                          <a:effectLst/>
                        </a:rPr>
                        <a:t>-</a:t>
                      </a:r>
                      <a:r>
                        <a:rPr lang="en-US" sz="1150" dirty="0">
                          <a:effectLst/>
                        </a:rPr>
                        <a:t> </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R       181 811</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   R  1 499 000</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81%</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490679">
                <a:tc>
                  <a:txBody>
                    <a:bodyPr/>
                    <a:lstStyle/>
                    <a:p>
                      <a:pPr>
                        <a:lnSpc>
                          <a:spcPct val="115000"/>
                        </a:lnSpc>
                        <a:spcAft>
                          <a:spcPts val="0"/>
                        </a:spcAft>
                      </a:pPr>
                      <a:r>
                        <a:rPr lang="en-US" sz="1200">
                          <a:effectLst/>
                        </a:rPr>
                        <a:t>Other Income</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22 446 843</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R 23 075 684</a:t>
                      </a:r>
                      <a:endParaRPr lang="en-ZA" sz="1150">
                        <a:effectLst/>
                      </a:endParaRPr>
                    </a:p>
                    <a:p>
                      <a:pPr algn="ctr">
                        <a:lnSpc>
                          <a:spcPct val="115000"/>
                        </a:lnSpc>
                        <a:spcAft>
                          <a:spcPts val="0"/>
                        </a:spcAft>
                      </a:pPr>
                      <a:r>
                        <a:rPr lang="en-US" sz="1150">
                          <a:effectLst/>
                        </a:rPr>
                        <a:t> </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1 870 570</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dirty="0">
                          <a:effectLst/>
                        </a:rPr>
                        <a:t> </a:t>
                      </a:r>
                      <a:endParaRPr lang="en-US" sz="1150" dirty="0" smtClean="0">
                        <a:effectLst/>
                      </a:endParaRPr>
                    </a:p>
                    <a:p>
                      <a:pPr algn="ctr">
                        <a:lnSpc>
                          <a:spcPct val="115000"/>
                        </a:lnSpc>
                        <a:spcAft>
                          <a:spcPts val="0"/>
                        </a:spcAft>
                      </a:pPr>
                      <a:r>
                        <a:rPr lang="en-US" sz="1150" dirty="0" smtClean="0">
                          <a:effectLst/>
                        </a:rPr>
                        <a:t>-</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50">
                          <a:effectLst/>
                        </a:rPr>
                        <a:t>R 1 277 802</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R 159 535 000</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691%</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r h="245339">
                <a:tc>
                  <a:txBody>
                    <a:bodyPr/>
                    <a:lstStyle/>
                    <a:p>
                      <a:pPr>
                        <a:lnSpc>
                          <a:spcPct val="115000"/>
                        </a:lnSpc>
                        <a:spcAft>
                          <a:spcPts val="0"/>
                        </a:spcAft>
                      </a:pPr>
                      <a:r>
                        <a:rPr lang="en-US" sz="1200">
                          <a:effectLst/>
                        </a:rPr>
                        <a:t>Total </a:t>
                      </a:r>
                      <a:endParaRPr lang="en-ZA"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R416 167 262</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R412 128 850</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R34 680 606</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R27 039 087</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a:effectLst/>
                        </a:rPr>
                        <a:t>R31 241 000</a:t>
                      </a:r>
                      <a:endParaRPr lang="en-ZA" sz="115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R460 258 000</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50" dirty="0">
                          <a:effectLst/>
                        </a:rPr>
                        <a:t>112%</a:t>
                      </a:r>
                      <a:endParaRPr lang="en-ZA" sz="115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extLst>
              </a:tr>
            </a:tbl>
          </a:graphicData>
        </a:graphic>
      </p:graphicFrame>
    </p:spTree>
    <p:extLst>
      <p:ext uri="{BB962C8B-B14F-4D97-AF65-F5344CB8AC3E}">
        <p14:creationId xmlns:p14="http://schemas.microsoft.com/office/powerpoint/2010/main" xmlns="" val="1401862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404664"/>
          </a:xfrm>
        </p:spPr>
        <p:txBody>
          <a:bodyPr>
            <a:normAutofit fontScale="90000"/>
          </a:bodyPr>
          <a:lstStyle/>
          <a:p>
            <a:r>
              <a:rPr lang="en-ZA" dirty="0" smtClean="0"/>
              <a:t>Billing vs. Households</a:t>
            </a:r>
            <a:endParaRPr lang="en-ZA"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13</a:t>
            </a:fld>
            <a:endParaRPr lang="en-ZA"/>
          </a:p>
        </p:txBody>
      </p:sp>
      <p:graphicFrame>
        <p:nvGraphicFramePr>
          <p:cNvPr id="5" name="Table 4">
            <a:extLst>
              <a:ext uri="{FF2B5EF4-FFF2-40B4-BE49-F238E27FC236}"/>
            </a:extLst>
          </p:cNvPr>
          <p:cNvGraphicFramePr>
            <a:graphicFrameLocks noGrp="1"/>
          </p:cNvGraphicFramePr>
          <p:nvPr>
            <p:extLst>
              <p:ext uri="{D42A27DB-BD31-4B8C-83A1-F6EECF244321}">
                <p14:modId xmlns:p14="http://schemas.microsoft.com/office/powerpoint/2010/main" xmlns="" val="1709052725"/>
              </p:ext>
            </p:extLst>
          </p:nvPr>
        </p:nvGraphicFramePr>
        <p:xfrm>
          <a:off x="1187624" y="501445"/>
          <a:ext cx="7956377" cy="5899922"/>
        </p:xfrm>
        <a:graphic>
          <a:graphicData uri="http://schemas.openxmlformats.org/drawingml/2006/table">
            <a:tbl>
              <a:tblPr>
                <a:tableStyleId>{0505E3EF-67EA-436B-97B2-0124C06EBD24}</a:tableStyleId>
              </a:tblPr>
              <a:tblGrid>
                <a:gridCol w="736702">
                  <a:extLst>
                    <a:ext uri="{9D8B030D-6E8A-4147-A177-3AD203B41FA5}"/>
                  </a:extLst>
                </a:gridCol>
                <a:gridCol w="827397">
                  <a:extLst>
                    <a:ext uri="{9D8B030D-6E8A-4147-A177-3AD203B41FA5}"/>
                  </a:extLst>
                </a:gridCol>
                <a:gridCol w="940687">
                  <a:extLst>
                    <a:ext uri="{9D8B030D-6E8A-4147-A177-3AD203B41FA5}"/>
                  </a:extLst>
                </a:gridCol>
                <a:gridCol w="957712">
                  <a:extLst>
                    <a:ext uri="{9D8B030D-6E8A-4147-A177-3AD203B41FA5}"/>
                  </a:extLst>
                </a:gridCol>
                <a:gridCol w="2483087">
                  <a:extLst>
                    <a:ext uri="{9D8B030D-6E8A-4147-A177-3AD203B41FA5}"/>
                  </a:extLst>
                </a:gridCol>
                <a:gridCol w="2010792">
                  <a:extLst>
                    <a:ext uri="{9D8B030D-6E8A-4147-A177-3AD203B41FA5}"/>
                  </a:extLst>
                </a:gridCol>
              </a:tblGrid>
              <a:tr h="62709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effectLst/>
                        </a:rPr>
                        <a:t>Service</a:t>
                      </a:r>
                      <a:endParaRPr kumimoji="0" lang="en-US" altLang="en-US" sz="12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a:ln>
                            <a:noFill/>
                          </a:ln>
                          <a:effectLst/>
                        </a:rPr>
                        <a:t>Total households</a:t>
                      </a:r>
                      <a:endParaRPr kumimoji="0" lang="en-US" altLang="en-US" sz="1200" b="1" i="0" u="none" strike="noStrike" cap="none" normalizeH="0" baseline="0">
                        <a:ln>
                          <a:noFill/>
                        </a:ln>
                        <a:solidFill>
                          <a:srgbClr val="FFFFFF"/>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effectLst/>
                        </a:rPr>
                        <a:t>Accounts billed</a:t>
                      </a:r>
                      <a:endParaRPr kumimoji="0" lang="en-US" altLang="en-US" sz="12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effectLst/>
                        </a:rPr>
                        <a:t>Variances</a:t>
                      </a:r>
                      <a:endParaRPr kumimoji="0" lang="en-US" altLang="en-US" sz="12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effectLst/>
                        </a:rPr>
                        <a:t>Reasons for Variances</a:t>
                      </a:r>
                      <a:endParaRPr kumimoji="0" lang="en-US" altLang="en-US" sz="12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effectLst/>
                        </a:rPr>
                        <a:t>Intervention</a:t>
                      </a:r>
                      <a:endParaRPr kumimoji="0" lang="en-US" altLang="en-US" sz="12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1441" marR="91441" marT="45725" marB="45725" horzOverflow="overflow"/>
                </a:tc>
                <a:extLst>
                  <a:ext uri="{0D108BD9-81ED-4DB2-BD59-A6C34878D82A}"/>
                </a:extLst>
              </a:tr>
              <a:tr h="1209388">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50" u="none" strike="noStrike" cap="none" normalizeH="0" baseline="0" dirty="0">
                          <a:ln>
                            <a:noFill/>
                          </a:ln>
                          <a:effectLst/>
                        </a:rPr>
                        <a:t>Water</a:t>
                      </a:r>
                      <a:endParaRPr kumimoji="0" lang="en-US" altLang="en-US" sz="125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ZA" altLang="en-US" sz="1250" u="none" strike="noStrike" kern="1200" cap="none" normalizeH="0" baseline="0" dirty="0" smtClean="0">
                          <a:ln>
                            <a:noFill/>
                          </a:ln>
                          <a:effectLst/>
                        </a:rPr>
                        <a:t>37 210</a:t>
                      </a:r>
                      <a:r>
                        <a:rPr kumimoji="0" lang="en-ZA" sz="1250" u="none" strike="noStrike" kern="1200" cap="none" normalizeH="0" baseline="0" dirty="0" smtClean="0">
                          <a:ln>
                            <a:noFill/>
                          </a:ln>
                          <a:effectLst/>
                        </a:rPr>
                        <a:t> HH</a:t>
                      </a:r>
                      <a:endParaRPr kumimoji="0" lang="en-ZA" sz="1250" b="0"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endParaRPr>
                    </a:p>
                  </a:txBody>
                  <a:tcPr marL="91441" marR="91441" marT="45725" marB="45725"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50" u="none" strike="noStrike" cap="none" normalizeH="0" baseline="0" dirty="0" smtClean="0">
                          <a:ln>
                            <a:noFill/>
                          </a:ln>
                          <a:effectLst/>
                        </a:rPr>
                        <a:t>9 904 HH</a:t>
                      </a:r>
                    </a:p>
                    <a:p>
                      <a:pPr marL="0" marR="0" lvl="0" indent="0" algn="r" defTabSz="912813" rtl="0" eaLnBrk="1" fontAlgn="base" latinLnBrk="0" hangingPunct="1">
                        <a:lnSpc>
                          <a:spcPct val="100000"/>
                        </a:lnSpc>
                        <a:spcBef>
                          <a:spcPct val="0"/>
                        </a:spcBef>
                        <a:spcAft>
                          <a:spcPct val="0"/>
                        </a:spcAft>
                        <a:buClrTx/>
                        <a:buSzTx/>
                        <a:buFontTx/>
                        <a:buNone/>
                        <a:tabLst/>
                      </a:pPr>
                      <a:endParaRPr kumimoji="0" lang="en-US" altLang="en-US" sz="1250" u="none" strike="noStrike" cap="none" normalizeH="0" baseline="0" dirty="0" smtClean="0">
                        <a:ln>
                          <a:noFill/>
                        </a:ln>
                        <a:effectLst/>
                      </a:endParaRPr>
                    </a:p>
                    <a:p>
                      <a:pPr marL="0" marR="0" lvl="0" indent="0" algn="r" defTabSz="912813" rtl="0" eaLnBrk="1" fontAlgn="base" latinLnBrk="0" hangingPunct="1">
                        <a:lnSpc>
                          <a:spcPct val="100000"/>
                        </a:lnSpc>
                        <a:spcBef>
                          <a:spcPct val="0"/>
                        </a:spcBef>
                        <a:spcAft>
                          <a:spcPct val="0"/>
                        </a:spcAft>
                        <a:buClrTx/>
                        <a:buSzTx/>
                        <a:buFontTx/>
                        <a:buNone/>
                        <a:tabLst/>
                      </a:pPr>
                      <a:endParaRPr kumimoji="0" lang="en-US" altLang="en-US" sz="1250" u="none" strike="noStrike" cap="none" normalizeH="0" baseline="0" dirty="0" smtClean="0">
                        <a:ln>
                          <a:noFill/>
                        </a:ln>
                        <a:effectLst/>
                      </a:endParaRPr>
                    </a:p>
                    <a:p>
                      <a:pPr marL="0" marR="0" lvl="0" indent="0" algn="r" defTabSz="912813" rtl="0" eaLnBrk="1" fontAlgn="base" latinLnBrk="0" hangingPunct="1">
                        <a:lnSpc>
                          <a:spcPct val="100000"/>
                        </a:lnSpc>
                        <a:spcBef>
                          <a:spcPct val="0"/>
                        </a:spcBef>
                        <a:spcAft>
                          <a:spcPct val="0"/>
                        </a:spcAft>
                        <a:buClrTx/>
                        <a:buSzTx/>
                        <a:buFontTx/>
                        <a:buNone/>
                        <a:tabLst/>
                      </a:pPr>
                      <a:endParaRPr kumimoji="0" lang="en-US" altLang="en-US" sz="125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50" u="none" strike="noStrike" cap="none" normalizeH="0" baseline="0" dirty="0" smtClean="0">
                          <a:ln>
                            <a:noFill/>
                          </a:ln>
                          <a:effectLst/>
                        </a:rPr>
                        <a:t>27 306 HH</a:t>
                      </a:r>
                      <a:endParaRPr kumimoji="0" lang="en-US" altLang="en-US" sz="125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lvl1pPr marL="285750" indent="-285750"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cap="none" normalizeH="0" baseline="0" dirty="0">
                          <a:ln>
                            <a:noFill/>
                          </a:ln>
                          <a:effectLst/>
                        </a:rPr>
                        <a:t>Excludes rural areas that are not metered</a:t>
                      </a:r>
                    </a:p>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cap="none" normalizeH="0" baseline="0" dirty="0">
                          <a:ln>
                            <a:noFill/>
                          </a:ln>
                          <a:effectLst/>
                        </a:rPr>
                        <a:t>Excludes informal settlement </a:t>
                      </a:r>
                    </a:p>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cap="none" normalizeH="0" baseline="0" dirty="0">
                          <a:ln>
                            <a:noFill/>
                          </a:ln>
                          <a:effectLst/>
                        </a:rPr>
                        <a:t>Complexes (Flats &amp; Business) have only one meter supplying the property</a:t>
                      </a:r>
                      <a:endParaRPr kumimoji="0" lang="en-US" altLang="en-US" sz="125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cap="none" normalizeH="0" baseline="0" dirty="0">
                          <a:ln>
                            <a:noFill/>
                          </a:ln>
                          <a:effectLst/>
                        </a:rPr>
                        <a:t>The </a:t>
                      </a:r>
                      <a:r>
                        <a:rPr kumimoji="0" lang="en-US" altLang="en-US" sz="1250" u="none" strike="noStrike" cap="none" normalizeH="0" baseline="0" dirty="0" smtClean="0">
                          <a:ln>
                            <a:noFill/>
                          </a:ln>
                          <a:effectLst/>
                        </a:rPr>
                        <a:t>municipality has appointed the </a:t>
                      </a:r>
                      <a:r>
                        <a:rPr kumimoji="0" lang="en-US" altLang="en-US" sz="1250" u="none" strike="noStrike" cap="none" normalizeH="0" baseline="0" dirty="0" err="1" smtClean="0">
                          <a:ln>
                            <a:noFill/>
                          </a:ln>
                          <a:effectLst/>
                        </a:rPr>
                        <a:t>Valuer</a:t>
                      </a:r>
                      <a:r>
                        <a:rPr kumimoji="0" lang="en-US" altLang="en-US" sz="1250" u="none" strike="noStrike" cap="none" normalizeH="0" baseline="0" dirty="0" smtClean="0">
                          <a:ln>
                            <a:noFill/>
                          </a:ln>
                          <a:effectLst/>
                        </a:rPr>
                        <a:t> to </a:t>
                      </a:r>
                      <a:r>
                        <a:rPr kumimoji="0" lang="en-US" altLang="en-US" sz="1250" u="none" strike="noStrike" cap="none" normalizeH="0" baseline="0" dirty="0">
                          <a:ln>
                            <a:noFill/>
                          </a:ln>
                          <a:effectLst/>
                        </a:rPr>
                        <a:t>assist with the reconciliation of Deeds data to valuation roll and financial system</a:t>
                      </a:r>
                      <a:r>
                        <a:rPr kumimoji="0" lang="en-US" altLang="en-US" sz="1250" u="none" strike="noStrike" cap="none" normalizeH="0" baseline="0" dirty="0" smtClean="0">
                          <a:ln>
                            <a:noFill/>
                          </a:ln>
                          <a:effectLst/>
                        </a:rPr>
                        <a:t>.</a:t>
                      </a:r>
                      <a:endParaRPr kumimoji="0" lang="en-US" altLang="en-US" sz="125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extLst>
                  <a:ext uri="{0D108BD9-81ED-4DB2-BD59-A6C34878D82A}"/>
                </a:extLst>
              </a:tr>
              <a:tr h="139602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50" u="none" strike="noStrike" cap="none" normalizeH="0" baseline="0">
                          <a:ln>
                            <a:noFill/>
                          </a:ln>
                          <a:effectLst/>
                        </a:rPr>
                        <a:t>Electricity</a:t>
                      </a:r>
                      <a:endParaRPr kumimoji="0" lang="en-US" altLang="en-US" sz="125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ZA" altLang="en-US" sz="1250" u="none" strike="noStrike" kern="1200" cap="none" normalizeH="0" baseline="0" dirty="0" smtClean="0">
                          <a:ln>
                            <a:noFill/>
                          </a:ln>
                          <a:effectLst/>
                        </a:rPr>
                        <a:t>37 210</a:t>
                      </a:r>
                      <a:r>
                        <a:rPr kumimoji="0" lang="en-ZA" sz="1250" u="none" strike="noStrike" kern="1200" cap="none" normalizeH="0" baseline="0" dirty="0" smtClean="0">
                          <a:ln>
                            <a:noFill/>
                          </a:ln>
                          <a:effectLst/>
                        </a:rPr>
                        <a:t> HH</a:t>
                      </a:r>
                      <a:endParaRPr kumimoji="0" lang="en-ZA" sz="1250" b="0"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endParaRPr>
                    </a:p>
                  </a:txBody>
                  <a:tcPr marL="91441" marR="91441" marT="45725" marB="45725"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50" u="none" strike="noStrike" cap="none" normalizeH="0" baseline="0" dirty="0" smtClean="0">
                          <a:ln>
                            <a:noFill/>
                          </a:ln>
                          <a:effectLst/>
                        </a:rPr>
                        <a:t>15 597 HH</a:t>
                      </a:r>
                      <a:endParaRPr kumimoji="0" lang="en-US" altLang="en-US" sz="125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50" u="none" strike="noStrike" cap="none" normalizeH="0" baseline="0" dirty="0" smtClean="0">
                          <a:ln>
                            <a:noFill/>
                          </a:ln>
                          <a:effectLst/>
                        </a:rPr>
                        <a:t>21 613 HH</a:t>
                      </a:r>
                      <a:endParaRPr kumimoji="0" lang="en-US" altLang="en-US" sz="125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lvl1pPr marL="285750" indent="-285750"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cap="none" normalizeH="0" baseline="0" dirty="0">
                          <a:ln>
                            <a:noFill/>
                          </a:ln>
                          <a:effectLst/>
                        </a:rPr>
                        <a:t>Excludes areas supplied directly by Eskom</a:t>
                      </a:r>
                    </a:p>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cap="none" normalizeH="0" baseline="0" dirty="0">
                          <a:ln>
                            <a:noFill/>
                          </a:ln>
                          <a:effectLst/>
                        </a:rPr>
                        <a:t>Complexes (Flats &amp; Business) have only multiple meter per unit</a:t>
                      </a:r>
                    </a:p>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cap="none" normalizeH="0" baseline="0" dirty="0">
                          <a:ln>
                            <a:noFill/>
                          </a:ln>
                          <a:effectLst/>
                        </a:rPr>
                        <a:t>Excludes informal </a:t>
                      </a:r>
                      <a:r>
                        <a:rPr kumimoji="0" lang="en-US" altLang="en-US" sz="1250" u="none" strike="noStrike" cap="none" normalizeH="0" baseline="0" dirty="0" smtClean="0">
                          <a:ln>
                            <a:noFill/>
                          </a:ln>
                          <a:effectLst/>
                        </a:rPr>
                        <a:t>settlement</a:t>
                      </a:r>
                      <a:endParaRPr kumimoji="0" lang="en-US" altLang="en-US" sz="125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tc>
                  <a:txBody>
                    <a:bodyPr/>
                    <a:lstStyle/>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cap="none" normalizeH="0" baseline="0" dirty="0" smtClean="0">
                          <a:ln>
                            <a:noFill/>
                          </a:ln>
                          <a:effectLst/>
                        </a:rPr>
                        <a:t>The municipality has appointed the </a:t>
                      </a:r>
                      <a:r>
                        <a:rPr kumimoji="0" lang="en-US" altLang="en-US" sz="1250" u="none" strike="noStrike" cap="none" normalizeH="0" baseline="0" dirty="0" err="1" smtClean="0">
                          <a:ln>
                            <a:noFill/>
                          </a:ln>
                          <a:effectLst/>
                        </a:rPr>
                        <a:t>Valuer</a:t>
                      </a:r>
                      <a:r>
                        <a:rPr kumimoji="0" lang="en-US" altLang="en-US" sz="1250" u="none" strike="noStrike" cap="none" normalizeH="0" baseline="0" dirty="0" smtClean="0">
                          <a:ln>
                            <a:noFill/>
                          </a:ln>
                          <a:effectLst/>
                        </a:rPr>
                        <a:t> to assist with the reconciliation of Deeds data to valuation roll and financial system.</a:t>
                      </a:r>
                    </a:p>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5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725" marB="45725" horzOverflow="overflow"/>
                </a:tc>
                <a:extLst>
                  <a:ext uri="{0D108BD9-81ED-4DB2-BD59-A6C34878D82A}"/>
                </a:extLst>
              </a:tr>
              <a:tr h="1209359">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50" u="none" strike="noStrike" kern="1200" cap="none" normalizeH="0" baseline="0" dirty="0">
                          <a:ln>
                            <a:noFill/>
                          </a:ln>
                          <a:effectLst/>
                        </a:rPr>
                        <a:t>Sanitation</a:t>
                      </a:r>
                      <a:endParaRPr kumimoji="0" lang="en-US" altLang="en-US" sz="125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ZA" altLang="en-US" sz="1250" u="none" strike="noStrike" kern="1200" cap="none" normalizeH="0" baseline="0" dirty="0" smtClean="0">
                          <a:ln>
                            <a:noFill/>
                          </a:ln>
                          <a:effectLst/>
                        </a:rPr>
                        <a:t>37 210</a:t>
                      </a:r>
                      <a:r>
                        <a:rPr kumimoji="0" lang="en-ZA" sz="1250" u="none" strike="noStrike" kern="1200" cap="none" normalizeH="0" baseline="0" dirty="0" smtClean="0">
                          <a:ln>
                            <a:noFill/>
                          </a:ln>
                          <a:effectLst/>
                        </a:rPr>
                        <a:t> HH</a:t>
                      </a:r>
                      <a:endParaRPr kumimoji="0" lang="en-ZA" sz="1250" b="0"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50" u="none" strike="noStrike" kern="1200" cap="none" normalizeH="0" baseline="0" dirty="0" smtClean="0">
                          <a:ln>
                            <a:noFill/>
                          </a:ln>
                          <a:effectLst/>
                        </a:rPr>
                        <a:t>9 904 HH</a:t>
                      </a:r>
                      <a:endParaRPr kumimoji="0" lang="en-US" altLang="en-US" sz="125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50" u="none" strike="noStrike" kern="1200" cap="none" normalizeH="0" baseline="0" dirty="0" smtClean="0">
                          <a:ln>
                            <a:noFill/>
                          </a:ln>
                          <a:effectLst/>
                        </a:rPr>
                        <a:t>27 306 HH</a:t>
                      </a:r>
                      <a:endParaRPr kumimoji="0" lang="en-US" altLang="en-US" sz="125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lvl1pPr marL="285750" indent="-285750"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2844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7416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1988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656013" indent="1588"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kern="1200" cap="none" normalizeH="0" baseline="0" dirty="0">
                          <a:ln>
                            <a:noFill/>
                          </a:ln>
                          <a:effectLst/>
                        </a:rPr>
                        <a:t>Excludes rural areas that are not metered</a:t>
                      </a:r>
                    </a:p>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kern="1200" cap="none" normalizeH="0" baseline="0" dirty="0">
                          <a:ln>
                            <a:noFill/>
                          </a:ln>
                          <a:effectLst/>
                        </a:rPr>
                        <a:t>Excludes informal </a:t>
                      </a:r>
                      <a:r>
                        <a:rPr kumimoji="0" lang="en-US" altLang="en-US" sz="1250" u="none" strike="noStrike" kern="1200" cap="none" normalizeH="0" baseline="0" dirty="0" smtClean="0">
                          <a:ln>
                            <a:noFill/>
                          </a:ln>
                          <a:effectLst/>
                        </a:rPr>
                        <a:t>settlements and farms</a:t>
                      </a:r>
                      <a:endParaRPr kumimoji="0" lang="en-US" altLang="en-US" sz="125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kern="1200" cap="none" normalizeH="0" baseline="0" dirty="0" smtClean="0">
                          <a:ln>
                            <a:noFill/>
                          </a:ln>
                          <a:effectLst/>
                        </a:rPr>
                        <a:t>The municipality has appointed the </a:t>
                      </a:r>
                      <a:r>
                        <a:rPr kumimoji="0" lang="en-US" altLang="en-US" sz="1250" u="none" strike="noStrike" kern="1200" cap="none" normalizeH="0" baseline="0" dirty="0" err="1" smtClean="0">
                          <a:ln>
                            <a:noFill/>
                          </a:ln>
                          <a:effectLst/>
                        </a:rPr>
                        <a:t>Valuer</a:t>
                      </a:r>
                      <a:r>
                        <a:rPr kumimoji="0" lang="en-US" altLang="en-US" sz="1250" u="none" strike="noStrike" kern="1200" cap="none" normalizeH="0" baseline="0" dirty="0" smtClean="0">
                          <a:ln>
                            <a:noFill/>
                          </a:ln>
                          <a:effectLst/>
                        </a:rPr>
                        <a:t> to assist with the reconciliation of Deeds data to valuation roll and financial system.</a:t>
                      </a:r>
                      <a:endParaRPr kumimoji="0" lang="en-US" altLang="en-US" sz="125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r>
              <a:tr h="1366012">
                <a:tc>
                  <a:txBody>
                    <a:body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50" u="none" strike="noStrike" kern="1200" cap="none" normalizeH="0" baseline="0" dirty="0" smtClean="0">
                          <a:ln>
                            <a:noFill/>
                          </a:ln>
                          <a:effectLst/>
                        </a:rPr>
                        <a:t>Refuse removal</a:t>
                      </a:r>
                      <a:endParaRPr kumimoji="0" lang="en-US" altLang="en-US" sz="125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250" u="none" strike="noStrike" kern="1200" cap="none" normalizeH="0" baseline="0" dirty="0" smtClean="0">
                          <a:ln>
                            <a:noFill/>
                          </a:ln>
                          <a:effectLst/>
                        </a:rPr>
                        <a:t>37 210</a:t>
                      </a:r>
                      <a:r>
                        <a:rPr kumimoji="0" lang="en-ZA" sz="1250" u="none" strike="noStrike" kern="1200" cap="none" normalizeH="0" baseline="0" dirty="0" smtClean="0">
                          <a:ln>
                            <a:noFill/>
                          </a:ln>
                          <a:effectLst/>
                        </a:rPr>
                        <a:t> HH</a:t>
                      </a:r>
                      <a:endParaRPr kumimoji="0" lang="en-ZA" sz="1250" b="0"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50" u="none" strike="noStrike" kern="1200" cap="none" normalizeH="0" baseline="0" dirty="0" smtClean="0">
                          <a:ln>
                            <a:noFill/>
                          </a:ln>
                          <a:effectLst/>
                        </a:rPr>
                        <a:t>11 076 HH</a:t>
                      </a:r>
                      <a:endParaRPr kumimoji="0" lang="en-US" altLang="en-US" sz="125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50" u="none" strike="noStrike" kern="1200" cap="none" normalizeH="0" baseline="0" dirty="0" smtClean="0">
                          <a:ln>
                            <a:noFill/>
                          </a:ln>
                          <a:effectLst/>
                        </a:rPr>
                        <a:t>26 134 HH</a:t>
                      </a:r>
                      <a:endParaRPr kumimoji="0" lang="en-US" altLang="en-US" sz="125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kern="1200" cap="none" normalizeH="0" baseline="0" dirty="0" smtClean="0">
                          <a:ln>
                            <a:noFill/>
                          </a:ln>
                          <a:effectLst/>
                        </a:rPr>
                        <a:t>Excludes rural areas that are not metered</a:t>
                      </a:r>
                    </a:p>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50" u="none" strike="noStrike" kern="1200" cap="none" normalizeH="0" baseline="0" dirty="0" smtClean="0">
                          <a:ln>
                            <a:noFill/>
                          </a:ln>
                          <a:effectLst/>
                        </a:rPr>
                        <a:t>Excludes informal settlements and farms</a:t>
                      </a:r>
                      <a:endParaRPr kumimoji="0" lang="en-US" altLang="en-US" sz="125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c>
                  <a:txBody>
                    <a:bodyPr/>
                    <a:lstStyle/>
                    <a:p>
                      <a:pPr marL="285750" marR="0" lvl="0" indent="-285750" algn="l"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250" u="none" strike="noStrike" kern="1200" cap="none" normalizeH="0" baseline="0" dirty="0" smtClean="0">
                          <a:ln>
                            <a:noFill/>
                          </a:ln>
                          <a:effectLst/>
                        </a:rPr>
                        <a:t>The municipality has appointed the </a:t>
                      </a:r>
                      <a:r>
                        <a:rPr kumimoji="0" lang="en-US" altLang="en-US" sz="1250" u="none" strike="noStrike" kern="1200" cap="none" normalizeH="0" baseline="0" dirty="0" err="1" smtClean="0">
                          <a:ln>
                            <a:noFill/>
                          </a:ln>
                          <a:effectLst/>
                        </a:rPr>
                        <a:t>Valuer</a:t>
                      </a:r>
                      <a:r>
                        <a:rPr kumimoji="0" lang="en-US" altLang="en-US" sz="1250" u="none" strike="noStrike" kern="1200" cap="none" normalizeH="0" baseline="0" dirty="0" smtClean="0">
                          <a:ln>
                            <a:noFill/>
                          </a:ln>
                          <a:effectLst/>
                        </a:rPr>
                        <a:t> to assist with the reconciliation of Deeds data to valuation roll and financial system.</a:t>
                      </a:r>
                      <a:endParaRPr kumimoji="0" lang="en-US" altLang="en-US" sz="1250" b="0"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endParaRPr>
                    </a:p>
                  </a:txBody>
                  <a:tcPr marT="45710" marB="45710" horzOverflow="overflow"/>
                </a:tc>
              </a:tr>
            </a:tbl>
          </a:graphicData>
        </a:graphic>
      </p:graphicFrame>
    </p:spTree>
    <p:extLst>
      <p:ext uri="{BB962C8B-B14F-4D97-AF65-F5344CB8AC3E}">
        <p14:creationId xmlns:p14="http://schemas.microsoft.com/office/powerpoint/2010/main" xmlns="" val="2250934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384"/>
            <a:ext cx="8229600" cy="636422"/>
          </a:xfrm>
        </p:spPr>
        <p:txBody>
          <a:bodyPr>
            <a:normAutofit fontScale="90000"/>
          </a:bodyPr>
          <a:lstStyle/>
          <a:p>
            <a:r>
              <a:rPr lang="en-ZA" dirty="0" smtClean="0"/>
              <a:t>Billing vs. Households (narrative)</a:t>
            </a:r>
            <a:endParaRPr lang="en-ZA"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14</a:t>
            </a:fld>
            <a:endParaRPr lang="en-ZA"/>
          </a:p>
        </p:txBody>
      </p:sp>
      <p:sp>
        <p:nvSpPr>
          <p:cNvPr id="6" name="Content Placeholder 37">
            <a:extLst>
              <a:ext uri="{FF2B5EF4-FFF2-40B4-BE49-F238E27FC236}"/>
            </a:extLst>
          </p:cNvPr>
          <p:cNvSpPr>
            <a:spLocks noGrp="1"/>
          </p:cNvSpPr>
          <p:nvPr>
            <p:ph sz="half" idx="4294967295"/>
          </p:nvPr>
        </p:nvSpPr>
        <p:spPr>
          <a:xfrm>
            <a:off x="1185192" y="343322"/>
            <a:ext cx="7779296" cy="4741862"/>
          </a:xfrm>
          <a:prstGeom prst="rect">
            <a:avLst/>
          </a:prstGeom>
        </p:spPr>
        <p:txBody>
          <a:bodyPr>
            <a:normAutofit fontScale="92500" lnSpcReduction="20000"/>
          </a:bodyPr>
          <a:lstStyle/>
          <a:p>
            <a:pPr marL="0" indent="0">
              <a:buFont typeface="Arial" pitchFamily="34" charset="0"/>
              <a:buNone/>
              <a:defRPr/>
            </a:pPr>
            <a:endParaRPr lang="en-ZA" sz="2400" dirty="0">
              <a:latin typeface="Arial" panose="020B0604020202020204" pitchFamily="34" charset="0"/>
              <a:cs typeface="Arial" panose="020B0604020202020204" pitchFamily="34" charset="0"/>
            </a:endParaRPr>
          </a:p>
          <a:p>
            <a:pPr>
              <a:defRPr/>
            </a:pPr>
            <a:r>
              <a:rPr lang="en-ZA" sz="2400" dirty="0">
                <a:latin typeface="Arial" panose="020B0604020202020204" pitchFamily="34" charset="0"/>
                <a:cs typeface="Arial" panose="020B0604020202020204" pitchFamily="34" charset="0"/>
              </a:rPr>
              <a:t>The total active accounts with electricity charges are 15 </a:t>
            </a:r>
            <a:r>
              <a:rPr lang="en-ZA" sz="2400" dirty="0" smtClean="0">
                <a:latin typeface="Arial" pitchFamily="34" charset="0"/>
                <a:cs typeface="Arial" pitchFamily="34" charset="0"/>
              </a:rPr>
              <a:t>597 households, </a:t>
            </a:r>
            <a:r>
              <a:rPr lang="en-ZA" sz="2400" dirty="0">
                <a:latin typeface="Arial" pitchFamily="34" charset="0"/>
                <a:cs typeface="Arial" pitchFamily="34" charset="0"/>
              </a:rPr>
              <a:t>while the total households are </a:t>
            </a:r>
            <a:r>
              <a:rPr lang="en-ZA" sz="2400" dirty="0" smtClean="0">
                <a:latin typeface="Arial" pitchFamily="34" charset="0"/>
                <a:cs typeface="Arial" pitchFamily="34" charset="0"/>
              </a:rPr>
              <a:t>37 210;</a:t>
            </a:r>
            <a:endParaRPr lang="en-ZA" sz="2400" dirty="0">
              <a:latin typeface="Arial" pitchFamily="34" charset="0"/>
              <a:cs typeface="Arial" pitchFamily="34" charset="0"/>
            </a:endParaRPr>
          </a:p>
          <a:p>
            <a:pPr>
              <a:defRPr/>
            </a:pPr>
            <a:r>
              <a:rPr lang="en-ZA" sz="2400" dirty="0" smtClean="0">
                <a:latin typeface="Arial" pitchFamily="34" charset="0"/>
                <a:cs typeface="Arial" pitchFamily="34" charset="0"/>
              </a:rPr>
              <a:t>± </a:t>
            </a:r>
            <a:r>
              <a:rPr lang="en-ZA" sz="2400" dirty="0">
                <a:latin typeface="Arial" pitchFamily="34" charset="0"/>
                <a:cs typeface="Arial" pitchFamily="34" charset="0"/>
              </a:rPr>
              <a:t>21 000 </a:t>
            </a:r>
            <a:r>
              <a:rPr lang="en-ZA" sz="2400" dirty="0" smtClean="0">
                <a:latin typeface="Arial" pitchFamily="34" charset="0"/>
                <a:cs typeface="Arial" pitchFamily="34" charset="0"/>
              </a:rPr>
              <a:t>households are </a:t>
            </a:r>
            <a:r>
              <a:rPr lang="en-ZA" sz="2400" dirty="0">
                <a:latin typeface="Arial" pitchFamily="34" charset="0"/>
                <a:cs typeface="Arial" pitchFamily="34" charset="0"/>
              </a:rPr>
              <a:t>Eskom </a:t>
            </a:r>
            <a:r>
              <a:rPr lang="en-ZA" sz="2400" dirty="0" smtClean="0">
                <a:latin typeface="Arial" pitchFamily="34" charset="0"/>
                <a:cs typeface="Arial" pitchFamily="34" charset="0"/>
              </a:rPr>
              <a:t>customers (</a:t>
            </a:r>
            <a:r>
              <a:rPr lang="en-ZA" sz="2400" dirty="0">
                <a:latin typeface="Arial" pitchFamily="34" charset="0"/>
                <a:cs typeface="Arial" pitchFamily="34" charset="0"/>
              </a:rPr>
              <a:t>this mainly includes </a:t>
            </a:r>
            <a:r>
              <a:rPr lang="en-ZA" sz="2400" dirty="0" err="1">
                <a:latin typeface="Arial" pitchFamily="34" charset="0"/>
                <a:cs typeface="Arial" pitchFamily="34" charset="0"/>
              </a:rPr>
              <a:t>Leroro</a:t>
            </a:r>
            <a:r>
              <a:rPr lang="en-ZA" sz="2400" dirty="0">
                <a:latin typeface="Arial" pitchFamily="34" charset="0"/>
                <a:cs typeface="Arial" pitchFamily="34" charset="0"/>
              </a:rPr>
              <a:t>, </a:t>
            </a:r>
            <a:r>
              <a:rPr lang="en-ZA" sz="2400" dirty="0" err="1">
                <a:latin typeface="Arial" pitchFamily="34" charset="0"/>
                <a:cs typeface="Arial" pitchFamily="34" charset="0"/>
              </a:rPr>
              <a:t>Matibidi</a:t>
            </a:r>
            <a:r>
              <a:rPr lang="en-ZA" sz="2400" dirty="0">
                <a:latin typeface="Arial" pitchFamily="34" charset="0"/>
                <a:cs typeface="Arial" pitchFamily="34" charset="0"/>
              </a:rPr>
              <a:t>, </a:t>
            </a:r>
            <a:r>
              <a:rPr lang="en-ZA" sz="2400" dirty="0" err="1">
                <a:latin typeface="Arial" pitchFamily="34" charset="0"/>
                <a:cs typeface="Arial" pitchFamily="34" charset="0"/>
              </a:rPr>
              <a:t>Moremela</a:t>
            </a:r>
            <a:r>
              <a:rPr lang="en-ZA" sz="2400" dirty="0">
                <a:latin typeface="Arial" pitchFamily="34" charset="0"/>
                <a:cs typeface="Arial" pitchFamily="34" charset="0"/>
              </a:rPr>
              <a:t>, Coromandel, </a:t>
            </a:r>
            <a:r>
              <a:rPr lang="en-ZA" sz="2400" dirty="0" err="1">
                <a:latin typeface="Arial" pitchFamily="34" charset="0"/>
                <a:cs typeface="Arial" pitchFamily="34" charset="0"/>
              </a:rPr>
              <a:t>Draaikraal</a:t>
            </a:r>
            <a:r>
              <a:rPr lang="en-ZA" sz="2400" dirty="0">
                <a:latin typeface="Arial" pitchFamily="34" charset="0"/>
                <a:cs typeface="Arial" pitchFamily="34" charset="0"/>
              </a:rPr>
              <a:t>, </a:t>
            </a:r>
            <a:r>
              <a:rPr lang="en-ZA" sz="2400" dirty="0" err="1">
                <a:latin typeface="Arial" pitchFamily="34" charset="0"/>
                <a:cs typeface="Arial" pitchFamily="34" charset="0"/>
              </a:rPr>
              <a:t>Shaga</a:t>
            </a:r>
            <a:r>
              <a:rPr lang="en-ZA" sz="2400" dirty="0">
                <a:latin typeface="Arial" pitchFamily="34" charset="0"/>
                <a:cs typeface="Arial" pitchFamily="34" charset="0"/>
              </a:rPr>
              <a:t> and </a:t>
            </a:r>
            <a:r>
              <a:rPr lang="en-ZA" sz="2400" dirty="0" smtClean="0">
                <a:latin typeface="Arial" pitchFamily="34" charset="0"/>
                <a:cs typeface="Arial" pitchFamily="34" charset="0"/>
              </a:rPr>
              <a:t>Farms);</a:t>
            </a:r>
            <a:endParaRPr lang="en-ZA" sz="2400" dirty="0">
              <a:latin typeface="Arial" pitchFamily="34" charset="0"/>
              <a:cs typeface="Arial" pitchFamily="34" charset="0"/>
            </a:endParaRPr>
          </a:p>
          <a:p>
            <a:pPr marL="0" lvl="1" indent="0">
              <a:buNone/>
              <a:defRPr/>
            </a:pPr>
            <a:endParaRPr lang="en-ZA" sz="2400" dirty="0" smtClean="0">
              <a:latin typeface="Arial" pitchFamily="34" charset="0"/>
              <a:cs typeface="Arial" pitchFamily="34" charset="0"/>
            </a:endParaRPr>
          </a:p>
          <a:p>
            <a:pPr marL="0" lvl="1" indent="0">
              <a:buNone/>
              <a:defRPr/>
            </a:pPr>
            <a:r>
              <a:rPr lang="en-ZA" sz="2400" dirty="0" smtClean="0">
                <a:latin typeface="Arial" pitchFamily="34" charset="0"/>
                <a:cs typeface="Arial" pitchFamily="34" charset="0"/>
              </a:rPr>
              <a:t>These </a:t>
            </a:r>
            <a:r>
              <a:rPr lang="en-ZA" sz="2400" dirty="0">
                <a:latin typeface="Arial" pitchFamily="34" charset="0"/>
                <a:cs typeface="Arial" pitchFamily="34" charset="0"/>
              </a:rPr>
              <a:t>customers are the main defaulters in paying municipal services:</a:t>
            </a:r>
          </a:p>
          <a:p>
            <a:pPr marL="342900" lvl="2" indent="-342900" fontAlgn="t">
              <a:spcAft>
                <a:spcPts val="0"/>
              </a:spcAft>
              <a:defRPr/>
            </a:pPr>
            <a:r>
              <a:rPr lang="en-US" dirty="0" smtClean="0">
                <a:latin typeface="Arial" pitchFamily="34" charset="0"/>
                <a:cs typeface="Arial" pitchFamily="34" charset="0"/>
              </a:rPr>
              <a:t>Government:	R15 902 259.45 </a:t>
            </a:r>
            <a:endParaRPr lang="en-ZA" dirty="0">
              <a:latin typeface="Arial" pitchFamily="34" charset="0"/>
              <a:cs typeface="Arial" pitchFamily="34" charset="0"/>
            </a:endParaRPr>
          </a:p>
          <a:p>
            <a:pPr marL="342900" lvl="2" indent="-342900" fontAlgn="t">
              <a:spcAft>
                <a:spcPts val="0"/>
              </a:spcAft>
              <a:defRPr/>
            </a:pPr>
            <a:r>
              <a:rPr lang="en-US" dirty="0" smtClean="0">
                <a:latin typeface="Arial" pitchFamily="34" charset="0"/>
                <a:cs typeface="Arial" pitchFamily="34" charset="0"/>
              </a:rPr>
              <a:t>Business:		R </a:t>
            </a:r>
            <a:r>
              <a:rPr lang="en-US" dirty="0">
                <a:latin typeface="Arial" pitchFamily="34" charset="0"/>
                <a:cs typeface="Arial" pitchFamily="34" charset="0"/>
              </a:rPr>
              <a:t>11 224 799.60  </a:t>
            </a:r>
            <a:endParaRPr lang="en-ZA" dirty="0">
              <a:latin typeface="Arial" pitchFamily="34" charset="0"/>
              <a:cs typeface="Arial" pitchFamily="34" charset="0"/>
            </a:endParaRPr>
          </a:p>
          <a:p>
            <a:pPr marL="342900" lvl="2" indent="-342900" fontAlgn="t">
              <a:spcAft>
                <a:spcPts val="0"/>
              </a:spcAft>
              <a:defRPr/>
            </a:pPr>
            <a:r>
              <a:rPr lang="en-US" dirty="0" smtClean="0">
                <a:latin typeface="Arial" pitchFamily="34" charset="0"/>
                <a:cs typeface="Arial" pitchFamily="34" charset="0"/>
              </a:rPr>
              <a:t>Households:	R </a:t>
            </a:r>
            <a:r>
              <a:rPr lang="en-US" dirty="0">
                <a:latin typeface="Arial" pitchFamily="34" charset="0"/>
                <a:cs typeface="Arial" pitchFamily="34" charset="0"/>
              </a:rPr>
              <a:t>128 854 817.64 </a:t>
            </a:r>
            <a:endParaRPr lang="en-ZA" dirty="0">
              <a:latin typeface="Arial" pitchFamily="34" charset="0"/>
              <a:cs typeface="Arial" pitchFamily="34" charset="0"/>
            </a:endParaRPr>
          </a:p>
          <a:p>
            <a:pPr marL="342900" lvl="2" indent="-342900" fontAlgn="t">
              <a:spcAft>
                <a:spcPts val="0"/>
              </a:spcAft>
              <a:defRPr/>
            </a:pPr>
            <a:r>
              <a:rPr lang="en-US" dirty="0" smtClean="0">
                <a:latin typeface="Arial" pitchFamily="34" charset="0"/>
                <a:cs typeface="Arial" pitchFamily="34" charset="0"/>
              </a:rPr>
              <a:t>Farms:		R 126 850 896.70 </a:t>
            </a:r>
            <a:endParaRPr lang="en-US" dirty="0">
              <a:latin typeface="Arial" pitchFamily="34" charset="0"/>
              <a:cs typeface="Arial" pitchFamily="34" charset="0"/>
            </a:endParaRPr>
          </a:p>
          <a:p>
            <a:pPr marL="342900" lvl="2" indent="-342900" fontAlgn="t">
              <a:spcAft>
                <a:spcPts val="0"/>
              </a:spcAft>
              <a:defRPr/>
            </a:pPr>
            <a:r>
              <a:rPr lang="en-US" dirty="0" smtClean="0">
                <a:latin typeface="Arial" pitchFamily="34" charset="0"/>
                <a:cs typeface="Arial" pitchFamily="34" charset="0"/>
              </a:rPr>
              <a:t>Total:		</a:t>
            </a:r>
            <a:r>
              <a:rPr lang="en-US" dirty="0" smtClean="0">
                <a:solidFill>
                  <a:srgbClr val="FF0000"/>
                </a:solidFill>
                <a:latin typeface="Arial" pitchFamily="34" charset="0"/>
                <a:cs typeface="Arial" pitchFamily="34" charset="0"/>
              </a:rPr>
              <a:t>R </a:t>
            </a:r>
            <a:r>
              <a:rPr lang="en-US" dirty="0">
                <a:solidFill>
                  <a:srgbClr val="FF0000"/>
                </a:solidFill>
                <a:latin typeface="Arial" pitchFamily="34" charset="0"/>
                <a:cs typeface="Arial" pitchFamily="34" charset="0"/>
              </a:rPr>
              <a:t>282 832 773.38 </a:t>
            </a:r>
          </a:p>
        </p:txBody>
      </p:sp>
    </p:spTree>
    <p:extLst>
      <p:ext uri="{BB962C8B-B14F-4D97-AF65-F5344CB8AC3E}">
        <p14:creationId xmlns:p14="http://schemas.microsoft.com/office/powerpoint/2010/main" xmlns="" val="821036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008"/>
            <a:ext cx="8229600" cy="404664"/>
          </a:xfrm>
        </p:spPr>
        <p:txBody>
          <a:bodyPr>
            <a:normAutofit fontScale="90000"/>
          </a:bodyPr>
          <a:lstStyle/>
          <a:p>
            <a:r>
              <a:rPr lang="en-ZA" dirty="0" smtClean="0"/>
              <a:t>Debt Collection</a:t>
            </a:r>
            <a:endParaRPr lang="en-ZA"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15</a:t>
            </a:fld>
            <a:endParaRPr lang="en-ZA"/>
          </a:p>
        </p:txBody>
      </p:sp>
      <p:sp>
        <p:nvSpPr>
          <p:cNvPr id="5" name="Content Placeholder 4">
            <a:extLst>
              <a:ext uri="{FF2B5EF4-FFF2-40B4-BE49-F238E27FC236}"/>
            </a:extLst>
          </p:cNvPr>
          <p:cNvSpPr>
            <a:spLocks noGrp="1"/>
          </p:cNvSpPr>
          <p:nvPr>
            <p:ph sz="half" idx="4294967295"/>
          </p:nvPr>
        </p:nvSpPr>
        <p:spPr>
          <a:xfrm>
            <a:off x="1187625" y="764704"/>
            <a:ext cx="7776864" cy="4537075"/>
          </a:xfrm>
          <a:prstGeom prst="rect">
            <a:avLst/>
          </a:prstGeom>
        </p:spPr>
        <p:txBody>
          <a:bodyPr>
            <a:normAutofit fontScale="92500" lnSpcReduction="10000"/>
          </a:bodyPr>
          <a:lstStyle/>
          <a:p>
            <a:pPr marL="228594" indent="-228594">
              <a:defRPr/>
            </a:pPr>
            <a:r>
              <a:rPr lang="en-US" altLang="en-US" dirty="0"/>
              <a:t>The municipality has identified Top </a:t>
            </a:r>
            <a:r>
              <a:rPr lang="en-US" altLang="en-US" dirty="0" smtClean="0"/>
              <a:t>120  customers.</a:t>
            </a:r>
            <a:endParaRPr lang="en-US" altLang="en-US" dirty="0"/>
          </a:p>
          <a:p>
            <a:pPr marL="228594" indent="-228594">
              <a:defRPr/>
            </a:pPr>
            <a:r>
              <a:rPr lang="en-US" altLang="en-US" dirty="0"/>
              <a:t>Further to the above, </a:t>
            </a:r>
            <a:r>
              <a:rPr lang="en-US" altLang="en-US" dirty="0" smtClean="0"/>
              <a:t>we are implementing the Credit Control and Debt Collection policy:</a:t>
            </a:r>
            <a:endParaRPr lang="en-US" altLang="en-US" dirty="0"/>
          </a:p>
          <a:p>
            <a:pPr marL="685783" lvl="1" indent="-228594">
              <a:defRPr/>
            </a:pPr>
            <a:r>
              <a:rPr lang="en-US" altLang="en-US" dirty="0" smtClean="0"/>
              <a:t>The municipality is in the process of procuring a debt collector,</a:t>
            </a:r>
            <a:endParaRPr lang="en-US" altLang="en-US" dirty="0"/>
          </a:p>
          <a:p>
            <a:pPr marL="685783" lvl="1" indent="-228594">
              <a:defRPr/>
            </a:pPr>
            <a:r>
              <a:rPr lang="en-US" altLang="en-US" dirty="0" smtClean="0"/>
              <a:t>Negotiate </a:t>
            </a:r>
            <a:r>
              <a:rPr lang="en-US" altLang="en-US" dirty="0"/>
              <a:t>acceptable payment </a:t>
            </a:r>
            <a:r>
              <a:rPr lang="en-US" altLang="en-US" dirty="0" smtClean="0"/>
              <a:t>arrangements with the defaulters,</a:t>
            </a:r>
          </a:p>
          <a:p>
            <a:pPr marL="685783" lvl="1" indent="-228594">
              <a:defRPr/>
            </a:pPr>
            <a:r>
              <a:rPr lang="en-US" altLang="en-US" dirty="0" smtClean="0"/>
              <a:t>Disconnection of electricity for the defaulting customers.</a:t>
            </a:r>
            <a:endParaRPr lang="en-US" altLang="en-US" dirty="0"/>
          </a:p>
          <a:p>
            <a:pPr marL="457189" lvl="1" indent="0">
              <a:buFont typeface="Arial" pitchFamily="34" charset="0"/>
              <a:buNone/>
              <a:defRPr/>
            </a:pPr>
            <a:endParaRPr lang="en-US" altLang="en-US" dirty="0"/>
          </a:p>
          <a:p>
            <a:pPr marL="228594" indent="-228594">
              <a:defRPr/>
            </a:pPr>
            <a:endParaRPr lang="en-US" altLang="en-US" dirty="0"/>
          </a:p>
          <a:p>
            <a:pPr marL="0" indent="0">
              <a:buFont typeface="Arial" pitchFamily="34" charset="0"/>
              <a:buNone/>
              <a:defRPr/>
            </a:pPr>
            <a:endParaRPr lang="en-US" altLang="en-US" dirty="0"/>
          </a:p>
          <a:p>
            <a:pPr marL="228594" indent="-228594">
              <a:defRPr/>
            </a:pPr>
            <a:endParaRPr lang="en-US" altLang="en-US" dirty="0"/>
          </a:p>
        </p:txBody>
      </p:sp>
    </p:spTree>
    <p:extLst>
      <p:ext uri="{BB962C8B-B14F-4D97-AF65-F5344CB8AC3E}">
        <p14:creationId xmlns:p14="http://schemas.microsoft.com/office/powerpoint/2010/main" xmlns="" val="1298395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016"/>
            <a:ext cx="8229600" cy="404664"/>
          </a:xfrm>
        </p:spPr>
        <p:txBody>
          <a:bodyPr>
            <a:normAutofit fontScale="90000"/>
          </a:bodyPr>
          <a:lstStyle/>
          <a:p>
            <a:r>
              <a:rPr lang="en-ZA" dirty="0" smtClean="0"/>
              <a:t>Debtors Age Analysis</a:t>
            </a:r>
            <a:endParaRPr lang="en-ZA"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16</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1614450879"/>
              </p:ext>
            </p:extLst>
          </p:nvPr>
        </p:nvGraphicFramePr>
        <p:xfrm>
          <a:off x="1252563" y="865362"/>
          <a:ext cx="7891436" cy="3787774"/>
        </p:xfrm>
        <a:graphic>
          <a:graphicData uri="http://schemas.openxmlformats.org/drawingml/2006/table">
            <a:tbl>
              <a:tblPr firstRow="1" firstCol="1" bandRow="1">
                <a:tableStyleId>{69C7853C-536D-4A76-A0AE-DD22124D55A5}</a:tableStyleId>
              </a:tblPr>
              <a:tblGrid>
                <a:gridCol w="1015181"/>
                <a:gridCol w="1296144"/>
                <a:gridCol w="1426877"/>
                <a:gridCol w="1242890"/>
                <a:gridCol w="1506697"/>
                <a:gridCol w="1403647"/>
              </a:tblGrid>
              <a:tr h="418576">
                <a:tc>
                  <a:txBody>
                    <a:bodyPr/>
                    <a:lstStyle/>
                    <a:p>
                      <a:pPr algn="ctr">
                        <a:spcAft>
                          <a:spcPts val="0"/>
                        </a:spcAft>
                      </a:pPr>
                      <a:r>
                        <a:rPr lang="en-US" sz="1400" dirty="0">
                          <a:effectLst/>
                        </a:rPr>
                        <a:t>Description</a:t>
                      </a:r>
                      <a:endParaRPr lang="en-ZA"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dirty="0">
                          <a:effectLst/>
                        </a:rPr>
                        <a:t>0- 30 days</a:t>
                      </a:r>
                      <a:endParaRPr lang="en-ZA"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dirty="0">
                          <a:effectLst/>
                        </a:rPr>
                        <a:t>31-60 days</a:t>
                      </a:r>
                      <a:endParaRPr lang="en-ZA"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a:effectLst/>
                        </a:rPr>
                        <a:t>61 – 90 days</a:t>
                      </a:r>
                      <a:endParaRPr lang="en-ZA"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a:effectLst/>
                        </a:rPr>
                        <a:t>Over 91 days</a:t>
                      </a:r>
                      <a:endParaRPr lang="en-ZA"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dirty="0">
                          <a:effectLst/>
                        </a:rPr>
                        <a:t>Total</a:t>
                      </a:r>
                      <a:endParaRPr lang="en-ZA" sz="1400" dirty="0">
                        <a:effectLst/>
                        <a:latin typeface="+mj-lt"/>
                        <a:ea typeface="Times New Roman" panose="02020603050405020304" pitchFamily="18" charset="0"/>
                        <a:cs typeface="Times New Roman" panose="02020603050405020304" pitchFamily="18" charset="0"/>
                      </a:endParaRPr>
                    </a:p>
                  </a:txBody>
                  <a:tcPr marL="68580" marR="68580" marT="0" marB="0"/>
                </a:tc>
              </a:tr>
              <a:tr h="601616">
                <a:tc>
                  <a:txBody>
                    <a:bodyPr/>
                    <a:lstStyle/>
                    <a:p>
                      <a:pPr>
                        <a:spcAft>
                          <a:spcPts val="0"/>
                        </a:spcAft>
                      </a:pPr>
                      <a:r>
                        <a:rPr lang="en-US" sz="1300" dirty="0">
                          <a:effectLst/>
                        </a:rPr>
                        <a:t>Water</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4 429 568.87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2 092 296.41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a:effectLst/>
                        </a:rPr>
                        <a:t> R 1 808 337.90 </a:t>
                      </a:r>
                      <a:endParaRPr lang="en-ZA" sz="13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a:effectLst/>
                        </a:rPr>
                        <a:t> R 52 914 580.02 </a:t>
                      </a:r>
                      <a:endParaRPr lang="en-ZA" sz="13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a:effectLst/>
                        </a:rPr>
                        <a:t> R 61 244 783.20 </a:t>
                      </a:r>
                      <a:endParaRPr lang="en-ZA" sz="1300">
                        <a:effectLst/>
                        <a:latin typeface="+mj-lt"/>
                        <a:ea typeface="Times New Roman" panose="02020603050405020304" pitchFamily="18" charset="0"/>
                        <a:cs typeface="Times New Roman" panose="02020603050405020304" pitchFamily="18" charset="0"/>
                      </a:endParaRPr>
                    </a:p>
                  </a:txBody>
                  <a:tcPr marL="68580" marR="68580" marT="0" marB="0"/>
                </a:tc>
              </a:tr>
              <a:tr h="601616">
                <a:tc>
                  <a:txBody>
                    <a:bodyPr/>
                    <a:lstStyle/>
                    <a:p>
                      <a:pPr>
                        <a:spcAft>
                          <a:spcPts val="0"/>
                        </a:spcAft>
                      </a:pPr>
                      <a:r>
                        <a:rPr lang="en-US" sz="1300" dirty="0">
                          <a:effectLst/>
                        </a:rPr>
                        <a:t>Electricity</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8 274 966.36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2 681 625.22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2 093 867.62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41 333 400.11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a:effectLst/>
                        </a:rPr>
                        <a:t> R 54 383 859.31 </a:t>
                      </a:r>
                      <a:endParaRPr lang="en-ZA" sz="1300">
                        <a:effectLst/>
                        <a:latin typeface="+mj-lt"/>
                        <a:ea typeface="Times New Roman" panose="02020603050405020304" pitchFamily="18" charset="0"/>
                        <a:cs typeface="Times New Roman" panose="02020603050405020304" pitchFamily="18" charset="0"/>
                      </a:endParaRPr>
                    </a:p>
                  </a:txBody>
                  <a:tcPr marL="68580" marR="68580" marT="0" marB="0"/>
                </a:tc>
              </a:tr>
              <a:tr h="601616">
                <a:tc>
                  <a:txBody>
                    <a:bodyPr/>
                    <a:lstStyle/>
                    <a:p>
                      <a:pPr>
                        <a:spcAft>
                          <a:spcPts val="0"/>
                        </a:spcAft>
                      </a:pPr>
                      <a:r>
                        <a:rPr lang="en-US" sz="1300">
                          <a:effectLst/>
                        </a:rPr>
                        <a:t>Property rates</a:t>
                      </a:r>
                      <a:endParaRPr lang="en-ZA" sz="13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6 677 749.38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2 987 664.49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2 758 253.41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101 149 253.88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113 572 921.16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r>
              <a:tr h="601616">
                <a:tc>
                  <a:txBody>
                    <a:bodyPr/>
                    <a:lstStyle/>
                    <a:p>
                      <a:pPr>
                        <a:spcAft>
                          <a:spcPts val="0"/>
                        </a:spcAft>
                      </a:pPr>
                      <a:r>
                        <a:rPr lang="en-US" sz="1300" dirty="0" smtClean="0">
                          <a:effectLst/>
                        </a:rPr>
                        <a:t>Other</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3 196 235.66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1 705 904.25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1 529 994.13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47 199 075.67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R 53 631 209.71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r>
              <a:tr h="962734">
                <a:tc>
                  <a:txBody>
                    <a:bodyPr/>
                    <a:lstStyle/>
                    <a:p>
                      <a:pPr>
                        <a:spcAft>
                          <a:spcPts val="0"/>
                        </a:spcAft>
                      </a:pPr>
                      <a:r>
                        <a:rPr lang="en-US" sz="1300" dirty="0">
                          <a:effectLst/>
                        </a:rPr>
                        <a:t> </a:t>
                      </a:r>
                      <a:endParaRPr lang="en-ZA" sz="1300" dirty="0">
                        <a:effectLst/>
                      </a:endParaRPr>
                    </a:p>
                    <a:p>
                      <a:pPr>
                        <a:spcAft>
                          <a:spcPts val="0"/>
                        </a:spcAft>
                      </a:pPr>
                      <a:r>
                        <a:rPr lang="en-US" sz="1300" dirty="0">
                          <a:effectLst/>
                        </a:rPr>
                        <a:t>Total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a:effectLst/>
                        </a:rPr>
                        <a:t> </a:t>
                      </a:r>
                      <a:endParaRPr lang="en-ZA" sz="1300">
                        <a:effectLst/>
                      </a:endParaRPr>
                    </a:p>
                    <a:p>
                      <a:pPr>
                        <a:lnSpc>
                          <a:spcPct val="115000"/>
                        </a:lnSpc>
                        <a:spcAft>
                          <a:spcPts val="0"/>
                        </a:spcAft>
                      </a:pPr>
                      <a:r>
                        <a:rPr lang="en-US" sz="1300">
                          <a:effectLst/>
                        </a:rPr>
                        <a:t>R 22 578 520.27 </a:t>
                      </a:r>
                      <a:endParaRPr lang="en-ZA" sz="13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a:t>
                      </a:r>
                      <a:endParaRPr lang="en-ZA" sz="1300" dirty="0">
                        <a:effectLst/>
                      </a:endParaRPr>
                    </a:p>
                    <a:p>
                      <a:pPr>
                        <a:lnSpc>
                          <a:spcPct val="115000"/>
                        </a:lnSpc>
                        <a:spcAft>
                          <a:spcPts val="0"/>
                        </a:spcAft>
                      </a:pPr>
                      <a:r>
                        <a:rPr lang="en-US" sz="1300" dirty="0">
                          <a:effectLst/>
                        </a:rPr>
                        <a:t>R 9 467 490.37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a:t>
                      </a:r>
                      <a:endParaRPr lang="en-ZA" sz="1300" dirty="0">
                        <a:effectLst/>
                      </a:endParaRPr>
                    </a:p>
                    <a:p>
                      <a:pPr>
                        <a:lnSpc>
                          <a:spcPct val="115000"/>
                        </a:lnSpc>
                        <a:spcAft>
                          <a:spcPts val="0"/>
                        </a:spcAft>
                      </a:pPr>
                      <a:r>
                        <a:rPr lang="en-US" sz="1300" dirty="0">
                          <a:effectLst/>
                        </a:rPr>
                        <a:t>R 8 190 453.06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a:t>
                      </a:r>
                      <a:endParaRPr lang="en-ZA" sz="1300" dirty="0">
                        <a:effectLst/>
                      </a:endParaRPr>
                    </a:p>
                    <a:p>
                      <a:pPr>
                        <a:lnSpc>
                          <a:spcPct val="115000"/>
                        </a:lnSpc>
                        <a:spcAft>
                          <a:spcPts val="0"/>
                        </a:spcAft>
                      </a:pPr>
                      <a:r>
                        <a:rPr lang="en-US" sz="1300" dirty="0">
                          <a:effectLst/>
                        </a:rPr>
                        <a:t>R 242 596 309.68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300" dirty="0">
                          <a:effectLst/>
                        </a:rPr>
                        <a:t> </a:t>
                      </a:r>
                      <a:endParaRPr lang="en-ZA" sz="1300" dirty="0">
                        <a:effectLst/>
                      </a:endParaRPr>
                    </a:p>
                    <a:p>
                      <a:pPr>
                        <a:lnSpc>
                          <a:spcPct val="115000"/>
                        </a:lnSpc>
                        <a:spcAft>
                          <a:spcPts val="0"/>
                        </a:spcAft>
                      </a:pPr>
                      <a:r>
                        <a:rPr lang="en-US" sz="1300" dirty="0">
                          <a:effectLst/>
                        </a:rPr>
                        <a:t>R 282 832 773.38 </a:t>
                      </a:r>
                      <a:endParaRPr lang="en-ZA" sz="1300" dirty="0">
                        <a:effectLst/>
                        <a:latin typeface="+mj-lt"/>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659816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75656" y="2535486"/>
            <a:ext cx="7272808" cy="1325562"/>
          </a:xfrm>
          <a:solidFill>
            <a:srgbClr val="92D050"/>
          </a:solidFill>
        </p:spPr>
        <p:txBody>
          <a:bodyPr/>
          <a:lstStyle/>
          <a:p>
            <a:pPr algn="ctr" eaLnBrk="1" hangingPunct="1"/>
            <a:r>
              <a:rPr lang="en-US" altLang="en-US" sz="2000" b="1" dirty="0" smtClean="0">
                <a:latin typeface="Arial" pitchFamily="34" charset="0"/>
                <a:cs typeface="Arial" pitchFamily="34" charset="0"/>
              </a:rPr>
              <a:t>ESKOM ACCOUNT INFORMATION</a:t>
            </a:r>
          </a:p>
        </p:txBody>
      </p:sp>
      <p:sp>
        <p:nvSpPr>
          <p:cNvPr id="7" name="Slide Number Placeholder 6"/>
          <p:cNvSpPr>
            <a:spLocks noGrp="1"/>
          </p:cNvSpPr>
          <p:nvPr>
            <p:ph type="sldNum" sz="quarter" idx="12"/>
          </p:nvPr>
        </p:nvSpPr>
        <p:spPr/>
        <p:txBody>
          <a:bodyPr/>
          <a:lstStyle/>
          <a:p>
            <a:fld id="{E65406AB-C20D-42C6-8CF6-BC13BAAFBBE6}" type="slidenum">
              <a:rPr lang="en-ZA" smtClean="0"/>
              <a:pPr/>
              <a:t>17</a:t>
            </a:fld>
            <a:endParaRPr lang="en-ZA"/>
          </a:p>
        </p:txBody>
      </p:sp>
    </p:spTree>
    <p:extLst>
      <p:ext uri="{BB962C8B-B14F-4D97-AF65-F5344CB8AC3E}">
        <p14:creationId xmlns:p14="http://schemas.microsoft.com/office/powerpoint/2010/main" xmlns="" val="3244232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8229600" cy="404664"/>
          </a:xfrm>
        </p:spPr>
        <p:txBody>
          <a:bodyPr>
            <a:noAutofit/>
          </a:bodyPr>
          <a:lstStyle/>
          <a:p>
            <a:r>
              <a:rPr lang="en-ZA" sz="3600" dirty="0" smtClean="0"/>
              <a:t>Eskom outstanding account: 2014 - 2018</a:t>
            </a:r>
            <a:endParaRPr lang="en-ZA" sz="36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18</a:t>
            </a:fld>
            <a:endParaRPr lang="en-ZA"/>
          </a:p>
        </p:txBody>
      </p:sp>
      <p:graphicFrame>
        <p:nvGraphicFramePr>
          <p:cNvPr id="6" name="Content Placeholder 1">
            <a:extLst>
              <a:ext uri="{FF2B5EF4-FFF2-40B4-BE49-F238E27FC236}"/>
            </a:extLst>
          </p:cNvPr>
          <p:cNvGraphicFramePr>
            <a:graphicFrameLocks noGrp="1"/>
          </p:cNvGraphicFramePr>
          <p:nvPr>
            <p:ph idx="1"/>
            <p:extLst>
              <p:ext uri="{D42A27DB-BD31-4B8C-83A1-F6EECF244321}">
                <p14:modId xmlns:p14="http://schemas.microsoft.com/office/powerpoint/2010/main" xmlns="" val="1725434282"/>
              </p:ext>
            </p:extLst>
          </p:nvPr>
        </p:nvGraphicFramePr>
        <p:xfrm>
          <a:off x="1198563" y="764704"/>
          <a:ext cx="7945439" cy="2231944"/>
        </p:xfrm>
        <a:graphic>
          <a:graphicData uri="http://schemas.openxmlformats.org/drawingml/2006/table">
            <a:tbl>
              <a:tblPr firstRow="1" bandRow="1">
                <a:tableStyleId>{F5AB1C69-6EDB-4FF4-983F-18BD219EF322}</a:tableStyleId>
              </a:tblPr>
              <a:tblGrid>
                <a:gridCol w="997173">
                  <a:extLst>
                    <a:ext uri="{9D8B030D-6E8A-4147-A177-3AD203B41FA5}"/>
                  </a:extLst>
                </a:gridCol>
                <a:gridCol w="1368152">
                  <a:extLst>
                    <a:ext uri="{9D8B030D-6E8A-4147-A177-3AD203B41FA5}"/>
                  </a:extLst>
                </a:gridCol>
                <a:gridCol w="1368152">
                  <a:extLst>
                    <a:ext uri="{9D8B030D-6E8A-4147-A177-3AD203B41FA5}"/>
                  </a:extLst>
                </a:gridCol>
                <a:gridCol w="1368152">
                  <a:extLst>
                    <a:ext uri="{9D8B030D-6E8A-4147-A177-3AD203B41FA5}"/>
                  </a:extLst>
                </a:gridCol>
                <a:gridCol w="1440160">
                  <a:extLst>
                    <a:ext uri="{9D8B030D-6E8A-4147-A177-3AD203B41FA5}"/>
                  </a:extLst>
                </a:gridCol>
                <a:gridCol w="1403650">
                  <a:extLst>
                    <a:ext uri="{9D8B030D-6E8A-4147-A177-3AD203B41FA5}"/>
                  </a:extLst>
                </a:gridCol>
              </a:tblGrid>
              <a:tr h="504056">
                <a:tc>
                  <a:txBody>
                    <a:bodyPr/>
                    <a:lstStyle/>
                    <a:p>
                      <a:pPr algn="ctr"/>
                      <a:r>
                        <a:rPr lang="en-US" sz="1600" dirty="0"/>
                        <a:t>Fin </a:t>
                      </a:r>
                      <a:r>
                        <a:rPr lang="en-US" sz="1600" dirty="0" smtClean="0"/>
                        <a:t>Year</a:t>
                      </a:r>
                      <a:endParaRPr lang="en-US" sz="1600" dirty="0"/>
                    </a:p>
                  </a:txBody>
                  <a:tcPr marL="91439" marR="91439" marT="45701" marB="45701"/>
                </a:tc>
                <a:tc>
                  <a:txBody>
                    <a:bodyPr/>
                    <a:lstStyle/>
                    <a:p>
                      <a:pPr algn="ctr"/>
                      <a:r>
                        <a:rPr lang="en-US" sz="1600" dirty="0" smtClean="0"/>
                        <a:t>2013/2014</a:t>
                      </a:r>
                      <a:endParaRPr lang="en-US" sz="1600" dirty="0"/>
                    </a:p>
                  </a:txBody>
                  <a:tcPr marL="91439" marR="91439" marT="45701" marB="45701"/>
                </a:tc>
                <a:tc>
                  <a:txBody>
                    <a:bodyPr/>
                    <a:lstStyle/>
                    <a:p>
                      <a:pPr algn="ctr"/>
                      <a:r>
                        <a:rPr lang="en-US" sz="1600" dirty="0" smtClean="0"/>
                        <a:t>2014/2015</a:t>
                      </a:r>
                      <a:endParaRPr lang="en-US" sz="1600" dirty="0"/>
                    </a:p>
                  </a:txBody>
                  <a:tcPr marL="91439" marR="91439" marT="45701" marB="45701"/>
                </a:tc>
                <a:tc>
                  <a:txBody>
                    <a:bodyPr/>
                    <a:lstStyle/>
                    <a:p>
                      <a:pPr algn="ctr"/>
                      <a:r>
                        <a:rPr lang="en-US" sz="1600" dirty="0" smtClean="0"/>
                        <a:t>2015/2016</a:t>
                      </a:r>
                      <a:endParaRPr lang="en-US" sz="1600" dirty="0"/>
                    </a:p>
                  </a:txBody>
                  <a:tcPr marL="91439" marR="91439" marT="45701" marB="45701"/>
                </a:tc>
                <a:tc>
                  <a:txBody>
                    <a:bodyPr/>
                    <a:lstStyle/>
                    <a:p>
                      <a:pPr algn="ctr"/>
                      <a:r>
                        <a:rPr lang="en-US" sz="1600" dirty="0" smtClean="0"/>
                        <a:t>2016/2017</a:t>
                      </a:r>
                      <a:endParaRPr lang="en-US" sz="1600" dirty="0"/>
                    </a:p>
                  </a:txBody>
                  <a:tcPr marL="91439" marR="91439" marT="45701" marB="45701"/>
                </a:tc>
                <a:tc>
                  <a:txBody>
                    <a:bodyPr/>
                    <a:lstStyle/>
                    <a:p>
                      <a:pPr algn="ctr"/>
                      <a:r>
                        <a:rPr lang="en-US" sz="1600" dirty="0" smtClean="0"/>
                        <a:t>2017/2018</a:t>
                      </a:r>
                      <a:endParaRPr lang="en-US" sz="1600" dirty="0"/>
                    </a:p>
                  </a:txBody>
                  <a:tcPr marL="91439" marR="91439" marT="45701" marB="45701"/>
                </a:tc>
                <a:extLst>
                  <a:ext uri="{0D108BD9-81ED-4DB2-BD59-A6C34878D82A}"/>
                </a:extLst>
              </a:tr>
              <a:tr h="1727888">
                <a:tc>
                  <a:txBody>
                    <a:bodyPr/>
                    <a:lstStyle/>
                    <a:p>
                      <a:r>
                        <a:rPr lang="en-US" sz="1600" i="1" dirty="0" smtClean="0"/>
                        <a:t>Amount</a:t>
                      </a:r>
                      <a:r>
                        <a:rPr lang="en-US" sz="1600" i="1" baseline="0" dirty="0" smtClean="0"/>
                        <a:t> Outstanding as at the end of each year</a:t>
                      </a:r>
                      <a:endParaRPr lang="en-US" sz="1600" i="1" dirty="0"/>
                    </a:p>
                  </a:txBody>
                  <a:tcPr marL="91439" marR="91439" marT="45701" marB="45701"/>
                </a:tc>
                <a:tc>
                  <a:txBody>
                    <a:bodyPr/>
                    <a:lstStyle/>
                    <a:p>
                      <a:pPr algn="l"/>
                      <a:r>
                        <a:rPr lang="en-US" sz="1600" dirty="0" smtClean="0"/>
                        <a:t>R207</a:t>
                      </a:r>
                      <a:r>
                        <a:rPr lang="en-US" sz="1600" baseline="0" dirty="0" smtClean="0"/>
                        <a:t> 879 369</a:t>
                      </a:r>
                    </a:p>
                    <a:p>
                      <a:pPr algn="r"/>
                      <a:endParaRPr lang="en-US" sz="1600" dirty="0"/>
                    </a:p>
                  </a:txBody>
                  <a:tcPr marL="91439" marR="91439" marT="45701" marB="45701"/>
                </a:tc>
                <a:tc>
                  <a:txBody>
                    <a:bodyPr/>
                    <a:lstStyle/>
                    <a:p>
                      <a:pPr algn="l"/>
                      <a:r>
                        <a:rPr lang="en-US" sz="1600" dirty="0" smtClean="0"/>
                        <a:t>R282</a:t>
                      </a:r>
                      <a:r>
                        <a:rPr lang="en-US" sz="1600" baseline="0" dirty="0" smtClean="0"/>
                        <a:t> 129 769</a:t>
                      </a:r>
                      <a:endParaRPr lang="en-US" sz="1600" dirty="0"/>
                    </a:p>
                  </a:txBody>
                  <a:tcPr marL="91439" marR="91439" marT="45701" marB="45701"/>
                </a:tc>
                <a:tc>
                  <a:txBody>
                    <a:bodyPr/>
                    <a:lstStyle/>
                    <a:p>
                      <a:pPr algn="l"/>
                      <a:r>
                        <a:rPr lang="en-US" sz="1600" dirty="0" smtClean="0"/>
                        <a:t>R357</a:t>
                      </a:r>
                      <a:r>
                        <a:rPr lang="en-US" sz="1600" baseline="0" dirty="0" smtClean="0"/>
                        <a:t> 833 144</a:t>
                      </a:r>
                      <a:endParaRPr lang="en-US" sz="1600" dirty="0"/>
                    </a:p>
                  </a:txBody>
                  <a:tcPr marL="91439" marR="91439" marT="45701" marB="45701"/>
                </a:tc>
                <a:tc>
                  <a:txBody>
                    <a:bodyPr/>
                    <a:lstStyle/>
                    <a:p>
                      <a:pPr algn="l"/>
                      <a:r>
                        <a:rPr lang="en-US" sz="1600" dirty="0" smtClean="0"/>
                        <a:t>R 408 567 679 </a:t>
                      </a:r>
                    </a:p>
                    <a:p>
                      <a:pPr algn="l"/>
                      <a:endParaRPr lang="en-US" sz="1600" dirty="0"/>
                    </a:p>
                  </a:txBody>
                  <a:tcPr marL="91439" marR="91439" marT="45701" marB="45701"/>
                </a:tc>
                <a:tc>
                  <a:txBody>
                    <a:bodyPr/>
                    <a:lstStyle/>
                    <a:p>
                      <a:pPr algn="l"/>
                      <a:r>
                        <a:rPr lang="en-US" sz="1600" dirty="0" smtClean="0"/>
                        <a:t>R 464 368 136 </a:t>
                      </a:r>
                    </a:p>
                    <a:p>
                      <a:pPr algn="l"/>
                      <a:endParaRPr lang="en-US" sz="1600" dirty="0"/>
                    </a:p>
                  </a:txBody>
                  <a:tcPr marL="91439" marR="91439" marT="45701" marB="45701"/>
                </a:tc>
                <a:extLst>
                  <a:ext uri="{0D108BD9-81ED-4DB2-BD59-A6C34878D82A}"/>
                </a:extLst>
              </a:tr>
            </a:tbl>
          </a:graphicData>
        </a:graphic>
      </p:graphicFrame>
      <p:pic>
        <p:nvPicPr>
          <p:cNvPr id="7" name="Picture 2" descr="C:\Users\LocalNimda\Downloads\IMG_82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268005" y="2988580"/>
            <a:ext cx="3456385" cy="361714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LocalNimda\Downloads\FullSizeRender (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4" y="4610748"/>
            <a:ext cx="1955335" cy="19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Placeholder 12" descr="C:\Users\Gareth\Desktop\Electricity Bridge 5.JPG"/>
          <p:cNvPicPr>
            <a:picLocks/>
          </p:cNvPicPr>
          <p:nvPr/>
        </p:nvPicPr>
        <p:blipFill>
          <a:blip r:embed="rId4" cstate="print">
            <a:extLst>
              <a:ext uri="{28A0092B-C50C-407E-A947-70E740481C1C}">
                <a14:useLocalDpi xmlns:a14="http://schemas.microsoft.com/office/drawing/2010/main" xmlns="" val="0"/>
              </a:ext>
            </a:extLst>
          </a:blip>
          <a:srcRect l="5942" r="5942"/>
          <a:stretch>
            <a:fillRect/>
          </a:stretch>
        </p:blipFill>
        <p:spPr bwMode="auto">
          <a:xfrm>
            <a:off x="4716014" y="3061320"/>
            <a:ext cx="4427986" cy="1663824"/>
          </a:xfrm>
          <a:prstGeom prst="rect">
            <a:avLst/>
          </a:prstGeom>
          <a:noFill/>
          <a:ln>
            <a:noFill/>
          </a:ln>
        </p:spPr>
      </p:pic>
      <p:pic>
        <p:nvPicPr>
          <p:cNvPr id="10" name="Picture 9" descr="C:\Users\Gareth\Desktop\Electricity Bridge 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6540013" y="4773353"/>
            <a:ext cx="1824611" cy="1728193"/>
          </a:xfrm>
          <a:prstGeom prst="rect">
            <a:avLst/>
          </a:prstGeom>
          <a:noFill/>
          <a:ln>
            <a:noFill/>
          </a:ln>
        </p:spPr>
      </p:pic>
    </p:spTree>
    <p:extLst>
      <p:ext uri="{BB962C8B-B14F-4D97-AF65-F5344CB8AC3E}">
        <p14:creationId xmlns:p14="http://schemas.microsoft.com/office/powerpoint/2010/main" xmlns="" val="1493479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16024"/>
            <a:ext cx="8229600" cy="404664"/>
          </a:xfrm>
        </p:spPr>
        <p:txBody>
          <a:bodyPr>
            <a:noAutofit/>
          </a:bodyPr>
          <a:lstStyle/>
          <a:p>
            <a:r>
              <a:rPr lang="en-ZA" altLang="en-US" sz="2000" b="1" dirty="0" smtClean="0">
                <a:latin typeface="Arial" panose="020B0604020202020204" pitchFamily="34" charset="0"/>
                <a:cs typeface="Arial" panose="020B0604020202020204" pitchFamily="34" charset="0"/>
              </a:rPr>
              <a:t>Eskom Bulk Billing vs. Payments by Municipality: </a:t>
            </a:r>
            <a:r>
              <a:rPr lang="en-ZA" altLang="en-US" sz="2000" b="1" dirty="0">
                <a:latin typeface="Arial" panose="020B0604020202020204" pitchFamily="34" charset="0"/>
                <a:cs typeface="Arial" panose="020B0604020202020204" pitchFamily="34" charset="0"/>
              </a:rPr>
              <a:t>2014 to 2018</a:t>
            </a:r>
            <a:endParaRPr lang="en-ZA" sz="20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19</a:t>
            </a:fld>
            <a:endParaRPr lang="en-ZA"/>
          </a:p>
        </p:txBody>
      </p:sp>
      <p:graphicFrame>
        <p:nvGraphicFramePr>
          <p:cNvPr id="15" name="Table 14"/>
          <p:cNvGraphicFramePr>
            <a:graphicFrameLocks noGrp="1"/>
          </p:cNvGraphicFramePr>
          <p:nvPr>
            <p:extLst>
              <p:ext uri="{D42A27DB-BD31-4B8C-83A1-F6EECF244321}">
                <p14:modId xmlns:p14="http://schemas.microsoft.com/office/powerpoint/2010/main" xmlns="" val="2798238384"/>
              </p:ext>
            </p:extLst>
          </p:nvPr>
        </p:nvGraphicFramePr>
        <p:xfrm>
          <a:off x="1259632" y="836712"/>
          <a:ext cx="7632849" cy="1322065"/>
        </p:xfrm>
        <a:graphic>
          <a:graphicData uri="http://schemas.openxmlformats.org/drawingml/2006/table">
            <a:tbl>
              <a:tblPr>
                <a:tableStyleId>{69C7853C-536D-4A76-A0AE-DD22124D55A5}</a:tableStyleId>
              </a:tblPr>
              <a:tblGrid>
                <a:gridCol w="883449"/>
                <a:gridCol w="1246561"/>
                <a:gridCol w="1197897"/>
                <a:gridCol w="1182924"/>
                <a:gridCol w="1516088"/>
                <a:gridCol w="1605930"/>
              </a:tblGrid>
              <a:tr h="360040">
                <a:tc>
                  <a:txBody>
                    <a:bodyPr/>
                    <a:lstStyle/>
                    <a:p>
                      <a:pPr algn="ctr" fontAlgn="b"/>
                      <a:r>
                        <a:rPr lang="en-ZA" sz="1100" u="none" strike="noStrike" dirty="0">
                          <a:effectLst/>
                        </a:rPr>
                        <a:t>FIN YEAR</a:t>
                      </a:r>
                      <a:endParaRPr lang="en-ZA" sz="1100" b="1" i="0" u="none" strike="noStrike" dirty="0">
                        <a:solidFill>
                          <a:srgbClr val="000000"/>
                        </a:solidFill>
                        <a:effectLst/>
                        <a:latin typeface="Calibri"/>
                      </a:endParaRPr>
                    </a:p>
                  </a:txBody>
                  <a:tcPr marL="9525" marR="9525" marT="9525" marB="0" anchor="b"/>
                </a:tc>
                <a:tc>
                  <a:txBody>
                    <a:bodyPr/>
                    <a:lstStyle/>
                    <a:p>
                      <a:pPr algn="ctr" fontAlgn="b"/>
                      <a:r>
                        <a:rPr lang="en-ZA" sz="1100" u="none" strike="noStrike" dirty="0">
                          <a:effectLst/>
                        </a:rPr>
                        <a:t>PURCHASES</a:t>
                      </a:r>
                      <a:endParaRPr lang="en-ZA" sz="1100" b="1" i="0" u="none" strike="noStrike" dirty="0">
                        <a:solidFill>
                          <a:srgbClr val="000000"/>
                        </a:solidFill>
                        <a:effectLst/>
                        <a:latin typeface="Calibri"/>
                      </a:endParaRPr>
                    </a:p>
                  </a:txBody>
                  <a:tcPr marL="9525" marR="9525" marT="9525" marB="0" anchor="b"/>
                </a:tc>
                <a:tc>
                  <a:txBody>
                    <a:bodyPr/>
                    <a:lstStyle/>
                    <a:p>
                      <a:pPr algn="ctr" fontAlgn="b"/>
                      <a:r>
                        <a:rPr lang="en-ZA" sz="1100" u="none" strike="noStrike" dirty="0">
                          <a:effectLst/>
                        </a:rPr>
                        <a:t>INTEREST ON OVER DUE</a:t>
                      </a:r>
                      <a:endParaRPr lang="en-ZA" sz="1100" b="1" i="0" u="none" strike="noStrike" dirty="0">
                        <a:solidFill>
                          <a:srgbClr val="000000"/>
                        </a:solidFill>
                        <a:effectLst/>
                        <a:latin typeface="Calibri"/>
                      </a:endParaRPr>
                    </a:p>
                  </a:txBody>
                  <a:tcPr marL="9525" marR="9525" marT="9525" marB="0" anchor="b"/>
                </a:tc>
                <a:tc>
                  <a:txBody>
                    <a:bodyPr/>
                    <a:lstStyle/>
                    <a:p>
                      <a:pPr algn="ctr" fontAlgn="b"/>
                      <a:r>
                        <a:rPr lang="en-ZA" sz="1100" u="none" strike="noStrike" dirty="0">
                          <a:effectLst/>
                        </a:rPr>
                        <a:t>VAT</a:t>
                      </a:r>
                      <a:endParaRPr lang="en-ZA" sz="1100" b="1" i="0" u="none" strike="noStrike" dirty="0">
                        <a:solidFill>
                          <a:srgbClr val="000000"/>
                        </a:solidFill>
                        <a:effectLst/>
                        <a:latin typeface="Calibri"/>
                      </a:endParaRPr>
                    </a:p>
                  </a:txBody>
                  <a:tcPr marL="9525" marR="9525" marT="9525" marB="0" anchor="b"/>
                </a:tc>
                <a:tc>
                  <a:txBody>
                    <a:bodyPr/>
                    <a:lstStyle/>
                    <a:p>
                      <a:pPr algn="ctr" fontAlgn="b"/>
                      <a:r>
                        <a:rPr lang="en-ZA" sz="1100" u="none" strike="noStrike">
                          <a:effectLst/>
                        </a:rPr>
                        <a:t>TOTAL BILL</a:t>
                      </a:r>
                      <a:endParaRPr lang="en-ZA" sz="1100" b="1" i="0" u="none" strike="noStrike">
                        <a:solidFill>
                          <a:srgbClr val="000000"/>
                        </a:solidFill>
                        <a:effectLst/>
                        <a:latin typeface="Calibri"/>
                      </a:endParaRPr>
                    </a:p>
                  </a:txBody>
                  <a:tcPr marL="9525" marR="9525" marT="9525" marB="0" anchor="b"/>
                </a:tc>
                <a:tc>
                  <a:txBody>
                    <a:bodyPr/>
                    <a:lstStyle/>
                    <a:p>
                      <a:pPr algn="ctr" fontAlgn="b"/>
                      <a:r>
                        <a:rPr lang="en-ZA" sz="1100" u="none" strike="noStrike">
                          <a:effectLst/>
                        </a:rPr>
                        <a:t>PAYMENT TO ESKOM</a:t>
                      </a:r>
                      <a:endParaRPr lang="en-ZA" sz="1100" b="1" i="0" u="none" strike="noStrike">
                        <a:solidFill>
                          <a:srgbClr val="000000"/>
                        </a:solidFill>
                        <a:effectLst/>
                        <a:latin typeface="Calibri"/>
                      </a:endParaRPr>
                    </a:p>
                  </a:txBody>
                  <a:tcPr marL="9525" marR="9525" marT="9525" marB="0" anchor="b"/>
                </a:tc>
              </a:tr>
              <a:tr h="190500">
                <a:tc>
                  <a:txBody>
                    <a:bodyPr/>
                    <a:lstStyle/>
                    <a:p>
                      <a:pPr algn="l" fontAlgn="b"/>
                      <a:r>
                        <a:rPr lang="en-ZA" sz="1100" u="none" strike="noStrike">
                          <a:effectLst/>
                        </a:rPr>
                        <a:t>2017/2018</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R126 206 348,73</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dirty="0">
                          <a:effectLst/>
                        </a:rPr>
                        <a:t>R18 367 771,94</a:t>
                      </a:r>
                      <a:endParaRPr lang="en-ZA" sz="1100" b="1" i="0" u="none" strike="noStrike" dirty="0">
                        <a:solidFill>
                          <a:srgbClr val="000000"/>
                        </a:solidFill>
                        <a:effectLst/>
                        <a:latin typeface="Calibri"/>
                      </a:endParaRPr>
                    </a:p>
                  </a:txBody>
                  <a:tcPr marL="9525" marR="9525" marT="9525" marB="0" anchor="b"/>
                </a:tc>
                <a:tc>
                  <a:txBody>
                    <a:bodyPr/>
                    <a:lstStyle/>
                    <a:p>
                      <a:pPr algn="r" fontAlgn="b"/>
                      <a:r>
                        <a:rPr lang="en-ZA" sz="1100" u="none" strike="noStrike">
                          <a:effectLst/>
                        </a:rPr>
                        <a:t>R17 869 091,47</a:t>
                      </a:r>
                      <a:endParaRPr lang="en-ZA" sz="1100" b="1" i="0" u="none" strike="noStrike">
                        <a:solidFill>
                          <a:srgbClr val="000000"/>
                        </a:solidFill>
                        <a:effectLst/>
                        <a:latin typeface="Calibri"/>
                      </a:endParaRPr>
                    </a:p>
                  </a:txBody>
                  <a:tcPr marL="9525" marR="9525" marT="9525" marB="0" anchor="b"/>
                </a:tc>
                <a:tc>
                  <a:txBody>
                    <a:bodyPr/>
                    <a:lstStyle/>
                    <a:p>
                      <a:pPr algn="l" fontAlgn="b"/>
                      <a:r>
                        <a:rPr lang="en-ZA" sz="1100" u="none" strike="noStrike" dirty="0">
                          <a:effectLst/>
                        </a:rPr>
                        <a:t>R162 443 212,14</a:t>
                      </a:r>
                      <a:endParaRPr lang="en-ZA" sz="1100" b="1" i="0" u="none" strike="noStrike" dirty="0">
                        <a:solidFill>
                          <a:srgbClr val="000000"/>
                        </a:solidFill>
                        <a:effectLst/>
                        <a:latin typeface="Calibri"/>
                      </a:endParaRPr>
                    </a:p>
                  </a:txBody>
                  <a:tcPr marL="9525" marR="9525" marT="9525" marB="0" anchor="b"/>
                </a:tc>
                <a:tc>
                  <a:txBody>
                    <a:bodyPr/>
                    <a:lstStyle/>
                    <a:p>
                      <a:pPr algn="l" fontAlgn="b"/>
                      <a:r>
                        <a:rPr lang="en-ZA" sz="1100" u="none" strike="noStrike">
                          <a:effectLst/>
                        </a:rPr>
                        <a:t>R113 531 875,49</a:t>
                      </a:r>
                      <a:endParaRPr lang="en-ZA" sz="1100" b="1" i="0" u="none" strike="noStrike">
                        <a:solidFill>
                          <a:srgbClr val="000000"/>
                        </a:solidFill>
                        <a:effectLst/>
                        <a:latin typeface="Calibri"/>
                      </a:endParaRPr>
                    </a:p>
                  </a:txBody>
                  <a:tcPr marL="9525" marR="9525" marT="9525" marB="0" anchor="b"/>
                </a:tc>
              </a:tr>
              <a:tr h="190500">
                <a:tc>
                  <a:txBody>
                    <a:bodyPr/>
                    <a:lstStyle/>
                    <a:p>
                      <a:pPr algn="l" fontAlgn="b"/>
                      <a:r>
                        <a:rPr lang="en-ZA" sz="1100" u="none" strike="noStrike">
                          <a:effectLst/>
                        </a:rPr>
                        <a:t>2016/2017</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R147 073 140,33</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R8 672 100,37</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R20 356 264,26</a:t>
                      </a:r>
                      <a:endParaRPr lang="en-ZA" sz="1100" b="1" i="0" u="none" strike="noStrike">
                        <a:solidFill>
                          <a:srgbClr val="000000"/>
                        </a:solidFill>
                        <a:effectLst/>
                        <a:latin typeface="Calibri"/>
                      </a:endParaRPr>
                    </a:p>
                  </a:txBody>
                  <a:tcPr marL="9525" marR="9525" marT="9525" marB="0" anchor="b"/>
                </a:tc>
                <a:tc>
                  <a:txBody>
                    <a:bodyPr/>
                    <a:lstStyle/>
                    <a:p>
                      <a:pPr algn="l" fontAlgn="b"/>
                      <a:r>
                        <a:rPr lang="en-ZA" sz="1100" u="none" strike="noStrike" dirty="0">
                          <a:effectLst/>
                        </a:rPr>
                        <a:t>R176 101 504,96</a:t>
                      </a:r>
                      <a:endParaRPr lang="en-ZA" sz="1100" b="1" i="0" u="none" strike="noStrike" dirty="0">
                        <a:solidFill>
                          <a:srgbClr val="000000"/>
                        </a:solidFill>
                        <a:effectLst/>
                        <a:latin typeface="Calibri"/>
                      </a:endParaRPr>
                    </a:p>
                  </a:txBody>
                  <a:tcPr marL="9525" marR="9525" marT="9525" marB="0" anchor="b"/>
                </a:tc>
                <a:tc>
                  <a:txBody>
                    <a:bodyPr/>
                    <a:lstStyle/>
                    <a:p>
                      <a:pPr algn="l" fontAlgn="b"/>
                      <a:r>
                        <a:rPr lang="en-ZA" sz="1100" u="none" strike="noStrike" dirty="0">
                          <a:effectLst/>
                        </a:rPr>
                        <a:t>R121 917 995,28</a:t>
                      </a:r>
                      <a:endParaRPr lang="en-ZA" sz="1100" b="1" i="0" u="none" strike="noStrike" dirty="0">
                        <a:solidFill>
                          <a:srgbClr val="000000"/>
                        </a:solidFill>
                        <a:effectLst/>
                        <a:latin typeface="Calibri"/>
                      </a:endParaRPr>
                    </a:p>
                  </a:txBody>
                  <a:tcPr marL="9525" marR="9525" marT="9525" marB="0" anchor="b"/>
                </a:tc>
              </a:tr>
              <a:tr h="190500">
                <a:tc>
                  <a:txBody>
                    <a:bodyPr/>
                    <a:lstStyle/>
                    <a:p>
                      <a:pPr algn="l" fontAlgn="b"/>
                      <a:r>
                        <a:rPr lang="en-ZA" sz="1100" u="none" strike="noStrike">
                          <a:effectLst/>
                        </a:rPr>
                        <a:t>2015/2016</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R136 249 863,77</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R42 243 824,31</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R19 074 980,96</a:t>
                      </a:r>
                      <a:endParaRPr lang="en-ZA" sz="1100" b="1" i="0" u="none" strike="noStrike">
                        <a:solidFill>
                          <a:srgbClr val="000000"/>
                        </a:solidFill>
                        <a:effectLst/>
                        <a:latin typeface="Calibri"/>
                      </a:endParaRPr>
                    </a:p>
                  </a:txBody>
                  <a:tcPr marL="9525" marR="9525" marT="9525" marB="0" anchor="b"/>
                </a:tc>
                <a:tc>
                  <a:txBody>
                    <a:bodyPr/>
                    <a:lstStyle/>
                    <a:p>
                      <a:pPr algn="l" fontAlgn="b"/>
                      <a:r>
                        <a:rPr lang="en-ZA" sz="1100" u="none" strike="noStrike">
                          <a:effectLst/>
                        </a:rPr>
                        <a:t>R197 568 669,04</a:t>
                      </a:r>
                      <a:endParaRPr lang="en-ZA" sz="1100" b="1" i="0" u="none" strike="noStrike">
                        <a:solidFill>
                          <a:srgbClr val="000000"/>
                        </a:solidFill>
                        <a:effectLst/>
                        <a:latin typeface="Calibri"/>
                      </a:endParaRPr>
                    </a:p>
                  </a:txBody>
                  <a:tcPr marL="9525" marR="9525" marT="9525" marB="0" anchor="b"/>
                </a:tc>
                <a:tc>
                  <a:txBody>
                    <a:bodyPr/>
                    <a:lstStyle/>
                    <a:p>
                      <a:pPr algn="l" fontAlgn="b"/>
                      <a:r>
                        <a:rPr lang="en-ZA" sz="1100" u="none" strike="noStrike" dirty="0">
                          <a:effectLst/>
                        </a:rPr>
                        <a:t>R109 679 676,35</a:t>
                      </a:r>
                      <a:endParaRPr lang="en-ZA" sz="1100" b="1" i="0" u="none" strike="noStrike" dirty="0">
                        <a:solidFill>
                          <a:srgbClr val="000000"/>
                        </a:solidFill>
                        <a:effectLst/>
                        <a:latin typeface="Calibri"/>
                      </a:endParaRPr>
                    </a:p>
                  </a:txBody>
                  <a:tcPr marL="9525" marR="9525" marT="9525" marB="0" anchor="b"/>
                </a:tc>
              </a:tr>
              <a:tr h="190500">
                <a:tc>
                  <a:txBody>
                    <a:bodyPr/>
                    <a:lstStyle/>
                    <a:p>
                      <a:pPr algn="l" fontAlgn="b"/>
                      <a:r>
                        <a:rPr lang="en-ZA" sz="1100" u="none" strike="noStrike">
                          <a:effectLst/>
                        </a:rPr>
                        <a:t>2014/2015</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R116 160 854,40</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R34 400 643,43</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R16 356 916,30</a:t>
                      </a:r>
                      <a:endParaRPr lang="en-ZA" sz="1100" b="1" i="0" u="none" strike="noStrike">
                        <a:solidFill>
                          <a:srgbClr val="000000"/>
                        </a:solidFill>
                        <a:effectLst/>
                        <a:latin typeface="Calibri"/>
                      </a:endParaRPr>
                    </a:p>
                  </a:txBody>
                  <a:tcPr marL="9525" marR="9525" marT="9525" marB="0" anchor="b"/>
                </a:tc>
                <a:tc>
                  <a:txBody>
                    <a:bodyPr/>
                    <a:lstStyle/>
                    <a:p>
                      <a:pPr algn="l" fontAlgn="b"/>
                      <a:r>
                        <a:rPr lang="en-ZA" sz="1100" u="none" strike="noStrike">
                          <a:effectLst/>
                        </a:rPr>
                        <a:t>R166 918 414,13</a:t>
                      </a:r>
                      <a:endParaRPr lang="en-ZA" sz="1100" b="1" i="0" u="none" strike="noStrike">
                        <a:solidFill>
                          <a:srgbClr val="000000"/>
                        </a:solidFill>
                        <a:effectLst/>
                        <a:latin typeface="Calibri"/>
                      </a:endParaRPr>
                    </a:p>
                  </a:txBody>
                  <a:tcPr marL="9525" marR="9525" marT="9525" marB="0" anchor="b"/>
                </a:tc>
                <a:tc>
                  <a:txBody>
                    <a:bodyPr/>
                    <a:lstStyle/>
                    <a:p>
                      <a:pPr algn="l" fontAlgn="b"/>
                      <a:r>
                        <a:rPr lang="en-ZA" sz="1100" u="none" strike="noStrike" dirty="0">
                          <a:effectLst/>
                        </a:rPr>
                        <a:t>R98 927 194,57</a:t>
                      </a:r>
                      <a:endParaRPr lang="en-ZA" sz="1100" b="1" i="0" u="none" strike="noStrike" dirty="0">
                        <a:solidFill>
                          <a:srgbClr val="000000"/>
                        </a:solidFill>
                        <a:effectLst/>
                        <a:latin typeface="Calibri"/>
                      </a:endParaRPr>
                    </a:p>
                  </a:txBody>
                  <a:tcPr marL="9525" marR="9525" marT="9525" marB="0" anchor="b"/>
                </a:tc>
              </a:tr>
              <a:tr h="200025">
                <a:tc>
                  <a:txBody>
                    <a:bodyPr/>
                    <a:lstStyle/>
                    <a:p>
                      <a:pPr algn="l" fontAlgn="b"/>
                      <a:r>
                        <a:rPr lang="en-ZA" sz="1100" u="none" strike="noStrike">
                          <a:effectLst/>
                        </a:rPr>
                        <a:t>TOTALS</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R525 690 207,23</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R103 684 340,05</a:t>
                      </a:r>
                      <a:endParaRPr lang="en-ZA" sz="1100" b="1" i="0" u="none" strike="noStrike">
                        <a:solidFill>
                          <a:srgbClr val="000000"/>
                        </a:solidFill>
                        <a:effectLst/>
                        <a:latin typeface="Calibri"/>
                      </a:endParaRPr>
                    </a:p>
                  </a:txBody>
                  <a:tcPr marL="9525" marR="9525" marT="9525" marB="0" anchor="b"/>
                </a:tc>
                <a:tc>
                  <a:txBody>
                    <a:bodyPr/>
                    <a:lstStyle/>
                    <a:p>
                      <a:pPr algn="r" fontAlgn="b"/>
                      <a:r>
                        <a:rPr lang="en-ZA" sz="1100" u="none" strike="noStrike">
                          <a:effectLst/>
                        </a:rPr>
                        <a:t>R73 657 252,99</a:t>
                      </a:r>
                      <a:endParaRPr lang="en-ZA" sz="1100" b="1" i="0" u="none" strike="noStrike">
                        <a:solidFill>
                          <a:srgbClr val="000000"/>
                        </a:solidFill>
                        <a:effectLst/>
                        <a:latin typeface="Calibri"/>
                      </a:endParaRPr>
                    </a:p>
                  </a:txBody>
                  <a:tcPr marL="9525" marR="9525" marT="9525" marB="0" anchor="b"/>
                </a:tc>
                <a:tc>
                  <a:txBody>
                    <a:bodyPr/>
                    <a:lstStyle/>
                    <a:p>
                      <a:pPr algn="l" fontAlgn="b"/>
                      <a:r>
                        <a:rPr lang="en-ZA" sz="1100" u="none" strike="noStrike">
                          <a:effectLst/>
                        </a:rPr>
                        <a:t>R703 031 800,27</a:t>
                      </a:r>
                      <a:endParaRPr lang="en-ZA" sz="1100" b="1" i="0" u="none" strike="noStrike">
                        <a:solidFill>
                          <a:srgbClr val="000000"/>
                        </a:solidFill>
                        <a:effectLst/>
                        <a:latin typeface="Calibri"/>
                      </a:endParaRPr>
                    </a:p>
                  </a:txBody>
                  <a:tcPr marL="9525" marR="9525" marT="9525" marB="0" anchor="b"/>
                </a:tc>
                <a:tc>
                  <a:txBody>
                    <a:bodyPr/>
                    <a:lstStyle/>
                    <a:p>
                      <a:pPr algn="l" fontAlgn="b"/>
                      <a:r>
                        <a:rPr lang="en-ZA" sz="1100" u="none" strike="noStrike" dirty="0">
                          <a:effectLst/>
                        </a:rPr>
                        <a:t>R444 056 741,69</a:t>
                      </a:r>
                      <a:endParaRPr lang="en-ZA" sz="1100" b="1" i="0" u="none" strike="noStrike" dirty="0">
                        <a:solidFill>
                          <a:srgbClr val="000000"/>
                        </a:solidFill>
                        <a:effectLst/>
                        <a:latin typeface="Calibri"/>
                      </a:endParaRPr>
                    </a:p>
                  </a:txBody>
                  <a:tcPr marL="9525" marR="9525" marT="9525" marB="0" anchor="b"/>
                </a:tc>
              </a:tr>
            </a:tbl>
          </a:graphicData>
        </a:graphic>
      </p:graphicFrame>
      <p:graphicFrame>
        <p:nvGraphicFramePr>
          <p:cNvPr id="16" name="Chart 15"/>
          <p:cNvGraphicFramePr>
            <a:graphicFrameLocks/>
          </p:cNvGraphicFramePr>
          <p:nvPr>
            <p:extLst>
              <p:ext uri="{D42A27DB-BD31-4B8C-83A1-F6EECF244321}">
                <p14:modId xmlns:p14="http://schemas.microsoft.com/office/powerpoint/2010/main" xmlns="" val="3643153543"/>
              </p:ext>
            </p:extLst>
          </p:nvPr>
        </p:nvGraphicFramePr>
        <p:xfrm>
          <a:off x="1187624" y="2276872"/>
          <a:ext cx="7956376"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7859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908720"/>
          </a:xfrm>
        </p:spPr>
        <p:txBody>
          <a:bodyPr/>
          <a:lstStyle/>
          <a:p>
            <a:r>
              <a:rPr lang="en-ZA" b="1" dirty="0" smtClean="0"/>
              <a:t>Index</a:t>
            </a:r>
            <a:endParaRPr lang="en-ZA" b="1" dirty="0"/>
          </a:p>
        </p:txBody>
      </p:sp>
      <p:sp>
        <p:nvSpPr>
          <p:cNvPr id="3" name="Content Placeholder 2"/>
          <p:cNvSpPr>
            <a:spLocks noGrp="1"/>
          </p:cNvSpPr>
          <p:nvPr>
            <p:ph idx="1"/>
          </p:nvPr>
        </p:nvSpPr>
        <p:spPr>
          <a:xfrm>
            <a:off x="1259632" y="908720"/>
            <a:ext cx="7776864" cy="5445224"/>
          </a:xfrm>
        </p:spPr>
        <p:txBody>
          <a:bodyPr>
            <a:normAutofit/>
          </a:bodyPr>
          <a:lstStyle/>
          <a:p>
            <a:pPr>
              <a:defRPr/>
            </a:pPr>
            <a:r>
              <a:rPr lang="en-US" altLang="en-US" dirty="0"/>
              <a:t>Delegation</a:t>
            </a:r>
          </a:p>
          <a:p>
            <a:pPr>
              <a:defRPr/>
            </a:pPr>
            <a:r>
              <a:rPr lang="en-US" altLang="en-US" dirty="0" smtClean="0"/>
              <a:t>Background</a:t>
            </a:r>
            <a:endParaRPr lang="en-US" altLang="en-US" dirty="0"/>
          </a:p>
          <a:p>
            <a:pPr>
              <a:defRPr/>
            </a:pPr>
            <a:r>
              <a:rPr lang="en-US" altLang="en-US" dirty="0"/>
              <a:t>Municipal </a:t>
            </a:r>
            <a:r>
              <a:rPr lang="en-US" altLang="en-US" dirty="0" smtClean="0"/>
              <a:t>Sources of Revenue</a:t>
            </a:r>
            <a:endParaRPr lang="en-US" altLang="en-US" dirty="0"/>
          </a:p>
          <a:p>
            <a:pPr>
              <a:defRPr/>
            </a:pPr>
            <a:r>
              <a:rPr lang="en-US" altLang="en-US" dirty="0" smtClean="0"/>
              <a:t>Eskom Account Information</a:t>
            </a:r>
            <a:endParaRPr lang="en-US" altLang="en-US" dirty="0"/>
          </a:p>
          <a:p>
            <a:pPr>
              <a:defRPr/>
            </a:pPr>
            <a:r>
              <a:rPr lang="en-US" altLang="en-US" dirty="0" smtClean="0"/>
              <a:t>Creditor’s Information</a:t>
            </a:r>
            <a:endParaRPr lang="en-US" altLang="en-US" dirty="0"/>
          </a:p>
          <a:p>
            <a:pPr>
              <a:defRPr/>
            </a:pPr>
            <a:r>
              <a:rPr lang="en-US" altLang="en-US" dirty="0" smtClean="0"/>
              <a:t>Budget</a:t>
            </a:r>
            <a:endParaRPr lang="en-US" altLang="en-US" dirty="0"/>
          </a:p>
          <a:p>
            <a:pPr>
              <a:defRPr/>
            </a:pPr>
            <a:r>
              <a:rPr lang="en-US" altLang="en-US" dirty="0" smtClean="0"/>
              <a:t>Interventions</a:t>
            </a:r>
            <a:endParaRPr lang="en-US" altLang="en-US" dirty="0"/>
          </a:p>
          <a:p>
            <a:pPr>
              <a:defRPr/>
            </a:pPr>
            <a:r>
              <a:rPr lang="en-US" altLang="en-US" dirty="0" smtClean="0"/>
              <a:t>Key Recommendations</a:t>
            </a:r>
            <a:endParaRPr lang="en-US" altLang="en-US" dirty="0"/>
          </a:p>
          <a:p>
            <a:pPr marL="0" indent="0">
              <a:buNone/>
            </a:pPr>
            <a:endParaRPr lang="en-ZA" b="1" dirty="0"/>
          </a:p>
        </p:txBody>
      </p:sp>
      <p:sp>
        <p:nvSpPr>
          <p:cNvPr id="4" name="Slide Number Placeholder 3"/>
          <p:cNvSpPr>
            <a:spLocks noGrp="1"/>
          </p:cNvSpPr>
          <p:nvPr>
            <p:ph type="sldNum" sz="quarter" idx="12"/>
          </p:nvPr>
        </p:nvSpPr>
        <p:spPr/>
        <p:txBody>
          <a:bodyPr/>
          <a:lstStyle/>
          <a:p>
            <a:fld id="{E65406AB-C20D-42C6-8CF6-BC13BAAFBBE6}" type="slidenum">
              <a:rPr lang="en-ZA" smtClean="0"/>
              <a:pPr/>
              <a:t>2</a:t>
            </a:fld>
            <a:endParaRPr lang="en-ZA"/>
          </a:p>
        </p:txBody>
      </p:sp>
    </p:spTree>
    <p:extLst>
      <p:ext uri="{BB962C8B-B14F-4D97-AF65-F5344CB8AC3E}">
        <p14:creationId xmlns:p14="http://schemas.microsoft.com/office/powerpoint/2010/main" xmlns="" val="118938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16024"/>
            <a:ext cx="8229600" cy="404664"/>
          </a:xfrm>
        </p:spPr>
        <p:txBody>
          <a:bodyPr>
            <a:noAutofit/>
          </a:bodyPr>
          <a:lstStyle/>
          <a:p>
            <a:r>
              <a:rPr lang="en-ZA" sz="2800" b="1" dirty="0" smtClean="0">
                <a:latin typeface="Arial" panose="020B0604020202020204" pitchFamily="34" charset="0"/>
                <a:cs typeface="Arial" panose="020B0604020202020204" pitchFamily="34" charset="0"/>
              </a:rPr>
              <a:t>Electricity Purchase vs. Sales</a:t>
            </a: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20</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1578295746"/>
              </p:ext>
            </p:extLst>
          </p:nvPr>
        </p:nvGraphicFramePr>
        <p:xfrm>
          <a:off x="1187623" y="764704"/>
          <a:ext cx="7956378" cy="5616626"/>
        </p:xfrm>
        <a:graphic>
          <a:graphicData uri="http://schemas.openxmlformats.org/drawingml/2006/table">
            <a:tbl>
              <a:tblPr>
                <a:tableStyleId>{69C7853C-536D-4A76-A0AE-DD22124D55A5}</a:tableStyleId>
              </a:tblPr>
              <a:tblGrid>
                <a:gridCol w="703326"/>
                <a:gridCol w="981726"/>
                <a:gridCol w="835200"/>
                <a:gridCol w="835200"/>
                <a:gridCol w="908463"/>
                <a:gridCol w="879158"/>
                <a:gridCol w="879158"/>
                <a:gridCol w="952421"/>
                <a:gridCol w="981726"/>
              </a:tblGrid>
              <a:tr h="523887">
                <a:tc>
                  <a:txBody>
                    <a:bodyPr/>
                    <a:lstStyle/>
                    <a:p>
                      <a:pPr algn="l" rtl="0" fontAlgn="b"/>
                      <a:r>
                        <a:rPr lang="en-ZA" sz="900" u="none" strike="noStrike" dirty="0">
                          <a:effectLst/>
                        </a:rPr>
                        <a:t>MONTH</a:t>
                      </a:r>
                      <a:endParaRPr lang="en-ZA" sz="900" b="1" i="0" u="none" strike="noStrike" dirty="0">
                        <a:solidFill>
                          <a:srgbClr val="000000"/>
                        </a:solidFill>
                        <a:effectLst/>
                        <a:latin typeface="Calibri"/>
                      </a:endParaRPr>
                    </a:p>
                  </a:txBody>
                  <a:tcPr marL="9525" marR="9525" marT="9525" marB="0" anchor="b"/>
                </a:tc>
                <a:tc>
                  <a:txBody>
                    <a:bodyPr/>
                    <a:lstStyle/>
                    <a:p>
                      <a:pPr algn="l" rtl="0" fontAlgn="b"/>
                      <a:r>
                        <a:rPr lang="en-ZA" sz="900" u="none" strike="noStrike">
                          <a:effectLst/>
                        </a:rPr>
                        <a:t>  ESKOM BILLING</a:t>
                      </a:r>
                      <a:endParaRPr lang="en-ZA" sz="900" b="1" i="0" u="none" strike="noStrike">
                        <a:solidFill>
                          <a:srgbClr val="000000"/>
                        </a:solidFill>
                        <a:effectLst/>
                        <a:latin typeface="Calibri"/>
                      </a:endParaRPr>
                    </a:p>
                  </a:txBody>
                  <a:tcPr marL="9525" marR="9525" marT="9525" marB="0" anchor="b"/>
                </a:tc>
                <a:tc>
                  <a:txBody>
                    <a:bodyPr/>
                    <a:lstStyle/>
                    <a:p>
                      <a:pPr algn="l" rtl="0" fontAlgn="b"/>
                      <a:r>
                        <a:rPr lang="en-ZA" sz="900" u="none" strike="noStrike">
                          <a:effectLst/>
                        </a:rPr>
                        <a:t> BILLING  ON CONVENTIONAL METERS</a:t>
                      </a:r>
                      <a:endParaRPr lang="en-ZA" sz="900" b="1" i="0" u="none" strike="noStrike">
                        <a:solidFill>
                          <a:srgbClr val="000000"/>
                        </a:solidFill>
                        <a:effectLst/>
                        <a:latin typeface="Calibri"/>
                      </a:endParaRPr>
                    </a:p>
                  </a:txBody>
                  <a:tcPr marL="9525" marR="9525" marT="9525" marB="0" anchor="b"/>
                </a:tc>
                <a:tc>
                  <a:txBody>
                    <a:bodyPr/>
                    <a:lstStyle/>
                    <a:p>
                      <a:pPr algn="l" rtl="0" fontAlgn="b"/>
                      <a:r>
                        <a:rPr lang="en-ZA" sz="900" u="none" strike="noStrike">
                          <a:effectLst/>
                        </a:rPr>
                        <a:t> PREPAID </a:t>
                      </a:r>
                      <a:endParaRPr lang="en-ZA" sz="900" b="1" i="0" u="none" strike="noStrike">
                        <a:solidFill>
                          <a:srgbClr val="000000"/>
                        </a:solidFill>
                        <a:effectLst/>
                        <a:latin typeface="Calibri"/>
                      </a:endParaRPr>
                    </a:p>
                  </a:txBody>
                  <a:tcPr marL="9525" marR="9525" marT="9525" marB="0" anchor="b"/>
                </a:tc>
                <a:tc>
                  <a:txBody>
                    <a:bodyPr/>
                    <a:lstStyle/>
                    <a:p>
                      <a:pPr algn="l" rtl="0" fontAlgn="b"/>
                      <a:r>
                        <a:rPr lang="en-ZA" sz="900" u="none" strike="noStrike">
                          <a:effectLst/>
                        </a:rPr>
                        <a:t> TCM BILLING &amp; PREPAID COMBINED </a:t>
                      </a:r>
                      <a:endParaRPr lang="en-ZA" sz="900" b="1" i="0" u="none" strike="noStrike">
                        <a:solidFill>
                          <a:srgbClr val="000000"/>
                        </a:solidFill>
                        <a:effectLst/>
                        <a:latin typeface="Calibri"/>
                      </a:endParaRPr>
                    </a:p>
                  </a:txBody>
                  <a:tcPr marL="9525" marR="9525" marT="9525" marB="0" anchor="b"/>
                </a:tc>
                <a:tc>
                  <a:txBody>
                    <a:bodyPr/>
                    <a:lstStyle/>
                    <a:p>
                      <a:pPr algn="l" rtl="0" fontAlgn="b"/>
                      <a:r>
                        <a:rPr lang="en-ZA" sz="900" u="none" strike="noStrike">
                          <a:effectLst/>
                        </a:rPr>
                        <a:t> REVENUE (BILLING) </a:t>
                      </a:r>
                      <a:endParaRPr lang="en-ZA" sz="900" b="1" i="0" u="none" strike="noStrike">
                        <a:solidFill>
                          <a:srgbClr val="000000"/>
                        </a:solidFill>
                        <a:effectLst/>
                        <a:latin typeface="Calibri"/>
                      </a:endParaRPr>
                    </a:p>
                  </a:txBody>
                  <a:tcPr marL="9525" marR="9525" marT="9525" marB="0" anchor="b"/>
                </a:tc>
                <a:tc>
                  <a:txBody>
                    <a:bodyPr/>
                    <a:lstStyle/>
                    <a:p>
                      <a:pPr algn="l" rtl="0" fontAlgn="b"/>
                      <a:r>
                        <a:rPr lang="en-ZA" sz="900" u="none" strike="noStrike">
                          <a:effectLst/>
                        </a:rPr>
                        <a:t>REVENUE (PREPAID)</a:t>
                      </a:r>
                      <a:endParaRPr lang="en-ZA" sz="900" b="1" i="0" u="none" strike="noStrike">
                        <a:solidFill>
                          <a:srgbClr val="000000"/>
                        </a:solidFill>
                        <a:effectLst/>
                        <a:latin typeface="Calibri"/>
                      </a:endParaRPr>
                    </a:p>
                  </a:txBody>
                  <a:tcPr marL="9525" marR="9525" marT="9525" marB="0" anchor="b"/>
                </a:tc>
                <a:tc>
                  <a:txBody>
                    <a:bodyPr/>
                    <a:lstStyle/>
                    <a:p>
                      <a:pPr algn="l" rtl="0" fontAlgn="b"/>
                      <a:r>
                        <a:rPr lang="en-ZA" sz="900" u="none" strike="noStrike">
                          <a:effectLst/>
                        </a:rPr>
                        <a:t>COMBINED REVENUE COLLECTED</a:t>
                      </a:r>
                      <a:endParaRPr lang="en-ZA" sz="900" b="1" i="0" u="none" strike="noStrike">
                        <a:solidFill>
                          <a:srgbClr val="000000"/>
                        </a:solidFill>
                        <a:effectLst/>
                        <a:latin typeface="Calibri"/>
                      </a:endParaRPr>
                    </a:p>
                  </a:txBody>
                  <a:tcPr marL="9525" marR="9525" marT="9525" marB="0" anchor="b"/>
                </a:tc>
                <a:tc>
                  <a:txBody>
                    <a:bodyPr/>
                    <a:lstStyle/>
                    <a:p>
                      <a:pPr algn="l" rtl="0" fontAlgn="b"/>
                      <a:r>
                        <a:rPr lang="en-ZA" sz="900" u="none" strike="noStrike">
                          <a:effectLst/>
                        </a:rPr>
                        <a:t>PAID TO ESKOM</a:t>
                      </a:r>
                      <a:endParaRPr lang="en-ZA" sz="9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17-Jul</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R22 349 196,59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7 774 155,75</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7 510 843,47</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15 284 999,22</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-3 968 693,62</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-7 510 843,47</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-11 479 537,09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R33 198 087,88</a:t>
                      </a:r>
                      <a:endParaRPr lang="en-ZA" sz="10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17-Aug</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R22 119 635,13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7 380 950,19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7 584 785,55</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14 965 735,74</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-5 892 160,52</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-7 584 785,55</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-13 476 946,07</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R342 088,54</a:t>
                      </a:r>
                      <a:endParaRPr lang="en-ZA" sz="10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17-Sep</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R13 694 932,06</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5 686 333,08</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6 824 253,63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12 510 586,71</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-6 179 628,76</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-6 824 253,63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-13 003 882,39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R14 650 678,80</a:t>
                      </a:r>
                      <a:endParaRPr lang="en-ZA" sz="10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17-Oct</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R12 657 745,64</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6 764 318,73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5 902 655,54</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12 666 974,27</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-5 891 213,32</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-5 902 655,54</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-11 793 868,86</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R14 600 193,05</a:t>
                      </a:r>
                      <a:endParaRPr lang="en-ZA" sz="10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17-Nov</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R12 392 422,56</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6 630 719,19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6 048 817,37</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12 679 536,56</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-5 973 777,67</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-6 048 817,37</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-12 022 595,04</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R3 151 334,01</a:t>
                      </a:r>
                      <a:endParaRPr lang="en-ZA" sz="10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17-Dec</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R11 721 919,26</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6 616 244,66</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6 432 351,32</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13 048 595,98</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-5 625 424,33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-6 432 351,32</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-12 057 775,65</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R14 960 603,98</a:t>
                      </a:r>
                      <a:endParaRPr lang="en-ZA" sz="10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18-Jan</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R13 120 697,59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5 896 685,07</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6 510 053,93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12 406 739,00</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-4 896 663,33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-6 510 053,93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-11 406 717,26</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R10 453 812,11</a:t>
                      </a:r>
                      <a:endParaRPr lang="en-ZA" sz="10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18-Feb</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R12 184 558,00</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6 799 333,79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6 172 282,00</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12 971 615,79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-4 977 894,44</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-6 172 282,00</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-11 150 176,44</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R2 077 980,98</a:t>
                      </a:r>
                      <a:endParaRPr lang="en-ZA" sz="10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18-Mar</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R13 356 793,70</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6 877 948,52</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6 962 780,91</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13 840 729,43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-5 757 152,90</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-6 962 780,91</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-12 719 933,81</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R12 862 977,35</a:t>
                      </a:r>
                      <a:endParaRPr lang="en-ZA" sz="1000" b="1" i="0" u="none" strike="noStrike">
                        <a:solidFill>
                          <a:srgbClr val="000000"/>
                        </a:solidFill>
                        <a:effectLst/>
                        <a:latin typeface="Calibri"/>
                      </a:endParaRPr>
                    </a:p>
                  </a:txBody>
                  <a:tcPr marL="9525" marR="9525" marT="9525" marB="0" anchor="b"/>
                </a:tc>
              </a:tr>
              <a:tr h="664271">
                <a:tc>
                  <a:txBody>
                    <a:bodyPr/>
                    <a:lstStyle/>
                    <a:p>
                      <a:pPr algn="r" rtl="0" fontAlgn="b"/>
                      <a:r>
                        <a:rPr lang="en-ZA" sz="1000" b="1" u="none" strike="noStrike">
                          <a:effectLst/>
                        </a:rPr>
                        <a:t>18-Apr</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R13 368 182,62</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7 762 803,69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6 843 671,85</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14 606 475,54</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-6 701 881,92</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-6 843 671,85</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-13 545 553,77</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 R                               -   </a:t>
                      </a:r>
                      <a:endParaRPr lang="en-ZA" sz="1000" b="1" i="0" u="none" strike="noStrike">
                        <a:solidFill>
                          <a:srgbClr val="000000"/>
                        </a:solidFill>
                        <a:effectLst/>
                        <a:latin typeface="Calibri"/>
                      </a:endParaRPr>
                    </a:p>
                  </a:txBody>
                  <a:tcPr marL="9525" marR="9525" marT="9525" marB="0" anchor="b"/>
                </a:tc>
              </a:tr>
              <a:tr h="402588">
                <a:tc>
                  <a:txBody>
                    <a:bodyPr/>
                    <a:lstStyle/>
                    <a:p>
                      <a:pPr algn="r" rtl="0" fontAlgn="b"/>
                      <a:r>
                        <a:rPr lang="en-ZA" sz="1000" b="1" u="none" strike="noStrike">
                          <a:effectLst/>
                        </a:rPr>
                        <a:t>18-May</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R15 477 128,99</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6 422 153,87</a:t>
                      </a:r>
                      <a:endParaRPr lang="en-ZA" sz="1000" b="1" i="0" u="none" strike="noStrike">
                        <a:solidFill>
                          <a:srgbClr val="000000"/>
                        </a:solidFill>
                        <a:effectLst/>
                        <a:latin typeface="Calibri"/>
                      </a:endParaRPr>
                    </a:p>
                  </a:txBody>
                  <a:tcPr marL="9525" marR="9525" marT="9525" marB="0" anchor="b"/>
                </a:tc>
                <a:tc>
                  <a:txBody>
                    <a:bodyPr/>
                    <a:lstStyle/>
                    <a:p>
                      <a:pPr algn="r" rtl="0" fontAlgn="b"/>
                      <a:r>
                        <a:rPr lang="en-ZA" sz="1000" b="1" u="none" strike="noStrike">
                          <a:effectLst/>
                        </a:rPr>
                        <a:t>8 238 920,03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14 661 073,90</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-4 534 500,80</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-8 238 920,03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-12 773 420,83</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a:effectLst/>
                        </a:rPr>
                        <a:t>R1 887 709,00</a:t>
                      </a:r>
                      <a:endParaRPr lang="en-ZA" sz="1000" b="1" i="0" u="none" strike="noStrike">
                        <a:solidFill>
                          <a:srgbClr val="000000"/>
                        </a:solidFill>
                        <a:effectLst/>
                        <a:latin typeface="Calibri"/>
                      </a:endParaRPr>
                    </a:p>
                  </a:txBody>
                  <a:tcPr marL="9525" marR="9525" marT="9525" marB="0" anchor="b"/>
                </a:tc>
              </a:tr>
              <a:tr h="402588">
                <a:tc>
                  <a:txBody>
                    <a:bodyPr/>
                    <a:lstStyle/>
                    <a:p>
                      <a:pPr algn="l" rtl="0" fontAlgn="b"/>
                      <a:r>
                        <a:rPr lang="en-ZA" sz="1000" b="1" u="none" strike="noStrike" dirty="0">
                          <a:effectLst/>
                        </a:rPr>
                        <a:t>TOTAL</a:t>
                      </a:r>
                      <a:endParaRPr lang="en-ZA" sz="1000" b="1" i="0" u="none" strike="noStrike" dirty="0">
                        <a:solidFill>
                          <a:srgbClr val="000000"/>
                        </a:solidFill>
                        <a:effectLst/>
                        <a:latin typeface="Calibri"/>
                      </a:endParaRPr>
                    </a:p>
                  </a:txBody>
                  <a:tcPr marL="9525" marR="9525" marT="9525" marB="0" anchor="b"/>
                </a:tc>
                <a:tc>
                  <a:txBody>
                    <a:bodyPr/>
                    <a:lstStyle/>
                    <a:p>
                      <a:pPr algn="l" rtl="0" fontAlgn="b"/>
                      <a:r>
                        <a:rPr lang="en-ZA" sz="1000" b="1" u="none" strike="noStrike" dirty="0">
                          <a:effectLst/>
                        </a:rPr>
                        <a:t>R162 443 212,14</a:t>
                      </a:r>
                      <a:endParaRPr lang="en-ZA" sz="1000" b="1" i="0" u="none" strike="noStrike" dirty="0">
                        <a:solidFill>
                          <a:srgbClr val="000000"/>
                        </a:solidFill>
                        <a:effectLst/>
                        <a:latin typeface="Calibri"/>
                      </a:endParaRPr>
                    </a:p>
                  </a:txBody>
                  <a:tcPr marL="9525" marR="9525" marT="9525" marB="0" anchor="b"/>
                </a:tc>
                <a:tc>
                  <a:txBody>
                    <a:bodyPr/>
                    <a:lstStyle/>
                    <a:p>
                      <a:pPr algn="l" rtl="0" fontAlgn="b"/>
                      <a:r>
                        <a:rPr lang="en-ZA" sz="1000" b="1" u="none" strike="noStrike">
                          <a:effectLst/>
                        </a:rPr>
                        <a:t>74 611 646,54</a:t>
                      </a:r>
                      <a:endParaRPr lang="en-ZA" sz="1000" b="1" i="0" u="none" strike="noStrike">
                        <a:solidFill>
                          <a:srgbClr val="000000"/>
                        </a:solidFill>
                        <a:effectLst/>
                        <a:latin typeface="Calibri"/>
                      </a:endParaRPr>
                    </a:p>
                  </a:txBody>
                  <a:tcPr marL="9525" marR="9525" marT="9525" marB="0" anchor="b"/>
                </a:tc>
                <a:tc>
                  <a:txBody>
                    <a:bodyPr/>
                    <a:lstStyle/>
                    <a:p>
                      <a:pPr algn="l" rtl="0" fontAlgn="b"/>
                      <a:r>
                        <a:rPr lang="en-ZA" sz="1000" b="1" u="none" strike="noStrike" dirty="0">
                          <a:effectLst/>
                        </a:rPr>
                        <a:t>75 031 415,59</a:t>
                      </a:r>
                      <a:endParaRPr lang="en-ZA" sz="1000" b="1" i="0" u="none" strike="noStrike" dirty="0">
                        <a:solidFill>
                          <a:srgbClr val="000000"/>
                        </a:solidFill>
                        <a:effectLst/>
                        <a:latin typeface="Calibri"/>
                      </a:endParaRPr>
                    </a:p>
                  </a:txBody>
                  <a:tcPr marL="9525" marR="9525" marT="9525" marB="0" anchor="b"/>
                </a:tc>
                <a:tc>
                  <a:txBody>
                    <a:bodyPr/>
                    <a:lstStyle/>
                    <a:p>
                      <a:pPr algn="l" rtl="0" fontAlgn="b"/>
                      <a:r>
                        <a:rPr lang="en-ZA" sz="1000" b="1" u="none" strike="noStrike" dirty="0">
                          <a:effectLst/>
                        </a:rPr>
                        <a:t>149 643 062,13</a:t>
                      </a:r>
                      <a:endParaRPr lang="en-ZA" sz="1000" b="1" i="0" u="none" strike="noStrike" dirty="0">
                        <a:solidFill>
                          <a:srgbClr val="000000"/>
                        </a:solidFill>
                        <a:effectLst/>
                        <a:latin typeface="Calibri"/>
                      </a:endParaRPr>
                    </a:p>
                  </a:txBody>
                  <a:tcPr marL="9525" marR="9525" marT="9525" marB="0" anchor="b"/>
                </a:tc>
                <a:tc>
                  <a:txBody>
                    <a:bodyPr/>
                    <a:lstStyle/>
                    <a:p>
                      <a:pPr algn="l" rtl="0" fontAlgn="b"/>
                      <a:r>
                        <a:rPr lang="en-ZA" sz="1000" b="1" u="none" strike="noStrike" dirty="0">
                          <a:effectLst/>
                        </a:rPr>
                        <a:t>-60 398 991,61</a:t>
                      </a:r>
                      <a:endParaRPr lang="en-ZA" sz="1000" b="1" i="0" u="none" strike="noStrike" dirty="0">
                        <a:solidFill>
                          <a:srgbClr val="000000"/>
                        </a:solidFill>
                        <a:effectLst/>
                        <a:latin typeface="Calibri"/>
                      </a:endParaRPr>
                    </a:p>
                  </a:txBody>
                  <a:tcPr marL="9525" marR="9525" marT="9525" marB="0" anchor="b"/>
                </a:tc>
                <a:tc>
                  <a:txBody>
                    <a:bodyPr/>
                    <a:lstStyle/>
                    <a:p>
                      <a:pPr algn="l" rtl="0" fontAlgn="b"/>
                      <a:r>
                        <a:rPr lang="en-ZA" sz="1000" b="1" u="none" strike="noStrike" dirty="0">
                          <a:effectLst/>
                        </a:rPr>
                        <a:t>-75 031 415,59</a:t>
                      </a:r>
                      <a:endParaRPr lang="en-ZA" sz="1000" b="1" i="0" u="none" strike="noStrike" dirty="0">
                        <a:solidFill>
                          <a:srgbClr val="000000"/>
                        </a:solidFill>
                        <a:effectLst/>
                        <a:latin typeface="Calibri"/>
                      </a:endParaRPr>
                    </a:p>
                  </a:txBody>
                  <a:tcPr marL="9525" marR="9525" marT="9525" marB="0" anchor="b"/>
                </a:tc>
                <a:tc>
                  <a:txBody>
                    <a:bodyPr/>
                    <a:lstStyle/>
                    <a:p>
                      <a:pPr algn="l" rtl="0" fontAlgn="b"/>
                      <a:r>
                        <a:rPr lang="en-ZA" sz="1000" b="1" u="none" strike="noStrike" dirty="0">
                          <a:effectLst/>
                        </a:rPr>
                        <a:t>-135 430 407,20</a:t>
                      </a:r>
                      <a:endParaRPr lang="en-ZA" sz="1000" b="1" i="0" u="none" strike="noStrike" dirty="0">
                        <a:solidFill>
                          <a:srgbClr val="000000"/>
                        </a:solidFill>
                        <a:effectLst/>
                        <a:latin typeface="Calibri"/>
                      </a:endParaRPr>
                    </a:p>
                  </a:txBody>
                  <a:tcPr marL="9525" marR="9525" marT="9525" marB="0" anchor="b"/>
                </a:tc>
                <a:tc>
                  <a:txBody>
                    <a:bodyPr/>
                    <a:lstStyle/>
                    <a:p>
                      <a:pPr algn="l" rtl="0" fontAlgn="b"/>
                      <a:r>
                        <a:rPr lang="en-ZA" sz="1000" b="1" u="none" strike="noStrike" dirty="0">
                          <a:effectLst/>
                        </a:rPr>
                        <a:t>R108 185 465,70</a:t>
                      </a:r>
                      <a:endParaRPr lang="en-ZA" sz="10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xmlns="" val="2637605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75656" y="2535486"/>
            <a:ext cx="7272808" cy="1325562"/>
          </a:xfrm>
          <a:solidFill>
            <a:srgbClr val="92D050"/>
          </a:solidFill>
        </p:spPr>
        <p:txBody>
          <a:bodyPr/>
          <a:lstStyle/>
          <a:p>
            <a:pPr algn="ctr" eaLnBrk="1" hangingPunct="1"/>
            <a:r>
              <a:rPr lang="en-US" altLang="en-US" sz="2000" b="1" dirty="0" smtClean="0">
                <a:latin typeface="Arial" pitchFamily="34" charset="0"/>
                <a:cs typeface="Arial" pitchFamily="34" charset="0"/>
              </a:rPr>
              <a:t>CREDITOR’S INFORMATION</a:t>
            </a:r>
          </a:p>
        </p:txBody>
      </p:sp>
      <p:sp>
        <p:nvSpPr>
          <p:cNvPr id="7" name="Slide Number Placeholder 6"/>
          <p:cNvSpPr>
            <a:spLocks noGrp="1"/>
          </p:cNvSpPr>
          <p:nvPr>
            <p:ph type="sldNum" sz="quarter" idx="12"/>
          </p:nvPr>
        </p:nvSpPr>
        <p:spPr/>
        <p:txBody>
          <a:bodyPr/>
          <a:lstStyle/>
          <a:p>
            <a:fld id="{E65406AB-C20D-42C6-8CF6-BC13BAAFBBE6}" type="slidenum">
              <a:rPr lang="en-ZA" smtClean="0"/>
              <a:pPr/>
              <a:t>21</a:t>
            </a:fld>
            <a:endParaRPr lang="en-ZA"/>
          </a:p>
        </p:txBody>
      </p:sp>
    </p:spTree>
    <p:extLst>
      <p:ext uri="{BB962C8B-B14F-4D97-AF65-F5344CB8AC3E}">
        <p14:creationId xmlns:p14="http://schemas.microsoft.com/office/powerpoint/2010/main" xmlns="" val="2505154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384"/>
            <a:ext cx="8229600" cy="404664"/>
          </a:xfrm>
        </p:spPr>
        <p:txBody>
          <a:bodyPr>
            <a:noAutofit/>
          </a:bodyPr>
          <a:lstStyle/>
          <a:p>
            <a:r>
              <a:rPr lang="en-ZA" sz="2800" b="1" dirty="0" smtClean="0">
                <a:latin typeface="Arial" panose="020B0604020202020204" pitchFamily="34" charset="0"/>
                <a:cs typeface="Arial" panose="020B0604020202020204" pitchFamily="34" charset="0"/>
              </a:rPr>
              <a:t>Creditors Age Analysis: 2013 - 2018</a:t>
            </a: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22</a:t>
            </a:fld>
            <a:endParaRPr lang="en-ZA"/>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921227285"/>
              </p:ext>
            </p:extLst>
          </p:nvPr>
        </p:nvGraphicFramePr>
        <p:xfrm>
          <a:off x="1187623" y="404667"/>
          <a:ext cx="7956377" cy="6453330"/>
        </p:xfrm>
        <a:graphic>
          <a:graphicData uri="http://schemas.openxmlformats.org/drawingml/2006/table">
            <a:tbl>
              <a:tblPr>
                <a:tableStyleId>{69C7853C-536D-4A76-A0AE-DD22124D55A5}</a:tableStyleId>
              </a:tblPr>
              <a:tblGrid>
                <a:gridCol w="1584177"/>
                <a:gridCol w="864096"/>
                <a:gridCol w="792088"/>
                <a:gridCol w="792088"/>
                <a:gridCol w="720080"/>
                <a:gridCol w="720080"/>
                <a:gridCol w="792088"/>
                <a:gridCol w="792088"/>
                <a:gridCol w="899592"/>
              </a:tblGrid>
              <a:tr h="346833">
                <a:tc rowSpan="2">
                  <a:txBody>
                    <a:bodyPr/>
                    <a:lstStyle/>
                    <a:p>
                      <a:pPr algn="l" fontAlgn="b"/>
                      <a:r>
                        <a:rPr lang="en-ZA" sz="1050" u="none" strike="noStrike" dirty="0" err="1" smtClean="0">
                          <a:effectLst/>
                        </a:rPr>
                        <a:t>Thaba</a:t>
                      </a:r>
                      <a:r>
                        <a:rPr lang="en-ZA" sz="1050" u="none" strike="noStrike" dirty="0" smtClean="0">
                          <a:effectLst/>
                        </a:rPr>
                        <a:t> </a:t>
                      </a:r>
                      <a:r>
                        <a:rPr lang="en-ZA" sz="1050" u="none" strike="noStrike" dirty="0" err="1" smtClean="0">
                          <a:effectLst/>
                        </a:rPr>
                        <a:t>Chweu</a:t>
                      </a:r>
                      <a:r>
                        <a:rPr lang="en-ZA" sz="1050" u="none" strike="noStrike" dirty="0" smtClean="0">
                          <a:effectLst/>
                        </a:rPr>
                        <a:t> </a:t>
                      </a:r>
                      <a:r>
                        <a:rPr lang="en-ZA" sz="1050" u="none" strike="noStrike" dirty="0">
                          <a:effectLst/>
                        </a:rPr>
                        <a:t>Local Municipality MP32</a:t>
                      </a:r>
                      <a:endParaRPr lang="en-ZA" sz="1050" b="1" i="0" u="none" strike="noStrike" dirty="0">
                        <a:solidFill>
                          <a:srgbClr val="000000"/>
                        </a:solidFill>
                        <a:effectLst/>
                        <a:latin typeface="Calibri"/>
                      </a:endParaRPr>
                    </a:p>
                  </a:txBody>
                  <a:tcPr marL="8646" marR="8646" marT="8649" marB="0" anchor="b"/>
                </a:tc>
                <a:tc>
                  <a:txBody>
                    <a:bodyPr/>
                    <a:lstStyle/>
                    <a:p>
                      <a:pPr algn="l" fontAlgn="b"/>
                      <a:r>
                        <a:rPr lang="en-ZA" sz="1050" u="none" strike="noStrike">
                          <a:effectLst/>
                        </a:rPr>
                        <a:t>0-30 Days</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31-60 Days</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61-90 Days</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91-120 Days</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121-150 Days</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181 Days-1 Year</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 </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dirty="0">
                          <a:effectLst/>
                        </a:rPr>
                        <a:t>Total</a:t>
                      </a:r>
                      <a:endParaRPr lang="en-ZA" sz="1050" b="1" i="0" u="none" strike="noStrike" dirty="0">
                        <a:solidFill>
                          <a:srgbClr val="000000"/>
                        </a:solidFill>
                        <a:effectLst/>
                        <a:latin typeface="Calibri"/>
                      </a:endParaRPr>
                    </a:p>
                  </a:txBody>
                  <a:tcPr marL="8646" marR="8646" marT="8649" marB="0" anchor="b"/>
                </a:tc>
              </a:tr>
              <a:tr h="177779">
                <a:tc vMerge="1">
                  <a:txBody>
                    <a:bodyPr/>
                    <a:lstStyle/>
                    <a:p>
                      <a:endParaRPr lang="en-ZA"/>
                    </a:p>
                  </a:txBody>
                  <a:tcPr/>
                </a:tc>
                <a:tc>
                  <a:txBody>
                    <a:bodyPr/>
                    <a:lstStyle/>
                    <a:p>
                      <a:pPr algn="l" fontAlgn="b"/>
                      <a:r>
                        <a:rPr lang="en-ZA" sz="1050" u="none" strike="noStrike">
                          <a:effectLst/>
                        </a:rPr>
                        <a:t>Amount</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Amount</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Amount</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Amount</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Amount</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a:effectLst/>
                        </a:rPr>
                        <a:t>Amount</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050" u="none" strike="noStrike" dirty="0">
                          <a:effectLst/>
                        </a:rPr>
                        <a:t> </a:t>
                      </a:r>
                      <a:endParaRPr lang="en-ZA" sz="1050" b="1" i="0" u="none" strike="noStrike" dirty="0">
                        <a:solidFill>
                          <a:srgbClr val="000000"/>
                        </a:solidFill>
                        <a:effectLst/>
                        <a:latin typeface="Calibri"/>
                      </a:endParaRPr>
                    </a:p>
                  </a:txBody>
                  <a:tcPr marL="8646" marR="8646" marT="8649" marB="0" anchor="b"/>
                </a:tc>
                <a:tc>
                  <a:txBody>
                    <a:bodyPr/>
                    <a:lstStyle/>
                    <a:p>
                      <a:pPr algn="l" fontAlgn="b"/>
                      <a:r>
                        <a:rPr lang="en-ZA" sz="1050" u="none" strike="noStrike" dirty="0">
                          <a:effectLst/>
                        </a:rPr>
                        <a:t>Amount</a:t>
                      </a:r>
                      <a:endParaRPr lang="en-ZA" sz="1050" b="1" i="0" u="none" strike="noStrike" dirty="0">
                        <a:solidFill>
                          <a:srgbClr val="000000"/>
                        </a:solidFill>
                        <a:effectLst/>
                        <a:latin typeface="Calibri"/>
                      </a:endParaRPr>
                    </a:p>
                  </a:txBody>
                  <a:tcPr marL="8646" marR="8646" marT="8649" marB="0" anchor="b"/>
                </a:tc>
              </a:tr>
              <a:tr h="346833">
                <a:tc>
                  <a:txBody>
                    <a:bodyPr/>
                    <a:lstStyle/>
                    <a:p>
                      <a:pPr algn="l" fontAlgn="b"/>
                      <a:r>
                        <a:rPr lang="en-ZA" sz="1050" u="none" strike="noStrike" dirty="0">
                          <a:effectLst/>
                        </a:rPr>
                        <a:t>Bulk Electricity (Eskom)</a:t>
                      </a:r>
                      <a:endParaRPr lang="en-ZA" sz="105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13 </a:t>
                      </a:r>
                      <a:r>
                        <a:rPr lang="en-ZA" sz="1100" u="none" strike="noStrike" dirty="0">
                          <a:effectLst/>
                        </a:rPr>
                        <a:t>314 974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16 586 075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6 404 560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8 235 053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13 563 780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8 </a:t>
                      </a:r>
                      <a:r>
                        <a:rPr lang="en-ZA" sz="1100" u="none" strike="noStrike" dirty="0">
                          <a:effectLst/>
                        </a:rPr>
                        <a:t>016 518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398 </a:t>
                      </a:r>
                      <a:r>
                        <a:rPr lang="en-ZA" sz="1100" u="none" strike="noStrike" dirty="0">
                          <a:effectLst/>
                        </a:rPr>
                        <a:t>247 175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464 368 136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dirty="0">
                          <a:effectLst/>
                        </a:rPr>
                        <a:t>Trade Creditors</a:t>
                      </a:r>
                      <a:endParaRPr lang="en-ZA" sz="105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7 </a:t>
                      </a:r>
                      <a:r>
                        <a:rPr lang="en-ZA" sz="1100" u="none" strike="noStrike" dirty="0">
                          <a:effectLst/>
                        </a:rPr>
                        <a:t>882 648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5 </a:t>
                      </a:r>
                      <a:r>
                        <a:rPr lang="en-ZA" sz="1100" u="none" strike="noStrike" dirty="0">
                          <a:effectLst/>
                        </a:rPr>
                        <a:t>062 957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469 489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2 456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1 181 078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816 865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11 </a:t>
                      </a:r>
                      <a:r>
                        <a:rPr lang="en-ZA" sz="1100" u="none" strike="noStrike" dirty="0">
                          <a:effectLst/>
                        </a:rPr>
                        <a:t>635 675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27 </a:t>
                      </a:r>
                      <a:r>
                        <a:rPr lang="en-ZA" sz="1100" u="none" strike="noStrike" dirty="0">
                          <a:effectLst/>
                        </a:rPr>
                        <a:t>051 168 </a:t>
                      </a:r>
                      <a:endParaRPr lang="en-ZA" sz="1100" b="0" i="0" u="none" strike="noStrike" dirty="0">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Auditor General</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670 578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-2 055 967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144 406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2 786 394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1 545 410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Other (MP Prov Govern)</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10 </a:t>
                      </a:r>
                      <a:r>
                        <a:rPr lang="en-ZA" sz="1100" u="none" strike="noStrike" dirty="0">
                          <a:effectLst/>
                        </a:rPr>
                        <a:t>160 365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baseline="0" dirty="0" smtClean="0">
                          <a:effectLst/>
                        </a:rPr>
                        <a:t> </a:t>
                      </a:r>
                      <a:r>
                        <a:rPr lang="en-ZA" sz="1100" u="none" strike="noStrike" dirty="0" smtClean="0">
                          <a:effectLst/>
                        </a:rPr>
                        <a:t>10 </a:t>
                      </a:r>
                      <a:r>
                        <a:rPr lang="en-ZA" sz="1100" u="none" strike="noStrike" dirty="0">
                          <a:effectLst/>
                        </a:rPr>
                        <a:t>160 365 </a:t>
                      </a:r>
                      <a:endParaRPr lang="en-ZA" sz="1100" b="0" i="0" u="none" strike="noStrike" dirty="0">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Total</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21 </a:t>
                      </a:r>
                      <a:r>
                        <a:rPr lang="en-ZA" sz="1100" u="none" strike="noStrike" dirty="0">
                          <a:effectLst/>
                        </a:rPr>
                        <a:t>197 623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22 319 610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4 818 082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8 </a:t>
                      </a:r>
                      <a:r>
                        <a:rPr lang="en-ZA" sz="1100" u="none" strike="noStrike" dirty="0">
                          <a:effectLst/>
                        </a:rPr>
                        <a:t>237 509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14 </a:t>
                      </a:r>
                      <a:r>
                        <a:rPr lang="en-ZA" sz="1100" u="none" strike="noStrike" dirty="0">
                          <a:effectLst/>
                        </a:rPr>
                        <a:t>889 264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11 </a:t>
                      </a:r>
                      <a:r>
                        <a:rPr lang="en-ZA" sz="1100" u="none" strike="noStrike" dirty="0">
                          <a:effectLst/>
                        </a:rPr>
                        <a:t>619 777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420 </a:t>
                      </a:r>
                      <a:r>
                        <a:rPr lang="en-ZA" sz="1100" u="none" strike="noStrike" dirty="0">
                          <a:effectLst/>
                        </a:rPr>
                        <a:t>043 215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503 125 079 </a:t>
                      </a:r>
                      <a:endParaRPr lang="en-ZA" sz="1100" b="1"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Top 1 Creditor (MBB/Okhela)</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7 </a:t>
                      </a:r>
                      <a:r>
                        <a:rPr lang="en-ZA" sz="1100" u="none" strike="noStrike" dirty="0">
                          <a:effectLst/>
                        </a:rPr>
                        <a:t>053 257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7 053 257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Top 2 Creditor(ESKOM HOLDINGS)</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2 </a:t>
                      </a:r>
                      <a:r>
                        <a:rPr lang="en-ZA" sz="1100" u="none" strike="noStrike" dirty="0">
                          <a:effectLst/>
                        </a:rPr>
                        <a:t>304 687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 </a:t>
                      </a:r>
                      <a:r>
                        <a:rPr lang="en-ZA" sz="1100" u="none" strike="noStrike" dirty="0">
                          <a:effectLst/>
                        </a:rPr>
                        <a:t>2 140 143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1 </a:t>
                      </a:r>
                      <a:r>
                        <a:rPr lang="en-ZA" sz="1100" u="none" strike="noStrike" dirty="0">
                          <a:effectLst/>
                        </a:rPr>
                        <a:t>181 078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5 625 908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Top 3 Creditor (SEBATA MUNICIPAL SOLUTIONS)</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2 </a:t>
                      </a:r>
                      <a:r>
                        <a:rPr lang="en-ZA" sz="1100" u="none" strike="noStrike" dirty="0">
                          <a:effectLst/>
                        </a:rPr>
                        <a:t>464 727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2 464 727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Top 4 Creditor (MAYIVUTHE CONTRACTORS)</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1 </a:t>
                      </a:r>
                      <a:r>
                        <a:rPr lang="en-ZA" sz="1100" u="none" strike="noStrike" dirty="0">
                          <a:effectLst/>
                        </a:rPr>
                        <a:t>175 732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1 175 732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Top5 Creditor  (MINATLOU TRADING)</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771 </a:t>
                      </a:r>
                      <a:r>
                        <a:rPr lang="en-ZA" sz="1100" u="none" strike="noStrike" dirty="0">
                          <a:effectLst/>
                        </a:rPr>
                        <a:t>917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771 917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dirty="0">
                          <a:effectLst/>
                        </a:rPr>
                        <a:t>Top 6 Creditor (NTSUMI TELECOMMUNICATION)</a:t>
                      </a:r>
                      <a:endParaRPr lang="en-ZA" sz="105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baseline="0" dirty="0" smtClean="0">
                          <a:effectLst/>
                        </a:rPr>
                        <a:t> </a:t>
                      </a:r>
                      <a:r>
                        <a:rPr lang="en-ZA" sz="1100" u="none" strike="noStrike" dirty="0" smtClean="0">
                          <a:effectLst/>
                        </a:rPr>
                        <a:t>725 </a:t>
                      </a:r>
                      <a:r>
                        <a:rPr lang="en-ZA" sz="1100" u="none" strike="noStrike" dirty="0">
                          <a:effectLst/>
                        </a:rPr>
                        <a:t>921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725 921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Top 7 Creditor (RTMC )</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708 </a:t>
                      </a:r>
                      <a:r>
                        <a:rPr lang="en-ZA" sz="1100" u="none" strike="noStrike" dirty="0">
                          <a:effectLst/>
                        </a:rPr>
                        <a:t>120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708 120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Top 8 Creditor(MCC SECURITY &amp; PROJECTS)</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652 </a:t>
                      </a:r>
                      <a:r>
                        <a:rPr lang="en-ZA" sz="1100" u="none" strike="noStrike" dirty="0">
                          <a:effectLst/>
                        </a:rPr>
                        <a:t>023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652 023 </a:t>
                      </a:r>
                      <a:endParaRPr lang="en-ZA" sz="1100" b="0" i="0" u="none" strike="noStrike">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Top 9 Creditor (AES CONSULTING)</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616 </a:t>
                      </a:r>
                      <a:r>
                        <a:rPr lang="en-ZA" sz="1100" u="none" strike="noStrike" dirty="0">
                          <a:effectLst/>
                        </a:rPr>
                        <a:t>865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616 865 </a:t>
                      </a:r>
                      <a:endParaRPr lang="en-ZA" sz="1100" b="0" i="0" u="none" strike="noStrike" dirty="0">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Top10 Creditor (VALUERS AFRIKA)</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159 </a:t>
                      </a:r>
                      <a:r>
                        <a:rPr lang="en-ZA" sz="1100" u="none" strike="noStrike" dirty="0">
                          <a:effectLst/>
                        </a:rPr>
                        <a:t>277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a:t>
                      </a:r>
                      <a:r>
                        <a:rPr lang="en-ZA" sz="1100" u="none" strike="noStrike" dirty="0" smtClean="0">
                          <a:effectLst/>
                        </a:rPr>
                        <a:t>385 </a:t>
                      </a:r>
                      <a:r>
                        <a:rPr lang="en-ZA" sz="1100" u="none" strike="noStrike" dirty="0">
                          <a:effectLst/>
                        </a:rPr>
                        <a:t>119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   </a:t>
                      </a:r>
                      <a:endParaRPr lang="en-ZA" sz="1100" b="0"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   </a:t>
                      </a:r>
                      <a:endParaRPr lang="en-ZA" sz="1100" b="0"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544 396 </a:t>
                      </a:r>
                      <a:endParaRPr lang="en-ZA" sz="1100" b="0" i="0" u="none" strike="noStrike" dirty="0">
                        <a:solidFill>
                          <a:srgbClr val="000000"/>
                        </a:solidFill>
                        <a:effectLst/>
                        <a:latin typeface="Calibri"/>
                      </a:endParaRPr>
                    </a:p>
                  </a:txBody>
                  <a:tcPr marL="8646" marR="8646" marT="8649" marB="0" anchor="b"/>
                </a:tc>
              </a:tr>
              <a:tr h="346833">
                <a:tc>
                  <a:txBody>
                    <a:bodyPr/>
                    <a:lstStyle/>
                    <a:p>
                      <a:pPr algn="l" fontAlgn="b"/>
                      <a:r>
                        <a:rPr lang="en-ZA" sz="1050" u="none" strike="noStrike">
                          <a:effectLst/>
                        </a:rPr>
                        <a:t> </a:t>
                      </a:r>
                      <a:endParaRPr lang="en-ZA" sz="1050" b="1"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R    4 928 691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R    3 700 994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R                -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R                -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R    1 181 078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R          616 865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R      9 911 239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R    20 338 867 </a:t>
                      </a:r>
                      <a:endParaRPr lang="en-ZA" sz="1100" b="1" i="0" u="none" strike="noStrike" dirty="0">
                        <a:solidFill>
                          <a:srgbClr val="000000"/>
                        </a:solidFill>
                        <a:effectLst/>
                        <a:latin typeface="Calibri"/>
                      </a:endParaRPr>
                    </a:p>
                  </a:txBody>
                  <a:tcPr marL="8646" marR="8646" marT="8649" marB="0" anchor="b"/>
                </a:tc>
              </a:tr>
              <a:tr h="379390">
                <a:tc>
                  <a:txBody>
                    <a:bodyPr/>
                    <a:lstStyle/>
                    <a:p>
                      <a:pPr algn="l" fontAlgn="b"/>
                      <a:r>
                        <a:rPr lang="en-ZA" sz="1050" u="none" strike="noStrike">
                          <a:effectLst/>
                        </a:rPr>
                        <a:t> </a:t>
                      </a:r>
                      <a:endParaRPr lang="en-ZA" sz="1050" b="0"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R 26 126 314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R 26 020 605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a:effectLst/>
                        </a:rPr>
                        <a:t> R 4 818 082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R 8 237 509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R 16 070 342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a:effectLst/>
                        </a:rPr>
                        <a:t> R     12 236 641 </a:t>
                      </a:r>
                      <a:endParaRPr lang="en-ZA" sz="1100" b="1" i="0" u="none" strike="noStrike">
                        <a:solidFill>
                          <a:srgbClr val="000000"/>
                        </a:solidFill>
                        <a:effectLst/>
                        <a:latin typeface="Calibri"/>
                      </a:endParaRPr>
                    </a:p>
                  </a:txBody>
                  <a:tcPr marL="8646" marR="8646" marT="8649" marB="0" anchor="b"/>
                </a:tc>
                <a:tc>
                  <a:txBody>
                    <a:bodyPr/>
                    <a:lstStyle/>
                    <a:p>
                      <a:pPr algn="l" fontAlgn="b"/>
                      <a:r>
                        <a:rPr lang="en-ZA" sz="1100" u="none" strike="noStrike" dirty="0">
                          <a:effectLst/>
                        </a:rPr>
                        <a:t> R  429 954 453 </a:t>
                      </a:r>
                      <a:endParaRPr lang="en-ZA" sz="1100" b="1" i="0" u="none" strike="noStrike" dirty="0">
                        <a:solidFill>
                          <a:srgbClr val="000000"/>
                        </a:solidFill>
                        <a:effectLst/>
                        <a:latin typeface="Calibri"/>
                      </a:endParaRPr>
                    </a:p>
                  </a:txBody>
                  <a:tcPr marL="8646" marR="8646" marT="8649" marB="0" anchor="b"/>
                </a:tc>
                <a:tc>
                  <a:txBody>
                    <a:bodyPr/>
                    <a:lstStyle/>
                    <a:p>
                      <a:pPr algn="l" fontAlgn="b"/>
                      <a:r>
                        <a:rPr lang="en-ZA" sz="1100" u="none" strike="noStrike" dirty="0">
                          <a:effectLst/>
                        </a:rPr>
                        <a:t> R  523 463 947 </a:t>
                      </a:r>
                      <a:endParaRPr lang="en-ZA" sz="1100" b="1" i="0" u="none" strike="noStrike" dirty="0">
                        <a:solidFill>
                          <a:srgbClr val="000000"/>
                        </a:solidFill>
                        <a:effectLst/>
                        <a:latin typeface="Calibri"/>
                      </a:endParaRPr>
                    </a:p>
                  </a:txBody>
                  <a:tcPr marL="8646" marR="8646" marT="8649" marB="0" anchor="b"/>
                </a:tc>
              </a:tr>
            </a:tbl>
          </a:graphicData>
        </a:graphic>
      </p:graphicFrame>
    </p:spTree>
    <p:extLst>
      <p:ext uri="{BB962C8B-B14F-4D97-AF65-F5344CB8AC3E}">
        <p14:creationId xmlns:p14="http://schemas.microsoft.com/office/powerpoint/2010/main" xmlns="" val="1426116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2008"/>
            <a:ext cx="8229600" cy="404664"/>
          </a:xfrm>
        </p:spPr>
        <p:txBody>
          <a:bodyPr>
            <a:noAutofit/>
          </a:bodyPr>
          <a:lstStyle/>
          <a:p>
            <a:r>
              <a:rPr lang="en-ZA" sz="2800" b="1" dirty="0" smtClean="0">
                <a:latin typeface="Arial" panose="020B0604020202020204" pitchFamily="34" charset="0"/>
                <a:cs typeface="Arial" panose="020B0604020202020204" pitchFamily="34" charset="0"/>
              </a:rPr>
              <a:t>Court Orders - Liability</a:t>
            </a: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23</a:t>
            </a:fld>
            <a:endParaRPr lang="en-ZA"/>
          </a:p>
        </p:txBody>
      </p:sp>
      <p:graphicFrame>
        <p:nvGraphicFramePr>
          <p:cNvPr id="7" name="Table 6">
            <a:extLst>
              <a:ext uri="{FF2B5EF4-FFF2-40B4-BE49-F238E27FC236}"/>
            </a:extLst>
          </p:cNvPr>
          <p:cNvGraphicFramePr>
            <a:graphicFrameLocks noGrp="1"/>
          </p:cNvGraphicFramePr>
          <p:nvPr>
            <p:extLst>
              <p:ext uri="{D42A27DB-BD31-4B8C-83A1-F6EECF244321}">
                <p14:modId xmlns:p14="http://schemas.microsoft.com/office/powerpoint/2010/main" xmlns="" val="4210032318"/>
              </p:ext>
            </p:extLst>
          </p:nvPr>
        </p:nvGraphicFramePr>
        <p:xfrm>
          <a:off x="1187624" y="476672"/>
          <a:ext cx="7956376" cy="5948618"/>
        </p:xfrm>
        <a:graphic>
          <a:graphicData uri="http://schemas.openxmlformats.org/drawingml/2006/table">
            <a:tbl>
              <a:tblPr firstRow="1" bandRow="1">
                <a:tableStyleId>{F5AB1C69-6EDB-4FF4-983F-18BD219EF322}</a:tableStyleId>
              </a:tblPr>
              <a:tblGrid>
                <a:gridCol w="1989094">
                  <a:extLst>
                    <a:ext uri="{9D8B030D-6E8A-4147-A177-3AD203B41FA5}"/>
                  </a:extLst>
                </a:gridCol>
                <a:gridCol w="1980686">
                  <a:extLst>
                    <a:ext uri="{9D8B030D-6E8A-4147-A177-3AD203B41FA5}"/>
                  </a:extLst>
                </a:gridCol>
                <a:gridCol w="1997502">
                  <a:extLst>
                    <a:ext uri="{9D8B030D-6E8A-4147-A177-3AD203B41FA5}"/>
                  </a:extLst>
                </a:gridCol>
                <a:gridCol w="1989094">
                  <a:extLst>
                    <a:ext uri="{9D8B030D-6E8A-4147-A177-3AD203B41FA5}"/>
                  </a:extLst>
                </a:gridCol>
              </a:tblGrid>
              <a:tr h="838174">
                <a:tc>
                  <a:txBody>
                    <a:bodyPr/>
                    <a:lstStyle/>
                    <a:p>
                      <a:r>
                        <a:rPr lang="en-US" sz="1500" dirty="0" smtClean="0"/>
                        <a:t>Claimant</a:t>
                      </a:r>
                      <a:endParaRPr lang="en-US" sz="1500" dirty="0"/>
                    </a:p>
                  </a:txBody>
                  <a:tcPr marT="45673" marB="45673"/>
                </a:tc>
                <a:tc>
                  <a:txBody>
                    <a:bodyPr/>
                    <a:lstStyle/>
                    <a:p>
                      <a:r>
                        <a:rPr lang="en-US" sz="1500" dirty="0" smtClean="0"/>
                        <a:t>Description</a:t>
                      </a:r>
                      <a:endParaRPr lang="en-US" sz="1500" dirty="0"/>
                    </a:p>
                  </a:txBody>
                  <a:tcPr marT="45673" marB="45673"/>
                </a:tc>
                <a:tc>
                  <a:txBody>
                    <a:bodyPr/>
                    <a:lstStyle/>
                    <a:p>
                      <a:r>
                        <a:rPr lang="en-US" sz="1500" dirty="0"/>
                        <a:t>Adherence to Direct payments</a:t>
                      </a:r>
                    </a:p>
                  </a:txBody>
                  <a:tcPr marT="45673" marB="45673"/>
                </a:tc>
                <a:tc>
                  <a:txBody>
                    <a:bodyPr/>
                    <a:lstStyle/>
                    <a:p>
                      <a:r>
                        <a:rPr lang="en-US" sz="1500" dirty="0"/>
                        <a:t>Total  direct payments</a:t>
                      </a:r>
                    </a:p>
                  </a:txBody>
                  <a:tcPr marT="45673" marB="45673"/>
                </a:tc>
                <a:extLst>
                  <a:ext uri="{0D108BD9-81ED-4DB2-BD59-A6C34878D82A}"/>
                </a:extLst>
              </a:tr>
              <a:tr h="746002">
                <a:tc>
                  <a:txBody>
                    <a:bodyPr/>
                    <a:lstStyle/>
                    <a:p>
                      <a:r>
                        <a:rPr lang="en-US" sz="1500" dirty="0" smtClean="0"/>
                        <a:t>Court</a:t>
                      </a:r>
                      <a:r>
                        <a:rPr lang="en-US" sz="1500" baseline="0" dirty="0" smtClean="0"/>
                        <a:t> </a:t>
                      </a:r>
                      <a:r>
                        <a:rPr lang="en-US" sz="1500" dirty="0" smtClean="0"/>
                        <a:t>Order for </a:t>
                      </a:r>
                      <a:r>
                        <a:rPr lang="en-US" sz="1500" dirty="0" err="1" smtClean="0"/>
                        <a:t>Ralebipi</a:t>
                      </a:r>
                      <a:r>
                        <a:rPr lang="en-US" sz="1500" dirty="0" smtClean="0"/>
                        <a:t> </a:t>
                      </a:r>
                      <a:endParaRPr lang="en-US" sz="1500" dirty="0"/>
                    </a:p>
                  </a:txBody>
                  <a:tcPr marT="45673" marB="45673"/>
                </a:tc>
                <a:tc>
                  <a:txBody>
                    <a:bodyPr/>
                    <a:lstStyle/>
                    <a:p>
                      <a:r>
                        <a:rPr lang="en-US" sz="1500" dirty="0" smtClean="0"/>
                        <a:t>Court</a:t>
                      </a:r>
                      <a:r>
                        <a:rPr lang="en-US" sz="1500" baseline="0" dirty="0" smtClean="0"/>
                        <a:t> s</a:t>
                      </a:r>
                      <a:r>
                        <a:rPr lang="en-US" sz="1500" dirty="0" smtClean="0"/>
                        <a:t>ettlement for termination of employment contract</a:t>
                      </a:r>
                      <a:endParaRPr lang="en-US" sz="1500" dirty="0"/>
                    </a:p>
                  </a:txBody>
                  <a:tcPr marT="45673" marB="45673"/>
                </a:tc>
                <a:tc>
                  <a:txBody>
                    <a:bodyPr/>
                    <a:lstStyle/>
                    <a:p>
                      <a:r>
                        <a:rPr lang="en-US" sz="1500" dirty="0" smtClean="0"/>
                        <a:t>Yes </a:t>
                      </a:r>
                      <a:endParaRPr lang="en-US" sz="1500" dirty="0"/>
                    </a:p>
                  </a:txBody>
                  <a:tcPr marT="45673" marB="45673"/>
                </a:tc>
                <a:tc>
                  <a:txBody>
                    <a:bodyPr/>
                    <a:lstStyle/>
                    <a:p>
                      <a:r>
                        <a:rPr lang="en-US" sz="1500" dirty="0" smtClean="0"/>
                        <a:t>R 300</a:t>
                      </a:r>
                      <a:r>
                        <a:rPr lang="en-US" sz="1500" baseline="0" dirty="0" smtClean="0"/>
                        <a:t> 000.00</a:t>
                      </a:r>
                      <a:endParaRPr lang="en-US" sz="1500" dirty="0"/>
                    </a:p>
                  </a:txBody>
                  <a:tcPr marT="45673" marB="45673"/>
                </a:tc>
                <a:extLst>
                  <a:ext uri="{0D108BD9-81ED-4DB2-BD59-A6C34878D82A}"/>
                </a:extLst>
              </a:tr>
              <a:tr h="1224136">
                <a:tc>
                  <a:txBody>
                    <a:bodyPr/>
                    <a:lstStyle/>
                    <a:p>
                      <a:r>
                        <a:rPr lang="en-US" sz="1500" dirty="0" smtClean="0"/>
                        <a:t>Court Order for HJP </a:t>
                      </a:r>
                      <a:r>
                        <a:rPr lang="en-US" sz="1500" dirty="0" err="1" smtClean="0"/>
                        <a:t>Oonseln</a:t>
                      </a:r>
                      <a:r>
                        <a:rPr lang="en-US" sz="1500" dirty="0" smtClean="0"/>
                        <a:t> </a:t>
                      </a:r>
                      <a:endParaRPr lang="en-US" sz="1500" dirty="0"/>
                    </a:p>
                  </a:txBody>
                  <a:tcPr marT="45673" marB="45673"/>
                </a:tc>
                <a:tc>
                  <a:txBody>
                    <a:bodyPr/>
                    <a:lstStyle/>
                    <a:p>
                      <a:r>
                        <a:rPr lang="en-US" sz="1500" dirty="0" smtClean="0"/>
                        <a:t>Warrant</a:t>
                      </a:r>
                      <a:r>
                        <a:rPr lang="en-US" sz="1500" baseline="0" dirty="0" smtClean="0"/>
                        <a:t> of Execution against the municipality for failure to credit the consumer account properly</a:t>
                      </a:r>
                      <a:endParaRPr lang="en-US" sz="1500" dirty="0"/>
                    </a:p>
                  </a:txBody>
                  <a:tcPr marT="45673" marB="45673"/>
                </a:tc>
                <a:tc>
                  <a:txBody>
                    <a:bodyPr/>
                    <a:lstStyle/>
                    <a:p>
                      <a:r>
                        <a:rPr lang="en-US" sz="1500" dirty="0" smtClean="0"/>
                        <a:t>Yes </a:t>
                      </a:r>
                      <a:endParaRPr lang="en-US" sz="1500" dirty="0"/>
                    </a:p>
                  </a:txBody>
                  <a:tcPr marT="45673" marB="45673"/>
                </a:tc>
                <a:tc>
                  <a:txBody>
                    <a:bodyPr/>
                    <a:lstStyle/>
                    <a:p>
                      <a:r>
                        <a:rPr lang="en-US" sz="1500" dirty="0" smtClean="0"/>
                        <a:t>R 264 888.00</a:t>
                      </a:r>
                      <a:endParaRPr lang="en-US" sz="1500" dirty="0"/>
                    </a:p>
                  </a:txBody>
                  <a:tcPr marT="45673" marB="45673"/>
                </a:tc>
              </a:tr>
              <a:tr h="914280">
                <a:tc>
                  <a:txBody>
                    <a:bodyPr/>
                    <a:lstStyle/>
                    <a:p>
                      <a:r>
                        <a:rPr lang="en-US" sz="1500" dirty="0" smtClean="0"/>
                        <a:t>CW</a:t>
                      </a:r>
                      <a:r>
                        <a:rPr lang="en-US" sz="1500" baseline="0" dirty="0" smtClean="0"/>
                        <a:t> Bond for Legal fees as per the Court order</a:t>
                      </a:r>
                      <a:endParaRPr lang="en-US" sz="1500" dirty="0"/>
                    </a:p>
                  </a:txBody>
                  <a:tcPr marT="45673" marB="45673"/>
                </a:tc>
                <a:tc>
                  <a:txBody>
                    <a:bodyPr/>
                    <a:lstStyle/>
                    <a:p>
                      <a:r>
                        <a:rPr lang="en-US" sz="1500" dirty="0" smtClean="0"/>
                        <a:t>Motor</a:t>
                      </a:r>
                      <a:r>
                        <a:rPr lang="en-US" sz="1500" baseline="0" dirty="0" smtClean="0"/>
                        <a:t> bike accident claimed by the applicant against the municipality</a:t>
                      </a:r>
                      <a:endParaRPr lang="en-US" sz="1500" dirty="0"/>
                    </a:p>
                  </a:txBody>
                  <a:tcPr marT="45673" marB="45673"/>
                </a:tc>
                <a:tc>
                  <a:txBody>
                    <a:bodyPr/>
                    <a:lstStyle/>
                    <a:p>
                      <a:r>
                        <a:rPr lang="en-US" sz="1500" dirty="0" smtClean="0"/>
                        <a:t>Yes</a:t>
                      </a:r>
                    </a:p>
                    <a:p>
                      <a:endParaRPr lang="en-US" sz="1500" dirty="0"/>
                    </a:p>
                  </a:txBody>
                  <a:tcPr marT="45673" marB="45673"/>
                </a:tc>
                <a:tc>
                  <a:txBody>
                    <a:bodyPr/>
                    <a:lstStyle/>
                    <a:p>
                      <a:r>
                        <a:rPr lang="en-US" sz="1500" dirty="0" smtClean="0"/>
                        <a:t>R 700</a:t>
                      </a:r>
                      <a:r>
                        <a:rPr lang="en-US" sz="1500" baseline="0" dirty="0" smtClean="0"/>
                        <a:t> 000.00</a:t>
                      </a:r>
                      <a:endParaRPr lang="en-US" sz="1500" dirty="0"/>
                    </a:p>
                  </a:txBody>
                  <a:tcPr marT="45673" marB="45673"/>
                </a:tc>
              </a:tr>
              <a:tr h="717661">
                <a:tc>
                  <a:txBody>
                    <a:bodyPr/>
                    <a:lstStyle/>
                    <a:p>
                      <a:r>
                        <a:rPr lang="en-US" sz="1500" dirty="0" smtClean="0"/>
                        <a:t>Eskom for Legal</a:t>
                      </a:r>
                      <a:r>
                        <a:rPr lang="en-US" sz="1500" baseline="0" dirty="0" smtClean="0"/>
                        <a:t> fees</a:t>
                      </a:r>
                      <a:endParaRPr lang="en-US" sz="1500" dirty="0"/>
                    </a:p>
                  </a:txBody>
                  <a:tcPr marT="45673" marB="45673"/>
                </a:tc>
                <a:tc>
                  <a:txBody>
                    <a:bodyPr/>
                    <a:lstStyle/>
                    <a:p>
                      <a:r>
                        <a:rPr lang="en-US" sz="1500" dirty="0" smtClean="0"/>
                        <a:t>Court Interdict by the Business</a:t>
                      </a:r>
                      <a:r>
                        <a:rPr lang="en-US" sz="1500" baseline="0" dirty="0" smtClean="0"/>
                        <a:t> Chamber </a:t>
                      </a:r>
                      <a:endParaRPr lang="en-US" sz="1500" dirty="0"/>
                    </a:p>
                  </a:txBody>
                  <a:tcPr marT="45673" marB="45673"/>
                </a:tc>
                <a:tc>
                  <a:txBody>
                    <a:bodyPr/>
                    <a:lstStyle/>
                    <a:p>
                      <a:r>
                        <a:rPr lang="en-US" sz="1500" dirty="0" smtClean="0"/>
                        <a:t>Yes </a:t>
                      </a:r>
                      <a:endParaRPr lang="en-US" sz="1500" dirty="0"/>
                    </a:p>
                  </a:txBody>
                  <a:tcPr marT="45673" marB="45673"/>
                </a:tc>
                <a:tc>
                  <a:txBody>
                    <a:bodyPr/>
                    <a:lstStyle/>
                    <a:p>
                      <a:r>
                        <a:rPr lang="en-US" sz="1500" dirty="0" smtClean="0"/>
                        <a:t>R 1.2 million</a:t>
                      </a:r>
                      <a:endParaRPr lang="en-US" sz="1500" dirty="0"/>
                    </a:p>
                  </a:txBody>
                  <a:tcPr marT="45673" marB="45673"/>
                </a:tc>
              </a:tr>
              <a:tr h="940818">
                <a:tc>
                  <a:txBody>
                    <a:bodyPr/>
                    <a:lstStyle/>
                    <a:p>
                      <a:r>
                        <a:rPr lang="en-US" sz="1500" dirty="0" err="1" smtClean="0"/>
                        <a:t>Lekoko</a:t>
                      </a:r>
                      <a:r>
                        <a:rPr lang="en-US" sz="1500" dirty="0" smtClean="0"/>
                        <a:t> as settlement </a:t>
                      </a:r>
                      <a:endParaRPr lang="en-US" sz="1500" dirty="0"/>
                    </a:p>
                  </a:txBody>
                  <a:tcPr marT="45673" marB="45673"/>
                </a:tc>
                <a:tc>
                  <a:txBody>
                    <a:bodyPr/>
                    <a:lstStyle/>
                    <a:p>
                      <a:r>
                        <a:rPr lang="en-US" sz="1500" dirty="0" smtClean="0"/>
                        <a:t>Applicant claiming monies</a:t>
                      </a:r>
                      <a:r>
                        <a:rPr lang="en-US" sz="1500" baseline="0" dirty="0" smtClean="0"/>
                        <a:t> for professional services rendered</a:t>
                      </a:r>
                      <a:endParaRPr lang="en-US" sz="1500" dirty="0"/>
                    </a:p>
                  </a:txBody>
                  <a:tcPr marT="45673" marB="45673"/>
                </a:tc>
                <a:tc>
                  <a:txBody>
                    <a:bodyPr/>
                    <a:lstStyle/>
                    <a:p>
                      <a:r>
                        <a:rPr lang="en-US" sz="1500" dirty="0" smtClean="0"/>
                        <a:t>Yes </a:t>
                      </a:r>
                      <a:endParaRPr lang="en-US" sz="1500" dirty="0"/>
                    </a:p>
                  </a:txBody>
                  <a:tcPr marT="45673" marB="45673"/>
                </a:tc>
                <a:tc>
                  <a:txBody>
                    <a:bodyPr/>
                    <a:lstStyle/>
                    <a:p>
                      <a:r>
                        <a:rPr lang="en-US" sz="1500" dirty="0" smtClean="0"/>
                        <a:t>R 700 000.00</a:t>
                      </a:r>
                      <a:endParaRPr lang="en-US" sz="1500" dirty="0"/>
                    </a:p>
                  </a:txBody>
                  <a:tcPr marT="45673" marB="45673"/>
                </a:tc>
              </a:tr>
              <a:tr h="369799">
                <a:tc>
                  <a:txBody>
                    <a:bodyPr/>
                    <a:lstStyle/>
                    <a:p>
                      <a:endParaRPr lang="en-US" sz="1400" dirty="0"/>
                    </a:p>
                  </a:txBody>
                  <a:tcPr marT="45673" marB="45673"/>
                </a:tc>
                <a:tc>
                  <a:txBody>
                    <a:bodyPr/>
                    <a:lstStyle/>
                    <a:p>
                      <a:endParaRPr lang="en-US" sz="1400" dirty="0"/>
                    </a:p>
                  </a:txBody>
                  <a:tcPr marT="45673" marB="45673"/>
                </a:tc>
                <a:tc>
                  <a:txBody>
                    <a:bodyPr/>
                    <a:lstStyle/>
                    <a:p>
                      <a:endParaRPr lang="en-US" sz="1400" dirty="0"/>
                    </a:p>
                  </a:txBody>
                  <a:tcPr marT="45673" marB="45673"/>
                </a:tc>
                <a:tc>
                  <a:txBody>
                    <a:bodyPr/>
                    <a:lstStyle/>
                    <a:p>
                      <a:r>
                        <a:rPr lang="en-US" sz="1400" dirty="0" smtClean="0"/>
                        <a:t>R 3 164 888.00</a:t>
                      </a:r>
                      <a:endParaRPr lang="en-US" sz="1400" b="1" dirty="0"/>
                    </a:p>
                  </a:txBody>
                  <a:tcPr marT="45673" marB="45673"/>
                </a:tc>
              </a:tr>
            </a:tbl>
          </a:graphicData>
        </a:graphic>
      </p:graphicFrame>
    </p:spTree>
    <p:extLst>
      <p:ext uri="{BB962C8B-B14F-4D97-AF65-F5344CB8AC3E}">
        <p14:creationId xmlns:p14="http://schemas.microsoft.com/office/powerpoint/2010/main" xmlns="" val="2809909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75656" y="2535486"/>
            <a:ext cx="7272808" cy="1325562"/>
          </a:xfrm>
          <a:solidFill>
            <a:srgbClr val="92D050"/>
          </a:solidFill>
        </p:spPr>
        <p:txBody>
          <a:bodyPr/>
          <a:lstStyle/>
          <a:p>
            <a:pPr algn="ctr" eaLnBrk="1" hangingPunct="1"/>
            <a:r>
              <a:rPr lang="en-US" altLang="en-US" sz="2000" b="1" dirty="0" smtClean="0">
                <a:latin typeface="Arial" pitchFamily="34" charset="0"/>
                <a:cs typeface="Arial" pitchFamily="34" charset="0"/>
              </a:rPr>
              <a:t>BUDGET</a:t>
            </a:r>
          </a:p>
        </p:txBody>
      </p:sp>
      <p:sp>
        <p:nvSpPr>
          <p:cNvPr id="7" name="Slide Number Placeholder 6"/>
          <p:cNvSpPr>
            <a:spLocks noGrp="1"/>
          </p:cNvSpPr>
          <p:nvPr>
            <p:ph type="sldNum" sz="quarter" idx="12"/>
          </p:nvPr>
        </p:nvSpPr>
        <p:spPr/>
        <p:txBody>
          <a:bodyPr/>
          <a:lstStyle/>
          <a:p>
            <a:fld id="{E65406AB-C20D-42C6-8CF6-BC13BAAFBBE6}" type="slidenum">
              <a:rPr lang="en-ZA" smtClean="0"/>
              <a:pPr/>
              <a:t>24</a:t>
            </a:fld>
            <a:endParaRPr lang="en-ZA"/>
          </a:p>
        </p:txBody>
      </p:sp>
    </p:spTree>
    <p:extLst>
      <p:ext uri="{BB962C8B-B14F-4D97-AF65-F5344CB8AC3E}">
        <p14:creationId xmlns:p14="http://schemas.microsoft.com/office/powerpoint/2010/main" xmlns="" val="137987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88032"/>
            <a:ext cx="8229600" cy="404664"/>
          </a:xfrm>
        </p:spPr>
        <p:txBody>
          <a:bodyPr>
            <a:noAutofit/>
          </a:bodyPr>
          <a:lstStyle/>
          <a:p>
            <a:r>
              <a:rPr lang="en-ZA" sz="2800" b="1" dirty="0" smtClean="0">
                <a:latin typeface="Arial" panose="020B0604020202020204" pitchFamily="34" charset="0"/>
                <a:cs typeface="Arial" panose="020B0604020202020204" pitchFamily="34" charset="0"/>
              </a:rPr>
              <a:t>Budget: 2017/18</a:t>
            </a: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25</a:t>
            </a:fld>
            <a:endParaRPr lang="en-ZA"/>
          </a:p>
        </p:txBody>
      </p:sp>
      <p:graphicFrame>
        <p:nvGraphicFramePr>
          <p:cNvPr id="5" name="Content Placeholder 8"/>
          <p:cNvGraphicFramePr>
            <a:graphicFrameLocks noGrp="1"/>
          </p:cNvGraphicFramePr>
          <p:nvPr>
            <p:ph idx="1"/>
            <p:extLst>
              <p:ext uri="{D42A27DB-BD31-4B8C-83A1-F6EECF244321}">
                <p14:modId xmlns:p14="http://schemas.microsoft.com/office/powerpoint/2010/main" xmlns="" val="3650950845"/>
              </p:ext>
            </p:extLst>
          </p:nvPr>
        </p:nvGraphicFramePr>
        <p:xfrm>
          <a:off x="1247874" y="1340768"/>
          <a:ext cx="7896126" cy="2847557"/>
        </p:xfrm>
        <a:graphic>
          <a:graphicData uri="http://schemas.openxmlformats.org/drawingml/2006/table">
            <a:tbl>
              <a:tblPr firstRow="1" firstCol="1" bandRow="1">
                <a:tableStyleId>{69C7853C-536D-4A76-A0AE-DD22124D55A5}</a:tableStyleId>
              </a:tblPr>
              <a:tblGrid>
                <a:gridCol w="1345211">
                  <a:extLst>
                    <a:ext uri="{9D8B030D-6E8A-4147-A177-3AD203B41FA5}"/>
                  </a:extLst>
                </a:gridCol>
                <a:gridCol w="1403534">
                  <a:extLst>
                    <a:ext uri="{9D8B030D-6E8A-4147-A177-3AD203B41FA5}"/>
                  </a:extLst>
                </a:gridCol>
                <a:gridCol w="1380567">
                  <a:extLst>
                    <a:ext uri="{9D8B030D-6E8A-4147-A177-3AD203B41FA5}"/>
                  </a:extLst>
                </a:gridCol>
                <a:gridCol w="1292830">
                  <a:extLst>
                    <a:ext uri="{9D8B030D-6E8A-4147-A177-3AD203B41FA5}"/>
                  </a:extLst>
                </a:gridCol>
                <a:gridCol w="1184135">
                  <a:extLst>
                    <a:ext uri="{9D8B030D-6E8A-4147-A177-3AD203B41FA5}"/>
                  </a:extLst>
                </a:gridCol>
                <a:gridCol w="1289849">
                  <a:extLst>
                    <a:ext uri="{9D8B030D-6E8A-4147-A177-3AD203B41FA5}"/>
                  </a:extLst>
                </a:gridCol>
              </a:tblGrid>
              <a:tr h="720080">
                <a:tc>
                  <a:txBody>
                    <a:bodyPr/>
                    <a:lstStyle/>
                    <a:p>
                      <a:pPr>
                        <a:lnSpc>
                          <a:spcPct val="115000"/>
                        </a:lnSpc>
                        <a:spcAft>
                          <a:spcPts val="0"/>
                        </a:spcAft>
                      </a:pPr>
                      <a:r>
                        <a:rPr lang="en-US" sz="1200" dirty="0">
                          <a:effectLst/>
                        </a:rPr>
                        <a:t>SUMMARY</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dirty="0">
                          <a:effectLst/>
                        </a:rPr>
                        <a:t>BUDGET 2017-2018</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dirty="0">
                          <a:effectLst/>
                        </a:rPr>
                        <a:t>ADJUSTMENT BUDGET 2017-2018</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dirty="0">
                          <a:effectLst/>
                        </a:rPr>
                        <a:t>MONTHLY </a:t>
                      </a:r>
                      <a:endParaRPr lang="en-ZA" sz="1200" dirty="0">
                        <a:effectLst/>
                      </a:endParaRPr>
                    </a:p>
                    <a:p>
                      <a:pPr>
                        <a:lnSpc>
                          <a:spcPct val="115000"/>
                        </a:lnSpc>
                        <a:spcAft>
                          <a:spcPts val="0"/>
                        </a:spcAft>
                      </a:pPr>
                      <a:r>
                        <a:rPr lang="en-US" sz="1200" dirty="0">
                          <a:effectLst/>
                        </a:rPr>
                        <a:t>ACTUAL</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dirty="0">
                          <a:effectLst/>
                        </a:rPr>
                        <a:t>ACTUAL 2017-2018</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dirty="0">
                          <a:effectLst/>
                        </a:rPr>
                        <a:t>VARIANCE</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extLst>
                  <a:ext uri="{0D108BD9-81ED-4DB2-BD59-A6C34878D82A}"/>
                </a:extLst>
              </a:tr>
              <a:tr h="709159">
                <a:tc>
                  <a:txBody>
                    <a:bodyPr/>
                    <a:lstStyle/>
                    <a:p>
                      <a:pPr>
                        <a:lnSpc>
                          <a:spcPct val="115000"/>
                        </a:lnSpc>
                        <a:spcAft>
                          <a:spcPts val="0"/>
                        </a:spcAft>
                      </a:pPr>
                      <a:r>
                        <a:rPr lang="en-US" sz="1200">
                          <a:effectLst/>
                        </a:rPr>
                        <a:t>Total Revenue</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gn="ctr">
                        <a:lnSpc>
                          <a:spcPct val="115000"/>
                        </a:lnSpc>
                        <a:spcAft>
                          <a:spcPts val="0"/>
                        </a:spcAft>
                      </a:pPr>
                      <a:r>
                        <a:rPr lang="en-US" sz="1200" dirty="0">
                          <a:effectLst/>
                        </a:rPr>
                        <a:t>R 655 811 262</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gn="ctr">
                        <a:lnSpc>
                          <a:spcPct val="115000"/>
                        </a:lnSpc>
                        <a:spcAft>
                          <a:spcPts val="0"/>
                        </a:spcAft>
                      </a:pPr>
                      <a:r>
                        <a:rPr lang="en-US" sz="1200" dirty="0">
                          <a:effectLst/>
                        </a:rPr>
                        <a:t>R 671 552 038</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a:effectLst/>
                        </a:rPr>
                        <a:t>R31 241 000</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a:effectLst/>
                        </a:rPr>
                        <a:t>R567 437 000</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gn="ctr">
                        <a:lnSpc>
                          <a:spcPct val="115000"/>
                        </a:lnSpc>
                        <a:spcAft>
                          <a:spcPts val="0"/>
                        </a:spcAft>
                      </a:pPr>
                      <a:r>
                        <a:rPr lang="en-US" sz="1200">
                          <a:effectLst/>
                        </a:rPr>
                        <a:t>R 104 115 038</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extLst>
                  <a:ext uri="{0D108BD9-81ED-4DB2-BD59-A6C34878D82A}"/>
                </a:extLst>
              </a:tr>
              <a:tr h="709159">
                <a:tc>
                  <a:txBody>
                    <a:bodyPr/>
                    <a:lstStyle/>
                    <a:p>
                      <a:pPr>
                        <a:lnSpc>
                          <a:spcPct val="115000"/>
                        </a:lnSpc>
                        <a:spcAft>
                          <a:spcPts val="0"/>
                        </a:spcAft>
                      </a:pPr>
                      <a:r>
                        <a:rPr lang="en-US" sz="1200">
                          <a:effectLst/>
                        </a:rPr>
                        <a:t>Total Expenditure</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gn="ctr">
                        <a:lnSpc>
                          <a:spcPct val="115000"/>
                        </a:lnSpc>
                        <a:spcAft>
                          <a:spcPts val="0"/>
                        </a:spcAft>
                      </a:pPr>
                      <a:r>
                        <a:rPr lang="en-US" sz="1200">
                          <a:effectLst/>
                        </a:rPr>
                        <a:t>(R 675 755 262)</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gn="ctr">
                        <a:lnSpc>
                          <a:spcPct val="115000"/>
                        </a:lnSpc>
                        <a:spcAft>
                          <a:spcPts val="0"/>
                        </a:spcAft>
                      </a:pPr>
                      <a:r>
                        <a:rPr lang="en-US" sz="1200" dirty="0">
                          <a:effectLst/>
                        </a:rPr>
                        <a:t>(R 682 517 997)</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dirty="0">
                          <a:effectLst/>
                        </a:rPr>
                        <a:t>R61 685 009</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a:effectLst/>
                        </a:rPr>
                        <a:t>R499 787 567</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a:effectLst/>
                        </a:rPr>
                        <a:t>(R182 730 430)</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extLst>
                  <a:ext uri="{0D108BD9-81ED-4DB2-BD59-A6C34878D82A}"/>
                </a:extLst>
              </a:tr>
              <a:tr h="709159">
                <a:tc>
                  <a:txBody>
                    <a:bodyPr/>
                    <a:lstStyle/>
                    <a:p>
                      <a:pPr>
                        <a:lnSpc>
                          <a:spcPct val="115000"/>
                        </a:lnSpc>
                        <a:spcAft>
                          <a:spcPts val="0"/>
                        </a:spcAft>
                      </a:pPr>
                      <a:r>
                        <a:rPr lang="en-US" sz="1200" dirty="0">
                          <a:effectLst/>
                        </a:rPr>
                        <a:t>Surplus/(Deficit)</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gn="ctr">
                        <a:lnSpc>
                          <a:spcPct val="115000"/>
                        </a:lnSpc>
                        <a:spcAft>
                          <a:spcPts val="0"/>
                        </a:spcAft>
                      </a:pPr>
                      <a:r>
                        <a:rPr lang="en-US" sz="1200">
                          <a:effectLst/>
                        </a:rPr>
                        <a:t>(R   19 944 000)</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gn="ctr">
                        <a:lnSpc>
                          <a:spcPct val="115000"/>
                        </a:lnSpc>
                        <a:spcAft>
                          <a:spcPts val="0"/>
                        </a:spcAft>
                      </a:pPr>
                      <a:r>
                        <a:rPr lang="en-US" sz="1200" dirty="0">
                          <a:effectLst/>
                        </a:rPr>
                        <a:t>R 10 965 939</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a:effectLst/>
                        </a:rPr>
                        <a:t>(R 30 444 009)</a:t>
                      </a:r>
                      <a:endParaRPr lang="en-ZA"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nSpc>
                          <a:spcPct val="115000"/>
                        </a:lnSpc>
                        <a:spcAft>
                          <a:spcPts val="0"/>
                        </a:spcAft>
                      </a:pPr>
                      <a:r>
                        <a:rPr lang="en-US" sz="1200" dirty="0">
                          <a:effectLst/>
                        </a:rPr>
                        <a:t>R 67 649 433</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tc>
                  <a:txBody>
                    <a:bodyPr/>
                    <a:lstStyle/>
                    <a:p>
                      <a:pPr algn="ctr">
                        <a:lnSpc>
                          <a:spcPct val="115000"/>
                        </a:lnSpc>
                        <a:spcAft>
                          <a:spcPts val="0"/>
                        </a:spcAft>
                      </a:pPr>
                      <a:r>
                        <a:rPr lang="en-US" sz="1200" dirty="0">
                          <a:effectLst/>
                        </a:rPr>
                        <a:t>(R 78 615 392)</a:t>
                      </a:r>
                      <a:endParaRPr lang="en-ZA"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6" marR="68586" marT="0" marB="0"/>
                </a:tc>
                <a:extLst>
                  <a:ext uri="{0D108BD9-81ED-4DB2-BD59-A6C34878D82A}"/>
                </a:extLst>
              </a:tr>
            </a:tbl>
          </a:graphicData>
        </a:graphic>
      </p:graphicFrame>
    </p:spTree>
    <p:extLst>
      <p:ext uri="{BB962C8B-B14F-4D97-AF65-F5344CB8AC3E}">
        <p14:creationId xmlns:p14="http://schemas.microsoft.com/office/powerpoint/2010/main" xmlns="" val="1435306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75656" y="2535486"/>
            <a:ext cx="7272808" cy="1325562"/>
          </a:xfrm>
          <a:solidFill>
            <a:srgbClr val="92D050"/>
          </a:solidFill>
        </p:spPr>
        <p:txBody>
          <a:bodyPr/>
          <a:lstStyle/>
          <a:p>
            <a:pPr algn="ctr" eaLnBrk="1" hangingPunct="1"/>
            <a:r>
              <a:rPr lang="en-US" altLang="en-US" sz="2000" b="1" dirty="0" smtClean="0">
                <a:latin typeface="Arial" pitchFamily="34" charset="0"/>
                <a:cs typeface="Arial" pitchFamily="34" charset="0"/>
              </a:rPr>
              <a:t>INTERVENTIONS</a:t>
            </a:r>
          </a:p>
        </p:txBody>
      </p:sp>
      <p:sp>
        <p:nvSpPr>
          <p:cNvPr id="7" name="Slide Number Placeholder 6"/>
          <p:cNvSpPr>
            <a:spLocks noGrp="1"/>
          </p:cNvSpPr>
          <p:nvPr>
            <p:ph type="sldNum" sz="quarter" idx="12"/>
          </p:nvPr>
        </p:nvSpPr>
        <p:spPr/>
        <p:txBody>
          <a:bodyPr/>
          <a:lstStyle/>
          <a:p>
            <a:fld id="{E65406AB-C20D-42C6-8CF6-BC13BAAFBBE6}" type="slidenum">
              <a:rPr lang="en-ZA" smtClean="0"/>
              <a:pPr/>
              <a:t>26</a:t>
            </a:fld>
            <a:endParaRPr lang="en-ZA"/>
          </a:p>
        </p:txBody>
      </p:sp>
    </p:spTree>
    <p:extLst>
      <p:ext uri="{BB962C8B-B14F-4D97-AF65-F5344CB8AC3E}">
        <p14:creationId xmlns:p14="http://schemas.microsoft.com/office/powerpoint/2010/main" xmlns="" val="163576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2008"/>
            <a:ext cx="8229600" cy="404664"/>
          </a:xfrm>
        </p:spPr>
        <p:txBody>
          <a:bodyPr>
            <a:noAutofit/>
          </a:bodyPr>
          <a:lstStyle/>
          <a:p>
            <a:r>
              <a:rPr lang="en-ZA" sz="2800" b="1" dirty="0" smtClean="0">
                <a:latin typeface="Arial" panose="020B0604020202020204" pitchFamily="34" charset="0"/>
                <a:cs typeface="Arial" panose="020B0604020202020204" pitchFamily="34" charset="0"/>
              </a:rPr>
              <a:t>Technical challenges and Interventions</a:t>
            </a: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27</a:t>
            </a:fld>
            <a:endParaRPr lang="en-ZA"/>
          </a:p>
        </p:txBody>
      </p:sp>
      <p:graphicFrame>
        <p:nvGraphicFramePr>
          <p:cNvPr id="5" name="Table 4">
            <a:extLst>
              <a:ext uri="{FF2B5EF4-FFF2-40B4-BE49-F238E27FC236}"/>
            </a:extLst>
          </p:cNvPr>
          <p:cNvGraphicFramePr>
            <a:graphicFrameLocks noGrp="1"/>
          </p:cNvGraphicFramePr>
          <p:nvPr>
            <p:extLst>
              <p:ext uri="{D42A27DB-BD31-4B8C-83A1-F6EECF244321}">
                <p14:modId xmlns:p14="http://schemas.microsoft.com/office/powerpoint/2010/main" xmlns="" val="191520642"/>
              </p:ext>
            </p:extLst>
          </p:nvPr>
        </p:nvGraphicFramePr>
        <p:xfrm>
          <a:off x="1296143" y="476672"/>
          <a:ext cx="7596337" cy="6001503"/>
        </p:xfrm>
        <a:graphic>
          <a:graphicData uri="http://schemas.openxmlformats.org/drawingml/2006/table">
            <a:tbl>
              <a:tblPr>
                <a:tableStyleId>{69C7853C-536D-4A76-A0AE-DD22124D55A5}</a:tableStyleId>
              </a:tblPr>
              <a:tblGrid>
                <a:gridCol w="1187625">
                  <a:extLst>
                    <a:ext uri="{9D8B030D-6E8A-4147-A177-3AD203B41FA5}"/>
                  </a:extLst>
                </a:gridCol>
                <a:gridCol w="1147406">
                  <a:extLst>
                    <a:ext uri="{9D8B030D-6E8A-4147-A177-3AD203B41FA5}"/>
                  </a:extLst>
                </a:gridCol>
                <a:gridCol w="1161098">
                  <a:extLst>
                    <a:ext uri="{9D8B030D-6E8A-4147-A177-3AD203B41FA5}"/>
                  </a:extLst>
                </a:gridCol>
                <a:gridCol w="1025052">
                  <a:extLst>
                    <a:ext uri="{9D8B030D-6E8A-4147-A177-3AD203B41FA5}"/>
                  </a:extLst>
                </a:gridCol>
                <a:gridCol w="1025052">
                  <a:extLst>
                    <a:ext uri="{9D8B030D-6E8A-4147-A177-3AD203B41FA5}"/>
                  </a:extLst>
                </a:gridCol>
                <a:gridCol w="1025052">
                  <a:extLst>
                    <a:ext uri="{9D8B030D-6E8A-4147-A177-3AD203B41FA5}"/>
                  </a:extLst>
                </a:gridCol>
                <a:gridCol w="1025052">
                  <a:extLst>
                    <a:ext uri="{9D8B030D-6E8A-4147-A177-3AD203B41FA5}"/>
                  </a:extLst>
                </a:gridCol>
              </a:tblGrid>
              <a:tr h="644996">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Problem statement/Challenge</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a:ln>
                            <a:noFill/>
                          </a:ln>
                          <a:effectLst/>
                        </a:rPr>
                        <a:t>Prior Intervention</a:t>
                      </a: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a:ln>
                            <a:noFill/>
                          </a:ln>
                          <a:effectLst/>
                        </a:rPr>
                        <a:t>Progress to date</a:t>
                      </a: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r>
                        <a:rPr lang="en-US" sz="1100" b="1" dirty="0"/>
                        <a:t>Proposed intervention</a:t>
                      </a:r>
                      <a:endParaRPr lang="en-US" sz="1100" b="1" dirty="0">
                        <a:solidFill>
                          <a:sysClr val="windowText" lastClr="000000"/>
                        </a:solidFill>
                        <a:latin typeface="Arial" pitchFamily="34" charset="0"/>
                        <a:cs typeface="Arial"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a:ln>
                            <a:noFill/>
                          </a:ln>
                          <a:effectLst/>
                        </a:rPr>
                        <a:t>Action Date</a:t>
                      </a: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Resources/Budget needed</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Sources</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extLst>
                  <a:ext uri="{0D108BD9-81ED-4DB2-BD59-A6C34878D82A}"/>
                </a:extLst>
              </a:tr>
              <a:tr h="1403885">
                <a:tc>
                  <a:txBody>
                    <a:bodyPr/>
                    <a:lstStyle>
                      <a:lvl1pPr marL="342900" indent="-3429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Calibri Light" panose="020F0302020204030204" pitchFamily="34" charset="0"/>
                        <a:buAutoNum type="arabicPeriod"/>
                        <a:tabLst/>
                      </a:pPr>
                      <a:r>
                        <a:rPr kumimoji="0" lang="en-US" sz="1100" b="1" u="none" strike="noStrike" cap="none" normalizeH="0" baseline="0" dirty="0">
                          <a:ln>
                            <a:noFill/>
                          </a:ln>
                          <a:effectLst/>
                        </a:rPr>
                        <a:t>I</a:t>
                      </a:r>
                      <a:r>
                        <a:rPr kumimoji="0" lang="en-US" sz="1100" b="1" u="none" strike="noStrike" cap="none" normalizeH="0" baseline="0" dirty="0" smtClean="0">
                          <a:ln>
                            <a:noFill/>
                          </a:ln>
                          <a:effectLst/>
                        </a:rPr>
                        <a:t>llegal </a:t>
                      </a:r>
                      <a:r>
                        <a:rPr kumimoji="0" lang="en-US" sz="1100" b="1" u="none" strike="noStrike" cap="none" normalizeH="0" baseline="0" dirty="0">
                          <a:ln>
                            <a:noFill/>
                          </a:ln>
                          <a:effectLst/>
                        </a:rPr>
                        <a:t>connections and tampering of meters</a:t>
                      </a:r>
                    </a:p>
                    <a:p>
                      <a:pPr marL="0" marR="0" lvl="0" indent="0" algn="l" defTabSz="914400" rtl="0" eaLnBrk="1" fontAlgn="base" latinLnBrk="0" hangingPunct="1">
                        <a:lnSpc>
                          <a:spcPct val="100000"/>
                        </a:lnSpc>
                        <a:spcBef>
                          <a:spcPct val="0"/>
                        </a:spcBef>
                        <a:spcAft>
                          <a:spcPct val="0"/>
                        </a:spcAft>
                        <a:buClrTx/>
                        <a:buSzTx/>
                        <a:buFont typeface="Calibri Light" panose="020F0302020204030204" pitchFamily="34" charset="0"/>
                        <a:buNone/>
                        <a:tabLst/>
                      </a:pPr>
                      <a:endParaRPr kumimoji="0" lang="en-US" altLang="en-US" sz="1100" b="1"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 typeface="Calibri Light" panose="020F0302020204030204" pitchFamily="34" charset="0"/>
                        <a:buAutoNum type="arabicPeriod"/>
                        <a:tabLst/>
                      </a:pPr>
                      <a:endParaRPr kumimoji="0" lang="en-US" sz="1100" b="1"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1" u="none" strike="noStrike" cap="none" normalizeH="0" baseline="0" dirty="0">
                          <a:ln>
                            <a:noFill/>
                          </a:ln>
                          <a:effectLst/>
                        </a:rPr>
                        <a:t>Embarked on a  programme of installation of smart meters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A total of </a:t>
                      </a:r>
                      <a:r>
                        <a:rPr kumimoji="0" lang="en-US" sz="1100" b="1" u="none" strike="noStrike" cap="none" normalizeH="0" baseline="0" dirty="0" smtClean="0">
                          <a:ln>
                            <a:noFill/>
                          </a:ln>
                          <a:effectLst/>
                        </a:rPr>
                        <a:t>4006 </a:t>
                      </a:r>
                      <a:r>
                        <a:rPr kumimoji="0" lang="en-US" sz="1100" b="1" u="none" strike="noStrike" cap="none" normalizeH="0" baseline="0" dirty="0">
                          <a:ln>
                            <a:noFill/>
                          </a:ln>
                          <a:effectLst/>
                        </a:rPr>
                        <a:t>smart meters </a:t>
                      </a:r>
                      <a:r>
                        <a:rPr kumimoji="0" lang="en-US" sz="1100" b="1" u="none" strike="noStrike" cap="none" normalizeH="0" baseline="0" dirty="0" smtClean="0">
                          <a:ln>
                            <a:noFill/>
                          </a:ln>
                          <a:effectLst/>
                        </a:rPr>
                        <a:t>have been </a:t>
                      </a:r>
                      <a:r>
                        <a:rPr kumimoji="0" lang="en-US" sz="1100" b="1" u="none" strike="noStrike" cap="none" normalizeH="0" baseline="0" dirty="0">
                          <a:ln>
                            <a:noFill/>
                          </a:ln>
                          <a:effectLst/>
                        </a:rPr>
                        <a:t>installed, however there was a serious community resistance.</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marL="285750" indent="-285750"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100" b="1" u="none" strike="noStrike" cap="none" normalizeH="0" baseline="0" dirty="0" smtClean="0">
                          <a:ln>
                            <a:noFill/>
                          </a:ln>
                          <a:effectLst/>
                        </a:rPr>
                        <a:t>Public participation</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December  </a:t>
                      </a:r>
                      <a:r>
                        <a:rPr kumimoji="0" lang="en-US" sz="1100" b="1" u="none" strike="noStrike" cap="none" normalizeH="0" baseline="0" dirty="0">
                          <a:ln>
                            <a:noFill/>
                          </a:ln>
                          <a:effectLst/>
                        </a:rPr>
                        <a:t>2018</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PPP</a:t>
                      </a: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PPP</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extLst>
                  <a:ext uri="{0D108BD9-81ED-4DB2-BD59-A6C34878D82A}"/>
                </a:extLst>
              </a:tr>
              <a:tr h="83471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US" altLang="en-US" sz="1100" b="1" u="none" strike="noStrike" cap="none" normalizeH="0" baseline="0" dirty="0">
                          <a:ln>
                            <a:noFill/>
                          </a:ln>
                          <a:effectLst/>
                        </a:rPr>
                        <a:t>2</a:t>
                      </a:r>
                      <a:r>
                        <a:rPr kumimoji="0" lang="en-US" altLang="en-US" sz="1100" b="1" u="none" strike="noStrike" cap="none" normalizeH="0" baseline="0" dirty="0" smtClean="0">
                          <a:ln>
                            <a:noFill/>
                          </a:ln>
                          <a:effectLst/>
                        </a:rPr>
                        <a:t>.   </a:t>
                      </a:r>
                      <a:r>
                        <a:rPr kumimoji="0" lang="en-US" altLang="en-US" sz="1100" b="1" u="none" strike="noStrike" cap="none" normalizeH="0" baseline="0" dirty="0">
                          <a:ln>
                            <a:noFill/>
                          </a:ln>
                          <a:effectLst/>
                        </a:rPr>
                        <a:t>Inadequate meter </a:t>
                      </a:r>
                      <a:r>
                        <a:rPr kumimoji="0" lang="en-US" altLang="en-US" sz="1100" b="1" u="none" strike="noStrike" cap="none" normalizeH="0" baseline="0" dirty="0" smtClean="0">
                          <a:ln>
                            <a:noFill/>
                          </a:ln>
                          <a:effectLst/>
                        </a:rPr>
                        <a:t>reading</a:t>
                      </a:r>
                      <a:endParaRPr kumimoji="0" lang="en-US" alt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Meter reading is done in-house</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Meters are read on monthly basis</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Skilling of meter readers</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a:ln>
                            <a:noFill/>
                          </a:ln>
                          <a:effectLst/>
                        </a:rPr>
                        <a:t> July 2018</a:t>
                      </a: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R 150,000.00</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Own</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extLst>
                  <a:ext uri="{0D108BD9-81ED-4DB2-BD59-A6C34878D82A}"/>
                </a:extLst>
              </a:tr>
              <a:tr h="2921664">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3</a:t>
                      </a:r>
                      <a:r>
                        <a:rPr kumimoji="0" lang="en-US" sz="1100" b="1" u="none" strike="noStrike" cap="none" normalizeH="0" baseline="0" dirty="0" smtClean="0">
                          <a:ln>
                            <a:noFill/>
                          </a:ln>
                          <a:effectLst/>
                        </a:rPr>
                        <a:t>. </a:t>
                      </a:r>
                      <a:r>
                        <a:rPr kumimoji="0" lang="en-US" sz="1100" b="1" u="none" strike="noStrike" cap="none" normalizeH="0" baseline="0" dirty="0">
                          <a:ln>
                            <a:noFill/>
                          </a:ln>
                          <a:effectLst/>
                        </a:rPr>
                        <a:t>Tariffs not cost reflective (peak and off </a:t>
                      </a:r>
                      <a:r>
                        <a:rPr kumimoji="0" lang="en-US" sz="1100" b="1" u="none" strike="noStrike" cap="none" normalizeH="0" baseline="0" dirty="0" smtClean="0">
                          <a:ln>
                            <a:noFill/>
                          </a:ln>
                          <a:effectLst/>
                        </a:rPr>
                        <a:t>peak and standard </a:t>
                      </a:r>
                      <a:r>
                        <a:rPr kumimoji="0" lang="en-US" sz="1100" b="1" u="none" strike="noStrike" cap="none" normalizeH="0" baseline="0" dirty="0">
                          <a:ln>
                            <a:noFill/>
                          </a:ln>
                          <a:effectLst/>
                        </a:rPr>
                        <a:t>Tariffs)</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Higher tariff </a:t>
                      </a:r>
                      <a:r>
                        <a:rPr kumimoji="0" lang="en-US" sz="1100" b="1" u="none" strike="noStrike" cap="none" normalizeH="0" baseline="0" dirty="0" smtClean="0">
                          <a:ln>
                            <a:noFill/>
                          </a:ln>
                          <a:effectLst/>
                        </a:rPr>
                        <a:t>increases submission </a:t>
                      </a:r>
                      <a:r>
                        <a:rPr kumimoji="0" lang="en-US" sz="1100" b="1" u="none" strike="noStrike" cap="none" normalizeH="0" baseline="0" dirty="0">
                          <a:ln>
                            <a:noFill/>
                          </a:ln>
                          <a:effectLst/>
                        </a:rPr>
                        <a:t>made to </a:t>
                      </a:r>
                      <a:r>
                        <a:rPr kumimoji="0" lang="en-US" sz="1100" b="1" u="none" strike="noStrike" cap="none" normalizeH="0" baseline="0" dirty="0" smtClean="0">
                          <a:ln>
                            <a:noFill/>
                          </a:ln>
                          <a:effectLst/>
                        </a:rPr>
                        <a:t>NERSA, </a:t>
                      </a:r>
                      <a:r>
                        <a:rPr kumimoji="0" lang="en-US" sz="1100" b="1" u="none" strike="noStrike" cap="none" normalizeH="0" baseline="0" dirty="0">
                          <a:ln>
                            <a:noFill/>
                          </a:ln>
                          <a:effectLst/>
                        </a:rPr>
                        <a:t>were </a:t>
                      </a:r>
                      <a:r>
                        <a:rPr kumimoji="0" lang="en-US" sz="1100" b="1" u="none" strike="noStrike" cap="none" normalizeH="0" baseline="0" dirty="0" smtClean="0">
                          <a:ln>
                            <a:noFill/>
                          </a:ln>
                          <a:effectLst/>
                        </a:rPr>
                        <a:t>rejected.</a:t>
                      </a: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Introduced winter and summer tariff to </a:t>
                      </a:r>
                      <a:r>
                        <a:rPr kumimoji="0" lang="en-US" sz="1100" b="1" u="none" strike="noStrike" cap="none" normalizeH="0" baseline="0" dirty="0" smtClean="0">
                          <a:ln>
                            <a:noFill/>
                          </a:ln>
                          <a:effectLst/>
                        </a:rPr>
                        <a:t>business </a:t>
                      </a:r>
                      <a:r>
                        <a:rPr kumimoji="0" lang="en-US" sz="1100" b="1" u="none" strike="noStrike" cap="none" normalizeH="0" baseline="0" dirty="0">
                          <a:ln>
                            <a:noFill/>
                          </a:ln>
                          <a:effectLst/>
                        </a:rPr>
                        <a:t>and industrial </a:t>
                      </a:r>
                      <a:r>
                        <a:rPr kumimoji="0" lang="en-US" sz="1100" b="1" u="none" strike="noStrike" cap="none" normalizeH="0" baseline="0" dirty="0" smtClean="0">
                          <a:ln>
                            <a:noFill/>
                          </a:ln>
                          <a:effectLst/>
                        </a:rPr>
                        <a:t>customers from 2016/17 </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19% loss as per the distribution losses</a:t>
                      </a: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Further requested a tariff increase of </a:t>
                      </a:r>
                      <a:r>
                        <a:rPr kumimoji="0" lang="en-US" sz="1100" b="1" u="none" strike="noStrike" cap="none" normalizeH="0" baseline="0" dirty="0" smtClean="0">
                          <a:ln>
                            <a:noFill/>
                          </a:ln>
                          <a:effectLst/>
                        </a:rPr>
                        <a:t>6.84%  overall and 12% only on consumption for business for </a:t>
                      </a:r>
                      <a:r>
                        <a:rPr kumimoji="0" lang="en-US" sz="1100" b="1" u="none" strike="noStrike" cap="none" normalizeH="0" baseline="0" dirty="0">
                          <a:ln>
                            <a:noFill/>
                          </a:ln>
                          <a:effectLst/>
                        </a:rPr>
                        <a:t>2018/19, still awaiting approval from NERSA.</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July 2018</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R0</a:t>
                      </a: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2" marB="45682" horzOverflow="overflow"/>
                </a:tc>
                <a:extLst>
                  <a:ext uri="{0D108BD9-81ED-4DB2-BD59-A6C34878D82A}"/>
                </a:extLst>
              </a:tr>
            </a:tbl>
          </a:graphicData>
        </a:graphic>
      </p:graphicFrame>
    </p:spTree>
    <p:extLst>
      <p:ext uri="{BB962C8B-B14F-4D97-AF65-F5344CB8AC3E}">
        <p14:creationId xmlns:p14="http://schemas.microsoft.com/office/powerpoint/2010/main" xmlns="" val="4147887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2008"/>
            <a:ext cx="8229600" cy="404664"/>
          </a:xfrm>
        </p:spPr>
        <p:txBody>
          <a:bodyPr>
            <a:noAutofit/>
          </a:bodyPr>
          <a:lstStyle/>
          <a:p>
            <a:r>
              <a:rPr lang="en-ZA" sz="2800" b="1" dirty="0" smtClean="0">
                <a:latin typeface="Arial" panose="020B0604020202020204" pitchFamily="34" charset="0"/>
                <a:cs typeface="Arial" panose="020B0604020202020204" pitchFamily="34" charset="0"/>
              </a:rPr>
              <a:t>Technical challenges and Interventions</a:t>
            </a: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28</a:t>
            </a:fld>
            <a:endParaRPr lang="en-ZA"/>
          </a:p>
        </p:txBody>
      </p:sp>
      <p:graphicFrame>
        <p:nvGraphicFramePr>
          <p:cNvPr id="6" name="Table 5">
            <a:extLst>
              <a:ext uri="{FF2B5EF4-FFF2-40B4-BE49-F238E27FC236}"/>
            </a:extLst>
          </p:cNvPr>
          <p:cNvGraphicFramePr>
            <a:graphicFrameLocks noGrp="1"/>
          </p:cNvGraphicFramePr>
          <p:nvPr>
            <p:extLst>
              <p:ext uri="{D42A27DB-BD31-4B8C-83A1-F6EECF244321}">
                <p14:modId xmlns:p14="http://schemas.microsoft.com/office/powerpoint/2010/main" xmlns="" val="1418800656"/>
              </p:ext>
            </p:extLst>
          </p:nvPr>
        </p:nvGraphicFramePr>
        <p:xfrm>
          <a:off x="1296146" y="568063"/>
          <a:ext cx="7847855" cy="5798980"/>
        </p:xfrm>
        <a:graphic>
          <a:graphicData uri="http://schemas.openxmlformats.org/drawingml/2006/table">
            <a:tbl>
              <a:tblPr firstRow="1" bandRow="1">
                <a:tableStyleId>{69C7853C-536D-4A76-A0AE-DD22124D55A5}</a:tableStyleId>
              </a:tblPr>
              <a:tblGrid>
                <a:gridCol w="1115614">
                  <a:extLst>
                    <a:ext uri="{9D8B030D-6E8A-4147-A177-3AD203B41FA5}"/>
                  </a:extLst>
                </a:gridCol>
                <a:gridCol w="1296894">
                  <a:extLst>
                    <a:ext uri="{9D8B030D-6E8A-4147-A177-3AD203B41FA5}"/>
                  </a:extLst>
                </a:gridCol>
                <a:gridCol w="1199791">
                  <a:extLst>
                    <a:ext uri="{9D8B030D-6E8A-4147-A177-3AD203B41FA5}"/>
                  </a:extLst>
                </a:gridCol>
                <a:gridCol w="1607771">
                  <a:extLst>
                    <a:ext uri="{9D8B030D-6E8A-4147-A177-3AD203B41FA5}"/>
                  </a:extLst>
                </a:gridCol>
                <a:gridCol w="936104">
                  <a:extLst>
                    <a:ext uri="{9D8B030D-6E8A-4147-A177-3AD203B41FA5}"/>
                  </a:extLst>
                </a:gridCol>
                <a:gridCol w="936104">
                  <a:extLst>
                    <a:ext uri="{9D8B030D-6E8A-4147-A177-3AD203B41FA5}"/>
                  </a:extLst>
                </a:gridCol>
                <a:gridCol w="755577">
                  <a:extLst>
                    <a:ext uri="{9D8B030D-6E8A-4147-A177-3AD203B41FA5}"/>
                  </a:extLst>
                </a:gridCol>
              </a:tblGrid>
              <a:tr h="623173">
                <a:tc>
                  <a:txBody>
                    <a:bodyPr/>
                    <a:lstStyle/>
                    <a:p>
                      <a:r>
                        <a:rPr lang="en-US" sz="1200" dirty="0"/>
                        <a:t>Problem statement/Challenge</a:t>
                      </a:r>
                      <a:endParaRPr lang="en-US" sz="1200" b="1" dirty="0">
                        <a:solidFill>
                          <a:sysClr val="windowText" lastClr="000000"/>
                        </a:solidFill>
                        <a:latin typeface="Arial" pitchFamily="34" charset="0"/>
                        <a:cs typeface="Arial" pitchFamily="34" charset="0"/>
                      </a:endParaRPr>
                    </a:p>
                  </a:txBody>
                  <a:tcPr marL="91443" marR="91443" marT="45684" marB="45684"/>
                </a:tc>
                <a:tc>
                  <a:txBody>
                    <a:bodyPr/>
                    <a:lstStyle/>
                    <a:p>
                      <a:r>
                        <a:rPr lang="en-US" sz="1200" dirty="0"/>
                        <a:t>Prior Intervention</a:t>
                      </a:r>
                      <a:endParaRPr lang="en-US" sz="1200" b="1" dirty="0">
                        <a:solidFill>
                          <a:sysClr val="windowText" lastClr="000000"/>
                        </a:solidFill>
                        <a:latin typeface="Arial" pitchFamily="34" charset="0"/>
                        <a:cs typeface="Arial" pitchFamily="34" charset="0"/>
                      </a:endParaRPr>
                    </a:p>
                  </a:txBody>
                  <a:tcPr marL="91443" marR="91443" marT="45684" marB="45684"/>
                </a:tc>
                <a:tc>
                  <a:txBody>
                    <a:bodyPr/>
                    <a:lstStyle/>
                    <a:p>
                      <a:r>
                        <a:rPr lang="en-US" sz="1200" dirty="0"/>
                        <a:t>Progress</a:t>
                      </a:r>
                      <a:r>
                        <a:rPr lang="en-US" sz="1200" baseline="0" dirty="0"/>
                        <a:t> to date</a:t>
                      </a:r>
                      <a:endParaRPr lang="en-US" sz="1200" b="1" dirty="0">
                        <a:solidFill>
                          <a:sysClr val="windowText" lastClr="000000"/>
                        </a:solidFill>
                        <a:latin typeface="Arial" pitchFamily="34" charset="0"/>
                        <a:cs typeface="Arial" pitchFamily="34" charset="0"/>
                      </a:endParaRPr>
                    </a:p>
                  </a:txBody>
                  <a:tcPr marL="91443" marR="91443" marT="45684" marB="45684"/>
                </a:tc>
                <a:tc>
                  <a:txBody>
                    <a:bodyPr/>
                    <a:lstStyle/>
                    <a:p>
                      <a:r>
                        <a:rPr lang="en-US" sz="1200" dirty="0"/>
                        <a:t>Proposed intervention</a:t>
                      </a:r>
                      <a:endParaRPr lang="en-US" sz="1200" b="1" dirty="0">
                        <a:solidFill>
                          <a:sysClr val="windowText" lastClr="000000"/>
                        </a:solidFill>
                        <a:latin typeface="Arial" pitchFamily="34" charset="0"/>
                        <a:cs typeface="Arial" pitchFamily="34" charset="0"/>
                      </a:endParaRPr>
                    </a:p>
                  </a:txBody>
                  <a:tcPr marL="91443" marR="91443" marT="45684" marB="45684"/>
                </a:tc>
                <a:tc>
                  <a:txBody>
                    <a:bodyPr/>
                    <a:lstStyle/>
                    <a:p>
                      <a:r>
                        <a:rPr lang="en-US" sz="1200" dirty="0"/>
                        <a:t>Action Date</a:t>
                      </a:r>
                      <a:endParaRPr lang="en-US" sz="1200" b="1" dirty="0">
                        <a:solidFill>
                          <a:sysClr val="windowText" lastClr="000000"/>
                        </a:solidFill>
                        <a:latin typeface="Arial" pitchFamily="34" charset="0"/>
                        <a:cs typeface="Arial" pitchFamily="34" charset="0"/>
                      </a:endParaRPr>
                    </a:p>
                  </a:txBody>
                  <a:tcPr marL="91443" marR="91443" marT="45684" marB="45684"/>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Resources/Budget needed</a:t>
                      </a:r>
                      <a:endParaRPr kumimoji="0" lang="en-US"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4" marB="45684"/>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Sources</a:t>
                      </a:r>
                      <a:endParaRPr kumimoji="0" lang="en-US"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43" marR="91443" marT="45684" marB="45684"/>
                </a:tc>
                <a:extLst>
                  <a:ext uri="{0D108BD9-81ED-4DB2-BD59-A6C34878D82A}"/>
                </a:extLst>
              </a:tr>
              <a:tr h="151352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en-US" sz="1200" b="1" i="0" dirty="0"/>
                        <a:t>4</a:t>
                      </a:r>
                      <a:r>
                        <a:rPr lang="en-US" altLang="en-US" sz="1200" b="1" i="0" dirty="0" smtClean="0"/>
                        <a:t>. </a:t>
                      </a:r>
                      <a:r>
                        <a:rPr lang="en-US" altLang="en-US" sz="1200" b="1" i="0" dirty="0"/>
                        <a:t>Inadequate maintenance on electrical infrastructure</a:t>
                      </a:r>
                      <a:endParaRPr lang="en-US" sz="1200" b="1" i="0" dirty="0">
                        <a:solidFill>
                          <a:schemeClr val="tx1"/>
                        </a:solidFill>
                        <a:latin typeface="Arial" pitchFamily="34" charset="0"/>
                        <a:cs typeface="Arial" pitchFamily="34" charset="0"/>
                      </a:endParaRPr>
                    </a:p>
                  </a:txBody>
                  <a:tcPr marL="91443" marR="91443" marT="45684" marB="45684"/>
                </a:tc>
                <a:tc>
                  <a:txBody>
                    <a:bodyPr/>
                    <a:lstStyle/>
                    <a:p>
                      <a:r>
                        <a:rPr lang="en-US" sz="1200" b="1" i="0" dirty="0" smtClean="0"/>
                        <a:t>Managed to budget for 5% for repairs and maintenance due to limited financial resources.</a:t>
                      </a:r>
                    </a:p>
                    <a:p>
                      <a:endParaRPr lang="en-US" sz="1200" b="1" i="0" dirty="0" smtClean="0"/>
                    </a:p>
                  </a:txBody>
                  <a:tcPr marL="91443" marR="91443" marT="45684" marB="45684"/>
                </a:tc>
                <a:tc>
                  <a:txBody>
                    <a:bodyPr/>
                    <a:lstStyle/>
                    <a:p>
                      <a:r>
                        <a:rPr lang="en-US" sz="1200" b="1" i="0" dirty="0" smtClean="0"/>
                        <a:t>In a process</a:t>
                      </a:r>
                      <a:r>
                        <a:rPr lang="en-US" sz="1200" b="1" i="0" baseline="0" dirty="0" smtClean="0"/>
                        <a:t> of appointing contractors for infrastructure maintenance in 2018/19</a:t>
                      </a:r>
                      <a:endParaRPr lang="en-US" sz="1200" b="1" i="0" dirty="0">
                        <a:solidFill>
                          <a:schemeClr val="tx1"/>
                        </a:solidFill>
                        <a:latin typeface="Arial" pitchFamily="34" charset="0"/>
                        <a:cs typeface="Arial" pitchFamily="34" charset="0"/>
                      </a:endParaRPr>
                    </a:p>
                  </a:txBody>
                  <a:tcPr marL="91443" marR="91443" marT="45684" marB="45684"/>
                </a:tc>
                <a:tc>
                  <a:txBody>
                    <a:bodyPr/>
                    <a:lstStyle/>
                    <a:p>
                      <a:r>
                        <a:rPr lang="en-US" sz="1200" b="1" i="0" dirty="0" smtClean="0"/>
                        <a:t>To source additional</a:t>
                      </a:r>
                      <a:r>
                        <a:rPr lang="en-US" sz="1200" b="1" i="0" baseline="0" dirty="0" smtClean="0"/>
                        <a:t> funds for maintenance</a:t>
                      </a:r>
                      <a:endParaRPr lang="en-US" sz="1200" b="1" i="0" dirty="0">
                        <a:solidFill>
                          <a:schemeClr val="tx1"/>
                        </a:solidFill>
                        <a:latin typeface="Arial" pitchFamily="34" charset="0"/>
                        <a:cs typeface="Arial" pitchFamily="34" charset="0"/>
                      </a:endParaRPr>
                    </a:p>
                  </a:txBody>
                  <a:tcPr marL="91443" marR="91443" marT="45684" marB="45684"/>
                </a:tc>
                <a:tc>
                  <a:txBody>
                    <a:bodyPr/>
                    <a:lstStyle/>
                    <a:p>
                      <a:r>
                        <a:rPr lang="en-US" sz="1200" b="1" i="0" dirty="0"/>
                        <a:t> Ongoing</a:t>
                      </a:r>
                      <a:endParaRPr lang="en-US" sz="1200" b="1" i="0" dirty="0">
                        <a:solidFill>
                          <a:schemeClr val="tx1"/>
                        </a:solidFill>
                        <a:latin typeface="Arial" pitchFamily="34" charset="0"/>
                        <a:cs typeface="Arial" pitchFamily="34" charset="0"/>
                      </a:endParaRPr>
                    </a:p>
                  </a:txBody>
                  <a:tcPr marL="91443" marR="91443" marT="45684" marB="45684"/>
                </a:tc>
                <a:tc>
                  <a:txBody>
                    <a:bodyPr/>
                    <a:lstStyle/>
                    <a:p>
                      <a:r>
                        <a:rPr lang="en-US" sz="1200" b="1" i="0" dirty="0"/>
                        <a:t>R </a:t>
                      </a:r>
                      <a:r>
                        <a:rPr lang="en-US" sz="1200" b="1" i="0" dirty="0" smtClean="0"/>
                        <a:t>12 million</a:t>
                      </a:r>
                      <a:endParaRPr lang="en-US" sz="1200" b="1" i="0" dirty="0">
                        <a:solidFill>
                          <a:schemeClr val="tx1"/>
                        </a:solidFill>
                        <a:latin typeface="Arial" pitchFamily="34" charset="0"/>
                        <a:cs typeface="Arial" pitchFamily="34" charset="0"/>
                      </a:endParaRPr>
                    </a:p>
                  </a:txBody>
                  <a:tcPr marL="91443" marR="91443" marT="45684" marB="45684"/>
                </a:tc>
                <a:tc>
                  <a:txBody>
                    <a:bodyPr/>
                    <a:lstStyle/>
                    <a:p>
                      <a:r>
                        <a:rPr lang="en-US" sz="1200" b="1" i="0" dirty="0" smtClean="0"/>
                        <a:t>Own</a:t>
                      </a:r>
                      <a:endParaRPr lang="en-US" sz="1200" b="1" i="0" dirty="0">
                        <a:solidFill>
                          <a:schemeClr val="tx1"/>
                        </a:solidFill>
                        <a:latin typeface="Arial" pitchFamily="34" charset="0"/>
                        <a:cs typeface="Arial" pitchFamily="34" charset="0"/>
                      </a:endParaRPr>
                    </a:p>
                  </a:txBody>
                  <a:tcPr marL="91443" marR="91443" marT="45684" marB="45684"/>
                </a:tc>
                <a:extLst>
                  <a:ext uri="{0D108BD9-81ED-4DB2-BD59-A6C34878D82A}"/>
                </a:extLst>
              </a:tr>
              <a:tr h="180228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en-US" sz="1200" b="1" i="0" kern="1200" baseline="0" dirty="0" smtClean="0">
                          <a:solidFill>
                            <a:schemeClr val="dk1"/>
                          </a:solidFill>
                          <a:latin typeface="+mn-lt"/>
                          <a:ea typeface="+mn-ea"/>
                          <a:cs typeface="+mn-cs"/>
                        </a:rPr>
                        <a:t>5.  </a:t>
                      </a:r>
                      <a:r>
                        <a:rPr lang="en-US" altLang="en-US" sz="1200" b="1" i="0" kern="1200" baseline="0" dirty="0">
                          <a:solidFill>
                            <a:schemeClr val="dk1"/>
                          </a:solidFill>
                          <a:latin typeface="+mn-lt"/>
                          <a:ea typeface="+mn-ea"/>
                          <a:cs typeface="+mn-cs"/>
                        </a:rPr>
                        <a:t>Interest charges on Eskom balance at R5.7 million per month</a:t>
                      </a:r>
                    </a:p>
                  </a:txBody>
                  <a:tcPr marL="91443" marR="91443" marT="45695" marB="45695"/>
                </a:tc>
                <a:tc>
                  <a:txBody>
                    <a:bodyPr/>
                    <a:lstStyle/>
                    <a:p>
                      <a:r>
                        <a:rPr lang="en-US" sz="1200" b="1" i="0" kern="1200" baseline="0" dirty="0">
                          <a:solidFill>
                            <a:schemeClr val="dk1"/>
                          </a:solidFill>
                          <a:latin typeface="+mn-lt"/>
                          <a:ea typeface="+mn-ea"/>
                          <a:cs typeface="+mn-cs"/>
                        </a:rPr>
                        <a:t>Attempted to negotiate interest waiver with Eskom</a:t>
                      </a:r>
                    </a:p>
                  </a:txBody>
                  <a:tcPr marL="91443" marR="91443" marT="45695" marB="45695"/>
                </a:tc>
                <a:tc>
                  <a:txBody>
                    <a:bodyPr/>
                    <a:lstStyle/>
                    <a:p>
                      <a:r>
                        <a:rPr lang="en-US" sz="1200" b="1" i="0" kern="1200" baseline="0" dirty="0">
                          <a:solidFill>
                            <a:schemeClr val="dk1"/>
                          </a:solidFill>
                          <a:latin typeface="+mn-lt"/>
                          <a:ea typeface="+mn-ea"/>
                          <a:cs typeface="+mn-cs"/>
                        </a:rPr>
                        <a:t>Interest still charged on payment arrangement amount and current debt</a:t>
                      </a:r>
                    </a:p>
                  </a:txBody>
                  <a:tcPr marL="91443" marR="91443" marT="45695" marB="45695"/>
                </a:tc>
                <a:tc>
                  <a:txBody>
                    <a:bodyPr/>
                    <a:lstStyle/>
                    <a:p>
                      <a:pPr marL="285750" indent="-285750">
                        <a:buFont typeface="Arial" panose="020B0604020202020204" pitchFamily="34" charset="0"/>
                        <a:buChar char="•"/>
                      </a:pPr>
                      <a:r>
                        <a:rPr lang="en-US" sz="1200" b="1" i="0" kern="1200" baseline="0" dirty="0">
                          <a:solidFill>
                            <a:schemeClr val="dk1"/>
                          </a:solidFill>
                          <a:latin typeface="+mn-lt"/>
                          <a:ea typeface="+mn-ea"/>
                          <a:cs typeface="+mn-cs"/>
                        </a:rPr>
                        <a:t>Negotiate interest waiver with Eskom</a:t>
                      </a:r>
                    </a:p>
                  </a:txBody>
                  <a:tcPr marL="91443" marR="91443" marT="45695" marB="45695"/>
                </a:tc>
                <a:tc>
                  <a:txBody>
                    <a:bodyPr/>
                    <a:lstStyle/>
                    <a:p>
                      <a:r>
                        <a:rPr lang="en-US" sz="1200" b="1" i="0" kern="1200" baseline="0" dirty="0">
                          <a:solidFill>
                            <a:schemeClr val="dk1"/>
                          </a:solidFill>
                          <a:latin typeface="+mn-lt"/>
                          <a:ea typeface="+mn-ea"/>
                          <a:cs typeface="+mn-cs"/>
                        </a:rPr>
                        <a:t>Jul-Aug 2018</a:t>
                      </a:r>
                    </a:p>
                  </a:txBody>
                  <a:tcPr marL="91443" marR="91443" marT="45695" marB="45695"/>
                </a:tc>
                <a:tc>
                  <a:txBody>
                    <a:bodyPr/>
                    <a:lstStyle/>
                    <a:p>
                      <a:r>
                        <a:rPr lang="en-US" sz="1200" b="1" i="0" kern="1200" baseline="0" dirty="0">
                          <a:solidFill>
                            <a:schemeClr val="dk1"/>
                          </a:solidFill>
                          <a:latin typeface="+mn-lt"/>
                          <a:ea typeface="+mn-ea"/>
                          <a:cs typeface="+mn-cs"/>
                        </a:rPr>
                        <a:t>Nil</a:t>
                      </a:r>
                    </a:p>
                  </a:txBody>
                  <a:tcPr marL="91443" marR="91443" marT="45695" marB="45695"/>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en-US" sz="1200" b="1" i="0" kern="1200" baseline="0" dirty="0" smtClean="0">
                          <a:solidFill>
                            <a:schemeClr val="dk1"/>
                          </a:solidFill>
                          <a:latin typeface="+mn-lt"/>
                          <a:ea typeface="+mn-ea"/>
                          <a:cs typeface="+mn-cs"/>
                        </a:rPr>
                        <a:t>-</a:t>
                      </a:r>
                      <a:endParaRPr lang="en-US" altLang="en-US" sz="1200" b="1" i="0" kern="1200" baseline="0" dirty="0">
                        <a:solidFill>
                          <a:schemeClr val="dk1"/>
                        </a:solidFill>
                        <a:latin typeface="+mn-lt"/>
                        <a:ea typeface="+mn-ea"/>
                        <a:cs typeface="+mn-cs"/>
                      </a:endParaRPr>
                    </a:p>
                  </a:txBody>
                  <a:tcPr marL="91443" marR="91443" marT="45695" marB="45695"/>
                </a:tc>
              </a:tr>
              <a:tr h="180228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en-US" sz="1200" b="1" i="0" kern="1200" baseline="0" dirty="0" smtClean="0">
                          <a:solidFill>
                            <a:schemeClr val="dk1"/>
                          </a:solidFill>
                          <a:latin typeface="+mn-lt"/>
                          <a:ea typeface="+mn-ea"/>
                          <a:cs typeface="+mn-cs"/>
                        </a:rPr>
                        <a:t>6. </a:t>
                      </a:r>
                      <a:r>
                        <a:rPr lang="en-US" altLang="en-US" sz="1200" b="1" i="0" kern="1200" baseline="0" dirty="0">
                          <a:solidFill>
                            <a:schemeClr val="dk1"/>
                          </a:solidFill>
                          <a:latin typeface="+mn-lt"/>
                          <a:ea typeface="+mn-ea"/>
                          <a:cs typeface="+mn-cs"/>
                        </a:rPr>
                        <a:t>Indigent registration</a:t>
                      </a:r>
                    </a:p>
                  </a:txBody>
                  <a:tcPr marL="91443" marR="91443" marT="45695" marB="45695"/>
                </a:tc>
                <a:tc>
                  <a:txBody>
                    <a:bodyPr/>
                    <a:lstStyle/>
                    <a:p>
                      <a:r>
                        <a:rPr lang="en-US" sz="1200" b="1" i="0" kern="1200" baseline="0" dirty="0" smtClean="0">
                          <a:solidFill>
                            <a:schemeClr val="dk1"/>
                          </a:solidFill>
                          <a:latin typeface="+mn-lt"/>
                          <a:ea typeface="+mn-ea"/>
                          <a:cs typeface="+mn-cs"/>
                        </a:rPr>
                        <a:t>Registration of  indigent consumers</a:t>
                      </a:r>
                      <a:endParaRPr lang="en-US" sz="1200" b="1" i="0" kern="1200" baseline="0" dirty="0">
                        <a:solidFill>
                          <a:schemeClr val="dk1"/>
                        </a:solidFill>
                        <a:latin typeface="+mn-lt"/>
                        <a:ea typeface="+mn-ea"/>
                        <a:cs typeface="+mn-cs"/>
                      </a:endParaRPr>
                    </a:p>
                  </a:txBody>
                  <a:tcPr marL="91443" marR="91443" marT="45695" marB="45695"/>
                </a:tc>
                <a:tc>
                  <a:txBody>
                    <a:bodyPr/>
                    <a:lstStyle/>
                    <a:p>
                      <a:r>
                        <a:rPr lang="en-US" sz="1200" b="1" i="0" kern="1200" baseline="0" dirty="0" smtClean="0">
                          <a:solidFill>
                            <a:schemeClr val="dk1"/>
                          </a:solidFill>
                          <a:latin typeface="+mn-lt"/>
                          <a:ea typeface="+mn-ea"/>
                          <a:cs typeface="+mn-cs"/>
                        </a:rPr>
                        <a:t> 4580 indigent </a:t>
                      </a:r>
                      <a:r>
                        <a:rPr lang="en-US" sz="1200" b="1" i="0" kern="1200" baseline="0" dirty="0">
                          <a:solidFill>
                            <a:schemeClr val="dk1"/>
                          </a:solidFill>
                          <a:latin typeface="+mn-lt"/>
                          <a:ea typeface="+mn-ea"/>
                          <a:cs typeface="+mn-cs"/>
                        </a:rPr>
                        <a:t>household have been registered</a:t>
                      </a:r>
                    </a:p>
                  </a:txBody>
                  <a:tcPr marL="91443" marR="91443" marT="45695" marB="45695"/>
                </a:tc>
                <a:tc>
                  <a:txBody>
                    <a:bodyPr/>
                    <a:lstStyle/>
                    <a:p>
                      <a:pPr marL="0" indent="0">
                        <a:buFont typeface="Arial" panose="020B0604020202020204" pitchFamily="34" charset="0"/>
                        <a:buNone/>
                      </a:pPr>
                      <a:r>
                        <a:rPr lang="en-US" sz="1200" b="1" i="0" kern="1200" baseline="0" dirty="0" smtClean="0">
                          <a:solidFill>
                            <a:schemeClr val="dk1"/>
                          </a:solidFill>
                          <a:latin typeface="+mn-lt"/>
                          <a:ea typeface="+mn-ea"/>
                          <a:cs typeface="+mn-cs"/>
                        </a:rPr>
                        <a:t>Daily </a:t>
                      </a:r>
                      <a:r>
                        <a:rPr lang="en-US" sz="1200" b="1" i="0" kern="1200" baseline="0" dirty="0">
                          <a:solidFill>
                            <a:schemeClr val="dk1"/>
                          </a:solidFill>
                          <a:latin typeface="+mn-lt"/>
                          <a:ea typeface="+mn-ea"/>
                          <a:cs typeface="+mn-cs"/>
                        </a:rPr>
                        <a:t>registration at </a:t>
                      </a:r>
                      <a:r>
                        <a:rPr lang="en-US" sz="1200" b="1" i="0" kern="1200" baseline="0" dirty="0" smtClean="0">
                          <a:solidFill>
                            <a:schemeClr val="dk1"/>
                          </a:solidFill>
                          <a:latin typeface="+mn-lt"/>
                          <a:ea typeface="+mn-ea"/>
                          <a:cs typeface="+mn-cs"/>
                        </a:rPr>
                        <a:t>the Satellites and main building </a:t>
                      </a:r>
                      <a:endParaRPr lang="en-US" sz="1200" b="1" i="0" kern="1200" baseline="0" dirty="0">
                        <a:solidFill>
                          <a:schemeClr val="dk1"/>
                        </a:solidFill>
                        <a:latin typeface="+mn-lt"/>
                        <a:ea typeface="+mn-ea"/>
                        <a:cs typeface="+mn-cs"/>
                      </a:endParaRPr>
                    </a:p>
                  </a:txBody>
                  <a:tcPr marL="91443" marR="91443" marT="45695" marB="45695"/>
                </a:tc>
                <a:tc>
                  <a:txBody>
                    <a:bodyPr/>
                    <a:lstStyle/>
                    <a:p>
                      <a:r>
                        <a:rPr lang="en-US" sz="1200" b="1" i="0" kern="1200" baseline="0" dirty="0" smtClean="0">
                          <a:solidFill>
                            <a:schemeClr val="dk1"/>
                          </a:solidFill>
                          <a:latin typeface="+mn-lt"/>
                          <a:ea typeface="+mn-ea"/>
                          <a:cs typeface="+mn-cs"/>
                        </a:rPr>
                        <a:t>Ongoing</a:t>
                      </a:r>
                      <a:endParaRPr lang="en-US" sz="1200" b="1" i="0" kern="1200" baseline="0" dirty="0">
                        <a:solidFill>
                          <a:schemeClr val="dk1"/>
                        </a:solidFill>
                        <a:latin typeface="+mn-lt"/>
                        <a:ea typeface="+mn-ea"/>
                        <a:cs typeface="+mn-cs"/>
                      </a:endParaRPr>
                    </a:p>
                  </a:txBody>
                  <a:tcPr marL="91443" marR="91443" marT="45695" marB="45695"/>
                </a:tc>
                <a:tc>
                  <a:txBody>
                    <a:bodyPr/>
                    <a:lstStyle/>
                    <a:p>
                      <a:r>
                        <a:rPr lang="en-US" sz="1200" b="1" i="0" kern="1200" baseline="0" dirty="0" err="1" smtClean="0">
                          <a:solidFill>
                            <a:schemeClr val="dk1"/>
                          </a:solidFill>
                          <a:latin typeface="+mn-lt"/>
                          <a:ea typeface="+mn-ea"/>
                          <a:cs typeface="+mn-cs"/>
                        </a:rPr>
                        <a:t>Opex</a:t>
                      </a:r>
                      <a:endParaRPr lang="en-US" sz="1200" b="1" i="0" kern="1200" baseline="0" dirty="0">
                        <a:solidFill>
                          <a:schemeClr val="dk1"/>
                        </a:solidFill>
                        <a:latin typeface="+mn-lt"/>
                        <a:ea typeface="+mn-ea"/>
                        <a:cs typeface="+mn-cs"/>
                      </a:endParaRPr>
                    </a:p>
                  </a:txBody>
                  <a:tcPr marL="91443" marR="91443" marT="45695" marB="45695"/>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en-US" sz="1200" b="1" i="0" kern="1200" baseline="0" dirty="0" smtClean="0">
                          <a:solidFill>
                            <a:schemeClr val="dk1"/>
                          </a:solidFill>
                          <a:latin typeface="+mn-lt"/>
                          <a:ea typeface="+mn-ea"/>
                          <a:cs typeface="+mn-cs"/>
                        </a:rPr>
                        <a:t>-</a:t>
                      </a:r>
                      <a:endParaRPr lang="en-US" altLang="en-US" sz="1200" b="1" i="0" kern="1200" baseline="0" dirty="0">
                        <a:solidFill>
                          <a:schemeClr val="dk1"/>
                        </a:solidFill>
                        <a:latin typeface="+mn-lt"/>
                        <a:ea typeface="+mn-ea"/>
                        <a:cs typeface="+mn-cs"/>
                      </a:endParaRPr>
                    </a:p>
                  </a:txBody>
                  <a:tcPr marL="91443" marR="91443" marT="45695" marB="45695"/>
                </a:tc>
              </a:tr>
            </a:tbl>
          </a:graphicData>
        </a:graphic>
      </p:graphicFrame>
    </p:spTree>
    <p:extLst>
      <p:ext uri="{BB962C8B-B14F-4D97-AF65-F5344CB8AC3E}">
        <p14:creationId xmlns:p14="http://schemas.microsoft.com/office/powerpoint/2010/main" xmlns="" val="1724008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2008"/>
            <a:ext cx="8229600" cy="404664"/>
          </a:xfrm>
        </p:spPr>
        <p:txBody>
          <a:bodyPr>
            <a:noAutofit/>
          </a:bodyPr>
          <a:lstStyle/>
          <a:p>
            <a:r>
              <a:rPr lang="en-ZA" sz="2800" b="1" dirty="0" smtClean="0">
                <a:latin typeface="Arial" panose="020B0604020202020204" pitchFamily="34" charset="0"/>
                <a:cs typeface="Arial" panose="020B0604020202020204" pitchFamily="34" charset="0"/>
              </a:rPr>
              <a:t>Technical Challenges and Interventions</a:t>
            </a: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29</a:t>
            </a:fld>
            <a:endParaRPr lang="en-ZA"/>
          </a:p>
        </p:txBody>
      </p:sp>
      <p:sp>
        <p:nvSpPr>
          <p:cNvPr id="4" name="Rectangle 3"/>
          <p:cNvSpPr/>
          <p:nvPr/>
        </p:nvSpPr>
        <p:spPr>
          <a:xfrm>
            <a:off x="1547664" y="-27384"/>
            <a:ext cx="7200800" cy="954107"/>
          </a:xfrm>
          <a:prstGeom prst="rect">
            <a:avLst/>
          </a:prstGeom>
        </p:spPr>
        <p:txBody>
          <a:bodyPr wrap="square">
            <a:spAutoFit/>
          </a:bodyPr>
          <a:lstStyle/>
          <a:p>
            <a:pPr algn="ctr"/>
            <a:r>
              <a:rPr lang="en-US" altLang="en-US" sz="2800" b="1" dirty="0"/>
              <a:t/>
            </a:r>
            <a:br>
              <a:rPr lang="en-US" altLang="en-US" sz="2800" b="1" dirty="0"/>
            </a:br>
            <a:r>
              <a:rPr lang="en-US" altLang="en-US" sz="1400" b="1" dirty="0" err="1"/>
              <a:t>HOUSEHOLDS</a:t>
            </a:r>
            <a:r>
              <a:rPr lang="en-US" altLang="en-US" sz="2800" b="1" dirty="0" smtClean="0"/>
              <a:t> </a:t>
            </a:r>
            <a:r>
              <a:rPr lang="en-US" altLang="en-US" sz="1400" b="1" dirty="0" smtClean="0"/>
              <a:t>ELECTRIFICATION </a:t>
            </a:r>
            <a:r>
              <a:rPr lang="en-US" altLang="en-US" sz="1400" b="1" dirty="0"/>
              <a:t>PROJECTS FOR 2018-2019 FINANCIAL YEAR (INEP)</a:t>
            </a:r>
            <a:endParaRPr lang="en-ZA" sz="1400" dirty="0"/>
          </a:p>
        </p:txBody>
      </p:sp>
      <p:graphicFrame>
        <p:nvGraphicFramePr>
          <p:cNvPr id="7" name="Content Placeholder 16"/>
          <p:cNvGraphicFramePr>
            <a:graphicFrameLocks noGrp="1"/>
          </p:cNvGraphicFramePr>
          <p:nvPr>
            <p:ph sz="quarter" idx="4294967295"/>
            <p:extLst>
              <p:ext uri="{D42A27DB-BD31-4B8C-83A1-F6EECF244321}">
                <p14:modId xmlns:p14="http://schemas.microsoft.com/office/powerpoint/2010/main" xmlns="" val="1955001441"/>
              </p:ext>
            </p:extLst>
          </p:nvPr>
        </p:nvGraphicFramePr>
        <p:xfrm>
          <a:off x="1232048" y="980728"/>
          <a:ext cx="7911952" cy="2142766"/>
        </p:xfrm>
        <a:graphic>
          <a:graphicData uri="http://schemas.openxmlformats.org/drawingml/2006/table">
            <a:tbl>
              <a:tblPr firstRow="1" bandRow="1">
                <a:tableStyleId>{F5AB1C69-6EDB-4FF4-983F-18BD219EF322}</a:tableStyleId>
              </a:tblPr>
              <a:tblGrid>
                <a:gridCol w="1977988">
                  <a:extLst>
                    <a:ext uri="{9D8B030D-6E8A-4147-A177-3AD203B41FA5}"/>
                  </a:extLst>
                </a:gridCol>
                <a:gridCol w="1794012">
                  <a:extLst>
                    <a:ext uri="{9D8B030D-6E8A-4147-A177-3AD203B41FA5}"/>
                  </a:extLst>
                </a:gridCol>
                <a:gridCol w="2161964">
                  <a:extLst>
                    <a:ext uri="{9D8B030D-6E8A-4147-A177-3AD203B41FA5}"/>
                  </a:extLst>
                </a:gridCol>
                <a:gridCol w="1977988">
                  <a:extLst>
                    <a:ext uri="{9D8B030D-6E8A-4147-A177-3AD203B41FA5}"/>
                  </a:extLst>
                </a:gridCol>
              </a:tblGrid>
              <a:tr h="432048">
                <a:tc>
                  <a:txBody>
                    <a:bodyPr/>
                    <a:lstStyle/>
                    <a:p>
                      <a:r>
                        <a:rPr lang="en-US" sz="1200" dirty="0"/>
                        <a:t>AREA</a:t>
                      </a:r>
                      <a:endParaRPr lang="en-US" sz="1200" dirty="0">
                        <a:latin typeface="+mj-lt"/>
                      </a:endParaRPr>
                    </a:p>
                  </a:txBody>
                  <a:tcPr marL="121920" marR="121920" marT="45714" marB="45714"/>
                </a:tc>
                <a:tc>
                  <a:txBody>
                    <a:bodyPr/>
                    <a:lstStyle/>
                    <a:p>
                      <a:r>
                        <a:rPr lang="en-US" sz="1200" dirty="0"/>
                        <a:t>NO OF HOUSEHOLDS</a:t>
                      </a:r>
                      <a:endParaRPr lang="en-US" sz="1200" dirty="0">
                        <a:latin typeface="+mj-lt"/>
                      </a:endParaRPr>
                    </a:p>
                  </a:txBody>
                  <a:tcPr marL="121920" marR="121920" marT="45714" marB="45714"/>
                </a:tc>
                <a:tc>
                  <a:txBody>
                    <a:bodyPr/>
                    <a:lstStyle/>
                    <a:p>
                      <a:r>
                        <a:rPr lang="en-US" sz="1200" dirty="0"/>
                        <a:t>POTENTIAL</a:t>
                      </a:r>
                      <a:r>
                        <a:rPr lang="en-US" sz="1200" baseline="0" dirty="0"/>
                        <a:t> REVENUE</a:t>
                      </a:r>
                      <a:endParaRPr lang="en-US" sz="1200" dirty="0">
                        <a:latin typeface="+mj-lt"/>
                      </a:endParaRPr>
                    </a:p>
                  </a:txBody>
                  <a:tcPr marL="121920" marR="121920" marT="45714" marB="45714"/>
                </a:tc>
                <a:tc>
                  <a:txBody>
                    <a:bodyPr/>
                    <a:lstStyle/>
                    <a:p>
                      <a:r>
                        <a:rPr lang="en-US" sz="1200" dirty="0"/>
                        <a:t>COSTS</a:t>
                      </a:r>
                      <a:endParaRPr lang="en-US" sz="1200" dirty="0">
                        <a:latin typeface="+mj-lt"/>
                      </a:endParaRPr>
                    </a:p>
                  </a:txBody>
                  <a:tcPr marL="121920" marR="121920" marT="45714" marB="45714"/>
                </a:tc>
                <a:extLst>
                  <a:ext uri="{0D108BD9-81ED-4DB2-BD59-A6C34878D82A}"/>
                </a:extLst>
              </a:tr>
              <a:tr h="461062">
                <a:tc>
                  <a:txBody>
                    <a:bodyPr/>
                    <a:lstStyle/>
                    <a:p>
                      <a:r>
                        <a:rPr kumimoji="0" lang="en-US" sz="1400" kern="1200" dirty="0" err="1">
                          <a:effectLst/>
                        </a:rPr>
                        <a:t>Mashishing</a:t>
                      </a:r>
                      <a:r>
                        <a:rPr kumimoji="0" lang="en-US" sz="1400" kern="1200" baseline="0" dirty="0">
                          <a:effectLst/>
                        </a:rPr>
                        <a:t> Ext 6</a:t>
                      </a:r>
                      <a:endParaRPr lang="en-US" sz="1400" dirty="0">
                        <a:latin typeface="+mj-lt"/>
                      </a:endParaRPr>
                    </a:p>
                  </a:txBody>
                  <a:tcPr marL="121920" marR="121920" marT="45714" marB="45714"/>
                </a:tc>
                <a:tc>
                  <a:txBody>
                    <a:bodyPr/>
                    <a:lstStyle/>
                    <a:p>
                      <a:r>
                        <a:rPr lang="en-US" sz="1400" dirty="0"/>
                        <a:t>241</a:t>
                      </a:r>
                      <a:endParaRPr lang="en-US" sz="1400" dirty="0">
                        <a:latin typeface="+mj-lt"/>
                      </a:endParaRPr>
                    </a:p>
                  </a:txBody>
                  <a:tcPr marL="121920" marR="121920" marT="45714" marB="45714"/>
                </a:tc>
                <a:tc>
                  <a:txBody>
                    <a:bodyPr/>
                    <a:lstStyle/>
                    <a:p>
                      <a:r>
                        <a:rPr lang="en-US" sz="1400" dirty="0"/>
                        <a:t>R 216 900.00</a:t>
                      </a:r>
                      <a:endParaRPr lang="en-US" sz="1400" dirty="0">
                        <a:latin typeface="+mj-lt"/>
                      </a:endParaRPr>
                    </a:p>
                  </a:txBody>
                  <a:tcPr marL="121920" marR="121920" marT="45714" marB="45714"/>
                </a:tc>
                <a:tc>
                  <a:txBody>
                    <a:bodyPr/>
                    <a:lstStyle/>
                    <a:p>
                      <a:r>
                        <a:rPr lang="en-US" sz="1400" dirty="0"/>
                        <a:t>R 3</a:t>
                      </a:r>
                      <a:r>
                        <a:rPr lang="en-US" sz="1400" baseline="0" dirty="0"/>
                        <a:t> 735</a:t>
                      </a:r>
                      <a:r>
                        <a:rPr lang="en-US" sz="1400" dirty="0"/>
                        <a:t> 500.00</a:t>
                      </a:r>
                      <a:endParaRPr lang="en-US" sz="1400" dirty="0">
                        <a:latin typeface="+mj-lt"/>
                      </a:endParaRPr>
                    </a:p>
                  </a:txBody>
                  <a:tcPr marL="121920" marR="121920" marT="45714" marB="45714"/>
                </a:tc>
                <a:extLst>
                  <a:ext uri="{0D108BD9-81ED-4DB2-BD59-A6C34878D82A}"/>
                </a:extLst>
              </a:tr>
              <a:tr h="706100">
                <a:tc>
                  <a:txBody>
                    <a:bodyPr/>
                    <a:lstStyle/>
                    <a:p>
                      <a:r>
                        <a:rPr kumimoji="0" lang="en-US" sz="1400" kern="1200" dirty="0">
                          <a:effectLst/>
                        </a:rPr>
                        <a:t>Feasibility</a:t>
                      </a:r>
                      <a:r>
                        <a:rPr kumimoji="0" lang="en-US" sz="1400" kern="1200" baseline="0" dirty="0">
                          <a:effectLst/>
                        </a:rPr>
                        <a:t> Study on the upgrade of </a:t>
                      </a:r>
                      <a:r>
                        <a:rPr kumimoji="0" lang="en-US" sz="1400" kern="1200" baseline="0" dirty="0" err="1">
                          <a:effectLst/>
                        </a:rPr>
                        <a:t>Sabie</a:t>
                      </a:r>
                      <a:r>
                        <a:rPr kumimoji="0" lang="en-US" sz="1400" kern="1200" baseline="0" dirty="0">
                          <a:effectLst/>
                        </a:rPr>
                        <a:t> and Simile Substations</a:t>
                      </a:r>
                      <a:endParaRPr lang="en-US" sz="1400" dirty="0">
                        <a:latin typeface="+mj-lt"/>
                      </a:endParaRPr>
                    </a:p>
                  </a:txBody>
                  <a:tcPr marL="121920" marR="121920" marT="45714" marB="45714"/>
                </a:tc>
                <a:tc>
                  <a:txBody>
                    <a:bodyPr/>
                    <a:lstStyle/>
                    <a:p>
                      <a:r>
                        <a:rPr lang="en-US" sz="1400" dirty="0"/>
                        <a:t>01</a:t>
                      </a:r>
                      <a:endParaRPr lang="en-US" sz="1400" dirty="0">
                        <a:latin typeface="+mj-lt"/>
                      </a:endParaRPr>
                    </a:p>
                  </a:txBody>
                  <a:tcPr marL="121920" marR="121920" marT="45714" marB="45714"/>
                </a:tc>
                <a:tc>
                  <a:txBody>
                    <a:bodyPr/>
                    <a:lstStyle/>
                    <a:p>
                      <a:r>
                        <a:rPr lang="en-US" sz="1400" dirty="0"/>
                        <a:t>(connect</a:t>
                      </a:r>
                      <a:r>
                        <a:rPr lang="en-US" sz="1400" baseline="0" dirty="0"/>
                        <a:t> around 850 HH)</a:t>
                      </a:r>
                      <a:endParaRPr lang="en-US" sz="1400" dirty="0">
                        <a:latin typeface="+mj-lt"/>
                      </a:endParaRPr>
                    </a:p>
                  </a:txBody>
                  <a:tcPr marL="121920" marR="121920" marT="45714" marB="45714"/>
                </a:tc>
                <a:tc>
                  <a:txBody>
                    <a:bodyPr/>
                    <a:lstStyle/>
                    <a:p>
                      <a:r>
                        <a:rPr lang="en-US" sz="1400" dirty="0"/>
                        <a:t>R</a:t>
                      </a:r>
                      <a:r>
                        <a:rPr lang="en-US" sz="1400" baseline="0" dirty="0"/>
                        <a:t> 1 199 500.00</a:t>
                      </a:r>
                      <a:endParaRPr lang="en-US" sz="1400" dirty="0">
                        <a:latin typeface="+mj-lt"/>
                      </a:endParaRPr>
                    </a:p>
                  </a:txBody>
                  <a:tcPr marL="121920" marR="121920" marT="45714" marB="45714"/>
                </a:tc>
                <a:extLst>
                  <a:ext uri="{0D108BD9-81ED-4DB2-BD59-A6C34878D82A}"/>
                </a:extLst>
              </a:tr>
              <a:tr h="512327">
                <a:tc>
                  <a:txBody>
                    <a:bodyPr/>
                    <a:lstStyle/>
                    <a:p>
                      <a:r>
                        <a:rPr lang="en-US" sz="1400" dirty="0"/>
                        <a:t>TOTAL</a:t>
                      </a:r>
                      <a:endParaRPr lang="en-US" sz="1400" b="1" dirty="0">
                        <a:latin typeface="+mj-lt"/>
                      </a:endParaRPr>
                    </a:p>
                  </a:txBody>
                  <a:tcPr marL="121920" marR="121920" marT="45714" marB="45714"/>
                </a:tc>
                <a:tc>
                  <a:txBody>
                    <a:bodyPr/>
                    <a:lstStyle/>
                    <a:p>
                      <a:r>
                        <a:rPr lang="en-US" sz="1400" dirty="0"/>
                        <a:t>241 (New</a:t>
                      </a:r>
                      <a:r>
                        <a:rPr lang="en-US" sz="1400" baseline="0" dirty="0"/>
                        <a:t> Connections)</a:t>
                      </a:r>
                      <a:endParaRPr lang="en-US" sz="1400" b="1" dirty="0">
                        <a:latin typeface="+mj-lt"/>
                      </a:endParaRPr>
                    </a:p>
                  </a:txBody>
                  <a:tcPr marL="121920" marR="121920" marT="45714" marB="45714"/>
                </a:tc>
                <a:tc>
                  <a:txBody>
                    <a:bodyPr/>
                    <a:lstStyle/>
                    <a:p>
                      <a:r>
                        <a:rPr lang="en-US" sz="1400" dirty="0"/>
                        <a:t>R</a:t>
                      </a:r>
                      <a:r>
                        <a:rPr lang="en-US" sz="1400" baseline="0" dirty="0"/>
                        <a:t> 216</a:t>
                      </a:r>
                      <a:r>
                        <a:rPr lang="en-US" sz="1400" dirty="0"/>
                        <a:t> 900.00/ANNUM</a:t>
                      </a:r>
                      <a:endParaRPr lang="en-US" sz="1400" b="1" dirty="0">
                        <a:latin typeface="+mj-lt"/>
                      </a:endParaRPr>
                    </a:p>
                  </a:txBody>
                  <a:tcPr marL="121920" marR="121920" marT="45714" marB="45714"/>
                </a:tc>
                <a:tc>
                  <a:txBody>
                    <a:bodyPr/>
                    <a:lstStyle/>
                    <a:p>
                      <a:r>
                        <a:rPr lang="en-US" sz="1400" dirty="0"/>
                        <a:t>R</a:t>
                      </a:r>
                      <a:r>
                        <a:rPr lang="en-US" sz="1400" baseline="0" dirty="0"/>
                        <a:t> 4 935</a:t>
                      </a:r>
                      <a:r>
                        <a:rPr lang="en-US" sz="1400" dirty="0"/>
                        <a:t> 000.00</a:t>
                      </a:r>
                      <a:endParaRPr lang="en-US" sz="1400" b="1" dirty="0">
                        <a:latin typeface="+mj-lt"/>
                      </a:endParaRPr>
                    </a:p>
                  </a:txBody>
                  <a:tcPr marL="121920" marR="121920" marT="45714" marB="45714"/>
                </a:tc>
                <a:extLst>
                  <a:ext uri="{0D108BD9-81ED-4DB2-BD59-A6C34878D82A}"/>
                </a:extLst>
              </a:tr>
            </a:tbl>
          </a:graphicData>
        </a:graphic>
      </p:graphicFrame>
      <p:pic>
        <p:nvPicPr>
          <p:cNvPr id="8" name="Picture 7" descr="C:\Users\Gareth\Desktop\Electricity Bridge 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905952" y="3494648"/>
            <a:ext cx="3011616" cy="2448272"/>
          </a:xfrm>
          <a:prstGeom prst="rect">
            <a:avLst/>
          </a:prstGeom>
          <a:noFill/>
          <a:ln>
            <a:noFill/>
          </a:ln>
        </p:spPr>
      </p:pic>
      <p:pic>
        <p:nvPicPr>
          <p:cNvPr id="9" name="Picture 8" descr="C:\Users\Gareth\Desktop\Electricity Bridge 8.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443019" y="3405852"/>
            <a:ext cx="3011617" cy="2625863"/>
          </a:xfrm>
          <a:prstGeom prst="rect">
            <a:avLst/>
          </a:prstGeom>
          <a:noFill/>
          <a:ln>
            <a:noFill/>
          </a:ln>
        </p:spPr>
      </p:pic>
      <p:pic>
        <p:nvPicPr>
          <p:cNvPr id="10" name="Picture 9" descr="C:\Users\Gareth\Desktop\Electricity Bridge 3.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5891290" y="3583442"/>
            <a:ext cx="3011617" cy="2270681"/>
          </a:xfrm>
          <a:prstGeom prst="rect">
            <a:avLst/>
          </a:prstGeom>
          <a:noFill/>
          <a:ln>
            <a:noFill/>
          </a:ln>
        </p:spPr>
      </p:pic>
    </p:spTree>
    <p:extLst>
      <p:ext uri="{BB962C8B-B14F-4D97-AF65-F5344CB8AC3E}">
        <p14:creationId xmlns:p14="http://schemas.microsoft.com/office/powerpoint/2010/main" xmlns="" val="2060560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458200" cy="990600"/>
          </a:xfrm>
        </p:spPr>
        <p:txBody>
          <a:bodyPr>
            <a:normAutofit/>
          </a:bodyPr>
          <a:lstStyle/>
          <a:p>
            <a:r>
              <a:rPr lang="en-US" altLang="en-US" sz="3600" b="1" dirty="0" err="1" smtClean="0">
                <a:latin typeface="Arial" pitchFamily="34" charset="0"/>
                <a:cs typeface="Arial" pitchFamily="34" charset="0"/>
              </a:rPr>
              <a:t>Thaba</a:t>
            </a:r>
            <a:r>
              <a:rPr lang="en-US" altLang="en-US" sz="3600" b="1" dirty="0" smtClean="0">
                <a:latin typeface="Arial" pitchFamily="34" charset="0"/>
                <a:cs typeface="Arial" pitchFamily="34" charset="0"/>
              </a:rPr>
              <a:t> </a:t>
            </a:r>
            <a:r>
              <a:rPr lang="en-US" altLang="en-US" sz="3600" b="1" dirty="0" err="1" smtClean="0">
                <a:latin typeface="Arial" pitchFamily="34" charset="0"/>
                <a:cs typeface="Arial" pitchFamily="34" charset="0"/>
              </a:rPr>
              <a:t>Chweu</a:t>
            </a:r>
            <a:r>
              <a:rPr lang="en-US" altLang="en-US" sz="3600" b="1" dirty="0" smtClean="0">
                <a:latin typeface="Arial" pitchFamily="34" charset="0"/>
                <a:cs typeface="Arial" pitchFamily="34" charset="0"/>
              </a:rPr>
              <a:t> Delegation</a:t>
            </a:r>
            <a:endParaRPr lang="en-ZA" sz="3600" b="1" dirty="0"/>
          </a:p>
        </p:txBody>
      </p:sp>
      <p:sp>
        <p:nvSpPr>
          <p:cNvPr id="5" name="Content Placeholder 2"/>
          <p:cNvSpPr>
            <a:spLocks noGrp="1"/>
          </p:cNvSpPr>
          <p:nvPr>
            <p:ph idx="1"/>
          </p:nvPr>
        </p:nvSpPr>
        <p:spPr>
          <a:xfrm>
            <a:off x="1115616" y="980728"/>
            <a:ext cx="8028384" cy="4525963"/>
          </a:xfrm>
        </p:spPr>
        <p:txBody>
          <a:bodyPr>
            <a:normAutofit/>
          </a:bodyPr>
          <a:lstStyle/>
          <a:p>
            <a:r>
              <a:rPr lang="en-US" altLang="en-US" sz="2000" dirty="0"/>
              <a:t> Selina Mashego-Sekgobela	</a:t>
            </a:r>
            <a:r>
              <a:rPr lang="en-US" altLang="en-US" sz="2000" dirty="0" smtClean="0"/>
              <a:t>Hon</a:t>
            </a:r>
            <a:r>
              <a:rPr lang="en-US" altLang="en-US" sz="2000" dirty="0"/>
              <a:t>. Executive Mayor</a:t>
            </a:r>
          </a:p>
          <a:p>
            <a:r>
              <a:rPr lang="en-US" altLang="en-US" sz="2000" dirty="0" err="1"/>
              <a:t>Thoka</a:t>
            </a:r>
            <a:r>
              <a:rPr lang="en-US" altLang="en-US" sz="2000" dirty="0"/>
              <a:t> Kgoale			</a:t>
            </a:r>
            <a:r>
              <a:rPr lang="en-US" altLang="en-US" sz="2000" dirty="0" smtClean="0"/>
              <a:t>Municipal </a:t>
            </a:r>
            <a:r>
              <a:rPr lang="en-US" altLang="en-US" sz="2000" dirty="0"/>
              <a:t>Manager</a:t>
            </a:r>
          </a:p>
          <a:p>
            <a:r>
              <a:rPr lang="en-US" altLang="en-US" sz="2000" dirty="0"/>
              <a:t>Sinenhlanhla Manqele		</a:t>
            </a:r>
            <a:r>
              <a:rPr lang="en-US" altLang="en-US" sz="2000" dirty="0" smtClean="0"/>
              <a:t>Acting </a:t>
            </a:r>
            <a:r>
              <a:rPr lang="en-US" altLang="en-US" sz="2000" dirty="0"/>
              <a:t>Director Technical Services</a:t>
            </a:r>
          </a:p>
          <a:p>
            <a:r>
              <a:rPr lang="en-US" altLang="en-US" sz="2000" dirty="0"/>
              <a:t>Michael Mashilo		</a:t>
            </a:r>
            <a:r>
              <a:rPr lang="en-US" altLang="en-US" sz="2000" dirty="0" smtClean="0"/>
              <a:t>Acting </a:t>
            </a:r>
            <a:r>
              <a:rPr lang="en-US" altLang="en-US" sz="2000" dirty="0"/>
              <a:t>Deputy CFO</a:t>
            </a:r>
          </a:p>
        </p:txBody>
      </p:sp>
      <p:sp>
        <p:nvSpPr>
          <p:cNvPr id="6" name="Slide Number Placeholder 5"/>
          <p:cNvSpPr>
            <a:spLocks noGrp="1"/>
          </p:cNvSpPr>
          <p:nvPr>
            <p:ph type="sldNum" sz="quarter" idx="12"/>
          </p:nvPr>
        </p:nvSpPr>
        <p:spPr/>
        <p:txBody>
          <a:bodyPr/>
          <a:lstStyle/>
          <a:p>
            <a:fld id="{E65406AB-C20D-42C6-8CF6-BC13BAAFBBE6}" type="slidenum">
              <a:rPr lang="en-ZA" smtClean="0"/>
              <a:pPr/>
              <a:t>3</a:t>
            </a:fld>
            <a:endParaRPr lang="en-ZA"/>
          </a:p>
        </p:txBody>
      </p:sp>
    </p:spTree>
    <p:extLst>
      <p:ext uri="{BB962C8B-B14F-4D97-AF65-F5344CB8AC3E}">
        <p14:creationId xmlns:p14="http://schemas.microsoft.com/office/powerpoint/2010/main" xmlns="" val="3282886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216024"/>
            <a:ext cx="8229600" cy="404664"/>
          </a:xfrm>
        </p:spPr>
        <p:txBody>
          <a:bodyPr>
            <a:noAutofit/>
          </a:bodyPr>
          <a:lstStyle/>
          <a:p>
            <a:r>
              <a:rPr lang="en-ZA" sz="2800" b="1" dirty="0" smtClean="0">
                <a:latin typeface="Arial" panose="020B0604020202020204" pitchFamily="34" charset="0"/>
                <a:cs typeface="Arial" panose="020B0604020202020204" pitchFamily="34" charset="0"/>
              </a:rPr>
              <a:t>Technical Challenges and Interventions</a:t>
            </a:r>
            <a:br>
              <a:rPr lang="en-ZA" sz="2800" b="1" dirty="0" smtClean="0">
                <a:latin typeface="Arial" panose="020B0604020202020204" pitchFamily="34" charset="0"/>
                <a:cs typeface="Arial" panose="020B0604020202020204" pitchFamily="34" charset="0"/>
              </a:rPr>
            </a:b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30</a:t>
            </a:fld>
            <a:endParaRPr lang="en-ZA"/>
          </a:p>
        </p:txBody>
      </p:sp>
      <p:sp>
        <p:nvSpPr>
          <p:cNvPr id="4" name="Rectangle 3"/>
          <p:cNvSpPr/>
          <p:nvPr/>
        </p:nvSpPr>
        <p:spPr>
          <a:xfrm>
            <a:off x="1547664" y="44624"/>
            <a:ext cx="7200800" cy="738664"/>
          </a:xfrm>
          <a:prstGeom prst="rect">
            <a:avLst/>
          </a:prstGeom>
        </p:spPr>
        <p:txBody>
          <a:bodyPr wrap="square">
            <a:spAutoFit/>
          </a:bodyPr>
          <a:lstStyle/>
          <a:p>
            <a:pPr algn="ctr"/>
            <a:r>
              <a:rPr lang="en-US" altLang="en-US" sz="2800" b="1" dirty="0"/>
              <a:t/>
            </a:r>
            <a:br>
              <a:rPr lang="en-US" altLang="en-US" sz="2800" b="1" dirty="0"/>
            </a:br>
            <a:r>
              <a:rPr lang="en-US" altLang="en-US" sz="1400" b="1" dirty="0" smtClean="0"/>
              <a:t>INFORMAL SETTLEMETS ELECTRIFICATION </a:t>
            </a:r>
            <a:r>
              <a:rPr lang="en-US" altLang="en-US" sz="1400" b="1" dirty="0"/>
              <a:t>PROJECTS FOR 2018-2019 FINANCIAL YEAR (INEP)</a:t>
            </a:r>
            <a:endParaRPr lang="en-ZA" sz="1400" dirty="0"/>
          </a:p>
        </p:txBody>
      </p:sp>
      <p:graphicFrame>
        <p:nvGraphicFramePr>
          <p:cNvPr id="11" name="Content Placeholder 16"/>
          <p:cNvGraphicFramePr>
            <a:graphicFrameLocks noGrp="1"/>
          </p:cNvGraphicFramePr>
          <p:nvPr>
            <p:ph sz="quarter" idx="4294967295"/>
            <p:extLst>
              <p:ext uri="{D42A27DB-BD31-4B8C-83A1-F6EECF244321}">
                <p14:modId xmlns:p14="http://schemas.microsoft.com/office/powerpoint/2010/main" xmlns="" val="485935614"/>
              </p:ext>
            </p:extLst>
          </p:nvPr>
        </p:nvGraphicFramePr>
        <p:xfrm>
          <a:off x="1259632" y="836712"/>
          <a:ext cx="7884368" cy="2827556"/>
        </p:xfrm>
        <a:graphic>
          <a:graphicData uri="http://schemas.openxmlformats.org/drawingml/2006/table">
            <a:tbl>
              <a:tblPr firstRow="1" bandRow="1">
                <a:tableStyleId>{F5AB1C69-6EDB-4FF4-983F-18BD219EF322}</a:tableStyleId>
              </a:tblPr>
              <a:tblGrid>
                <a:gridCol w="1971092">
                  <a:extLst>
                    <a:ext uri="{9D8B030D-6E8A-4147-A177-3AD203B41FA5}"/>
                  </a:extLst>
                </a:gridCol>
                <a:gridCol w="1971092">
                  <a:extLst>
                    <a:ext uri="{9D8B030D-6E8A-4147-A177-3AD203B41FA5}"/>
                  </a:extLst>
                </a:gridCol>
                <a:gridCol w="1971092">
                  <a:extLst>
                    <a:ext uri="{9D8B030D-6E8A-4147-A177-3AD203B41FA5}"/>
                  </a:extLst>
                </a:gridCol>
                <a:gridCol w="1971092">
                  <a:extLst>
                    <a:ext uri="{9D8B030D-6E8A-4147-A177-3AD203B41FA5}"/>
                  </a:extLst>
                </a:gridCol>
              </a:tblGrid>
              <a:tr h="421148">
                <a:tc>
                  <a:txBody>
                    <a:bodyPr/>
                    <a:lstStyle/>
                    <a:p>
                      <a:r>
                        <a:rPr lang="en-US" sz="1200" dirty="0"/>
                        <a:t>AREA</a:t>
                      </a:r>
                      <a:endParaRPr lang="en-US" sz="1200" dirty="0">
                        <a:latin typeface="+mj-lt"/>
                      </a:endParaRPr>
                    </a:p>
                  </a:txBody>
                  <a:tcPr marL="121922" marR="121922" marT="45722" marB="45722"/>
                </a:tc>
                <a:tc>
                  <a:txBody>
                    <a:bodyPr/>
                    <a:lstStyle/>
                    <a:p>
                      <a:r>
                        <a:rPr lang="en-US" sz="1200" dirty="0"/>
                        <a:t>NO OF HOUSEHOLDS</a:t>
                      </a:r>
                      <a:endParaRPr lang="en-US" sz="1200" dirty="0">
                        <a:latin typeface="+mj-lt"/>
                      </a:endParaRPr>
                    </a:p>
                  </a:txBody>
                  <a:tcPr marL="121922" marR="121922" marT="45722" marB="45722"/>
                </a:tc>
                <a:tc>
                  <a:txBody>
                    <a:bodyPr/>
                    <a:lstStyle/>
                    <a:p>
                      <a:r>
                        <a:rPr lang="en-US" sz="1200" dirty="0"/>
                        <a:t>POTENTIAL</a:t>
                      </a:r>
                      <a:r>
                        <a:rPr lang="en-US" sz="1200" baseline="0" dirty="0"/>
                        <a:t> REVENUE</a:t>
                      </a:r>
                      <a:endParaRPr lang="en-US" sz="1200" dirty="0">
                        <a:latin typeface="+mj-lt"/>
                      </a:endParaRPr>
                    </a:p>
                  </a:txBody>
                  <a:tcPr marL="121922" marR="121922" marT="45722" marB="45722"/>
                </a:tc>
                <a:tc>
                  <a:txBody>
                    <a:bodyPr/>
                    <a:lstStyle/>
                    <a:p>
                      <a:r>
                        <a:rPr lang="en-US" sz="1200" dirty="0"/>
                        <a:t>COSTS</a:t>
                      </a:r>
                      <a:endParaRPr lang="en-US" sz="1200" dirty="0">
                        <a:latin typeface="+mj-lt"/>
                      </a:endParaRPr>
                    </a:p>
                  </a:txBody>
                  <a:tcPr marL="121922" marR="121922" marT="45722" marB="45722"/>
                </a:tc>
                <a:extLst>
                  <a:ext uri="{0D108BD9-81ED-4DB2-BD59-A6C34878D82A}"/>
                </a:extLst>
              </a:tr>
              <a:tr h="421148">
                <a:tc>
                  <a:txBody>
                    <a:bodyPr/>
                    <a:lstStyle/>
                    <a:p>
                      <a:r>
                        <a:rPr kumimoji="0" lang="en-US" sz="1400" kern="1200" dirty="0" err="1">
                          <a:effectLst/>
                        </a:rPr>
                        <a:t>Sabie</a:t>
                      </a:r>
                      <a:r>
                        <a:rPr kumimoji="0" lang="en-US" sz="1400" kern="1200" baseline="0" dirty="0">
                          <a:effectLst/>
                        </a:rPr>
                        <a:t> Ext 10</a:t>
                      </a:r>
                      <a:endParaRPr lang="en-US" sz="1400" dirty="0">
                        <a:latin typeface="+mj-lt"/>
                      </a:endParaRPr>
                    </a:p>
                  </a:txBody>
                  <a:tcPr marL="121922" marR="121922" marT="45722" marB="45722"/>
                </a:tc>
                <a:tc>
                  <a:txBody>
                    <a:bodyPr/>
                    <a:lstStyle/>
                    <a:p>
                      <a:r>
                        <a:rPr lang="en-US" sz="1400" dirty="0"/>
                        <a:t>100</a:t>
                      </a:r>
                      <a:endParaRPr lang="en-US" sz="1400" dirty="0">
                        <a:latin typeface="+mj-lt"/>
                      </a:endParaRPr>
                    </a:p>
                  </a:txBody>
                  <a:tcPr marL="121922" marR="121922" marT="45722" marB="45722"/>
                </a:tc>
                <a:tc>
                  <a:txBody>
                    <a:bodyPr/>
                    <a:lstStyle/>
                    <a:p>
                      <a:r>
                        <a:rPr lang="en-US" sz="1400" dirty="0"/>
                        <a:t>R 1 080 000.00</a:t>
                      </a:r>
                      <a:endParaRPr lang="en-US" sz="1400" dirty="0">
                        <a:latin typeface="+mj-lt"/>
                      </a:endParaRPr>
                    </a:p>
                  </a:txBody>
                  <a:tcPr marL="121922" marR="121922" marT="45722" marB="45722"/>
                </a:tc>
                <a:tc>
                  <a:txBody>
                    <a:bodyPr/>
                    <a:lstStyle/>
                    <a:p>
                      <a:r>
                        <a:rPr lang="en-US" sz="1400" dirty="0"/>
                        <a:t>R 1</a:t>
                      </a:r>
                      <a:r>
                        <a:rPr lang="en-US" sz="1400" baseline="0" dirty="0"/>
                        <a:t> 400</a:t>
                      </a:r>
                      <a:r>
                        <a:rPr lang="en-US" sz="1400" dirty="0"/>
                        <a:t> 000.00</a:t>
                      </a:r>
                      <a:endParaRPr lang="en-US" sz="1400" dirty="0">
                        <a:latin typeface="+mj-lt"/>
                      </a:endParaRPr>
                    </a:p>
                  </a:txBody>
                  <a:tcPr marL="121922" marR="121922" marT="45722" marB="45722"/>
                </a:tc>
                <a:extLst>
                  <a:ext uri="{0D108BD9-81ED-4DB2-BD59-A6C34878D82A}"/>
                </a:extLst>
              </a:tr>
              <a:tr h="421148">
                <a:tc>
                  <a:txBody>
                    <a:bodyPr/>
                    <a:lstStyle/>
                    <a:p>
                      <a:r>
                        <a:rPr kumimoji="0" lang="en-US" sz="1400" kern="1200" dirty="0">
                          <a:effectLst/>
                        </a:rPr>
                        <a:t>Simile (</a:t>
                      </a:r>
                      <a:r>
                        <a:rPr kumimoji="0" lang="en-US" sz="1400" kern="1200" dirty="0" err="1">
                          <a:effectLst/>
                        </a:rPr>
                        <a:t>Nkanini</a:t>
                      </a:r>
                      <a:r>
                        <a:rPr kumimoji="0" lang="en-US" sz="1400" kern="1200" baseline="0" dirty="0">
                          <a:effectLst/>
                        </a:rPr>
                        <a:t> area)</a:t>
                      </a:r>
                      <a:endParaRPr lang="en-US" sz="1400" dirty="0">
                        <a:latin typeface="+mj-lt"/>
                      </a:endParaRPr>
                    </a:p>
                  </a:txBody>
                  <a:tcPr marL="121922" marR="121922" marT="45722" marB="45722"/>
                </a:tc>
                <a:tc>
                  <a:txBody>
                    <a:bodyPr/>
                    <a:lstStyle/>
                    <a:p>
                      <a:r>
                        <a:rPr lang="en-US" sz="1400" dirty="0"/>
                        <a:t>248</a:t>
                      </a:r>
                      <a:endParaRPr lang="en-US" sz="1400" dirty="0">
                        <a:latin typeface="+mj-lt"/>
                      </a:endParaRPr>
                    </a:p>
                  </a:txBody>
                  <a:tcPr marL="121922" marR="121922" marT="45722" marB="45722"/>
                </a:tc>
                <a:tc>
                  <a:txBody>
                    <a:bodyPr/>
                    <a:lstStyle/>
                    <a:p>
                      <a:r>
                        <a:rPr lang="en-US" sz="1400" dirty="0"/>
                        <a:t>R 2</a:t>
                      </a:r>
                      <a:r>
                        <a:rPr lang="en-US" sz="1400" baseline="0" dirty="0"/>
                        <a:t> 678 400</a:t>
                      </a:r>
                      <a:r>
                        <a:rPr lang="en-US" sz="1400" dirty="0"/>
                        <a:t>.00</a:t>
                      </a:r>
                      <a:endParaRPr lang="en-US" sz="1400" dirty="0">
                        <a:latin typeface="+mj-lt"/>
                      </a:endParaRPr>
                    </a:p>
                  </a:txBody>
                  <a:tcPr marL="121922" marR="121922" marT="45722" marB="45722"/>
                </a:tc>
                <a:tc>
                  <a:txBody>
                    <a:bodyPr/>
                    <a:lstStyle/>
                    <a:p>
                      <a:r>
                        <a:rPr lang="en-US" sz="1400" dirty="0"/>
                        <a:t>R</a:t>
                      </a:r>
                      <a:r>
                        <a:rPr lang="en-US" sz="1400" baseline="0" dirty="0"/>
                        <a:t> 3 596 000.00</a:t>
                      </a:r>
                      <a:endParaRPr lang="en-US" sz="1400" dirty="0">
                        <a:latin typeface="+mj-lt"/>
                      </a:endParaRPr>
                    </a:p>
                  </a:txBody>
                  <a:tcPr marL="121922" marR="121922" marT="45722" marB="45722"/>
                </a:tc>
                <a:extLst>
                  <a:ext uri="{0D108BD9-81ED-4DB2-BD59-A6C34878D82A}"/>
                </a:extLst>
              </a:tr>
              <a:tr h="520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err="1">
                          <a:effectLst/>
                        </a:rPr>
                        <a:t>Mashishing</a:t>
                      </a:r>
                      <a:r>
                        <a:rPr kumimoji="0" lang="en-US" sz="1400" kern="1200" baseline="0" dirty="0">
                          <a:effectLst/>
                        </a:rPr>
                        <a:t> Ext 6</a:t>
                      </a:r>
                      <a:endParaRPr kumimoji="0" lang="en-US" sz="1400" kern="1200" dirty="0">
                        <a:solidFill>
                          <a:schemeClr val="dk1"/>
                        </a:solidFill>
                        <a:latin typeface="+mj-lt"/>
                        <a:ea typeface="+mn-ea"/>
                        <a:cs typeface="+mn-cs"/>
                      </a:endParaRPr>
                    </a:p>
                  </a:txBody>
                  <a:tcPr marL="121922" marR="121922" marT="45722" marB="45722"/>
                </a:tc>
                <a:tc>
                  <a:txBody>
                    <a:bodyPr/>
                    <a:lstStyle/>
                    <a:p>
                      <a:r>
                        <a:rPr lang="en-US" sz="1400" dirty="0"/>
                        <a:t>406</a:t>
                      </a:r>
                      <a:endParaRPr lang="en-US" sz="1400" dirty="0">
                        <a:latin typeface="+mj-lt"/>
                      </a:endParaRPr>
                    </a:p>
                  </a:txBody>
                  <a:tcPr marL="121922" marR="121922" marT="45722" marB="45722"/>
                </a:tc>
                <a:tc>
                  <a:txBody>
                    <a:bodyPr/>
                    <a:lstStyle/>
                    <a:p>
                      <a:r>
                        <a:rPr lang="en-US" sz="1400" dirty="0"/>
                        <a:t>R 4 384 800.00</a:t>
                      </a:r>
                      <a:endParaRPr lang="en-US" sz="1400" dirty="0">
                        <a:latin typeface="+mj-lt"/>
                      </a:endParaRPr>
                    </a:p>
                  </a:txBody>
                  <a:tcPr marL="121922" marR="121922" marT="45722" marB="45722"/>
                </a:tc>
                <a:tc>
                  <a:txBody>
                    <a:bodyPr/>
                    <a:lstStyle/>
                    <a:p>
                      <a:r>
                        <a:rPr lang="en-US" sz="1400" dirty="0"/>
                        <a:t>R</a:t>
                      </a:r>
                      <a:r>
                        <a:rPr lang="en-US" sz="1400" baseline="0" dirty="0"/>
                        <a:t> 5 000 000.00</a:t>
                      </a:r>
                      <a:endParaRPr lang="en-US" sz="1400" dirty="0">
                        <a:latin typeface="+mj-lt"/>
                      </a:endParaRPr>
                    </a:p>
                  </a:txBody>
                  <a:tcPr marL="121922" marR="121922" marT="45722" marB="45722"/>
                </a:tc>
                <a:extLst>
                  <a:ext uri="{0D108BD9-81ED-4DB2-BD59-A6C34878D82A}"/>
                </a:extLst>
              </a:tr>
              <a:tr h="518178">
                <a:tc>
                  <a:txBody>
                    <a:bodyPr/>
                    <a:lstStyle/>
                    <a:p>
                      <a:r>
                        <a:rPr kumimoji="0" lang="en-US" sz="1400" kern="1200" dirty="0">
                          <a:effectLst/>
                        </a:rPr>
                        <a:t>Construction</a:t>
                      </a:r>
                      <a:r>
                        <a:rPr kumimoji="0" lang="en-US" sz="1400" kern="1200" baseline="0" dirty="0">
                          <a:effectLst/>
                        </a:rPr>
                        <a:t> of </a:t>
                      </a:r>
                      <a:r>
                        <a:rPr kumimoji="0" lang="en-US" sz="1400" kern="1200" baseline="0" dirty="0" err="1">
                          <a:effectLst/>
                        </a:rPr>
                        <a:t>Mashishing</a:t>
                      </a:r>
                      <a:r>
                        <a:rPr kumimoji="0" lang="en-US" sz="1400" kern="1200" baseline="0" dirty="0">
                          <a:effectLst/>
                        </a:rPr>
                        <a:t> Substation 5MVA, 22/11KV</a:t>
                      </a:r>
                      <a:endParaRPr lang="en-US" sz="1400" dirty="0">
                        <a:solidFill>
                          <a:schemeClr val="tx1"/>
                        </a:solidFill>
                        <a:latin typeface="+mj-lt"/>
                      </a:endParaRPr>
                    </a:p>
                  </a:txBody>
                  <a:tcPr marL="121922" marR="121922" marT="45722" marB="45722"/>
                </a:tc>
                <a:tc>
                  <a:txBody>
                    <a:bodyPr/>
                    <a:lstStyle/>
                    <a:p>
                      <a:r>
                        <a:rPr lang="en-US" sz="1400" dirty="0"/>
                        <a:t>01</a:t>
                      </a:r>
                      <a:endParaRPr lang="en-US" sz="1400" dirty="0">
                        <a:solidFill>
                          <a:schemeClr val="tx1"/>
                        </a:solidFill>
                        <a:latin typeface="+mj-lt"/>
                      </a:endParaRPr>
                    </a:p>
                  </a:txBody>
                  <a:tcPr marL="121922" marR="121922" marT="45722" marB="45722"/>
                </a:tc>
                <a:tc>
                  <a:txBody>
                    <a:bodyPr/>
                    <a:lstStyle/>
                    <a:p>
                      <a:r>
                        <a:rPr lang="en-US" sz="1400" dirty="0"/>
                        <a:t>R 0.00</a:t>
                      </a:r>
                      <a:endParaRPr lang="en-US" sz="1400" dirty="0">
                        <a:solidFill>
                          <a:schemeClr val="tx1"/>
                        </a:solidFill>
                        <a:latin typeface="+mj-lt"/>
                      </a:endParaRPr>
                    </a:p>
                  </a:txBody>
                  <a:tcPr marL="121922" marR="121922" marT="45722" marB="45722"/>
                </a:tc>
                <a:tc>
                  <a:txBody>
                    <a:bodyPr/>
                    <a:lstStyle/>
                    <a:p>
                      <a:r>
                        <a:rPr lang="en-US" sz="1400" dirty="0"/>
                        <a:t>R</a:t>
                      </a:r>
                      <a:r>
                        <a:rPr lang="en-US" sz="1400" baseline="0" dirty="0"/>
                        <a:t> 2 100 000.00</a:t>
                      </a:r>
                      <a:endParaRPr lang="en-US" sz="1400" dirty="0">
                        <a:solidFill>
                          <a:schemeClr val="tx1"/>
                        </a:solidFill>
                        <a:latin typeface="+mj-lt"/>
                      </a:endParaRPr>
                    </a:p>
                  </a:txBody>
                  <a:tcPr marL="121922" marR="121922" marT="45722" marB="45722"/>
                </a:tc>
                <a:extLst>
                  <a:ext uri="{0D108BD9-81ED-4DB2-BD59-A6C34878D82A}"/>
                </a:extLst>
              </a:tr>
              <a:tr h="312221">
                <a:tc>
                  <a:txBody>
                    <a:bodyPr/>
                    <a:lstStyle/>
                    <a:p>
                      <a:r>
                        <a:rPr lang="en-US" sz="1200" dirty="0"/>
                        <a:t>TOTAL</a:t>
                      </a:r>
                      <a:endParaRPr lang="en-US" sz="1200" b="1" dirty="0">
                        <a:latin typeface="+mj-lt"/>
                      </a:endParaRPr>
                    </a:p>
                  </a:txBody>
                  <a:tcPr marL="121922" marR="121922" marT="45722" marB="45722"/>
                </a:tc>
                <a:tc>
                  <a:txBody>
                    <a:bodyPr/>
                    <a:lstStyle/>
                    <a:p>
                      <a:r>
                        <a:rPr lang="en-US" sz="1200" dirty="0"/>
                        <a:t>754 (</a:t>
                      </a:r>
                      <a:r>
                        <a:rPr lang="en-US" sz="1200"/>
                        <a:t>New</a:t>
                      </a:r>
                      <a:r>
                        <a:rPr lang="en-US" sz="1200" baseline="0"/>
                        <a:t> Connections)</a:t>
                      </a:r>
                      <a:endParaRPr lang="en-US" sz="1200" b="1" dirty="0">
                        <a:latin typeface="+mj-lt"/>
                      </a:endParaRPr>
                    </a:p>
                  </a:txBody>
                  <a:tcPr marL="121922" marR="121922" marT="45722" marB="45722"/>
                </a:tc>
                <a:tc>
                  <a:txBody>
                    <a:bodyPr/>
                    <a:lstStyle/>
                    <a:p>
                      <a:r>
                        <a:rPr lang="en-US" sz="1200" dirty="0"/>
                        <a:t>R</a:t>
                      </a:r>
                      <a:r>
                        <a:rPr lang="en-US" sz="1200" baseline="0" dirty="0"/>
                        <a:t> 8 143</a:t>
                      </a:r>
                      <a:r>
                        <a:rPr lang="en-US" sz="1200" dirty="0"/>
                        <a:t> 200.00/ANNUM</a:t>
                      </a:r>
                      <a:endParaRPr lang="en-US" sz="1200" b="1" dirty="0">
                        <a:latin typeface="+mj-lt"/>
                      </a:endParaRPr>
                    </a:p>
                  </a:txBody>
                  <a:tcPr marL="121922" marR="121922" marT="45722" marB="45722"/>
                </a:tc>
                <a:tc>
                  <a:txBody>
                    <a:bodyPr/>
                    <a:lstStyle/>
                    <a:p>
                      <a:r>
                        <a:rPr lang="en-US" sz="1200" dirty="0"/>
                        <a:t>R</a:t>
                      </a:r>
                      <a:r>
                        <a:rPr lang="en-US" sz="1200" baseline="0" dirty="0"/>
                        <a:t> 12 096</a:t>
                      </a:r>
                      <a:r>
                        <a:rPr lang="en-US" sz="1200" dirty="0"/>
                        <a:t> 000.00</a:t>
                      </a:r>
                      <a:endParaRPr lang="en-US" sz="1200" b="1" dirty="0">
                        <a:latin typeface="+mj-lt"/>
                      </a:endParaRPr>
                    </a:p>
                  </a:txBody>
                  <a:tcPr marL="121922" marR="121922" marT="45722" marB="45722"/>
                </a:tc>
                <a:extLst>
                  <a:ext uri="{0D108BD9-81ED-4DB2-BD59-A6C34878D82A}"/>
                </a:extLst>
              </a:tr>
            </a:tbl>
          </a:graphicData>
        </a:graphic>
      </p:graphicFrame>
      <p:pic>
        <p:nvPicPr>
          <p:cNvPr id="12" name="Picture 11" descr="C:\Users\Gareth\Desktop\Electicity Bridge 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6020" y="3683983"/>
            <a:ext cx="3528392" cy="2641063"/>
          </a:xfrm>
          <a:prstGeom prst="rect">
            <a:avLst/>
          </a:prstGeom>
          <a:noFill/>
          <a:ln>
            <a:noFill/>
          </a:ln>
        </p:spPr>
      </p:pic>
      <p:pic>
        <p:nvPicPr>
          <p:cNvPr id="13" name="Picture Placeholder 5"/>
          <p:cNvPicPr>
            <a:picLocks noChangeAspect="1"/>
          </p:cNvPicPr>
          <p:nvPr/>
        </p:nvPicPr>
        <p:blipFill>
          <a:blip r:embed="rId3" cstate="print">
            <a:extLst>
              <a:ext uri="{28A0092B-C50C-407E-A947-70E740481C1C}">
                <a14:useLocalDpi xmlns:a14="http://schemas.microsoft.com/office/drawing/2010/main" xmlns="" val="0"/>
              </a:ext>
            </a:extLst>
          </a:blip>
          <a:srcRect l="18093" r="18093"/>
          <a:stretch>
            <a:fillRect/>
          </a:stretch>
        </p:blipFill>
        <p:spPr>
          <a:xfrm rot="5400000">
            <a:off x="5523299" y="3380758"/>
            <a:ext cx="2638245" cy="3244700"/>
          </a:xfrm>
          <a:prstGeom prst="rect">
            <a:avLst/>
          </a:prstGeom>
        </p:spPr>
      </p:pic>
    </p:spTree>
    <p:extLst>
      <p:ext uri="{BB962C8B-B14F-4D97-AF65-F5344CB8AC3E}">
        <p14:creationId xmlns:p14="http://schemas.microsoft.com/office/powerpoint/2010/main" xmlns="" val="4094149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16024"/>
            <a:ext cx="8229600" cy="404664"/>
          </a:xfrm>
        </p:spPr>
        <p:txBody>
          <a:bodyPr>
            <a:noAutofit/>
          </a:bodyPr>
          <a:lstStyle/>
          <a:p>
            <a:r>
              <a:rPr lang="en-ZA" sz="2800" b="1" dirty="0" smtClean="0">
                <a:latin typeface="Arial" panose="020B0604020202020204" pitchFamily="34" charset="0"/>
                <a:cs typeface="Arial" panose="020B0604020202020204" pitchFamily="34" charset="0"/>
              </a:rPr>
              <a:t>Technical Challenges and Interventions</a:t>
            </a:r>
            <a:br>
              <a:rPr lang="en-ZA" sz="2800" b="1" dirty="0" smtClean="0">
                <a:latin typeface="Arial" panose="020B0604020202020204" pitchFamily="34" charset="0"/>
                <a:cs typeface="Arial" panose="020B0604020202020204" pitchFamily="34" charset="0"/>
              </a:rPr>
            </a:b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31</a:t>
            </a:fld>
            <a:endParaRPr lang="en-ZA"/>
          </a:p>
        </p:txBody>
      </p:sp>
      <p:sp>
        <p:nvSpPr>
          <p:cNvPr id="4" name="Rectangle 3"/>
          <p:cNvSpPr/>
          <p:nvPr/>
        </p:nvSpPr>
        <p:spPr>
          <a:xfrm>
            <a:off x="1547664" y="44624"/>
            <a:ext cx="7200800" cy="738664"/>
          </a:xfrm>
          <a:prstGeom prst="rect">
            <a:avLst/>
          </a:prstGeom>
        </p:spPr>
        <p:txBody>
          <a:bodyPr wrap="square">
            <a:spAutoFit/>
          </a:bodyPr>
          <a:lstStyle/>
          <a:p>
            <a:pPr algn="ctr"/>
            <a:r>
              <a:rPr lang="en-US" altLang="en-US" sz="2800" b="1" dirty="0"/>
              <a:t/>
            </a:r>
            <a:br>
              <a:rPr lang="en-US" altLang="en-US" sz="2800" b="1" dirty="0"/>
            </a:br>
            <a:r>
              <a:rPr lang="en-US" altLang="en-US" sz="1400" b="1" dirty="0" smtClean="0"/>
              <a:t>EMERGING INFORMAL SETTLEMETS – ILLEGAL CONNECTIONS </a:t>
            </a:r>
            <a:endParaRPr lang="en-ZA" sz="1400" dirty="0"/>
          </a:p>
        </p:txBody>
      </p:sp>
      <p:graphicFrame>
        <p:nvGraphicFramePr>
          <p:cNvPr id="8" name="Content Placeholder 16"/>
          <p:cNvGraphicFramePr>
            <a:graphicFrameLocks noGrp="1"/>
          </p:cNvGraphicFramePr>
          <p:nvPr>
            <p:ph sz="quarter" idx="4294967295"/>
            <p:extLst>
              <p:ext uri="{D42A27DB-BD31-4B8C-83A1-F6EECF244321}">
                <p14:modId xmlns:p14="http://schemas.microsoft.com/office/powerpoint/2010/main" xmlns="" val="4000309856"/>
              </p:ext>
            </p:extLst>
          </p:nvPr>
        </p:nvGraphicFramePr>
        <p:xfrm>
          <a:off x="1187625" y="836712"/>
          <a:ext cx="7956375" cy="2990751"/>
        </p:xfrm>
        <a:graphic>
          <a:graphicData uri="http://schemas.openxmlformats.org/drawingml/2006/table">
            <a:tbl>
              <a:tblPr>
                <a:tableStyleId>{69C7853C-536D-4A76-A0AE-DD22124D55A5}</a:tableStyleId>
              </a:tblPr>
              <a:tblGrid>
                <a:gridCol w="1988502"/>
                <a:gridCol w="1989686"/>
                <a:gridCol w="1988502"/>
                <a:gridCol w="1989685"/>
              </a:tblGrid>
              <a:tr h="538163">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smtClean="0">
                          <a:ln>
                            <a:noFill/>
                          </a:ln>
                          <a:effectLst/>
                        </a:rPr>
                        <a:t>AREA</a:t>
                      </a:r>
                      <a:endParaRPr kumimoji="0" lang="en-US" altLang="en-US" sz="1200" b="1" i="0" u="none" strike="noStrike" cap="none" normalizeH="0" baseline="0" dirty="0" smtClean="0">
                        <a:ln>
                          <a:noFill/>
                        </a:ln>
                        <a:solidFill>
                          <a:srgbClr val="FFFFFF"/>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smtClean="0">
                          <a:ln>
                            <a:noFill/>
                          </a:ln>
                          <a:effectLst/>
                        </a:rPr>
                        <a:t>NO OF HOUSEHOLDS</a:t>
                      </a:r>
                      <a:endParaRPr kumimoji="0" lang="en-US" altLang="en-US" sz="1200" b="1" i="0" u="none" strike="noStrike" cap="none" normalizeH="0" baseline="0" smtClean="0">
                        <a:ln>
                          <a:noFill/>
                        </a:ln>
                        <a:solidFill>
                          <a:srgbClr val="FFFFFF"/>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smtClean="0">
                          <a:ln>
                            <a:noFill/>
                          </a:ln>
                          <a:effectLst/>
                        </a:rPr>
                        <a:t>POTENTIAL REVENUE</a:t>
                      </a:r>
                      <a:endParaRPr kumimoji="0" lang="en-US" altLang="en-US" sz="1200" b="1" i="0" u="none" strike="noStrike" cap="none" normalizeH="0" baseline="0" smtClean="0">
                        <a:ln>
                          <a:noFill/>
                        </a:ln>
                        <a:solidFill>
                          <a:srgbClr val="FFFFFF"/>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smtClean="0">
                          <a:ln>
                            <a:noFill/>
                          </a:ln>
                          <a:effectLst/>
                        </a:rPr>
                        <a:t>COSTS</a:t>
                      </a:r>
                      <a:endParaRPr kumimoji="0" lang="en-US" altLang="en-US" sz="1200" b="1" i="0" u="none" strike="noStrike" cap="none" normalizeH="0" baseline="0" smtClean="0">
                        <a:ln>
                          <a:noFill/>
                        </a:ln>
                        <a:solidFill>
                          <a:srgbClr val="FFFFFF"/>
                        </a:solidFill>
                        <a:effectLst/>
                        <a:latin typeface="Calibri Light" pitchFamily="34" charset="0"/>
                        <a:cs typeface="Arial" pitchFamily="34" charset="0"/>
                      </a:endParaRPr>
                    </a:p>
                  </a:txBody>
                  <a:tcPr marL="121920" marR="121920" horzOverflow="overflow"/>
                </a:tc>
              </a:tr>
              <a:tr h="397941">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Simile (</a:t>
                      </a:r>
                      <a:r>
                        <a:rPr kumimoji="0" lang="en-US" altLang="en-US" sz="1400" u="none" strike="noStrike" cap="none" normalizeH="0" baseline="0" dirty="0" err="1" smtClean="0">
                          <a:ln>
                            <a:noFill/>
                          </a:ln>
                          <a:effectLst/>
                        </a:rPr>
                        <a:t>Nkanini</a:t>
                      </a:r>
                      <a:r>
                        <a:rPr kumimoji="0" lang="en-US" altLang="en-US" sz="1400" u="none" strike="noStrike" cap="none" normalizeH="0" baseline="0" dirty="0" smtClean="0">
                          <a:ln>
                            <a:noFill/>
                          </a:ln>
                          <a:effectLst/>
                        </a:rPr>
                        <a:t> area)</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500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R 400 000.00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R 7 750 000.00</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r>
              <a:tr h="504056">
                <a:tc>
                  <a:txBody>
                    <a:bodyPr/>
                    <a:lstStyle>
                      <a:lvl1pPr>
                        <a:lnSpc>
                          <a:spcPct val="90000"/>
                        </a:lnSpc>
                        <a:spcBef>
                          <a:spcPts val="1000"/>
                        </a:spcBef>
                        <a:buFont typeface="Arial" pitchFamily="34" charset="0"/>
                        <a:defRPr sz="2400">
                          <a:solidFill>
                            <a:schemeClr val="tx1"/>
                          </a:solidFill>
                          <a:latin typeface="Calibri" pitchFamily="34" charset="0"/>
                        </a:defRPr>
                      </a:lvl1pPr>
                      <a:lvl2pPr>
                        <a:lnSpc>
                          <a:spcPct val="90000"/>
                        </a:lnSpc>
                        <a:spcBef>
                          <a:spcPts val="500"/>
                        </a:spcBef>
                        <a:buFont typeface="Arial" pitchFamily="34" charset="0"/>
                        <a:defRPr sz="2000">
                          <a:solidFill>
                            <a:schemeClr val="tx1"/>
                          </a:solidFill>
                          <a:latin typeface="Calibri" pitchFamily="34" charset="0"/>
                        </a:defRPr>
                      </a:lvl2pPr>
                      <a:lvl3pPr>
                        <a:lnSpc>
                          <a:spcPct val="90000"/>
                        </a:lnSpc>
                        <a:spcBef>
                          <a:spcPts val="500"/>
                        </a:spcBef>
                        <a:buFont typeface="Arial" pitchFamily="34" charset="0"/>
                        <a:defRPr>
                          <a:solidFill>
                            <a:schemeClr val="tx1"/>
                          </a:solidFill>
                          <a:latin typeface="Calibri" pitchFamily="34" charset="0"/>
                        </a:defRPr>
                      </a:lvl3pPr>
                      <a:lvl4pPr>
                        <a:lnSpc>
                          <a:spcPct val="90000"/>
                        </a:lnSpc>
                        <a:spcBef>
                          <a:spcPts val="500"/>
                        </a:spcBef>
                        <a:buFont typeface="Arial" pitchFamily="34" charset="0"/>
                        <a:defRPr sz="1600">
                          <a:solidFill>
                            <a:schemeClr val="tx1"/>
                          </a:solidFill>
                          <a:latin typeface="Calibri" pitchFamily="34" charset="0"/>
                        </a:defRPr>
                      </a:lvl4pPr>
                      <a:lvl5pPr>
                        <a:lnSpc>
                          <a:spcPct val="90000"/>
                        </a:lnSpc>
                        <a:spcBef>
                          <a:spcPts val="500"/>
                        </a:spcBef>
                        <a:buFont typeface="Arial" pitchFamily="34" charset="0"/>
                        <a:defRPr sz="1600">
                          <a:solidFill>
                            <a:schemeClr val="tx1"/>
                          </a:solidFill>
                          <a:latin typeface="Calibri" pitchFamily="34" charset="0"/>
                        </a:defRPr>
                      </a:lvl5pPr>
                      <a:lvl6pPr marL="2284413" indent="1588"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Phola Park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150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R 120 000.00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R 2 325 000.00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r>
              <a:tr h="417944">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Nkandla</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238</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R 160 000.00</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R 3 689 000.00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r>
              <a:tr h="360040">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Manjenje</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310</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R 80 000.00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R 4 805 000.00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r>
              <a:tr h="360040">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Riverside</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180</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R 64 000.00</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R 2 790 000.00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r>
              <a:tr h="398463">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TOTAL</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1 720</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rPr>
                        <a:t>R1 376 000.00</a:t>
                      </a:r>
                      <a:endParaRPr kumimoji="0" lang="en-US" altLang="en-US" sz="1400" b="0" i="0" u="none" strike="noStrike" cap="none" normalizeH="0" baseline="0" smtClean="0">
                        <a:ln>
                          <a:noFill/>
                        </a:ln>
                        <a:solidFill>
                          <a:srgbClr val="000000"/>
                        </a:solidFill>
                        <a:effectLst/>
                        <a:latin typeface="Calibri Light" pitchFamily="34" charset="0"/>
                        <a:cs typeface="Arial" pitchFamily="34" charset="0"/>
                      </a:endParaRPr>
                    </a:p>
                  </a:txBody>
                  <a:tcPr marL="121920" marR="121920" horzOverflow="overflow"/>
                </a:tc>
                <a:tc>
                  <a:txBody>
                    <a:bodyPr/>
                    <a:lstStyle>
                      <a:lvl1pPr defTabSz="912813">
                        <a:lnSpc>
                          <a:spcPct val="90000"/>
                        </a:lnSpc>
                        <a:spcBef>
                          <a:spcPts val="1000"/>
                        </a:spcBef>
                        <a:buFont typeface="Arial" pitchFamily="34" charset="0"/>
                        <a:defRPr sz="2400">
                          <a:solidFill>
                            <a:schemeClr val="tx1"/>
                          </a:solidFill>
                          <a:latin typeface="Calibri" pitchFamily="34" charset="0"/>
                        </a:defRPr>
                      </a:lvl1pPr>
                      <a:lvl2pPr defTabSz="912813">
                        <a:lnSpc>
                          <a:spcPct val="90000"/>
                        </a:lnSpc>
                        <a:spcBef>
                          <a:spcPts val="500"/>
                        </a:spcBef>
                        <a:buFont typeface="Arial" pitchFamily="34" charset="0"/>
                        <a:defRPr sz="2000">
                          <a:solidFill>
                            <a:schemeClr val="tx1"/>
                          </a:solidFill>
                          <a:latin typeface="Calibri" pitchFamily="34" charset="0"/>
                        </a:defRPr>
                      </a:lvl2pPr>
                      <a:lvl3pPr defTabSz="912813">
                        <a:lnSpc>
                          <a:spcPct val="90000"/>
                        </a:lnSpc>
                        <a:spcBef>
                          <a:spcPts val="500"/>
                        </a:spcBef>
                        <a:buFont typeface="Arial" pitchFamily="34" charset="0"/>
                        <a:defRPr>
                          <a:solidFill>
                            <a:schemeClr val="tx1"/>
                          </a:solidFill>
                          <a:latin typeface="Calibri" pitchFamily="34" charset="0"/>
                        </a:defRPr>
                      </a:lvl3pPr>
                      <a:lvl4pPr defTabSz="912813">
                        <a:lnSpc>
                          <a:spcPct val="90000"/>
                        </a:lnSpc>
                        <a:spcBef>
                          <a:spcPts val="500"/>
                        </a:spcBef>
                        <a:buFont typeface="Arial" pitchFamily="34" charset="0"/>
                        <a:defRPr sz="1600">
                          <a:solidFill>
                            <a:schemeClr val="tx1"/>
                          </a:solidFill>
                          <a:latin typeface="Calibri" pitchFamily="34" charset="0"/>
                        </a:defRPr>
                      </a:lvl4pPr>
                      <a:lvl5pPr defTabSz="912813">
                        <a:lnSpc>
                          <a:spcPct val="90000"/>
                        </a:lnSpc>
                        <a:spcBef>
                          <a:spcPts val="500"/>
                        </a:spcBef>
                        <a:buFont typeface="Arial" pitchFamily="34" charset="0"/>
                        <a:defRPr sz="1600">
                          <a:solidFill>
                            <a:schemeClr val="tx1"/>
                          </a:solidFill>
                          <a:latin typeface="Calibri" pitchFamily="34" charset="0"/>
                        </a:defRPr>
                      </a:lvl5pPr>
                      <a:lvl6pPr marL="22844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6pPr>
                      <a:lvl7pPr marL="27416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7pPr>
                      <a:lvl8pPr marL="31988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8pPr>
                      <a:lvl9pPr marL="3656013" indent="1588" defTabSz="912813" eaLnBrk="0" fontAlgn="base" hangingPunct="0">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R 21 359 000.00</a:t>
                      </a:r>
                      <a:endParaRPr kumimoji="0" lang="en-US" altLang="en-US" sz="1400" b="0" i="0" u="none" strike="noStrike" cap="none" normalizeH="0" baseline="0" dirty="0" smtClean="0">
                        <a:ln>
                          <a:noFill/>
                        </a:ln>
                        <a:solidFill>
                          <a:srgbClr val="000000"/>
                        </a:solidFill>
                        <a:effectLst/>
                        <a:latin typeface="Calibri Light" pitchFamily="34" charset="0"/>
                        <a:cs typeface="Arial" pitchFamily="34" charset="0"/>
                      </a:endParaRPr>
                    </a:p>
                  </a:txBody>
                  <a:tcPr marL="121920" marR="121920" horzOverflow="overflow"/>
                </a:tc>
              </a:tr>
            </a:tbl>
          </a:graphicData>
        </a:graphic>
      </p:graphicFrame>
      <p:pic>
        <p:nvPicPr>
          <p:cNvPr id="9" name="Picture Placeholder 2"/>
          <p:cNvPicPr>
            <a:picLocks noChangeAspect="1"/>
          </p:cNvPicPr>
          <p:nvPr/>
        </p:nvPicPr>
        <p:blipFill>
          <a:blip r:embed="rId2" cstate="print">
            <a:extLst>
              <a:ext uri="{28A0092B-C50C-407E-A947-70E740481C1C}">
                <a14:useLocalDpi xmlns:a14="http://schemas.microsoft.com/office/drawing/2010/main" xmlns="" val="0"/>
              </a:ext>
            </a:extLst>
          </a:blip>
          <a:srcRect l="14027" r="14027"/>
          <a:stretch>
            <a:fillRect/>
          </a:stretch>
        </p:blipFill>
        <p:spPr>
          <a:xfrm rot="420000">
            <a:off x="3593996" y="4103285"/>
            <a:ext cx="2947112" cy="2509422"/>
          </a:xfrm>
          <a:prstGeom prst="rect">
            <a:avLst/>
          </a:prstGeom>
        </p:spPr>
      </p:pic>
    </p:spTree>
    <p:extLst>
      <p:ext uri="{BB962C8B-B14F-4D97-AF65-F5344CB8AC3E}">
        <p14:creationId xmlns:p14="http://schemas.microsoft.com/office/powerpoint/2010/main" xmlns="" val="995492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16024"/>
            <a:ext cx="8229600" cy="404664"/>
          </a:xfrm>
        </p:spPr>
        <p:txBody>
          <a:bodyPr>
            <a:noAutofit/>
          </a:bodyPr>
          <a:lstStyle/>
          <a:p>
            <a:r>
              <a:rPr lang="en-ZA" sz="2800" b="1" dirty="0" smtClean="0">
                <a:latin typeface="Arial" panose="020B0604020202020204" pitchFamily="34" charset="0"/>
                <a:cs typeface="Arial" panose="020B0604020202020204" pitchFamily="34" charset="0"/>
              </a:rPr>
              <a:t>Technical Challenges and Interventions</a:t>
            </a:r>
            <a:br>
              <a:rPr lang="en-ZA" sz="2800" b="1" dirty="0" smtClean="0">
                <a:latin typeface="Arial" panose="020B0604020202020204" pitchFamily="34" charset="0"/>
                <a:cs typeface="Arial" panose="020B0604020202020204" pitchFamily="34" charset="0"/>
              </a:rPr>
            </a:b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32</a:t>
            </a:fld>
            <a:endParaRPr lang="en-ZA"/>
          </a:p>
        </p:txBody>
      </p:sp>
      <p:sp>
        <p:nvSpPr>
          <p:cNvPr id="4" name="Rectangle 3"/>
          <p:cNvSpPr/>
          <p:nvPr/>
        </p:nvSpPr>
        <p:spPr>
          <a:xfrm>
            <a:off x="1547664" y="44624"/>
            <a:ext cx="7200800" cy="738664"/>
          </a:xfrm>
          <a:prstGeom prst="rect">
            <a:avLst/>
          </a:prstGeom>
        </p:spPr>
        <p:txBody>
          <a:bodyPr wrap="square">
            <a:spAutoFit/>
          </a:bodyPr>
          <a:lstStyle/>
          <a:p>
            <a:pPr algn="ctr"/>
            <a:r>
              <a:rPr lang="en-US" altLang="en-US" sz="2800" b="1" dirty="0"/>
              <a:t/>
            </a:r>
            <a:br>
              <a:rPr lang="en-US" altLang="en-US" sz="2800" b="1" dirty="0"/>
            </a:br>
            <a:endParaRPr lang="en-ZA" sz="1400" dirty="0"/>
          </a:p>
        </p:txBody>
      </p:sp>
      <p:sp>
        <p:nvSpPr>
          <p:cNvPr id="5" name="Rectangle 4"/>
          <p:cNvSpPr/>
          <p:nvPr/>
        </p:nvSpPr>
        <p:spPr>
          <a:xfrm>
            <a:off x="1259632" y="404664"/>
            <a:ext cx="7632848" cy="3139321"/>
          </a:xfrm>
          <a:prstGeom prst="rect">
            <a:avLst/>
          </a:prstGeom>
        </p:spPr>
        <p:txBody>
          <a:bodyPr wrap="square">
            <a:spAutoFit/>
          </a:bodyPr>
          <a:lstStyle/>
          <a:p>
            <a:pPr>
              <a:defRPr/>
            </a:pPr>
            <a:r>
              <a:rPr lang="en-US" altLang="en-US" b="1" dirty="0" err="1">
                <a:ea typeface="ＭＳ Ｐゴシック" panose="020B0600070205080204" pitchFamily="34" charset="-128"/>
              </a:rPr>
              <a:t>Thaba</a:t>
            </a:r>
            <a:r>
              <a:rPr lang="en-US" altLang="en-US" b="1" dirty="0">
                <a:ea typeface="ＭＳ Ｐゴシック" panose="020B0600070205080204" pitchFamily="34" charset="-128"/>
              </a:rPr>
              <a:t> </a:t>
            </a:r>
            <a:r>
              <a:rPr lang="en-US" altLang="en-US" b="1" dirty="0" err="1">
                <a:ea typeface="ＭＳ Ｐゴシック" panose="020B0600070205080204" pitchFamily="34" charset="-128"/>
              </a:rPr>
              <a:t>Chweu</a:t>
            </a:r>
            <a:r>
              <a:rPr lang="en-US" altLang="en-US" b="1" dirty="0">
                <a:ea typeface="ＭＳ Ｐゴシック" panose="020B0600070205080204" pitchFamily="34" charset="-128"/>
              </a:rPr>
              <a:t> Mega Human Settlement Development:</a:t>
            </a:r>
          </a:p>
          <a:p>
            <a:pPr>
              <a:buFont typeface="Arial" charset="0"/>
              <a:buChar char="•"/>
              <a:defRPr/>
            </a:pPr>
            <a:r>
              <a:rPr lang="en-US" altLang="en-US" dirty="0">
                <a:ea typeface="ＭＳ Ｐゴシック" panose="020B0600070205080204" pitchFamily="34" charset="-128"/>
              </a:rPr>
              <a:t>Council approved the sale of land parcels projected to generate revenue solely to service the Eskom debt. Although there are challenges, the project is underway;</a:t>
            </a:r>
          </a:p>
          <a:p>
            <a:pPr>
              <a:buFont typeface="Arial" charset="0"/>
              <a:buChar char="•"/>
              <a:defRPr/>
            </a:pPr>
            <a:r>
              <a:rPr lang="en-US" altLang="en-US" dirty="0">
                <a:ea typeface="ＭＳ Ｐゴシック" panose="020B0600070205080204" pitchFamily="34" charset="-128"/>
              </a:rPr>
              <a:t>The Housing Development Agency’s services have been secured to assist with capital raising and implementation (valuations, infrastructure condition assessments, sales and bond applications, design and construction etc.) of the mega project;</a:t>
            </a:r>
          </a:p>
          <a:p>
            <a:pPr>
              <a:buFont typeface="Arial" charset="0"/>
              <a:buChar char="•"/>
              <a:defRPr/>
            </a:pPr>
            <a:r>
              <a:rPr lang="en-US" altLang="en-US" dirty="0">
                <a:ea typeface="ＭＳ Ｐゴシック" panose="020B0600070205080204" pitchFamily="34" charset="-128"/>
              </a:rPr>
              <a:t>The project entails; disposal of 170 invaded houses and disposal of about 3000 serviced stands and housing packages.</a:t>
            </a:r>
          </a:p>
          <a:p>
            <a:pPr>
              <a:defRPr/>
            </a:pPr>
            <a:r>
              <a:rPr lang="en-US" altLang="en-US" b="1" i="1" u="sng" dirty="0">
                <a:ea typeface="ＭＳ Ｐゴシック" panose="020B0600070205080204" pitchFamily="34" charset="-128"/>
              </a:rPr>
              <a:t>Revenue Projections from the projects:</a:t>
            </a:r>
          </a:p>
        </p:txBody>
      </p:sp>
      <p:graphicFrame>
        <p:nvGraphicFramePr>
          <p:cNvPr id="10" name="Table 9"/>
          <p:cNvGraphicFramePr>
            <a:graphicFrameLocks noGrp="1"/>
          </p:cNvGraphicFramePr>
          <p:nvPr>
            <p:extLst>
              <p:ext uri="{D42A27DB-BD31-4B8C-83A1-F6EECF244321}">
                <p14:modId xmlns:p14="http://schemas.microsoft.com/office/powerpoint/2010/main" xmlns="" val="3344446059"/>
              </p:ext>
            </p:extLst>
          </p:nvPr>
        </p:nvGraphicFramePr>
        <p:xfrm>
          <a:off x="1259359" y="3573016"/>
          <a:ext cx="7884640" cy="2524125"/>
        </p:xfrm>
        <a:graphic>
          <a:graphicData uri="http://schemas.openxmlformats.org/drawingml/2006/table">
            <a:tbl>
              <a:tblPr firstRow="1" bandRow="1">
                <a:tableStyleId>{F5AB1C69-6EDB-4FF4-983F-18BD219EF322}</a:tableStyleId>
              </a:tblPr>
              <a:tblGrid>
                <a:gridCol w="1425636"/>
                <a:gridCol w="1221975"/>
                <a:gridCol w="1702034"/>
                <a:gridCol w="1862055"/>
                <a:gridCol w="1672940"/>
              </a:tblGrid>
              <a:tr h="247650">
                <a:tc>
                  <a:txBody>
                    <a:bodyPr/>
                    <a:lstStyle/>
                    <a:p>
                      <a:pPr algn="l" rtl="0" fontAlgn="ctr"/>
                      <a:r>
                        <a:rPr lang="en-ZA" sz="1400" u="none" strike="noStrike" dirty="0">
                          <a:effectLst/>
                        </a:rPr>
                        <a:t>Target</a:t>
                      </a:r>
                      <a:endParaRPr lang="en-ZA" sz="1400" b="1" i="0" u="none" strike="noStrike" dirty="0">
                        <a:solidFill>
                          <a:srgbClr val="FFFFFF"/>
                        </a:solidFill>
                        <a:effectLst/>
                        <a:latin typeface="Calibri"/>
                      </a:endParaRPr>
                    </a:p>
                  </a:txBody>
                  <a:tcPr marL="12699" marR="12699" marT="9525" marB="0" anchor="ctr"/>
                </a:tc>
                <a:tc>
                  <a:txBody>
                    <a:bodyPr/>
                    <a:lstStyle/>
                    <a:p>
                      <a:pPr algn="l" rtl="0" fontAlgn="ctr"/>
                      <a:r>
                        <a:rPr lang="en-ZA" sz="1400" u="none" strike="noStrike" dirty="0">
                          <a:effectLst/>
                        </a:rPr>
                        <a:t>No of units</a:t>
                      </a:r>
                      <a:endParaRPr lang="en-ZA" sz="1400" b="1" i="0" u="none" strike="noStrike" dirty="0">
                        <a:solidFill>
                          <a:srgbClr val="FFFFFF"/>
                        </a:solidFill>
                        <a:effectLst/>
                        <a:latin typeface="Calibri"/>
                      </a:endParaRPr>
                    </a:p>
                  </a:txBody>
                  <a:tcPr marL="12699" marR="12699" marT="9525" marB="0" anchor="ctr"/>
                </a:tc>
                <a:tc>
                  <a:txBody>
                    <a:bodyPr/>
                    <a:lstStyle/>
                    <a:p>
                      <a:pPr algn="l" rtl="0" fontAlgn="ctr"/>
                      <a:r>
                        <a:rPr lang="en-ZA" sz="1400" u="none" strike="noStrike" dirty="0">
                          <a:effectLst/>
                        </a:rPr>
                        <a:t>Ave </a:t>
                      </a:r>
                      <a:r>
                        <a:rPr lang="en-ZA" sz="1400" u="none" strike="noStrike" dirty="0" smtClean="0">
                          <a:effectLst/>
                        </a:rPr>
                        <a:t>Unit Costs</a:t>
                      </a:r>
                      <a:endParaRPr lang="en-ZA" sz="1400" b="1" i="0" u="none" strike="noStrike" dirty="0">
                        <a:solidFill>
                          <a:srgbClr val="FFFFFF"/>
                        </a:solidFill>
                        <a:effectLst/>
                        <a:latin typeface="Calibri"/>
                      </a:endParaRPr>
                    </a:p>
                  </a:txBody>
                  <a:tcPr marL="12699" marR="12699" marT="9525" marB="0" anchor="ctr"/>
                </a:tc>
                <a:tc>
                  <a:txBody>
                    <a:bodyPr/>
                    <a:lstStyle/>
                    <a:p>
                      <a:pPr algn="l" rtl="0" fontAlgn="ctr"/>
                      <a:r>
                        <a:rPr lang="en-ZA" sz="1400" u="none" strike="noStrike" dirty="0">
                          <a:effectLst/>
                        </a:rPr>
                        <a:t>Ave </a:t>
                      </a:r>
                      <a:r>
                        <a:rPr lang="en-ZA" sz="1400" u="none" strike="noStrike" dirty="0" smtClean="0">
                          <a:effectLst/>
                        </a:rPr>
                        <a:t>Revenue</a:t>
                      </a:r>
                      <a:endParaRPr lang="en-ZA" sz="1400" b="1" i="0" u="none" strike="noStrike" dirty="0">
                        <a:solidFill>
                          <a:srgbClr val="FFFFFF"/>
                        </a:solidFill>
                        <a:effectLst/>
                        <a:latin typeface="Calibri"/>
                      </a:endParaRPr>
                    </a:p>
                  </a:txBody>
                  <a:tcPr marL="12699" marR="12699" marT="9525" marB="0" anchor="ctr"/>
                </a:tc>
                <a:tc>
                  <a:txBody>
                    <a:bodyPr/>
                    <a:lstStyle/>
                    <a:p>
                      <a:pPr algn="l" rtl="0" fontAlgn="ctr"/>
                      <a:r>
                        <a:rPr lang="en-ZA" sz="1400" u="none" strike="noStrike" dirty="0">
                          <a:effectLst/>
                        </a:rPr>
                        <a:t>Projected </a:t>
                      </a:r>
                      <a:r>
                        <a:rPr lang="en-ZA" sz="1400" u="none" strike="noStrike" dirty="0" smtClean="0">
                          <a:effectLst/>
                        </a:rPr>
                        <a:t>Profit</a:t>
                      </a:r>
                      <a:endParaRPr lang="en-ZA" sz="1400" b="1" i="0" u="none" strike="noStrike" dirty="0">
                        <a:solidFill>
                          <a:srgbClr val="FFFFFF"/>
                        </a:solidFill>
                        <a:effectLst/>
                        <a:latin typeface="Calibri"/>
                      </a:endParaRPr>
                    </a:p>
                  </a:txBody>
                  <a:tcPr marL="12699" marR="12699" marT="9525" marB="0" anchor="ctr"/>
                </a:tc>
              </a:tr>
              <a:tr h="257175">
                <a:tc>
                  <a:txBody>
                    <a:bodyPr/>
                    <a:lstStyle/>
                    <a:p>
                      <a:pPr algn="l" rtl="0" fontAlgn="ctr"/>
                      <a:r>
                        <a:rPr lang="en-ZA" sz="1400" u="none" strike="noStrike">
                          <a:effectLst/>
                        </a:rPr>
                        <a:t>Sites</a:t>
                      </a:r>
                      <a:endParaRPr lang="en-ZA" sz="1400" b="1"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3000</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120 000,00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360 000 000,00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333 800 000,00 </a:t>
                      </a:r>
                      <a:endParaRPr lang="en-ZA" sz="1400" b="0" i="0" u="none" strike="noStrike">
                        <a:solidFill>
                          <a:srgbClr val="000000"/>
                        </a:solidFill>
                        <a:effectLst/>
                        <a:latin typeface="Calibri"/>
                      </a:endParaRPr>
                    </a:p>
                  </a:txBody>
                  <a:tcPr marL="12699" marR="12699" marT="9525" marB="0" anchor="ctr"/>
                </a:tc>
              </a:tr>
              <a:tr h="485775">
                <a:tc>
                  <a:txBody>
                    <a:bodyPr/>
                    <a:lstStyle/>
                    <a:p>
                      <a:pPr algn="l" rtl="0" fontAlgn="ctr"/>
                      <a:r>
                        <a:rPr lang="en-ZA" sz="1400" u="none" strike="noStrike">
                          <a:effectLst/>
                        </a:rPr>
                        <a:t>Chinese Housing</a:t>
                      </a:r>
                      <a:endParaRPr lang="en-ZA" sz="1400" b="1"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100</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260 000,00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26 000 000,00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22 830 000,00 </a:t>
                      </a:r>
                      <a:endParaRPr lang="en-ZA" sz="1400" b="0" i="0" u="none" strike="noStrike">
                        <a:solidFill>
                          <a:srgbClr val="000000"/>
                        </a:solidFill>
                        <a:effectLst/>
                        <a:latin typeface="Calibri"/>
                      </a:endParaRPr>
                    </a:p>
                  </a:txBody>
                  <a:tcPr marL="12699" marR="12699" marT="9525" marB="0" anchor="ctr"/>
                </a:tc>
              </a:tr>
              <a:tr h="247650">
                <a:tc>
                  <a:txBody>
                    <a:bodyPr/>
                    <a:lstStyle/>
                    <a:p>
                      <a:pPr algn="l" rtl="0" fontAlgn="ctr"/>
                      <a:r>
                        <a:rPr lang="en-ZA" sz="1400" u="none" strike="noStrike" dirty="0">
                          <a:effectLst/>
                        </a:rPr>
                        <a:t>Gap Housing</a:t>
                      </a:r>
                      <a:endParaRPr lang="en-ZA" sz="1400" b="1" i="0" u="none" strike="noStrike" dirty="0">
                        <a:solidFill>
                          <a:srgbClr val="000000"/>
                        </a:solidFill>
                        <a:effectLst/>
                        <a:latin typeface="Calibri"/>
                      </a:endParaRPr>
                    </a:p>
                  </a:txBody>
                  <a:tcPr marL="12699" marR="12699" marT="9525" marB="0" anchor="ctr"/>
                </a:tc>
                <a:tc>
                  <a:txBody>
                    <a:bodyPr/>
                    <a:lstStyle/>
                    <a:p>
                      <a:pPr algn="l" rtl="0" fontAlgn="ctr"/>
                      <a:r>
                        <a:rPr lang="en-ZA" sz="1400" u="none" strike="noStrike">
                          <a:effectLst/>
                        </a:rPr>
                        <a:t>980</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378 936,00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253 757 280,00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76 127 184,00 </a:t>
                      </a:r>
                      <a:endParaRPr lang="en-ZA" sz="1400" b="0" i="0" u="none" strike="noStrike">
                        <a:solidFill>
                          <a:srgbClr val="000000"/>
                        </a:solidFill>
                        <a:effectLst/>
                        <a:latin typeface="Calibri"/>
                      </a:endParaRPr>
                    </a:p>
                  </a:txBody>
                  <a:tcPr marL="12699" marR="12699" marT="9525" marB="0" anchor="ctr"/>
                </a:tc>
              </a:tr>
              <a:tr h="247650">
                <a:tc>
                  <a:txBody>
                    <a:bodyPr/>
                    <a:lstStyle/>
                    <a:p>
                      <a:pPr algn="l" rtl="0" fontAlgn="ctr"/>
                      <a:r>
                        <a:rPr lang="en-ZA" sz="1400" u="none" strike="noStrike">
                          <a:effectLst/>
                        </a:rPr>
                        <a:t>Middle income</a:t>
                      </a:r>
                      <a:endParaRPr lang="en-ZA" sz="1400" b="1"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588</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583 908,00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272 777 904,00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81 833 371,20 </a:t>
                      </a:r>
                      <a:endParaRPr lang="en-ZA" sz="1400" b="0" i="0" u="none" strike="noStrike">
                        <a:solidFill>
                          <a:srgbClr val="000000"/>
                        </a:solidFill>
                        <a:effectLst/>
                        <a:latin typeface="Calibri"/>
                      </a:endParaRPr>
                    </a:p>
                  </a:txBody>
                  <a:tcPr marL="12699" marR="12699" marT="9525" marB="0" anchor="ctr"/>
                </a:tc>
              </a:tr>
              <a:tr h="485775">
                <a:tc>
                  <a:txBody>
                    <a:bodyPr/>
                    <a:lstStyle/>
                    <a:p>
                      <a:pPr algn="l" rtl="0" fontAlgn="ctr"/>
                      <a:r>
                        <a:rPr lang="en-ZA" sz="1400" u="none" strike="noStrike">
                          <a:effectLst/>
                        </a:rPr>
                        <a:t>Upper Middle income</a:t>
                      </a:r>
                      <a:endParaRPr lang="en-ZA" sz="1400" b="1"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392</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988 182,78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340 327 649,76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102 098 294,93 </a:t>
                      </a:r>
                      <a:endParaRPr lang="en-ZA" sz="1400" b="0" i="0" u="none" strike="noStrike">
                        <a:solidFill>
                          <a:srgbClr val="000000"/>
                        </a:solidFill>
                        <a:effectLst/>
                        <a:latin typeface="Calibri"/>
                      </a:endParaRPr>
                    </a:p>
                  </a:txBody>
                  <a:tcPr marL="12699" marR="12699" marT="9525" marB="0" anchor="ctr"/>
                </a:tc>
              </a:tr>
              <a:tr h="304800">
                <a:tc>
                  <a:txBody>
                    <a:bodyPr/>
                    <a:lstStyle/>
                    <a:p>
                      <a:pPr algn="l" rtl="0" fontAlgn="ctr"/>
                      <a:r>
                        <a:rPr lang="en-ZA" sz="1400" u="none" strike="noStrike">
                          <a:effectLst/>
                        </a:rPr>
                        <a:t>Totals</a:t>
                      </a:r>
                      <a:endParaRPr lang="en-ZA" sz="1400" b="1" i="0" u="none" strike="noStrike">
                        <a:solidFill>
                          <a:srgbClr val="000000"/>
                        </a:solidFill>
                        <a:effectLst/>
                        <a:latin typeface="Calibri"/>
                      </a:endParaRPr>
                    </a:p>
                  </a:txBody>
                  <a:tcPr marL="12699" marR="12699" marT="9525" marB="0" anchor="ctr"/>
                </a:tc>
                <a:tc>
                  <a:txBody>
                    <a:bodyPr/>
                    <a:lstStyle/>
                    <a:p>
                      <a:pPr algn="l" fontAlgn="t"/>
                      <a:r>
                        <a:rPr lang="en-ZA" sz="1800" u="none" strike="noStrike">
                          <a:effectLst/>
                        </a:rPr>
                        <a:t> </a:t>
                      </a:r>
                      <a:endParaRPr lang="en-ZA" sz="1800" b="0" i="0" u="none" strike="noStrike">
                        <a:solidFill>
                          <a:srgbClr val="000000"/>
                        </a:solidFill>
                        <a:effectLst/>
                        <a:latin typeface="Arial"/>
                      </a:endParaRPr>
                    </a:p>
                  </a:txBody>
                  <a:tcPr marL="12699" marR="12699" marT="9525" marB="0"/>
                </a:tc>
                <a:tc>
                  <a:txBody>
                    <a:bodyPr/>
                    <a:lstStyle/>
                    <a:p>
                      <a:pPr algn="l" fontAlgn="t"/>
                      <a:r>
                        <a:rPr lang="en-ZA" sz="1800" u="none" strike="noStrike">
                          <a:effectLst/>
                        </a:rPr>
                        <a:t> </a:t>
                      </a:r>
                      <a:endParaRPr lang="en-ZA" sz="1800" b="0" i="0" u="none" strike="noStrike">
                        <a:solidFill>
                          <a:srgbClr val="000000"/>
                        </a:solidFill>
                        <a:effectLst/>
                        <a:latin typeface="Arial"/>
                      </a:endParaRPr>
                    </a:p>
                  </a:txBody>
                  <a:tcPr marL="12699" marR="12699" marT="9525" marB="0"/>
                </a:tc>
                <a:tc>
                  <a:txBody>
                    <a:bodyPr/>
                    <a:lstStyle/>
                    <a:p>
                      <a:pPr algn="l" rtl="0" fontAlgn="ctr"/>
                      <a:r>
                        <a:rPr lang="pt-BR" sz="1400" u="none" strike="noStrike">
                          <a:effectLst/>
                        </a:rPr>
                        <a:t> R  1 252 862 833,76 </a:t>
                      </a:r>
                      <a:endParaRPr lang="pt-BR"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dirty="0">
                          <a:effectLst/>
                        </a:rPr>
                        <a:t> </a:t>
                      </a:r>
                      <a:r>
                        <a:rPr lang="en-ZA" sz="1400" b="1" u="none" strike="noStrike" dirty="0">
                          <a:effectLst/>
                        </a:rPr>
                        <a:t>R 616 688 850,13 </a:t>
                      </a:r>
                      <a:endParaRPr lang="en-ZA" sz="1400" b="1" i="0" u="none" strike="noStrike" dirty="0">
                        <a:solidFill>
                          <a:srgbClr val="000000"/>
                        </a:solidFill>
                        <a:effectLst/>
                        <a:latin typeface="Calibri"/>
                      </a:endParaRPr>
                    </a:p>
                  </a:txBody>
                  <a:tcPr marL="12699" marR="12699" marT="9525" marB="0" anchor="ctr"/>
                </a:tc>
              </a:tr>
              <a:tr h="247650">
                <a:tc>
                  <a:txBody>
                    <a:bodyPr/>
                    <a:lstStyle/>
                    <a:p>
                      <a:pPr algn="l" rtl="0" fontAlgn="ctr"/>
                      <a:r>
                        <a:rPr lang="en-ZA" sz="1400" u="none" strike="noStrike" dirty="0">
                          <a:effectLst/>
                        </a:rPr>
                        <a:t>BNG</a:t>
                      </a:r>
                      <a:endParaRPr lang="en-ZA" sz="1400" b="1" i="0" u="none" strike="noStrike" dirty="0">
                        <a:solidFill>
                          <a:srgbClr val="000000"/>
                        </a:solidFill>
                        <a:effectLst/>
                        <a:latin typeface="Calibri"/>
                      </a:endParaRPr>
                    </a:p>
                  </a:txBody>
                  <a:tcPr marL="12699" marR="12699" marT="9525" marB="0" anchor="ctr"/>
                </a:tc>
                <a:tc>
                  <a:txBody>
                    <a:bodyPr/>
                    <a:lstStyle/>
                    <a:p>
                      <a:pPr algn="l" rtl="0" fontAlgn="ctr"/>
                      <a:r>
                        <a:rPr lang="en-ZA" sz="1400" u="none" strike="noStrike">
                          <a:effectLst/>
                        </a:rPr>
                        <a:t>70</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dirty="0">
                          <a:effectLst/>
                        </a:rPr>
                        <a:t> R          110 000,00 </a:t>
                      </a:r>
                      <a:endParaRPr lang="en-ZA" sz="1400" b="0" i="0" u="none" strike="noStrike" dirty="0">
                        <a:solidFill>
                          <a:srgbClr val="000000"/>
                        </a:solidFill>
                        <a:effectLst/>
                        <a:latin typeface="Calibri"/>
                      </a:endParaRPr>
                    </a:p>
                  </a:txBody>
                  <a:tcPr marL="12699" marR="12699" marT="9525" marB="0" anchor="ctr"/>
                </a:tc>
                <a:tc>
                  <a:txBody>
                    <a:bodyPr/>
                    <a:lstStyle/>
                    <a:p>
                      <a:pPr algn="l" rtl="0" fontAlgn="ctr"/>
                      <a:r>
                        <a:rPr lang="en-ZA" sz="1400" u="none" strike="noStrike">
                          <a:effectLst/>
                        </a:rPr>
                        <a:t> R          7 700 000,00 </a:t>
                      </a:r>
                      <a:endParaRPr lang="en-ZA" sz="1400" b="0" i="0" u="none" strike="noStrike">
                        <a:solidFill>
                          <a:srgbClr val="000000"/>
                        </a:solidFill>
                        <a:effectLst/>
                        <a:latin typeface="Calibri"/>
                      </a:endParaRPr>
                    </a:p>
                  </a:txBody>
                  <a:tcPr marL="12699" marR="12699" marT="9525" marB="0" anchor="ctr"/>
                </a:tc>
                <a:tc>
                  <a:txBody>
                    <a:bodyPr/>
                    <a:lstStyle/>
                    <a:p>
                      <a:pPr algn="l" rtl="0" fontAlgn="ctr"/>
                      <a:r>
                        <a:rPr lang="en-ZA" sz="1400" u="none" strike="noStrike" dirty="0">
                          <a:effectLst/>
                        </a:rPr>
                        <a:t> R      7 700 000,00 </a:t>
                      </a:r>
                      <a:endParaRPr lang="en-ZA" sz="1400" b="0" i="0" u="none" strike="noStrike" dirty="0">
                        <a:solidFill>
                          <a:srgbClr val="000000"/>
                        </a:solidFill>
                        <a:effectLst/>
                        <a:latin typeface="Calibri"/>
                      </a:endParaRPr>
                    </a:p>
                  </a:txBody>
                  <a:tcPr marL="12699" marR="12699" marT="9525" marB="0" anchor="ctr"/>
                </a:tc>
              </a:tr>
            </a:tbl>
          </a:graphicData>
        </a:graphic>
      </p:graphicFrame>
    </p:spTree>
    <p:extLst>
      <p:ext uri="{BB962C8B-B14F-4D97-AF65-F5344CB8AC3E}">
        <p14:creationId xmlns:p14="http://schemas.microsoft.com/office/powerpoint/2010/main" xmlns="" val="366345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16024"/>
            <a:ext cx="8229600" cy="404664"/>
          </a:xfrm>
        </p:spPr>
        <p:txBody>
          <a:bodyPr>
            <a:noAutofit/>
          </a:bodyPr>
          <a:lstStyle/>
          <a:p>
            <a:r>
              <a:rPr lang="en-ZA" sz="2800" b="1" dirty="0" smtClean="0">
                <a:latin typeface="Arial" panose="020B0604020202020204" pitchFamily="34" charset="0"/>
                <a:cs typeface="Arial" panose="020B0604020202020204" pitchFamily="34" charset="0"/>
              </a:rPr>
              <a:t>Technical Challenges and Interventions</a:t>
            </a:r>
            <a:br>
              <a:rPr lang="en-ZA" sz="2800" b="1" dirty="0" smtClean="0">
                <a:latin typeface="Arial" panose="020B0604020202020204" pitchFamily="34" charset="0"/>
                <a:cs typeface="Arial" panose="020B0604020202020204" pitchFamily="34" charset="0"/>
              </a:rPr>
            </a:b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33</a:t>
            </a:fld>
            <a:endParaRPr lang="en-ZA"/>
          </a:p>
        </p:txBody>
      </p:sp>
      <p:sp>
        <p:nvSpPr>
          <p:cNvPr id="4" name="Rectangle 3"/>
          <p:cNvSpPr/>
          <p:nvPr/>
        </p:nvSpPr>
        <p:spPr>
          <a:xfrm>
            <a:off x="1547664" y="44624"/>
            <a:ext cx="7200800" cy="738664"/>
          </a:xfrm>
          <a:prstGeom prst="rect">
            <a:avLst/>
          </a:prstGeom>
        </p:spPr>
        <p:txBody>
          <a:bodyPr wrap="square">
            <a:spAutoFit/>
          </a:bodyPr>
          <a:lstStyle/>
          <a:p>
            <a:pPr algn="ctr"/>
            <a:r>
              <a:rPr lang="en-US" altLang="en-US" sz="2800" b="1" dirty="0"/>
              <a:t/>
            </a:r>
            <a:br>
              <a:rPr lang="en-US" altLang="en-US" sz="2800" b="1" dirty="0"/>
            </a:br>
            <a:endParaRPr lang="en-ZA" sz="1400" dirty="0"/>
          </a:p>
        </p:txBody>
      </p:sp>
      <p:sp>
        <p:nvSpPr>
          <p:cNvPr id="7" name="Content Placeholder 2">
            <a:extLst>
              <a:ext uri="{FF2B5EF4-FFF2-40B4-BE49-F238E27FC236}"/>
            </a:extLst>
          </p:cNvPr>
          <p:cNvSpPr>
            <a:spLocks noGrp="1"/>
          </p:cNvSpPr>
          <p:nvPr>
            <p:ph idx="1"/>
          </p:nvPr>
        </p:nvSpPr>
        <p:spPr>
          <a:xfrm>
            <a:off x="1194196" y="404664"/>
            <a:ext cx="7949804" cy="6453336"/>
          </a:xfrm>
        </p:spPr>
        <p:txBody>
          <a:bodyPr>
            <a:normAutofit/>
          </a:bodyPr>
          <a:lstStyle/>
          <a:p>
            <a:pPr marL="0" indent="0">
              <a:buFont typeface="Arial" charset="0"/>
              <a:buNone/>
              <a:defRPr/>
            </a:pPr>
            <a:r>
              <a:rPr lang="en-US" altLang="en-US" sz="1400" dirty="0" err="1" smtClean="0">
                <a:latin typeface="+mj-lt"/>
                <a:ea typeface="ＭＳ Ｐゴシック" panose="020B0600070205080204" pitchFamily="34" charset="-128"/>
              </a:rPr>
              <a:t>Thaba</a:t>
            </a:r>
            <a:r>
              <a:rPr lang="en-US" altLang="en-US" sz="1400" dirty="0" smtClean="0">
                <a:latin typeface="+mj-lt"/>
                <a:ea typeface="ＭＳ Ｐゴシック" panose="020B0600070205080204" pitchFamily="34" charset="-128"/>
              </a:rPr>
              <a:t> </a:t>
            </a:r>
            <a:r>
              <a:rPr lang="en-US" altLang="en-US" sz="1400" dirty="0" err="1" smtClean="0">
                <a:latin typeface="+mj-lt"/>
                <a:ea typeface="ＭＳ Ｐゴシック" panose="020B0600070205080204" pitchFamily="34" charset="-128"/>
              </a:rPr>
              <a:t>Chweu</a:t>
            </a:r>
            <a:r>
              <a:rPr lang="en-US" altLang="en-US" sz="1400" dirty="0" smtClean="0">
                <a:latin typeface="+mj-lt"/>
                <a:ea typeface="ＭＳ Ｐゴシック" panose="020B0600070205080204" pitchFamily="34" charset="-128"/>
              </a:rPr>
              <a:t> Mega Human Settlement Development:</a:t>
            </a:r>
          </a:p>
          <a:p>
            <a:pPr marL="0" indent="0">
              <a:buFont typeface="Arial" charset="0"/>
              <a:buNone/>
              <a:defRPr/>
            </a:pPr>
            <a:r>
              <a:rPr lang="en-US" altLang="en-US" sz="1400" b="1" dirty="0" smtClean="0">
                <a:latin typeface="+mj-lt"/>
                <a:ea typeface="ＭＳ Ｐゴシック" panose="020B0600070205080204" pitchFamily="34" charset="-128"/>
              </a:rPr>
              <a:t>Opportunities:-</a:t>
            </a:r>
          </a:p>
          <a:p>
            <a:pPr>
              <a:buFont typeface="Arial" charset="0"/>
              <a:buChar char="•"/>
              <a:defRPr/>
            </a:pPr>
            <a:r>
              <a:rPr lang="en-US" altLang="en-US" sz="1400" dirty="0" smtClean="0">
                <a:latin typeface="+mj-lt"/>
                <a:ea typeface="ＭＳ Ｐゴシック" panose="020B0600070205080204" pitchFamily="34" charset="-128"/>
              </a:rPr>
              <a:t>Skills Development and Skills transfer in various fields</a:t>
            </a:r>
          </a:p>
          <a:p>
            <a:pPr>
              <a:buFont typeface="Arial" charset="0"/>
              <a:buChar char="•"/>
              <a:defRPr/>
            </a:pPr>
            <a:r>
              <a:rPr lang="en-US" altLang="en-US" sz="1400" dirty="0" smtClean="0">
                <a:latin typeface="+mj-lt"/>
                <a:ea typeface="ＭＳ Ｐゴシック" panose="020B0600070205080204" pitchFamily="34" charset="-128"/>
              </a:rPr>
              <a:t>Enterprise and supplier development</a:t>
            </a:r>
          </a:p>
          <a:p>
            <a:pPr>
              <a:buFont typeface="Arial" charset="0"/>
              <a:buChar char="•"/>
              <a:defRPr/>
            </a:pPr>
            <a:r>
              <a:rPr lang="en-US" altLang="en-US" sz="1400" dirty="0" smtClean="0">
                <a:latin typeface="+mj-lt"/>
                <a:ea typeface="ＭＳ Ｐゴシック" panose="020B0600070205080204" pitchFamily="34" charset="-128"/>
              </a:rPr>
              <a:t>Job creation</a:t>
            </a:r>
          </a:p>
          <a:p>
            <a:pPr>
              <a:buFont typeface="Arial" charset="0"/>
              <a:buChar char="•"/>
              <a:defRPr/>
            </a:pPr>
            <a:r>
              <a:rPr lang="en-US" altLang="en-US" sz="1400" dirty="0" smtClean="0">
                <a:latin typeface="+mj-lt"/>
                <a:ea typeface="ＭＳ Ｐゴシック" panose="020B0600070205080204" pitchFamily="34" charset="-128"/>
              </a:rPr>
              <a:t>Local preferential procurement/ sub-contracting</a:t>
            </a:r>
          </a:p>
          <a:p>
            <a:pPr>
              <a:buFont typeface="Arial" charset="0"/>
              <a:buChar char="•"/>
              <a:defRPr/>
            </a:pPr>
            <a:r>
              <a:rPr lang="en-US" altLang="en-US" sz="1400" dirty="0" smtClean="0">
                <a:latin typeface="+mj-lt"/>
                <a:ea typeface="ＭＳ Ｐゴシック" panose="020B0600070205080204" pitchFamily="34" charset="-128"/>
              </a:rPr>
              <a:t>Socio-economic development</a:t>
            </a:r>
          </a:p>
          <a:p>
            <a:pPr>
              <a:buFont typeface="Arial" charset="0"/>
              <a:buChar char="•"/>
              <a:defRPr/>
            </a:pPr>
            <a:r>
              <a:rPr lang="en-US" altLang="en-US" sz="1400" dirty="0" smtClean="0">
                <a:latin typeface="+mj-lt"/>
                <a:ea typeface="ＭＳ Ｐゴシック" panose="020B0600070205080204" pitchFamily="34" charset="-128"/>
              </a:rPr>
              <a:t>Women development and ownership – Real Estate</a:t>
            </a:r>
          </a:p>
          <a:p>
            <a:pPr marL="0" indent="0">
              <a:buFont typeface="Arial" charset="0"/>
              <a:buNone/>
              <a:defRPr/>
            </a:pPr>
            <a:r>
              <a:rPr lang="en-US" altLang="en-US" sz="1400" b="1" dirty="0" smtClean="0">
                <a:latin typeface="+mj-lt"/>
                <a:ea typeface="ＭＳ Ｐゴシック" panose="020B0600070205080204" pitchFamily="34" charset="-128"/>
              </a:rPr>
              <a:t>Challenges:-</a:t>
            </a:r>
            <a:endParaRPr lang="en-US" altLang="en-US" sz="1400" b="1" dirty="0">
              <a:latin typeface="+mj-lt"/>
              <a:ea typeface="ＭＳ Ｐゴシック" panose="020B0600070205080204" pitchFamily="34" charset="-128"/>
            </a:endParaRPr>
          </a:p>
          <a:p>
            <a:pPr>
              <a:buFont typeface="Arial" charset="0"/>
              <a:buChar char="•"/>
              <a:defRPr/>
            </a:pPr>
            <a:r>
              <a:rPr lang="en-US" altLang="en-US" sz="1400" dirty="0" smtClean="0">
                <a:latin typeface="+mj-lt"/>
                <a:ea typeface="ＭＳ Ｐゴシック" panose="020B0600070205080204" pitchFamily="34" charset="-128"/>
              </a:rPr>
              <a:t>Illegal occupation of houses and sites and consumption of services at no cost by mostly by the public servants( including the </a:t>
            </a:r>
            <a:r>
              <a:rPr lang="en-US" altLang="en-US" sz="1400" smtClean="0">
                <a:latin typeface="+mj-lt"/>
                <a:ea typeface="ＭＳ Ｐゴシック" panose="020B0600070205080204" pitchFamily="34" charset="-128"/>
              </a:rPr>
              <a:t>Municipal Officials).</a:t>
            </a:r>
            <a:endParaRPr lang="en-US" altLang="en-US" sz="1400" dirty="0" smtClean="0">
              <a:latin typeface="+mj-lt"/>
              <a:ea typeface="ＭＳ Ｐゴシック" panose="020B0600070205080204" pitchFamily="34" charset="-128"/>
            </a:endParaRPr>
          </a:p>
          <a:p>
            <a:pPr>
              <a:buFont typeface="Arial" charset="0"/>
              <a:buChar char="•"/>
              <a:defRPr/>
            </a:pPr>
            <a:r>
              <a:rPr lang="en-US" altLang="en-US" sz="1400" dirty="0" smtClean="0">
                <a:latin typeface="+mj-lt"/>
                <a:ea typeface="ＭＳ Ｐゴシック" panose="020B0600070205080204" pitchFamily="34" charset="-128"/>
              </a:rPr>
              <a:t>Resistance from invaders occupying houses to buy or vacate the houses – resulting in stalling the sale process</a:t>
            </a:r>
          </a:p>
          <a:p>
            <a:pPr>
              <a:buFont typeface="Arial" charset="0"/>
              <a:buChar char="•"/>
              <a:defRPr/>
            </a:pPr>
            <a:r>
              <a:rPr lang="en-US" altLang="en-US" sz="1400" dirty="0" smtClean="0">
                <a:latin typeface="+mj-lt"/>
                <a:ea typeface="ＭＳ Ｐゴシック" panose="020B0600070205080204" pitchFamily="34" charset="-128"/>
              </a:rPr>
              <a:t>Most erven not being registerable due to outstanding Town Planning processes and approvals (Proclamation)</a:t>
            </a:r>
          </a:p>
          <a:p>
            <a:pPr>
              <a:buFont typeface="Arial" charset="0"/>
              <a:buChar char="•"/>
              <a:defRPr/>
            </a:pPr>
            <a:r>
              <a:rPr lang="en-US" altLang="en-US" sz="1400" dirty="0" smtClean="0">
                <a:latin typeface="+mj-lt"/>
                <a:ea typeface="ＭＳ Ｐゴシック" panose="020B0600070205080204" pitchFamily="34" charset="-128"/>
              </a:rPr>
              <a:t>Historical anomalies – multiple land use agreements locks the potential for development and poses a risk to the project</a:t>
            </a:r>
          </a:p>
          <a:p>
            <a:pPr>
              <a:buFont typeface="Arial" charset="0"/>
              <a:buChar char="•"/>
              <a:defRPr/>
            </a:pPr>
            <a:r>
              <a:rPr lang="en-US" altLang="en-US" sz="1400" dirty="0" smtClean="0">
                <a:latin typeface="+mj-lt"/>
                <a:ea typeface="ＭＳ Ｐゴシック" panose="020B0600070205080204" pitchFamily="34" charset="-128"/>
              </a:rPr>
              <a:t>Infrastructure conditions assessment unveils the extent of the aging infrastructure in areas to be developed.</a:t>
            </a:r>
          </a:p>
          <a:p>
            <a:pPr marL="0" indent="0">
              <a:buFont typeface="Arial" charset="0"/>
              <a:buNone/>
              <a:defRPr/>
            </a:pPr>
            <a:r>
              <a:rPr lang="en-US" altLang="en-US" sz="1400" b="1" dirty="0" smtClean="0">
                <a:latin typeface="+mj-lt"/>
                <a:ea typeface="ＭＳ Ｐゴシック" panose="020B0600070205080204" pitchFamily="34" charset="-128"/>
              </a:rPr>
              <a:t>Interventions:-</a:t>
            </a:r>
            <a:endParaRPr lang="en-US" altLang="en-US" sz="1400" b="1" dirty="0">
              <a:latin typeface="+mj-lt"/>
              <a:ea typeface="ＭＳ Ｐゴシック" panose="020B0600070205080204" pitchFamily="34" charset="-128"/>
            </a:endParaRPr>
          </a:p>
          <a:p>
            <a:pPr>
              <a:buFont typeface="Arial" charset="0"/>
              <a:buChar char="•"/>
              <a:defRPr/>
            </a:pPr>
            <a:r>
              <a:rPr lang="en-US" altLang="en-US" sz="1400" dirty="0">
                <a:latin typeface="+mj-lt"/>
                <a:ea typeface="ＭＳ Ｐゴシック" panose="020B0600070205080204" pitchFamily="34" charset="-128"/>
              </a:rPr>
              <a:t>The Development Partners are in the process of securing the services of the Social Facilitator to </a:t>
            </a:r>
            <a:r>
              <a:rPr lang="en-US" sz="1400" dirty="0">
                <a:latin typeface="+mj-lt"/>
                <a:ea typeface="ＭＳ Ｐゴシック" panose="020B0600070205080204" pitchFamily="34" charset="-128"/>
              </a:rPr>
              <a:t>ensure a problem-free disposal process and thus assist the municipality to unlock financial </a:t>
            </a:r>
            <a:r>
              <a:rPr lang="en-US" sz="1400" dirty="0" smtClean="0">
                <a:latin typeface="+mj-lt"/>
                <a:ea typeface="ＭＳ Ｐゴシック" panose="020B0600070205080204" pitchFamily="34" charset="-128"/>
              </a:rPr>
              <a:t>resources</a:t>
            </a:r>
          </a:p>
          <a:p>
            <a:pPr>
              <a:buFont typeface="Arial" charset="0"/>
              <a:buChar char="•"/>
              <a:defRPr/>
            </a:pPr>
            <a:r>
              <a:rPr lang="en-US" sz="1400" dirty="0" smtClean="0">
                <a:latin typeface="+mj-lt"/>
                <a:ea typeface="ＭＳ Ｐゴシック" panose="020B0600070205080204" pitchFamily="34" charset="-128"/>
              </a:rPr>
              <a:t>Town Planning processes are underway, there is a regular interaction with Surveyor General and the Deeds office</a:t>
            </a:r>
            <a:endParaRPr lang="en-US" sz="1400" dirty="0">
              <a:latin typeface="+mj-lt"/>
              <a:ea typeface="ＭＳ Ｐゴシック" panose="020B0600070205080204" pitchFamily="34" charset="-128"/>
            </a:endParaRPr>
          </a:p>
          <a:p>
            <a:pPr>
              <a:buFont typeface="Arial" charset="0"/>
              <a:buChar char="•"/>
              <a:defRPr/>
            </a:pPr>
            <a:r>
              <a:rPr lang="en-US" altLang="en-US" sz="1400" dirty="0">
                <a:latin typeface="+mj-lt"/>
                <a:ea typeface="ＭＳ Ｐゴシック" panose="020B0600070205080204" pitchFamily="34" charset="-128"/>
              </a:rPr>
              <a:t>Plans are being developed to repair infrastructure works  to ensure that buyers of the units will purchase units with proper services</a:t>
            </a:r>
          </a:p>
          <a:p>
            <a:pPr>
              <a:buFont typeface="Arial" charset="0"/>
              <a:buChar char="•"/>
              <a:defRPr/>
            </a:pPr>
            <a:endParaRPr lang="en-US" altLang="en-US" sz="1800" i="1" dirty="0" smtClean="0">
              <a:ea typeface="ＭＳ Ｐゴシック" panose="020B0600070205080204" pitchFamily="34" charset="-128"/>
            </a:endParaRPr>
          </a:p>
          <a:p>
            <a:pPr marL="0" indent="0">
              <a:buFont typeface="Arial" charset="0"/>
              <a:buNone/>
              <a:defRPr/>
            </a:pPr>
            <a:endParaRPr lang="en-US" altLang="en-US" sz="1800" i="1" u="sng" dirty="0" smtClean="0">
              <a:ea typeface="ＭＳ Ｐゴシック" panose="020B0600070205080204" pitchFamily="34" charset="-128"/>
            </a:endParaRPr>
          </a:p>
          <a:p>
            <a:pPr marL="0" indent="0">
              <a:buFont typeface="Arial" charset="0"/>
              <a:buNone/>
              <a:defRPr/>
            </a:pPr>
            <a:endParaRPr lang="en-US" altLang="en-US" sz="1800" i="1" u="sng" dirty="0">
              <a:ea typeface="ＭＳ Ｐゴシック" panose="020B0600070205080204" pitchFamily="34" charset="-128"/>
            </a:endParaRPr>
          </a:p>
        </p:txBody>
      </p:sp>
      <p:pic>
        <p:nvPicPr>
          <p:cNvPr id="8" name="Picture Placeholder 7" descr="challenge.png"/>
          <p:cNvPicPr>
            <a:picLocks noChangeAspect="1"/>
          </p:cNvPicPr>
          <p:nvPr/>
        </p:nvPicPr>
        <p:blipFill>
          <a:blip r:embed="rId2" cstate="print">
            <a:extLst>
              <a:ext uri="{28A0092B-C50C-407E-A947-70E740481C1C}">
                <a14:useLocalDpi xmlns:a14="http://schemas.microsoft.com/office/drawing/2010/main" xmlns="" val="0"/>
              </a:ext>
            </a:extLst>
          </a:blip>
          <a:srcRect l="11925" r="11925"/>
          <a:stretch>
            <a:fillRect/>
          </a:stretch>
        </p:blipFill>
        <p:spPr bwMode="auto">
          <a:xfrm>
            <a:off x="6516216" y="783288"/>
            <a:ext cx="1766118" cy="171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1088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16024"/>
            <a:ext cx="8229600" cy="404664"/>
          </a:xfrm>
        </p:spPr>
        <p:txBody>
          <a:bodyPr>
            <a:noAutofit/>
          </a:bodyPr>
          <a:lstStyle/>
          <a:p>
            <a:r>
              <a:rPr lang="en-ZA" sz="2800" b="1" dirty="0" smtClean="0">
                <a:latin typeface="Arial" panose="020B0604020202020204" pitchFamily="34" charset="0"/>
                <a:cs typeface="Arial" panose="020B0604020202020204" pitchFamily="34" charset="0"/>
              </a:rPr>
              <a:t>Technical Challenges and Interventions</a:t>
            </a:r>
            <a:br>
              <a:rPr lang="en-ZA" sz="2800" b="1" dirty="0" smtClean="0">
                <a:latin typeface="Arial" panose="020B0604020202020204" pitchFamily="34" charset="0"/>
                <a:cs typeface="Arial" panose="020B0604020202020204" pitchFamily="34" charset="0"/>
              </a:rPr>
            </a:b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34</a:t>
            </a:fld>
            <a:endParaRPr lang="en-ZA"/>
          </a:p>
        </p:txBody>
      </p:sp>
      <p:sp>
        <p:nvSpPr>
          <p:cNvPr id="4" name="Rectangle 3"/>
          <p:cNvSpPr/>
          <p:nvPr/>
        </p:nvSpPr>
        <p:spPr>
          <a:xfrm>
            <a:off x="1547664" y="44624"/>
            <a:ext cx="7200800" cy="738664"/>
          </a:xfrm>
          <a:prstGeom prst="rect">
            <a:avLst/>
          </a:prstGeom>
        </p:spPr>
        <p:txBody>
          <a:bodyPr wrap="square">
            <a:spAutoFit/>
          </a:bodyPr>
          <a:lstStyle/>
          <a:p>
            <a:pPr algn="ctr"/>
            <a:r>
              <a:rPr lang="en-US" altLang="en-US" sz="2800" b="1" dirty="0"/>
              <a:t/>
            </a:r>
            <a:br>
              <a:rPr lang="en-US" altLang="en-US" sz="2800" b="1" dirty="0"/>
            </a:br>
            <a:endParaRPr lang="en-ZA" sz="1400" dirty="0"/>
          </a:p>
        </p:txBody>
      </p:sp>
      <p:sp>
        <p:nvSpPr>
          <p:cNvPr id="6" name="Rectangle 5"/>
          <p:cNvSpPr/>
          <p:nvPr/>
        </p:nvSpPr>
        <p:spPr>
          <a:xfrm>
            <a:off x="1187624" y="460122"/>
            <a:ext cx="7560840" cy="369332"/>
          </a:xfrm>
          <a:prstGeom prst="rect">
            <a:avLst/>
          </a:prstGeom>
        </p:spPr>
        <p:txBody>
          <a:bodyPr wrap="square">
            <a:spAutoFit/>
          </a:bodyPr>
          <a:lstStyle/>
          <a:p>
            <a:pPr>
              <a:defRPr/>
            </a:pPr>
            <a:r>
              <a:rPr lang="en-US" altLang="en-US" i="1" u="sng" dirty="0">
                <a:ea typeface="ＭＳ Ｐゴシック" panose="020B0600070205080204" pitchFamily="34" charset="-128"/>
              </a:rPr>
              <a:t>Proposition to Eskom in line with the </a:t>
            </a:r>
            <a:r>
              <a:rPr lang="en-US" altLang="en-US" i="1" u="sng" dirty="0" smtClean="0">
                <a:ea typeface="ＭＳ Ｐゴシック" panose="020B0600070205080204" pitchFamily="34" charset="-128"/>
              </a:rPr>
              <a:t>Human </a:t>
            </a:r>
            <a:r>
              <a:rPr lang="en-US" altLang="en-US" i="1" u="sng" dirty="0">
                <a:ea typeface="ＭＳ Ｐゴシック" panose="020B0600070205080204" pitchFamily="34" charset="-128"/>
              </a:rPr>
              <a:t>Settlement </a:t>
            </a:r>
            <a:r>
              <a:rPr lang="en-US" altLang="en-US" i="1" u="sng" dirty="0" smtClean="0">
                <a:ea typeface="ＭＳ Ｐゴシック" panose="020B0600070205080204" pitchFamily="34" charset="-128"/>
              </a:rPr>
              <a:t>Housing Development</a:t>
            </a:r>
            <a:r>
              <a:rPr lang="en-US" altLang="en-US" i="1" u="sng" dirty="0">
                <a:ea typeface="ＭＳ Ｐゴシック" panose="020B0600070205080204" pitchFamily="34" charset="-128"/>
              </a:rPr>
              <a:t>:</a:t>
            </a:r>
          </a:p>
        </p:txBody>
      </p:sp>
      <p:graphicFrame>
        <p:nvGraphicFramePr>
          <p:cNvPr id="9" name="Diagram 8"/>
          <p:cNvGraphicFramePr/>
          <p:nvPr>
            <p:extLst>
              <p:ext uri="{D42A27DB-BD31-4B8C-83A1-F6EECF244321}">
                <p14:modId xmlns:p14="http://schemas.microsoft.com/office/powerpoint/2010/main" xmlns="" val="3854991924"/>
              </p:ext>
            </p:extLst>
          </p:nvPr>
        </p:nvGraphicFramePr>
        <p:xfrm>
          <a:off x="1230689" y="1972071"/>
          <a:ext cx="7913311" cy="4913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owchart: Connector 9"/>
          <p:cNvSpPr/>
          <p:nvPr/>
        </p:nvSpPr>
        <p:spPr>
          <a:xfrm>
            <a:off x="2221034" y="1864173"/>
            <a:ext cx="1533750" cy="1420812"/>
          </a:xfrm>
          <a:prstGeom prst="flowChartConnector">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a:solidFill>
                <a:prstClr val="white"/>
              </a:solidFill>
            </a:endParaRPr>
          </a:p>
        </p:txBody>
      </p:sp>
      <p:sp>
        <p:nvSpPr>
          <p:cNvPr id="11" name="Oval 10"/>
          <p:cNvSpPr/>
          <p:nvPr/>
        </p:nvSpPr>
        <p:spPr>
          <a:xfrm>
            <a:off x="5333479" y="1735584"/>
            <a:ext cx="174625" cy="128588"/>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2" name="Curved Connector 11"/>
          <p:cNvCxnSpPr/>
          <p:nvPr/>
        </p:nvCxnSpPr>
        <p:spPr>
          <a:xfrm rot="10800000" flipV="1">
            <a:off x="3754784" y="2403922"/>
            <a:ext cx="1428750" cy="331787"/>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3" name="Picture 18" descr="goal2.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43797" y="1062484"/>
            <a:ext cx="1431925"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Curved Connector 13"/>
          <p:cNvCxnSpPr/>
          <p:nvPr/>
        </p:nvCxnSpPr>
        <p:spPr>
          <a:xfrm>
            <a:off x="5464522" y="1289497"/>
            <a:ext cx="1555750" cy="415925"/>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3"/>
          <p:cNvSpPr txBox="1">
            <a:spLocks noChangeArrowheads="1"/>
          </p:cNvSpPr>
          <p:nvPr/>
        </p:nvSpPr>
        <p:spPr bwMode="auto">
          <a:xfrm>
            <a:off x="2221034" y="5394152"/>
            <a:ext cx="136014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ZA" altLang="en-US" sz="1600">
                <a:solidFill>
                  <a:srgbClr val="000000"/>
                </a:solidFill>
                <a:ea typeface="MS PGothic" pitchFamily="34" charset="-128"/>
              </a:rPr>
              <a:t>HDA planning processes and sales</a:t>
            </a:r>
          </a:p>
        </p:txBody>
      </p:sp>
      <p:sp>
        <p:nvSpPr>
          <p:cNvPr id="16" name="TextBox 15"/>
          <p:cNvSpPr txBox="1"/>
          <p:nvPr/>
        </p:nvSpPr>
        <p:spPr>
          <a:xfrm>
            <a:off x="4211960" y="4316239"/>
            <a:ext cx="1060713" cy="1046163"/>
          </a:xfrm>
          <a:prstGeom prst="rect">
            <a:avLst/>
          </a:prstGeom>
          <a:noFill/>
        </p:spPr>
        <p:txBody>
          <a:bodyPr wrap="square">
            <a:spAutoFit/>
          </a:bodyPr>
          <a:lstStyle/>
          <a:p>
            <a:pPr defTabSz="457200">
              <a:defRPr/>
            </a:pPr>
            <a:r>
              <a:rPr lang="en-ZA" sz="1550" dirty="0">
                <a:solidFill>
                  <a:prstClr val="black"/>
                </a:solidFill>
                <a:latin typeface="Arial" charset="0"/>
                <a:ea typeface="ＭＳ Ｐゴシック" panose="020B0600070205080204" pitchFamily="34" charset="-128"/>
              </a:rPr>
              <a:t>Eskom Capital Debt less interest</a:t>
            </a:r>
          </a:p>
        </p:txBody>
      </p:sp>
      <p:sp>
        <p:nvSpPr>
          <p:cNvPr id="17" name="TextBox 5"/>
          <p:cNvSpPr txBox="1">
            <a:spLocks noChangeArrowheads="1"/>
          </p:cNvSpPr>
          <p:nvPr/>
        </p:nvSpPr>
        <p:spPr bwMode="auto">
          <a:xfrm>
            <a:off x="4932040" y="2897014"/>
            <a:ext cx="1115796"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ZA" altLang="en-US" sz="1400" dirty="0">
                <a:solidFill>
                  <a:srgbClr val="000000"/>
                </a:solidFill>
                <a:ea typeface="MS PGothic" pitchFamily="34" charset="-128"/>
              </a:rPr>
              <a:t>Current account, Revenue Enhancement</a:t>
            </a:r>
          </a:p>
        </p:txBody>
      </p:sp>
      <p:sp>
        <p:nvSpPr>
          <p:cNvPr id="18" name="TextBox 8"/>
          <p:cNvSpPr txBox="1">
            <a:spLocks noChangeArrowheads="1"/>
          </p:cNvSpPr>
          <p:nvPr/>
        </p:nvSpPr>
        <p:spPr bwMode="auto">
          <a:xfrm>
            <a:off x="2411760" y="2060848"/>
            <a:ext cx="1225963"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ZA" altLang="en-US" sz="900" dirty="0">
                <a:solidFill>
                  <a:srgbClr val="000000"/>
                </a:solidFill>
                <a:ea typeface="MS PGothic" pitchFamily="34" charset="-128"/>
              </a:rPr>
              <a:t>Eliminate wastage by: removing illegal connections, formalising illegal settlements, electrifying illegal settlements</a:t>
            </a:r>
          </a:p>
        </p:txBody>
      </p:sp>
      <p:sp>
        <p:nvSpPr>
          <p:cNvPr id="19" name="TextBox 16"/>
          <p:cNvSpPr txBox="1">
            <a:spLocks noChangeArrowheads="1"/>
          </p:cNvSpPr>
          <p:nvPr/>
        </p:nvSpPr>
        <p:spPr bwMode="auto">
          <a:xfrm>
            <a:off x="6948264" y="1556792"/>
            <a:ext cx="2384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ZA" altLang="en-US" sz="1200">
                <a:solidFill>
                  <a:srgbClr val="000000"/>
                </a:solidFill>
                <a:ea typeface="MS PGothic" pitchFamily="34" charset="-128"/>
              </a:rPr>
              <a:t>Eskom historical debt free!</a:t>
            </a:r>
          </a:p>
        </p:txBody>
      </p:sp>
    </p:spTree>
    <p:extLst>
      <p:ext uri="{BB962C8B-B14F-4D97-AF65-F5344CB8AC3E}">
        <p14:creationId xmlns:p14="http://schemas.microsoft.com/office/powerpoint/2010/main" xmlns="" val="1278591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16024"/>
            <a:ext cx="8229600" cy="404664"/>
          </a:xfrm>
        </p:spPr>
        <p:txBody>
          <a:bodyPr>
            <a:noAutofit/>
          </a:bodyPr>
          <a:lstStyle/>
          <a:p>
            <a:r>
              <a:rPr lang="en-ZA" sz="2800" b="1" dirty="0" smtClean="0">
                <a:latin typeface="Arial" panose="020B0604020202020204" pitchFamily="34" charset="0"/>
                <a:cs typeface="Arial" panose="020B0604020202020204" pitchFamily="34" charset="0"/>
              </a:rPr>
              <a:t>Technical Challenges and Interventions</a:t>
            </a:r>
            <a:br>
              <a:rPr lang="en-ZA" sz="2800" b="1" dirty="0" smtClean="0">
                <a:latin typeface="Arial" panose="020B0604020202020204" pitchFamily="34" charset="0"/>
                <a:cs typeface="Arial" panose="020B0604020202020204" pitchFamily="34" charset="0"/>
              </a:rPr>
            </a:br>
            <a:endParaRPr lang="en-ZA" sz="2800"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35</a:t>
            </a:fld>
            <a:endParaRPr lang="en-ZA"/>
          </a:p>
        </p:txBody>
      </p:sp>
      <p:sp>
        <p:nvSpPr>
          <p:cNvPr id="4" name="Rectangle 3"/>
          <p:cNvSpPr/>
          <p:nvPr/>
        </p:nvSpPr>
        <p:spPr>
          <a:xfrm>
            <a:off x="1547664" y="44624"/>
            <a:ext cx="7200800" cy="738664"/>
          </a:xfrm>
          <a:prstGeom prst="rect">
            <a:avLst/>
          </a:prstGeom>
        </p:spPr>
        <p:txBody>
          <a:bodyPr wrap="square">
            <a:spAutoFit/>
          </a:bodyPr>
          <a:lstStyle/>
          <a:p>
            <a:pPr algn="ctr"/>
            <a:r>
              <a:rPr lang="en-US" altLang="en-US" sz="2800" b="1" dirty="0"/>
              <a:t/>
            </a:r>
            <a:br>
              <a:rPr lang="en-US" altLang="en-US" sz="2800" b="1" dirty="0"/>
            </a:br>
            <a:r>
              <a:rPr lang="en-US" altLang="en-US" sz="1400" b="1" dirty="0" smtClean="0"/>
              <a:t>SMART METER INSTALLED TO DATE</a:t>
            </a:r>
            <a:endParaRPr lang="en-ZA" sz="1400" dirty="0"/>
          </a:p>
        </p:txBody>
      </p:sp>
      <p:graphicFrame>
        <p:nvGraphicFramePr>
          <p:cNvPr id="5" name="Table 4"/>
          <p:cNvGraphicFramePr>
            <a:graphicFrameLocks noGrp="1"/>
          </p:cNvGraphicFramePr>
          <p:nvPr>
            <p:extLst>
              <p:ext uri="{D42A27DB-BD31-4B8C-83A1-F6EECF244321}">
                <p14:modId xmlns:p14="http://schemas.microsoft.com/office/powerpoint/2010/main" xmlns="" val="114361803"/>
              </p:ext>
            </p:extLst>
          </p:nvPr>
        </p:nvGraphicFramePr>
        <p:xfrm>
          <a:off x="2339752" y="836712"/>
          <a:ext cx="5400600" cy="1971675"/>
        </p:xfrm>
        <a:graphic>
          <a:graphicData uri="http://schemas.openxmlformats.org/drawingml/2006/table">
            <a:tbl>
              <a:tblPr>
                <a:tableStyleId>{69C7853C-536D-4A76-A0AE-DD22124D55A5}</a:tableStyleId>
              </a:tblPr>
              <a:tblGrid>
                <a:gridCol w="2524671"/>
                <a:gridCol w="2875929"/>
              </a:tblGrid>
              <a:tr h="209550">
                <a:tc gridSpan="2">
                  <a:txBody>
                    <a:bodyPr/>
                    <a:lstStyle/>
                    <a:p>
                      <a:pPr algn="ctr" fontAlgn="b"/>
                      <a:r>
                        <a:rPr lang="en-ZA" sz="1800" b="1" u="none" strike="noStrike" dirty="0">
                          <a:effectLst/>
                        </a:rPr>
                        <a:t>Total </a:t>
                      </a:r>
                      <a:r>
                        <a:rPr lang="en-ZA" sz="1800" b="1" u="none" strike="noStrike" dirty="0" smtClean="0">
                          <a:effectLst/>
                        </a:rPr>
                        <a:t>METERS INSTALLED</a:t>
                      </a:r>
                      <a:endParaRPr lang="en-ZA" sz="1800" b="1" i="0" u="none" strike="noStrike" dirty="0">
                        <a:solidFill>
                          <a:srgbClr val="000000"/>
                        </a:solidFill>
                        <a:effectLst/>
                        <a:latin typeface="Times New Roman"/>
                      </a:endParaRPr>
                    </a:p>
                  </a:txBody>
                  <a:tcPr marL="9525" marR="9525" marT="9525" marB="0" anchor="b"/>
                </a:tc>
                <a:tc hMerge="1">
                  <a:txBody>
                    <a:bodyPr/>
                    <a:lstStyle/>
                    <a:p>
                      <a:endParaRPr lang="en-ZA"/>
                    </a:p>
                  </a:txBody>
                  <a:tcPr/>
                </a:tc>
              </a:tr>
              <a:tr h="209550">
                <a:tc>
                  <a:txBody>
                    <a:bodyPr/>
                    <a:lstStyle/>
                    <a:p>
                      <a:pPr algn="l" fontAlgn="b"/>
                      <a:r>
                        <a:rPr lang="en-ZA" sz="1800" b="1" u="none" strike="noStrike" dirty="0">
                          <a:effectLst/>
                        </a:rPr>
                        <a:t>Type</a:t>
                      </a:r>
                      <a:endParaRPr lang="en-ZA" sz="1800" b="1" i="0" u="none" strike="noStrike" dirty="0">
                        <a:solidFill>
                          <a:srgbClr val="000000"/>
                        </a:solidFill>
                        <a:effectLst/>
                        <a:latin typeface="Times New Roman"/>
                      </a:endParaRPr>
                    </a:p>
                  </a:txBody>
                  <a:tcPr marL="9525" marR="9525" marT="9525" marB="0" anchor="b"/>
                </a:tc>
                <a:tc>
                  <a:txBody>
                    <a:bodyPr/>
                    <a:lstStyle/>
                    <a:p>
                      <a:pPr algn="l" fontAlgn="b"/>
                      <a:r>
                        <a:rPr lang="en-ZA" sz="1800" b="1" u="none" strike="noStrike">
                          <a:effectLst/>
                        </a:rPr>
                        <a:t>Total</a:t>
                      </a:r>
                      <a:endParaRPr lang="en-ZA" sz="1800" b="1" i="0" u="none" strike="noStrike">
                        <a:solidFill>
                          <a:srgbClr val="000000"/>
                        </a:solidFill>
                        <a:effectLst/>
                        <a:latin typeface="Times New Roman"/>
                      </a:endParaRPr>
                    </a:p>
                  </a:txBody>
                  <a:tcPr marL="9525" marR="9525" marT="9525" marB="0" anchor="b"/>
                </a:tc>
              </a:tr>
              <a:tr h="190500">
                <a:tc>
                  <a:txBody>
                    <a:bodyPr/>
                    <a:lstStyle/>
                    <a:p>
                      <a:pPr algn="l" fontAlgn="b"/>
                      <a:r>
                        <a:rPr lang="en-ZA" sz="1600" b="1" u="none" strike="noStrike" dirty="0">
                          <a:effectLst/>
                        </a:rPr>
                        <a:t>Single Phase</a:t>
                      </a:r>
                      <a:endParaRPr lang="en-ZA" sz="1600" b="1" i="0" u="none" strike="noStrike" dirty="0">
                        <a:solidFill>
                          <a:srgbClr val="000000"/>
                        </a:solidFill>
                        <a:effectLst/>
                        <a:latin typeface="Times New Roman"/>
                      </a:endParaRPr>
                    </a:p>
                  </a:txBody>
                  <a:tcPr marL="9525" marR="9525" marT="9525" marB="0" anchor="b"/>
                </a:tc>
                <a:tc>
                  <a:txBody>
                    <a:bodyPr/>
                    <a:lstStyle/>
                    <a:p>
                      <a:pPr algn="r" fontAlgn="b"/>
                      <a:r>
                        <a:rPr lang="en-ZA" sz="1600" b="1" u="none" strike="noStrike" dirty="0">
                          <a:effectLst/>
                        </a:rPr>
                        <a:t>3862</a:t>
                      </a:r>
                      <a:endParaRPr lang="en-ZA" sz="1600" b="1" i="0" u="none" strike="noStrike" dirty="0">
                        <a:solidFill>
                          <a:srgbClr val="000000"/>
                        </a:solidFill>
                        <a:effectLst/>
                        <a:latin typeface="Times New Roman"/>
                      </a:endParaRPr>
                    </a:p>
                  </a:txBody>
                  <a:tcPr marL="9525" marR="9525" marT="9525" marB="0" anchor="b"/>
                </a:tc>
              </a:tr>
              <a:tr h="190500">
                <a:tc>
                  <a:txBody>
                    <a:bodyPr/>
                    <a:lstStyle/>
                    <a:p>
                      <a:pPr algn="l" fontAlgn="b"/>
                      <a:r>
                        <a:rPr lang="en-ZA" sz="1600" b="1" u="none" strike="noStrike">
                          <a:effectLst/>
                        </a:rPr>
                        <a:t>DCU</a:t>
                      </a:r>
                      <a:endParaRPr lang="en-ZA" sz="1600" b="1" i="0" u="none" strike="noStrike">
                        <a:solidFill>
                          <a:srgbClr val="000000"/>
                        </a:solidFill>
                        <a:effectLst/>
                        <a:latin typeface="Times New Roman"/>
                      </a:endParaRPr>
                    </a:p>
                  </a:txBody>
                  <a:tcPr marL="9525" marR="9525" marT="9525" marB="0" anchor="b"/>
                </a:tc>
                <a:tc>
                  <a:txBody>
                    <a:bodyPr/>
                    <a:lstStyle/>
                    <a:p>
                      <a:pPr algn="r" fontAlgn="b"/>
                      <a:r>
                        <a:rPr lang="en-ZA" sz="1600" b="1" u="none" strike="noStrike" dirty="0">
                          <a:effectLst/>
                        </a:rPr>
                        <a:t>134</a:t>
                      </a:r>
                      <a:endParaRPr lang="en-ZA" sz="1600" b="1" i="0" u="none" strike="noStrike" dirty="0">
                        <a:solidFill>
                          <a:srgbClr val="000000"/>
                        </a:solidFill>
                        <a:effectLst/>
                        <a:latin typeface="Times New Roman"/>
                      </a:endParaRPr>
                    </a:p>
                  </a:txBody>
                  <a:tcPr marL="9525" marR="9525" marT="9525" marB="0" anchor="b"/>
                </a:tc>
              </a:tr>
              <a:tr h="190500">
                <a:tc>
                  <a:txBody>
                    <a:bodyPr/>
                    <a:lstStyle/>
                    <a:p>
                      <a:pPr algn="l" fontAlgn="b"/>
                      <a:r>
                        <a:rPr lang="en-ZA" sz="1600" b="1" u="none" strike="noStrike">
                          <a:effectLst/>
                        </a:rPr>
                        <a:t>Three Phase</a:t>
                      </a:r>
                      <a:endParaRPr lang="en-ZA" sz="1600" b="1" i="0" u="none" strike="noStrike">
                        <a:solidFill>
                          <a:srgbClr val="000000"/>
                        </a:solidFill>
                        <a:effectLst/>
                        <a:latin typeface="Times New Roman"/>
                      </a:endParaRPr>
                    </a:p>
                  </a:txBody>
                  <a:tcPr marL="9525" marR="9525" marT="9525" marB="0" anchor="b"/>
                </a:tc>
                <a:tc>
                  <a:txBody>
                    <a:bodyPr/>
                    <a:lstStyle/>
                    <a:p>
                      <a:pPr algn="r" fontAlgn="b"/>
                      <a:r>
                        <a:rPr lang="en-ZA" sz="1600" b="1" u="none" strike="noStrike" dirty="0">
                          <a:effectLst/>
                        </a:rPr>
                        <a:t>245</a:t>
                      </a:r>
                      <a:endParaRPr lang="en-ZA" sz="1600" b="1" i="0" u="none" strike="noStrike" dirty="0">
                        <a:solidFill>
                          <a:srgbClr val="000000"/>
                        </a:solidFill>
                        <a:effectLst/>
                        <a:latin typeface="Times New Roman"/>
                      </a:endParaRPr>
                    </a:p>
                  </a:txBody>
                  <a:tcPr marL="9525" marR="9525" marT="9525" marB="0" anchor="b"/>
                </a:tc>
              </a:tr>
              <a:tr h="390525">
                <a:tc>
                  <a:txBody>
                    <a:bodyPr/>
                    <a:lstStyle/>
                    <a:p>
                      <a:pPr algn="l" fontAlgn="b"/>
                      <a:r>
                        <a:rPr lang="en-ZA" sz="1600" b="1" u="none" strike="noStrike">
                          <a:effectLst/>
                        </a:rPr>
                        <a:t>Large Power User</a:t>
                      </a:r>
                      <a:endParaRPr lang="en-ZA" sz="1600" b="1" i="0" u="none" strike="noStrike">
                        <a:solidFill>
                          <a:srgbClr val="000000"/>
                        </a:solidFill>
                        <a:effectLst/>
                        <a:latin typeface="Times New Roman"/>
                      </a:endParaRPr>
                    </a:p>
                  </a:txBody>
                  <a:tcPr marL="9525" marR="9525" marT="9525" marB="0" anchor="b"/>
                </a:tc>
                <a:tc>
                  <a:txBody>
                    <a:bodyPr/>
                    <a:lstStyle/>
                    <a:p>
                      <a:pPr algn="r" fontAlgn="b"/>
                      <a:r>
                        <a:rPr lang="en-ZA" sz="1600" b="1" u="none" strike="noStrike" dirty="0">
                          <a:effectLst/>
                        </a:rPr>
                        <a:t>0</a:t>
                      </a:r>
                      <a:endParaRPr lang="en-ZA" sz="1600" b="1" i="0" u="none" strike="noStrike" dirty="0">
                        <a:solidFill>
                          <a:srgbClr val="000000"/>
                        </a:solidFill>
                        <a:effectLst/>
                        <a:latin typeface="Times New Roman"/>
                      </a:endParaRPr>
                    </a:p>
                  </a:txBody>
                  <a:tcPr marL="9525" marR="9525" marT="9525" marB="0" anchor="b"/>
                </a:tc>
              </a:tr>
              <a:tr h="200025">
                <a:tc>
                  <a:txBody>
                    <a:bodyPr/>
                    <a:lstStyle/>
                    <a:p>
                      <a:pPr algn="l" fontAlgn="b"/>
                      <a:r>
                        <a:rPr lang="en-ZA" sz="1600" b="1" u="none" strike="noStrike">
                          <a:effectLst/>
                        </a:rPr>
                        <a:t>Total</a:t>
                      </a:r>
                      <a:endParaRPr lang="en-ZA" sz="1600" b="1" i="0" u="none" strike="noStrike">
                        <a:solidFill>
                          <a:srgbClr val="000000"/>
                        </a:solidFill>
                        <a:effectLst/>
                        <a:latin typeface="Times New Roman"/>
                      </a:endParaRPr>
                    </a:p>
                  </a:txBody>
                  <a:tcPr marL="9525" marR="9525" marT="9525" marB="0" anchor="b"/>
                </a:tc>
                <a:tc>
                  <a:txBody>
                    <a:bodyPr/>
                    <a:lstStyle/>
                    <a:p>
                      <a:pPr algn="r" fontAlgn="b"/>
                      <a:r>
                        <a:rPr lang="en-ZA" sz="1600" b="1" u="none" strike="noStrike" dirty="0">
                          <a:effectLst/>
                        </a:rPr>
                        <a:t>4241</a:t>
                      </a:r>
                      <a:endParaRPr lang="en-ZA" sz="1600" b="1" i="0" u="none" strike="noStrike" dirty="0">
                        <a:solidFill>
                          <a:srgbClr val="000000"/>
                        </a:solidFill>
                        <a:effectLst/>
                        <a:latin typeface="Times New Roman"/>
                      </a:endParaRPr>
                    </a:p>
                  </a:txBody>
                  <a:tcPr marL="9525" marR="9525" marT="9525" marB="0" anchor="b"/>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421343634"/>
              </p:ext>
            </p:extLst>
          </p:nvPr>
        </p:nvGraphicFramePr>
        <p:xfrm>
          <a:off x="1547664" y="2897560"/>
          <a:ext cx="6768752"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83334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75656" y="2535486"/>
            <a:ext cx="7272808" cy="1325562"/>
          </a:xfrm>
          <a:solidFill>
            <a:srgbClr val="92D050"/>
          </a:solidFill>
        </p:spPr>
        <p:txBody>
          <a:bodyPr/>
          <a:lstStyle/>
          <a:p>
            <a:pPr algn="ctr" eaLnBrk="1" hangingPunct="1"/>
            <a:r>
              <a:rPr lang="en-US" altLang="en-US" sz="2000" b="1" dirty="0" smtClean="0">
                <a:latin typeface="Arial" pitchFamily="34" charset="0"/>
                <a:cs typeface="Arial" pitchFamily="34" charset="0"/>
              </a:rPr>
              <a:t>KEY RECOMMENDATIONS</a:t>
            </a:r>
          </a:p>
        </p:txBody>
      </p:sp>
      <p:sp>
        <p:nvSpPr>
          <p:cNvPr id="7" name="Slide Number Placeholder 6"/>
          <p:cNvSpPr>
            <a:spLocks noGrp="1"/>
          </p:cNvSpPr>
          <p:nvPr>
            <p:ph type="sldNum" sz="quarter" idx="12"/>
          </p:nvPr>
        </p:nvSpPr>
        <p:spPr/>
        <p:txBody>
          <a:bodyPr/>
          <a:lstStyle/>
          <a:p>
            <a:fld id="{E65406AB-C20D-42C6-8CF6-BC13BAAFBBE6}" type="slidenum">
              <a:rPr lang="en-ZA" smtClean="0"/>
              <a:pPr/>
              <a:t>36</a:t>
            </a:fld>
            <a:endParaRPr lang="en-ZA"/>
          </a:p>
        </p:txBody>
      </p:sp>
    </p:spTree>
    <p:extLst>
      <p:ext uri="{BB962C8B-B14F-4D97-AF65-F5344CB8AC3E}">
        <p14:creationId xmlns:p14="http://schemas.microsoft.com/office/powerpoint/2010/main" xmlns="" val="3796012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2008"/>
            <a:ext cx="8229600" cy="404664"/>
          </a:xfrm>
        </p:spPr>
        <p:txBody>
          <a:bodyPr>
            <a:noAutofit/>
          </a:bodyPr>
          <a:lstStyle/>
          <a:p>
            <a:r>
              <a:rPr lang="en-ZA" sz="4000" b="1" dirty="0" smtClean="0"/>
              <a:t>QUICK WINS</a:t>
            </a:r>
            <a:endParaRPr lang="en-ZA" sz="4000" b="1"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37</a:t>
            </a:fld>
            <a:endParaRPr lang="en-ZA"/>
          </a:p>
        </p:txBody>
      </p:sp>
      <p:sp>
        <p:nvSpPr>
          <p:cNvPr id="5" name="Text Placeholder 8"/>
          <p:cNvSpPr txBox="1">
            <a:spLocks/>
          </p:cNvSpPr>
          <p:nvPr/>
        </p:nvSpPr>
        <p:spPr>
          <a:xfrm>
            <a:off x="1199000" y="404664"/>
            <a:ext cx="79450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ZA" sz="2250" dirty="0" smtClean="0"/>
              <a:t>Thorough consultation with all stakeholders on the Duma PPP project.</a:t>
            </a:r>
          </a:p>
          <a:p>
            <a:pPr marL="285750" indent="-285750"/>
            <a:r>
              <a:rPr lang="en-ZA" sz="2250" dirty="0" smtClean="0"/>
              <a:t>High level political and administrative support to iron out the Eskom impasse and HDA related challenges.</a:t>
            </a:r>
          </a:p>
          <a:p>
            <a:pPr marL="285750" indent="-285750"/>
            <a:r>
              <a:rPr lang="en-ZA" sz="2250" dirty="0" smtClean="0"/>
              <a:t>Urgent employment of suitably qualified Senior managers.</a:t>
            </a:r>
          </a:p>
          <a:p>
            <a:pPr marL="285750" indent="-285750"/>
            <a:r>
              <a:rPr lang="en-ZA" sz="2250" dirty="0" smtClean="0"/>
              <a:t>Joint tackling of electricity theft.</a:t>
            </a:r>
          </a:p>
          <a:p>
            <a:pPr marL="285750" indent="-285750"/>
            <a:r>
              <a:rPr lang="en-ZA" sz="2250" dirty="0" smtClean="0"/>
              <a:t>Accelerate removal of illegal connections and adherence to deadlines.</a:t>
            </a:r>
          </a:p>
          <a:p>
            <a:pPr marL="285750" indent="-285750"/>
            <a:r>
              <a:rPr lang="en-ZA" sz="2250" dirty="0" smtClean="0"/>
              <a:t>Development of monitoring and evaluation strategy for reconnections.</a:t>
            </a:r>
          </a:p>
          <a:p>
            <a:pPr marL="285750" indent="-285750"/>
            <a:r>
              <a:rPr lang="en-ZA" sz="2250" dirty="0"/>
              <a:t>F</a:t>
            </a:r>
            <a:r>
              <a:rPr lang="en-ZA" sz="2250" dirty="0" smtClean="0"/>
              <a:t>ull support for project Revenue </a:t>
            </a:r>
            <a:r>
              <a:rPr lang="en-ZA" sz="2250" dirty="0"/>
              <a:t>E</a:t>
            </a:r>
            <a:r>
              <a:rPr lang="en-ZA" sz="2250" dirty="0" smtClean="0"/>
              <a:t>nhancement Team.</a:t>
            </a:r>
          </a:p>
          <a:p>
            <a:pPr marL="285750" indent="-285750"/>
            <a:r>
              <a:rPr lang="en-ZA" sz="2250" dirty="0"/>
              <a:t>A</a:t>
            </a:r>
            <a:r>
              <a:rPr lang="en-ZA" sz="2250" dirty="0" smtClean="0"/>
              <a:t>llocation of full time/ dedicated electricians under project revenue enhancement.</a:t>
            </a:r>
          </a:p>
          <a:p>
            <a:pPr marL="285750" indent="-285750"/>
            <a:r>
              <a:rPr lang="en-ZA" sz="2250" dirty="0" smtClean="0"/>
              <a:t>Accelerate formalisation of informal settlements.</a:t>
            </a:r>
          </a:p>
          <a:p>
            <a:pPr marL="285750" indent="-285750"/>
            <a:r>
              <a:rPr lang="en-ZA" sz="2250" dirty="0"/>
              <a:t>S</a:t>
            </a:r>
            <a:r>
              <a:rPr lang="en-ZA" sz="2250" dirty="0" smtClean="0"/>
              <a:t>ecurity support services during removal of illegal connection operations;</a:t>
            </a:r>
          </a:p>
          <a:p>
            <a:pPr marL="285750" indent="-285750"/>
            <a:endParaRPr lang="en-ZA" sz="2250" dirty="0" smtClean="0"/>
          </a:p>
          <a:p>
            <a:pPr marL="285750" indent="-285750"/>
            <a:endParaRPr lang="en-ZA" sz="2250" dirty="0" smtClean="0"/>
          </a:p>
          <a:p>
            <a:pPr marL="285750" indent="-285750"/>
            <a:endParaRPr lang="en-ZA" sz="2250" dirty="0" smtClean="0"/>
          </a:p>
          <a:p>
            <a:pPr marL="285750" indent="-285750"/>
            <a:endParaRPr lang="en-ZA" sz="2250" dirty="0"/>
          </a:p>
        </p:txBody>
      </p:sp>
    </p:spTree>
    <p:extLst>
      <p:ext uri="{BB962C8B-B14F-4D97-AF65-F5344CB8AC3E}">
        <p14:creationId xmlns:p14="http://schemas.microsoft.com/office/powerpoint/2010/main" xmlns="" val="3632350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2008"/>
            <a:ext cx="8229600" cy="404664"/>
          </a:xfrm>
        </p:spPr>
        <p:txBody>
          <a:bodyPr>
            <a:noAutofit/>
          </a:bodyPr>
          <a:lstStyle/>
          <a:p>
            <a:r>
              <a:rPr lang="en-ZA" sz="4000" b="1" dirty="0" smtClean="0"/>
              <a:t>QUICK WINS</a:t>
            </a:r>
            <a:endParaRPr lang="en-ZA" sz="4000" b="1"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38</a:t>
            </a:fld>
            <a:endParaRPr lang="en-ZA"/>
          </a:p>
        </p:txBody>
      </p:sp>
      <p:sp>
        <p:nvSpPr>
          <p:cNvPr id="5" name="Text Placeholder 8"/>
          <p:cNvSpPr txBox="1">
            <a:spLocks/>
          </p:cNvSpPr>
          <p:nvPr/>
        </p:nvSpPr>
        <p:spPr>
          <a:xfrm>
            <a:off x="1199000" y="404664"/>
            <a:ext cx="79450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ZA" sz="2250" dirty="0" smtClean="0"/>
              <a:t>Development of monitoring and evaluation strategy for reconnections;</a:t>
            </a:r>
          </a:p>
          <a:p>
            <a:pPr marL="285750" indent="-285750"/>
            <a:r>
              <a:rPr lang="en-ZA" sz="2250" dirty="0"/>
              <a:t>F</a:t>
            </a:r>
            <a:r>
              <a:rPr lang="en-ZA" sz="2250" dirty="0" smtClean="0"/>
              <a:t>ull support for project Revenue </a:t>
            </a:r>
            <a:r>
              <a:rPr lang="en-ZA" sz="2250" dirty="0"/>
              <a:t>E</a:t>
            </a:r>
            <a:r>
              <a:rPr lang="en-ZA" sz="2250" dirty="0" smtClean="0"/>
              <a:t>nhancement </a:t>
            </a:r>
            <a:r>
              <a:rPr lang="en-ZA" sz="2250" dirty="0"/>
              <a:t>T</a:t>
            </a:r>
            <a:r>
              <a:rPr lang="en-ZA" sz="2250" dirty="0" smtClean="0"/>
              <a:t>eam;</a:t>
            </a:r>
          </a:p>
          <a:p>
            <a:pPr marL="285750" indent="-285750"/>
            <a:r>
              <a:rPr lang="en-ZA" sz="2250" dirty="0"/>
              <a:t>A</a:t>
            </a:r>
            <a:r>
              <a:rPr lang="en-ZA" sz="2250" dirty="0" smtClean="0"/>
              <a:t>llocation of full time/ dedicated electricians under project revenue enhancement;</a:t>
            </a:r>
          </a:p>
          <a:p>
            <a:pPr marL="285750" indent="-285750"/>
            <a:r>
              <a:rPr lang="en-ZA" sz="2250" dirty="0" smtClean="0"/>
              <a:t> Accelerate installation of smart meters for all municipal supply areas;</a:t>
            </a:r>
          </a:p>
          <a:p>
            <a:pPr marL="285750" indent="-285750"/>
            <a:r>
              <a:rPr lang="en-ZA" sz="2250" dirty="0" smtClean="0"/>
              <a:t>Security support services during removal of illegal connection operations;</a:t>
            </a:r>
          </a:p>
          <a:p>
            <a:pPr marL="285750" indent="-285750"/>
            <a:r>
              <a:rPr lang="en-ZA" sz="2250" dirty="0" smtClean="0"/>
              <a:t>Accelerate the appointment of the Social Facilitator for the Human Settlement project;</a:t>
            </a:r>
          </a:p>
          <a:p>
            <a:pPr marL="285750" indent="-285750"/>
            <a:r>
              <a:rPr lang="en-ZA" sz="2250" dirty="0" smtClean="0"/>
              <a:t>Continuously engage Eskom on the capital debt ring-fencing and linkage of the same to the Human Settlement project.</a:t>
            </a:r>
          </a:p>
          <a:p>
            <a:pPr marL="285750" indent="-285750"/>
            <a:r>
              <a:rPr lang="en-ZA" sz="2250" dirty="0" smtClean="0"/>
              <a:t>Secure political and administrative willpower to turn the Municipality around</a:t>
            </a:r>
          </a:p>
          <a:p>
            <a:pPr marL="285750" indent="-285750"/>
            <a:endParaRPr lang="en-ZA" sz="2250" dirty="0" smtClean="0"/>
          </a:p>
          <a:p>
            <a:pPr marL="285750" indent="-285750"/>
            <a:endParaRPr lang="en-ZA" sz="2250" dirty="0" smtClean="0"/>
          </a:p>
          <a:p>
            <a:pPr marL="285750" indent="-285750"/>
            <a:endParaRPr lang="en-ZA" sz="2250" dirty="0" smtClean="0"/>
          </a:p>
          <a:p>
            <a:pPr marL="285750" indent="-285750"/>
            <a:endParaRPr lang="en-ZA" sz="2250" dirty="0"/>
          </a:p>
        </p:txBody>
      </p:sp>
    </p:spTree>
    <p:extLst>
      <p:ext uri="{BB962C8B-B14F-4D97-AF65-F5344CB8AC3E}">
        <p14:creationId xmlns:p14="http://schemas.microsoft.com/office/powerpoint/2010/main" xmlns="" val="1978702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36912"/>
            <a:ext cx="8229600" cy="1143000"/>
          </a:xfrm>
        </p:spPr>
        <p:txBody>
          <a:bodyPr/>
          <a:lstStyle/>
          <a:p>
            <a:r>
              <a:rPr lang="en-ZA" b="1" smtClean="0"/>
              <a:t>Thank You </a:t>
            </a:r>
            <a:endParaRPr lang="en-ZA" b="1"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39</a:t>
            </a:fld>
            <a:endParaRPr lang="en-ZA"/>
          </a:p>
        </p:txBody>
      </p:sp>
    </p:spTree>
    <p:extLst>
      <p:ext uri="{BB962C8B-B14F-4D97-AF65-F5344CB8AC3E}">
        <p14:creationId xmlns:p14="http://schemas.microsoft.com/office/powerpoint/2010/main" xmlns="" val="1584852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75656" y="2535486"/>
            <a:ext cx="7272808" cy="1325562"/>
          </a:xfrm>
          <a:solidFill>
            <a:srgbClr val="92D050"/>
          </a:solidFill>
        </p:spPr>
        <p:txBody>
          <a:bodyPr/>
          <a:lstStyle/>
          <a:p>
            <a:pPr algn="ctr" eaLnBrk="1" hangingPunct="1"/>
            <a:r>
              <a:rPr lang="en-US" altLang="en-US" sz="2000" b="1" smtClean="0">
                <a:latin typeface="Arial" pitchFamily="34" charset="0"/>
                <a:cs typeface="Arial" pitchFamily="34" charset="0"/>
              </a:rPr>
              <a:t>BACKGROUND</a:t>
            </a:r>
          </a:p>
        </p:txBody>
      </p:sp>
      <p:sp>
        <p:nvSpPr>
          <p:cNvPr id="7" name="Slide Number Placeholder 6"/>
          <p:cNvSpPr>
            <a:spLocks noGrp="1"/>
          </p:cNvSpPr>
          <p:nvPr>
            <p:ph type="sldNum" sz="quarter" idx="12"/>
          </p:nvPr>
        </p:nvSpPr>
        <p:spPr/>
        <p:txBody>
          <a:bodyPr/>
          <a:lstStyle/>
          <a:p>
            <a:fld id="{E65406AB-C20D-42C6-8CF6-BC13BAAFBBE6}" type="slidenum">
              <a:rPr lang="en-ZA" smtClean="0"/>
              <a:pPr/>
              <a:t>4</a:t>
            </a:fld>
            <a:endParaRPr lang="en-ZA"/>
          </a:p>
        </p:txBody>
      </p:sp>
    </p:spTree>
    <p:extLst>
      <p:ext uri="{BB962C8B-B14F-4D97-AF65-F5344CB8AC3E}">
        <p14:creationId xmlns:p14="http://schemas.microsoft.com/office/powerpoint/2010/main" xmlns="" val="1410808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50BB0E78-8C48-45A0-B0FB-283D2E66EBCD}"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
        <p:nvSpPr>
          <p:cNvPr id="16387" name="Title 1"/>
          <p:cNvSpPr>
            <a:spLocks noGrp="1"/>
          </p:cNvSpPr>
          <p:nvPr>
            <p:ph type="title"/>
          </p:nvPr>
        </p:nvSpPr>
        <p:spPr>
          <a:xfrm>
            <a:off x="1331640" y="1"/>
            <a:ext cx="7450013" cy="692696"/>
          </a:xfrm>
          <a:solidFill>
            <a:schemeClr val="bg1"/>
          </a:solidFill>
        </p:spPr>
        <p:txBody>
          <a:bodyPr>
            <a:normAutofit/>
          </a:bodyPr>
          <a:lstStyle/>
          <a:p>
            <a:r>
              <a:rPr lang="en-ZA" altLang="en-US" sz="3600" b="1" dirty="0" smtClean="0">
                <a:latin typeface="+mn-lt"/>
                <a:cs typeface="Arial" charset="0"/>
              </a:rPr>
              <a:t>Introduction</a:t>
            </a:r>
          </a:p>
        </p:txBody>
      </p:sp>
      <p:sp>
        <p:nvSpPr>
          <p:cNvPr id="23" name="Content Placeholder 2"/>
          <p:cNvSpPr>
            <a:spLocks noGrp="1"/>
          </p:cNvSpPr>
          <p:nvPr>
            <p:ph idx="1"/>
          </p:nvPr>
        </p:nvSpPr>
        <p:spPr>
          <a:xfrm>
            <a:off x="1115616" y="805854"/>
            <a:ext cx="7704856" cy="4351338"/>
          </a:xfrm>
        </p:spPr>
        <p:txBody>
          <a:bodyPr/>
          <a:lstStyle/>
          <a:p>
            <a:pPr marL="0" indent="0">
              <a:buNone/>
              <a:defRPr/>
            </a:pPr>
            <a:r>
              <a:rPr lang="en-US" altLang="en-US" dirty="0"/>
              <a:t>The purpose of the presentation </a:t>
            </a:r>
            <a:r>
              <a:rPr lang="en-US" altLang="en-US" dirty="0" smtClean="0"/>
              <a:t> is to </a:t>
            </a:r>
            <a:r>
              <a:rPr lang="en-US" altLang="en-US" dirty="0"/>
              <a:t>provide information in relation to the following:</a:t>
            </a:r>
          </a:p>
          <a:p>
            <a:pPr>
              <a:defRPr/>
            </a:pPr>
            <a:r>
              <a:rPr lang="en-US" altLang="en-US" i="1" dirty="0"/>
              <a:t>Reasons why the Municipality is defaulting on the Eskom Bulk Purchases Account</a:t>
            </a:r>
          </a:p>
          <a:p>
            <a:pPr>
              <a:defRPr/>
            </a:pPr>
            <a:r>
              <a:rPr lang="en-US" altLang="en-US" i="1" dirty="0"/>
              <a:t>Revenue streams available to the Municipality</a:t>
            </a:r>
          </a:p>
          <a:p>
            <a:pPr>
              <a:defRPr/>
            </a:pPr>
            <a:r>
              <a:rPr lang="en-US" altLang="en-US" i="1" dirty="0"/>
              <a:t>Interventions to address the Eskom account</a:t>
            </a:r>
          </a:p>
          <a:p>
            <a:pPr marL="0" indent="0">
              <a:buFont typeface="Arial" pitchFamily="34" charset="0"/>
              <a:buNone/>
              <a:defRPr/>
            </a:pPr>
            <a:endParaRPr lang="en-US" altLang="en-US" dirty="0" smtClean="0"/>
          </a:p>
        </p:txBody>
      </p:sp>
    </p:spTree>
    <p:extLst>
      <p:ext uri="{BB962C8B-B14F-4D97-AF65-F5344CB8AC3E}">
        <p14:creationId xmlns:p14="http://schemas.microsoft.com/office/powerpoint/2010/main" xmlns="" val="338573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4016"/>
            <a:ext cx="8229600" cy="332656"/>
          </a:xfrm>
        </p:spPr>
        <p:txBody>
          <a:bodyPr>
            <a:normAutofit fontScale="90000"/>
          </a:bodyPr>
          <a:lstStyle/>
          <a:p>
            <a:r>
              <a:rPr lang="en-ZA" sz="3200" b="1" dirty="0" smtClean="0"/>
              <a:t>Overview</a:t>
            </a:r>
            <a:endParaRPr lang="en-ZA" sz="3200" b="1" dirty="0"/>
          </a:p>
        </p:txBody>
      </p:sp>
      <p:sp>
        <p:nvSpPr>
          <p:cNvPr id="4" name="Content Placeholder 2"/>
          <p:cNvSpPr>
            <a:spLocks noGrp="1"/>
          </p:cNvSpPr>
          <p:nvPr>
            <p:ph idx="1"/>
          </p:nvPr>
        </p:nvSpPr>
        <p:spPr>
          <a:xfrm>
            <a:off x="1185192" y="548680"/>
            <a:ext cx="7851304" cy="6048672"/>
          </a:xfrm>
        </p:spPr>
        <p:txBody>
          <a:bodyPr>
            <a:normAutofit fontScale="92500" lnSpcReduction="10000"/>
          </a:bodyPr>
          <a:lstStyle/>
          <a:p>
            <a:pPr>
              <a:defRPr/>
            </a:pPr>
            <a:r>
              <a:rPr lang="en-US" sz="2200" dirty="0" err="1"/>
              <a:t>Thaba</a:t>
            </a:r>
            <a:r>
              <a:rPr lang="en-US" sz="2200" dirty="0"/>
              <a:t> </a:t>
            </a:r>
            <a:r>
              <a:rPr lang="en-US" sz="2200" dirty="0" err="1"/>
              <a:t>Chweu</a:t>
            </a:r>
            <a:r>
              <a:rPr lang="en-US" sz="2200" dirty="0"/>
              <a:t> Local Municipality (TCLM) is a Category B municipality located in the north-western region of the Mpumalanga Province in the Ehlanzeni </a:t>
            </a:r>
            <a:r>
              <a:rPr lang="en-US" sz="2200" dirty="0" smtClean="0"/>
              <a:t>District</a:t>
            </a:r>
            <a:r>
              <a:rPr lang="en-US" sz="2200" dirty="0"/>
              <a:t>;</a:t>
            </a:r>
            <a:endParaRPr lang="en-US" sz="2200" dirty="0" smtClean="0"/>
          </a:p>
          <a:p>
            <a:pPr>
              <a:defRPr/>
            </a:pPr>
            <a:r>
              <a:rPr lang="en-US" sz="2200" dirty="0" smtClean="0"/>
              <a:t>It </a:t>
            </a:r>
            <a:r>
              <a:rPr lang="en-US" sz="2200" dirty="0"/>
              <a:t>is one of four municipalities in the </a:t>
            </a:r>
            <a:r>
              <a:rPr lang="en-US" sz="2200" dirty="0" smtClean="0"/>
              <a:t>district</a:t>
            </a:r>
            <a:r>
              <a:rPr lang="en-US" sz="2200" dirty="0"/>
              <a:t>;</a:t>
            </a:r>
            <a:endParaRPr lang="en-US" sz="2200" dirty="0" smtClean="0"/>
          </a:p>
          <a:p>
            <a:pPr>
              <a:defRPr/>
            </a:pPr>
            <a:r>
              <a:rPr lang="en-US" sz="2200" dirty="0" smtClean="0"/>
              <a:t>The </a:t>
            </a:r>
            <a:r>
              <a:rPr lang="en-US" sz="2200" dirty="0"/>
              <a:t>escarpment divides the district into eastern and western halves. It is located on the far north-eastern part of the </a:t>
            </a:r>
            <a:r>
              <a:rPr lang="en-US" sz="2200" dirty="0" smtClean="0"/>
              <a:t>district; </a:t>
            </a:r>
          </a:p>
          <a:p>
            <a:pPr>
              <a:defRPr/>
            </a:pPr>
            <a:r>
              <a:rPr lang="en-US" sz="2200" dirty="0" smtClean="0"/>
              <a:t>It </a:t>
            </a:r>
            <a:r>
              <a:rPr lang="en-US" sz="2200" dirty="0"/>
              <a:t>shares its northern boundaries with </a:t>
            </a:r>
            <a:r>
              <a:rPr lang="en-US" sz="2200" dirty="0" smtClean="0"/>
              <a:t>Limpopo</a:t>
            </a:r>
            <a:r>
              <a:rPr lang="en-US" sz="2200" dirty="0"/>
              <a:t>;</a:t>
            </a:r>
            <a:endParaRPr lang="en-US" sz="2200" dirty="0" smtClean="0"/>
          </a:p>
          <a:p>
            <a:pPr>
              <a:defRPr/>
            </a:pPr>
            <a:r>
              <a:rPr lang="en-US" sz="2200" dirty="0" smtClean="0"/>
              <a:t>The </a:t>
            </a:r>
            <a:r>
              <a:rPr lang="en-US" sz="2200" dirty="0"/>
              <a:t>municipality is on the Lowveld escarpment of Mpumalanga, with an average elevation of 1 400m above sea level and altitudes varying from 600 to 2 </a:t>
            </a:r>
            <a:r>
              <a:rPr lang="en-US" sz="2200" dirty="0" smtClean="0"/>
              <a:t>100m;</a:t>
            </a:r>
            <a:endParaRPr lang="en-ZA" sz="2200" dirty="0"/>
          </a:p>
          <a:p>
            <a:pPr>
              <a:defRPr/>
            </a:pPr>
            <a:r>
              <a:rPr lang="en-US" altLang="en-US" sz="2200" dirty="0"/>
              <a:t>The current </a:t>
            </a:r>
            <a:r>
              <a:rPr lang="en-US" altLang="en-US" sz="2200" dirty="0" smtClean="0"/>
              <a:t>population is </a:t>
            </a:r>
            <a:r>
              <a:rPr lang="en-ZA" altLang="en-US" sz="2200" dirty="0"/>
              <a:t>101 895</a:t>
            </a:r>
            <a:r>
              <a:rPr lang="en-US" altLang="en-US" sz="2200" dirty="0"/>
              <a:t>,</a:t>
            </a:r>
            <a:r>
              <a:rPr lang="en-US" altLang="en-US" sz="2200" dirty="0" smtClean="0"/>
              <a:t> population </a:t>
            </a:r>
            <a:r>
              <a:rPr lang="en-US" altLang="en-US" sz="2200" dirty="0"/>
              <a:t>growth rate of </a:t>
            </a:r>
            <a:r>
              <a:rPr lang="en-US" altLang="en-US" sz="2200" dirty="0" smtClean="0"/>
              <a:t>0.8% per annum (2016).</a:t>
            </a:r>
            <a:endParaRPr lang="en-US" altLang="en-US" sz="2200" dirty="0"/>
          </a:p>
          <a:p>
            <a:pPr>
              <a:defRPr/>
            </a:pPr>
            <a:r>
              <a:rPr lang="en-US" altLang="en-US" sz="2200" dirty="0"/>
              <a:t>Current indigent registration is recorded at 4580 as at May </a:t>
            </a:r>
            <a:r>
              <a:rPr lang="en-US" altLang="en-US" sz="2200" dirty="0" smtClean="0"/>
              <a:t>2018.</a:t>
            </a:r>
          </a:p>
          <a:p>
            <a:pPr>
              <a:defRPr/>
            </a:pPr>
            <a:r>
              <a:rPr lang="en-ZA" altLang="en-US" sz="2200" dirty="0" smtClean="0"/>
              <a:t>The </a:t>
            </a:r>
            <a:r>
              <a:rPr lang="en-ZA" altLang="en-US" sz="2200" dirty="0"/>
              <a:t>municipality experience economic in-migration due to job opportunities in mining and forestry sectors – which also attract illegal immigrants </a:t>
            </a:r>
            <a:r>
              <a:rPr lang="en-ZA" altLang="en-US" sz="2200" dirty="0" smtClean="0"/>
              <a:t>(resulting in the mushrooming of informal </a:t>
            </a:r>
            <a:r>
              <a:rPr lang="en-ZA" altLang="en-US" sz="2200" dirty="0"/>
              <a:t>settlement)</a:t>
            </a:r>
          </a:p>
          <a:p>
            <a:r>
              <a:rPr lang="en-ZA" sz="2200" dirty="0" smtClean="0"/>
              <a:t>The municipality has 14 Wards and 27 Councillors;</a:t>
            </a:r>
            <a:endParaRPr lang="en-ZA" sz="2200" dirty="0"/>
          </a:p>
          <a:p>
            <a:r>
              <a:rPr lang="en-ZA" sz="2200" dirty="0" smtClean="0"/>
              <a:t>There are three main towns</a:t>
            </a:r>
            <a:r>
              <a:rPr lang="en-ZA" sz="2200" dirty="0"/>
              <a:t>: </a:t>
            </a:r>
            <a:r>
              <a:rPr lang="en-ZA" sz="2200" dirty="0" err="1"/>
              <a:t>Lydenburg</a:t>
            </a:r>
            <a:r>
              <a:rPr lang="en-ZA" sz="2200" dirty="0"/>
              <a:t> (</a:t>
            </a:r>
            <a:r>
              <a:rPr lang="en-ZA" sz="2200" dirty="0" err="1"/>
              <a:t>Mashishing</a:t>
            </a:r>
            <a:r>
              <a:rPr lang="en-ZA" sz="2200" dirty="0"/>
              <a:t>), Sabie and </a:t>
            </a:r>
            <a:r>
              <a:rPr lang="en-ZA" sz="2200" dirty="0" err="1"/>
              <a:t>Graskop</a:t>
            </a:r>
            <a:endParaRPr lang="en-ZA" sz="2200" dirty="0"/>
          </a:p>
          <a:p>
            <a:pPr marL="0" indent="0">
              <a:buNone/>
              <a:defRPr/>
            </a:pPr>
            <a:endParaRPr lang="en-US" altLang="en-US" sz="2200" dirty="0"/>
          </a:p>
          <a:p>
            <a:pPr marL="0" indent="0">
              <a:buFont typeface="Arial" pitchFamily="34" charset="0"/>
              <a:buNone/>
              <a:defRPr/>
            </a:pPr>
            <a:endParaRPr lang="en-US" altLang="en-US" sz="2200" dirty="0" smtClean="0"/>
          </a:p>
        </p:txBody>
      </p:sp>
      <p:sp>
        <p:nvSpPr>
          <p:cNvPr id="3" name="Slide Number Placeholder 2"/>
          <p:cNvSpPr>
            <a:spLocks noGrp="1"/>
          </p:cNvSpPr>
          <p:nvPr>
            <p:ph type="sldNum" sz="quarter" idx="12"/>
          </p:nvPr>
        </p:nvSpPr>
        <p:spPr/>
        <p:txBody>
          <a:bodyPr/>
          <a:lstStyle/>
          <a:p>
            <a:fld id="{E65406AB-C20D-42C6-8CF6-BC13BAAFBBE6}" type="slidenum">
              <a:rPr lang="en-ZA" smtClean="0"/>
              <a:pPr/>
              <a:t>6</a:t>
            </a:fld>
            <a:endParaRPr lang="en-ZA"/>
          </a:p>
        </p:txBody>
      </p:sp>
    </p:spTree>
    <p:extLst>
      <p:ext uri="{BB962C8B-B14F-4D97-AF65-F5344CB8AC3E}">
        <p14:creationId xmlns:p14="http://schemas.microsoft.com/office/powerpoint/2010/main" xmlns="" val="45861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8229600" cy="332656"/>
          </a:xfrm>
        </p:spPr>
        <p:txBody>
          <a:bodyPr>
            <a:normAutofit fontScale="90000"/>
          </a:bodyPr>
          <a:lstStyle/>
          <a:p>
            <a:r>
              <a:rPr lang="en-ZA" sz="3200" b="1" dirty="0" smtClean="0"/>
              <a:t>Municipal </a:t>
            </a:r>
            <a:r>
              <a:rPr lang="en-ZA" sz="3200" b="1" dirty="0" err="1" smtClean="0"/>
              <a:t>Snapshort</a:t>
            </a:r>
            <a:endParaRPr lang="en-ZA" sz="3200" b="1"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7</a:t>
            </a:fld>
            <a:endParaRPr lang="en-ZA"/>
          </a:p>
        </p:txBody>
      </p:sp>
      <p:sp>
        <p:nvSpPr>
          <p:cNvPr id="4" name="Content Placeholder 2"/>
          <p:cNvSpPr>
            <a:spLocks noGrp="1"/>
          </p:cNvSpPr>
          <p:nvPr>
            <p:ph sz="half" idx="1"/>
          </p:nvPr>
        </p:nvSpPr>
        <p:spPr>
          <a:xfrm>
            <a:off x="1043608" y="661838"/>
            <a:ext cx="4032448" cy="4351338"/>
          </a:xfrm>
        </p:spPr>
        <p:txBody>
          <a:bodyPr>
            <a:normAutofit fontScale="70000" lnSpcReduction="20000"/>
          </a:bodyPr>
          <a:lstStyle/>
          <a:p>
            <a:pPr marL="82296" indent="0" eaLnBrk="1" fontAlgn="auto" hangingPunct="1">
              <a:spcAft>
                <a:spcPts val="0"/>
              </a:spcAft>
              <a:buNone/>
              <a:defRPr/>
            </a:pPr>
            <a:r>
              <a:rPr lang="en-US" sz="2700" b="1" i="1" dirty="0" smtClean="0"/>
              <a:t>Opportunities:</a:t>
            </a:r>
          </a:p>
          <a:p>
            <a:pPr marL="365760" indent="-283464" eaLnBrk="1" fontAlgn="auto" hangingPunct="1">
              <a:spcAft>
                <a:spcPts val="0"/>
              </a:spcAft>
              <a:buFont typeface="Wingdings 2"/>
              <a:buChar char=""/>
              <a:defRPr/>
            </a:pPr>
            <a:r>
              <a:rPr lang="en-US" sz="2200" dirty="0" smtClean="0"/>
              <a:t>Tourism growth – home to many tourism attractions in Mpumalanga</a:t>
            </a:r>
          </a:p>
          <a:p>
            <a:pPr marL="82296" indent="0" eaLnBrk="1" fontAlgn="auto" hangingPunct="1">
              <a:spcAft>
                <a:spcPts val="0"/>
              </a:spcAft>
              <a:buNone/>
              <a:defRPr/>
            </a:pPr>
            <a:endParaRPr lang="en-US" sz="2200" dirty="0"/>
          </a:p>
          <a:p>
            <a:pPr marL="365760" indent="-283464" eaLnBrk="1" fontAlgn="auto" hangingPunct="1">
              <a:spcAft>
                <a:spcPts val="0"/>
              </a:spcAft>
              <a:buFont typeface="Wingdings 2"/>
              <a:buChar char=""/>
              <a:defRPr/>
            </a:pPr>
            <a:r>
              <a:rPr lang="en-US" sz="2200" dirty="0"/>
              <a:t>Proximity to Maputo </a:t>
            </a:r>
            <a:r>
              <a:rPr lang="en-US" sz="2200" dirty="0" smtClean="0"/>
              <a:t>Corridor</a:t>
            </a:r>
          </a:p>
          <a:p>
            <a:pPr marL="82296" indent="0" eaLnBrk="1" fontAlgn="auto" hangingPunct="1">
              <a:spcAft>
                <a:spcPts val="0"/>
              </a:spcAft>
              <a:buNone/>
              <a:defRPr/>
            </a:pPr>
            <a:endParaRPr lang="en-US" sz="2200" dirty="0"/>
          </a:p>
          <a:p>
            <a:pPr marL="365760" indent="-283464" eaLnBrk="1" fontAlgn="auto" hangingPunct="1">
              <a:spcAft>
                <a:spcPts val="0"/>
              </a:spcAft>
              <a:buFont typeface="Wingdings 2"/>
              <a:buChar char=""/>
              <a:defRPr/>
            </a:pPr>
            <a:r>
              <a:rPr lang="en-US" sz="2200" dirty="0"/>
              <a:t>Proximity to strategic locations: Gauteng, Mozambique, Polokwane, Nelspruit, Swaziland, </a:t>
            </a:r>
            <a:r>
              <a:rPr lang="en-US" sz="2200" dirty="0" smtClean="0"/>
              <a:t>etc.</a:t>
            </a:r>
          </a:p>
          <a:p>
            <a:pPr marL="82296" indent="0" eaLnBrk="1" fontAlgn="auto" hangingPunct="1">
              <a:spcAft>
                <a:spcPts val="0"/>
              </a:spcAft>
              <a:buNone/>
              <a:defRPr/>
            </a:pPr>
            <a:endParaRPr lang="en-US" sz="2200" dirty="0"/>
          </a:p>
          <a:p>
            <a:pPr marL="365760" indent="-283464" eaLnBrk="1" fontAlgn="auto" hangingPunct="1">
              <a:spcAft>
                <a:spcPts val="0"/>
              </a:spcAft>
              <a:buFont typeface="Wingdings 2"/>
              <a:buChar char=""/>
              <a:defRPr/>
            </a:pPr>
            <a:r>
              <a:rPr lang="en-US" sz="2200" dirty="0"/>
              <a:t>Available municipal land (for agriculture and commercial </a:t>
            </a:r>
            <a:r>
              <a:rPr lang="en-US" sz="2200" dirty="0" smtClean="0"/>
              <a:t>development – mostly serviced)</a:t>
            </a:r>
          </a:p>
          <a:p>
            <a:pPr marL="82296" indent="0" eaLnBrk="1" fontAlgn="auto" hangingPunct="1">
              <a:spcAft>
                <a:spcPts val="0"/>
              </a:spcAft>
              <a:buNone/>
              <a:defRPr/>
            </a:pPr>
            <a:endParaRPr lang="en-US" sz="2200" dirty="0" smtClean="0"/>
          </a:p>
          <a:p>
            <a:pPr marL="365760" indent="-283464" eaLnBrk="1" fontAlgn="auto" hangingPunct="1">
              <a:spcAft>
                <a:spcPts val="0"/>
              </a:spcAft>
              <a:buFont typeface="Wingdings 2"/>
              <a:buChar char=""/>
              <a:defRPr/>
            </a:pPr>
            <a:r>
              <a:rPr lang="en-GB" sz="2200" dirty="0" err="1"/>
              <a:t>Thaba</a:t>
            </a:r>
            <a:r>
              <a:rPr lang="en-GB" sz="2200" dirty="0"/>
              <a:t> </a:t>
            </a:r>
            <a:r>
              <a:rPr lang="en-GB" sz="2200" dirty="0" err="1"/>
              <a:t>Chweu</a:t>
            </a:r>
            <a:r>
              <a:rPr lang="en-GB" sz="2200" dirty="0"/>
              <a:t> is home to few mines, including Xstrata Alloys’ </a:t>
            </a:r>
            <a:r>
              <a:rPr lang="en-GB" sz="2200" dirty="0" smtClean="0"/>
              <a:t>Smelter</a:t>
            </a:r>
          </a:p>
          <a:p>
            <a:pPr marL="82296" indent="0" eaLnBrk="1" fontAlgn="auto" hangingPunct="1">
              <a:spcAft>
                <a:spcPts val="0"/>
              </a:spcAft>
              <a:buNone/>
              <a:defRPr/>
            </a:pPr>
            <a:endParaRPr lang="en-GB" sz="2200" dirty="0" smtClean="0"/>
          </a:p>
          <a:p>
            <a:pPr marL="365760" indent="-283464" eaLnBrk="1" fontAlgn="auto" hangingPunct="1">
              <a:spcAft>
                <a:spcPts val="0"/>
              </a:spcAft>
              <a:buFont typeface="Wingdings 2"/>
              <a:buChar char=""/>
              <a:defRPr/>
            </a:pPr>
            <a:r>
              <a:rPr lang="en-GB" sz="2200" dirty="0" smtClean="0"/>
              <a:t>There </a:t>
            </a:r>
            <a:r>
              <a:rPr lang="en-GB" sz="2200" dirty="0"/>
              <a:t>exist a </a:t>
            </a:r>
            <a:r>
              <a:rPr lang="en-GB" sz="2200" dirty="0" err="1" smtClean="0"/>
              <a:t>plentora</a:t>
            </a:r>
            <a:r>
              <a:rPr lang="en-GB" sz="2200" dirty="0" smtClean="0"/>
              <a:t> </a:t>
            </a:r>
            <a:r>
              <a:rPr lang="en-GB" sz="2200" dirty="0"/>
              <a:t>of business opportunities in the agriculture and forestry industries ready to be harnessed.</a:t>
            </a:r>
            <a:endParaRPr lang="en-US" sz="2200" dirty="0" smtClean="0"/>
          </a:p>
          <a:p>
            <a:pPr marL="365760" indent="-283464" eaLnBrk="1" fontAlgn="auto" hangingPunct="1">
              <a:spcAft>
                <a:spcPts val="0"/>
              </a:spcAft>
              <a:buFont typeface="Wingdings 2"/>
              <a:buChar char=""/>
              <a:defRPr/>
            </a:pPr>
            <a:endParaRPr lang="en-US" sz="2200" dirty="0"/>
          </a:p>
          <a:p>
            <a:endParaRPr lang="en-ZA" altLang="en-US" sz="2200" dirty="0" smtClean="0"/>
          </a:p>
        </p:txBody>
      </p:sp>
      <p:sp>
        <p:nvSpPr>
          <p:cNvPr id="5" name="Content Placeholder 3"/>
          <p:cNvSpPr txBox="1">
            <a:spLocks/>
          </p:cNvSpPr>
          <p:nvPr/>
        </p:nvSpPr>
        <p:spPr>
          <a:xfrm>
            <a:off x="5281264" y="620688"/>
            <a:ext cx="3862736" cy="43513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296" indent="0">
              <a:buFont typeface="Arial" panose="020B0604020202020204" pitchFamily="34" charset="0"/>
              <a:buNone/>
              <a:defRPr/>
            </a:pPr>
            <a:r>
              <a:rPr lang="en-GB" sz="1900" b="1" i="1" dirty="0"/>
              <a:t>Challenges:</a:t>
            </a:r>
          </a:p>
          <a:p>
            <a:pPr marL="365760" indent="-283464">
              <a:buFont typeface="Wingdings 2"/>
              <a:buChar char=""/>
              <a:defRPr/>
            </a:pPr>
            <a:r>
              <a:rPr lang="en-GB" sz="1550" dirty="0" smtClean="0"/>
              <a:t>Unemployment and Low household income – although significantly lower than the national average</a:t>
            </a:r>
          </a:p>
          <a:p>
            <a:pPr marL="365760" indent="-283464">
              <a:buFont typeface="Wingdings 2"/>
              <a:buChar char=""/>
              <a:defRPr/>
            </a:pPr>
            <a:r>
              <a:rPr lang="en-GB" sz="1550" dirty="0" smtClean="0"/>
              <a:t>Declining of economic sectors – mining, agriculture and forestry</a:t>
            </a:r>
          </a:p>
          <a:p>
            <a:pPr marL="365760" indent="-283464">
              <a:buFont typeface="Wingdings 2"/>
              <a:buChar char=""/>
              <a:defRPr/>
            </a:pPr>
            <a:r>
              <a:rPr lang="en-GB" sz="1550" dirty="0" smtClean="0"/>
              <a:t>Export-oriented economy – no beneficiation</a:t>
            </a:r>
          </a:p>
          <a:p>
            <a:pPr marL="365760" indent="-283464">
              <a:buFont typeface="Wingdings 2"/>
              <a:buChar char=""/>
              <a:defRPr/>
            </a:pPr>
            <a:r>
              <a:rPr lang="en-GB" sz="1550" dirty="0" smtClean="0"/>
              <a:t>Exclusivity of the Tourism Sector – limited transformation in the tourism sector</a:t>
            </a:r>
          </a:p>
          <a:p>
            <a:pPr marL="365760" indent="-283464">
              <a:buFont typeface="Wingdings 2"/>
              <a:buChar char=""/>
              <a:defRPr/>
            </a:pPr>
            <a:r>
              <a:rPr lang="en-GB" sz="1550" dirty="0" smtClean="0"/>
              <a:t>Aging infrastructure – dilapidated roads affecting the local economy</a:t>
            </a:r>
          </a:p>
          <a:p>
            <a:pPr marL="365760" lvl="1" indent="-283464">
              <a:spcBef>
                <a:spcPts val="1000"/>
              </a:spcBef>
              <a:buFont typeface="Wingdings 2"/>
              <a:buChar char=""/>
              <a:defRPr/>
            </a:pPr>
            <a:r>
              <a:rPr lang="en-ZA" sz="1550" dirty="0" smtClean="0"/>
              <a:t>Escalating Eskom Debt and power interruptions </a:t>
            </a:r>
            <a:r>
              <a:rPr lang="en-GB" sz="1550" dirty="0" smtClean="0"/>
              <a:t>affecting the local economy</a:t>
            </a:r>
          </a:p>
          <a:p>
            <a:pPr marL="365760" lvl="1" indent="-283464">
              <a:spcBef>
                <a:spcPts val="1000"/>
              </a:spcBef>
              <a:buFont typeface="Wingdings 2"/>
              <a:buChar char=""/>
              <a:defRPr/>
            </a:pPr>
            <a:r>
              <a:rPr lang="en-ZA" sz="1550" dirty="0" smtClean="0"/>
              <a:t>Informal Settlement - land invasion leading to illegal connection of basic services</a:t>
            </a:r>
          </a:p>
          <a:p>
            <a:pPr marL="365760" lvl="1" indent="-283464">
              <a:spcBef>
                <a:spcPts val="1000"/>
              </a:spcBef>
              <a:buFont typeface="Wingdings 2"/>
              <a:buChar char=""/>
              <a:defRPr/>
            </a:pPr>
            <a:r>
              <a:rPr lang="en-ZA" sz="1550" dirty="0" smtClean="0"/>
              <a:t>Culture of non-payment of services</a:t>
            </a:r>
          </a:p>
          <a:p>
            <a:pPr marL="365760" lvl="1" indent="-283464">
              <a:spcBef>
                <a:spcPts val="1000"/>
              </a:spcBef>
              <a:buFont typeface="Wingdings 2"/>
              <a:buChar char=""/>
              <a:defRPr/>
            </a:pPr>
            <a:r>
              <a:rPr lang="en-ZA" sz="1550" dirty="0" smtClean="0"/>
              <a:t>Negative Audit Opinion (Disclaimer opinion)</a:t>
            </a:r>
          </a:p>
          <a:p>
            <a:pPr marL="82296" lvl="1" indent="0">
              <a:spcBef>
                <a:spcPts val="1000"/>
              </a:spcBef>
              <a:buFont typeface="Arial" panose="020B0604020202020204" pitchFamily="34" charset="0"/>
              <a:buNone/>
              <a:defRPr/>
            </a:pPr>
            <a:endParaRPr lang="en-ZA" sz="1550" dirty="0" smtClean="0"/>
          </a:p>
          <a:p>
            <a:pPr marL="365760" lvl="1" indent="-283464">
              <a:spcBef>
                <a:spcPts val="1000"/>
              </a:spcBef>
              <a:buFont typeface="Wingdings 2"/>
              <a:buChar char=""/>
              <a:defRPr/>
            </a:pPr>
            <a:endParaRPr lang="en-ZA" sz="1550" dirty="0" smtClean="0"/>
          </a:p>
          <a:p>
            <a:pPr marL="365760" lvl="1" indent="-283464">
              <a:spcBef>
                <a:spcPts val="1000"/>
              </a:spcBef>
              <a:buFont typeface="Wingdings 2"/>
              <a:buChar char=""/>
              <a:defRPr/>
            </a:pPr>
            <a:endParaRPr lang="en-GB" sz="1550" dirty="0" smtClean="0"/>
          </a:p>
          <a:p>
            <a:pPr marL="365760" indent="-283464">
              <a:buFont typeface="Wingdings 2"/>
              <a:buChar char=""/>
              <a:defRPr/>
            </a:pPr>
            <a:endParaRPr lang="en-ZA" altLang="en-US" sz="1550" dirty="0"/>
          </a:p>
        </p:txBody>
      </p:sp>
    </p:spTree>
    <p:extLst>
      <p:ext uri="{BB962C8B-B14F-4D97-AF65-F5344CB8AC3E}">
        <p14:creationId xmlns:p14="http://schemas.microsoft.com/office/powerpoint/2010/main" xmlns="" val="4171324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8229600" cy="332656"/>
          </a:xfrm>
        </p:spPr>
        <p:txBody>
          <a:bodyPr>
            <a:normAutofit fontScale="90000"/>
          </a:bodyPr>
          <a:lstStyle/>
          <a:p>
            <a:r>
              <a:rPr lang="en-ZA" sz="3200" b="1" dirty="0" smtClean="0"/>
              <a:t>Municipal </a:t>
            </a:r>
            <a:r>
              <a:rPr lang="en-ZA" sz="3200" b="1" dirty="0" err="1" smtClean="0"/>
              <a:t>Snapshort</a:t>
            </a:r>
            <a:endParaRPr lang="en-ZA" sz="3200" b="1" dirty="0"/>
          </a:p>
        </p:txBody>
      </p:sp>
      <p:sp>
        <p:nvSpPr>
          <p:cNvPr id="3" name="Slide Number Placeholder 2"/>
          <p:cNvSpPr>
            <a:spLocks noGrp="1"/>
          </p:cNvSpPr>
          <p:nvPr>
            <p:ph type="sldNum" sz="quarter" idx="12"/>
          </p:nvPr>
        </p:nvSpPr>
        <p:spPr/>
        <p:txBody>
          <a:bodyPr/>
          <a:lstStyle/>
          <a:p>
            <a:fld id="{E65406AB-C20D-42C6-8CF6-BC13BAAFBBE6}" type="slidenum">
              <a:rPr lang="en-ZA" smtClean="0"/>
              <a:pPr/>
              <a:t>8</a:t>
            </a:fld>
            <a:endParaRPr lang="en-ZA"/>
          </a:p>
        </p:txBody>
      </p:sp>
      <p:sp>
        <p:nvSpPr>
          <p:cNvPr id="4" name="Content Placeholder 2"/>
          <p:cNvSpPr>
            <a:spLocks noGrp="1"/>
          </p:cNvSpPr>
          <p:nvPr>
            <p:ph sz="half" idx="1"/>
          </p:nvPr>
        </p:nvSpPr>
        <p:spPr>
          <a:xfrm>
            <a:off x="1043608" y="661838"/>
            <a:ext cx="4032448" cy="4351338"/>
          </a:xfrm>
        </p:spPr>
        <p:txBody>
          <a:bodyPr>
            <a:normAutofit/>
          </a:bodyPr>
          <a:lstStyle/>
          <a:p>
            <a:pPr marL="82296" indent="0" eaLnBrk="1" fontAlgn="auto" hangingPunct="1">
              <a:spcAft>
                <a:spcPts val="0"/>
              </a:spcAft>
              <a:buNone/>
              <a:defRPr/>
            </a:pPr>
            <a:r>
              <a:rPr lang="en-US" sz="2700" b="1" i="1" dirty="0" smtClean="0"/>
              <a:t>Opportunities:</a:t>
            </a:r>
          </a:p>
          <a:p>
            <a:pPr marL="365760" indent="-283464" eaLnBrk="1" fontAlgn="auto" hangingPunct="1">
              <a:spcAft>
                <a:spcPts val="0"/>
              </a:spcAft>
              <a:buFont typeface="Wingdings 2"/>
              <a:buChar char=""/>
              <a:defRPr/>
            </a:pPr>
            <a:r>
              <a:rPr lang="en-US" sz="2200" dirty="0" smtClean="0"/>
              <a:t>Duma PPP substation project</a:t>
            </a:r>
            <a:endParaRPr lang="en-US" sz="2200" dirty="0"/>
          </a:p>
          <a:p>
            <a:r>
              <a:rPr lang="en-ZA" altLang="en-US" sz="2200" dirty="0" smtClean="0"/>
              <a:t>. </a:t>
            </a:r>
          </a:p>
        </p:txBody>
      </p:sp>
      <p:sp>
        <p:nvSpPr>
          <p:cNvPr id="5" name="Content Placeholder 3"/>
          <p:cNvSpPr txBox="1">
            <a:spLocks/>
          </p:cNvSpPr>
          <p:nvPr/>
        </p:nvSpPr>
        <p:spPr>
          <a:xfrm>
            <a:off x="5281264" y="620688"/>
            <a:ext cx="3862736" cy="43513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296" indent="0">
              <a:buFont typeface="Arial" panose="020B0604020202020204" pitchFamily="34" charset="0"/>
              <a:buNone/>
              <a:defRPr/>
            </a:pPr>
            <a:r>
              <a:rPr lang="en-GB" sz="1900" b="1" i="1" dirty="0"/>
              <a:t>Challenges:</a:t>
            </a:r>
          </a:p>
          <a:p>
            <a:pPr marL="365760" indent="-283464">
              <a:buFont typeface="Wingdings 2"/>
              <a:buChar char=""/>
              <a:defRPr/>
            </a:pPr>
            <a:r>
              <a:rPr lang="en-GB" sz="1550" dirty="0" smtClean="0"/>
              <a:t>Low revenue collection</a:t>
            </a:r>
          </a:p>
          <a:p>
            <a:pPr marL="365760" indent="-283464">
              <a:buFont typeface="Wingdings 2"/>
              <a:buChar char=""/>
              <a:defRPr/>
            </a:pPr>
            <a:r>
              <a:rPr lang="en-GB" sz="1550" dirty="0" smtClean="0"/>
              <a:t>PPP halted due some disputes.</a:t>
            </a:r>
          </a:p>
          <a:p>
            <a:pPr marL="365760" indent="-283464">
              <a:buFont typeface="Wingdings 2"/>
              <a:buChar char=""/>
              <a:defRPr/>
            </a:pPr>
            <a:r>
              <a:rPr lang="en-GB" sz="1550" dirty="0" smtClean="0"/>
              <a:t>Project that was meant to bring more relief/ reduce the exceeding of NMD. </a:t>
            </a:r>
          </a:p>
          <a:p>
            <a:pPr marL="365760" indent="-283464">
              <a:buFont typeface="Wingdings 2"/>
              <a:buChar char=""/>
              <a:defRPr/>
            </a:pPr>
            <a:r>
              <a:rPr lang="en-GB" sz="1550" dirty="0" smtClean="0"/>
              <a:t>Political and administrative instability</a:t>
            </a:r>
          </a:p>
          <a:p>
            <a:pPr marL="365760" indent="-283464">
              <a:buFont typeface="Wingdings 2"/>
              <a:buChar char=""/>
              <a:defRPr/>
            </a:pPr>
            <a:r>
              <a:rPr lang="en-GB" sz="1550" dirty="0" smtClean="0"/>
              <a:t>Poor financial controls</a:t>
            </a:r>
          </a:p>
          <a:p>
            <a:pPr marL="365760" indent="-283464">
              <a:buFont typeface="Wingdings 2"/>
              <a:buChar char=""/>
              <a:defRPr/>
            </a:pPr>
            <a:r>
              <a:rPr lang="en-GB" sz="1550" dirty="0" smtClean="0"/>
              <a:t>Invasion of houses by some public servants</a:t>
            </a:r>
          </a:p>
          <a:p>
            <a:pPr marL="365760" indent="-283464">
              <a:buFont typeface="Wingdings 2"/>
              <a:buChar char=""/>
              <a:defRPr/>
            </a:pPr>
            <a:r>
              <a:rPr lang="en-GB" sz="1550" dirty="0" smtClean="0"/>
              <a:t>High vacancy rate at Senior management</a:t>
            </a:r>
          </a:p>
          <a:p>
            <a:pPr marL="365760" indent="-283464">
              <a:buFont typeface="Wingdings 2"/>
              <a:buChar char=""/>
              <a:defRPr/>
            </a:pPr>
            <a:r>
              <a:rPr lang="en-GB" sz="1550" dirty="0" smtClean="0"/>
              <a:t>Deepened malfeasances.</a:t>
            </a:r>
          </a:p>
          <a:p>
            <a:pPr marL="365760" indent="-283464">
              <a:buFont typeface="Wingdings 2"/>
              <a:buChar char=""/>
              <a:defRPr/>
            </a:pPr>
            <a:r>
              <a:rPr lang="en-ZA" sz="1550" dirty="0"/>
              <a:t>Municipal suffers from the loss of institutional memory.</a:t>
            </a:r>
          </a:p>
          <a:p>
            <a:pPr marL="365760" indent="-283464">
              <a:buFont typeface="Wingdings 2"/>
              <a:buChar char=""/>
              <a:defRPr/>
            </a:pPr>
            <a:r>
              <a:rPr lang="en-ZA" sz="1550" dirty="0"/>
              <a:t>TCLM not having a permanent Municipal Manager for the past 5 years only managed to fill the position in May </a:t>
            </a:r>
            <a:r>
              <a:rPr lang="en-ZA" sz="1550" dirty="0" smtClean="0"/>
              <a:t>2017</a:t>
            </a:r>
          </a:p>
          <a:p>
            <a:pPr marL="365760" indent="-283464">
              <a:buFont typeface="Wingdings 2"/>
              <a:buChar char=""/>
              <a:defRPr/>
            </a:pPr>
            <a:r>
              <a:rPr lang="en-ZA" sz="1550" dirty="0" smtClean="0"/>
              <a:t>Inadequate Public buy in Duma Project.</a:t>
            </a:r>
          </a:p>
          <a:p>
            <a:pPr marL="365760" indent="-283464">
              <a:buFont typeface="Wingdings 2"/>
              <a:buChar char=""/>
              <a:defRPr/>
            </a:pPr>
            <a:r>
              <a:rPr lang="en-ZA" sz="1550" dirty="0" smtClean="0"/>
              <a:t>Resistance by community to install smart meters.</a:t>
            </a:r>
          </a:p>
          <a:p>
            <a:pPr marL="365760" indent="-283464">
              <a:buFont typeface="Wingdings 2"/>
              <a:buChar char=""/>
              <a:defRPr/>
            </a:pPr>
            <a:r>
              <a:rPr lang="en-ZA" sz="1550" dirty="0" smtClean="0"/>
              <a:t>Spread land invasions</a:t>
            </a:r>
          </a:p>
          <a:p>
            <a:pPr marL="365760" indent="-283464">
              <a:buFont typeface="Wingdings 2"/>
              <a:buChar char=""/>
              <a:defRPr/>
            </a:pPr>
            <a:endParaRPr lang="en-ZA" sz="1550" dirty="0" smtClean="0"/>
          </a:p>
          <a:p>
            <a:pPr marL="365760" indent="-283464">
              <a:buFont typeface="Wingdings 2"/>
              <a:buChar char=""/>
              <a:defRPr/>
            </a:pPr>
            <a:endParaRPr lang="en-GB" sz="1550" dirty="0" smtClean="0"/>
          </a:p>
          <a:p>
            <a:pPr marL="365760" indent="-283464">
              <a:buFont typeface="Wingdings 2"/>
              <a:buChar char=""/>
              <a:defRPr/>
            </a:pPr>
            <a:endParaRPr lang="en-GB" sz="1550" dirty="0"/>
          </a:p>
          <a:p>
            <a:pPr marL="82296" lvl="1" indent="0">
              <a:spcBef>
                <a:spcPts val="1000"/>
              </a:spcBef>
              <a:buFont typeface="Arial" panose="020B0604020202020204" pitchFamily="34" charset="0"/>
              <a:buNone/>
              <a:defRPr/>
            </a:pPr>
            <a:endParaRPr lang="en-ZA" sz="1550" dirty="0" smtClean="0"/>
          </a:p>
          <a:p>
            <a:pPr marL="365760" lvl="1" indent="-283464">
              <a:spcBef>
                <a:spcPts val="1000"/>
              </a:spcBef>
              <a:buFont typeface="Wingdings 2"/>
              <a:buChar char=""/>
              <a:defRPr/>
            </a:pPr>
            <a:endParaRPr lang="en-ZA" sz="1550" dirty="0" smtClean="0"/>
          </a:p>
          <a:p>
            <a:pPr marL="365760" lvl="1" indent="-283464">
              <a:spcBef>
                <a:spcPts val="1000"/>
              </a:spcBef>
              <a:buFont typeface="Wingdings 2"/>
              <a:buChar char=""/>
              <a:defRPr/>
            </a:pPr>
            <a:endParaRPr lang="en-GB" sz="1550" dirty="0" smtClean="0"/>
          </a:p>
          <a:p>
            <a:pPr marL="365760" indent="-283464">
              <a:buFont typeface="Wingdings 2"/>
              <a:buChar char=""/>
              <a:defRPr/>
            </a:pPr>
            <a:endParaRPr lang="en-ZA" altLang="en-US" sz="1550" dirty="0"/>
          </a:p>
        </p:txBody>
      </p:sp>
    </p:spTree>
    <p:extLst>
      <p:ext uri="{BB962C8B-B14F-4D97-AF65-F5344CB8AC3E}">
        <p14:creationId xmlns:p14="http://schemas.microsoft.com/office/powerpoint/2010/main" xmlns="" val="4261747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76200"/>
            <a:ext cx="8135888" cy="609600"/>
          </a:xfrm>
        </p:spPr>
        <p:txBody>
          <a:bodyPr>
            <a:noAutofit/>
          </a:bodyPr>
          <a:lstStyle/>
          <a:p>
            <a:r>
              <a:rPr lang="en-US" altLang="en-US" sz="2800" b="1" dirty="0">
                <a:latin typeface="Arial" pitchFamily="34" charset="0"/>
              </a:rPr>
              <a:t>Economic plans &amp; </a:t>
            </a:r>
            <a:r>
              <a:rPr lang="en-US" altLang="en-US" sz="2800" b="1" dirty="0" smtClean="0">
                <a:latin typeface="Arial" pitchFamily="34" charset="0"/>
              </a:rPr>
              <a:t>opportunities</a:t>
            </a:r>
            <a:endParaRPr lang="en-US" altLang="en-US" sz="2800" b="1" dirty="0">
              <a:latin typeface="Arial" pitchFamily="34" charset="0"/>
            </a:endParaRPr>
          </a:p>
        </p:txBody>
      </p:sp>
      <p:sp>
        <p:nvSpPr>
          <p:cNvPr id="3" name="Slide Number Placeholder 2"/>
          <p:cNvSpPr>
            <a:spLocks noGrp="1"/>
          </p:cNvSpPr>
          <p:nvPr>
            <p:ph type="sldNum" sz="quarter" idx="12"/>
          </p:nvPr>
        </p:nvSpPr>
        <p:spPr/>
        <p:txBody>
          <a:bodyPr/>
          <a:lstStyle/>
          <a:p>
            <a:fld id="{E65406AB-C20D-42C6-8CF6-BC13BAAFBBE6}" type="slidenum">
              <a:rPr lang="en-ZA" smtClean="0"/>
              <a:pPr/>
              <a:t>9</a:t>
            </a:fld>
            <a:endParaRPr lang="en-ZA"/>
          </a:p>
        </p:txBody>
      </p:sp>
      <p:sp>
        <p:nvSpPr>
          <p:cNvPr id="6" name="Content Placeholder 37"/>
          <p:cNvSpPr>
            <a:spLocks noGrp="1"/>
          </p:cNvSpPr>
          <p:nvPr>
            <p:ph sz="half" idx="4294967295"/>
          </p:nvPr>
        </p:nvSpPr>
        <p:spPr>
          <a:xfrm>
            <a:off x="1185192" y="620688"/>
            <a:ext cx="7851304" cy="4525962"/>
          </a:xfrm>
          <a:prstGeom prst="rect">
            <a:avLst/>
          </a:prstGeom>
        </p:spPr>
        <p:txBody>
          <a:bodyPr>
            <a:normAutofit fontScale="92500" lnSpcReduction="10000"/>
          </a:bodyPr>
          <a:lstStyle/>
          <a:p>
            <a:r>
              <a:rPr lang="en-ZA" sz="1800" dirty="0">
                <a:latin typeface="Arial" pitchFamily="34" charset="0"/>
                <a:cs typeface="Arial" pitchFamily="34" charset="0"/>
              </a:rPr>
              <a:t>There has been an overall improvement in the provision of basic </a:t>
            </a:r>
            <a:r>
              <a:rPr lang="en-ZA" sz="1800" dirty="0" smtClean="0">
                <a:latin typeface="Arial" pitchFamily="34" charset="0"/>
                <a:cs typeface="Arial" pitchFamily="34" charset="0"/>
              </a:rPr>
              <a:t>services within </a:t>
            </a:r>
            <a:r>
              <a:rPr lang="en-ZA" sz="1800" dirty="0" err="1">
                <a:latin typeface="Arial" pitchFamily="34" charset="0"/>
                <a:cs typeface="Arial" pitchFamily="34" charset="0"/>
              </a:rPr>
              <a:t>Thaba</a:t>
            </a:r>
            <a:r>
              <a:rPr lang="en-ZA" sz="1800" dirty="0">
                <a:latin typeface="Arial" pitchFamily="34" charset="0"/>
                <a:cs typeface="Arial" pitchFamily="34" charset="0"/>
              </a:rPr>
              <a:t> </a:t>
            </a:r>
            <a:r>
              <a:rPr lang="en-ZA" sz="1800" dirty="0" err="1">
                <a:latin typeface="Arial" pitchFamily="34" charset="0"/>
                <a:cs typeface="Arial" pitchFamily="34" charset="0"/>
              </a:rPr>
              <a:t>Chweu</a:t>
            </a:r>
            <a:r>
              <a:rPr lang="en-ZA" sz="1800" dirty="0">
                <a:latin typeface="Arial" pitchFamily="34" charset="0"/>
                <a:cs typeface="Arial" pitchFamily="34" charset="0"/>
              </a:rPr>
              <a:t> Local Municipality.</a:t>
            </a:r>
          </a:p>
          <a:p>
            <a:r>
              <a:rPr lang="en-ZA" sz="1800" dirty="0">
                <a:latin typeface="Arial" pitchFamily="34" charset="0"/>
                <a:cs typeface="Arial" pitchFamily="34" charset="0"/>
              </a:rPr>
              <a:t>The Gross Value Added for </a:t>
            </a:r>
            <a:r>
              <a:rPr lang="en-ZA" sz="1800" dirty="0" err="1">
                <a:latin typeface="Arial" pitchFamily="34" charset="0"/>
                <a:cs typeface="Arial" pitchFamily="34" charset="0"/>
              </a:rPr>
              <a:t>Thaba</a:t>
            </a:r>
            <a:r>
              <a:rPr lang="en-ZA" sz="1800" dirty="0">
                <a:latin typeface="Arial" pitchFamily="34" charset="0"/>
                <a:cs typeface="Arial" pitchFamily="34" charset="0"/>
              </a:rPr>
              <a:t> </a:t>
            </a:r>
            <a:r>
              <a:rPr lang="en-ZA" sz="1800" dirty="0" err="1">
                <a:latin typeface="Arial" pitchFamily="34" charset="0"/>
                <a:cs typeface="Arial" pitchFamily="34" charset="0"/>
              </a:rPr>
              <a:t>Chweu</a:t>
            </a:r>
            <a:r>
              <a:rPr lang="en-ZA" sz="1800" dirty="0">
                <a:latin typeface="Arial" pitchFamily="34" charset="0"/>
                <a:cs typeface="Arial" pitchFamily="34" charset="0"/>
              </a:rPr>
              <a:t> Local Municipality has doubled between years 2006 and 2016.</a:t>
            </a:r>
          </a:p>
          <a:p>
            <a:r>
              <a:rPr lang="en-ZA" sz="1800" dirty="0" err="1">
                <a:latin typeface="Arial" pitchFamily="34" charset="0"/>
                <a:cs typeface="Arial" pitchFamily="34" charset="0"/>
              </a:rPr>
              <a:t>Thaba</a:t>
            </a:r>
            <a:r>
              <a:rPr lang="en-ZA" sz="1800" dirty="0">
                <a:latin typeface="Arial" pitchFamily="34" charset="0"/>
                <a:cs typeface="Arial" pitchFamily="34" charset="0"/>
              </a:rPr>
              <a:t> </a:t>
            </a:r>
            <a:r>
              <a:rPr lang="en-ZA" sz="1800" dirty="0" err="1">
                <a:latin typeface="Arial" pitchFamily="34" charset="0"/>
                <a:cs typeface="Arial" pitchFamily="34" charset="0"/>
              </a:rPr>
              <a:t>Chweu</a:t>
            </a:r>
            <a:r>
              <a:rPr lang="en-ZA" sz="1800" dirty="0">
                <a:latin typeface="Arial" pitchFamily="34" charset="0"/>
                <a:cs typeface="Arial" pitchFamily="34" charset="0"/>
              </a:rPr>
              <a:t> is the biggest mining contributor in the entire district.</a:t>
            </a:r>
          </a:p>
          <a:p>
            <a:r>
              <a:rPr lang="en-US" altLang="en-US" sz="1800" dirty="0">
                <a:latin typeface="Arial" pitchFamily="34" charset="0"/>
                <a:cs typeface="Arial" pitchFamily="34" charset="0"/>
              </a:rPr>
              <a:t>Investment in Tourism products - </a:t>
            </a:r>
            <a:r>
              <a:rPr lang="en-US" sz="1800" dirty="0">
                <a:latin typeface="Arial" pitchFamily="34" charset="0"/>
                <a:cs typeface="Arial" pitchFamily="34" charset="0"/>
              </a:rPr>
              <a:t>development of Africa’s first Gorge Retail Centre with glass lift and viewing </a:t>
            </a:r>
            <a:r>
              <a:rPr lang="en-US" sz="1800" dirty="0" smtClean="0">
                <a:latin typeface="Arial" pitchFamily="34" charset="0"/>
                <a:cs typeface="Arial" pitchFamily="34" charset="0"/>
              </a:rPr>
              <a:t>areas (PPP); </a:t>
            </a:r>
            <a:r>
              <a:rPr lang="en-US" sz="1800" dirty="0" err="1">
                <a:latin typeface="Arial" pitchFamily="34" charset="0"/>
                <a:cs typeface="Arial" pitchFamily="34" charset="0"/>
              </a:rPr>
              <a:t>Mashishing</a:t>
            </a:r>
            <a:r>
              <a:rPr lang="en-US" sz="1800" dirty="0">
                <a:latin typeface="Arial" pitchFamily="34" charset="0"/>
                <a:cs typeface="Arial" pitchFamily="34" charset="0"/>
              </a:rPr>
              <a:t> Park –  township tourism adventure </a:t>
            </a:r>
            <a:r>
              <a:rPr lang="en-US" sz="1800" dirty="0" err="1">
                <a:latin typeface="Arial" pitchFamily="34" charset="0"/>
                <a:cs typeface="Arial" pitchFamily="34" charset="0"/>
              </a:rPr>
              <a:t>centre</a:t>
            </a:r>
            <a:r>
              <a:rPr lang="en-US" sz="1800" dirty="0">
                <a:latin typeface="Arial" pitchFamily="34" charset="0"/>
                <a:cs typeface="Arial" pitchFamily="34" charset="0"/>
              </a:rPr>
              <a:t>.</a:t>
            </a:r>
          </a:p>
          <a:p>
            <a:r>
              <a:rPr lang="en-US" sz="1800" dirty="0">
                <a:latin typeface="Arial" pitchFamily="34" charset="0"/>
                <a:cs typeface="Arial" pitchFamily="34" charset="0"/>
              </a:rPr>
              <a:t>Opportunities in the energy </a:t>
            </a:r>
            <a:r>
              <a:rPr lang="en-US" sz="1800" dirty="0" smtClean="0">
                <a:latin typeface="Arial" pitchFamily="34" charset="0"/>
                <a:cs typeface="Arial" pitchFamily="34" charset="0"/>
              </a:rPr>
              <a:t>sector – construction of the 40MVA, 132/22KV substation and Co-gen plant.</a:t>
            </a:r>
            <a:endParaRPr lang="en-US" sz="1800" dirty="0">
              <a:latin typeface="Arial" pitchFamily="34" charset="0"/>
              <a:cs typeface="Arial" pitchFamily="34" charset="0"/>
            </a:endParaRPr>
          </a:p>
          <a:p>
            <a:r>
              <a:rPr lang="en-US" sz="1800" dirty="0">
                <a:latin typeface="Arial" pitchFamily="34" charset="0"/>
                <a:cs typeface="Arial" pitchFamily="34" charset="0"/>
              </a:rPr>
              <a:t>Development of Transit Node (shopping complex in </a:t>
            </a:r>
            <a:r>
              <a:rPr lang="en-US" sz="1800" dirty="0" err="1">
                <a:latin typeface="Arial" pitchFamily="34" charset="0"/>
                <a:cs typeface="Arial" pitchFamily="34" charset="0"/>
              </a:rPr>
              <a:t>Matibidi</a:t>
            </a:r>
            <a:r>
              <a:rPr lang="en-US" sz="1800" dirty="0">
                <a:latin typeface="Arial" pitchFamily="34" charset="0"/>
                <a:cs typeface="Arial" pitchFamily="34" charset="0"/>
              </a:rPr>
              <a:t>) in the pipeline with filling station, convenience shop, fast-food outlets, truck stop and vehicle repair </a:t>
            </a:r>
            <a:r>
              <a:rPr lang="en-US" sz="1800" dirty="0" smtClean="0">
                <a:latin typeface="Arial" pitchFamily="34" charset="0"/>
                <a:cs typeface="Arial" pitchFamily="34" charset="0"/>
              </a:rPr>
              <a:t>station.</a:t>
            </a:r>
            <a:endParaRPr lang="en-US" sz="1800" dirty="0">
              <a:latin typeface="Arial" pitchFamily="34" charset="0"/>
              <a:cs typeface="Arial" pitchFamily="34" charset="0"/>
            </a:endParaRPr>
          </a:p>
          <a:p>
            <a:r>
              <a:rPr lang="en-US" sz="1800" dirty="0">
                <a:latin typeface="Arial" pitchFamily="34" charset="0"/>
                <a:cs typeface="Arial" pitchFamily="34" charset="0"/>
              </a:rPr>
              <a:t>Development of an industrial park in the pipeline - with offices, workshops and factories to supply goods and services to mines and local </a:t>
            </a:r>
            <a:r>
              <a:rPr lang="en-US" sz="1800" dirty="0" smtClean="0">
                <a:latin typeface="Arial" pitchFamily="34" charset="0"/>
                <a:cs typeface="Arial" pitchFamily="34" charset="0"/>
              </a:rPr>
              <a:t>businesses.</a:t>
            </a:r>
          </a:p>
          <a:p>
            <a:r>
              <a:rPr lang="en-US" altLang="en-US" sz="1800" dirty="0">
                <a:latin typeface="Arial" pitchFamily="34" charset="0"/>
                <a:cs typeface="Arial" pitchFamily="34" charset="0"/>
              </a:rPr>
              <a:t>Mega Human Settlement Development underway - disposal of 170 invaded houses and disposal of about 3000 serviced stands and housing </a:t>
            </a:r>
            <a:r>
              <a:rPr lang="en-US" altLang="en-US" sz="1800" dirty="0" smtClean="0">
                <a:latin typeface="Arial" pitchFamily="34" charset="0"/>
                <a:cs typeface="Arial" pitchFamily="34" charset="0"/>
              </a:rPr>
              <a:t>packages.</a:t>
            </a:r>
            <a:endParaRPr lang="en-US" sz="1800" dirty="0">
              <a:latin typeface="Arial" pitchFamily="34" charset="0"/>
              <a:cs typeface="Arial" pitchFamily="34" charset="0"/>
            </a:endParaRPr>
          </a:p>
          <a:p>
            <a:pPr marL="0" indent="0">
              <a:buNone/>
            </a:pPr>
            <a:endParaRPr lang="en-US" sz="1800" dirty="0">
              <a:latin typeface="Arial" pitchFamily="34" charset="0"/>
              <a:cs typeface="Arial" pitchFamily="34" charset="0"/>
            </a:endParaRPr>
          </a:p>
          <a:p>
            <a:pPr marL="0" indent="0">
              <a:buNone/>
            </a:pPr>
            <a:endParaRPr lang="en-US" altLang="en-US" sz="1800" dirty="0" smtClean="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xmlns="" val="2695865544"/>
      </p:ext>
    </p:extLst>
  </p:cSld>
  <p:clrMapOvr>
    <a:masterClrMapping/>
  </p:clrMapOvr>
  <mc:AlternateContent xmlns:mc="http://schemas.openxmlformats.org/markup-compatibility/2006">
    <mc:Choice xmlns:p14="http://schemas.microsoft.com/office/powerpoint/2010/main" xmlns="" Requires="p14">
      <p:transition spd="slow" p14:dur="325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8905</TotalTime>
  <Words>3982</Words>
  <Application>Microsoft Office PowerPoint</Application>
  <PresentationFormat>On-screen Show (4:3)</PresentationFormat>
  <Paragraphs>1016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REPORT TO SCOPA ON ESKOM ACCOUNT  13 JUNE 2018  Thaba Chweu Local Municipality  </vt:lpstr>
      <vt:lpstr>Index</vt:lpstr>
      <vt:lpstr>Thaba Chweu Delegation</vt:lpstr>
      <vt:lpstr>BACKGROUND</vt:lpstr>
      <vt:lpstr>Introduction</vt:lpstr>
      <vt:lpstr>Overview</vt:lpstr>
      <vt:lpstr>Municipal Snapshort</vt:lpstr>
      <vt:lpstr>Municipal Snapshort</vt:lpstr>
      <vt:lpstr>Economic plans &amp; opportunities</vt:lpstr>
      <vt:lpstr>Basic Services Backlogs </vt:lpstr>
      <vt:lpstr>MUNICIPAL SOURCES OF REVENUE</vt:lpstr>
      <vt:lpstr>Revenue Sources</vt:lpstr>
      <vt:lpstr>Billing vs. Households</vt:lpstr>
      <vt:lpstr>Billing vs. Households (narrative)</vt:lpstr>
      <vt:lpstr>Debt Collection</vt:lpstr>
      <vt:lpstr>Debtors Age Analysis</vt:lpstr>
      <vt:lpstr>ESKOM ACCOUNT INFORMATION</vt:lpstr>
      <vt:lpstr>Eskom outstanding account: 2014 - 2018</vt:lpstr>
      <vt:lpstr>Eskom Bulk Billing vs. Payments by Municipality: 2014 to 2018</vt:lpstr>
      <vt:lpstr>Electricity Purchase vs. Sales</vt:lpstr>
      <vt:lpstr>CREDITOR’S INFORMATION</vt:lpstr>
      <vt:lpstr>Creditors Age Analysis: 2013 - 2018</vt:lpstr>
      <vt:lpstr>Court Orders - Liability</vt:lpstr>
      <vt:lpstr>BUDGET</vt:lpstr>
      <vt:lpstr>Budget: 2017/18</vt:lpstr>
      <vt:lpstr>INTERVENTIONS</vt:lpstr>
      <vt:lpstr>Technical challenges and Interventions</vt:lpstr>
      <vt:lpstr>Technical challenges and Interventions</vt:lpstr>
      <vt:lpstr>Technical Challenges and Interventions</vt:lpstr>
      <vt:lpstr>Technical Challenges and Interventions </vt:lpstr>
      <vt:lpstr>Technical Challenges and Interventions </vt:lpstr>
      <vt:lpstr>Technical Challenges and Interventions </vt:lpstr>
      <vt:lpstr>Technical Challenges and Interventions </vt:lpstr>
      <vt:lpstr>Technical Challenges and Interventions </vt:lpstr>
      <vt:lpstr>Technical Challenges and Interventions </vt:lpstr>
      <vt:lpstr>KEY RECOMMENDATIONS</vt:lpstr>
      <vt:lpstr>QUICK WINS</vt:lpstr>
      <vt:lpstr>QUICK WINS</vt:lpstr>
      <vt:lpstr>Thank You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Ngobe Asanda</dc:creator>
  <cp:lastModifiedBy>PUMZA</cp:lastModifiedBy>
  <cp:revision>180</cp:revision>
  <cp:lastPrinted>2013-12-05T11:27:24Z</cp:lastPrinted>
  <dcterms:created xsi:type="dcterms:W3CDTF">2013-10-23T12:33:36Z</dcterms:created>
  <dcterms:modified xsi:type="dcterms:W3CDTF">2018-06-14T11:25:29Z</dcterms:modified>
</cp:coreProperties>
</file>