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handoutMasterIdLst>
    <p:handoutMasterId r:id="rId17"/>
  </p:handoutMasterIdLst>
  <p:sldIdLst>
    <p:sldId id="418" r:id="rId4"/>
    <p:sldId id="663" r:id="rId5"/>
    <p:sldId id="619" r:id="rId6"/>
    <p:sldId id="675" r:id="rId7"/>
    <p:sldId id="676" r:id="rId8"/>
    <p:sldId id="677" r:id="rId9"/>
    <p:sldId id="678" r:id="rId10"/>
    <p:sldId id="679" r:id="rId11"/>
    <p:sldId id="680" r:id="rId12"/>
    <p:sldId id="681" r:id="rId13"/>
    <p:sldId id="683" r:id="rId14"/>
    <p:sldId id="673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F4DB"/>
    <a:srgbClr val="FFFFCC"/>
    <a:srgbClr val="9F4909"/>
    <a:srgbClr val="E3AE4F"/>
    <a:srgbClr val="F4D790"/>
    <a:srgbClr val="FFFF99"/>
    <a:srgbClr val="9A7304"/>
    <a:srgbClr val="673105"/>
    <a:srgbClr val="CC9900"/>
    <a:srgbClr val="7F5F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1" autoAdjust="0"/>
    <p:restoredTop sz="84753" autoAdjust="0"/>
  </p:normalViewPr>
  <p:slideViewPr>
    <p:cSldViewPr>
      <p:cViewPr varScale="1">
        <p:scale>
          <a:sx n="98" d="100"/>
          <a:sy n="98" d="100"/>
        </p:scale>
        <p:origin x="-21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2" d="100"/>
        <a:sy n="182" d="100"/>
      </p:scale>
      <p:origin x="0" y="-3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B772-BC58-41F0-99C7-3E4919C00BE5}" type="datetimeFigureOut">
              <a:rPr lang="en-ZA" smtClean="0"/>
              <a:pPr/>
              <a:t>2018/06/14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46595-EA72-4622-8774-544CF50F672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59129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2C94E-3CEE-4E63-954D-5291A2884557}" type="datetimeFigureOut">
              <a:rPr lang="en-ZA" smtClean="0"/>
              <a:pPr/>
              <a:t>2018/06/14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55302-20BC-4F9E-AD06-12DC39B4120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412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5302-20BC-4F9E-AD06-12DC39B4120F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0211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5302-20BC-4F9E-AD06-12DC39B4120F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574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636912"/>
            <a:ext cx="4968552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F49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106936"/>
            <a:ext cx="4968552" cy="978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0EF9-285A-8F41-8805-3B0F330B466E}" type="datetime1">
              <a:rPr lang="en-ZA" smtClean="0"/>
              <a:pPr/>
              <a:t>2018/06/14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Annual Report 2016 | 2017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8E6D-4A9B-F34D-8D20-CC5EB0660671}" type="datetime1">
              <a:rPr lang="en-ZA" smtClean="0"/>
              <a:pPr/>
              <a:t>2018/06/14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Annual Report 2016 | 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F0AF-6B0A-A144-B094-A9083FC7C6E0}" type="datetime1">
              <a:rPr lang="en-ZA" smtClean="0"/>
              <a:pPr/>
              <a:t>2018/06/14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Annual Report 2016 | 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636912"/>
            <a:ext cx="4968552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F49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106936"/>
            <a:ext cx="4968552" cy="978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5474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6453336"/>
            <a:ext cx="2133600" cy="365125"/>
          </a:xfrm>
        </p:spPr>
        <p:txBody>
          <a:bodyPr/>
          <a:lstStyle/>
          <a:p>
            <a:fld id="{4F971BCD-2A60-064D-A00D-5CD632E0DE8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9249" y="6453336"/>
            <a:ext cx="2895600" cy="365125"/>
          </a:xfrm>
        </p:spPr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Annual Report 2016 </a:t>
            </a:r>
            <a:r>
              <a:rPr lang="en-ZA" dirty="0" smtClean="0">
                <a:solidFill>
                  <a:srgbClr val="9F4909"/>
                </a:solidFill>
              </a:rPr>
              <a:t>|</a:t>
            </a: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8952" y="6453336"/>
            <a:ext cx="539552" cy="365125"/>
          </a:xfrm>
        </p:spPr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387885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F49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87624" y="4106936"/>
            <a:ext cx="3878850" cy="97824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9257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315A-A4E2-4B47-8261-F873402E9C3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7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0A1A-CE33-4346-8B83-102CA80031C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1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E975-77CB-5B42-82D8-EE9DD569C7A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950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9BF6-EDAD-4F45-BFBE-AC2E60E1DAC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959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35D0C-5565-C54A-8352-C5539B1FD66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69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971BCD-2A60-064D-A00D-5CD632E0DE83}" type="datetime1">
              <a:rPr lang="en-ZA" smtClean="0"/>
              <a:pPr/>
              <a:t>2018/06/14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9249" y="6453336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Annual Report </a:t>
            </a:r>
            <a:r>
              <a:rPr lang="en-ZA" dirty="0" smtClean="0">
                <a:solidFill>
                  <a:srgbClr val="9F4909"/>
                </a:solidFill>
              </a:rPr>
              <a:t>2016</a:t>
            </a:r>
            <a:r>
              <a:rPr lang="en-ZA" dirty="0" smtClean="0"/>
              <a:t> | </a:t>
            </a:r>
            <a:r>
              <a:rPr lang="en-ZA" dirty="0" smtClean="0">
                <a:solidFill>
                  <a:srgbClr val="9F4909"/>
                </a:solidFill>
              </a:rPr>
              <a:t>2017</a:t>
            </a:r>
            <a:endParaRPr lang="en-ZA" dirty="0">
              <a:solidFill>
                <a:srgbClr val="9F490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8952" y="6453336"/>
            <a:ext cx="5395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387885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F49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87624" y="4106936"/>
            <a:ext cx="3878850" cy="97824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6993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0146-EE4C-3B45-BFCD-DEFD0D83A60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080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3743-5D01-AE48-A476-456C8AB97E7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784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0EF9-285A-8F41-8805-3B0F330B466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717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8E6D-4A9B-F34D-8D20-CC5EB066067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06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F0AF-6B0A-A144-B094-A9083FC7C6E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278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636912"/>
            <a:ext cx="4968552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F49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106936"/>
            <a:ext cx="4968552" cy="978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00851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6453336"/>
            <a:ext cx="2133600" cy="365125"/>
          </a:xfrm>
        </p:spPr>
        <p:txBody>
          <a:bodyPr/>
          <a:lstStyle/>
          <a:p>
            <a:fld id="{4F971BCD-2A60-064D-A00D-5CD632E0DE8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9249" y="6453336"/>
            <a:ext cx="2895600" cy="365125"/>
          </a:xfrm>
        </p:spPr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Annual Report 2016 </a:t>
            </a:r>
            <a:r>
              <a:rPr lang="en-ZA" dirty="0" smtClean="0">
                <a:solidFill>
                  <a:srgbClr val="9F4909"/>
                </a:solidFill>
              </a:rPr>
              <a:t>|</a:t>
            </a: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8952" y="6453336"/>
            <a:ext cx="539552" cy="365125"/>
          </a:xfrm>
        </p:spPr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387885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F49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87624" y="4106936"/>
            <a:ext cx="3878850" cy="97824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44885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315A-A4E2-4B47-8261-F873402E9C3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525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0A1A-CE33-4346-8B83-102CA80031C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368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E975-77CB-5B42-82D8-EE9DD569C7A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55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315A-A4E2-4B47-8261-F873402E9C32}" type="datetime1">
              <a:rPr lang="en-ZA" smtClean="0"/>
              <a:pPr/>
              <a:t>2018/06/14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Annual Report 2016 | 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9BF6-EDAD-4F45-BFBE-AC2E60E1DAC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436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35D0C-5565-C54A-8352-C5539B1FD66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413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0146-EE4C-3B45-BFCD-DEFD0D83A60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364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3743-5D01-AE48-A476-456C8AB97E7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404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0EF9-285A-8F41-8805-3B0F330B466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03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8E6D-4A9B-F34D-8D20-CC5EB066067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38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F0AF-6B0A-A144-B094-A9083FC7C6E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46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0A1A-CE33-4346-8B83-102CA80031CC}" type="datetime1">
              <a:rPr lang="en-ZA" smtClean="0"/>
              <a:pPr/>
              <a:t>2018/06/14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Annual Report 2016 | 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E975-77CB-5B42-82D8-EE9DD569C7A0}" type="datetime1">
              <a:rPr lang="en-ZA" smtClean="0"/>
              <a:pPr/>
              <a:t>2018/06/14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Annual Report 2016 | 2017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9BF6-EDAD-4F45-BFBE-AC2E60E1DACA}" type="datetime1">
              <a:rPr lang="en-ZA" smtClean="0"/>
              <a:pPr/>
              <a:t>2018/06/14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Annual Report 2016 | 2017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35D0C-5565-C54A-8352-C5539B1FD663}" type="datetime1">
              <a:rPr lang="en-ZA" smtClean="0"/>
              <a:pPr/>
              <a:t>2018/06/14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Annual Report 2016 | 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0146-EE4C-3B45-BFCD-DEFD0D83A609}" type="datetime1">
              <a:rPr lang="en-ZA" smtClean="0"/>
              <a:pPr/>
              <a:t>2018/06/14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Annual Report 2016 | 2017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3743-5D01-AE48-A476-456C8AB97E7E}" type="datetime1">
              <a:rPr lang="en-ZA" smtClean="0"/>
              <a:pPr/>
              <a:t>2018/06/14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Annual Report 2016 | 2017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075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97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C3003CF-0AE0-7149-BAD6-B45E424CB3C9}" type="datetime1">
              <a:rPr lang="en-ZA" smtClean="0"/>
              <a:pPr/>
              <a:t>2018/06/14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128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s-IS" smtClean="0"/>
              <a:t>Annual Report 2016 | 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76243"/>
            <a:ext cx="539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•"/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–"/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–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»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164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C3003CF-0AE0-7149-BAD6-B45E424CB3C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824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53336"/>
            <a:ext cx="539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99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•"/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–"/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–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»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164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C3003CF-0AE0-7149-BAD6-B45E424CB3C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2018/06/14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824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s-IS" smtClean="0">
                <a:solidFill>
                  <a:prstClr val="black">
                    <a:tint val="75000"/>
                  </a:prstClr>
                </a:solidFill>
              </a:rPr>
              <a:t>Annual Report 2016 | 2017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53336"/>
            <a:ext cx="539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93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•"/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–"/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–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»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830" y="3356992"/>
            <a:ext cx="7488634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E3AE4F"/>
                </a:solidFill>
              </a:rPr>
              <a:t/>
            </a:r>
            <a:br>
              <a:rPr lang="en-US" dirty="0" smtClean="0">
                <a:solidFill>
                  <a:srgbClr val="E3AE4F"/>
                </a:solidFill>
              </a:rPr>
            </a:br>
            <a:r>
              <a:rPr lang="en-US" sz="3100" dirty="0" smtClean="0">
                <a:solidFill>
                  <a:srgbClr val="E3AE4F"/>
                </a:solidFill>
              </a:rPr>
              <a:t>PORTFOLIO COMMITTEE ON POLICE</a:t>
            </a:r>
            <a:r>
              <a:rPr lang="en-US" dirty="0" smtClean="0">
                <a:solidFill>
                  <a:srgbClr val="E3AE4F"/>
                </a:solidFill>
              </a:rPr>
              <a:t/>
            </a:r>
            <a:br>
              <a:rPr lang="en-US" dirty="0" smtClean="0">
                <a:solidFill>
                  <a:srgbClr val="E3AE4F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13 JUNE 2018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rgbClr val="E3AE4F"/>
                </a:solidFill>
              </a:rPr>
              <a:t>PRIVATE SECURITY INDUSTRY </a:t>
            </a:r>
            <a:br>
              <a:rPr lang="en-US" sz="2700" dirty="0" smtClean="0">
                <a:solidFill>
                  <a:srgbClr val="E3AE4F"/>
                </a:solidFill>
              </a:rPr>
            </a:br>
            <a:r>
              <a:rPr lang="en-US" sz="2700" dirty="0" smtClean="0">
                <a:solidFill>
                  <a:srgbClr val="E3AE4F"/>
                </a:solidFill>
              </a:rPr>
              <a:t>REGULATORY AUTHORITY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539750" cy="365125"/>
          </a:xfrm>
        </p:spPr>
        <p:txBody>
          <a:bodyPr/>
          <a:lstStyle/>
          <a:p>
            <a:fld id="{3768D19B-385E-42EE-B476-10BD5D90A849}" type="slidenum">
              <a:rPr lang="en-ZA" smtClean="0"/>
              <a:pPr/>
              <a:t>1</a:t>
            </a:fld>
            <a:endParaRPr lang="en-ZA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259830" y="5424078"/>
            <a:ext cx="468032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9F490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PRESENTED BY : MARGARET GICHANGA</a:t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0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19646" y="14022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514" y="1158450"/>
            <a:ext cx="255778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Areas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improvement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2278" y="1166581"/>
            <a:ext cx="116205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Outcomes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4"/>
          <p:cNvSpPr txBox="1">
            <a:spLocks noGrp="1"/>
          </p:cNvSpPr>
          <p:nvPr>
            <p:ph type="title"/>
          </p:nvPr>
        </p:nvSpPr>
        <p:spPr>
          <a:xfrm>
            <a:off x="683568" y="369240"/>
            <a:ext cx="80752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GB" sz="2800" spc="-5" dirty="0" smtClean="0">
                <a:solidFill>
                  <a:schemeClr val="bg1"/>
                </a:solidFill>
              </a:rPr>
              <a:t>Programme 3: </a:t>
            </a:r>
            <a:r>
              <a:rPr lang="en-GB" sz="2800" spc="-5" smtClean="0">
                <a:solidFill>
                  <a:schemeClr val="bg1"/>
                </a:solidFill>
              </a:rPr>
              <a:t>Key Highlights</a:t>
            </a:r>
            <a:endParaRPr sz="2800" spc="-5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43808" y="6453336"/>
            <a:ext cx="4201616" cy="365125"/>
          </a:xfrm>
        </p:spPr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19666" y="188640"/>
            <a:ext cx="84448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altLang="en-US" sz="2000" i="1" dirty="0" smtClean="0">
                <a:solidFill>
                  <a:srgbClr val="984807"/>
                </a:solidFill>
                <a:latin typeface="Verdana" panose="020B0604030504040204" pitchFamily="34" charset="0"/>
              </a:rPr>
              <a:t>     </a:t>
            </a:r>
            <a:r>
              <a:rPr lang="en-US" altLang="en-US" sz="2800" b="1" dirty="0" smtClean="0">
                <a:solidFill>
                  <a:srgbClr val="984807"/>
                </a:solidFill>
                <a:latin typeface="Verdana" panose="020B0604030504040204" pitchFamily="34" charset="0"/>
              </a:rPr>
              <a:t>AIT </a:t>
            </a:r>
            <a:r>
              <a:rPr lang="en-US" altLang="en-US" sz="2800" b="1" dirty="0">
                <a:solidFill>
                  <a:srgbClr val="984807"/>
                </a:solidFill>
                <a:latin typeface="Verdana" panose="020B0604030504040204" pitchFamily="34" charset="0"/>
              </a:rPr>
              <a:t>environment (...Cont’d)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1196752"/>
            <a:ext cx="8291264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Section 1 (</a:t>
            </a:r>
            <a:r>
              <a:rPr lang="en-GB" altLang="en-US" i="1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m) </a:t>
            </a: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of the 2012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Amendment </a:t>
            </a: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Bill includes the ‘protection or safeguarding of goods with a high value’ to further clarify what is defined as a ‘security service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’.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ＭＳ Ｐゴシック" pitchFamily="34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ＭＳ Ｐゴシック" pitchFamily="34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Amendment of Section 35 of Act 56 of 2001 13 (S) (a) makes a provision for the Minister of Police to develop of minimum standards applicable to security service providers responsible for the transportation of cash or goods with a high value, including precious metals and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jewellery. 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0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19646" y="14022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514" y="1158450"/>
            <a:ext cx="255778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Areas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improvement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2278" y="1166581"/>
            <a:ext cx="116205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Outcomes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4"/>
          <p:cNvSpPr txBox="1">
            <a:spLocks noGrp="1"/>
          </p:cNvSpPr>
          <p:nvPr>
            <p:ph type="title"/>
          </p:nvPr>
        </p:nvSpPr>
        <p:spPr>
          <a:xfrm>
            <a:off x="683568" y="369240"/>
            <a:ext cx="80752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GB" sz="2800" spc="-5" dirty="0" smtClean="0">
                <a:solidFill>
                  <a:schemeClr val="bg1"/>
                </a:solidFill>
              </a:rPr>
              <a:t>P </a:t>
            </a:r>
            <a:r>
              <a:rPr lang="en-US" altLang="en-US" sz="2800" i="1" dirty="0" smtClean="0">
                <a:solidFill>
                  <a:srgbClr val="984807"/>
                </a:solidFill>
                <a:latin typeface="Verdana" panose="020B0604030504040204" pitchFamily="34" charset="0"/>
                <a:ea typeface="ＭＳ Ｐゴシック" pitchFamily="34" charset="-128"/>
                <a:cs typeface="+mj-cs"/>
              </a:rPr>
              <a:t>Recommendations</a:t>
            </a:r>
            <a:r>
              <a:rPr lang="en-GB" sz="2800" spc="-5" dirty="0" smtClean="0">
                <a:solidFill>
                  <a:schemeClr val="bg1"/>
                </a:solidFill>
              </a:rPr>
              <a:t>m</a:t>
            </a:r>
            <a:endParaRPr sz="2800" spc="-5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43808" y="6453336"/>
            <a:ext cx="4201616" cy="365125"/>
          </a:xfrm>
        </p:spPr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268760"/>
            <a:ext cx="7593293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Consult Industry to determine and develop credible future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standards.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ＭＳ Ｐゴシック" pitchFamily="34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Regulate vehicles and protective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gear. 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ＭＳ Ｐゴシック" pitchFamily="34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Transformation for women in the AIT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industry.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ＭＳ Ｐゴシック" pitchFamily="34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Enforce appropriate standards of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service.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ＭＳ Ｐゴシック" pitchFamily="34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Improve training standards and curriculum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development.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ＭＳ Ｐゴシック" pitchFamily="34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Empower inspectorate in terms of numbers, approach and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training.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ＭＳ Ｐゴシック" pitchFamily="34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Streamline services and infrastructure for better service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delivery.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ＭＳ Ｐゴシック" pitchFamily="34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Re-registration of the entire private security industry – improve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vetting.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ＭＳ Ｐゴシック" pitchFamily="34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Reporting on deaths of AIT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officers. 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ＭＳ Ｐゴシック" pitchFamily="34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Improved co-operation between AIT companies and state law enforcement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ＭＳ Ｐゴシック" pitchFamily="34" charset="-128"/>
              </a:rPr>
              <a:t>agencies.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1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3687167"/>
            <a:ext cx="6696744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E3AE4F"/>
                </a:solidFill>
              </a:rPr>
              <a:t>THANK YOU</a:t>
            </a:r>
            <a:br>
              <a:rPr lang="en-US" dirty="0" smtClean="0">
                <a:solidFill>
                  <a:srgbClr val="E3AE4F"/>
                </a:solidFill>
              </a:rPr>
            </a:br>
            <a:r>
              <a:rPr lang="en-US" sz="3200" dirty="0" smtClean="0">
                <a:solidFill>
                  <a:srgbClr val="E3AE4F"/>
                </a:solidFill>
              </a:rPr>
              <a:t/>
            </a:r>
            <a:br>
              <a:rPr lang="en-US" sz="3200" dirty="0" smtClean="0">
                <a:solidFill>
                  <a:srgbClr val="E3AE4F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www.psira.co.za</a:t>
            </a:r>
            <a:r>
              <a:rPr lang="en-US" sz="2800" dirty="0" smtClean="0">
                <a:solidFill>
                  <a:srgbClr val="E3AE4F"/>
                </a:solidFill>
              </a:rPr>
              <a:t/>
            </a:r>
            <a:br>
              <a:rPr lang="en-US" sz="2800" dirty="0" smtClean="0">
                <a:solidFill>
                  <a:srgbClr val="E3AE4F"/>
                </a:solidFill>
              </a:rPr>
            </a:br>
            <a:r>
              <a:rPr lang="en-US" sz="3200" dirty="0" smtClean="0">
                <a:solidFill>
                  <a:srgbClr val="E3AE4F"/>
                </a:solidFill>
              </a:rPr>
              <a:t/>
            </a:r>
            <a:br>
              <a:rPr lang="en-US" sz="3200" dirty="0" smtClean="0">
                <a:solidFill>
                  <a:srgbClr val="E3AE4F"/>
                </a:solidFill>
              </a:rPr>
            </a:br>
            <a:r>
              <a:rPr lang="en-US" sz="2800" dirty="0" smtClean="0">
                <a:solidFill>
                  <a:srgbClr val="E3AE4F"/>
                </a:solidFill>
              </a:rPr>
              <a:t>Tel: 086 10 PSiRA (77472)</a:t>
            </a:r>
            <a:br>
              <a:rPr lang="en-US" sz="2800" dirty="0" smtClean="0">
                <a:solidFill>
                  <a:srgbClr val="E3AE4F"/>
                </a:solidFill>
              </a:rPr>
            </a:br>
            <a:r>
              <a:rPr lang="en-US" sz="3200" dirty="0" smtClean="0">
                <a:solidFill>
                  <a:srgbClr val="E3AE4F"/>
                </a:solidFill>
              </a:rPr>
              <a:t/>
            </a:r>
            <a:br>
              <a:rPr lang="en-US" sz="3200" dirty="0" smtClean="0">
                <a:solidFill>
                  <a:srgbClr val="E3AE4F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539750" cy="365125"/>
          </a:xfrm>
        </p:spPr>
        <p:txBody>
          <a:bodyPr/>
          <a:lstStyle/>
          <a:p>
            <a:fld id="{3768D19B-385E-42EE-B476-10BD5D90A849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886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0213" y="1357585"/>
            <a:ext cx="8143875" cy="40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GB" altLang="en-US" sz="3200" b="1" dirty="0">
                <a:latin typeface="Verdana" panose="020B0604030504040204" pitchFamily="34" charset="0"/>
              </a:rPr>
              <a:t>ARMOURED SECURITY -</a:t>
            </a:r>
            <a:endParaRPr lang="en-GB" altLang="en-US" sz="3200" dirty="0">
              <a:latin typeface="Verdana" panose="020B0604030504040204" pitchFamily="34" charset="0"/>
            </a:endParaRPr>
          </a:p>
          <a:p>
            <a:pPr algn="ctr"/>
            <a:r>
              <a:rPr lang="en-GB" altLang="en-US" sz="3200" b="1" dirty="0">
                <a:latin typeface="Verdana" panose="020B0604030504040204" pitchFamily="34" charset="0"/>
              </a:rPr>
              <a:t>REGULATING HIGH VALUE GOODS IN </a:t>
            </a:r>
            <a:r>
              <a:rPr lang="en-GB" altLang="en-US" sz="3200" b="1" dirty="0" smtClean="0">
                <a:latin typeface="Verdana" panose="020B0604030504040204" pitchFamily="34" charset="0"/>
              </a:rPr>
              <a:t>TRANSIT</a:t>
            </a:r>
          </a:p>
          <a:p>
            <a:pPr algn="ctr"/>
            <a:endParaRPr lang="en-GB" altLang="en-US" sz="3200" b="1" dirty="0">
              <a:latin typeface="Verdana" panose="020B0604030504040204" pitchFamily="34" charset="0"/>
            </a:endParaRPr>
          </a:p>
          <a:p>
            <a:pPr algn="ctr"/>
            <a:r>
              <a:rPr lang="en-GB" altLang="en-US" sz="3200" i="1" dirty="0" err="1" smtClean="0">
                <a:latin typeface="Verdana" panose="020B0604030504040204" pitchFamily="34" charset="0"/>
              </a:rPr>
              <a:t>PSiRA</a:t>
            </a:r>
            <a:r>
              <a:rPr lang="en-GB" altLang="en-US" sz="3200" i="1" dirty="0" smtClean="0">
                <a:latin typeface="Verdana" panose="020B0604030504040204" pitchFamily="34" charset="0"/>
              </a:rPr>
              <a:t> RESEARCH AND DEVELOPMENT</a:t>
            </a:r>
            <a:endParaRPr lang="en-GB" altLang="en-US" sz="3200" i="1" dirty="0">
              <a:latin typeface="Verdana" panose="020B0604030504040204" pitchFamily="34" charset="0"/>
            </a:endParaRPr>
          </a:p>
          <a:p>
            <a:pPr algn="ctr"/>
            <a:r>
              <a:rPr lang="en-GB" altLang="en-US" dirty="0">
                <a:latin typeface="Verdana" panose="020B0604030504040204" pitchFamily="34" charset="0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C79B5F-9FF7-4DC2-868E-51E752A372EA}" type="slidenum">
              <a:rPr lang="en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ZA" altLang="en-US" sz="1200" smtClean="0">
              <a:solidFill>
                <a:srgbClr val="898989"/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43808" y="6453336"/>
            <a:ext cx="4201616" cy="365125"/>
          </a:xfr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406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19646" y="14022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8514" y="1158450"/>
            <a:ext cx="255778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Areas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improvement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2278" y="1166581"/>
            <a:ext cx="116205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Outcomes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4"/>
          <p:cNvSpPr txBox="1">
            <a:spLocks noGrp="1"/>
          </p:cNvSpPr>
          <p:nvPr>
            <p:ph type="title"/>
          </p:nvPr>
        </p:nvSpPr>
        <p:spPr>
          <a:xfrm>
            <a:off x="683568" y="369240"/>
            <a:ext cx="80752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GB" sz="2800" spc="-5" dirty="0" smtClean="0">
                <a:solidFill>
                  <a:schemeClr val="bg1"/>
                </a:solidFill>
              </a:rPr>
              <a:t>Programme 3: </a:t>
            </a:r>
            <a:r>
              <a:rPr lang="en-GB" sz="2800" spc="-5" smtClean="0">
                <a:solidFill>
                  <a:schemeClr val="bg1"/>
                </a:solidFill>
              </a:rPr>
              <a:t>Key Highlights</a:t>
            </a:r>
            <a:endParaRPr sz="2800" spc="-5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43808" y="6453336"/>
            <a:ext cx="4201616" cy="36512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35690" y="188640"/>
            <a:ext cx="84448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124744"/>
            <a:ext cx="84352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Reflecting patterns in the global context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Assets-In-Transit (AIT) </a:t>
            </a: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 in South Africa has experienced significant growth and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evolution.</a:t>
            </a: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Private Security Industry Regulation Act 56 of 2001 defines a security service to mean, among others; </a:t>
            </a:r>
          </a:p>
          <a:p>
            <a:pPr marL="857250" lvl="2" algn="just"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‘protecting or safeguarding a person or property in any manner; giving advice on the protection or safeguarding of a person or property…or on the use of security equipment and providing a reactive or response service in connection with the safeguarding of a person or property in any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manner’.</a:t>
            </a:r>
          </a:p>
          <a:p>
            <a:pPr marL="857250" lvl="2" algn="just">
              <a:defRPr/>
            </a:pPr>
            <a:endParaRPr lang="en-GB" altLang="en-US" sz="2000" dirty="0" smtClean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u="sng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Assets</a:t>
            </a: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goods that are considered to be of high value to such an    extent there movement requires armed escort and the use of advanced security measures to ensure safe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transportation.</a:t>
            </a: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1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19646" y="14022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8514" y="1158450"/>
            <a:ext cx="255778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Areas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improvement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2278" y="1166581"/>
            <a:ext cx="116205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Outcomes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4"/>
          <p:cNvSpPr txBox="1">
            <a:spLocks noGrp="1"/>
          </p:cNvSpPr>
          <p:nvPr>
            <p:ph type="title"/>
          </p:nvPr>
        </p:nvSpPr>
        <p:spPr>
          <a:xfrm>
            <a:off x="683568" y="369240"/>
            <a:ext cx="80752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GB" sz="2800" spc="-5" dirty="0" smtClean="0">
                <a:solidFill>
                  <a:schemeClr val="bg1"/>
                </a:solidFill>
              </a:rPr>
              <a:t>Programme 3: </a:t>
            </a:r>
            <a:r>
              <a:rPr lang="en-GB" sz="2800" spc="-5" smtClean="0">
                <a:solidFill>
                  <a:schemeClr val="bg1"/>
                </a:solidFill>
              </a:rPr>
              <a:t>Key Highlights</a:t>
            </a:r>
            <a:endParaRPr sz="2800" spc="-5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43808" y="6453336"/>
            <a:ext cx="4201616" cy="36512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35690" y="260648"/>
            <a:ext cx="84448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Methodology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260043"/>
            <a:ext cx="83529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u="sng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Hypothesis</a:t>
            </a: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As part of the private security industry, the AIT industry is effectively regulated and controlled according to the </a:t>
            </a:r>
            <a:r>
              <a:rPr lang="en-GB" altLang="en-US" sz="2000" dirty="0" err="1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PSiRA</a:t>
            </a: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Act.</a:t>
            </a: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u="sng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research question</a:t>
            </a: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how can </a:t>
            </a:r>
            <a:r>
              <a:rPr lang="en-GB" altLang="en-US" sz="2000" dirty="0" err="1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PSiRA</a:t>
            </a: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more effective in regulating and controlling the AIT industry considering the vast growth and prominence of this sector in South African society?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only information on AIT is concentrated in media reports about the various cash-in-transit (CIT) heists that are commonplace in South Africa. This presented a key limitation to the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study.</a:t>
            </a: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0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19646" y="14022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8514" y="1158450"/>
            <a:ext cx="255778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Areas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improvement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2278" y="1166581"/>
            <a:ext cx="116205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Outcomes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4"/>
          <p:cNvSpPr txBox="1">
            <a:spLocks noGrp="1"/>
          </p:cNvSpPr>
          <p:nvPr>
            <p:ph type="title"/>
          </p:nvPr>
        </p:nvSpPr>
        <p:spPr>
          <a:xfrm>
            <a:off x="683568" y="369240"/>
            <a:ext cx="80752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GB" sz="2800" spc="-5" dirty="0" smtClean="0">
                <a:solidFill>
                  <a:schemeClr val="bg1"/>
                </a:solidFill>
              </a:rPr>
              <a:t>Programme 3: </a:t>
            </a:r>
            <a:r>
              <a:rPr lang="en-GB" sz="2800" spc="-5" smtClean="0">
                <a:solidFill>
                  <a:schemeClr val="bg1"/>
                </a:solidFill>
              </a:rPr>
              <a:t>Key Highlights</a:t>
            </a:r>
            <a:endParaRPr sz="2800" spc="-5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43808" y="6453336"/>
            <a:ext cx="4201616" cy="36512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35690" y="260648"/>
            <a:ext cx="84448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Findings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229846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 of the industry has occurred parallel to the country’s burgeoning economy and high crime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rates.</a:t>
            </a: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Despite playing a significant role in the economy of South Africa, little is known about the AIT sector, save for the CIT heists which are pervasive in the country. 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2016/17 recorded an increase in registered AIT businesses of </a:t>
            </a: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2 717 up from the previous financial year of 2 474 –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currently </a:t>
            </a:r>
            <a:r>
              <a:rPr lang="en-GB" altLang="en-US" sz="2000" b="1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en-GB" altLang="en-US"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870 </a:t>
            </a: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businesses registered for AIT.</a:t>
            </a:r>
          </a:p>
        </p:txBody>
      </p:sp>
    </p:spTree>
    <p:extLst>
      <p:ext uri="{BB962C8B-B14F-4D97-AF65-F5344CB8AC3E}">
        <p14:creationId xmlns:p14="http://schemas.microsoft.com/office/powerpoint/2010/main" xmlns="" val="26350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19646" y="14022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514" y="1158450"/>
            <a:ext cx="8156420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r>
              <a:rPr sz="1600" b="1" spc="-10" dirty="0" err="1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altLang="en-US" sz="2000" b="1" i="1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</a:t>
            </a:r>
            <a:endParaRPr lang="en-US" altLang="en-US" sz="2000" b="1" i="1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training standards requires one to have </a:t>
            </a:r>
            <a:r>
              <a:rPr lang="en-GB" altLang="en-US" sz="2000" dirty="0" err="1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PSiRA</a:t>
            </a: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grades E to C courses as well as AIT, competency certificate for firearms – </a:t>
            </a:r>
            <a:r>
              <a:rPr lang="en-GB" altLang="en-US"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70 857</a:t>
            </a: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security officers trained in AIT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course.</a:t>
            </a: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Firearm compliance and a competency certificate, refresher training Regulation 21 is a key aspect of training for the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industry.</a:t>
            </a: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PSCs train AIT officers on the equipment they are issued with for example cross pavement carriers and officers are certified on how to use the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devices.</a:t>
            </a: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PSCs had set their own standards that may be high but as a result it is impossible to scrutinize how compliant they are to their own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standards.</a:t>
            </a: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/>
            <a:r>
              <a:rPr sz="16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improvement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2278" y="1166581"/>
            <a:ext cx="116205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Outcomes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4"/>
          <p:cNvSpPr txBox="1">
            <a:spLocks noGrp="1"/>
          </p:cNvSpPr>
          <p:nvPr>
            <p:ph type="title"/>
          </p:nvPr>
        </p:nvSpPr>
        <p:spPr>
          <a:xfrm>
            <a:off x="683568" y="369240"/>
            <a:ext cx="80752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GB" sz="2800" spc="-5" dirty="0" smtClean="0">
                <a:solidFill>
                  <a:schemeClr val="bg1"/>
                </a:solidFill>
              </a:rPr>
              <a:t>Programme 3: </a:t>
            </a:r>
            <a:r>
              <a:rPr lang="en-GB" sz="2800" spc="-5" smtClean="0">
                <a:solidFill>
                  <a:schemeClr val="bg1"/>
                </a:solidFill>
              </a:rPr>
              <a:t>Key Highlights</a:t>
            </a:r>
            <a:endParaRPr sz="2800" spc="-5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43808" y="6453336"/>
            <a:ext cx="4201616" cy="365125"/>
          </a:xfrm>
        </p:spPr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9666" y="188640"/>
            <a:ext cx="84448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en-US" sz="2000" dirty="0" smtClean="0">
                <a:solidFill>
                  <a:srgbClr val="984807"/>
                </a:solidFill>
                <a:latin typeface="Verdana" panose="020B0604030504040204" pitchFamily="34" charset="0"/>
              </a:rPr>
              <a:t>  </a:t>
            </a:r>
            <a:r>
              <a:rPr lang="en-US" altLang="en-US" sz="2800" b="1" dirty="0" smtClean="0">
                <a:solidFill>
                  <a:srgbClr val="984807"/>
                </a:solidFill>
                <a:latin typeface="Verdana" panose="020B0604030504040204" pitchFamily="34" charset="0"/>
              </a:rPr>
              <a:t>Findings </a:t>
            </a:r>
            <a:r>
              <a:rPr lang="en-US" altLang="en-US" sz="2800" b="1" dirty="0">
                <a:solidFill>
                  <a:srgbClr val="984807"/>
                </a:solidFill>
                <a:latin typeface="Verdana" panose="020B0604030504040204" pitchFamily="34" charset="0"/>
              </a:rPr>
              <a:t>(...Cont’d)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8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19646" y="14022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514" y="1158450"/>
            <a:ext cx="255778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Areas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improvement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2278" y="1166581"/>
            <a:ext cx="116205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Outcomes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4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80752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GB" sz="2800" spc="-5" dirty="0" smtClean="0">
                <a:solidFill>
                  <a:schemeClr val="bg1"/>
                </a:solidFill>
              </a:rPr>
              <a:t> 3: </a:t>
            </a:r>
            <a:r>
              <a:rPr lang="en-US" altLang="en-US" sz="2800" dirty="0">
                <a:solidFill>
                  <a:srgbClr val="984807"/>
                </a:solidFill>
                <a:latin typeface="Verdana" panose="020B0604030504040204" pitchFamily="34" charset="0"/>
                <a:ea typeface="ＭＳ Ｐゴシック" pitchFamily="34" charset="-128"/>
                <a:cs typeface="+mj-cs"/>
              </a:rPr>
              <a:t>AIT environment</a:t>
            </a:r>
            <a:r>
              <a:rPr lang="en-GB" sz="2800" spc="-5" dirty="0" smtClean="0">
                <a:solidFill>
                  <a:schemeClr val="bg1"/>
                </a:solidFill>
              </a:rPr>
              <a:t>Key Highlights</a:t>
            </a:r>
            <a:endParaRPr sz="2800" spc="-5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43808" y="6453336"/>
            <a:ext cx="4201616" cy="365125"/>
          </a:xfrm>
        </p:spPr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305342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process of the SARBs wholesale movement of cash have influenced the AIT </a:t>
            </a:r>
            <a:r>
              <a:rPr lang="en-Z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industry.</a:t>
            </a:r>
            <a:endParaRPr lang="en-Z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one regulating the sector in terms of the amount of cash being transported, and if vaults and vehicles used were up to </a:t>
            </a:r>
            <a:r>
              <a:rPr lang="en-Z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standard. </a:t>
            </a:r>
            <a:endParaRPr lang="en-Z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officers used during AIT operations was due to the cost and </a:t>
            </a:r>
            <a:r>
              <a:rPr lang="en-ZA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PSiRA</a:t>
            </a:r>
            <a:r>
              <a:rPr lang="en-Z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should be the one to dictate </a:t>
            </a:r>
            <a:r>
              <a:rPr lang="en-Z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standards. </a:t>
            </a:r>
            <a:endParaRPr lang="en-Z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2006 Cash Risk Management Initiative (CRIM) Project had useful lessons for the future of the AIT </a:t>
            </a:r>
            <a:r>
              <a:rPr lang="en-Z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industry.</a:t>
            </a:r>
            <a:endParaRPr lang="en-Z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2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19646" y="14022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9552" y="1166581"/>
            <a:ext cx="7704856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AIT </a:t>
            </a: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 had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seen </a:t>
            </a: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improvements, during this time there was an upsurge in ATM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bombings.</a:t>
            </a: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biggest threat is internal because despite technology the human element is prevalent in the AIT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industry.</a:t>
            </a: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Criminals are heavily armed and used AK47s, R4s, R5s and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9mm.</a:t>
            </a: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 may not be feasible to set a standard for the vehicles used, instead of a minimum requirement as there are different threats and thus different </a:t>
            </a:r>
            <a:r>
              <a:rPr lang="en-GB" altLang="en-US" sz="20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requirements.</a:t>
            </a:r>
            <a:endParaRPr lang="en-GB" altLang="en-US" sz="20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/>
            <a:r>
              <a:rPr sz="1600" b="1" spc="-10" dirty="0" err="1" smtClean="0">
                <a:solidFill>
                  <a:srgbClr val="FFFFFF"/>
                </a:solidFill>
                <a:latin typeface="Verdana"/>
                <a:cs typeface="Verdana"/>
              </a:rPr>
              <a:t>reas</a:t>
            </a:r>
            <a:r>
              <a:rPr sz="1600" b="1" spc="-5" dirty="0" err="1" smtClean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improvement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2278" y="1166581"/>
            <a:ext cx="116205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4"/>
          <p:cNvSpPr txBox="1">
            <a:spLocks noGrp="1"/>
          </p:cNvSpPr>
          <p:nvPr>
            <p:ph type="title"/>
          </p:nvPr>
        </p:nvSpPr>
        <p:spPr>
          <a:xfrm>
            <a:off x="683568" y="261809"/>
            <a:ext cx="80752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GB" sz="2800" spc="-5" dirty="0" smtClean="0">
                <a:solidFill>
                  <a:schemeClr val="bg1"/>
                </a:solidFill>
              </a:rPr>
              <a:t>Pro</a:t>
            </a:r>
            <a:r>
              <a:rPr lang="en-US" altLang="en-US" sz="2800" dirty="0">
                <a:solidFill>
                  <a:srgbClr val="984807"/>
                </a:solidFill>
                <a:latin typeface="Verdana" panose="020B0604030504040204" pitchFamily="34" charset="0"/>
                <a:ea typeface="ＭＳ Ｐゴシック" pitchFamily="34" charset="-128"/>
                <a:cs typeface="+mj-cs"/>
              </a:rPr>
              <a:t>AIT environment (...</a:t>
            </a:r>
            <a:r>
              <a:rPr lang="en-US" altLang="en-US" sz="2800" dirty="0" smtClean="0">
                <a:solidFill>
                  <a:srgbClr val="984807"/>
                </a:solidFill>
                <a:latin typeface="Verdana" panose="020B0604030504040204" pitchFamily="34" charset="0"/>
                <a:ea typeface="ＭＳ Ｐゴシック" pitchFamily="34" charset="-128"/>
                <a:cs typeface="+mj-cs"/>
              </a:rPr>
              <a:t>Cont’d)</a:t>
            </a:r>
            <a:r>
              <a:rPr lang="en-GB" sz="2800" spc="-5" dirty="0" err="1" smtClean="0">
                <a:solidFill>
                  <a:schemeClr val="bg1"/>
                </a:solidFill>
              </a:rPr>
              <a:t>ts</a:t>
            </a:r>
            <a:endParaRPr sz="2800" spc="-5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43808" y="6453336"/>
            <a:ext cx="4201616" cy="365125"/>
          </a:xfrm>
        </p:spPr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2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19646" y="14022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514" y="1158450"/>
            <a:ext cx="255778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Areas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improvement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2278" y="1166581"/>
            <a:ext cx="116205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Outcomes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4"/>
          <p:cNvSpPr txBox="1">
            <a:spLocks noGrp="1"/>
          </p:cNvSpPr>
          <p:nvPr>
            <p:ph type="title"/>
          </p:nvPr>
        </p:nvSpPr>
        <p:spPr>
          <a:xfrm>
            <a:off x="683568" y="153797"/>
            <a:ext cx="807524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GB" sz="2800" spc="-5" dirty="0" smtClean="0">
                <a:solidFill>
                  <a:schemeClr val="bg1"/>
                </a:solidFill>
              </a:rPr>
              <a:t>Pro</a:t>
            </a:r>
            <a:r>
              <a:rPr lang="en-US" altLang="en-US" sz="2800" dirty="0">
                <a:solidFill>
                  <a:srgbClr val="984807"/>
                </a:solidFill>
                <a:latin typeface="Verdana" panose="020B0604030504040204" pitchFamily="34" charset="0"/>
                <a:ea typeface="ＭＳ Ｐゴシック" pitchFamily="34" charset="-128"/>
                <a:cs typeface="+mj-cs"/>
              </a:rPr>
              <a:t>AIT environment (...</a:t>
            </a:r>
            <a:r>
              <a:rPr lang="en-US" altLang="en-US" sz="2800" dirty="0" smtClean="0">
                <a:solidFill>
                  <a:srgbClr val="984807"/>
                </a:solidFill>
                <a:latin typeface="Verdana" panose="020B0604030504040204" pitchFamily="34" charset="0"/>
                <a:ea typeface="ＭＳ Ｐゴシック" pitchFamily="34" charset="-128"/>
                <a:cs typeface="+mj-cs"/>
              </a:rPr>
              <a:t>Cont’d)</a:t>
            </a:r>
            <a:r>
              <a:rPr lang="en-GB" sz="2800" spc="-5" dirty="0" err="1" smtClean="0">
                <a:solidFill>
                  <a:schemeClr val="bg1"/>
                </a:solidFill>
              </a:rPr>
              <a:t>ramme</a:t>
            </a:r>
            <a:r>
              <a:rPr lang="en-GB" sz="2800" spc="-5" dirty="0" smtClean="0">
                <a:solidFill>
                  <a:schemeClr val="bg1"/>
                </a:solidFill>
              </a:rPr>
              <a:t> 3:</a:t>
            </a:r>
            <a:endParaRPr sz="2800" spc="-5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43808" y="6453336"/>
            <a:ext cx="4201616" cy="365125"/>
          </a:xfrm>
        </p:spPr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1268760"/>
            <a:ext cx="7560840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Bombings of armoured vehicles have forced PSCs to look at different ways to protect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vehicles.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determination of what was adequate protective gear was based on the threat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level.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were those that supported higher standards for the industry because they could afford it but there were those who said it would be a barrier to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entry.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Pronouncements on issues relating to the AIT industry should come from </a:t>
            </a:r>
            <a:r>
              <a:rPr lang="en-GB" altLang="en-US" dirty="0" err="1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PSiRA</a:t>
            </a: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who is the custodian of the </a:t>
            </a:r>
            <a:r>
              <a:rPr lang="en-GB" altLang="en-US" dirty="0" err="1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PSiRA</a:t>
            </a:r>
            <a:r>
              <a:rPr lang="en-GB" altLang="en-US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 – Amendment Bill addresses this </a:t>
            </a:r>
            <a:r>
              <a:rPr lang="en-GB" altLang="en-US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matter.</a:t>
            </a:r>
            <a:endParaRPr lang="en-GB" altLang="en-US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7438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5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12285</TotalTime>
  <Words>933</Words>
  <Application>Microsoft Office PowerPoint</Application>
  <PresentationFormat>On-screen Show (4:3)</PresentationFormat>
  <Paragraphs>118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 PORTFOLIO COMMITTEE ON POLICE 13 JUNE 2018 PRIVATE SECURITY INDUSTRY  REGULATORY AUTHORITY  </vt:lpstr>
      <vt:lpstr>Slide 2</vt:lpstr>
      <vt:lpstr>Programme 3: Key Highlights</vt:lpstr>
      <vt:lpstr>Programme 3: Key Highlights</vt:lpstr>
      <vt:lpstr>Programme 3: Key Highlights</vt:lpstr>
      <vt:lpstr>Programme 3: Key Highlights</vt:lpstr>
      <vt:lpstr> 3: AIT environmentKey Highlights</vt:lpstr>
      <vt:lpstr>ProAIT environment (...Cont’d)ts</vt:lpstr>
      <vt:lpstr>ProAIT environment (...Cont’d)ramme 3:</vt:lpstr>
      <vt:lpstr>Programme 3: Key Highlights</vt:lpstr>
      <vt:lpstr>P Recommendationsm</vt:lpstr>
      <vt:lpstr>THANK YOU  www.psira.co.za  Tel: 086 10 PSiRA (77472)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Manabela CHAUKE</dc:creator>
  <cp:lastModifiedBy>PUMZA</cp:lastModifiedBy>
  <cp:revision>540</cp:revision>
  <cp:lastPrinted>2017-10-12T08:49:10Z</cp:lastPrinted>
  <dcterms:created xsi:type="dcterms:W3CDTF">2013-09-30T22:59:11Z</dcterms:created>
  <dcterms:modified xsi:type="dcterms:W3CDTF">2018-06-14T10:06:34Z</dcterms:modified>
</cp:coreProperties>
</file>