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slides/slide148.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2" r:id="rId1"/>
    <p:sldMasterId id="2147484288" r:id="rId2"/>
    <p:sldMasterId id="2147484291" r:id="rId3"/>
    <p:sldMasterId id="2147484305" r:id="rId4"/>
    <p:sldMasterId id="2147484318" r:id="rId5"/>
    <p:sldMasterId id="2147484331" r:id="rId6"/>
  </p:sldMasterIdLst>
  <p:notesMasterIdLst>
    <p:notesMasterId r:id="rId170"/>
  </p:notesMasterIdLst>
  <p:handoutMasterIdLst>
    <p:handoutMasterId r:id="rId171"/>
  </p:handoutMasterIdLst>
  <p:sldIdLst>
    <p:sldId id="1144" r:id="rId7"/>
    <p:sldId id="1020" r:id="rId8"/>
    <p:sldId id="1147" r:id="rId9"/>
    <p:sldId id="1179" r:id="rId10"/>
    <p:sldId id="1178" r:id="rId11"/>
    <p:sldId id="1196" r:id="rId12"/>
    <p:sldId id="1261" r:id="rId13"/>
    <p:sldId id="1262" r:id="rId14"/>
    <p:sldId id="1263" r:id="rId15"/>
    <p:sldId id="1180" r:id="rId16"/>
    <p:sldId id="1181" r:id="rId17"/>
    <p:sldId id="1277" r:id="rId18"/>
    <p:sldId id="1184" r:id="rId19"/>
    <p:sldId id="1183" r:id="rId20"/>
    <p:sldId id="1272" r:id="rId21"/>
    <p:sldId id="1186" r:id="rId22"/>
    <p:sldId id="1278" r:id="rId23"/>
    <p:sldId id="1274" r:id="rId24"/>
    <p:sldId id="1275" r:id="rId25"/>
    <p:sldId id="1280" r:id="rId26"/>
    <p:sldId id="1281" r:id="rId27"/>
    <p:sldId id="1187" r:id="rId28"/>
    <p:sldId id="1327" r:id="rId29"/>
    <p:sldId id="1188" r:id="rId30"/>
    <p:sldId id="1189" r:id="rId31"/>
    <p:sldId id="1190" r:id="rId32"/>
    <p:sldId id="1270" r:id="rId33"/>
    <p:sldId id="1271" r:id="rId34"/>
    <p:sldId id="1236" r:id="rId35"/>
    <p:sldId id="1219" r:id="rId36"/>
    <p:sldId id="1220" r:id="rId37"/>
    <p:sldId id="1221" r:id="rId38"/>
    <p:sldId id="1222" r:id="rId39"/>
    <p:sldId id="1223" r:id="rId40"/>
    <p:sldId id="1238" r:id="rId41"/>
    <p:sldId id="1153" r:id="rId42"/>
    <p:sldId id="1257" r:id="rId43"/>
    <p:sldId id="1197" r:id="rId44"/>
    <p:sldId id="1155" r:id="rId45"/>
    <p:sldId id="1198" r:id="rId46"/>
    <p:sldId id="1199" r:id="rId47"/>
    <p:sldId id="1200" r:id="rId48"/>
    <p:sldId id="1201" r:id="rId49"/>
    <p:sldId id="1258" r:id="rId50"/>
    <p:sldId id="1205" r:id="rId51"/>
    <p:sldId id="1206" r:id="rId52"/>
    <p:sldId id="1209" r:id="rId53"/>
    <p:sldId id="1210" r:id="rId54"/>
    <p:sldId id="1211" r:id="rId55"/>
    <p:sldId id="1212" r:id="rId56"/>
    <p:sldId id="1213" r:id="rId57"/>
    <p:sldId id="1214" r:id="rId58"/>
    <p:sldId id="1216" r:id="rId59"/>
    <p:sldId id="1207" r:id="rId60"/>
    <p:sldId id="1208" r:id="rId61"/>
    <p:sldId id="1218" r:id="rId62"/>
    <p:sldId id="1259" r:id="rId63"/>
    <p:sldId id="1237" r:id="rId64"/>
    <p:sldId id="1239" r:id="rId65"/>
    <p:sldId id="1240" r:id="rId66"/>
    <p:sldId id="1241" r:id="rId67"/>
    <p:sldId id="1242" r:id="rId68"/>
    <p:sldId id="1243" r:id="rId69"/>
    <p:sldId id="1224" r:id="rId70"/>
    <p:sldId id="1260" r:id="rId71"/>
    <p:sldId id="1305" r:id="rId72"/>
    <p:sldId id="1306" r:id="rId73"/>
    <p:sldId id="1229" r:id="rId74"/>
    <p:sldId id="1230" r:id="rId75"/>
    <p:sldId id="1231" r:id="rId76"/>
    <p:sldId id="1232" r:id="rId77"/>
    <p:sldId id="927" r:id="rId78"/>
    <p:sldId id="1226" r:id="rId79"/>
    <p:sldId id="1227" r:id="rId80"/>
    <p:sldId id="1244" r:id="rId81"/>
    <p:sldId id="1247" r:id="rId82"/>
    <p:sldId id="1248" r:id="rId83"/>
    <p:sldId id="1245" r:id="rId84"/>
    <p:sldId id="1246" r:id="rId85"/>
    <p:sldId id="1249" r:id="rId86"/>
    <p:sldId id="929" r:id="rId87"/>
    <p:sldId id="1250" r:id="rId88"/>
    <p:sldId id="1149" r:id="rId89"/>
    <p:sldId id="1251" r:id="rId90"/>
    <p:sldId id="1252" r:id="rId91"/>
    <p:sldId id="1255" r:id="rId92"/>
    <p:sldId id="1075" r:id="rId93"/>
    <p:sldId id="1266" r:id="rId94"/>
    <p:sldId id="1267" r:id="rId95"/>
    <p:sldId id="1268" r:id="rId96"/>
    <p:sldId id="1140" r:id="rId97"/>
    <p:sldId id="1142" r:id="rId98"/>
    <p:sldId id="1143" r:id="rId99"/>
    <p:sldId id="1108" r:id="rId100"/>
    <p:sldId id="1163" r:id="rId101"/>
    <p:sldId id="978" r:id="rId102"/>
    <p:sldId id="979" r:id="rId103"/>
    <p:sldId id="1062" r:id="rId104"/>
    <p:sldId id="1064" r:id="rId105"/>
    <p:sldId id="1065" r:id="rId106"/>
    <p:sldId id="1066" r:id="rId107"/>
    <p:sldId id="1068" r:id="rId108"/>
    <p:sldId id="1069" r:id="rId109"/>
    <p:sldId id="983" r:id="rId110"/>
    <p:sldId id="1070" r:id="rId111"/>
    <p:sldId id="1071" r:id="rId112"/>
    <p:sldId id="984" r:id="rId113"/>
    <p:sldId id="1164" r:id="rId114"/>
    <p:sldId id="1174" r:id="rId115"/>
    <p:sldId id="1175" r:id="rId116"/>
    <p:sldId id="1176" r:id="rId117"/>
    <p:sldId id="1177" r:id="rId118"/>
    <p:sldId id="1302" r:id="rId119"/>
    <p:sldId id="1303" r:id="rId120"/>
    <p:sldId id="1097" r:id="rId121"/>
    <p:sldId id="1042" r:id="rId122"/>
    <p:sldId id="1098" r:id="rId123"/>
    <p:sldId id="1048" r:id="rId124"/>
    <p:sldId id="1052" r:id="rId125"/>
    <p:sldId id="1055" r:id="rId126"/>
    <p:sldId id="1058" r:id="rId127"/>
    <p:sldId id="1307" r:id="rId128"/>
    <p:sldId id="1308" r:id="rId129"/>
    <p:sldId id="1309" r:id="rId130"/>
    <p:sldId id="1310" r:id="rId131"/>
    <p:sldId id="1311" r:id="rId132"/>
    <p:sldId id="1312" r:id="rId133"/>
    <p:sldId id="1313" r:id="rId134"/>
    <p:sldId id="1314" r:id="rId135"/>
    <p:sldId id="1315" r:id="rId136"/>
    <p:sldId id="1316" r:id="rId137"/>
    <p:sldId id="1317" r:id="rId138"/>
    <p:sldId id="1318" r:id="rId139"/>
    <p:sldId id="1319" r:id="rId140"/>
    <p:sldId id="1320" r:id="rId141"/>
    <p:sldId id="1321" r:id="rId142"/>
    <p:sldId id="1322" r:id="rId143"/>
    <p:sldId id="1323" r:id="rId144"/>
    <p:sldId id="1324" r:id="rId145"/>
    <p:sldId id="1325" r:id="rId146"/>
    <p:sldId id="1326" r:id="rId147"/>
    <p:sldId id="1282" r:id="rId148"/>
    <p:sldId id="1283" r:id="rId149"/>
    <p:sldId id="1284" r:id="rId150"/>
    <p:sldId id="1285" r:id="rId151"/>
    <p:sldId id="1286" r:id="rId152"/>
    <p:sldId id="1287" r:id="rId153"/>
    <p:sldId id="1288" r:id="rId154"/>
    <p:sldId id="1289" r:id="rId155"/>
    <p:sldId id="1290" r:id="rId156"/>
    <p:sldId id="1291" r:id="rId157"/>
    <p:sldId id="1292" r:id="rId158"/>
    <p:sldId id="1293" r:id="rId159"/>
    <p:sldId id="1294" r:id="rId160"/>
    <p:sldId id="1295" r:id="rId161"/>
    <p:sldId id="1296" r:id="rId162"/>
    <p:sldId id="1297" r:id="rId163"/>
    <p:sldId id="1298" r:id="rId164"/>
    <p:sldId id="1299" r:id="rId165"/>
    <p:sldId id="1300" r:id="rId166"/>
    <p:sldId id="1301" r:id="rId167"/>
    <p:sldId id="1017" r:id="rId168"/>
    <p:sldId id="1019" r:id="rId169"/>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162">
          <p15:clr>
            <a:srgbClr val="A4A3A4"/>
          </p15:clr>
        </p15:guide>
        <p15:guide id="3" pos="3024">
          <p15:clr>
            <a:srgbClr val="A4A3A4"/>
          </p15:clr>
        </p15:guide>
        <p15:guide id="4" pos="48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CCFF"/>
    <a:srgbClr val="008000"/>
    <a:srgbClr val="B7C4E7"/>
    <a:srgbClr val="FFFFCC"/>
    <a:srgbClr val="3333CC"/>
    <a:srgbClr val="FF99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82" autoAdjust="0"/>
    <p:restoredTop sz="98046" autoAdjust="0"/>
  </p:normalViewPr>
  <p:slideViewPr>
    <p:cSldViewPr snapToGrid="0">
      <p:cViewPr>
        <p:scale>
          <a:sx n="110" d="100"/>
          <a:sy n="110" d="100"/>
        </p:scale>
        <p:origin x="-1944" y="24"/>
      </p:cViewPr>
      <p:guideLst>
        <p:guide orient="horz" pos="2160"/>
        <p:guide pos="162"/>
        <p:guide pos="3024"/>
        <p:guide pos="48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slide" Target="slides/slide148.xml"/><Relationship Id="rId159" Type="http://schemas.openxmlformats.org/officeDocument/2006/relationships/slide" Target="slides/slide153.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slide" Target="slides/slide15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handoutMaster" Target="handoutMasters/handoutMaster1.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slide" Target="slides/slide145.xml"/><Relationship Id="rId156" Type="http://schemas.openxmlformats.org/officeDocument/2006/relationships/slide" Target="slides/slide150.xml"/><Relationship Id="rId164" Type="http://schemas.openxmlformats.org/officeDocument/2006/relationships/slide" Target="slides/slide158.xml"/><Relationship Id="rId169" Type="http://schemas.openxmlformats.org/officeDocument/2006/relationships/slide" Target="slides/slide163.xml"/><Relationship Id="rId4" Type="http://schemas.openxmlformats.org/officeDocument/2006/relationships/slideMaster" Target="slideMasters/slideMaster4.xml"/><Relationship Id="rId9" Type="http://schemas.openxmlformats.org/officeDocument/2006/relationships/slide" Target="slides/slide3.xml"/><Relationship Id="rId172" Type="http://schemas.openxmlformats.org/officeDocument/2006/relationships/presProps" Target="pres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theme" Target="theme/theme1.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19480822\Documents\2018%2019%20to%20date\MEC\National%20Health%20Portfolio%20Committee\Book1.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Book1"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Book1" TargetMode="External"/><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Target vs Norminal Increase</a:t>
            </a:r>
          </a:p>
        </c:rich>
      </c:tx>
      <c:spPr>
        <a:solidFill>
          <a:srgbClr val="FFFFFF"/>
        </a:solidFill>
        <a:ln>
          <a:noFill/>
        </a:ln>
        <a:effectLst/>
      </c:spPr>
    </c:title>
    <c:view3D>
      <c:depthPercent val="100"/>
      <c:rAngAx val="1"/>
    </c:view3D>
    <c:floor>
      <c:spPr>
        <a:noFill/>
        <a:ln>
          <a:noFill/>
        </a:ln>
        <a:effectLst/>
        <a:sp3d/>
      </c:spPr>
    </c:floor>
    <c:sideWall>
      <c:spPr>
        <a:solidFill>
          <a:schemeClr val="accent6">
            <a:lumMod val="40000"/>
            <a:lumOff val="60000"/>
          </a:schemeClr>
        </a:solidFill>
        <a:ln>
          <a:noFill/>
        </a:ln>
        <a:effectLst/>
        <a:sp3d/>
      </c:spPr>
    </c:sideWall>
    <c:backWall>
      <c:spPr>
        <a:solidFill>
          <a:schemeClr val="accent6">
            <a:lumMod val="40000"/>
            <a:lumOff val="60000"/>
          </a:schemeClr>
        </a:solidFill>
        <a:ln>
          <a:noFill/>
        </a:ln>
        <a:effectLst/>
        <a:sp3d/>
      </c:spPr>
    </c:backWall>
    <c:plotArea>
      <c:layout/>
      <c:bar3DChart>
        <c:barDir val="col"/>
        <c:grouping val="clustered"/>
        <c:ser>
          <c:idx val="0"/>
          <c:order val="0"/>
          <c:tx>
            <c:strRef>
              <c:f>Sheet9!$B$21</c:f>
              <c:strCache>
                <c:ptCount val="1"/>
                <c:pt idx="0">
                  <c:v>Target</c:v>
                </c:pt>
              </c:strCache>
            </c:strRef>
          </c:tx>
          <c:spPr>
            <a:solidFill>
              <a:schemeClr val="accent1"/>
            </a:solidFill>
            <a:ln>
              <a:noFill/>
            </a:ln>
            <a:effectLst/>
            <a:sp3d/>
          </c:spPr>
          <c:dLbls>
            <c:spPr>
              <a:solidFill>
                <a:schemeClr val="accent3">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Sheet9!$A$22:$A$26</c:f>
              <c:strCache>
                <c:ptCount val="5"/>
                <c:pt idx="0">
                  <c:v>Compensation of Employees</c:v>
                </c:pt>
                <c:pt idx="1">
                  <c:v>Goods and Services</c:v>
                </c:pt>
                <c:pt idx="2">
                  <c:v>Transfer and Subsidies</c:v>
                </c:pt>
                <c:pt idx="3">
                  <c:v>Payment for Capital Assets</c:v>
                </c:pt>
                <c:pt idx="4">
                  <c:v>Total</c:v>
                </c:pt>
              </c:strCache>
            </c:strRef>
          </c:cat>
          <c:val>
            <c:numRef>
              <c:f>Sheet9!$B$22:$B$26</c:f>
              <c:numCache>
                <c:formatCode>0.0%</c:formatCode>
                <c:ptCount val="5"/>
                <c:pt idx="0">
                  <c:v>7.9000000000000015E-2</c:v>
                </c:pt>
                <c:pt idx="1">
                  <c:v>5.4000000000000013E-2</c:v>
                </c:pt>
                <c:pt idx="2">
                  <c:v>5.4000000000000013E-2</c:v>
                </c:pt>
                <c:pt idx="3">
                  <c:v>5.4000000000000013E-2</c:v>
                </c:pt>
                <c:pt idx="4">
                  <c:v>6.0250000000000012E-2</c:v>
                </c:pt>
              </c:numCache>
            </c:numRef>
          </c:val>
          <c:extLst xmlns:c16r2="http://schemas.microsoft.com/office/drawing/2015/06/chart">
            <c:ext xmlns:c16="http://schemas.microsoft.com/office/drawing/2014/chart" uri="{C3380CC4-5D6E-409C-BE32-E72D297353CC}">
              <c16:uniqueId val="{00000000-C5A9-44F0-92A2-55CA68F54FA7}"/>
            </c:ext>
          </c:extLst>
        </c:ser>
        <c:ser>
          <c:idx val="1"/>
          <c:order val="1"/>
          <c:tx>
            <c:strRef>
              <c:f>Sheet9!$C$21</c:f>
              <c:strCache>
                <c:ptCount val="1"/>
                <c:pt idx="0">
                  <c:v>Norminal</c:v>
                </c:pt>
              </c:strCache>
            </c:strRef>
          </c:tx>
          <c:spPr>
            <a:solidFill>
              <a:schemeClr val="accent2"/>
            </a:solidFill>
            <a:ln>
              <a:noFill/>
            </a:ln>
            <a:effectLst/>
            <a:sp3d/>
          </c:spPr>
          <c:dLbls>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Sheet9!$A$22:$A$26</c:f>
              <c:strCache>
                <c:ptCount val="5"/>
                <c:pt idx="0">
                  <c:v>Compensation of Employees</c:v>
                </c:pt>
                <c:pt idx="1">
                  <c:v>Goods and Services</c:v>
                </c:pt>
                <c:pt idx="2">
                  <c:v>Transfer and Subsidies</c:v>
                </c:pt>
                <c:pt idx="3">
                  <c:v>Payment for Capital Assets</c:v>
                </c:pt>
                <c:pt idx="4">
                  <c:v>Total</c:v>
                </c:pt>
              </c:strCache>
            </c:strRef>
          </c:cat>
          <c:val>
            <c:numRef>
              <c:f>Sheet9!$C$22:$C$26</c:f>
              <c:numCache>
                <c:formatCode>0.0%</c:formatCode>
                <c:ptCount val="5"/>
                <c:pt idx="0">
                  <c:v>9.469425242735445E-2</c:v>
                </c:pt>
                <c:pt idx="1">
                  <c:v>-4.4946604658502913E-2</c:v>
                </c:pt>
                <c:pt idx="2">
                  <c:v>-0.12567890207756699</c:v>
                </c:pt>
                <c:pt idx="3">
                  <c:v>-7.3845860564975996E-2</c:v>
                </c:pt>
                <c:pt idx="4">
                  <c:v>4.8660588489098912E-2</c:v>
                </c:pt>
              </c:numCache>
            </c:numRef>
          </c:val>
          <c:extLst xmlns:c16r2="http://schemas.microsoft.com/office/drawing/2015/06/chart">
            <c:ext xmlns:c16="http://schemas.microsoft.com/office/drawing/2014/chart" uri="{C3380CC4-5D6E-409C-BE32-E72D297353CC}">
              <c16:uniqueId val="{00000001-C5A9-44F0-92A2-55CA68F54FA7}"/>
            </c:ext>
          </c:extLst>
        </c:ser>
        <c:dLbls/>
        <c:shape val="box"/>
        <c:axId val="59280384"/>
        <c:axId val="61170432"/>
        <c:axId val="0"/>
      </c:bar3DChart>
      <c:catAx>
        <c:axId val="59280384"/>
        <c:scaling>
          <c:orientation val="minMax"/>
        </c:scaling>
        <c:axPos val="b"/>
        <c:numFmt formatCode="General" sourceLinked="1"/>
        <c:majorTickMark val="none"/>
        <c:tickLblPos val="nextTo"/>
        <c:spPr>
          <a:solidFill>
            <a:srgbClr val="FFFFFF"/>
          </a:solid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1170432"/>
        <c:crosses val="autoZero"/>
        <c:auto val="1"/>
        <c:lblAlgn val="ctr"/>
        <c:lblOffset val="100"/>
      </c:catAx>
      <c:valAx>
        <c:axId val="61170432"/>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solidFill>
            <a:schemeClr val="bg1"/>
          </a:solid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928038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rgbClr val="FFC000"/>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ZA" sz="1600" b="1" dirty="0" smtClean="0">
                <a:solidFill>
                  <a:sysClr val="windowText" lastClr="000000"/>
                </a:solidFill>
              </a:rPr>
              <a:t>Fruitless </a:t>
            </a:r>
            <a:r>
              <a:rPr lang="en-ZA" sz="1600" b="1" dirty="0">
                <a:solidFill>
                  <a:sysClr val="windowText" lastClr="000000"/>
                </a:solidFill>
              </a:rPr>
              <a:t>and </a:t>
            </a:r>
            <a:r>
              <a:rPr lang="en-ZA" sz="1600" b="1" dirty="0" smtClean="0">
                <a:solidFill>
                  <a:sysClr val="windowText" lastClr="000000"/>
                </a:solidFill>
              </a:rPr>
              <a:t>Wasteful</a:t>
            </a:r>
            <a:r>
              <a:rPr lang="en-ZA" sz="1600" b="1" baseline="0" dirty="0" smtClean="0">
                <a:solidFill>
                  <a:sysClr val="windowText" lastClr="000000"/>
                </a:solidFill>
              </a:rPr>
              <a:t> </a:t>
            </a:r>
            <a:r>
              <a:rPr lang="en-ZA" sz="1600" b="1" baseline="0" dirty="0">
                <a:solidFill>
                  <a:sysClr val="windowText" lastClr="000000"/>
                </a:solidFill>
              </a:rPr>
              <a:t>Expenditure </a:t>
            </a:r>
            <a:r>
              <a:rPr lang="en-ZA" sz="1600" b="1" baseline="0" dirty="0" smtClean="0">
                <a:solidFill>
                  <a:sysClr val="windowText" lastClr="000000"/>
                </a:solidFill>
              </a:rPr>
              <a:t>For the 5 Year Period ending March 2018</a:t>
            </a:r>
            <a:endParaRPr lang="en-ZA" sz="1600" b="1" dirty="0">
              <a:solidFill>
                <a:sysClr val="windowText" lastClr="000000"/>
              </a:solidFill>
            </a:endParaRPr>
          </a:p>
        </c:rich>
      </c:tx>
      <c:spPr>
        <a:solidFill>
          <a:schemeClr val="accent5">
            <a:lumMod val="20000"/>
            <a:lumOff val="80000"/>
          </a:schemeClr>
        </a:solid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c:spPr>
          <c:dLbls>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Sheet2!$B$3:$F$3</c:f>
              <c:strCache>
                <c:ptCount val="5"/>
                <c:pt idx="0">
                  <c:v>2013/14</c:v>
                </c:pt>
                <c:pt idx="1">
                  <c:v>2014/15</c:v>
                </c:pt>
                <c:pt idx="2">
                  <c:v>2015/16</c:v>
                </c:pt>
                <c:pt idx="3">
                  <c:v>2016/17</c:v>
                </c:pt>
                <c:pt idx="4">
                  <c:v>2017/18</c:v>
                </c:pt>
              </c:strCache>
            </c:strRef>
          </c:cat>
          <c:val>
            <c:numRef>
              <c:f>Sheet2!$B$4:$F$4</c:f>
              <c:numCache>
                <c:formatCode>_-* #,##0_-;\-* #,##0_-;_-* "-"??_-;_-@_-</c:formatCode>
                <c:ptCount val="5"/>
                <c:pt idx="0">
                  <c:v>203900</c:v>
                </c:pt>
                <c:pt idx="1">
                  <c:v>247008</c:v>
                </c:pt>
                <c:pt idx="2">
                  <c:v>162335</c:v>
                </c:pt>
                <c:pt idx="3">
                  <c:v>15713</c:v>
                </c:pt>
                <c:pt idx="4">
                  <c:v>17903</c:v>
                </c:pt>
              </c:numCache>
            </c:numRef>
          </c:val>
          <c:extLst xmlns:c16r2="http://schemas.microsoft.com/office/drawing/2015/06/chart">
            <c:ext xmlns:c16="http://schemas.microsoft.com/office/drawing/2014/chart" uri="{C3380CC4-5D6E-409C-BE32-E72D297353CC}">
              <c16:uniqueId val="{00000000-3F21-4AD2-B47B-762FCBE97D9F}"/>
            </c:ext>
          </c:extLst>
        </c:ser>
        <c:dLbls/>
        <c:shape val="box"/>
        <c:axId val="65607552"/>
        <c:axId val="65609088"/>
        <c:axId val="0"/>
      </c:bar3DChart>
      <c:catAx>
        <c:axId val="6560755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5609088"/>
        <c:crosses val="autoZero"/>
        <c:auto val="1"/>
        <c:lblAlgn val="ctr"/>
        <c:lblOffset val="100"/>
      </c:catAx>
      <c:valAx>
        <c:axId val="65609088"/>
        <c:scaling>
          <c:orientation val="minMax"/>
        </c:scaling>
        <c:axPos val="l"/>
        <c:majorGridlines>
          <c:spPr>
            <a:ln w="9525" cap="flat" cmpd="sng" algn="ctr">
              <a:solidFill>
                <a:schemeClr val="tx1">
                  <a:lumMod val="15000"/>
                  <a:lumOff val="85000"/>
                </a:schemeClr>
              </a:solidFill>
              <a:round/>
            </a:ln>
            <a:effectLst/>
          </c:spPr>
        </c:majorGridlines>
        <c:numFmt formatCode="_-* #,##0_-;\-* #,##0_-;_-* &quot;-&quot;??_-;_-@_-"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5607552"/>
        <c:crosses val="autoZero"/>
        <c:crossBetween val="between"/>
      </c:valAx>
      <c:spPr>
        <a:solidFill>
          <a:schemeClr val="accent6">
            <a:lumMod val="40000"/>
            <a:lumOff val="60000"/>
          </a:schemeClr>
        </a:solidFill>
        <a:ln>
          <a:noFill/>
        </a:ln>
        <a:effectLst/>
      </c:spPr>
    </c:plotArea>
    <c:plotVisOnly val="1"/>
    <c:dispBlanksAs val="gap"/>
  </c:chart>
  <c:spPr>
    <a:solidFill>
      <a:schemeClr val="accent2"/>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ZA" b="1" dirty="0">
                <a:solidFill>
                  <a:schemeClr val="tx1"/>
                </a:solidFill>
              </a:rPr>
              <a:t>Irregular Expenditure for the 5 Year Period ending March 2018</a:t>
            </a:r>
          </a:p>
        </c:rich>
      </c:tx>
      <c:spPr>
        <a:solidFill>
          <a:schemeClr val="accent6">
            <a:lumMod val="20000"/>
            <a:lumOff val="80000"/>
          </a:schemeClr>
        </a:solidFill>
        <a:ln>
          <a:noFill/>
        </a:ln>
        <a:effectLst/>
      </c:spPr>
    </c:title>
    <c:view3D>
      <c:depthPercent val="100"/>
      <c:rAngAx val="1"/>
    </c:view3D>
    <c:floor>
      <c:spPr>
        <a:noFill/>
        <a:ln>
          <a:noFill/>
        </a:ln>
        <a:effectLst/>
        <a:sp3d/>
      </c:spPr>
    </c:floor>
    <c:sideWall>
      <c:spPr>
        <a:solidFill>
          <a:schemeClr val="accent6">
            <a:lumMod val="40000"/>
            <a:lumOff val="60000"/>
          </a:schemeClr>
        </a:solidFill>
        <a:ln>
          <a:noFill/>
        </a:ln>
        <a:effectLst/>
        <a:sp3d/>
      </c:spPr>
    </c:sideWall>
    <c:backWall>
      <c:spPr>
        <a:solidFill>
          <a:schemeClr val="accent6">
            <a:lumMod val="40000"/>
            <a:lumOff val="60000"/>
          </a:schemeClr>
        </a:solidFill>
        <a:ln>
          <a:noFill/>
        </a:ln>
        <a:effectLst/>
        <a:sp3d/>
      </c:spPr>
    </c:backWall>
    <c:plotArea>
      <c:layout/>
      <c:bar3DChart>
        <c:barDir val="col"/>
        <c:grouping val="clustered"/>
        <c:ser>
          <c:idx val="0"/>
          <c:order val="0"/>
          <c:spPr>
            <a:solidFill>
              <a:schemeClr val="accent1"/>
            </a:solidFill>
            <a:ln>
              <a:noFill/>
            </a:ln>
            <a:effectLst/>
            <a:sp3d/>
          </c:spPr>
          <c:dLbls>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Sheet4!$B$2:$F$2</c:f>
              <c:strCache>
                <c:ptCount val="5"/>
                <c:pt idx="0">
                  <c:v>2013/14</c:v>
                </c:pt>
                <c:pt idx="1">
                  <c:v>2014/15</c:v>
                </c:pt>
                <c:pt idx="2">
                  <c:v>2015/16</c:v>
                </c:pt>
                <c:pt idx="3">
                  <c:v>2016/17</c:v>
                </c:pt>
                <c:pt idx="4">
                  <c:v>2017/18</c:v>
                </c:pt>
              </c:strCache>
            </c:strRef>
          </c:cat>
          <c:val>
            <c:numRef>
              <c:f>Sheet4!$B$3:$F$3</c:f>
              <c:numCache>
                <c:formatCode>_-* #,##0_-;\-* #,##0_-;_-* "-"??_-;_-@_-</c:formatCode>
                <c:ptCount val="5"/>
                <c:pt idx="0">
                  <c:v>311060</c:v>
                </c:pt>
                <c:pt idx="1">
                  <c:v>544880</c:v>
                </c:pt>
                <c:pt idx="2">
                  <c:v>259062</c:v>
                </c:pt>
                <c:pt idx="3">
                  <c:v>217342</c:v>
                </c:pt>
                <c:pt idx="4">
                  <c:v>45900</c:v>
                </c:pt>
              </c:numCache>
            </c:numRef>
          </c:val>
          <c:extLst xmlns:c16r2="http://schemas.microsoft.com/office/drawing/2015/06/chart">
            <c:ext xmlns:c16="http://schemas.microsoft.com/office/drawing/2014/chart" uri="{C3380CC4-5D6E-409C-BE32-E72D297353CC}">
              <c16:uniqueId val="{00000000-F2D8-46C4-A820-062A60438F77}"/>
            </c:ext>
          </c:extLst>
        </c:ser>
        <c:dLbls/>
        <c:shape val="box"/>
        <c:axId val="60691968"/>
        <c:axId val="60693504"/>
        <c:axId val="0"/>
      </c:bar3DChart>
      <c:catAx>
        <c:axId val="6069196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0693504"/>
        <c:crosses val="autoZero"/>
        <c:auto val="1"/>
        <c:lblAlgn val="ctr"/>
        <c:lblOffset val="100"/>
      </c:catAx>
      <c:valAx>
        <c:axId val="60693504"/>
        <c:scaling>
          <c:orientation val="minMax"/>
        </c:scaling>
        <c:axPos val="l"/>
        <c:majorGridlines>
          <c:spPr>
            <a:ln w="9525" cap="flat" cmpd="sng" algn="ctr">
              <a:solidFill>
                <a:schemeClr val="tx1">
                  <a:lumMod val="15000"/>
                  <a:lumOff val="85000"/>
                </a:schemeClr>
              </a:solidFill>
              <a:round/>
            </a:ln>
            <a:effectLst/>
          </c:spPr>
        </c:majorGridlines>
        <c:numFmt formatCode="_-* #,##0_-;\-* #,##0_-;_-* &quot;-&quot;??_-;_-@_-"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0691968"/>
        <c:crosses val="autoZero"/>
        <c:crossBetween val="between"/>
      </c:valAx>
      <c:spPr>
        <a:noFill/>
        <a:ln>
          <a:noFill/>
        </a:ln>
        <a:effectLst/>
      </c:spPr>
    </c:plotArea>
    <c:plotVisOnly val="1"/>
    <c:dispBlanksAs val="gap"/>
  </c:chart>
  <c:spPr>
    <a:solidFill>
      <a:schemeClr val="accent2"/>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ZA"/>
          </a:p>
        </p:txBody>
      </p:sp>
      <p:sp>
        <p:nvSpPr>
          <p:cNvPr id="22016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ZA"/>
          </a:p>
        </p:txBody>
      </p:sp>
      <p:sp>
        <p:nvSpPr>
          <p:cNvPr id="22016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ZA"/>
          </a:p>
        </p:txBody>
      </p:sp>
      <p:sp>
        <p:nvSpPr>
          <p:cNvPr id="22016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DE7D5476-A23E-4C05-BA67-C02EAF79FE2C}" type="slidenum">
              <a:rPr lang="en-ZA" altLang="en-US"/>
              <a:pPr/>
              <a:t>‹#›</a:t>
            </a:fld>
            <a:endParaRPr lang="en-ZA" altLang="en-US"/>
          </a:p>
        </p:txBody>
      </p:sp>
    </p:spTree>
    <p:extLst>
      <p:ext uri="{BB962C8B-B14F-4D97-AF65-F5344CB8AC3E}">
        <p14:creationId xmlns:p14="http://schemas.microsoft.com/office/powerpoint/2010/main" xmlns="" val="3333035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ZA"/>
          </a:p>
        </p:txBody>
      </p:sp>
      <p:sp>
        <p:nvSpPr>
          <p:cNvPr id="614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ZA"/>
          </a:p>
        </p:txBody>
      </p:sp>
      <p:sp>
        <p:nvSpPr>
          <p:cNvPr id="297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687388" y="4416425"/>
            <a:ext cx="54832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615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ZA"/>
          </a:p>
        </p:txBody>
      </p:sp>
      <p:sp>
        <p:nvSpPr>
          <p:cNvPr id="615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D65071FD-BAED-4F68-9A63-CF78F9BD82E7}" type="slidenum">
              <a:rPr lang="en-ZA" altLang="en-US"/>
              <a:pPr/>
              <a:t>‹#›</a:t>
            </a:fld>
            <a:endParaRPr lang="en-ZA" altLang="en-US"/>
          </a:p>
        </p:txBody>
      </p:sp>
    </p:spTree>
    <p:extLst>
      <p:ext uri="{BB962C8B-B14F-4D97-AF65-F5344CB8AC3E}">
        <p14:creationId xmlns:p14="http://schemas.microsoft.com/office/powerpoint/2010/main" xmlns="" val="3902238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smtClean="0"/>
              <a:t>What is the actual population</a:t>
            </a:r>
            <a:r>
              <a:rPr lang="en-GB" baseline="0" dirty="0" smtClean="0"/>
              <a:t> of LP from the latest Stats SA report disaggregated by district. Did we count the 3 mental health hospitals (</a:t>
            </a:r>
            <a:r>
              <a:rPr lang="en-GB" baseline="0" dirty="0" err="1" smtClean="0"/>
              <a:t>Hayani</a:t>
            </a:r>
            <a:r>
              <a:rPr lang="en-GB" baseline="0" dirty="0" smtClean="0"/>
              <a:t>, </a:t>
            </a:r>
            <a:r>
              <a:rPr lang="en-GB" baseline="0" dirty="0" err="1" smtClean="0"/>
              <a:t>Thabamoopo</a:t>
            </a:r>
            <a:r>
              <a:rPr lang="en-GB" baseline="0" dirty="0" smtClean="0"/>
              <a:t> and </a:t>
            </a:r>
            <a:r>
              <a:rPr lang="en-GB" baseline="0" dirty="0" err="1" smtClean="0"/>
              <a:t>Evuxakeni</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FB31B70B-8005-414D-8FEE-72995E699654}" type="slidenum">
              <a:rPr lang="en-ZA" smtClean="0"/>
              <a:pPr>
                <a:defRPr/>
              </a:pPr>
              <a:t>4</a:t>
            </a:fld>
            <a:endParaRPr lang="en-ZA" dirty="0"/>
          </a:p>
        </p:txBody>
      </p:sp>
    </p:spTree>
    <p:extLst>
      <p:ext uri="{BB962C8B-B14F-4D97-AF65-F5344CB8AC3E}">
        <p14:creationId xmlns:p14="http://schemas.microsoft.com/office/powerpoint/2010/main" xmlns="" val="2158392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smtClean="0"/>
              <a:t>What do</a:t>
            </a:r>
            <a:r>
              <a:rPr lang="en-GB" baseline="0" dirty="0" smtClean="0"/>
              <a:t> these numbers mean? Can we calculate rates if we know population size? What does the graph tell us? Are we doing well or bad? </a:t>
            </a:r>
            <a:endParaRPr lang="en-GB" dirty="0"/>
          </a:p>
        </p:txBody>
      </p:sp>
      <p:sp>
        <p:nvSpPr>
          <p:cNvPr id="4" name="Slide Number Placeholder 3"/>
          <p:cNvSpPr>
            <a:spLocks noGrp="1"/>
          </p:cNvSpPr>
          <p:nvPr>
            <p:ph type="sldNum" sz="quarter" idx="10"/>
          </p:nvPr>
        </p:nvSpPr>
        <p:spPr/>
        <p:txBody>
          <a:bodyPr/>
          <a:lstStyle/>
          <a:p>
            <a:pPr>
              <a:defRPr/>
            </a:pPr>
            <a:fld id="{FB31B70B-8005-414D-8FEE-72995E699654}" type="slidenum">
              <a:rPr lang="en-ZA" smtClean="0"/>
              <a:pPr>
                <a:defRPr/>
              </a:pPr>
              <a:t>25</a:t>
            </a:fld>
            <a:endParaRPr lang="en-ZA" dirty="0"/>
          </a:p>
        </p:txBody>
      </p:sp>
    </p:spTree>
    <p:extLst>
      <p:ext uri="{BB962C8B-B14F-4D97-AF65-F5344CB8AC3E}">
        <p14:creationId xmlns:p14="http://schemas.microsoft.com/office/powerpoint/2010/main" xmlns="" val="849133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smtClean="0"/>
              <a:t>Small hospitals have an index of workload</a:t>
            </a:r>
            <a:r>
              <a:rPr lang="en-GB" baseline="0" dirty="0" smtClean="0"/>
              <a:t> of 210 – 374 per day, and 35 – 68 per after hours shift</a:t>
            </a:r>
            <a:endParaRPr lang="en-GB" dirty="0"/>
          </a:p>
        </p:txBody>
      </p:sp>
      <p:sp>
        <p:nvSpPr>
          <p:cNvPr id="4" name="Slide Number Placeholder 3"/>
          <p:cNvSpPr>
            <a:spLocks noGrp="1"/>
          </p:cNvSpPr>
          <p:nvPr>
            <p:ph type="sldNum" sz="quarter" idx="10"/>
          </p:nvPr>
        </p:nvSpPr>
        <p:spPr/>
        <p:txBody>
          <a:bodyPr/>
          <a:lstStyle/>
          <a:p>
            <a:fld id="{DF6FAB54-0977-8C4D-871A-39EDC07B2975}" type="slidenum">
              <a:rPr lang="en-GB" smtClean="0"/>
              <a:pPr/>
              <a:t>41</a:t>
            </a:fld>
            <a:endParaRPr lang="en-GB"/>
          </a:p>
        </p:txBody>
      </p:sp>
    </p:spTree>
    <p:extLst>
      <p:ext uri="{BB962C8B-B14F-4D97-AF65-F5344CB8AC3E}">
        <p14:creationId xmlns:p14="http://schemas.microsoft.com/office/powerpoint/2010/main" xmlns="" val="281574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FAB54-0977-8C4D-871A-39EDC07B2975}" type="slidenum">
              <a:rPr lang="en-GB" smtClean="0"/>
              <a:pPr/>
              <a:t>55</a:t>
            </a:fld>
            <a:endParaRPr lang="en-GB"/>
          </a:p>
        </p:txBody>
      </p:sp>
    </p:spTree>
    <p:extLst>
      <p:ext uri="{BB962C8B-B14F-4D97-AF65-F5344CB8AC3E}">
        <p14:creationId xmlns:p14="http://schemas.microsoft.com/office/powerpoint/2010/main" xmlns="" val="89157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smtClean="0"/>
              <a:t>Limpopo has the lowest number of specialist per population in the country</a:t>
            </a:r>
            <a:endParaRPr lang="en-GB" dirty="0"/>
          </a:p>
        </p:txBody>
      </p:sp>
      <p:sp>
        <p:nvSpPr>
          <p:cNvPr id="4" name="Slide Number Placeholder 3"/>
          <p:cNvSpPr>
            <a:spLocks noGrp="1"/>
          </p:cNvSpPr>
          <p:nvPr>
            <p:ph type="sldNum" sz="quarter" idx="10"/>
          </p:nvPr>
        </p:nvSpPr>
        <p:spPr/>
        <p:txBody>
          <a:bodyPr/>
          <a:lstStyle/>
          <a:p>
            <a:fld id="{DF6FAB54-0977-8C4D-871A-39EDC07B2975}" type="slidenum">
              <a:rPr lang="en-GB" smtClean="0"/>
              <a:pPr/>
              <a:t>56</a:t>
            </a:fld>
            <a:endParaRPr lang="en-GB"/>
          </a:p>
        </p:txBody>
      </p:sp>
    </p:spTree>
    <p:extLst>
      <p:ext uri="{BB962C8B-B14F-4D97-AF65-F5344CB8AC3E}">
        <p14:creationId xmlns:p14="http://schemas.microsoft.com/office/powerpoint/2010/main" xmlns="" val="338318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CA7C8-BCC0-D047-ADE9-8C6B5DF15200}"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xmlns="" val="10446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u="sng" dirty="0" smtClean="0">
                <a:latin typeface="Arial" panose="020B0604020202020204" pitchFamily="34" charset="0"/>
              </a:rPr>
              <a:t>Additional Notes on Datalines</a:t>
            </a:r>
          </a:p>
          <a:p>
            <a:endParaRPr lang="en-US" altLang="en-US" b="1" dirty="0" smtClean="0">
              <a:latin typeface="Arial" panose="020B0604020202020204" pitchFamily="34" charset="0"/>
            </a:endParaRPr>
          </a:p>
          <a:p>
            <a:r>
              <a:rPr lang="en-US" altLang="en-US" dirty="0" smtClean="0">
                <a:latin typeface="Arial" panose="020B0604020202020204" pitchFamily="34" charset="0"/>
              </a:rPr>
              <a:t>SITA is still using copper for the datalines in most of the facilities. These facilities were at 1Mbps and are now upgraded to 2Mbps with the exception of the remaining 7. SITA infrastructure, where these copper based datalines are connected, is old and cannot handle any copper dataline that is more than 2Mbps. The only way to get to more than 2Mbps in these facilities is to increase the number of physical datalines. For example, a 10Mbps dataline in </a:t>
            </a:r>
            <a:r>
              <a:rPr lang="en-US" altLang="en-US" dirty="0" err="1" smtClean="0">
                <a:latin typeface="Arial" panose="020B0604020202020204" pitchFamily="34" charset="0"/>
              </a:rPr>
              <a:t>Matlala</a:t>
            </a:r>
            <a:r>
              <a:rPr lang="en-US" altLang="en-US" dirty="0" smtClean="0">
                <a:latin typeface="Arial" panose="020B0604020202020204" pitchFamily="34" charset="0"/>
              </a:rPr>
              <a:t> Hospital will require 5 x 2Mbps datalines. Datalines from SITA are expensive and adding physical datalines to get the higher bandwidth requires additional funds. An alternative solution to resolve this challenge will be investigated as the new solutions requires more bandwidth.  </a:t>
            </a:r>
          </a:p>
          <a:p>
            <a:endParaRPr lang="en-US" altLang="en-US" dirty="0" smtClean="0">
              <a:latin typeface="Arial" panose="020B0604020202020204" pitchFamily="34" charset="0"/>
            </a:endParaRPr>
          </a:p>
          <a:p>
            <a:r>
              <a:rPr lang="en-US" altLang="en-US" dirty="0" smtClean="0">
                <a:latin typeface="Arial" panose="020B0604020202020204" pitchFamily="34" charset="0"/>
              </a:rPr>
              <a:t>In areas where SITA’s service providers have upgraded their infrastructure to Fiber cable, datalines has been upgraded to 6Mbps or 10Mbps as indicated in the next slide. </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defRPr>
            </a:lvl1pPr>
            <a:lvl2pPr marL="742950" indent="-285750" defTabSz="931863">
              <a:defRPr sz="2400">
                <a:solidFill>
                  <a:schemeClr val="tx1"/>
                </a:solidFill>
                <a:latin typeface="Arial" panose="020B0604020202020204" pitchFamily="34" charset="0"/>
              </a:defRPr>
            </a:lvl2pPr>
            <a:lvl3pPr marL="1143000" indent="-228600" defTabSz="931863">
              <a:defRPr sz="2400">
                <a:solidFill>
                  <a:schemeClr val="tx1"/>
                </a:solidFill>
                <a:latin typeface="Arial" panose="020B0604020202020204" pitchFamily="34" charset="0"/>
              </a:defRPr>
            </a:lvl3pPr>
            <a:lvl4pPr marL="1600200" indent="-228600" defTabSz="931863">
              <a:defRPr sz="2400">
                <a:solidFill>
                  <a:schemeClr val="tx1"/>
                </a:solidFill>
                <a:latin typeface="Arial" panose="020B0604020202020204" pitchFamily="34" charset="0"/>
              </a:defRPr>
            </a:lvl4pPr>
            <a:lvl5pPr marL="2057400" indent="-228600" defTabSz="931863">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fld id="{16A8D919-8068-4561-8E56-289CD0564EDC}" type="slidenum">
              <a:rPr lang="en-ZA" altLang="en-US" sz="1200" smtClean="0"/>
              <a:pPr/>
              <a:t>133</a:t>
            </a:fld>
            <a:endParaRPr lang="en-ZA" altLang="en-US" sz="1200" smtClean="0"/>
          </a:p>
        </p:txBody>
      </p:sp>
    </p:spTree>
    <p:extLst>
      <p:ext uri="{BB962C8B-B14F-4D97-AF65-F5344CB8AC3E}">
        <p14:creationId xmlns:p14="http://schemas.microsoft.com/office/powerpoint/2010/main" xmlns="" val="3993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559A34E-9C0D-4492-92E2-FA0873279D15}" type="slidenum">
              <a:rPr lang="en-ZA" altLang="en-US" smtClean="0"/>
              <a:pPr>
                <a:defRPr/>
              </a:pPr>
              <a:t>134</a:t>
            </a:fld>
            <a:endParaRPr lang="en-ZA" altLang="en-US"/>
          </a:p>
        </p:txBody>
      </p:sp>
    </p:spTree>
    <p:extLst>
      <p:ext uri="{BB962C8B-B14F-4D97-AF65-F5344CB8AC3E}">
        <p14:creationId xmlns:p14="http://schemas.microsoft.com/office/powerpoint/2010/main" xmlns="" val="667710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143</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6/18/2018</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xmlns="" val="1372579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155</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6/18/2018</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xmlns="" val="69978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smtClean="0"/>
              <a:t>Where</a:t>
            </a:r>
            <a:r>
              <a:rPr lang="en-GB" baseline="0" dirty="0" smtClean="0"/>
              <a:t> are the most problematic areas (Vhembe and Mopani)? What happened this year, did we have an outbreak? And what has that done to efforts towards elimination? </a:t>
            </a:r>
            <a:endParaRPr lang="en-GB" dirty="0"/>
          </a:p>
        </p:txBody>
      </p:sp>
      <p:sp>
        <p:nvSpPr>
          <p:cNvPr id="4" name="Slide Number Placeholder 3"/>
          <p:cNvSpPr>
            <a:spLocks noGrp="1"/>
          </p:cNvSpPr>
          <p:nvPr>
            <p:ph type="sldNum" sz="quarter" idx="10"/>
          </p:nvPr>
        </p:nvSpPr>
        <p:spPr/>
        <p:txBody>
          <a:bodyPr/>
          <a:lstStyle/>
          <a:p>
            <a:pPr>
              <a:defRPr/>
            </a:pPr>
            <a:fld id="{FB31B70B-8005-414D-8FEE-72995E699654}" type="slidenum">
              <a:rPr lang="en-ZA" smtClean="0"/>
              <a:pPr>
                <a:defRPr/>
              </a:pPr>
              <a:t>5</a:t>
            </a:fld>
            <a:endParaRPr lang="en-ZA" dirty="0"/>
          </a:p>
        </p:txBody>
      </p:sp>
    </p:spTree>
    <p:extLst>
      <p:ext uri="{BB962C8B-B14F-4D97-AF65-F5344CB8AC3E}">
        <p14:creationId xmlns:p14="http://schemas.microsoft.com/office/powerpoint/2010/main" xmlns="" val="251653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31B70B-8005-414D-8FEE-72995E699654}" type="slidenum">
              <a:rPr lang="en-ZA" smtClean="0"/>
              <a:pPr>
                <a:defRPr/>
              </a:pPr>
              <a:t>10</a:t>
            </a:fld>
            <a:endParaRPr lang="en-ZA" dirty="0"/>
          </a:p>
        </p:txBody>
      </p:sp>
    </p:spTree>
    <p:extLst>
      <p:ext uri="{BB962C8B-B14F-4D97-AF65-F5344CB8AC3E}">
        <p14:creationId xmlns:p14="http://schemas.microsoft.com/office/powerpoint/2010/main" xmlns="" val="104258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5071FD-BAED-4F68-9A63-CF78F9BD82E7}" type="slidenum">
              <a:rPr lang="en-ZA" altLang="en-US" smtClean="0"/>
              <a:pPr/>
              <a:t>12</a:t>
            </a:fld>
            <a:endParaRPr lang="en-ZA" altLang="en-US"/>
          </a:p>
        </p:txBody>
      </p:sp>
    </p:spTree>
    <p:extLst>
      <p:ext uri="{BB962C8B-B14F-4D97-AF65-F5344CB8AC3E}">
        <p14:creationId xmlns:p14="http://schemas.microsoft.com/office/powerpoint/2010/main" xmlns="" val="101063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31B70B-8005-414D-8FEE-72995E699654}" type="slidenum">
              <a:rPr lang="en-ZA" smtClean="0"/>
              <a:pPr>
                <a:defRPr/>
              </a:pPr>
              <a:t>16</a:t>
            </a:fld>
            <a:endParaRPr lang="en-ZA" dirty="0"/>
          </a:p>
        </p:txBody>
      </p:sp>
    </p:spTree>
    <p:extLst>
      <p:ext uri="{BB962C8B-B14F-4D97-AF65-F5344CB8AC3E}">
        <p14:creationId xmlns:p14="http://schemas.microsoft.com/office/powerpoint/2010/main" xmlns="" val="104258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smtClean="0"/>
              <a:t>Where</a:t>
            </a:r>
            <a:r>
              <a:rPr lang="en-GB" baseline="0" dirty="0" smtClean="0"/>
              <a:t> are the most problematic areas (Vhembe and Mopani)? What happened this year, did we have an outbreak? And what has that done to efforts towards elimination? </a:t>
            </a:r>
            <a:endParaRPr lang="en-GB" dirty="0"/>
          </a:p>
        </p:txBody>
      </p:sp>
      <p:sp>
        <p:nvSpPr>
          <p:cNvPr id="4" name="Slide Number Placeholder 3"/>
          <p:cNvSpPr>
            <a:spLocks noGrp="1"/>
          </p:cNvSpPr>
          <p:nvPr>
            <p:ph type="sldNum" sz="quarter" idx="10"/>
          </p:nvPr>
        </p:nvSpPr>
        <p:spPr/>
        <p:txBody>
          <a:bodyPr/>
          <a:lstStyle/>
          <a:p>
            <a:pPr>
              <a:defRPr/>
            </a:pPr>
            <a:fld id="{FB31B70B-8005-414D-8FEE-72995E699654}" type="slidenum">
              <a:rPr lang="en-ZA" smtClean="0"/>
              <a:pPr>
                <a:defRPr/>
              </a:pPr>
              <a:t>17</a:t>
            </a:fld>
            <a:endParaRPr lang="en-ZA" dirty="0"/>
          </a:p>
        </p:txBody>
      </p:sp>
    </p:spTree>
    <p:extLst>
      <p:ext uri="{BB962C8B-B14F-4D97-AF65-F5344CB8AC3E}">
        <p14:creationId xmlns:p14="http://schemas.microsoft.com/office/powerpoint/2010/main" xmlns="" val="170988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3575373-284B-4450-B91F-1F83A8431FE0}" type="slidenum">
              <a:rPr lang="en-ZA" smtClean="0">
                <a:solidFill>
                  <a:prstClr val="black"/>
                </a:solidFill>
              </a:rPr>
              <a:pPr>
                <a:defRPr/>
              </a:pPr>
              <a:t>20</a:t>
            </a:fld>
            <a:endParaRPr lang="en-ZA">
              <a:solidFill>
                <a:prstClr val="black"/>
              </a:solidFill>
            </a:endParaRPr>
          </a:p>
        </p:txBody>
      </p:sp>
    </p:spTree>
    <p:extLst>
      <p:ext uri="{BB962C8B-B14F-4D97-AF65-F5344CB8AC3E}">
        <p14:creationId xmlns:p14="http://schemas.microsoft.com/office/powerpoint/2010/main" xmlns="" val="17829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smtClean="0"/>
              <a:t>Are there explanations</a:t>
            </a:r>
            <a:r>
              <a:rPr lang="en-GB" baseline="0" dirty="0" smtClean="0"/>
              <a:t> for the trends?</a:t>
            </a:r>
            <a:endParaRPr lang="en-GB" dirty="0"/>
          </a:p>
        </p:txBody>
      </p:sp>
      <p:sp>
        <p:nvSpPr>
          <p:cNvPr id="4" name="Slide Number Placeholder 3"/>
          <p:cNvSpPr>
            <a:spLocks noGrp="1"/>
          </p:cNvSpPr>
          <p:nvPr>
            <p:ph type="sldNum" sz="quarter" idx="10"/>
          </p:nvPr>
        </p:nvSpPr>
        <p:spPr/>
        <p:txBody>
          <a:bodyPr/>
          <a:lstStyle/>
          <a:p>
            <a:pPr>
              <a:defRPr/>
            </a:pPr>
            <a:fld id="{FB31B70B-8005-414D-8FEE-72995E699654}" type="slidenum">
              <a:rPr lang="en-ZA" smtClean="0"/>
              <a:pPr>
                <a:defRPr/>
              </a:pPr>
              <a:t>22</a:t>
            </a:fld>
            <a:endParaRPr lang="en-ZA" dirty="0"/>
          </a:p>
        </p:txBody>
      </p:sp>
    </p:spTree>
    <p:extLst>
      <p:ext uri="{BB962C8B-B14F-4D97-AF65-F5344CB8AC3E}">
        <p14:creationId xmlns:p14="http://schemas.microsoft.com/office/powerpoint/2010/main" xmlns="" val="109728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smtClean="0"/>
              <a:t>Did we request data from the TB Program? Perhaps a local perspective would be more relevant for planning.</a:t>
            </a:r>
            <a:endParaRPr lang="en-GB" dirty="0"/>
          </a:p>
        </p:txBody>
      </p:sp>
      <p:sp>
        <p:nvSpPr>
          <p:cNvPr id="4" name="Slide Number Placeholder 3"/>
          <p:cNvSpPr>
            <a:spLocks noGrp="1"/>
          </p:cNvSpPr>
          <p:nvPr>
            <p:ph type="sldNum" sz="quarter" idx="10"/>
          </p:nvPr>
        </p:nvSpPr>
        <p:spPr/>
        <p:txBody>
          <a:bodyPr/>
          <a:lstStyle/>
          <a:p>
            <a:pPr>
              <a:defRPr/>
            </a:pPr>
            <a:fld id="{FB31B70B-8005-414D-8FEE-72995E699654}" type="slidenum">
              <a:rPr lang="en-ZA" smtClean="0"/>
              <a:pPr>
                <a:defRPr/>
              </a:pPr>
              <a:t>24</a:t>
            </a:fld>
            <a:endParaRPr lang="en-ZA" dirty="0"/>
          </a:p>
        </p:txBody>
      </p:sp>
    </p:spTree>
    <p:extLst>
      <p:ext uri="{BB962C8B-B14F-4D97-AF65-F5344CB8AC3E}">
        <p14:creationId xmlns:p14="http://schemas.microsoft.com/office/powerpoint/2010/main" xmlns="" val="150279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6B999DBC-C798-D546-98EF-7969E3ED23C6}" type="datetime1">
              <a:rPr lang="en-ZA" smtClean="0"/>
              <a:pPr>
                <a:defRPr/>
              </a:pPr>
              <a:t>2018/06/18</a:t>
            </a:fld>
            <a:endParaRPr lang="en-ZA"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6" name="Rectangle 6"/>
          <p:cNvSpPr>
            <a:spLocks noGrp="1" noChangeArrowheads="1"/>
          </p:cNvSpPr>
          <p:nvPr>
            <p:ph type="sldNum" sz="quarter" idx="12"/>
          </p:nvPr>
        </p:nvSpPr>
        <p:spPr/>
        <p:txBody>
          <a:bodyPr/>
          <a:lstStyle>
            <a:lvl1pPr>
              <a:defRPr/>
            </a:lvl1pPr>
          </a:lstStyle>
          <a:p>
            <a:fld id="{56E41C8F-6852-4F79-ACAF-D98EB2C3A37B}" type="slidenum">
              <a:rPr lang="en-ZA" altLang="en-US"/>
              <a:pPr/>
              <a:t>‹#›</a:t>
            </a:fld>
            <a:endParaRPr lang="en-ZA" altLang="en-US"/>
          </a:p>
        </p:txBody>
      </p:sp>
    </p:spTree>
    <p:extLst>
      <p:ext uri="{BB962C8B-B14F-4D97-AF65-F5344CB8AC3E}">
        <p14:creationId xmlns:p14="http://schemas.microsoft.com/office/powerpoint/2010/main" xmlns="" val="45590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274639"/>
            <a:ext cx="19240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274639"/>
            <a:ext cx="56197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459F16DE-6635-EF4F-A3BA-DACBBC2CB13E}" type="datetime1">
              <a:rPr lang="en-ZA" smtClean="0"/>
              <a:pPr>
                <a:defRPr/>
              </a:pPr>
              <a:t>2018/06/18</a:t>
            </a:fld>
            <a:endParaRPr lang="en-ZA"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6" name="Rectangle 6"/>
          <p:cNvSpPr>
            <a:spLocks noGrp="1" noChangeArrowheads="1"/>
          </p:cNvSpPr>
          <p:nvPr>
            <p:ph type="sldNum" sz="quarter" idx="12"/>
          </p:nvPr>
        </p:nvSpPr>
        <p:spPr/>
        <p:txBody>
          <a:bodyPr/>
          <a:lstStyle>
            <a:lvl1pPr>
              <a:defRPr/>
            </a:lvl1pPr>
          </a:lstStyle>
          <a:p>
            <a:fld id="{AD163A0A-4D77-4691-962A-06E2ECAC627D}" type="slidenum">
              <a:rPr lang="en-ZA" altLang="en-US"/>
              <a:pPr/>
              <a:t>‹#›</a:t>
            </a:fld>
            <a:endParaRPr lang="en-ZA" altLang="en-US"/>
          </a:p>
        </p:txBody>
      </p:sp>
    </p:spTree>
    <p:extLst>
      <p:ext uri="{BB962C8B-B14F-4D97-AF65-F5344CB8AC3E}">
        <p14:creationId xmlns:p14="http://schemas.microsoft.com/office/powerpoint/2010/main" xmlns="" val="333442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600204"/>
            <a:ext cx="37719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4"/>
            <a:ext cx="37719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fontAlgn="base">
              <a:spcBef>
                <a:spcPct val="0"/>
              </a:spcBef>
              <a:spcAft>
                <a:spcPct val="0"/>
              </a:spcAft>
              <a:defRPr/>
            </a:lvl1pPr>
          </a:lstStyle>
          <a:p>
            <a:pPr>
              <a:defRPr/>
            </a:pPr>
            <a:fld id="{B82B4F53-A447-1A44-8F72-6B864743C198}" type="datetime1">
              <a:rPr lang="en-ZA" smtClean="0"/>
              <a:pPr>
                <a:defRPr/>
              </a:pPr>
              <a:t>2018/06/18</a:t>
            </a:fld>
            <a:endParaRPr lang="en-ZA" dirty="0"/>
          </a:p>
        </p:txBody>
      </p:sp>
      <p:sp>
        <p:nvSpPr>
          <p:cNvPr id="6" name="Footer Placeholder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7" name="Slide Number Placeholder 6"/>
          <p:cNvSpPr>
            <a:spLocks noGrp="1" noChangeArrowheads="1"/>
          </p:cNvSpPr>
          <p:nvPr>
            <p:ph type="sldNum" sz="quarter" idx="12"/>
          </p:nvPr>
        </p:nvSpPr>
        <p:spPr/>
        <p:txBody>
          <a:bodyPr/>
          <a:lstStyle>
            <a:lvl1pPr>
              <a:defRPr/>
            </a:lvl1pPr>
          </a:lstStyle>
          <a:p>
            <a:fld id="{EB184DA8-C13E-4B77-9E27-019F9F65D86F}" type="slidenum">
              <a:rPr lang="en-ZA" altLang="en-US"/>
              <a:pPr/>
              <a:t>‹#›</a:t>
            </a:fld>
            <a:endParaRPr lang="en-ZA" altLang="en-US"/>
          </a:p>
        </p:txBody>
      </p:sp>
    </p:spTree>
    <p:extLst>
      <p:ext uri="{BB962C8B-B14F-4D97-AF65-F5344CB8AC3E}">
        <p14:creationId xmlns:p14="http://schemas.microsoft.com/office/powerpoint/2010/main" xmlns="" val="259541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600204"/>
            <a:ext cx="7696200" cy="4525963"/>
          </a:xfrm>
        </p:spPr>
        <p:txBody>
          <a:bodyPr/>
          <a:lstStyle/>
          <a:p>
            <a:pPr lvl="0"/>
            <a:r>
              <a:rPr lang="en-US" noProof="0" dirty="0" smtClean="0"/>
              <a:t>Click icon to add table</a:t>
            </a:r>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823B06E4-8945-B247-BC59-56C8DC755C11}" type="datetime1">
              <a:rPr lang="en-ZA" smtClean="0"/>
              <a:pPr>
                <a:defRPr/>
              </a:pPr>
              <a:t>2018/06/18</a:t>
            </a:fld>
            <a:endParaRPr lang="en-ZA"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6" name="Rectangle 6"/>
          <p:cNvSpPr>
            <a:spLocks noGrp="1" noChangeArrowheads="1"/>
          </p:cNvSpPr>
          <p:nvPr>
            <p:ph type="sldNum" sz="quarter" idx="12"/>
          </p:nvPr>
        </p:nvSpPr>
        <p:spPr/>
        <p:txBody>
          <a:bodyPr/>
          <a:lstStyle>
            <a:lvl1pPr>
              <a:defRPr/>
            </a:lvl1pPr>
          </a:lstStyle>
          <a:p>
            <a:fld id="{0F0DB9B6-A1DE-4B01-9434-DEB95C5A7CF7}" type="slidenum">
              <a:rPr lang="en-ZA" altLang="en-US"/>
              <a:pPr/>
              <a:t>‹#›</a:t>
            </a:fld>
            <a:endParaRPr lang="en-ZA" altLang="en-US"/>
          </a:p>
        </p:txBody>
      </p:sp>
    </p:spTree>
    <p:extLst>
      <p:ext uri="{BB962C8B-B14F-4D97-AF65-F5344CB8AC3E}">
        <p14:creationId xmlns:p14="http://schemas.microsoft.com/office/powerpoint/2010/main" xmlns="" val="371851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EFC54139-6C2C-9847-8888-C081D661B5B5}" type="datetime1">
              <a:rPr lang="en-ZA" smtClean="0"/>
              <a:pPr>
                <a:defRPr/>
              </a:pPr>
              <a:t>2018/06/18</a:t>
            </a:fld>
            <a:endParaRPr lang="en-ZA"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6" name="Rectangle 6"/>
          <p:cNvSpPr>
            <a:spLocks noGrp="1" noChangeArrowheads="1"/>
          </p:cNvSpPr>
          <p:nvPr>
            <p:ph type="sldNum" sz="quarter" idx="12"/>
          </p:nvPr>
        </p:nvSpPr>
        <p:spPr/>
        <p:txBody>
          <a:bodyPr/>
          <a:lstStyle>
            <a:lvl1pPr>
              <a:defRPr/>
            </a:lvl1pPr>
          </a:lstStyle>
          <a:p>
            <a:fld id="{1E595E5C-521D-4E7B-8B07-C1AD7FB829CB}" type="slidenum">
              <a:rPr lang="en-ZA" altLang="en-US"/>
              <a:pPr/>
              <a:t>‹#›</a:t>
            </a:fld>
            <a:endParaRPr lang="en-ZA" altLang="en-US"/>
          </a:p>
        </p:txBody>
      </p:sp>
    </p:spTree>
    <p:extLst>
      <p:ext uri="{BB962C8B-B14F-4D97-AF65-F5344CB8AC3E}">
        <p14:creationId xmlns:p14="http://schemas.microsoft.com/office/powerpoint/2010/main" xmlns="" val="225101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68045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6741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26676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914400">
              <a:defRPr/>
            </a:lvl1pPr>
          </a:lstStyle>
          <a:p>
            <a:pPr>
              <a:defRPr/>
            </a:pPr>
            <a:fld id="{CB8081EF-FDEC-9B40-85E0-60EB190FCDCF}" type="datetime1">
              <a:rPr lang="en-ZA" smtClean="0"/>
              <a:pPr>
                <a:defRPr/>
              </a:pPr>
              <a:t>2018/06/18</a:t>
            </a:fld>
            <a:endParaRPr lang="en-US"/>
          </a:p>
        </p:txBody>
      </p:sp>
      <p:sp>
        <p:nvSpPr>
          <p:cNvPr id="5" name="Rectangle 5"/>
          <p:cNvSpPr>
            <a:spLocks noGrp="1" noChangeArrowheads="1"/>
          </p:cNvSpPr>
          <p:nvPr>
            <p:ph type="ftr" sz="quarter" idx="11"/>
          </p:nvPr>
        </p:nvSpPr>
        <p:spPr/>
        <p:txBody>
          <a:bodyPr/>
          <a:lstStyle>
            <a:lvl1pPr defTabSz="9144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4400">
              <a:defRPr/>
            </a:lvl1pPr>
          </a:lstStyle>
          <a:p>
            <a:pPr>
              <a:defRPr/>
            </a:pPr>
            <a:fld id="{4F996B07-D417-4309-A7FE-DB23B42A5190}" type="slidenum">
              <a:rPr lang="en-US"/>
              <a:pPr>
                <a:defRPr/>
              </a:pPr>
              <a:t>‹#›</a:t>
            </a:fld>
            <a:endParaRPr lang="en-US"/>
          </a:p>
        </p:txBody>
      </p:sp>
    </p:spTree>
    <p:extLst>
      <p:ext uri="{BB962C8B-B14F-4D97-AF65-F5344CB8AC3E}">
        <p14:creationId xmlns:p14="http://schemas.microsoft.com/office/powerpoint/2010/main" xmlns="" val="2836099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8A48D7B-4048-064A-8916-08A5D48ADD3F}" type="datetime1">
              <a:rPr lang="en-ZA" smtClean="0"/>
              <a:pPr>
                <a:defRPr/>
              </a:pPr>
              <a:t>2018/06/18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FE28A4-D8B6-47D5-BD0A-1C1D876F0FC9}" type="slidenum">
              <a:rPr lang="en-US"/>
              <a:pPr>
                <a:defRPr/>
              </a:pPr>
              <a:t>‹#›</a:t>
            </a:fld>
            <a:endParaRPr lang="en-US"/>
          </a:p>
        </p:txBody>
      </p:sp>
    </p:spTree>
    <p:extLst>
      <p:ext uri="{BB962C8B-B14F-4D97-AF65-F5344CB8AC3E}">
        <p14:creationId xmlns:p14="http://schemas.microsoft.com/office/powerpoint/2010/main" xmlns="" val="947340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1ECF3C-FCF6-794C-A6C7-274B4A51ADAA}"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347604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B0F3F9C7-324A-D141-9C9D-F8A92FD81520}" type="datetime1">
              <a:rPr lang="en-ZA" smtClean="0"/>
              <a:pPr>
                <a:defRPr/>
              </a:pPr>
              <a:t>2018/06/18</a:t>
            </a:fld>
            <a:endParaRPr lang="en-ZA"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6" name="Rectangle 6"/>
          <p:cNvSpPr>
            <a:spLocks noGrp="1" noChangeArrowheads="1"/>
          </p:cNvSpPr>
          <p:nvPr>
            <p:ph type="sldNum" sz="quarter" idx="12"/>
          </p:nvPr>
        </p:nvSpPr>
        <p:spPr/>
        <p:txBody>
          <a:bodyPr/>
          <a:lstStyle>
            <a:lvl1pPr>
              <a:defRPr/>
            </a:lvl1pPr>
          </a:lstStyle>
          <a:p>
            <a:fld id="{A9289674-F5FB-4291-A0D2-1657CC87F855}" type="slidenum">
              <a:rPr lang="en-ZA" altLang="en-US"/>
              <a:pPr/>
              <a:t>‹#›</a:t>
            </a:fld>
            <a:endParaRPr lang="en-ZA" altLang="en-US"/>
          </a:p>
        </p:txBody>
      </p:sp>
    </p:spTree>
    <p:extLst>
      <p:ext uri="{BB962C8B-B14F-4D97-AF65-F5344CB8AC3E}">
        <p14:creationId xmlns:p14="http://schemas.microsoft.com/office/powerpoint/2010/main" xmlns="" val="1184279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A44C0B-78BD-534B-A05F-4B9256A915F0}"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2805801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187451"/>
            <a:ext cx="4000500"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187451"/>
            <a:ext cx="4000500"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2399BB-8CF0-E64D-9B11-BDA2D3E328CF}"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2379230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A6E36E-F824-EB4D-8709-D7875374452E}"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3419753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A2885F-98A4-A04E-9F4F-33899F02550F}"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720649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50967D-5609-8548-9661-A43846380730}"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3219000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230333-B7A7-D740-B15A-1A0CCBBBDD5E}"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4101637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8E5B87-863B-9340-A806-8852875261C9}"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2554320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79E81A-9BF4-964D-9580-6EE15A97174C}"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3979696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7" y="131764"/>
            <a:ext cx="2038351"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131764"/>
            <a:ext cx="5962651"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E499E7-A2AD-9240-AAA0-600C9DEC6BEF}"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2324011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31768"/>
            <a:ext cx="7620000" cy="854075"/>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838200" y="1187451"/>
            <a:ext cx="8153400" cy="5183188"/>
          </a:xfrm>
        </p:spPr>
        <p:txBody>
          <a:bodyPr/>
          <a:lstStyle/>
          <a:p>
            <a:pPr lvl="0"/>
            <a:r>
              <a:rPr lang="en-US" noProof="0" smtClean="0"/>
              <a:t>Click icon to add table</a:t>
            </a:r>
            <a:endParaRPr lang="en-ZA"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CB030C-7355-3046-919E-0EC354F55336}"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94056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4"/>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4"/>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fontAlgn="base">
              <a:spcBef>
                <a:spcPct val="0"/>
              </a:spcBef>
              <a:spcAft>
                <a:spcPct val="0"/>
              </a:spcAft>
              <a:defRPr/>
            </a:lvl1pPr>
          </a:lstStyle>
          <a:p>
            <a:pPr>
              <a:defRPr/>
            </a:pPr>
            <a:fld id="{06C077FD-278F-5147-8702-DC3B0DA5BD14}" type="datetime1">
              <a:rPr lang="en-ZA" smtClean="0"/>
              <a:pPr>
                <a:defRPr/>
              </a:pPr>
              <a:t>2018/06/18</a:t>
            </a:fld>
            <a:endParaRPr lang="en-ZA" dirty="0"/>
          </a:p>
        </p:txBody>
      </p:sp>
      <p:sp>
        <p:nvSpPr>
          <p:cNvPr id="6" name="Footer Placeholder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7" name="Slide Number Placeholder 6"/>
          <p:cNvSpPr>
            <a:spLocks noGrp="1" noChangeArrowheads="1"/>
          </p:cNvSpPr>
          <p:nvPr>
            <p:ph type="sldNum" sz="quarter" idx="12"/>
          </p:nvPr>
        </p:nvSpPr>
        <p:spPr/>
        <p:txBody>
          <a:bodyPr/>
          <a:lstStyle>
            <a:lvl1pPr>
              <a:defRPr/>
            </a:lvl1pPr>
          </a:lstStyle>
          <a:p>
            <a:fld id="{BC16965B-86E7-4BE2-B9F1-9249E175A2B8}" type="slidenum">
              <a:rPr lang="en-ZA" altLang="en-US"/>
              <a:pPr/>
              <a:t>‹#›</a:t>
            </a:fld>
            <a:endParaRPr lang="en-ZA" altLang="en-US"/>
          </a:p>
        </p:txBody>
      </p:sp>
    </p:spTree>
    <p:extLst>
      <p:ext uri="{BB962C8B-B14F-4D97-AF65-F5344CB8AC3E}">
        <p14:creationId xmlns:p14="http://schemas.microsoft.com/office/powerpoint/2010/main" xmlns="" val="3349434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31763"/>
            <a:ext cx="7620000" cy="85407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838200" y="1187450"/>
            <a:ext cx="4000500" cy="5183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991100" y="1187450"/>
            <a:ext cx="4000500" cy="5183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F17092-8F51-6A4D-8A3D-123273AF0447}"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1604192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3A5D32-5CD4-7A48-AC00-19138DAB975D}"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xmlns="" val="953370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EA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08738"/>
            <a:ext cx="916463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Pictur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6368"/>
            <a:ext cx="1295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8"/>
          <p:cNvSpPr txBox="1">
            <a:spLocks noChangeArrowheads="1"/>
          </p:cNvSpPr>
          <p:nvPr/>
        </p:nvSpPr>
        <p:spPr bwMode="auto">
          <a:xfrm>
            <a:off x="1524000" y="304800"/>
            <a:ext cx="723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defRPr/>
            </a:pPr>
            <a:endParaRPr lang="en-ZA" sz="1800" dirty="0" smtClean="0">
              <a:solidFill>
                <a:prstClr val="black"/>
              </a:solidFill>
            </a:endParaRPr>
          </a:p>
        </p:txBody>
      </p:sp>
      <p:pic>
        <p:nvPicPr>
          <p:cNvPr id="7" name="Picture 10" descr="Picture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6" y="1219200"/>
            <a:ext cx="72072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826"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ZA"/>
              <a:t>Click to edit Master subtitle style</a:t>
            </a:r>
          </a:p>
        </p:txBody>
      </p:sp>
      <p:sp>
        <p:nvSpPr>
          <p:cNvPr id="205833" name="Rectangle 9"/>
          <p:cNvSpPr>
            <a:spLocks noGrp="1" noChangeArrowheads="1"/>
          </p:cNvSpPr>
          <p:nvPr>
            <p:ph type="ctrTitle"/>
          </p:nvPr>
        </p:nvSpPr>
        <p:spPr>
          <a:xfrm>
            <a:off x="685800" y="2130440"/>
            <a:ext cx="7772400" cy="1470025"/>
          </a:xfrm>
        </p:spPr>
        <p:txBody>
          <a:bodyPr/>
          <a:lstStyle>
            <a:lvl1pPr>
              <a:defRPr/>
            </a:lvl1pPr>
          </a:lstStyle>
          <a:p>
            <a:r>
              <a:rPr lang="en-ZA"/>
              <a:t>Click to edit Master title style</a:t>
            </a:r>
          </a:p>
        </p:txBody>
      </p:sp>
      <p:sp>
        <p:nvSpPr>
          <p:cNvPr id="8" name="Rectangle 3"/>
          <p:cNvSpPr>
            <a:spLocks noGrp="1" noChangeArrowheads="1"/>
          </p:cNvSpPr>
          <p:nvPr>
            <p:ph type="dt" sz="half" idx="10"/>
          </p:nvPr>
        </p:nvSpPr>
        <p:spPr/>
        <p:txBody>
          <a:bodyPr/>
          <a:lstStyle>
            <a:lvl1pPr>
              <a:defRPr/>
            </a:lvl1pPr>
          </a:lstStyle>
          <a:p>
            <a:pPr>
              <a:defRPr/>
            </a:pPr>
            <a:fld id="{875382BF-EF8C-6546-8EFE-C3B472F44545}" type="datetime1">
              <a:rPr lang="en-ZA" smtClean="0">
                <a:solidFill>
                  <a:prstClr val="black"/>
                </a:solidFill>
              </a:rPr>
              <a:pPr>
                <a:defRPr/>
              </a:pPr>
              <a:t>2018/06/18</a:t>
            </a:fld>
            <a:endParaRPr lang="en-US">
              <a:solidFill>
                <a:prstClr val="black"/>
              </a:solidFill>
            </a:endParaRPr>
          </a:p>
        </p:txBody>
      </p:sp>
      <p:sp>
        <p:nvSpPr>
          <p:cNvPr id="9" name="Rectangle 4"/>
          <p:cNvSpPr>
            <a:spLocks noGrp="1" noChangeArrowheads="1"/>
          </p:cNvSpPr>
          <p:nvPr>
            <p:ph type="ftr" sz="quarter" idx="11"/>
          </p:nvPr>
        </p:nvSpPr>
        <p:spPr/>
        <p:txBody>
          <a:bodyPr/>
          <a:lstStyle>
            <a:lvl1pPr>
              <a:defRPr/>
            </a:lvl1pPr>
          </a:lstStyle>
          <a:p>
            <a:pPr>
              <a:defRPr/>
            </a:pPr>
            <a:endParaRPr lang="en-US">
              <a:solidFill>
                <a:prstClr val="black"/>
              </a:solidFill>
            </a:endParaRPr>
          </a:p>
        </p:txBody>
      </p:sp>
      <p:sp>
        <p:nvSpPr>
          <p:cNvPr id="10" name="Rectangle 7"/>
          <p:cNvSpPr>
            <a:spLocks noGrp="1" noChangeArrowheads="1"/>
          </p:cNvSpPr>
          <p:nvPr>
            <p:ph type="sldNum" sz="quarter" idx="12"/>
          </p:nvPr>
        </p:nvSpPr>
        <p:spPr>
          <a:xfrm>
            <a:off x="7010400" y="6477000"/>
            <a:ext cx="2133600" cy="381000"/>
          </a:xfrm>
        </p:spPr>
        <p:txBody>
          <a:bodyPr/>
          <a:lstStyle>
            <a:lvl1pPr>
              <a:defRPr/>
            </a:lvl1pPr>
          </a:lstStyle>
          <a:p>
            <a:pPr>
              <a:defRPr/>
            </a:pPr>
            <a:fld id="{31A21B0A-5364-4E48-8B45-BAD9D50848A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4158360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2CB81A0-CE59-ED47-9CDD-C8961E56787D}"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40BA3-4F2E-44E5-AB28-74E75288D01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1958622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C962DC4-F394-6149-8F49-F7A2712D9B0D}"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AB0713-0EBB-446C-9414-E119C152C7B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921211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187451"/>
            <a:ext cx="4000500"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187451"/>
            <a:ext cx="4000500"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D55EB7A-07EA-0F43-9A66-811F850715BA}" type="datetime1">
              <a:rPr lang="en-ZA" smtClean="0">
                <a:solidFill>
                  <a:prstClr val="black"/>
                </a:solidFill>
              </a:rPr>
              <a:pPr>
                <a:defRPr/>
              </a:pPr>
              <a:t>2018/06/18</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619A8-48A7-463A-8D22-3EF8F1247AB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620929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3593C66-FC98-8346-B9D2-55D2FAA89E45}" type="datetime1">
              <a:rPr lang="en-ZA" smtClean="0">
                <a:solidFill>
                  <a:prstClr val="black"/>
                </a:solidFill>
              </a:rPr>
              <a:pPr>
                <a:defRPr/>
              </a:pPr>
              <a:t>2018/06/18</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696C58A-C3E2-48D5-B5EA-D160F6F5578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1928982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9BD9AC9-4F06-3F45-8593-54CCF970595E}" type="datetime1">
              <a:rPr lang="en-ZA" smtClean="0">
                <a:solidFill>
                  <a:prstClr val="black"/>
                </a:solidFill>
              </a:rPr>
              <a:pPr>
                <a:defRPr/>
              </a:pPr>
              <a:t>2018/06/18</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95DD55-CF56-4847-8C2A-4952A8F5E02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933333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3745F4-8AC9-9640-AA7D-AB3C7780E13C}" type="datetime1">
              <a:rPr lang="en-ZA" smtClean="0">
                <a:solidFill>
                  <a:prstClr val="black"/>
                </a:solidFill>
              </a:rPr>
              <a:pPr>
                <a:defRPr/>
              </a:pPr>
              <a:t>2018/06/18</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312BDD-8D96-4678-82BD-A3A106DE7FB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2299142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0C3F3B-2E00-454A-8315-1C3038F2FE94}" type="datetime1">
              <a:rPr lang="en-ZA" smtClean="0">
                <a:solidFill>
                  <a:prstClr val="black"/>
                </a:solidFill>
              </a:rPr>
              <a:pPr>
                <a:defRPr/>
              </a:pPr>
              <a:t>2018/06/18</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01E72E-E267-4EE4-8D31-0ACB1870FE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161964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2A2A3274-CEDB-D543-A04B-DCA7730921F5}" type="datetime1">
              <a:rPr lang="en-ZA" smtClean="0"/>
              <a:pPr>
                <a:defRPr/>
              </a:pPr>
              <a:t>2018/06/18</a:t>
            </a:fld>
            <a:endParaRPr lang="en-ZA" dirty="0"/>
          </a:p>
        </p:txBody>
      </p:sp>
      <p:sp>
        <p:nvSpPr>
          <p:cNvPr id="8"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9" name="Rectangle 6"/>
          <p:cNvSpPr>
            <a:spLocks noGrp="1" noChangeArrowheads="1"/>
          </p:cNvSpPr>
          <p:nvPr>
            <p:ph type="sldNum" sz="quarter" idx="12"/>
          </p:nvPr>
        </p:nvSpPr>
        <p:spPr/>
        <p:txBody>
          <a:bodyPr/>
          <a:lstStyle>
            <a:lvl1pPr>
              <a:defRPr/>
            </a:lvl1pPr>
          </a:lstStyle>
          <a:p>
            <a:fld id="{A6645F73-F322-4BA0-9A76-F1E838E17215}" type="slidenum">
              <a:rPr lang="en-ZA" altLang="en-US"/>
              <a:pPr/>
              <a:t>‹#›</a:t>
            </a:fld>
            <a:endParaRPr lang="en-ZA" altLang="en-US"/>
          </a:p>
        </p:txBody>
      </p:sp>
    </p:spTree>
    <p:extLst>
      <p:ext uri="{BB962C8B-B14F-4D97-AF65-F5344CB8AC3E}">
        <p14:creationId xmlns:p14="http://schemas.microsoft.com/office/powerpoint/2010/main" xmlns="" val="3803230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3E60B-C40C-484F-8BD9-6775BF10F411}" type="datetime1">
              <a:rPr lang="en-ZA" smtClean="0">
                <a:solidFill>
                  <a:prstClr val="black"/>
                </a:solidFill>
              </a:rPr>
              <a:pPr>
                <a:defRPr/>
              </a:pPr>
              <a:t>2018/06/18</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41B4FC-4706-4CBA-B541-273FE272BD4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48124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770A499-FEB6-884E-8E0D-6F58CB81C494}"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5321D2-C9A9-4290-B010-D18916A8D75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086375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7" y="131765"/>
            <a:ext cx="2038351"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131765"/>
            <a:ext cx="5962651"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33909B4-4B0B-A648-8A23-C7D6AB923584}"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679F12-9CF7-44AB-A13D-BA5F9E02C07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9946519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31768"/>
            <a:ext cx="7620000" cy="854075"/>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838200" y="1187451"/>
            <a:ext cx="8153400" cy="5183188"/>
          </a:xfr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fld id="{F2F250BD-87F9-2844-A97D-947503034C29}"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451A1A-9E56-4CD7-BFC8-E9C012E2F11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786738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EA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08738"/>
            <a:ext cx="916463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Pictur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6368"/>
            <a:ext cx="1295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8"/>
          <p:cNvSpPr txBox="1">
            <a:spLocks noChangeArrowheads="1"/>
          </p:cNvSpPr>
          <p:nvPr/>
        </p:nvSpPr>
        <p:spPr bwMode="auto">
          <a:xfrm>
            <a:off x="1524000" y="304800"/>
            <a:ext cx="723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defRPr/>
            </a:pPr>
            <a:endParaRPr lang="en-ZA" sz="1800" dirty="0" smtClean="0">
              <a:solidFill>
                <a:prstClr val="black"/>
              </a:solidFill>
            </a:endParaRPr>
          </a:p>
        </p:txBody>
      </p:sp>
      <p:pic>
        <p:nvPicPr>
          <p:cNvPr id="7" name="Picture 10" descr="Picture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4" y="1219200"/>
            <a:ext cx="72072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826"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ZA"/>
              <a:t>Click to edit Master subtitle style</a:t>
            </a:r>
          </a:p>
        </p:txBody>
      </p:sp>
      <p:sp>
        <p:nvSpPr>
          <p:cNvPr id="205833" name="Rectangle 9"/>
          <p:cNvSpPr>
            <a:spLocks noGrp="1" noChangeArrowheads="1"/>
          </p:cNvSpPr>
          <p:nvPr>
            <p:ph type="ctrTitle"/>
          </p:nvPr>
        </p:nvSpPr>
        <p:spPr>
          <a:xfrm>
            <a:off x="685800" y="2130434"/>
            <a:ext cx="7772400" cy="1470025"/>
          </a:xfrm>
        </p:spPr>
        <p:txBody>
          <a:bodyPr/>
          <a:lstStyle>
            <a:lvl1pPr>
              <a:defRPr/>
            </a:lvl1pPr>
          </a:lstStyle>
          <a:p>
            <a:r>
              <a:rPr lang="en-ZA"/>
              <a:t>Click to edit Master title style</a:t>
            </a:r>
          </a:p>
        </p:txBody>
      </p:sp>
      <p:sp>
        <p:nvSpPr>
          <p:cNvPr id="8" name="Rectangle 3"/>
          <p:cNvSpPr>
            <a:spLocks noGrp="1" noChangeArrowheads="1"/>
          </p:cNvSpPr>
          <p:nvPr>
            <p:ph type="dt" sz="half" idx="10"/>
          </p:nvPr>
        </p:nvSpPr>
        <p:spPr/>
        <p:txBody>
          <a:bodyPr/>
          <a:lstStyle>
            <a:lvl1pPr>
              <a:defRPr/>
            </a:lvl1pPr>
          </a:lstStyle>
          <a:p>
            <a:pPr>
              <a:defRPr/>
            </a:pPr>
            <a:fld id="{2CE502C9-3C65-EE41-A27C-964CE81FECAB}" type="datetime1">
              <a:rPr lang="en-ZA" smtClean="0">
                <a:solidFill>
                  <a:prstClr val="black"/>
                </a:solidFill>
              </a:rPr>
              <a:pPr>
                <a:defRPr/>
              </a:pPr>
              <a:t>2018/06/18</a:t>
            </a:fld>
            <a:endParaRPr lang="en-US">
              <a:solidFill>
                <a:prstClr val="black"/>
              </a:solidFill>
            </a:endParaRPr>
          </a:p>
        </p:txBody>
      </p:sp>
      <p:sp>
        <p:nvSpPr>
          <p:cNvPr id="9" name="Rectangle 4"/>
          <p:cNvSpPr>
            <a:spLocks noGrp="1" noChangeArrowheads="1"/>
          </p:cNvSpPr>
          <p:nvPr>
            <p:ph type="ftr" sz="quarter" idx="11"/>
          </p:nvPr>
        </p:nvSpPr>
        <p:spPr/>
        <p:txBody>
          <a:bodyPr/>
          <a:lstStyle>
            <a:lvl1pPr>
              <a:defRPr/>
            </a:lvl1pPr>
          </a:lstStyle>
          <a:p>
            <a:pPr>
              <a:defRPr/>
            </a:pPr>
            <a:endParaRPr lang="en-US">
              <a:solidFill>
                <a:prstClr val="black"/>
              </a:solidFill>
            </a:endParaRPr>
          </a:p>
        </p:txBody>
      </p:sp>
      <p:sp>
        <p:nvSpPr>
          <p:cNvPr id="10" name="Rectangle 7"/>
          <p:cNvSpPr>
            <a:spLocks noGrp="1" noChangeArrowheads="1"/>
          </p:cNvSpPr>
          <p:nvPr>
            <p:ph type="sldNum" sz="quarter" idx="12"/>
          </p:nvPr>
        </p:nvSpPr>
        <p:spPr>
          <a:xfrm>
            <a:off x="7010400" y="6477000"/>
            <a:ext cx="2133600" cy="381000"/>
          </a:xfrm>
        </p:spPr>
        <p:txBody>
          <a:bodyPr/>
          <a:lstStyle>
            <a:lvl1pPr>
              <a:defRPr/>
            </a:lvl1pPr>
          </a:lstStyle>
          <a:p>
            <a:pPr>
              <a:defRPr/>
            </a:pPr>
            <a:fld id="{31A21B0A-5364-4E48-8B45-BAD9D50848A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328749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B6AB847-4DCF-FD43-8F64-ABC2E8968921}"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40BA3-4F2E-44E5-AB28-74E75288D01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802631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0571C79-352C-6B44-B449-D5366C33D207}"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AB0713-0EBB-446C-9414-E119C152C7B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708350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187451"/>
            <a:ext cx="4000500"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187451"/>
            <a:ext cx="4000500"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D2438FD-5E06-4E41-90F1-BA96A1836701}" type="datetime1">
              <a:rPr lang="en-ZA" smtClean="0">
                <a:solidFill>
                  <a:prstClr val="black"/>
                </a:solidFill>
              </a:rPr>
              <a:pPr>
                <a:defRPr/>
              </a:pPr>
              <a:t>2018/06/18</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619A8-48A7-463A-8D22-3EF8F1247AB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1612616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4C23352-CD99-3142-966B-7B0AA81DCD8C}" type="datetime1">
              <a:rPr lang="en-ZA" smtClean="0">
                <a:solidFill>
                  <a:prstClr val="black"/>
                </a:solidFill>
              </a:rPr>
              <a:pPr>
                <a:defRPr/>
              </a:pPr>
              <a:t>2018/06/18</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696C58A-C3E2-48D5-B5EA-D160F6F5578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4037070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B21A874-A3A1-CA4B-B1C3-CFDBC029B9DC}" type="datetime1">
              <a:rPr lang="en-ZA" smtClean="0">
                <a:solidFill>
                  <a:prstClr val="black"/>
                </a:solidFill>
              </a:rPr>
              <a:pPr>
                <a:defRPr/>
              </a:pPr>
              <a:t>2018/06/18</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95DD55-CF56-4847-8C2A-4952A8F5E02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173104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08FA89FF-0855-6946-AE83-3927131830B4}" type="datetime1">
              <a:rPr lang="en-ZA" smtClean="0"/>
              <a:pPr>
                <a:defRPr/>
              </a:pPr>
              <a:t>2018/06/18</a:t>
            </a:fld>
            <a:endParaRPr lang="en-ZA" dirty="0"/>
          </a:p>
        </p:txBody>
      </p:sp>
      <p:sp>
        <p:nvSpPr>
          <p:cNvPr id="4"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5" name="Rectangle 6"/>
          <p:cNvSpPr>
            <a:spLocks noGrp="1" noChangeArrowheads="1"/>
          </p:cNvSpPr>
          <p:nvPr>
            <p:ph type="sldNum" sz="quarter" idx="12"/>
          </p:nvPr>
        </p:nvSpPr>
        <p:spPr/>
        <p:txBody>
          <a:bodyPr/>
          <a:lstStyle>
            <a:lvl1pPr>
              <a:defRPr/>
            </a:lvl1pPr>
          </a:lstStyle>
          <a:p>
            <a:fld id="{78EC1A2B-DF89-4B8F-906F-AA4EF7B57BA3}" type="slidenum">
              <a:rPr lang="en-ZA" altLang="en-US"/>
              <a:pPr/>
              <a:t>‹#›</a:t>
            </a:fld>
            <a:endParaRPr lang="en-ZA" altLang="en-US"/>
          </a:p>
        </p:txBody>
      </p:sp>
    </p:spTree>
    <p:extLst>
      <p:ext uri="{BB962C8B-B14F-4D97-AF65-F5344CB8AC3E}">
        <p14:creationId xmlns:p14="http://schemas.microsoft.com/office/powerpoint/2010/main" xmlns="" val="1586460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4F93681-39FC-5F4B-9AEA-7B129CD947EC}" type="datetime1">
              <a:rPr lang="en-ZA" smtClean="0">
                <a:solidFill>
                  <a:prstClr val="black"/>
                </a:solidFill>
              </a:rPr>
              <a:pPr>
                <a:defRPr/>
              </a:pPr>
              <a:t>2018/06/18</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312BDD-8D96-4678-82BD-A3A106DE7FB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874848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8FA0B4-67D8-574D-B6FB-1BCAC1A85F91}" type="datetime1">
              <a:rPr lang="en-ZA" smtClean="0">
                <a:solidFill>
                  <a:prstClr val="black"/>
                </a:solidFill>
              </a:rPr>
              <a:pPr>
                <a:defRPr/>
              </a:pPr>
              <a:t>2018/06/18</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01E72E-E267-4EE4-8D31-0ACB1870FE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2747552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E646981-1628-C848-92AE-2655AF8F06F9}" type="datetime1">
              <a:rPr lang="en-ZA" smtClean="0">
                <a:solidFill>
                  <a:prstClr val="black"/>
                </a:solidFill>
              </a:rPr>
              <a:pPr>
                <a:defRPr/>
              </a:pPr>
              <a:t>2018/06/18</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41B4FC-4706-4CBA-B541-273FE272BD4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1973574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A3FF736-3BCF-6140-BDFD-A6F98F6E303D}"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5321D2-C9A9-4290-B010-D18916A8D75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46693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4" y="131765"/>
            <a:ext cx="2038351"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131765"/>
            <a:ext cx="5962651"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ABC46F0-F25C-8443-B838-B035D5BE9242}"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679F12-9CF7-44AB-A13D-BA5F9E02C07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8428167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31768"/>
            <a:ext cx="7620000" cy="854075"/>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838200" y="1187451"/>
            <a:ext cx="8153400" cy="5183188"/>
          </a:xfr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fld id="{AD578E46-D5ED-5F4D-90FC-80561A547D7D}"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451A1A-9E56-4CD7-BFC8-E9C012E2F11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582265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EA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08738"/>
            <a:ext cx="916463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Pictur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6365"/>
            <a:ext cx="1295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8"/>
          <p:cNvSpPr txBox="1">
            <a:spLocks noChangeArrowheads="1"/>
          </p:cNvSpPr>
          <p:nvPr/>
        </p:nvSpPr>
        <p:spPr bwMode="auto">
          <a:xfrm>
            <a:off x="1524000" y="304800"/>
            <a:ext cx="723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defRPr/>
            </a:pPr>
            <a:endParaRPr lang="en-ZA" sz="1800" dirty="0" smtClean="0">
              <a:solidFill>
                <a:prstClr val="black"/>
              </a:solidFill>
            </a:endParaRPr>
          </a:p>
        </p:txBody>
      </p:sp>
      <p:pic>
        <p:nvPicPr>
          <p:cNvPr id="7" name="Picture 10" descr="Picture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1" y="1219200"/>
            <a:ext cx="72072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826"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ZA"/>
              <a:t>Click to edit Master subtitle style</a:t>
            </a:r>
          </a:p>
        </p:txBody>
      </p:sp>
      <p:sp>
        <p:nvSpPr>
          <p:cNvPr id="205833" name="Rectangle 9"/>
          <p:cNvSpPr>
            <a:spLocks noGrp="1" noChangeArrowheads="1"/>
          </p:cNvSpPr>
          <p:nvPr>
            <p:ph type="ctrTitle"/>
          </p:nvPr>
        </p:nvSpPr>
        <p:spPr>
          <a:xfrm>
            <a:off x="685800" y="2130428"/>
            <a:ext cx="7772400" cy="1470025"/>
          </a:xfrm>
        </p:spPr>
        <p:txBody>
          <a:bodyPr/>
          <a:lstStyle>
            <a:lvl1pPr>
              <a:defRPr/>
            </a:lvl1pPr>
          </a:lstStyle>
          <a:p>
            <a:r>
              <a:rPr lang="en-ZA"/>
              <a:t>Click to edit Master title style</a:t>
            </a:r>
          </a:p>
        </p:txBody>
      </p:sp>
      <p:sp>
        <p:nvSpPr>
          <p:cNvPr id="8" name="Rectangle 3"/>
          <p:cNvSpPr>
            <a:spLocks noGrp="1" noChangeArrowheads="1"/>
          </p:cNvSpPr>
          <p:nvPr>
            <p:ph type="dt" sz="half" idx="10"/>
          </p:nvPr>
        </p:nvSpPr>
        <p:spPr/>
        <p:txBody>
          <a:bodyPr/>
          <a:lstStyle>
            <a:lvl1pPr>
              <a:defRPr/>
            </a:lvl1pPr>
          </a:lstStyle>
          <a:p>
            <a:pPr>
              <a:defRPr/>
            </a:pPr>
            <a:fld id="{762D86DC-F8D5-E545-9DEC-9D9F82DF4A9C}" type="datetime1">
              <a:rPr lang="en-ZA" smtClean="0">
                <a:solidFill>
                  <a:prstClr val="black"/>
                </a:solidFill>
              </a:rPr>
              <a:pPr>
                <a:defRPr/>
              </a:pPr>
              <a:t>2018/06/18</a:t>
            </a:fld>
            <a:endParaRPr lang="en-US">
              <a:solidFill>
                <a:prstClr val="black"/>
              </a:solidFill>
            </a:endParaRPr>
          </a:p>
        </p:txBody>
      </p:sp>
      <p:sp>
        <p:nvSpPr>
          <p:cNvPr id="9" name="Rectangle 4"/>
          <p:cNvSpPr>
            <a:spLocks noGrp="1" noChangeArrowheads="1"/>
          </p:cNvSpPr>
          <p:nvPr>
            <p:ph type="ftr" sz="quarter" idx="11"/>
          </p:nvPr>
        </p:nvSpPr>
        <p:spPr/>
        <p:txBody>
          <a:bodyPr/>
          <a:lstStyle>
            <a:lvl1pPr>
              <a:defRPr/>
            </a:lvl1pPr>
          </a:lstStyle>
          <a:p>
            <a:pPr>
              <a:defRPr/>
            </a:pPr>
            <a:endParaRPr lang="en-US">
              <a:solidFill>
                <a:prstClr val="black"/>
              </a:solidFill>
            </a:endParaRPr>
          </a:p>
        </p:txBody>
      </p:sp>
      <p:sp>
        <p:nvSpPr>
          <p:cNvPr id="10" name="Rectangle 7"/>
          <p:cNvSpPr>
            <a:spLocks noGrp="1" noChangeArrowheads="1"/>
          </p:cNvSpPr>
          <p:nvPr>
            <p:ph type="sldNum" sz="quarter" idx="12"/>
          </p:nvPr>
        </p:nvSpPr>
        <p:spPr>
          <a:xfrm>
            <a:off x="7010400" y="6477000"/>
            <a:ext cx="2133600" cy="381000"/>
          </a:xfrm>
        </p:spPr>
        <p:txBody>
          <a:bodyPr/>
          <a:lstStyle>
            <a:lvl1pPr>
              <a:defRPr/>
            </a:lvl1pPr>
          </a:lstStyle>
          <a:p>
            <a:pPr>
              <a:defRPr/>
            </a:pPr>
            <a:fld id="{31A21B0A-5364-4E48-8B45-BAD9D50848A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615301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DBD527D-33C4-4D4A-9328-278171E2C9F7}"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40BA3-4F2E-44E5-AB28-74E75288D01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15399353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B994B6B-5AA9-1D4E-8224-78169A6FE8A8}"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AB0713-0EBB-446C-9414-E119C152C7B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859583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187451"/>
            <a:ext cx="4000500"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1" y="1187451"/>
            <a:ext cx="4000500" cy="518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FADAC76-B8A5-2C4E-BD1F-89EF6E7A67FA}" type="datetime1">
              <a:rPr lang="en-ZA" smtClean="0">
                <a:solidFill>
                  <a:prstClr val="black"/>
                </a:solidFill>
              </a:rPr>
              <a:pPr>
                <a:defRPr/>
              </a:pPr>
              <a:t>2018/06/18</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619A8-48A7-463A-8D22-3EF8F1247AB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695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8F5E3C3A-55CA-5445-B876-D6170893479E}" type="datetime1">
              <a:rPr lang="en-ZA" smtClean="0"/>
              <a:pPr>
                <a:defRPr/>
              </a:pPr>
              <a:t>2018/06/18</a:t>
            </a:fld>
            <a:endParaRPr lang="en-ZA" dirty="0"/>
          </a:p>
        </p:txBody>
      </p:sp>
      <p:sp>
        <p:nvSpPr>
          <p:cNvPr id="3"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4" name="Rectangle 6"/>
          <p:cNvSpPr>
            <a:spLocks noGrp="1" noChangeArrowheads="1"/>
          </p:cNvSpPr>
          <p:nvPr>
            <p:ph type="sldNum" sz="quarter" idx="12"/>
          </p:nvPr>
        </p:nvSpPr>
        <p:spPr/>
        <p:txBody>
          <a:bodyPr/>
          <a:lstStyle>
            <a:lvl1pPr>
              <a:defRPr/>
            </a:lvl1pPr>
          </a:lstStyle>
          <a:p>
            <a:fld id="{025E5A78-B2DB-4645-A458-EED6F6A2AC7F}" type="slidenum">
              <a:rPr lang="en-ZA" altLang="en-US"/>
              <a:pPr/>
              <a:t>‹#›</a:t>
            </a:fld>
            <a:endParaRPr lang="en-ZA" altLang="en-US"/>
          </a:p>
        </p:txBody>
      </p:sp>
    </p:spTree>
    <p:extLst>
      <p:ext uri="{BB962C8B-B14F-4D97-AF65-F5344CB8AC3E}">
        <p14:creationId xmlns:p14="http://schemas.microsoft.com/office/powerpoint/2010/main" xmlns="" val="34666909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43BCB65-6730-FF4C-BC9A-5C12AE7DD1F1}" type="datetime1">
              <a:rPr lang="en-ZA" smtClean="0">
                <a:solidFill>
                  <a:prstClr val="black"/>
                </a:solidFill>
              </a:rPr>
              <a:pPr>
                <a:defRPr/>
              </a:pPr>
              <a:t>2018/06/18</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696C58A-C3E2-48D5-B5EA-D160F6F5578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1369824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A30FFFF-1467-2942-8FD5-A14BBDCBFE41}" type="datetime1">
              <a:rPr lang="en-ZA" smtClean="0">
                <a:solidFill>
                  <a:prstClr val="black"/>
                </a:solidFill>
              </a:rPr>
              <a:pPr>
                <a:defRPr/>
              </a:pPr>
              <a:t>2018/06/18</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95DD55-CF56-4847-8C2A-4952A8F5E02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2427687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ADFC7C4-37C9-144E-A0EE-3AD594DE7D3C}" type="datetime1">
              <a:rPr lang="en-ZA" smtClean="0">
                <a:solidFill>
                  <a:prstClr val="black"/>
                </a:solidFill>
              </a:rPr>
              <a:pPr>
                <a:defRPr/>
              </a:pPr>
              <a:t>2018/06/18</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312BDD-8D96-4678-82BD-A3A106DE7FB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40947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4297665-80D4-9D44-9E57-39C79A3EFF33}" type="datetime1">
              <a:rPr lang="en-ZA" smtClean="0">
                <a:solidFill>
                  <a:prstClr val="black"/>
                </a:solidFill>
              </a:rPr>
              <a:pPr>
                <a:defRPr/>
              </a:pPr>
              <a:t>2018/06/18</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01E72E-E267-4EE4-8D31-0ACB1870FE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894018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97C215-DBC6-6545-B25B-B5B3BE4C9255}" type="datetime1">
              <a:rPr lang="en-ZA" smtClean="0">
                <a:solidFill>
                  <a:prstClr val="black"/>
                </a:solidFill>
              </a:rPr>
              <a:pPr>
                <a:defRPr/>
              </a:pPr>
              <a:t>2018/06/18</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41B4FC-4706-4CBA-B541-273FE272BD4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5614968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F35B7D-4A8C-8740-9A14-4F5AE0BD1F30}"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5321D2-C9A9-4290-B010-D18916A8D75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657135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131765"/>
            <a:ext cx="2038351"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131765"/>
            <a:ext cx="5962651"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9CC7C0A-258A-D74F-9E20-57E8C7889745}"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679F12-9CF7-44AB-A13D-BA5F9E02C07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1605822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31766"/>
            <a:ext cx="7620000" cy="854075"/>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838200" y="1187451"/>
            <a:ext cx="8153400" cy="5183188"/>
          </a:xfr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fld id="{6356F9FF-62F9-1944-9252-FC9849F869E2}" type="datetime1">
              <a:rPr lang="en-ZA" smtClean="0">
                <a:solidFill>
                  <a:prstClr val="black"/>
                </a:solidFill>
              </a:rPr>
              <a:pPr>
                <a:defRPr/>
              </a:pPr>
              <a:t>2018/06/18</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451A1A-9E56-4CD7-BFC8-E9C012E2F11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213567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fontAlgn="base">
              <a:spcBef>
                <a:spcPct val="0"/>
              </a:spcBef>
              <a:spcAft>
                <a:spcPct val="0"/>
              </a:spcAft>
              <a:defRPr/>
            </a:lvl1pPr>
          </a:lstStyle>
          <a:p>
            <a:pPr>
              <a:defRPr/>
            </a:pPr>
            <a:fld id="{FE73AE02-2AF6-9546-9593-0DC7CA0E3725}" type="datetime1">
              <a:rPr lang="en-ZA" smtClean="0"/>
              <a:pPr>
                <a:defRPr/>
              </a:pPr>
              <a:t>2018/06/18</a:t>
            </a:fld>
            <a:endParaRPr lang="en-ZA" dirty="0"/>
          </a:p>
        </p:txBody>
      </p:sp>
      <p:sp>
        <p:nvSpPr>
          <p:cNvPr id="6" name="Footer Placeholder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7" name="Slide Number Placeholder 6"/>
          <p:cNvSpPr>
            <a:spLocks noGrp="1" noChangeArrowheads="1"/>
          </p:cNvSpPr>
          <p:nvPr>
            <p:ph type="sldNum" sz="quarter" idx="12"/>
          </p:nvPr>
        </p:nvSpPr>
        <p:spPr/>
        <p:txBody>
          <a:bodyPr/>
          <a:lstStyle>
            <a:lvl1pPr>
              <a:defRPr/>
            </a:lvl1pPr>
          </a:lstStyle>
          <a:p>
            <a:fld id="{63CF68BC-87F3-4363-B2FD-1317EF714FFA}" type="slidenum">
              <a:rPr lang="en-ZA" altLang="en-US"/>
              <a:pPr/>
              <a:t>‹#›</a:t>
            </a:fld>
            <a:endParaRPr lang="en-ZA" altLang="en-US"/>
          </a:p>
        </p:txBody>
      </p:sp>
    </p:spTree>
    <p:extLst>
      <p:ext uri="{BB962C8B-B14F-4D97-AF65-F5344CB8AC3E}">
        <p14:creationId xmlns:p14="http://schemas.microsoft.com/office/powerpoint/2010/main" xmlns="" val="165657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fontAlgn="base">
              <a:spcBef>
                <a:spcPct val="0"/>
              </a:spcBef>
              <a:spcAft>
                <a:spcPct val="0"/>
              </a:spcAft>
              <a:defRPr/>
            </a:lvl1pPr>
          </a:lstStyle>
          <a:p>
            <a:pPr>
              <a:defRPr/>
            </a:pPr>
            <a:fld id="{E0ED1B9E-D7FC-E440-BA6B-75955C24B5CC}" type="datetime1">
              <a:rPr lang="en-ZA" smtClean="0"/>
              <a:pPr>
                <a:defRPr/>
              </a:pPr>
              <a:t>2018/06/18</a:t>
            </a:fld>
            <a:endParaRPr lang="en-ZA" dirty="0"/>
          </a:p>
        </p:txBody>
      </p:sp>
      <p:sp>
        <p:nvSpPr>
          <p:cNvPr id="6" name="Footer Placeholder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7" name="Slide Number Placeholder 6"/>
          <p:cNvSpPr>
            <a:spLocks noGrp="1" noChangeArrowheads="1"/>
          </p:cNvSpPr>
          <p:nvPr>
            <p:ph type="sldNum" sz="quarter" idx="12"/>
          </p:nvPr>
        </p:nvSpPr>
        <p:spPr/>
        <p:txBody>
          <a:bodyPr/>
          <a:lstStyle>
            <a:lvl1pPr>
              <a:defRPr/>
            </a:lvl1pPr>
          </a:lstStyle>
          <a:p>
            <a:fld id="{DF834B2A-8E20-4594-9BC6-30E92A5E72D8}" type="slidenum">
              <a:rPr lang="en-ZA" altLang="en-US"/>
              <a:pPr/>
              <a:t>‹#›</a:t>
            </a:fld>
            <a:endParaRPr lang="en-ZA" altLang="en-US"/>
          </a:p>
        </p:txBody>
      </p:sp>
    </p:spTree>
    <p:extLst>
      <p:ext uri="{BB962C8B-B14F-4D97-AF65-F5344CB8AC3E}">
        <p14:creationId xmlns:p14="http://schemas.microsoft.com/office/powerpoint/2010/main" xmlns="" val="22359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6A08D7F8-580A-F043-B347-1134DDB52699}" type="datetime1">
              <a:rPr lang="en-ZA" smtClean="0"/>
              <a:pPr>
                <a:defRPr/>
              </a:pPr>
              <a:t>2018/06/18</a:t>
            </a:fld>
            <a:endParaRPr lang="en-ZA"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ZA"/>
          </a:p>
        </p:txBody>
      </p:sp>
      <p:sp>
        <p:nvSpPr>
          <p:cNvPr id="6" name="Rectangle 6"/>
          <p:cNvSpPr>
            <a:spLocks noGrp="1" noChangeArrowheads="1"/>
          </p:cNvSpPr>
          <p:nvPr>
            <p:ph type="sldNum" sz="quarter" idx="12"/>
          </p:nvPr>
        </p:nvSpPr>
        <p:spPr/>
        <p:txBody>
          <a:bodyPr/>
          <a:lstStyle>
            <a:lvl1pPr>
              <a:defRPr/>
            </a:lvl1pPr>
          </a:lstStyle>
          <a:p>
            <a:fld id="{5202A7E6-FA0E-46D9-A5A0-A4545787EE0D}" type="slidenum">
              <a:rPr lang="en-ZA" altLang="en-US"/>
              <a:pPr/>
              <a:t>‹#›</a:t>
            </a:fld>
            <a:endParaRPr lang="en-ZA" altLang="en-US"/>
          </a:p>
        </p:txBody>
      </p:sp>
    </p:spTree>
    <p:extLst>
      <p:ext uri="{BB962C8B-B14F-4D97-AF65-F5344CB8AC3E}">
        <p14:creationId xmlns:p14="http://schemas.microsoft.com/office/powerpoint/2010/main" xmlns="" val="425499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3.png"/><Relationship Id="rId2" Type="http://schemas.openxmlformats.org/officeDocument/2006/relationships/slideLayout" Target="../slideLayouts/slideLayout20.xml"/><Relationship Id="rId16" Type="http://schemas.openxmlformats.org/officeDocument/2006/relationships/image" Target="../media/image2.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3.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2.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3.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2.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295400" y="1600204"/>
            <a:ext cx="76962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solidFill>
                  <a:srgbClr val="000000"/>
                </a:solidFill>
                <a:latin typeface="Arial" charset="0"/>
                <a:cs typeface="+mn-cs"/>
              </a:defRPr>
            </a:lvl1pPr>
          </a:lstStyle>
          <a:p>
            <a:pPr>
              <a:defRPr/>
            </a:pPr>
            <a:fld id="{9518473A-5208-DE45-A73D-737D8B2D9DC5}" type="datetime1">
              <a:rPr lang="en-ZA" smtClean="0"/>
              <a:pPr>
                <a:defRPr/>
              </a:pPr>
              <a:t>2018/06/18</a:t>
            </a:fld>
            <a:endParaRPr lang="en-ZA"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Arial" charset="0"/>
                <a:cs typeface="+mn-cs"/>
              </a:defRPr>
            </a:lvl1pPr>
          </a:lstStyle>
          <a:p>
            <a:pPr>
              <a:defRPr/>
            </a:pPr>
            <a:endParaRPr lang="en-ZA"/>
          </a:p>
        </p:txBody>
      </p:sp>
      <p:pic>
        <p:nvPicPr>
          <p:cNvPr id="2053" name="Picture 7" descr="HEAT"/>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0" y="6408738"/>
            <a:ext cx="916463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10" descr="Picture1"/>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0" y="106363"/>
            <a:ext cx="1295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6"/>
          <p:cNvSpPr>
            <a:spLocks noGrp="1" noChangeArrowheads="1"/>
          </p:cNvSpPr>
          <p:nvPr>
            <p:ph type="sldNum" sz="quarter" idx="4"/>
          </p:nvPr>
        </p:nvSpPr>
        <p:spPr bwMode="auto">
          <a:xfrm>
            <a:off x="8458200" y="6457950"/>
            <a:ext cx="609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3C7778E3-0718-499C-9E5A-1F01CE33241B}" type="slidenum">
              <a:rPr lang="en-ZA" altLang="en-US"/>
              <a:pPr/>
              <a:t>‹#›</a:t>
            </a:fld>
            <a:endParaRPr lang="en-ZA" altLang="en-US"/>
          </a:p>
        </p:txBody>
      </p:sp>
      <p:sp>
        <p:nvSpPr>
          <p:cNvPr id="1032" name="Text Box 11"/>
          <p:cNvSpPr txBox="1">
            <a:spLocks noChangeArrowheads="1"/>
          </p:cNvSpPr>
          <p:nvPr/>
        </p:nvSpPr>
        <p:spPr bwMode="auto">
          <a:xfrm>
            <a:off x="1524000" y="304802"/>
            <a:ext cx="7239000" cy="3667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endParaRPr lang="en-ZA" sz="1800" dirty="0" smtClean="0">
              <a:solidFill>
                <a:srgbClr val="000000"/>
              </a:solidFill>
            </a:endParaRPr>
          </a:p>
        </p:txBody>
      </p:sp>
      <p:sp>
        <p:nvSpPr>
          <p:cNvPr id="2057" name="Rectangle 12"/>
          <p:cNvSpPr>
            <a:spLocks noGrp="1" noChangeArrowheads="1"/>
          </p:cNvSpPr>
          <p:nvPr>
            <p:ph type="title"/>
          </p:nvPr>
        </p:nvSpPr>
        <p:spPr bwMode="auto">
          <a:xfrm>
            <a:off x="1295400" y="274638"/>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pic>
        <p:nvPicPr>
          <p:cNvPr id="2058" name="Picture 13" descr="Picture5"/>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6206" y="1219200"/>
            <a:ext cx="72072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9" name="Line 14"/>
          <p:cNvSpPr>
            <a:spLocks noChangeShapeType="1"/>
          </p:cNvSpPr>
          <p:nvPr/>
        </p:nvSpPr>
        <p:spPr bwMode="auto">
          <a:xfrm>
            <a:off x="2362200" y="1447800"/>
            <a:ext cx="5486400" cy="0"/>
          </a:xfrm>
          <a:prstGeom prst="line">
            <a:avLst/>
          </a:prstGeom>
          <a:noFill/>
          <a:ln w="5715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 id="2147484275" r:id="rId13"/>
    <p:sldLayoutId id="2147484344" r:id="rId14"/>
    <p:sldLayoutId id="2147484345" r:id="rId15"/>
    <p:sldLayoutId id="2147484346"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295400" y="1600204"/>
            <a:ext cx="76962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defTabSz="457200" fontAlgn="auto">
              <a:spcBef>
                <a:spcPts val="0"/>
              </a:spcBef>
              <a:spcAft>
                <a:spcPts val="0"/>
              </a:spcAft>
              <a:defRPr sz="1400">
                <a:solidFill>
                  <a:srgbClr val="000000"/>
                </a:solidFill>
                <a:latin typeface="+mn-lt"/>
                <a:cs typeface="+mn-cs"/>
              </a:defRPr>
            </a:lvl1pPr>
          </a:lstStyle>
          <a:p>
            <a:pPr>
              <a:defRPr/>
            </a:pPr>
            <a:fld id="{0B66F652-F33B-DD48-A77C-D14F7C80ABB6}" type="datetime1">
              <a:rPr lang="en-ZA" smtClean="0"/>
              <a:pPr>
                <a:defRPr/>
              </a:pPr>
              <a:t>2018/06/18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457200" fontAlgn="auto">
              <a:spcBef>
                <a:spcPts val="0"/>
              </a:spcBef>
              <a:spcAft>
                <a:spcPts val="0"/>
              </a:spcAft>
              <a:defRPr sz="1400">
                <a:solidFill>
                  <a:srgbClr val="000000"/>
                </a:solidFill>
                <a:latin typeface="+mn-lt"/>
                <a:cs typeface="+mn-cs"/>
              </a:defRPr>
            </a:lvl1pPr>
          </a:lstStyle>
          <a:p>
            <a:pPr>
              <a:defRPr/>
            </a:pPr>
            <a:endParaRPr lang="en-US"/>
          </a:p>
        </p:txBody>
      </p:sp>
      <p:pic>
        <p:nvPicPr>
          <p:cNvPr id="2" name="Picture 7" descr="HEA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408738"/>
            <a:ext cx="916463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0" descr="Picture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06363"/>
            <a:ext cx="1295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6"/>
          <p:cNvSpPr>
            <a:spLocks noGrp="1" noChangeArrowheads="1"/>
          </p:cNvSpPr>
          <p:nvPr>
            <p:ph type="sldNum" sz="quarter" idx="4"/>
          </p:nvPr>
        </p:nvSpPr>
        <p:spPr bwMode="auto">
          <a:xfrm>
            <a:off x="8458200" y="6457950"/>
            <a:ext cx="609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457200" fontAlgn="auto">
              <a:spcBef>
                <a:spcPts val="0"/>
              </a:spcBef>
              <a:spcAft>
                <a:spcPts val="0"/>
              </a:spcAft>
              <a:defRPr sz="1400">
                <a:solidFill>
                  <a:srgbClr val="FFFFFF"/>
                </a:solidFill>
                <a:latin typeface="+mn-lt"/>
                <a:cs typeface="+mn-cs"/>
              </a:defRPr>
            </a:lvl1pPr>
          </a:lstStyle>
          <a:p>
            <a:pPr>
              <a:defRPr/>
            </a:pPr>
            <a:fld id="{E5ADC80F-46C7-4844-947D-CAC61D4EFE2C}" type="slidenum">
              <a:rPr lang="en-US"/>
              <a:pPr>
                <a:defRPr/>
              </a:pPr>
              <a:t>‹#›</a:t>
            </a:fld>
            <a:endParaRPr lang="en-US"/>
          </a:p>
        </p:txBody>
      </p:sp>
      <p:sp>
        <p:nvSpPr>
          <p:cNvPr id="1032" name="Text Box 11"/>
          <p:cNvSpPr txBox="1">
            <a:spLocks noChangeArrowheads="1"/>
          </p:cNvSpPr>
          <p:nvPr/>
        </p:nvSpPr>
        <p:spPr bwMode="auto">
          <a:xfrm>
            <a:off x="1524000" y="304802"/>
            <a:ext cx="7239000" cy="3667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ZA" sz="1800" smtClean="0">
              <a:solidFill>
                <a:srgbClr val="000000"/>
              </a:solidFill>
              <a:cs typeface="Arial" charset="0"/>
            </a:endParaRPr>
          </a:p>
        </p:txBody>
      </p:sp>
      <p:sp>
        <p:nvSpPr>
          <p:cNvPr id="1033" name="Rectangle 12"/>
          <p:cNvSpPr>
            <a:spLocks noGrp="1" noChangeArrowheads="1"/>
          </p:cNvSpPr>
          <p:nvPr>
            <p:ph type="title"/>
          </p:nvPr>
        </p:nvSpPr>
        <p:spPr bwMode="auto">
          <a:xfrm>
            <a:off x="1295400" y="274638"/>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pic>
        <p:nvPicPr>
          <p:cNvPr id="1034" name="Picture 13" descr="Picture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206" y="1219200"/>
            <a:ext cx="72072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4"/>
          <p:cNvSpPr>
            <a:spLocks noChangeShapeType="1"/>
          </p:cNvSpPr>
          <p:nvPr/>
        </p:nvSpPr>
        <p:spPr bwMode="auto">
          <a:xfrm>
            <a:off x="2362200" y="1447800"/>
            <a:ext cx="5486400" cy="0"/>
          </a:xfrm>
          <a:prstGeom prst="line">
            <a:avLst/>
          </a:prstGeom>
          <a:noFill/>
          <a:ln w="5715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ZA" sz="1800">
              <a:solidFill>
                <a:srgbClr val="000000"/>
              </a:solidFill>
              <a:latin typeface="Arial"/>
              <a:cs typeface="Arial" charset="0"/>
            </a:endParaRPr>
          </a:p>
        </p:txBody>
      </p:sp>
    </p:spTree>
    <p:extLst>
      <p:ext uri="{BB962C8B-B14F-4D97-AF65-F5344CB8AC3E}">
        <p14:creationId xmlns:p14="http://schemas.microsoft.com/office/powerpoint/2010/main" xmlns="" val="3700135718"/>
      </p:ext>
    </p:extLst>
  </p:cSld>
  <p:clrMap bg1="lt1" tx1="dk1" bg2="lt2" tx2="dk2" accent1="accent1" accent2="accent2" accent3="accent3" accent4="accent4" accent5="accent5" accent6="accent6" hlink="hlink" folHlink="folHlink"/>
  <p:sldLayoutIdLst>
    <p:sldLayoutId id="2147484289" r:id="rId1"/>
    <p:sldLayoutId id="2147484290"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838200" y="1187450"/>
            <a:ext cx="8153400" cy="518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334BDF-9A0F-E641-B2E9-41050BDB1096}" type="datetime1">
              <a:rPr kumimoji="0" lang="en-ZA"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2018/06/18</a:t>
            </a:fld>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4101" name="Picture 7" descr="HEAT"/>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6408738"/>
            <a:ext cx="916463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10" descr="Picture1"/>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106363"/>
            <a:ext cx="1295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6"/>
          <p:cNvSpPr>
            <a:spLocks noGrp="1" noChangeArrowheads="1"/>
          </p:cNvSpPr>
          <p:nvPr>
            <p:ph type="sldNum" sz="quarter" idx="4"/>
          </p:nvPr>
        </p:nvSpPr>
        <p:spPr bwMode="auto">
          <a:xfrm>
            <a:off x="8458200" y="6457950"/>
            <a:ext cx="609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BC6531-9780-4244-9F93-CD44847E1536}" type="slidenum">
              <a:rPr kumimoji="0" lang="en-ZA"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32" name="Text Box 11"/>
          <p:cNvSpPr txBox="1">
            <a:spLocks noChangeArrowheads="1"/>
          </p:cNvSpPr>
          <p:nvPr/>
        </p:nvSpPr>
        <p:spPr bwMode="auto">
          <a:xfrm>
            <a:off x="1524000" y="304800"/>
            <a:ext cx="723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ZA" sz="18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4105" name="Rectangle 12"/>
          <p:cNvSpPr>
            <a:spLocks noGrp="1" noChangeArrowheads="1"/>
          </p:cNvSpPr>
          <p:nvPr>
            <p:ph type="title"/>
          </p:nvPr>
        </p:nvSpPr>
        <p:spPr bwMode="auto">
          <a:xfrm>
            <a:off x="1295400" y="131763"/>
            <a:ext cx="76200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pic>
        <p:nvPicPr>
          <p:cNvPr id="4106" name="Picture 13" descr="Picture5"/>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6206" y="1219200"/>
            <a:ext cx="72072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7" name="Line 14"/>
          <p:cNvSpPr>
            <a:spLocks noChangeShapeType="1"/>
          </p:cNvSpPr>
          <p:nvPr/>
        </p:nvSpPr>
        <p:spPr bwMode="auto">
          <a:xfrm>
            <a:off x="2362200" y="1066800"/>
            <a:ext cx="5486400" cy="0"/>
          </a:xfrm>
          <a:prstGeom prst="line">
            <a:avLst/>
          </a:prstGeom>
          <a:noFill/>
          <a:ln w="57150">
            <a:solidFill>
              <a:srgbClr val="FFCC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xmlns="" val="2460254745"/>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Lst>
  <p:hf hdr="0" ftr="0" dt="0"/>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charset="0"/>
        </a:defRPr>
      </a:lvl2pPr>
      <a:lvl3pPr algn="ctr" rtl="0" eaLnBrk="1" fontAlgn="base" hangingPunct="1">
        <a:spcBef>
          <a:spcPct val="0"/>
        </a:spcBef>
        <a:spcAft>
          <a:spcPct val="0"/>
        </a:spcAft>
        <a:defRPr sz="4400" b="1">
          <a:solidFill>
            <a:schemeClr val="tx2"/>
          </a:solidFill>
          <a:latin typeface="Arial" charset="0"/>
        </a:defRPr>
      </a:lvl3pPr>
      <a:lvl4pPr algn="ctr" rtl="0" eaLnBrk="1" fontAlgn="base" hangingPunct="1">
        <a:spcBef>
          <a:spcPct val="0"/>
        </a:spcBef>
        <a:spcAft>
          <a:spcPct val="0"/>
        </a:spcAft>
        <a:defRPr sz="4400" b="1">
          <a:solidFill>
            <a:schemeClr val="tx2"/>
          </a:solidFill>
          <a:latin typeface="Arial" charset="0"/>
        </a:defRPr>
      </a:lvl4pPr>
      <a:lvl5pPr algn="ctr" rtl="0" eaLnBrk="1" fontAlgn="base" hangingPunct="1">
        <a:spcBef>
          <a:spcPct val="0"/>
        </a:spcBef>
        <a:spcAft>
          <a:spcPct val="0"/>
        </a:spcAft>
        <a:defRPr sz="4400" b="1">
          <a:solidFill>
            <a:schemeClr val="tx2"/>
          </a:solidFill>
          <a:latin typeface="Arial" charset="0"/>
        </a:defRPr>
      </a:lvl5pPr>
      <a:lvl6pPr marL="457200" algn="ctr" rtl="0" eaLnBrk="1" fontAlgn="base" hangingPunct="1">
        <a:spcBef>
          <a:spcPct val="0"/>
        </a:spcBef>
        <a:spcAft>
          <a:spcPct val="0"/>
        </a:spcAft>
        <a:defRPr sz="4400" b="1">
          <a:solidFill>
            <a:schemeClr val="tx2"/>
          </a:solidFill>
          <a:latin typeface="Arial" charset="0"/>
        </a:defRPr>
      </a:lvl6pPr>
      <a:lvl7pPr marL="914400" algn="ctr" rtl="0" eaLnBrk="1" fontAlgn="base" hangingPunct="1">
        <a:spcBef>
          <a:spcPct val="0"/>
        </a:spcBef>
        <a:spcAft>
          <a:spcPct val="0"/>
        </a:spcAft>
        <a:defRPr sz="4400" b="1">
          <a:solidFill>
            <a:schemeClr val="tx2"/>
          </a:solidFill>
          <a:latin typeface="Arial" charset="0"/>
        </a:defRPr>
      </a:lvl7pPr>
      <a:lvl8pPr marL="1371600" algn="ctr" rtl="0" eaLnBrk="1" fontAlgn="base" hangingPunct="1">
        <a:spcBef>
          <a:spcPct val="0"/>
        </a:spcBef>
        <a:spcAft>
          <a:spcPct val="0"/>
        </a:spcAft>
        <a:defRPr sz="4400" b="1">
          <a:solidFill>
            <a:schemeClr val="tx2"/>
          </a:solidFill>
          <a:latin typeface="Arial" charset="0"/>
        </a:defRPr>
      </a:lvl8pPr>
      <a:lvl9pPr marL="1828800" algn="ctr"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38200" y="1187450"/>
            <a:ext cx="8153400" cy="518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67A4689E-6DBF-5D4D-B56F-3D7AAA0D9F29}" type="datetime1">
              <a:rPr lang="en-ZA" smtClean="0">
                <a:solidFill>
                  <a:prstClr val="black"/>
                </a:solidFill>
              </a:rPr>
              <a:pPr>
                <a:defRPr/>
              </a:pPr>
              <a:t>2018/06/18</a:t>
            </a:fld>
            <a:endParaRPr lang="en-US">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prstClr val="black"/>
              </a:solidFill>
            </a:endParaRPr>
          </a:p>
        </p:txBody>
      </p:sp>
      <p:pic>
        <p:nvPicPr>
          <p:cNvPr id="2" name="Picture 7" descr="HEAT"/>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6408738"/>
            <a:ext cx="916463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0" descr="Picture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106368"/>
            <a:ext cx="1295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6"/>
          <p:cNvSpPr>
            <a:spLocks noGrp="1" noChangeArrowheads="1"/>
          </p:cNvSpPr>
          <p:nvPr>
            <p:ph type="sldNum" sz="quarter" idx="4"/>
          </p:nvPr>
        </p:nvSpPr>
        <p:spPr bwMode="auto">
          <a:xfrm>
            <a:off x="8458200" y="6457950"/>
            <a:ext cx="609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defRPr>
            </a:lvl1pPr>
          </a:lstStyle>
          <a:p>
            <a:pPr>
              <a:defRPr/>
            </a:pPr>
            <a:fld id="{B9A7DA20-5516-4F7F-BA2F-10C64717C0FE}" type="slidenum">
              <a:rPr lang="en-US">
                <a:solidFill>
                  <a:prstClr val="white"/>
                </a:solidFill>
              </a:rPr>
              <a:pPr>
                <a:defRPr/>
              </a:pPr>
              <a:t>‹#›</a:t>
            </a:fld>
            <a:endParaRPr lang="en-US" dirty="0">
              <a:solidFill>
                <a:prstClr val="white"/>
              </a:solidFill>
            </a:endParaRPr>
          </a:p>
        </p:txBody>
      </p:sp>
      <p:sp>
        <p:nvSpPr>
          <p:cNvPr id="1032" name="Text Box 11"/>
          <p:cNvSpPr txBox="1">
            <a:spLocks noChangeArrowheads="1"/>
          </p:cNvSpPr>
          <p:nvPr/>
        </p:nvSpPr>
        <p:spPr bwMode="auto">
          <a:xfrm>
            <a:off x="1524000" y="304800"/>
            <a:ext cx="723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defRPr/>
            </a:pPr>
            <a:endParaRPr lang="en-ZA" sz="1800" dirty="0" smtClean="0">
              <a:solidFill>
                <a:prstClr val="black"/>
              </a:solidFill>
            </a:endParaRPr>
          </a:p>
        </p:txBody>
      </p:sp>
      <p:sp>
        <p:nvSpPr>
          <p:cNvPr id="1033" name="Rectangle 12"/>
          <p:cNvSpPr>
            <a:spLocks noGrp="1" noChangeArrowheads="1"/>
          </p:cNvSpPr>
          <p:nvPr>
            <p:ph type="title"/>
          </p:nvPr>
        </p:nvSpPr>
        <p:spPr bwMode="auto">
          <a:xfrm>
            <a:off x="1295400" y="131768"/>
            <a:ext cx="76200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smtClean="0"/>
              <a:t>Click to edit Master title style</a:t>
            </a:r>
          </a:p>
        </p:txBody>
      </p:sp>
      <p:pic>
        <p:nvPicPr>
          <p:cNvPr id="1034" name="Picture 13" descr="Picture5"/>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6206" y="1219200"/>
            <a:ext cx="72072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4"/>
          <p:cNvSpPr>
            <a:spLocks noChangeShapeType="1"/>
          </p:cNvSpPr>
          <p:nvPr/>
        </p:nvSpPr>
        <p:spPr bwMode="auto">
          <a:xfrm>
            <a:off x="2362200" y="1066800"/>
            <a:ext cx="5486400" cy="0"/>
          </a:xfrm>
          <a:prstGeom prst="line">
            <a:avLst/>
          </a:prstGeom>
          <a:noFill/>
          <a:ln w="5715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ZA" sz="1200">
              <a:solidFill>
                <a:prstClr val="black"/>
              </a:solidFill>
              <a:latin typeface="Arial" charset="0"/>
            </a:endParaRPr>
          </a:p>
        </p:txBody>
      </p:sp>
    </p:spTree>
    <p:extLst>
      <p:ext uri="{BB962C8B-B14F-4D97-AF65-F5344CB8AC3E}">
        <p14:creationId xmlns:p14="http://schemas.microsoft.com/office/powerpoint/2010/main" xmlns="" val="2896189253"/>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38200" y="1187450"/>
            <a:ext cx="8153400" cy="518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6C482341-7E4E-DA4D-A7DB-657A2E380600}" type="datetime1">
              <a:rPr lang="en-ZA" smtClean="0">
                <a:solidFill>
                  <a:prstClr val="black"/>
                </a:solidFill>
              </a:rPr>
              <a:pPr>
                <a:defRPr/>
              </a:pPr>
              <a:t>2018/06/18</a:t>
            </a:fld>
            <a:endParaRPr lang="en-US">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prstClr val="black"/>
              </a:solidFill>
            </a:endParaRPr>
          </a:p>
        </p:txBody>
      </p:sp>
      <p:pic>
        <p:nvPicPr>
          <p:cNvPr id="2" name="Picture 7" descr="HEAT"/>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6408738"/>
            <a:ext cx="916463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0" descr="Picture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106368"/>
            <a:ext cx="1295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6"/>
          <p:cNvSpPr>
            <a:spLocks noGrp="1" noChangeArrowheads="1"/>
          </p:cNvSpPr>
          <p:nvPr>
            <p:ph type="sldNum" sz="quarter" idx="4"/>
          </p:nvPr>
        </p:nvSpPr>
        <p:spPr bwMode="auto">
          <a:xfrm>
            <a:off x="8458200" y="6457950"/>
            <a:ext cx="609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defRPr>
            </a:lvl1pPr>
          </a:lstStyle>
          <a:p>
            <a:pPr>
              <a:defRPr/>
            </a:pPr>
            <a:fld id="{B9A7DA20-5516-4F7F-BA2F-10C64717C0FE}" type="slidenum">
              <a:rPr lang="en-US">
                <a:solidFill>
                  <a:prstClr val="white"/>
                </a:solidFill>
              </a:rPr>
              <a:pPr>
                <a:defRPr/>
              </a:pPr>
              <a:t>‹#›</a:t>
            </a:fld>
            <a:endParaRPr lang="en-US" dirty="0">
              <a:solidFill>
                <a:prstClr val="white"/>
              </a:solidFill>
            </a:endParaRPr>
          </a:p>
        </p:txBody>
      </p:sp>
      <p:sp>
        <p:nvSpPr>
          <p:cNvPr id="1032" name="Text Box 11"/>
          <p:cNvSpPr txBox="1">
            <a:spLocks noChangeArrowheads="1"/>
          </p:cNvSpPr>
          <p:nvPr/>
        </p:nvSpPr>
        <p:spPr bwMode="auto">
          <a:xfrm>
            <a:off x="1524000" y="304800"/>
            <a:ext cx="723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defRPr/>
            </a:pPr>
            <a:endParaRPr lang="en-ZA" sz="1800" dirty="0" smtClean="0">
              <a:solidFill>
                <a:prstClr val="black"/>
              </a:solidFill>
            </a:endParaRPr>
          </a:p>
        </p:txBody>
      </p:sp>
      <p:sp>
        <p:nvSpPr>
          <p:cNvPr id="1033" name="Rectangle 12"/>
          <p:cNvSpPr>
            <a:spLocks noGrp="1" noChangeArrowheads="1"/>
          </p:cNvSpPr>
          <p:nvPr>
            <p:ph type="title"/>
          </p:nvPr>
        </p:nvSpPr>
        <p:spPr bwMode="auto">
          <a:xfrm>
            <a:off x="1295400" y="131768"/>
            <a:ext cx="76200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smtClean="0"/>
              <a:t>Click to edit Master title style</a:t>
            </a:r>
          </a:p>
        </p:txBody>
      </p:sp>
      <p:pic>
        <p:nvPicPr>
          <p:cNvPr id="1034" name="Picture 13" descr="Picture5"/>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6204" y="1219200"/>
            <a:ext cx="72072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4"/>
          <p:cNvSpPr>
            <a:spLocks noChangeShapeType="1"/>
          </p:cNvSpPr>
          <p:nvPr/>
        </p:nvSpPr>
        <p:spPr bwMode="auto">
          <a:xfrm>
            <a:off x="2362200" y="1066800"/>
            <a:ext cx="5486400" cy="0"/>
          </a:xfrm>
          <a:prstGeom prst="line">
            <a:avLst/>
          </a:prstGeom>
          <a:noFill/>
          <a:ln w="5715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ZA" sz="1200">
              <a:solidFill>
                <a:prstClr val="black"/>
              </a:solidFill>
              <a:latin typeface="Arial" charset="0"/>
            </a:endParaRPr>
          </a:p>
        </p:txBody>
      </p:sp>
    </p:spTree>
    <p:extLst>
      <p:ext uri="{BB962C8B-B14F-4D97-AF65-F5344CB8AC3E}">
        <p14:creationId xmlns:p14="http://schemas.microsoft.com/office/powerpoint/2010/main" xmlns="" val="1956166905"/>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38200" y="1187450"/>
            <a:ext cx="8153400" cy="518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E26A81D4-2B7B-5845-B74C-4B4A2791EDCF}" type="datetime1">
              <a:rPr lang="en-ZA" smtClean="0">
                <a:solidFill>
                  <a:prstClr val="black"/>
                </a:solidFill>
              </a:rPr>
              <a:pPr>
                <a:defRPr/>
              </a:pPr>
              <a:t>2018/06/18</a:t>
            </a:fld>
            <a:endParaRPr lang="en-US">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prstClr val="black"/>
              </a:solidFill>
            </a:endParaRPr>
          </a:p>
        </p:txBody>
      </p:sp>
      <p:pic>
        <p:nvPicPr>
          <p:cNvPr id="2" name="Picture 7" descr="HEAT"/>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6408738"/>
            <a:ext cx="916463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0" descr="Picture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106365"/>
            <a:ext cx="1295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6"/>
          <p:cNvSpPr>
            <a:spLocks noGrp="1" noChangeArrowheads="1"/>
          </p:cNvSpPr>
          <p:nvPr>
            <p:ph type="sldNum" sz="quarter" idx="4"/>
          </p:nvPr>
        </p:nvSpPr>
        <p:spPr bwMode="auto">
          <a:xfrm>
            <a:off x="8458200" y="6457950"/>
            <a:ext cx="609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defRPr>
            </a:lvl1pPr>
          </a:lstStyle>
          <a:p>
            <a:pPr>
              <a:defRPr/>
            </a:pPr>
            <a:fld id="{B9A7DA20-5516-4F7F-BA2F-10C64717C0FE}" type="slidenum">
              <a:rPr lang="en-US">
                <a:solidFill>
                  <a:prstClr val="white"/>
                </a:solidFill>
              </a:rPr>
              <a:pPr>
                <a:defRPr/>
              </a:pPr>
              <a:t>‹#›</a:t>
            </a:fld>
            <a:endParaRPr lang="en-US" dirty="0">
              <a:solidFill>
                <a:prstClr val="white"/>
              </a:solidFill>
            </a:endParaRPr>
          </a:p>
        </p:txBody>
      </p:sp>
      <p:sp>
        <p:nvSpPr>
          <p:cNvPr id="1032" name="Text Box 11"/>
          <p:cNvSpPr txBox="1">
            <a:spLocks noChangeArrowheads="1"/>
          </p:cNvSpPr>
          <p:nvPr/>
        </p:nvSpPr>
        <p:spPr bwMode="auto">
          <a:xfrm>
            <a:off x="1524000" y="304800"/>
            <a:ext cx="723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defRPr/>
            </a:pPr>
            <a:endParaRPr lang="en-ZA" sz="1800" dirty="0" smtClean="0">
              <a:solidFill>
                <a:prstClr val="black"/>
              </a:solidFill>
            </a:endParaRPr>
          </a:p>
        </p:txBody>
      </p:sp>
      <p:sp>
        <p:nvSpPr>
          <p:cNvPr id="1033" name="Rectangle 12"/>
          <p:cNvSpPr>
            <a:spLocks noGrp="1" noChangeArrowheads="1"/>
          </p:cNvSpPr>
          <p:nvPr>
            <p:ph type="title"/>
          </p:nvPr>
        </p:nvSpPr>
        <p:spPr bwMode="auto">
          <a:xfrm>
            <a:off x="1295400" y="131765"/>
            <a:ext cx="76200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smtClean="0"/>
              <a:t>Click to edit Master title style</a:t>
            </a:r>
          </a:p>
        </p:txBody>
      </p:sp>
      <p:pic>
        <p:nvPicPr>
          <p:cNvPr id="1034" name="Picture 13" descr="Picture5"/>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6201" y="1219200"/>
            <a:ext cx="720725"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4"/>
          <p:cNvSpPr>
            <a:spLocks noChangeShapeType="1"/>
          </p:cNvSpPr>
          <p:nvPr/>
        </p:nvSpPr>
        <p:spPr bwMode="auto">
          <a:xfrm>
            <a:off x="2362200" y="1066800"/>
            <a:ext cx="5486400" cy="0"/>
          </a:xfrm>
          <a:prstGeom prst="line">
            <a:avLst/>
          </a:prstGeom>
          <a:noFill/>
          <a:ln w="57150">
            <a:solidFill>
              <a:srgbClr val="FFCC00"/>
            </a:solidFill>
            <a:round/>
            <a:headEnd/>
            <a:tailEnd/>
          </a:ln>
          <a:extLst>
            <a:ext uri="{909E8E84-426E-40DD-AFC4-6F175D3DCCD1}">
              <a14:hiddenFill xmlns:a14="http://schemas.microsoft.com/office/drawing/2010/main" xmlns="">
                <a:noFill/>
              </a14:hiddenFill>
            </a:ext>
          </a:extLst>
        </p:spPr>
        <p:txBody>
          <a:bodyPr/>
          <a:lstStyle/>
          <a:p>
            <a:endParaRPr lang="en-ZA" sz="1200">
              <a:solidFill>
                <a:prstClr val="black"/>
              </a:solidFill>
              <a:latin typeface="Arial" charset="0"/>
            </a:endParaRPr>
          </a:p>
        </p:txBody>
      </p:sp>
    </p:spTree>
    <p:extLst>
      <p:ext uri="{BB962C8B-B14F-4D97-AF65-F5344CB8AC3E}">
        <p14:creationId xmlns:p14="http://schemas.microsoft.com/office/powerpoint/2010/main" xmlns="" val="2632273002"/>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2.emf"/></Relationships>
</file>

<file path=ppt/slides/_rels/slide1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46.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47.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48.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14.xml"/><Relationship Id="rId1" Type="http://schemas.openxmlformats.org/officeDocument/2006/relationships/vmlDrawing" Target="../drawings/vmlDrawing4.vml"/></Relationships>
</file>

<file path=ppt/slides/_rels/slide149.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14.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14.xml"/><Relationship Id="rId1" Type="http://schemas.openxmlformats.org/officeDocument/2006/relationships/vmlDrawing" Target="../drawings/vmlDrawing6.vml"/></Relationships>
</file>

<file path=ppt/slides/_rels/slide151.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14.xml"/><Relationship Id="rId1" Type="http://schemas.openxmlformats.org/officeDocument/2006/relationships/vmlDrawing" Target="../drawings/vmlDrawing7.vml"/></Relationships>
</file>

<file path=ppt/slides/_rels/slide152.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153.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vmlDrawing" Target="../drawings/vmlDrawing10.vml"/><Relationship Id="rId4" Type="http://schemas.openxmlformats.org/officeDocument/2006/relationships/package" Target="../embeddings/Microsoft_Office_Excel_Worksheet10.xlsx"/></Relationships>
</file>

<file path=ppt/slides/_rels/slide1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7384"/>
            <a:ext cx="9180513" cy="800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4"/>
          <p:cNvSpPr>
            <a:spLocks noChangeArrowheads="1"/>
          </p:cNvSpPr>
          <p:nvPr/>
        </p:nvSpPr>
        <p:spPr bwMode="auto">
          <a:xfrm>
            <a:off x="454644" y="1556792"/>
            <a:ext cx="8280920" cy="5539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Arial Black" pitchFamily="34" charset="0"/>
                <a:ea typeface="+mn-ea"/>
                <a:cs typeface="+mn-cs"/>
              </a:rPr>
              <a:t>LIMPOPO DEPARTMENT </a:t>
            </a:r>
            <a:r>
              <a:rPr kumimoji="0" lang="en-ZA" sz="3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Black" pitchFamily="34" charset="0"/>
                <a:ea typeface="+mn-ea"/>
                <a:cs typeface="+mn-cs"/>
              </a:rPr>
              <a:t>OF HEALTH</a:t>
            </a:r>
            <a:endParaRPr kumimoji="0" lang="en-ZA" sz="3000" b="1" i="0" u="none" strike="noStrike" kern="1200" cap="none" spc="0" normalizeH="0" baseline="0" noProof="0" dirty="0">
              <a:ln>
                <a:noFill/>
              </a:ln>
              <a:solidFill>
                <a:srgbClr val="000000"/>
              </a:solidFill>
              <a:effectLst/>
              <a:uLnTx/>
              <a:uFillTx/>
              <a:latin typeface="Arial Black"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none" spc="0" normalizeH="0" baseline="0" noProof="0" dirty="0" smtClean="0">
              <a:ln>
                <a:noFill/>
              </a:ln>
              <a:solidFill>
                <a:srgbClr val="00B050"/>
              </a:solidFill>
              <a:effectLst>
                <a:outerShdw blurRad="38100" dist="38100" dir="2700000" algn="tl">
                  <a:srgbClr val="C0C0C0"/>
                </a:outerShdw>
              </a:effectLst>
              <a:uLnTx/>
              <a:uFillTx/>
              <a:latin typeface="Arial Black"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smtClean="0">
                <a:ln>
                  <a:noFill/>
                </a:ln>
                <a:solidFill>
                  <a:srgbClr val="00B050"/>
                </a:solidFill>
                <a:effectLst>
                  <a:outerShdw blurRad="38100" dist="38100" dir="2700000" algn="tl">
                    <a:srgbClr val="C0C0C0"/>
                  </a:outerShdw>
                </a:effectLst>
                <a:uLnTx/>
                <a:uFillTx/>
                <a:latin typeface="Arial Black" pitchFamily="34" charset="0"/>
                <a:ea typeface="+mn-ea"/>
                <a:cs typeface="+mn-cs"/>
              </a:rPr>
              <a:t>STATUS</a:t>
            </a:r>
            <a:r>
              <a:rPr kumimoji="0" lang="en-ZA" sz="3600" b="1" i="0" u="none" strike="noStrike" kern="1200" cap="none" spc="0" normalizeH="0" noProof="0" dirty="0" smtClean="0">
                <a:ln>
                  <a:noFill/>
                </a:ln>
                <a:solidFill>
                  <a:srgbClr val="00B050"/>
                </a:solidFill>
                <a:effectLst>
                  <a:outerShdw blurRad="38100" dist="38100" dir="2700000" algn="tl">
                    <a:srgbClr val="C0C0C0"/>
                  </a:outerShdw>
                </a:effectLst>
                <a:uLnTx/>
                <a:uFillTx/>
                <a:latin typeface="Arial Black" pitchFamily="34" charset="0"/>
                <a:ea typeface="+mn-ea"/>
                <a:cs typeface="+mn-cs"/>
              </a:rPr>
              <a:t> OF HOSPITALS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none" spc="0" normalizeH="0" noProof="0" dirty="0" smtClean="0">
              <a:ln>
                <a:noFill/>
              </a:ln>
              <a:solidFill>
                <a:srgbClr val="00B050"/>
              </a:solidFill>
              <a:effectLst>
                <a:outerShdw blurRad="38100" dist="38100" dir="2700000" algn="tl">
                  <a:srgbClr val="C0C0C0"/>
                </a:outerShdw>
              </a:effectLst>
              <a:uLnTx/>
              <a:uFillTx/>
              <a:latin typeface="Arial Black"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3600" b="1" baseline="0" dirty="0" smtClean="0">
                <a:solidFill>
                  <a:srgbClr val="00B050"/>
                </a:solidFill>
                <a:effectLst>
                  <a:outerShdw blurRad="38100" dist="38100" dir="2700000" algn="tl">
                    <a:srgbClr val="C0C0C0"/>
                  </a:outerShdw>
                </a:effectLst>
                <a:latin typeface="Arial Black" pitchFamily="34" charset="0"/>
              </a:rPr>
              <a:t>BRIEFING</a:t>
            </a:r>
            <a:r>
              <a:rPr lang="en-ZA" sz="3600" b="1" dirty="0" smtClean="0">
                <a:solidFill>
                  <a:srgbClr val="00B050"/>
                </a:solidFill>
                <a:effectLst>
                  <a:outerShdw blurRad="38100" dist="38100" dir="2700000" algn="tl">
                    <a:srgbClr val="C0C0C0"/>
                  </a:outerShdw>
                </a:effectLst>
                <a:latin typeface="Arial Black" pitchFamily="34" charset="0"/>
              </a:rPr>
              <a:t> TO </a:t>
            </a:r>
            <a:r>
              <a:rPr kumimoji="0" lang="en-ZA" sz="3600" b="1" i="0" u="none" strike="noStrike" kern="1200" cap="none" spc="0" normalizeH="0" baseline="0" noProof="0" dirty="0" smtClean="0">
                <a:ln>
                  <a:noFill/>
                </a:ln>
                <a:solidFill>
                  <a:srgbClr val="00B050"/>
                </a:solidFill>
                <a:effectLst>
                  <a:outerShdw blurRad="38100" dist="38100" dir="2700000" algn="tl">
                    <a:srgbClr val="C0C0C0"/>
                  </a:outerShdw>
                </a:effectLst>
                <a:uLnTx/>
                <a:uFillTx/>
                <a:latin typeface="Arial Black" pitchFamily="34" charset="0"/>
                <a:ea typeface="+mn-ea"/>
                <a:cs typeface="+mn-cs"/>
              </a:rPr>
              <a:t>PARLIAMENTARY</a:t>
            </a:r>
            <a:r>
              <a:rPr kumimoji="0" lang="en-ZA" sz="3600" b="1" i="0" u="none" strike="noStrike" kern="1200" cap="none" spc="0" normalizeH="0" noProof="0" dirty="0" smtClean="0">
                <a:ln>
                  <a:noFill/>
                </a:ln>
                <a:solidFill>
                  <a:srgbClr val="00B050"/>
                </a:solidFill>
                <a:effectLst>
                  <a:outerShdw blurRad="38100" dist="38100" dir="2700000" algn="tl">
                    <a:srgbClr val="C0C0C0"/>
                  </a:outerShdw>
                </a:effectLst>
                <a:uLnTx/>
                <a:uFillTx/>
                <a:latin typeface="Arial Black" pitchFamily="34" charset="0"/>
                <a:ea typeface="+mn-ea"/>
                <a:cs typeface="+mn-cs"/>
              </a:rPr>
              <a:t> PORTFOLIO COMMITTEE ON HEALTH</a:t>
            </a:r>
            <a:endParaRPr kumimoji="0" lang="en-ZA" sz="3600" b="1" i="0" u="none" strike="noStrike" kern="1200" cap="none" spc="0" normalizeH="0" baseline="0" noProof="0" dirty="0" smtClean="0">
              <a:ln>
                <a:noFill/>
              </a:ln>
              <a:solidFill>
                <a:srgbClr val="00B050"/>
              </a:solidFill>
              <a:effectLst>
                <a:outerShdw blurRad="38100" dist="38100" dir="2700000" algn="tl">
                  <a:srgbClr val="C0C0C0"/>
                </a:outerShdw>
              </a:effectLst>
              <a:uLnTx/>
              <a:uFillTx/>
              <a:latin typeface="Arial Black"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3000" b="1" i="0" u="none" strike="noStrike" kern="1200" cap="none" spc="0" normalizeH="0" baseline="0" noProof="0" dirty="0" smtClean="0">
              <a:ln>
                <a:noFill/>
              </a:ln>
              <a:solidFill>
                <a:prstClr val="black"/>
              </a:solidFill>
              <a:effectLst>
                <a:outerShdw blurRad="38100" dist="38100" dir="2700000" algn="tl">
                  <a:srgbClr val="C0C0C0"/>
                </a:outerShdw>
              </a:effectLst>
              <a:uLnTx/>
              <a:uFillTx/>
              <a:latin typeface="Arial Black"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smtClean="0">
                <a:ln>
                  <a:noFill/>
                </a:ln>
                <a:solidFill>
                  <a:srgbClr val="000000"/>
                </a:solidFill>
                <a:effectLst/>
                <a:uLnTx/>
                <a:uFillTx/>
                <a:latin typeface="Calibri"/>
                <a:ea typeface="+mn-ea"/>
                <a:cs typeface="Arial" pitchFamily="34" charset="0"/>
              </a:rPr>
              <a:t>PARLIAMENT, CAPE TOWN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smtClean="0">
                <a:ln>
                  <a:noFill/>
                </a:ln>
                <a:solidFill>
                  <a:srgbClr val="000000"/>
                </a:solidFill>
                <a:effectLst/>
                <a:uLnTx/>
                <a:uFillTx/>
                <a:latin typeface="Calibri"/>
                <a:ea typeface="+mn-ea"/>
                <a:cs typeface="Arial" pitchFamily="34" charset="0"/>
              </a:rPr>
              <a:t>13 JUNE 2018</a:t>
            </a:r>
            <a:endParaRPr kumimoji="0" lang="en-ZA" sz="2400" b="1" i="0" u="none" strike="noStrike" kern="1200" cap="none" spc="0" normalizeH="0" baseline="0" noProof="0" dirty="0">
              <a:ln>
                <a:noFill/>
              </a:ln>
              <a:solidFill>
                <a:srgbClr val="000000"/>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3000" b="1" i="0" u="none" strike="noStrike" kern="1200" cap="none" spc="0" normalizeH="0" baseline="0" noProof="0" dirty="0" smtClean="0">
              <a:ln>
                <a:noFill/>
              </a:ln>
              <a:solidFill>
                <a:prstClr val="black"/>
              </a:solidFill>
              <a:effectLst>
                <a:outerShdw blurRad="38100" dist="38100" dir="2700000" algn="tl">
                  <a:srgbClr val="C0C0C0"/>
                </a:outerShdw>
              </a:effectLst>
              <a:uLnTx/>
              <a:uFillTx/>
              <a:latin typeface="Arial Black" pitchFamily="34"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A18F6-4984-46D0-BA74-51BC63A2DF7A}" type="slidenum">
              <a:rPr kumimoji="0" lang="en-ZA" sz="14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4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xmlns="" val="2305883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673" y="2658394"/>
            <a:ext cx="7620000" cy="1805322"/>
          </a:xfrm>
        </p:spPr>
        <p:txBody>
          <a:bodyPr/>
          <a:lstStyle/>
          <a:p>
            <a:r>
              <a:rPr lang="en-US" dirty="0" smtClean="0"/>
              <a:t>MORTALITY PATTERNS </a:t>
            </a:r>
            <a:endParaRPr lang="en-US" dirty="0"/>
          </a:p>
        </p:txBody>
      </p:sp>
      <p:sp>
        <p:nvSpPr>
          <p:cNvPr id="4" name="Slide Number Placeholder 3"/>
          <p:cNvSpPr>
            <a:spLocks noGrp="1"/>
          </p:cNvSpPr>
          <p:nvPr>
            <p:ph type="sldNum" sz="quarter" idx="12"/>
          </p:nvPr>
        </p:nvSpPr>
        <p:spPr/>
        <p:txBody>
          <a:bodyPr/>
          <a:lstStyle/>
          <a:p>
            <a:pPr>
              <a:defRPr/>
            </a:pPr>
            <a:fld id="{DCF40BA3-4F2E-44E5-AB28-74E75288D010}" type="slidenum">
              <a:rPr lang="en-US" smtClean="0"/>
              <a:pPr>
                <a:defRPr/>
              </a:pPr>
              <a:t>10</a:t>
            </a:fld>
            <a:endParaRPr lang="en-US" dirty="0"/>
          </a:p>
        </p:txBody>
      </p:sp>
    </p:spTree>
    <p:extLst>
      <p:ext uri="{BB962C8B-B14F-4D97-AF65-F5344CB8AC3E}">
        <p14:creationId xmlns:p14="http://schemas.microsoft.com/office/powerpoint/2010/main" xmlns="" val="31983389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Address the backlog in capital projects…. </a:t>
            </a:r>
            <a:br>
              <a:rPr lang="en-ZA" sz="2800" b="1" dirty="0">
                <a:solidFill>
                  <a:srgbClr val="000000"/>
                </a:solidFill>
                <a:latin typeface="Tahoma"/>
                <a:cs typeface="Arial"/>
              </a:rPr>
            </a:br>
            <a:r>
              <a:rPr lang="en-ZA" sz="2000" b="1" i="1" dirty="0">
                <a:solidFill>
                  <a:srgbClr val="000000"/>
                </a:solidFill>
                <a:latin typeface="Tahoma"/>
                <a:cs typeface="Arial"/>
              </a:rPr>
              <a:t>Projects Targeted for Completion 18/19</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63973168"/>
              </p:ext>
            </p:extLst>
          </p:nvPr>
        </p:nvGraphicFramePr>
        <p:xfrm>
          <a:off x="846169" y="1600200"/>
          <a:ext cx="8145439" cy="4735576"/>
        </p:xfrm>
        <a:graphic>
          <a:graphicData uri="http://schemas.openxmlformats.org/drawingml/2006/table">
            <a:tbl>
              <a:tblPr firstRow="1" bandRow="1">
                <a:tableStyleId>{5C22544A-7EE6-4342-B048-85BDC9FD1C3A}</a:tableStyleId>
              </a:tblPr>
              <a:tblGrid>
                <a:gridCol w="3014639">
                  <a:extLst>
                    <a:ext uri="{9D8B030D-6E8A-4147-A177-3AD203B41FA5}">
                      <a16:colId xmlns:a16="http://schemas.microsoft.com/office/drawing/2014/main" xmlns="" val="20000"/>
                    </a:ext>
                  </a:extLst>
                </a:gridCol>
                <a:gridCol w="2894842">
                  <a:extLst>
                    <a:ext uri="{9D8B030D-6E8A-4147-A177-3AD203B41FA5}">
                      <a16:colId xmlns:a16="http://schemas.microsoft.com/office/drawing/2014/main" xmlns="" val="20001"/>
                    </a:ext>
                  </a:extLst>
                </a:gridCol>
                <a:gridCol w="2235958">
                  <a:extLst>
                    <a:ext uri="{9D8B030D-6E8A-4147-A177-3AD203B41FA5}">
                      <a16:colId xmlns:a16="http://schemas.microsoft.com/office/drawing/2014/main" xmlns="" val="20002"/>
                    </a:ext>
                  </a:extLst>
                </a:gridCol>
              </a:tblGrid>
              <a:tr h="37084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Facility Name</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Project</a:t>
                      </a:r>
                      <a:r>
                        <a:rPr lang="en-US" sz="1200" kern="1200" baseline="0" dirty="0" smtClean="0">
                          <a:solidFill>
                            <a:schemeClr val="dk1"/>
                          </a:solidFill>
                          <a:latin typeface="+mn-lt"/>
                          <a:ea typeface="+mn-ea"/>
                          <a:cs typeface="+mn-cs"/>
                        </a:rPr>
                        <a:t> Name / Description </a:t>
                      </a:r>
                      <a:endParaRPr lang="en-US" sz="1200" kern="1200" dirty="0">
                        <a:solidFill>
                          <a:schemeClr val="dk1"/>
                        </a:solidFill>
                        <a:latin typeface="+mn-lt"/>
                        <a:ea typeface="+mn-ea"/>
                        <a:cs typeface="+mn-cs"/>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Progress</a:t>
                      </a:r>
                      <a:endParaRPr lang="en-US" sz="12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370840">
                <a:tc>
                  <a:txBody>
                    <a:bodyPr/>
                    <a:lstStyle/>
                    <a:p>
                      <a:pPr marL="0" marR="0">
                        <a:lnSpc>
                          <a:spcPct val="115000"/>
                        </a:lnSpc>
                        <a:spcBef>
                          <a:spcPts val="0"/>
                        </a:spcBef>
                        <a:spcAft>
                          <a:spcPts val="0"/>
                        </a:spcAft>
                      </a:pPr>
                      <a:r>
                        <a:rPr lang="en-US" sz="1600" b="0" dirty="0" smtClean="0">
                          <a:effectLst/>
                          <a:latin typeface="Calibri" pitchFamily="34" charset="0"/>
                          <a:ea typeface="Times New Roman"/>
                          <a:cs typeface="Arial" pitchFamily="34" charset="0"/>
                        </a:rPr>
                        <a:t>1.Sekgakgapheng PHC </a:t>
                      </a:r>
                    </a:p>
                  </a:txBody>
                  <a:tcPr marL="68586" marR="68586" marT="0" marB="0"/>
                </a:tc>
                <a:tc>
                  <a:txBody>
                    <a:bodyPr/>
                    <a:lstStyle/>
                    <a:p>
                      <a:pPr marL="0" marR="0">
                        <a:lnSpc>
                          <a:spcPct val="115000"/>
                        </a:lnSpc>
                        <a:spcBef>
                          <a:spcPts val="0"/>
                        </a:spcBef>
                        <a:spcAft>
                          <a:spcPts val="0"/>
                        </a:spcAft>
                      </a:pPr>
                      <a:r>
                        <a:rPr lang="en-US" sz="1600" dirty="0" err="1">
                          <a:effectLst/>
                          <a:latin typeface="Calibri" pitchFamily="34" charset="0"/>
                          <a:ea typeface="Times New Roman"/>
                          <a:cs typeface="Arial" pitchFamily="34" charset="0"/>
                        </a:rPr>
                        <a:t>Sekgakgapheng</a:t>
                      </a:r>
                      <a:r>
                        <a:rPr lang="en-US" sz="1600" dirty="0">
                          <a:effectLst/>
                          <a:latin typeface="Calibri" pitchFamily="34" charset="0"/>
                          <a:ea typeface="Times New Roman"/>
                          <a:cs typeface="Arial" pitchFamily="34" charset="0"/>
                        </a:rPr>
                        <a:t> </a:t>
                      </a:r>
                      <a:r>
                        <a:rPr lang="en-US" sz="1600" dirty="0" smtClean="0">
                          <a:effectLst/>
                          <a:latin typeface="Calibri" pitchFamily="34" charset="0"/>
                          <a:ea typeface="Times New Roman"/>
                          <a:cs typeface="Arial" pitchFamily="34" charset="0"/>
                        </a:rPr>
                        <a:t>PHC : </a:t>
                      </a:r>
                      <a:r>
                        <a:rPr lang="en-US" sz="1600" dirty="0">
                          <a:effectLst/>
                          <a:latin typeface="Calibri" pitchFamily="34" charset="0"/>
                          <a:ea typeface="Times New Roman"/>
                          <a:cs typeface="Arial" pitchFamily="34" charset="0"/>
                        </a:rPr>
                        <a:t>Replacement of existing  </a:t>
                      </a:r>
                      <a:r>
                        <a:rPr lang="en-US" sz="1600" dirty="0" smtClean="0">
                          <a:effectLst/>
                          <a:latin typeface="Calibri" pitchFamily="34" charset="0"/>
                          <a:ea typeface="Times New Roman"/>
                          <a:cs typeface="Arial" pitchFamily="34" charset="0"/>
                        </a:rPr>
                        <a:t>PHC  </a:t>
                      </a:r>
                      <a:r>
                        <a:rPr lang="en-US" sz="1600" dirty="0">
                          <a:effectLst/>
                          <a:latin typeface="Calibri" pitchFamily="34" charset="0"/>
                          <a:ea typeface="Times New Roman"/>
                          <a:cs typeface="Arial" pitchFamily="34" charset="0"/>
                        </a:rPr>
                        <a:t>on a new site</a:t>
                      </a:r>
                      <a:endParaRPr lang="en-US" sz="1600" dirty="0">
                        <a:effectLst/>
                        <a:latin typeface="Calibri" pitchFamily="34" charset="0"/>
                        <a:ea typeface="Calibri"/>
                        <a:cs typeface="Arial" pitchFamily="34" charset="0"/>
                      </a:endParaRPr>
                    </a:p>
                  </a:txBody>
                  <a:tcPr marL="68586" marR="68586"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1"/>
                  </a:ext>
                </a:extLst>
              </a:tr>
              <a:tr h="370840">
                <a:tc>
                  <a:txBody>
                    <a:bodyPr/>
                    <a:lstStyle/>
                    <a:p>
                      <a:pPr marL="0" marR="0">
                        <a:lnSpc>
                          <a:spcPct val="115000"/>
                        </a:lnSpc>
                        <a:spcBef>
                          <a:spcPts val="0"/>
                        </a:spcBef>
                        <a:spcAft>
                          <a:spcPts val="0"/>
                        </a:spcAft>
                      </a:pPr>
                      <a:r>
                        <a:rPr lang="en-US" sz="1600" b="0" dirty="0" smtClean="0">
                          <a:effectLst/>
                          <a:latin typeface="Calibri" pitchFamily="34" charset="0"/>
                          <a:ea typeface="Times New Roman"/>
                          <a:cs typeface="Arial" pitchFamily="34" charset="0"/>
                        </a:rPr>
                        <a:t>2.Bela </a:t>
                      </a:r>
                      <a:r>
                        <a:rPr lang="en-US" sz="1600" b="0" dirty="0">
                          <a:effectLst/>
                          <a:latin typeface="Calibri" pitchFamily="34" charset="0"/>
                          <a:ea typeface="Times New Roman"/>
                          <a:cs typeface="Arial" pitchFamily="34" charset="0"/>
                        </a:rPr>
                        <a:t>Bela </a:t>
                      </a:r>
                      <a:r>
                        <a:rPr lang="en-US" sz="1600" b="0" dirty="0" smtClean="0">
                          <a:effectLst/>
                          <a:latin typeface="Calibri" pitchFamily="34" charset="0"/>
                          <a:ea typeface="Times New Roman"/>
                          <a:cs typeface="Arial" pitchFamily="34" charset="0"/>
                        </a:rPr>
                        <a:t>PHC </a:t>
                      </a:r>
                      <a:endParaRPr lang="en-US" sz="1600" b="0" dirty="0">
                        <a:effectLst/>
                        <a:latin typeface="Calibri" pitchFamily="34" charset="0"/>
                        <a:ea typeface="Calibri"/>
                        <a:cs typeface="Arial" pitchFamily="34" charset="0"/>
                      </a:endParaRPr>
                    </a:p>
                  </a:txBody>
                  <a:tcPr marL="68586" marR="68586" marT="0" marB="0"/>
                </a:tc>
                <a:tc>
                  <a:txBody>
                    <a:bodyPr/>
                    <a:lstStyle/>
                    <a:p>
                      <a:pPr marL="0" marR="0">
                        <a:lnSpc>
                          <a:spcPct val="115000"/>
                        </a:lnSpc>
                        <a:spcBef>
                          <a:spcPts val="0"/>
                        </a:spcBef>
                        <a:spcAft>
                          <a:spcPts val="0"/>
                        </a:spcAft>
                      </a:pPr>
                      <a:r>
                        <a:rPr lang="en-US" sz="1600" dirty="0">
                          <a:effectLst/>
                          <a:latin typeface="Calibri" pitchFamily="34" charset="0"/>
                          <a:ea typeface="Times New Roman"/>
                          <a:cs typeface="Arial" pitchFamily="34" charset="0"/>
                        </a:rPr>
                        <a:t>Bela </a:t>
                      </a:r>
                      <a:r>
                        <a:rPr lang="en-US" sz="1600" dirty="0" err="1">
                          <a:effectLst/>
                          <a:latin typeface="Calibri" pitchFamily="34" charset="0"/>
                          <a:ea typeface="Times New Roman"/>
                          <a:cs typeface="Arial" pitchFamily="34" charset="0"/>
                        </a:rPr>
                        <a:t>Bela</a:t>
                      </a:r>
                      <a:r>
                        <a:rPr lang="en-US" sz="1600" dirty="0">
                          <a:effectLst/>
                          <a:latin typeface="Calibri" pitchFamily="34" charset="0"/>
                          <a:ea typeface="Times New Roman"/>
                          <a:cs typeface="Arial" pitchFamily="34" charset="0"/>
                        </a:rPr>
                        <a:t> </a:t>
                      </a:r>
                      <a:r>
                        <a:rPr lang="en-US" sz="1600" dirty="0" smtClean="0">
                          <a:effectLst/>
                          <a:latin typeface="Calibri" pitchFamily="34" charset="0"/>
                          <a:ea typeface="Times New Roman"/>
                          <a:cs typeface="Arial" pitchFamily="34" charset="0"/>
                        </a:rPr>
                        <a:t>PHC : </a:t>
                      </a:r>
                      <a:r>
                        <a:rPr lang="en-US" sz="1600" dirty="0">
                          <a:effectLst/>
                          <a:latin typeface="Calibri" pitchFamily="34" charset="0"/>
                          <a:ea typeface="Times New Roman"/>
                          <a:cs typeface="Arial" pitchFamily="34" charset="0"/>
                        </a:rPr>
                        <a:t>Replacement of existing </a:t>
                      </a:r>
                      <a:r>
                        <a:rPr lang="en-US" sz="1600" dirty="0" smtClean="0">
                          <a:effectLst/>
                          <a:latin typeface="Calibri" pitchFamily="34" charset="0"/>
                          <a:ea typeface="Times New Roman"/>
                          <a:cs typeface="Arial" pitchFamily="34" charset="0"/>
                        </a:rPr>
                        <a:t>PHC  </a:t>
                      </a:r>
                      <a:r>
                        <a:rPr lang="en-US" sz="1600" dirty="0">
                          <a:effectLst/>
                          <a:latin typeface="Calibri" pitchFamily="34" charset="0"/>
                          <a:ea typeface="Times New Roman"/>
                          <a:cs typeface="Arial" pitchFamily="34" charset="0"/>
                        </a:rPr>
                        <a:t>within the original site</a:t>
                      </a:r>
                      <a:endParaRPr lang="en-US" sz="1600" dirty="0">
                        <a:effectLst/>
                        <a:latin typeface="Calibri" pitchFamily="34" charset="0"/>
                        <a:ea typeface="Calibri"/>
                        <a:cs typeface="Arial" pitchFamily="34" charset="0"/>
                      </a:endParaRPr>
                    </a:p>
                  </a:txBody>
                  <a:tcPr marL="68586" marR="68586"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2"/>
                  </a:ext>
                </a:extLst>
              </a:tr>
              <a:tr h="370840">
                <a:tc>
                  <a:txBody>
                    <a:bodyPr/>
                    <a:lstStyle/>
                    <a:p>
                      <a:pPr algn="l" fontAlgn="t"/>
                      <a:r>
                        <a:rPr lang="en-US" sz="1600" u="none" strike="noStrike" dirty="0">
                          <a:effectLst/>
                          <a:latin typeface="Calibri" pitchFamily="34" charset="0"/>
                          <a:cs typeface="Arial" pitchFamily="34" charset="0"/>
                        </a:rPr>
                        <a:t> </a:t>
                      </a:r>
                      <a:r>
                        <a:rPr lang="en-US" sz="1600" u="none" strike="noStrike" dirty="0" smtClean="0">
                          <a:effectLst/>
                          <a:latin typeface="Calibri" pitchFamily="34" charset="0"/>
                          <a:cs typeface="Arial" pitchFamily="34" charset="0"/>
                        </a:rPr>
                        <a:t>3.Sterkspruit PHC  </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600" u="none" strike="noStrike" dirty="0">
                          <a:effectLst/>
                          <a:latin typeface="Calibri" pitchFamily="34" charset="0"/>
                          <a:cs typeface="Arial" pitchFamily="34" charset="0"/>
                        </a:rPr>
                        <a:t>Replacement of the existing </a:t>
                      </a:r>
                      <a:r>
                        <a:rPr lang="en-US" sz="1600" u="none" strike="noStrike" dirty="0" err="1">
                          <a:effectLst/>
                          <a:latin typeface="Calibri" pitchFamily="34" charset="0"/>
                          <a:cs typeface="Arial" pitchFamily="34" charset="0"/>
                        </a:rPr>
                        <a:t>Sterkspruit</a:t>
                      </a:r>
                      <a:r>
                        <a:rPr lang="en-US" sz="1600" u="none" strike="noStrike" dirty="0">
                          <a:effectLst/>
                          <a:latin typeface="Calibri" pitchFamily="34" charset="0"/>
                          <a:cs typeface="Arial" pitchFamily="34" charset="0"/>
                        </a:rPr>
                        <a:t> </a:t>
                      </a:r>
                      <a:r>
                        <a:rPr lang="en-US" sz="1600" u="none" strike="noStrike" dirty="0" smtClean="0">
                          <a:effectLst/>
                          <a:latin typeface="Calibri" pitchFamily="34" charset="0"/>
                          <a:cs typeface="Arial" pitchFamily="34" charset="0"/>
                        </a:rPr>
                        <a:t>PHC  </a:t>
                      </a:r>
                      <a:r>
                        <a:rPr lang="en-US" sz="1600" u="none" strike="noStrike" dirty="0">
                          <a:effectLst/>
                          <a:latin typeface="Calibri" pitchFamily="34" charset="0"/>
                          <a:cs typeface="Arial" pitchFamily="34" charset="0"/>
                        </a:rPr>
                        <a:t>on a new site</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dirty="0" smtClean="0">
                          <a:solidFill>
                            <a:srgbClr val="000000"/>
                          </a:solidFill>
                          <a:effectLst/>
                          <a:latin typeface="Calibri" pitchFamily="34" charset="0"/>
                          <a:cs typeface="Arial" pitchFamily="34" charset="0"/>
                        </a:rPr>
                        <a:t>Completion Achieved on the 01 June 2018</a:t>
                      </a:r>
                      <a:endParaRPr lang="en-US" sz="16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3"/>
                  </a:ext>
                </a:extLst>
              </a:tr>
              <a:tr h="370840">
                <a:tc>
                  <a:txBody>
                    <a:bodyPr/>
                    <a:lstStyle/>
                    <a:p>
                      <a:pPr marL="0" marR="0">
                        <a:lnSpc>
                          <a:spcPct val="115000"/>
                        </a:lnSpc>
                        <a:spcBef>
                          <a:spcPts val="0"/>
                        </a:spcBef>
                        <a:spcAft>
                          <a:spcPts val="0"/>
                        </a:spcAft>
                      </a:pPr>
                      <a:r>
                        <a:rPr lang="en-US" sz="1600" b="0" dirty="0" smtClean="0">
                          <a:effectLst/>
                          <a:latin typeface="Calibri" pitchFamily="34" charset="0"/>
                          <a:ea typeface="Times New Roman"/>
                          <a:cs typeface="Arial" pitchFamily="34" charset="0"/>
                        </a:rPr>
                        <a:t>4.Pienaarsriver PHC </a:t>
                      </a:r>
                      <a:endParaRPr lang="en-US" sz="1600" b="0" dirty="0">
                        <a:effectLst/>
                        <a:latin typeface="Calibri" pitchFamily="34" charset="0"/>
                        <a:ea typeface="Calibri"/>
                        <a:cs typeface="Arial" pitchFamily="34" charset="0"/>
                      </a:endParaRPr>
                    </a:p>
                  </a:txBody>
                  <a:tcPr marL="68586" marR="68586" marT="0" marB="0"/>
                </a:tc>
                <a:tc>
                  <a:txBody>
                    <a:bodyPr/>
                    <a:lstStyle/>
                    <a:p>
                      <a:pPr marL="0" marR="0">
                        <a:lnSpc>
                          <a:spcPct val="115000"/>
                        </a:lnSpc>
                        <a:spcBef>
                          <a:spcPts val="0"/>
                        </a:spcBef>
                        <a:spcAft>
                          <a:spcPts val="0"/>
                        </a:spcAft>
                      </a:pPr>
                      <a:r>
                        <a:rPr lang="en-US" sz="1600" dirty="0" err="1">
                          <a:effectLst/>
                          <a:latin typeface="Calibri" pitchFamily="34" charset="0"/>
                          <a:ea typeface="Times New Roman"/>
                          <a:cs typeface="Arial" pitchFamily="34" charset="0"/>
                        </a:rPr>
                        <a:t>Pienaarsrivier</a:t>
                      </a:r>
                      <a:r>
                        <a:rPr lang="en-US" sz="1600" dirty="0">
                          <a:effectLst/>
                          <a:latin typeface="Calibri" pitchFamily="34" charset="0"/>
                          <a:ea typeface="Times New Roman"/>
                          <a:cs typeface="Arial" pitchFamily="34" charset="0"/>
                        </a:rPr>
                        <a:t>: New </a:t>
                      </a:r>
                      <a:r>
                        <a:rPr lang="en-US" sz="1600" dirty="0" smtClean="0">
                          <a:effectLst/>
                          <a:latin typeface="Calibri" pitchFamily="34" charset="0"/>
                          <a:ea typeface="Times New Roman"/>
                          <a:cs typeface="Arial" pitchFamily="34" charset="0"/>
                        </a:rPr>
                        <a:t>PHC </a:t>
                      </a:r>
                      <a:endParaRPr lang="en-US" sz="1600" dirty="0">
                        <a:effectLst/>
                        <a:latin typeface="Calibri" pitchFamily="34" charset="0"/>
                        <a:ea typeface="Calibri"/>
                        <a:cs typeface="Arial" pitchFamily="34" charset="0"/>
                      </a:endParaRPr>
                    </a:p>
                  </a:txBody>
                  <a:tcPr marL="68586" marR="68586"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dirty="0" smtClean="0">
                          <a:solidFill>
                            <a:srgbClr val="000000"/>
                          </a:solidFill>
                          <a:effectLst/>
                          <a:latin typeface="Calibri" pitchFamily="34" charset="0"/>
                          <a:cs typeface="Arial" pitchFamily="34" charset="0"/>
                        </a:rPr>
                        <a:t>Completion Achieved on the 6 June 2018</a:t>
                      </a:r>
                      <a:endParaRPr lang="en-US" sz="16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4"/>
                  </a:ext>
                </a:extLst>
              </a:tr>
              <a:tr h="370840">
                <a:tc>
                  <a:txBody>
                    <a:bodyPr/>
                    <a:lstStyle/>
                    <a:p>
                      <a:pPr algn="l" fontAlgn="t"/>
                      <a:r>
                        <a:rPr lang="en-US" sz="1600" u="none" strike="noStrike" dirty="0">
                          <a:effectLst/>
                          <a:latin typeface="Calibri" pitchFamily="34" charset="0"/>
                          <a:cs typeface="Arial" pitchFamily="34" charset="0"/>
                        </a:rPr>
                        <a:t> </a:t>
                      </a:r>
                      <a:r>
                        <a:rPr lang="en-US" sz="1600" u="none" strike="noStrike" dirty="0" smtClean="0">
                          <a:effectLst/>
                          <a:latin typeface="Calibri" pitchFamily="34" charset="0"/>
                          <a:cs typeface="Arial" pitchFamily="34" charset="0"/>
                        </a:rPr>
                        <a:t>5.Schoongezicht PHC  </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600" u="none" strike="noStrike" dirty="0">
                          <a:effectLst/>
                          <a:latin typeface="Calibri" pitchFamily="34" charset="0"/>
                          <a:cs typeface="Arial" pitchFamily="34" charset="0"/>
                        </a:rPr>
                        <a:t>Replace existing </a:t>
                      </a:r>
                      <a:r>
                        <a:rPr lang="en-US" sz="1600" u="none" strike="noStrike" dirty="0" err="1">
                          <a:effectLst/>
                          <a:latin typeface="Calibri" pitchFamily="34" charset="0"/>
                          <a:cs typeface="Arial" pitchFamily="34" charset="0"/>
                        </a:rPr>
                        <a:t>Schoongezicht</a:t>
                      </a:r>
                      <a:r>
                        <a:rPr lang="en-US" sz="1600" u="none" strike="noStrike" dirty="0">
                          <a:effectLst/>
                          <a:latin typeface="Calibri" pitchFamily="34" charset="0"/>
                          <a:cs typeface="Arial" pitchFamily="34" charset="0"/>
                        </a:rPr>
                        <a:t> </a:t>
                      </a:r>
                      <a:r>
                        <a:rPr lang="en-US" sz="1600" u="none" strike="noStrike" dirty="0" smtClean="0">
                          <a:effectLst/>
                          <a:latin typeface="Calibri" pitchFamily="34" charset="0"/>
                          <a:cs typeface="Arial" pitchFamily="34" charset="0"/>
                        </a:rPr>
                        <a:t>PHC  </a:t>
                      </a:r>
                      <a:r>
                        <a:rPr lang="en-US" sz="1600" u="none" strike="noStrike" dirty="0">
                          <a:effectLst/>
                          <a:latin typeface="Calibri" pitchFamily="34" charset="0"/>
                          <a:cs typeface="Arial" pitchFamily="34" charset="0"/>
                        </a:rPr>
                        <a:t>on a new site incorporating current </a:t>
                      </a:r>
                      <a:r>
                        <a:rPr lang="en-US" sz="1600" u="none" strike="noStrike" dirty="0" smtClean="0">
                          <a:effectLst/>
                          <a:latin typeface="Calibri" pitchFamily="34" charset="0"/>
                          <a:cs typeface="Arial" pitchFamily="34" charset="0"/>
                        </a:rPr>
                        <a:t>PHC  </a:t>
                      </a:r>
                      <a:r>
                        <a:rPr lang="en-US" sz="1600" u="none" strike="noStrike" dirty="0">
                          <a:effectLst/>
                          <a:latin typeface="Calibri" pitchFamily="34" charset="0"/>
                          <a:cs typeface="Arial" pitchFamily="34" charset="0"/>
                        </a:rPr>
                        <a:t>site</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baseline="0" dirty="0" smtClean="0">
                          <a:solidFill>
                            <a:srgbClr val="000000"/>
                          </a:solidFill>
                          <a:effectLst/>
                          <a:latin typeface="Calibri" pitchFamily="34" charset="0"/>
                          <a:cs typeface="Arial" pitchFamily="34" charset="0"/>
                        </a:rPr>
                        <a:t>Completion Achieved on the 16 April 2018</a:t>
                      </a:r>
                      <a:endParaRPr lang="en-US" sz="16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5"/>
                  </a:ext>
                </a:extLst>
              </a:tr>
              <a:tr h="370840">
                <a:tc>
                  <a:txBody>
                    <a:bodyPr/>
                    <a:lstStyle/>
                    <a:p>
                      <a:pPr algn="l" fontAlgn="t"/>
                      <a:r>
                        <a:rPr lang="en-US" sz="1600" u="none" strike="noStrike" dirty="0">
                          <a:effectLst/>
                          <a:latin typeface="Calibri" pitchFamily="34" charset="0"/>
                          <a:cs typeface="Arial" pitchFamily="34" charset="0"/>
                        </a:rPr>
                        <a:t> </a:t>
                      </a:r>
                      <a:r>
                        <a:rPr lang="en-US" sz="1600" u="none" strike="noStrike" dirty="0" smtClean="0">
                          <a:effectLst/>
                          <a:latin typeface="Calibri" pitchFamily="34" charset="0"/>
                          <a:cs typeface="Arial" pitchFamily="34" charset="0"/>
                        </a:rPr>
                        <a:t>6.Makeepsvlei PHC  </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600" u="none" strike="noStrike" dirty="0">
                          <a:effectLst/>
                          <a:latin typeface="Calibri" pitchFamily="34" charset="0"/>
                          <a:cs typeface="Arial" pitchFamily="34" charset="0"/>
                        </a:rPr>
                        <a:t>Replacement of existing </a:t>
                      </a:r>
                      <a:r>
                        <a:rPr lang="en-US" sz="1600" u="none" strike="noStrike" dirty="0" err="1">
                          <a:effectLst/>
                          <a:latin typeface="Calibri" pitchFamily="34" charset="0"/>
                          <a:cs typeface="Arial" pitchFamily="34" charset="0"/>
                        </a:rPr>
                        <a:t>Makeepsvlei</a:t>
                      </a:r>
                      <a:r>
                        <a:rPr lang="en-US" sz="1600" u="none" strike="noStrike" dirty="0">
                          <a:effectLst/>
                          <a:latin typeface="Calibri" pitchFamily="34" charset="0"/>
                          <a:cs typeface="Arial" pitchFamily="34" charset="0"/>
                        </a:rPr>
                        <a:t> </a:t>
                      </a:r>
                      <a:r>
                        <a:rPr lang="en-US" sz="1600" u="none" strike="noStrike" dirty="0" smtClean="0">
                          <a:effectLst/>
                          <a:latin typeface="Calibri" pitchFamily="34" charset="0"/>
                          <a:cs typeface="Arial" pitchFamily="34" charset="0"/>
                        </a:rPr>
                        <a:t>PHC  </a:t>
                      </a:r>
                      <a:r>
                        <a:rPr lang="en-US" sz="1600" u="none" strike="noStrike" dirty="0">
                          <a:effectLst/>
                          <a:latin typeface="Calibri" pitchFamily="34" charset="0"/>
                          <a:cs typeface="Arial" pitchFamily="34" charset="0"/>
                        </a:rPr>
                        <a:t>on the same site</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6"/>
                  </a:ext>
                </a:extLst>
              </a:tr>
              <a:tr h="370840">
                <a:tc>
                  <a:txBody>
                    <a:bodyPr/>
                    <a:lstStyle/>
                    <a:p>
                      <a:pPr algn="l" fontAlgn="t"/>
                      <a:r>
                        <a:rPr lang="en-US" sz="1600" u="none" strike="noStrike" dirty="0">
                          <a:effectLst/>
                          <a:latin typeface="Calibri" pitchFamily="34" charset="0"/>
                          <a:cs typeface="Arial" pitchFamily="34" charset="0"/>
                        </a:rPr>
                        <a:t> </a:t>
                      </a:r>
                      <a:r>
                        <a:rPr lang="en-US" sz="1600" u="none" strike="noStrike" dirty="0" smtClean="0">
                          <a:effectLst/>
                          <a:latin typeface="Calibri" pitchFamily="34" charset="0"/>
                          <a:cs typeface="Arial" pitchFamily="34" charset="0"/>
                        </a:rPr>
                        <a:t>7.Mamushi PHC  </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600" u="none" strike="noStrike" dirty="0" smtClean="0">
                          <a:effectLst/>
                          <a:latin typeface="Calibri" pitchFamily="34" charset="0"/>
                          <a:cs typeface="Arial" pitchFamily="34" charset="0"/>
                        </a:rPr>
                        <a:t>Replacement </a:t>
                      </a:r>
                      <a:r>
                        <a:rPr lang="en-US" sz="1600" u="none" strike="noStrike" dirty="0">
                          <a:effectLst/>
                          <a:latin typeface="Calibri" pitchFamily="34" charset="0"/>
                          <a:cs typeface="Arial" pitchFamily="34" charset="0"/>
                        </a:rPr>
                        <a:t>existing </a:t>
                      </a:r>
                      <a:r>
                        <a:rPr lang="en-US" sz="1600" u="none" strike="noStrike" dirty="0" err="1">
                          <a:effectLst/>
                          <a:latin typeface="Calibri" pitchFamily="34" charset="0"/>
                          <a:cs typeface="Arial" pitchFamily="34" charset="0"/>
                        </a:rPr>
                        <a:t>Mamushi</a:t>
                      </a:r>
                      <a:r>
                        <a:rPr lang="en-US" sz="1600" u="none" strike="noStrike" dirty="0">
                          <a:effectLst/>
                          <a:latin typeface="Calibri" pitchFamily="34" charset="0"/>
                          <a:cs typeface="Arial" pitchFamily="34" charset="0"/>
                        </a:rPr>
                        <a:t> </a:t>
                      </a:r>
                      <a:r>
                        <a:rPr lang="en-US" sz="1600" u="none" strike="noStrike" dirty="0" smtClean="0">
                          <a:effectLst/>
                          <a:latin typeface="Calibri" pitchFamily="34" charset="0"/>
                          <a:cs typeface="Arial" pitchFamily="34" charset="0"/>
                        </a:rPr>
                        <a:t>PHC  </a:t>
                      </a:r>
                      <a:r>
                        <a:rPr lang="en-US" sz="1600" u="none" strike="noStrike" dirty="0">
                          <a:effectLst/>
                          <a:latin typeface="Calibri" pitchFamily="34" charset="0"/>
                          <a:cs typeface="Arial" pitchFamily="34" charset="0"/>
                        </a:rPr>
                        <a:t>on a new site</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7"/>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100</a:t>
            </a:fld>
            <a:endParaRPr lang="en-ZA" altLang="en-US"/>
          </a:p>
        </p:txBody>
      </p:sp>
    </p:spTree>
    <p:extLst>
      <p:ext uri="{BB962C8B-B14F-4D97-AF65-F5344CB8AC3E}">
        <p14:creationId xmlns:p14="http://schemas.microsoft.com/office/powerpoint/2010/main" xmlns="" val="16493061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Address the backlog in capital projects…. </a:t>
            </a:r>
            <a:br>
              <a:rPr lang="en-ZA" sz="2800" b="1" dirty="0">
                <a:solidFill>
                  <a:srgbClr val="000000"/>
                </a:solidFill>
                <a:latin typeface="Tahoma"/>
                <a:cs typeface="Arial"/>
              </a:rPr>
            </a:br>
            <a:r>
              <a:rPr lang="en-ZA" sz="2000" b="1" i="1" dirty="0">
                <a:solidFill>
                  <a:srgbClr val="000000"/>
                </a:solidFill>
                <a:latin typeface="Tahoma"/>
                <a:cs typeface="Arial"/>
              </a:rPr>
              <a:t>Projects Targeted for Completion 18/19</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31608100"/>
              </p:ext>
            </p:extLst>
          </p:nvPr>
        </p:nvGraphicFramePr>
        <p:xfrm>
          <a:off x="696036" y="1600200"/>
          <a:ext cx="8295564" cy="5136896"/>
        </p:xfrm>
        <a:graphic>
          <a:graphicData uri="http://schemas.openxmlformats.org/drawingml/2006/table">
            <a:tbl>
              <a:tblPr firstRow="1" bandRow="1">
                <a:tableStyleId>{5C22544A-7EE6-4342-B048-85BDC9FD1C3A}</a:tableStyleId>
              </a:tblPr>
              <a:tblGrid>
                <a:gridCol w="2456597">
                  <a:extLst>
                    <a:ext uri="{9D8B030D-6E8A-4147-A177-3AD203B41FA5}">
                      <a16:colId xmlns:a16="http://schemas.microsoft.com/office/drawing/2014/main" xmlns="" val="20000"/>
                    </a:ext>
                  </a:extLst>
                </a:gridCol>
                <a:gridCol w="3273567">
                  <a:extLst>
                    <a:ext uri="{9D8B030D-6E8A-4147-A177-3AD203B41FA5}">
                      <a16:colId xmlns:a16="http://schemas.microsoft.com/office/drawing/2014/main" xmlns="" val="20001"/>
                    </a:ext>
                  </a:extLst>
                </a:gridCol>
                <a:gridCol w="2565400">
                  <a:extLst>
                    <a:ext uri="{9D8B030D-6E8A-4147-A177-3AD203B41FA5}">
                      <a16:colId xmlns:a16="http://schemas.microsoft.com/office/drawing/2014/main" xmlns="" val="20002"/>
                    </a:ext>
                  </a:extLst>
                </a:gridCol>
              </a:tblGrid>
              <a:tr h="37084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Facility Name</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Project</a:t>
                      </a:r>
                      <a:r>
                        <a:rPr lang="en-US" sz="1400" kern="1200" baseline="0" dirty="0" smtClean="0">
                          <a:solidFill>
                            <a:schemeClr val="dk1"/>
                          </a:solidFill>
                          <a:latin typeface="+mn-lt"/>
                          <a:ea typeface="+mn-ea"/>
                          <a:cs typeface="+mn-cs"/>
                        </a:rPr>
                        <a:t> Name / Description </a:t>
                      </a:r>
                      <a:endParaRPr lang="en-US" sz="1400" kern="1200" dirty="0">
                        <a:solidFill>
                          <a:schemeClr val="dk1"/>
                        </a:solidFill>
                        <a:latin typeface="+mn-lt"/>
                        <a:ea typeface="+mn-ea"/>
                        <a:cs typeface="+mn-cs"/>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Progress</a:t>
                      </a:r>
                      <a:endParaRPr lang="en-US" sz="14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370840">
                <a:tc>
                  <a:txBody>
                    <a:bodyPr/>
                    <a:lstStyle/>
                    <a:p>
                      <a:pPr marL="0" marR="0">
                        <a:lnSpc>
                          <a:spcPct val="115000"/>
                        </a:lnSpc>
                        <a:spcBef>
                          <a:spcPts val="0"/>
                        </a:spcBef>
                        <a:spcAft>
                          <a:spcPts val="0"/>
                        </a:spcAft>
                      </a:pPr>
                      <a:r>
                        <a:rPr lang="en-US" sz="1400" b="0" dirty="0" smtClean="0">
                          <a:effectLst/>
                          <a:latin typeface="Calibri" pitchFamily="34" charset="0"/>
                          <a:ea typeface="Calibri"/>
                          <a:cs typeface="Arial" pitchFamily="34" charset="0"/>
                        </a:rPr>
                        <a:t>8.Mothiba PHC </a:t>
                      </a:r>
                      <a:endParaRPr lang="en-US" sz="1400" b="0" dirty="0">
                        <a:effectLst/>
                        <a:latin typeface="Calibri" pitchFamily="34" charset="0"/>
                        <a:ea typeface="Calibri"/>
                        <a:cs typeface="Arial" pitchFamily="34" charset="0"/>
                      </a:endParaRPr>
                    </a:p>
                  </a:txBody>
                  <a:tcPr marL="68586" marR="6858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Calibri" pitchFamily="34" charset="0"/>
                          <a:ea typeface="Calibri"/>
                          <a:cs typeface="Arial" pitchFamily="34" charset="0"/>
                        </a:rPr>
                        <a:t>Replacement of </a:t>
                      </a:r>
                      <a:r>
                        <a:rPr lang="en-US" sz="1400" b="0" dirty="0" err="1" smtClean="0">
                          <a:effectLst/>
                          <a:latin typeface="Calibri" pitchFamily="34" charset="0"/>
                          <a:ea typeface="Calibri"/>
                          <a:cs typeface="Arial" pitchFamily="34" charset="0"/>
                        </a:rPr>
                        <a:t>Mothiba</a:t>
                      </a:r>
                      <a:r>
                        <a:rPr lang="en-US" sz="1400" b="0" dirty="0" smtClean="0">
                          <a:effectLst/>
                          <a:latin typeface="Calibri" pitchFamily="34" charset="0"/>
                          <a:ea typeface="Calibri"/>
                          <a:cs typeface="Arial" pitchFamily="34" charset="0"/>
                        </a:rPr>
                        <a:t> PHC  on a new site</a:t>
                      </a:r>
                    </a:p>
                  </a:txBody>
                  <a:tcPr marL="68586" marR="68586"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1"/>
                  </a:ext>
                </a:extLst>
              </a:tr>
              <a:tr h="370840">
                <a:tc>
                  <a:txBody>
                    <a:bodyPr/>
                    <a:lstStyle/>
                    <a:p>
                      <a:pPr marL="0" marR="0">
                        <a:lnSpc>
                          <a:spcPct val="115000"/>
                        </a:lnSpc>
                        <a:spcBef>
                          <a:spcPts val="0"/>
                        </a:spcBef>
                        <a:spcAft>
                          <a:spcPts val="0"/>
                        </a:spcAft>
                      </a:pPr>
                      <a:r>
                        <a:rPr lang="en-US" sz="1400" b="0" dirty="0" smtClean="0">
                          <a:effectLst/>
                          <a:latin typeface="Calibri" pitchFamily="34" charset="0"/>
                          <a:ea typeface="Calibri"/>
                          <a:cs typeface="Arial" pitchFamily="34" charset="0"/>
                        </a:rPr>
                        <a:t>9.Mokopane Hospital</a:t>
                      </a:r>
                      <a:endParaRPr lang="en-US" sz="1400" b="0" dirty="0">
                        <a:effectLst/>
                        <a:latin typeface="Calibri" pitchFamily="34" charset="0"/>
                        <a:ea typeface="Calibri"/>
                        <a:cs typeface="Arial" pitchFamily="34" charset="0"/>
                      </a:endParaRPr>
                    </a:p>
                  </a:txBody>
                  <a:tcPr marL="68586" marR="6858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dirty="0" err="1" smtClean="0">
                          <a:effectLst/>
                          <a:latin typeface="Calibri" pitchFamily="34" charset="0"/>
                          <a:ea typeface="Calibri"/>
                          <a:cs typeface="Arial" pitchFamily="34" charset="0"/>
                        </a:rPr>
                        <a:t>Mokopane</a:t>
                      </a:r>
                      <a:r>
                        <a:rPr lang="en-US" sz="1400" b="0" dirty="0" smtClean="0">
                          <a:effectLst/>
                          <a:latin typeface="Calibri" pitchFamily="34" charset="0"/>
                          <a:ea typeface="Calibri"/>
                          <a:cs typeface="Arial" pitchFamily="34" charset="0"/>
                        </a:rPr>
                        <a:t>  Hospital: Staff Accommodation 10 room unit</a:t>
                      </a:r>
                    </a:p>
                  </a:txBody>
                  <a:tcPr marL="68586" marR="68586"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2"/>
                  </a:ext>
                </a:extLst>
              </a:tr>
              <a:tr h="370840">
                <a:tc>
                  <a:txBody>
                    <a:bodyPr/>
                    <a:lstStyle/>
                    <a:p>
                      <a:pPr algn="l" fontAlgn="t"/>
                      <a:r>
                        <a:rPr lang="en-US" sz="1400" b="0" i="0" u="none" strike="noStrike" dirty="0">
                          <a:solidFill>
                            <a:srgbClr val="000000"/>
                          </a:solidFill>
                          <a:effectLst/>
                          <a:latin typeface="Calibri" pitchFamily="34" charset="0"/>
                          <a:cs typeface="Arial" pitchFamily="34" charset="0"/>
                        </a:rPr>
                        <a:t> </a:t>
                      </a:r>
                      <a:r>
                        <a:rPr lang="en-US" sz="1400" b="0" i="0" u="none" strike="noStrike" dirty="0" smtClean="0">
                          <a:solidFill>
                            <a:srgbClr val="000000"/>
                          </a:solidFill>
                          <a:effectLst/>
                          <a:latin typeface="Calibri" pitchFamily="34" charset="0"/>
                          <a:cs typeface="Arial" pitchFamily="34" charset="0"/>
                        </a:rPr>
                        <a:t>10.Letaba </a:t>
                      </a:r>
                      <a:r>
                        <a:rPr lang="en-US" sz="1400" b="0" i="0" u="none" strike="noStrike" dirty="0">
                          <a:solidFill>
                            <a:srgbClr val="000000"/>
                          </a:solidFill>
                          <a:effectLst/>
                          <a:latin typeface="Calibri" pitchFamily="34" charset="0"/>
                          <a:cs typeface="Arial" pitchFamily="34" charset="0"/>
                        </a:rPr>
                        <a:t>Hospital </a:t>
                      </a:r>
                    </a:p>
                  </a:txBody>
                  <a:tcPr marL="0" marR="0" marT="0" marB="0"/>
                </a:tc>
                <a:tc>
                  <a:txBody>
                    <a:bodyPr/>
                    <a:lstStyle/>
                    <a:p>
                      <a:pPr algn="l" fontAlgn="t"/>
                      <a:r>
                        <a:rPr lang="en-US" sz="1400" b="0" i="0" u="none" strike="noStrike" dirty="0">
                          <a:solidFill>
                            <a:srgbClr val="000000"/>
                          </a:solidFill>
                          <a:effectLst/>
                          <a:latin typeface="Calibri" pitchFamily="34" charset="0"/>
                          <a:cs typeface="Arial" pitchFamily="34" charset="0"/>
                        </a:rPr>
                        <a:t>Medical and Admissions Records' Facility at Letaba Hospital</a:t>
                      </a: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3"/>
                  </a:ext>
                </a:extLst>
              </a:tr>
              <a:tr h="370840">
                <a:tc>
                  <a:txBody>
                    <a:bodyPr/>
                    <a:lstStyle/>
                    <a:p>
                      <a:pPr algn="l" fontAlgn="t"/>
                      <a:r>
                        <a:rPr lang="en-US" sz="1400" b="0" i="0" u="none" strike="noStrike" dirty="0" smtClean="0">
                          <a:solidFill>
                            <a:srgbClr val="000000"/>
                          </a:solidFill>
                          <a:effectLst/>
                          <a:latin typeface="Calibri" pitchFamily="34" charset="0"/>
                          <a:cs typeface="Arial" pitchFamily="34" charset="0"/>
                        </a:rPr>
                        <a:t>11.George</a:t>
                      </a:r>
                      <a:r>
                        <a:rPr lang="en-US" sz="1400" b="0" i="0" u="none" strike="noStrike" baseline="0" dirty="0" smtClean="0">
                          <a:solidFill>
                            <a:srgbClr val="000000"/>
                          </a:solidFill>
                          <a:effectLst/>
                          <a:latin typeface="Calibri" pitchFamily="34" charset="0"/>
                          <a:cs typeface="Arial" pitchFamily="34" charset="0"/>
                        </a:rPr>
                        <a:t> </a:t>
                      </a:r>
                      <a:r>
                        <a:rPr lang="en-US" sz="1400" b="0" i="0" u="none" strike="noStrike" baseline="0" dirty="0" err="1" smtClean="0">
                          <a:solidFill>
                            <a:srgbClr val="000000"/>
                          </a:solidFill>
                          <a:effectLst/>
                          <a:latin typeface="Calibri" pitchFamily="34" charset="0"/>
                          <a:cs typeface="Arial" pitchFamily="34" charset="0"/>
                        </a:rPr>
                        <a:t>Masebe</a:t>
                      </a:r>
                      <a:r>
                        <a:rPr lang="en-US" sz="1400" b="0" i="0" u="none" strike="noStrike" baseline="0" dirty="0" smtClean="0">
                          <a:solidFill>
                            <a:srgbClr val="000000"/>
                          </a:solidFill>
                          <a:effectLst/>
                          <a:latin typeface="Calibri" pitchFamily="34" charset="0"/>
                          <a:cs typeface="Arial" pitchFamily="34" charset="0"/>
                        </a:rPr>
                        <a:t> Hospital</a:t>
                      </a:r>
                      <a:endParaRPr lang="en-US" sz="14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400" b="0" i="0" u="none" strike="noStrike" dirty="0" smtClean="0">
                          <a:solidFill>
                            <a:srgbClr val="000000"/>
                          </a:solidFill>
                          <a:effectLst/>
                          <a:latin typeface="Calibri" pitchFamily="34" charset="0"/>
                          <a:cs typeface="Arial" pitchFamily="34" charset="0"/>
                        </a:rPr>
                        <a:t>Maternity</a:t>
                      </a:r>
                      <a:endParaRPr lang="en-US" sz="1400" b="0" i="0" u="none" strike="noStrike" dirty="0">
                        <a:solidFill>
                          <a:srgbClr val="000000"/>
                        </a:solidFill>
                        <a:effectLst/>
                        <a:latin typeface="Calibri"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4"/>
                  </a:ext>
                </a:extLst>
              </a:tr>
              <a:tr h="370840">
                <a:tc>
                  <a:txBody>
                    <a:bodyPr/>
                    <a:lstStyle/>
                    <a:p>
                      <a:pPr algn="l" fontAlgn="t"/>
                      <a:r>
                        <a:rPr lang="en-US" sz="1400" b="0" i="0" u="none" strike="noStrike" dirty="0" smtClean="0">
                          <a:solidFill>
                            <a:srgbClr val="000000"/>
                          </a:solidFill>
                          <a:effectLst/>
                          <a:latin typeface="Calibri" pitchFamily="34" charset="0"/>
                          <a:cs typeface="Arial" pitchFamily="34" charset="0"/>
                        </a:rPr>
                        <a:t>12.Dr. C.N. </a:t>
                      </a:r>
                      <a:r>
                        <a:rPr lang="en-US" sz="1400" b="0" i="0" u="none" strike="noStrike" dirty="0" err="1" smtClean="0">
                          <a:solidFill>
                            <a:srgbClr val="000000"/>
                          </a:solidFill>
                          <a:effectLst/>
                          <a:latin typeface="Calibri" pitchFamily="34" charset="0"/>
                          <a:cs typeface="Arial" pitchFamily="34" charset="0"/>
                        </a:rPr>
                        <a:t>Phatudi</a:t>
                      </a:r>
                      <a:r>
                        <a:rPr lang="en-US" sz="1400" b="0" i="0" u="none" strike="noStrike" dirty="0" smtClean="0">
                          <a:solidFill>
                            <a:srgbClr val="000000"/>
                          </a:solidFill>
                          <a:effectLst/>
                          <a:latin typeface="Calibri" pitchFamily="34" charset="0"/>
                          <a:cs typeface="Arial" pitchFamily="34" charset="0"/>
                        </a:rPr>
                        <a:t> Hospital</a:t>
                      </a:r>
                      <a:endParaRPr lang="en-US" sz="14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400" b="0" i="0" u="none" strike="noStrike" dirty="0" smtClean="0">
                          <a:solidFill>
                            <a:srgbClr val="000000"/>
                          </a:solidFill>
                          <a:effectLst/>
                          <a:latin typeface="Calibri" pitchFamily="34" charset="0"/>
                          <a:cs typeface="Arial" pitchFamily="34" charset="0"/>
                        </a:rPr>
                        <a:t>OPD, Casualty and Pharmacy</a:t>
                      </a:r>
                      <a:endParaRPr lang="en-US" sz="1400" b="0" i="0" u="none" strike="noStrike" dirty="0">
                        <a:solidFill>
                          <a:srgbClr val="000000"/>
                        </a:solidFill>
                        <a:effectLst/>
                        <a:latin typeface="Calibri"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itchFamily="34" charset="0"/>
                          <a:cs typeface="Arial" pitchFamily="34" charset="0"/>
                        </a:rPr>
                        <a:t>Beneficial Occupation</a:t>
                      </a:r>
                      <a:r>
                        <a:rPr lang="en-US" sz="1400" b="0" i="0" u="none" strike="noStrike" baseline="0" dirty="0" smtClean="0">
                          <a:solidFill>
                            <a:srgbClr val="000000"/>
                          </a:solidFill>
                          <a:effectLst/>
                          <a:latin typeface="Calibri" pitchFamily="34" charset="0"/>
                          <a:cs typeface="Arial" pitchFamily="34" charset="0"/>
                        </a:rPr>
                        <a:t> Granted in November 2017; project still has to reach practical completion</a:t>
                      </a:r>
                      <a:endParaRPr lang="en-US" sz="14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5"/>
                  </a:ext>
                </a:extLst>
              </a:tr>
              <a:tr h="370840">
                <a:tc>
                  <a:txBody>
                    <a:bodyPr/>
                    <a:lstStyle/>
                    <a:p>
                      <a:pPr algn="l" fontAlgn="t"/>
                      <a:r>
                        <a:rPr lang="en-US" sz="1400" b="0" i="0" u="none" strike="noStrike" dirty="0" smtClean="0">
                          <a:solidFill>
                            <a:schemeClr val="tx1"/>
                          </a:solidFill>
                          <a:effectLst/>
                          <a:latin typeface="Calibri" pitchFamily="34" charset="0"/>
                          <a:cs typeface="Arial" pitchFamily="34" charset="0"/>
                        </a:rPr>
                        <a:t>13.Philadelphia Hospital</a:t>
                      </a:r>
                      <a:endParaRPr lang="en-US" sz="1400" b="0" i="0" u="none" strike="noStrike" dirty="0">
                        <a:solidFill>
                          <a:schemeClr val="tx1"/>
                        </a:solidFill>
                        <a:effectLst/>
                        <a:latin typeface="Calibri" pitchFamily="34" charset="0"/>
                        <a:cs typeface="Arial" pitchFamily="34" charset="0"/>
                      </a:endParaRPr>
                    </a:p>
                  </a:txBody>
                  <a:tcPr marL="0" marR="0" marT="0" marB="0"/>
                </a:tc>
                <a:tc>
                  <a:txBody>
                    <a:bodyPr/>
                    <a:lstStyle/>
                    <a:p>
                      <a:pPr algn="l" fontAlgn="t"/>
                      <a:r>
                        <a:rPr lang="en-US" sz="1400" b="0" i="0" u="none" strike="noStrike" dirty="0" smtClean="0">
                          <a:solidFill>
                            <a:schemeClr val="tx1"/>
                          </a:solidFill>
                          <a:effectLst/>
                          <a:latin typeface="Calibri" pitchFamily="34" charset="0"/>
                          <a:cs typeface="Arial" pitchFamily="34" charset="0"/>
                        </a:rPr>
                        <a:t>OPD</a:t>
                      </a:r>
                      <a:r>
                        <a:rPr lang="en-US" sz="1400" b="0" i="0" u="none" strike="noStrike" baseline="0" dirty="0" smtClean="0">
                          <a:solidFill>
                            <a:schemeClr val="tx1"/>
                          </a:solidFill>
                          <a:effectLst/>
                          <a:latin typeface="Calibri" pitchFamily="34" charset="0"/>
                          <a:cs typeface="Arial" pitchFamily="34" charset="0"/>
                        </a:rPr>
                        <a:t> &amp; </a:t>
                      </a:r>
                      <a:r>
                        <a:rPr lang="en-US" sz="1400" b="0" i="0" u="none" strike="noStrike" dirty="0" smtClean="0">
                          <a:solidFill>
                            <a:schemeClr val="tx1"/>
                          </a:solidFill>
                          <a:effectLst/>
                          <a:latin typeface="Calibri" pitchFamily="34" charset="0"/>
                          <a:cs typeface="Arial" pitchFamily="34" charset="0"/>
                        </a:rPr>
                        <a:t>Casualty </a:t>
                      </a:r>
                      <a:endParaRPr lang="en-US" sz="1400" b="0" i="0" u="none" strike="noStrike" dirty="0">
                        <a:solidFill>
                          <a:schemeClr val="tx1"/>
                        </a:solidFill>
                        <a:effectLst/>
                        <a:latin typeface="Calibri"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itchFamily="34" charset="0"/>
                          <a:cs typeface="Arial" pitchFamily="34" charset="0"/>
                        </a:rPr>
                        <a:t>Beneficial Occupation</a:t>
                      </a:r>
                      <a:r>
                        <a:rPr lang="en-US" sz="1400" b="0" i="0" u="none" strike="noStrike" baseline="0" dirty="0" smtClean="0">
                          <a:solidFill>
                            <a:srgbClr val="000000"/>
                          </a:solidFill>
                          <a:effectLst/>
                          <a:latin typeface="Calibri" pitchFamily="34" charset="0"/>
                          <a:cs typeface="Arial" pitchFamily="34" charset="0"/>
                        </a:rPr>
                        <a:t> Granted in December 2017; project still has to reach practical  completion</a:t>
                      </a:r>
                      <a:endParaRPr lang="en-US" sz="14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6"/>
                  </a:ext>
                </a:extLst>
              </a:tr>
              <a:tr h="370840">
                <a:tc>
                  <a:txBody>
                    <a:bodyPr/>
                    <a:lstStyle/>
                    <a:p>
                      <a:pPr algn="l" fontAlgn="t"/>
                      <a:r>
                        <a:rPr lang="en-US" sz="1400" u="none" strike="noStrike" dirty="0" smtClean="0">
                          <a:solidFill>
                            <a:schemeClr val="tx1"/>
                          </a:solidFill>
                          <a:effectLst/>
                          <a:latin typeface="Calibri" pitchFamily="34" charset="0"/>
                          <a:cs typeface="Arial" pitchFamily="34" charset="0"/>
                        </a:rPr>
                        <a:t>14.Maphutha </a:t>
                      </a:r>
                      <a:r>
                        <a:rPr lang="en-US" sz="1400" u="none" strike="noStrike" dirty="0">
                          <a:solidFill>
                            <a:schemeClr val="tx1"/>
                          </a:solidFill>
                          <a:effectLst/>
                          <a:latin typeface="Calibri" pitchFamily="34" charset="0"/>
                          <a:cs typeface="Arial" pitchFamily="34" charset="0"/>
                        </a:rPr>
                        <a:t>Malatjie Hospital </a:t>
                      </a:r>
                      <a:endParaRPr lang="en-US" sz="1400" b="0" i="0" u="none" strike="noStrike" dirty="0">
                        <a:solidFill>
                          <a:schemeClr val="tx1"/>
                        </a:solidFill>
                        <a:effectLst/>
                        <a:latin typeface="Calibri" pitchFamily="34" charset="0"/>
                        <a:cs typeface="Arial" pitchFamily="34" charset="0"/>
                      </a:endParaRPr>
                    </a:p>
                  </a:txBody>
                  <a:tcPr marL="0" marR="0" marT="0" marB="0"/>
                </a:tc>
                <a:tc>
                  <a:txBody>
                    <a:bodyPr/>
                    <a:lstStyle/>
                    <a:p>
                      <a:pPr algn="l" fontAlgn="t"/>
                      <a:r>
                        <a:rPr lang="en-US" sz="1400" u="none" strike="noStrike" dirty="0">
                          <a:solidFill>
                            <a:schemeClr val="tx1"/>
                          </a:solidFill>
                          <a:effectLst/>
                          <a:latin typeface="Calibri" pitchFamily="34" charset="0"/>
                          <a:cs typeface="Arial" pitchFamily="34" charset="0"/>
                        </a:rPr>
                        <a:t>Completion of linen store, ring roads, flooring, paving and storm water drainage. Platforms, paving and services for </a:t>
                      </a:r>
                      <a:r>
                        <a:rPr lang="en-US" sz="1400" u="none" strike="noStrike" dirty="0" err="1">
                          <a:solidFill>
                            <a:schemeClr val="tx1"/>
                          </a:solidFill>
                          <a:effectLst/>
                          <a:latin typeface="Calibri" pitchFamily="34" charset="0"/>
                          <a:cs typeface="Arial" pitchFamily="34" charset="0"/>
                        </a:rPr>
                        <a:t>relocatable</a:t>
                      </a:r>
                      <a:r>
                        <a:rPr lang="en-US" sz="1400" u="none" strike="noStrike" dirty="0">
                          <a:solidFill>
                            <a:schemeClr val="tx1"/>
                          </a:solidFill>
                          <a:effectLst/>
                          <a:latin typeface="Calibri" pitchFamily="34" charset="0"/>
                          <a:cs typeface="Arial" pitchFamily="34" charset="0"/>
                        </a:rPr>
                        <a:t> units. </a:t>
                      </a:r>
                      <a:r>
                        <a:rPr lang="en-US" sz="1400" u="none" strike="noStrike" dirty="0" err="1">
                          <a:solidFill>
                            <a:schemeClr val="tx1"/>
                          </a:solidFill>
                          <a:effectLst/>
                          <a:latin typeface="Calibri" pitchFamily="34" charset="0"/>
                          <a:cs typeface="Arial" pitchFamily="34" charset="0"/>
                        </a:rPr>
                        <a:t>Relocatable</a:t>
                      </a:r>
                      <a:r>
                        <a:rPr lang="en-US" sz="1400" u="none" strike="noStrike" dirty="0">
                          <a:solidFill>
                            <a:schemeClr val="tx1"/>
                          </a:solidFill>
                          <a:effectLst/>
                          <a:latin typeface="Calibri" pitchFamily="34" charset="0"/>
                          <a:cs typeface="Arial" pitchFamily="34" charset="0"/>
                        </a:rPr>
                        <a:t> units and repurposing of the dining hall into meeting hall. Renovation of the burnt staff accommodation unit. Commissioning of kitchen equipment</a:t>
                      </a:r>
                      <a:r>
                        <a:rPr lang="en-US" sz="1400" u="none" strike="noStrike" dirty="0" smtClean="0">
                          <a:solidFill>
                            <a:schemeClr val="tx1"/>
                          </a:solidFill>
                          <a:effectLst/>
                          <a:latin typeface="Calibri" pitchFamily="34" charset="0"/>
                          <a:cs typeface="Arial" pitchFamily="34" charset="0"/>
                        </a:rPr>
                        <a:t>.</a:t>
                      </a: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3113151194"/>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101</a:t>
            </a:fld>
            <a:endParaRPr lang="en-ZA" altLang="en-US"/>
          </a:p>
        </p:txBody>
      </p:sp>
    </p:spTree>
    <p:extLst>
      <p:ext uri="{BB962C8B-B14F-4D97-AF65-F5344CB8AC3E}">
        <p14:creationId xmlns:p14="http://schemas.microsoft.com/office/powerpoint/2010/main" xmlns="" val="42702575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Address the backlog in capital </a:t>
            </a:r>
            <a:r>
              <a:rPr lang="en-ZA" sz="2800" b="1" dirty="0" smtClean="0">
                <a:solidFill>
                  <a:srgbClr val="000000"/>
                </a:solidFill>
                <a:latin typeface="Tahoma"/>
                <a:cs typeface="Arial"/>
              </a:rPr>
              <a:t>projects: critical electromechanical equipment </a:t>
            </a:r>
            <a:r>
              <a:rPr lang="en-ZA" sz="2800" b="1" dirty="0">
                <a:solidFill>
                  <a:srgbClr val="000000"/>
                </a:solidFill>
                <a:latin typeface="Tahoma"/>
                <a:cs typeface="Arial"/>
              </a:rPr>
              <a:t/>
            </a:r>
            <a:br>
              <a:rPr lang="en-ZA" sz="2800" b="1" dirty="0">
                <a:solidFill>
                  <a:srgbClr val="000000"/>
                </a:solidFill>
                <a:latin typeface="Tahoma"/>
                <a:cs typeface="Arial"/>
              </a:rPr>
            </a:br>
            <a:r>
              <a:rPr lang="en-ZA" sz="2000" b="1" i="1" dirty="0">
                <a:solidFill>
                  <a:srgbClr val="000000"/>
                </a:solidFill>
                <a:latin typeface="Tahoma"/>
                <a:cs typeface="Arial"/>
              </a:rPr>
              <a:t>Projects Targeted for Completion 18/19</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6714048"/>
              </p:ext>
            </p:extLst>
          </p:nvPr>
        </p:nvGraphicFramePr>
        <p:xfrm>
          <a:off x="764282" y="1600200"/>
          <a:ext cx="8227325" cy="3708400"/>
        </p:xfrm>
        <a:graphic>
          <a:graphicData uri="http://schemas.openxmlformats.org/drawingml/2006/table">
            <a:tbl>
              <a:tblPr firstRow="1" bandRow="1">
                <a:tableStyleId>{5C22544A-7EE6-4342-B048-85BDC9FD1C3A}</a:tableStyleId>
              </a:tblPr>
              <a:tblGrid>
                <a:gridCol w="4379225">
                  <a:extLst>
                    <a:ext uri="{9D8B030D-6E8A-4147-A177-3AD203B41FA5}">
                      <a16:colId xmlns:a16="http://schemas.microsoft.com/office/drawing/2014/main" xmlns="" val="20000"/>
                    </a:ext>
                  </a:extLst>
                </a:gridCol>
                <a:gridCol w="3848100">
                  <a:extLst>
                    <a:ext uri="{9D8B030D-6E8A-4147-A177-3AD203B41FA5}">
                      <a16:colId xmlns:a16="http://schemas.microsoft.com/office/drawing/2014/main" xmlns="" val="20001"/>
                    </a:ext>
                  </a:extLst>
                </a:gridCol>
              </a:tblGrid>
              <a:tr h="37084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Facility Name</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Project</a:t>
                      </a:r>
                      <a:r>
                        <a:rPr lang="en-US" sz="1200" kern="1200" baseline="0" dirty="0" smtClean="0">
                          <a:solidFill>
                            <a:schemeClr val="dk1"/>
                          </a:solidFill>
                          <a:latin typeface="+mn-lt"/>
                          <a:ea typeface="+mn-ea"/>
                          <a:cs typeface="+mn-cs"/>
                        </a:rPr>
                        <a:t> Name / Description </a:t>
                      </a:r>
                      <a:endParaRPr lang="en-US" sz="12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370840">
                <a:tc>
                  <a:txBody>
                    <a:bodyPr/>
                    <a:lstStyle/>
                    <a:p>
                      <a:pPr marL="0" marR="0" lvl="2" indent="0" algn="l" defTabSz="914400" rtl="0" eaLnBrk="1" fontAlgn="auto" latinLnBrk="0" hangingPunct="1">
                        <a:lnSpc>
                          <a:spcPct val="115000"/>
                        </a:lnSpc>
                        <a:spcBef>
                          <a:spcPts val="0"/>
                        </a:spcBef>
                        <a:spcAft>
                          <a:spcPts val="0"/>
                        </a:spcAft>
                        <a:buClrTx/>
                        <a:buSzTx/>
                        <a:buFontTx/>
                        <a:buNone/>
                        <a:tabLst/>
                        <a:defRPr/>
                      </a:pPr>
                      <a:r>
                        <a:rPr lang="en-ZA" sz="1400" dirty="0" smtClean="0">
                          <a:latin typeface="Arial" pitchFamily="34" charset="0"/>
                          <a:cs typeface="Arial" pitchFamily="34" charset="0"/>
                        </a:rPr>
                        <a:t>Tshilidzini Hospital</a:t>
                      </a:r>
                    </a:p>
                  </a:txBody>
                  <a:tcPr marL="68586" marR="68586" marT="0" marB="0"/>
                </a:tc>
                <a:tc>
                  <a:txBody>
                    <a:bodyPr/>
                    <a:lstStyle/>
                    <a:p>
                      <a:pPr marL="0" marR="0" algn="l">
                        <a:lnSpc>
                          <a:spcPct val="115000"/>
                        </a:lnSpc>
                        <a:spcBef>
                          <a:spcPts val="0"/>
                        </a:spcBef>
                        <a:spcAft>
                          <a:spcPts val="0"/>
                        </a:spcAft>
                      </a:pPr>
                      <a:r>
                        <a:rPr lang="en-US" sz="1400" dirty="0" smtClean="0">
                          <a:effectLst/>
                          <a:latin typeface="Arial" pitchFamily="34" charset="0"/>
                          <a:ea typeface="Calibri"/>
                          <a:cs typeface="Arial" pitchFamily="34" charset="0"/>
                        </a:rPr>
                        <a:t>Replacement</a:t>
                      </a:r>
                      <a:r>
                        <a:rPr lang="en-US" sz="1400" baseline="0" dirty="0" smtClean="0">
                          <a:effectLst/>
                          <a:latin typeface="Arial" pitchFamily="34" charset="0"/>
                          <a:ea typeface="Calibri"/>
                          <a:cs typeface="Arial" pitchFamily="34" charset="0"/>
                        </a:rPr>
                        <a:t> of Theatre Chiller</a:t>
                      </a:r>
                      <a:endParaRPr lang="en-US" sz="1400" dirty="0">
                        <a:effectLst/>
                        <a:latin typeface="Arial" pitchFamily="34" charset="0"/>
                        <a:ea typeface="Calibri"/>
                        <a:cs typeface="Arial" pitchFamily="34" charset="0"/>
                      </a:endParaRPr>
                    </a:p>
                  </a:txBody>
                  <a:tcPr marL="68586" marR="68586" marT="0" marB="0"/>
                </a:tc>
                <a:extLst>
                  <a:ext uri="{0D108BD9-81ED-4DB2-BD59-A6C34878D82A}">
                    <a16:rowId xmlns:a16="http://schemas.microsoft.com/office/drawing/2014/main" xmlns="" val="10001"/>
                  </a:ext>
                </a:extLst>
              </a:tr>
              <a:tr h="370840">
                <a:tc>
                  <a:txBody>
                    <a:bodyPr/>
                    <a:lstStyle/>
                    <a:p>
                      <a:pPr marL="0" marR="0" lvl="2" indent="0" algn="l" defTabSz="914400" rtl="0" eaLnBrk="1" fontAlgn="auto" latinLnBrk="0" hangingPunct="1">
                        <a:lnSpc>
                          <a:spcPct val="115000"/>
                        </a:lnSpc>
                        <a:spcBef>
                          <a:spcPts val="0"/>
                        </a:spcBef>
                        <a:spcAft>
                          <a:spcPts val="0"/>
                        </a:spcAft>
                        <a:buClrTx/>
                        <a:buSzTx/>
                        <a:buFontTx/>
                        <a:buNone/>
                        <a:tabLst/>
                        <a:defRPr/>
                      </a:pPr>
                      <a:r>
                        <a:rPr lang="en-ZA" sz="1400" dirty="0" smtClean="0">
                          <a:latin typeface="Arial" pitchFamily="34" charset="0"/>
                          <a:cs typeface="Arial" pitchFamily="34" charset="0"/>
                        </a:rPr>
                        <a:t>Messina Hospital</a:t>
                      </a:r>
                    </a:p>
                  </a:txBody>
                  <a:tcPr marL="68586" marR="6858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Arial" pitchFamily="34" charset="0"/>
                          <a:ea typeface="Calibri"/>
                          <a:cs typeface="Arial" pitchFamily="34" charset="0"/>
                        </a:rPr>
                        <a:t>Replacement</a:t>
                      </a:r>
                      <a:r>
                        <a:rPr lang="en-US" sz="1400" baseline="0" dirty="0" smtClean="0">
                          <a:effectLst/>
                          <a:latin typeface="Arial" pitchFamily="34" charset="0"/>
                          <a:ea typeface="Calibri"/>
                          <a:cs typeface="Arial" pitchFamily="34" charset="0"/>
                        </a:rPr>
                        <a:t> of Theatre Chiller</a:t>
                      </a:r>
                      <a:endParaRPr lang="en-US" sz="1400" dirty="0" smtClean="0">
                        <a:effectLst/>
                        <a:latin typeface="Arial" pitchFamily="34" charset="0"/>
                        <a:ea typeface="Calibri"/>
                        <a:cs typeface="Arial" pitchFamily="34" charset="0"/>
                      </a:endParaRPr>
                    </a:p>
                  </a:txBody>
                  <a:tcPr marL="68586" marR="68586" marT="0" marB="0"/>
                </a:tc>
                <a:extLst>
                  <a:ext uri="{0D108BD9-81ED-4DB2-BD59-A6C34878D82A}">
                    <a16:rowId xmlns:a16="http://schemas.microsoft.com/office/drawing/2014/main" xmlns="" val="10002"/>
                  </a:ext>
                </a:extLst>
              </a:tr>
              <a:tr h="370840">
                <a:tc>
                  <a:txBody>
                    <a:bodyPr/>
                    <a:lstStyle/>
                    <a:p>
                      <a:pPr marL="0" marR="0" lvl="2" indent="0" algn="l" defTabSz="914400" rtl="0" eaLnBrk="1" fontAlgn="t"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 </a:t>
                      </a:r>
                      <a:r>
                        <a:rPr lang="en-ZA" sz="1400" dirty="0" err="1" smtClean="0">
                          <a:latin typeface="Arial" pitchFamily="34" charset="0"/>
                          <a:cs typeface="Arial" pitchFamily="34" charset="0"/>
                        </a:rPr>
                        <a:t>Thabazimbi</a:t>
                      </a:r>
                      <a:r>
                        <a:rPr lang="en-ZA" sz="1400" dirty="0" smtClean="0">
                          <a:latin typeface="Arial" pitchFamily="34" charset="0"/>
                          <a:cs typeface="Arial" pitchFamily="34" charset="0"/>
                        </a:rPr>
                        <a:t> Hospital</a:t>
                      </a: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dirty="0" smtClean="0">
                          <a:effectLst/>
                          <a:latin typeface="Arial" pitchFamily="34" charset="0"/>
                          <a:ea typeface="Calibri"/>
                          <a:cs typeface="Arial" pitchFamily="34" charset="0"/>
                        </a:rPr>
                        <a:t> Replacement</a:t>
                      </a:r>
                      <a:r>
                        <a:rPr lang="en-US" sz="1400" baseline="0" dirty="0" smtClean="0">
                          <a:effectLst/>
                          <a:latin typeface="Arial" pitchFamily="34" charset="0"/>
                          <a:ea typeface="Calibri"/>
                          <a:cs typeface="Arial" pitchFamily="34" charset="0"/>
                        </a:rPr>
                        <a:t> of Theatre Chiller</a:t>
                      </a:r>
                      <a:endParaRPr lang="en-US" sz="1400" dirty="0" smtClean="0">
                        <a:effectLst/>
                        <a:latin typeface="Arial" pitchFamily="34" charset="0"/>
                        <a:ea typeface="Calibri"/>
                        <a:cs typeface="Arial" pitchFamily="34" charset="0"/>
                      </a:endParaRPr>
                    </a:p>
                  </a:txBody>
                  <a:tcPr marL="0" marR="0" marT="0" marB="0"/>
                </a:tc>
                <a:extLst>
                  <a:ext uri="{0D108BD9-81ED-4DB2-BD59-A6C34878D82A}">
                    <a16:rowId xmlns:a16="http://schemas.microsoft.com/office/drawing/2014/main" xmlns="" val="10003"/>
                  </a:ext>
                </a:extLst>
              </a:tr>
              <a:tr h="370840">
                <a:tc>
                  <a:txBody>
                    <a:bodyPr/>
                    <a:lstStyle/>
                    <a:p>
                      <a:pPr marL="0" marR="0" lvl="2" indent="0" algn="l" defTabSz="914400" rtl="0" eaLnBrk="1" fontAlgn="auto" latinLnBrk="0" hangingPunct="1">
                        <a:lnSpc>
                          <a:spcPct val="115000"/>
                        </a:lnSpc>
                        <a:spcBef>
                          <a:spcPts val="0"/>
                        </a:spcBef>
                        <a:spcAft>
                          <a:spcPts val="0"/>
                        </a:spcAft>
                        <a:buClrTx/>
                        <a:buSzTx/>
                        <a:buFontTx/>
                        <a:buNone/>
                        <a:tabLst/>
                        <a:defRPr/>
                      </a:pPr>
                      <a:r>
                        <a:rPr lang="en-ZA" sz="1400" dirty="0" err="1" smtClean="0">
                          <a:latin typeface="Arial" pitchFamily="34" charset="0"/>
                          <a:cs typeface="Arial" pitchFamily="34" charset="0"/>
                        </a:rPr>
                        <a:t>Ellisras</a:t>
                      </a:r>
                      <a:r>
                        <a:rPr lang="en-ZA" sz="1400" dirty="0" smtClean="0">
                          <a:latin typeface="Arial" pitchFamily="34" charset="0"/>
                          <a:cs typeface="Arial" pitchFamily="34" charset="0"/>
                        </a:rPr>
                        <a:t> Hospital</a:t>
                      </a:r>
                    </a:p>
                  </a:txBody>
                  <a:tcPr marL="68586" marR="6858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Arial" pitchFamily="34" charset="0"/>
                          <a:ea typeface="Calibri"/>
                          <a:cs typeface="Arial" pitchFamily="34" charset="0"/>
                        </a:rPr>
                        <a:t>Replacement</a:t>
                      </a:r>
                      <a:r>
                        <a:rPr lang="en-US" sz="1400" baseline="0" dirty="0" smtClean="0">
                          <a:effectLst/>
                          <a:latin typeface="Arial" pitchFamily="34" charset="0"/>
                          <a:ea typeface="Calibri"/>
                          <a:cs typeface="Arial" pitchFamily="34" charset="0"/>
                        </a:rPr>
                        <a:t> of Theatre Chiller</a:t>
                      </a:r>
                      <a:endParaRPr lang="en-US" sz="1400" dirty="0" smtClean="0">
                        <a:effectLst/>
                        <a:latin typeface="Arial" pitchFamily="34" charset="0"/>
                        <a:ea typeface="Calibri"/>
                        <a:cs typeface="Arial" pitchFamily="34" charset="0"/>
                      </a:endParaRPr>
                    </a:p>
                  </a:txBody>
                  <a:tcPr marL="68586" marR="68586" marT="0" marB="0"/>
                </a:tc>
                <a:extLst>
                  <a:ext uri="{0D108BD9-81ED-4DB2-BD59-A6C34878D82A}">
                    <a16:rowId xmlns:a16="http://schemas.microsoft.com/office/drawing/2014/main" xmlns="" val="10004"/>
                  </a:ext>
                </a:extLst>
              </a:tr>
              <a:tr h="370840">
                <a:tc>
                  <a:txBody>
                    <a:bodyPr/>
                    <a:lstStyle/>
                    <a:p>
                      <a:pPr marL="0" marR="0" lvl="2" indent="0" algn="l" defTabSz="914400" rtl="0" eaLnBrk="1" fontAlgn="t"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 </a:t>
                      </a:r>
                      <a:r>
                        <a:rPr lang="en-ZA" sz="1400" dirty="0" err="1" smtClean="0">
                          <a:latin typeface="Arial" pitchFamily="34" charset="0"/>
                          <a:cs typeface="Arial" pitchFamily="34" charset="0"/>
                        </a:rPr>
                        <a:t>Mokopane</a:t>
                      </a:r>
                      <a:r>
                        <a:rPr lang="en-ZA" sz="1400" dirty="0" smtClean="0">
                          <a:latin typeface="Arial" pitchFamily="34" charset="0"/>
                          <a:cs typeface="Arial" pitchFamily="34" charset="0"/>
                        </a:rPr>
                        <a:t> Hospital</a:t>
                      </a: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dirty="0" smtClean="0">
                          <a:effectLst/>
                          <a:latin typeface="Arial" pitchFamily="34" charset="0"/>
                          <a:ea typeface="Calibri"/>
                          <a:cs typeface="Arial" pitchFamily="34" charset="0"/>
                        </a:rPr>
                        <a:t> Replacement</a:t>
                      </a:r>
                      <a:r>
                        <a:rPr lang="en-US" sz="1400" baseline="0" dirty="0" smtClean="0">
                          <a:effectLst/>
                          <a:latin typeface="Arial" pitchFamily="34" charset="0"/>
                          <a:ea typeface="Calibri"/>
                          <a:cs typeface="Arial" pitchFamily="34" charset="0"/>
                        </a:rPr>
                        <a:t> of Maternity Theatre Chiller</a:t>
                      </a:r>
                      <a:endParaRPr lang="en-US" sz="1400" dirty="0" smtClean="0">
                        <a:effectLst/>
                        <a:latin typeface="Arial" pitchFamily="34" charset="0"/>
                        <a:ea typeface="Calibri"/>
                        <a:cs typeface="Arial" pitchFamily="34" charset="0"/>
                      </a:endParaRPr>
                    </a:p>
                  </a:txBody>
                  <a:tcPr marL="0" marR="0" marT="0" marB="0"/>
                </a:tc>
                <a:extLst>
                  <a:ext uri="{0D108BD9-81ED-4DB2-BD59-A6C34878D82A}">
                    <a16:rowId xmlns:a16="http://schemas.microsoft.com/office/drawing/2014/main" xmlns="" val="10005"/>
                  </a:ext>
                </a:extLst>
              </a:tr>
              <a:tr h="370840">
                <a:tc>
                  <a:txBody>
                    <a:bodyPr/>
                    <a:lstStyle/>
                    <a:p>
                      <a:pPr marL="0" marR="0" lvl="2" indent="0" algn="l" defTabSz="914400" rtl="0" eaLnBrk="1" fontAlgn="t"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 Philadelphia Hospital</a:t>
                      </a: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dirty="0" smtClean="0">
                          <a:effectLst/>
                          <a:latin typeface="Arial" pitchFamily="34" charset="0"/>
                          <a:ea typeface="Calibri"/>
                          <a:cs typeface="Arial" pitchFamily="34" charset="0"/>
                        </a:rPr>
                        <a:t> Replacement</a:t>
                      </a:r>
                      <a:r>
                        <a:rPr lang="en-US" sz="1400" baseline="0" dirty="0" smtClean="0">
                          <a:effectLst/>
                          <a:latin typeface="Arial" pitchFamily="34" charset="0"/>
                          <a:ea typeface="Calibri"/>
                          <a:cs typeface="Arial" pitchFamily="34" charset="0"/>
                        </a:rPr>
                        <a:t> of Theatre Chiller</a:t>
                      </a:r>
                      <a:endParaRPr lang="en-US" sz="1400" dirty="0" smtClean="0">
                        <a:effectLst/>
                        <a:latin typeface="Arial" pitchFamily="34" charset="0"/>
                        <a:ea typeface="Calibri"/>
                        <a:cs typeface="Arial" pitchFamily="34" charset="0"/>
                      </a:endParaRPr>
                    </a:p>
                  </a:txBody>
                  <a:tcPr marL="0" marR="0" marT="0" marB="0"/>
                </a:tc>
                <a:extLst>
                  <a:ext uri="{0D108BD9-81ED-4DB2-BD59-A6C34878D82A}">
                    <a16:rowId xmlns:a16="http://schemas.microsoft.com/office/drawing/2014/main" xmlns="" val="10006"/>
                  </a:ext>
                </a:extLst>
              </a:tr>
              <a:tr h="370840">
                <a:tc>
                  <a:txBody>
                    <a:bodyPr/>
                    <a:lstStyle/>
                    <a:p>
                      <a:pPr marL="0" marR="0" lvl="2" indent="0" algn="l" defTabSz="914400" rtl="0" eaLnBrk="1" fontAlgn="t"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 Helena Franz Hospital</a:t>
                      </a: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dirty="0" smtClean="0">
                          <a:effectLst/>
                          <a:latin typeface="Arial" pitchFamily="34" charset="0"/>
                          <a:ea typeface="Calibri"/>
                          <a:cs typeface="Arial" pitchFamily="34" charset="0"/>
                        </a:rPr>
                        <a:t> Replacement</a:t>
                      </a:r>
                      <a:r>
                        <a:rPr lang="en-US" sz="1400" baseline="0" dirty="0" smtClean="0">
                          <a:effectLst/>
                          <a:latin typeface="Arial" pitchFamily="34" charset="0"/>
                          <a:ea typeface="Calibri"/>
                          <a:cs typeface="Arial" pitchFamily="34" charset="0"/>
                        </a:rPr>
                        <a:t> of Theatre Chiller</a:t>
                      </a:r>
                      <a:endParaRPr lang="en-US" sz="1400" dirty="0" smtClean="0">
                        <a:effectLst/>
                        <a:latin typeface="Arial" pitchFamily="34" charset="0"/>
                        <a:ea typeface="Calibri"/>
                        <a:cs typeface="Arial" pitchFamily="34" charset="0"/>
                      </a:endParaRPr>
                    </a:p>
                  </a:txBody>
                  <a:tcPr marL="0" marR="0" marT="0" marB="0"/>
                </a:tc>
                <a:extLst>
                  <a:ext uri="{0D108BD9-81ED-4DB2-BD59-A6C34878D82A}">
                    <a16:rowId xmlns:a16="http://schemas.microsoft.com/office/drawing/2014/main" xmlns="" val="10007"/>
                  </a:ext>
                </a:extLst>
              </a:tr>
              <a:tr h="370840">
                <a:tc>
                  <a:txBody>
                    <a:bodyPr/>
                    <a:lstStyle/>
                    <a:p>
                      <a:pPr marL="0" marR="0" algn="l">
                        <a:lnSpc>
                          <a:spcPct val="115000"/>
                        </a:lnSpc>
                        <a:spcBef>
                          <a:spcPts val="0"/>
                        </a:spcBef>
                        <a:spcAft>
                          <a:spcPts val="0"/>
                        </a:spcAft>
                      </a:pPr>
                      <a:r>
                        <a:rPr lang="en-US" sz="1400" b="0" dirty="0" err="1" smtClean="0">
                          <a:effectLst/>
                          <a:latin typeface="Arial" pitchFamily="34" charset="0"/>
                          <a:ea typeface="Calibri"/>
                          <a:cs typeface="Arial" pitchFamily="34" charset="0"/>
                        </a:rPr>
                        <a:t>Kgapane</a:t>
                      </a:r>
                      <a:r>
                        <a:rPr lang="en-US" sz="1400" b="0" dirty="0" smtClean="0">
                          <a:effectLst/>
                          <a:latin typeface="Arial" pitchFamily="34" charset="0"/>
                          <a:ea typeface="Calibri"/>
                          <a:cs typeface="Arial" pitchFamily="34" charset="0"/>
                        </a:rPr>
                        <a:t> Hospital</a:t>
                      </a:r>
                    </a:p>
                  </a:txBody>
                  <a:tcPr marL="68586" marR="6858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Arial" pitchFamily="34" charset="0"/>
                          <a:ea typeface="Calibri"/>
                          <a:cs typeface="Arial" pitchFamily="34" charset="0"/>
                        </a:rPr>
                        <a:t>Replacement of Standby Generator</a:t>
                      </a:r>
                    </a:p>
                  </a:txBody>
                  <a:tcPr marL="68586" marR="68586" marT="0" marB="0"/>
                </a:tc>
                <a:extLst>
                  <a:ext uri="{0D108BD9-81ED-4DB2-BD59-A6C34878D82A}">
                    <a16:rowId xmlns:a16="http://schemas.microsoft.com/office/drawing/2014/main" xmlns="" val="10008"/>
                  </a:ext>
                </a:extLst>
              </a:tr>
              <a:tr h="370840">
                <a:tc>
                  <a:txBody>
                    <a:bodyPr/>
                    <a:lstStyle/>
                    <a:p>
                      <a:pPr marL="0" marR="0" algn="l">
                        <a:lnSpc>
                          <a:spcPct val="115000"/>
                        </a:lnSpc>
                        <a:spcBef>
                          <a:spcPts val="0"/>
                        </a:spcBef>
                        <a:spcAft>
                          <a:spcPts val="0"/>
                        </a:spcAft>
                      </a:pPr>
                      <a:r>
                        <a:rPr lang="en-US" sz="1400" b="0" dirty="0" smtClean="0">
                          <a:effectLst/>
                          <a:latin typeface="Arial" pitchFamily="34" charset="0"/>
                          <a:ea typeface="Calibri"/>
                          <a:cs typeface="Arial" pitchFamily="34" charset="0"/>
                        </a:rPr>
                        <a:t>St.</a:t>
                      </a:r>
                      <a:r>
                        <a:rPr lang="en-US" sz="1400" b="0" baseline="0" dirty="0" smtClean="0">
                          <a:effectLst/>
                          <a:latin typeface="Arial" pitchFamily="34" charset="0"/>
                          <a:ea typeface="Calibri"/>
                          <a:cs typeface="Arial" pitchFamily="34" charset="0"/>
                        </a:rPr>
                        <a:t> </a:t>
                      </a:r>
                      <a:r>
                        <a:rPr lang="en-US" sz="1400" b="0" baseline="0" dirty="0" err="1" smtClean="0">
                          <a:effectLst/>
                          <a:latin typeface="Arial" pitchFamily="34" charset="0"/>
                          <a:ea typeface="Calibri"/>
                          <a:cs typeface="Arial" pitchFamily="34" charset="0"/>
                        </a:rPr>
                        <a:t>Ritas</a:t>
                      </a:r>
                      <a:r>
                        <a:rPr lang="en-US" sz="1400" b="0" baseline="0" dirty="0" smtClean="0">
                          <a:effectLst/>
                          <a:latin typeface="Arial" pitchFamily="34" charset="0"/>
                          <a:ea typeface="Calibri"/>
                          <a:cs typeface="Arial" pitchFamily="34" charset="0"/>
                        </a:rPr>
                        <a:t> Hospital </a:t>
                      </a:r>
                    </a:p>
                  </a:txBody>
                  <a:tcPr marL="68586" marR="6858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dirty="0" smtClean="0">
                          <a:effectLst/>
                          <a:latin typeface="Arial" pitchFamily="34" charset="0"/>
                          <a:ea typeface="Calibri"/>
                          <a:cs typeface="Arial" pitchFamily="34" charset="0"/>
                        </a:rPr>
                        <a:t>Replacement of Standby Generator</a:t>
                      </a:r>
                    </a:p>
                  </a:txBody>
                  <a:tcPr marL="68586" marR="68586" marT="0" marB="0"/>
                </a:tc>
                <a:extLst>
                  <a:ext uri="{0D108BD9-81ED-4DB2-BD59-A6C34878D82A}">
                    <a16:rowId xmlns:a16="http://schemas.microsoft.com/office/drawing/2014/main" xmlns="" val="10009"/>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102</a:t>
            </a:fld>
            <a:endParaRPr lang="en-ZA" altLang="en-US"/>
          </a:p>
        </p:txBody>
      </p:sp>
    </p:spTree>
    <p:extLst>
      <p:ext uri="{BB962C8B-B14F-4D97-AF65-F5344CB8AC3E}">
        <p14:creationId xmlns:p14="http://schemas.microsoft.com/office/powerpoint/2010/main" xmlns="" val="8580304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Address the backlog in capital projects…. </a:t>
            </a:r>
            <a:r>
              <a:rPr lang="en-ZA" sz="3200" b="1" dirty="0">
                <a:solidFill>
                  <a:srgbClr val="000000"/>
                </a:solidFill>
                <a:latin typeface="Tahoma"/>
                <a:cs typeface="Arial"/>
              </a:rPr>
              <a:t/>
            </a:r>
            <a:br>
              <a:rPr lang="en-ZA" sz="3200" b="1" dirty="0">
                <a:solidFill>
                  <a:srgbClr val="000000"/>
                </a:solidFill>
                <a:latin typeface="Tahoma"/>
                <a:cs typeface="Arial"/>
              </a:rPr>
            </a:br>
            <a:r>
              <a:rPr lang="en-ZA" sz="2000" b="1" i="1" dirty="0">
                <a:solidFill>
                  <a:srgbClr val="000000"/>
                </a:solidFill>
                <a:latin typeface="Tahoma"/>
                <a:cs typeface="Arial"/>
              </a:rPr>
              <a:t>Projects in Construction due for completion in 19/20 MTEF</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92669587"/>
              </p:ext>
            </p:extLst>
          </p:nvPr>
        </p:nvGraphicFramePr>
        <p:xfrm>
          <a:off x="586854" y="1600200"/>
          <a:ext cx="8404746" cy="1864360"/>
        </p:xfrm>
        <a:graphic>
          <a:graphicData uri="http://schemas.openxmlformats.org/drawingml/2006/table">
            <a:tbl>
              <a:tblPr firstRow="1" bandRow="1">
                <a:tableStyleId>{5C22544A-7EE6-4342-B048-85BDC9FD1C3A}</a:tableStyleId>
              </a:tblPr>
              <a:tblGrid>
                <a:gridCol w="4556646">
                  <a:extLst>
                    <a:ext uri="{9D8B030D-6E8A-4147-A177-3AD203B41FA5}">
                      <a16:colId xmlns:a16="http://schemas.microsoft.com/office/drawing/2014/main" xmlns="" val="20000"/>
                    </a:ext>
                  </a:extLst>
                </a:gridCol>
                <a:gridCol w="3848100">
                  <a:extLst>
                    <a:ext uri="{9D8B030D-6E8A-4147-A177-3AD203B41FA5}">
                      <a16:colId xmlns:a16="http://schemas.microsoft.com/office/drawing/2014/main" xmlns="" val="20001"/>
                    </a:ext>
                  </a:extLst>
                </a:gridCol>
              </a:tblGrid>
              <a:tr h="37084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Facility Name</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Project</a:t>
                      </a:r>
                      <a:r>
                        <a:rPr lang="en-US" sz="1200" kern="1200" baseline="0" dirty="0" smtClean="0">
                          <a:solidFill>
                            <a:schemeClr val="dk1"/>
                          </a:solidFill>
                          <a:latin typeface="+mn-lt"/>
                          <a:ea typeface="+mn-ea"/>
                          <a:cs typeface="+mn-cs"/>
                        </a:rPr>
                        <a:t> Name / Description </a:t>
                      </a:r>
                      <a:endParaRPr lang="en-US" sz="12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370840">
                <a:tc>
                  <a:txBody>
                    <a:bodyPr/>
                    <a:lstStyle/>
                    <a:p>
                      <a:pPr algn="l" fontAlgn="t"/>
                      <a:r>
                        <a:rPr lang="en-US" sz="1400" u="none" strike="noStrike" dirty="0">
                          <a:solidFill>
                            <a:schemeClr val="tx1"/>
                          </a:solidFill>
                          <a:effectLst/>
                          <a:latin typeface="Arial" pitchFamily="34" charset="0"/>
                          <a:cs typeface="Arial" pitchFamily="34" charset="0"/>
                        </a:rPr>
                        <a:t> </a:t>
                      </a:r>
                      <a:r>
                        <a:rPr lang="en-US" sz="1400" u="none" strike="noStrike" dirty="0" smtClean="0">
                          <a:solidFill>
                            <a:schemeClr val="tx1"/>
                          </a:solidFill>
                          <a:effectLst/>
                          <a:latin typeface="Arial" pitchFamily="34" charset="0"/>
                          <a:cs typeface="Arial" pitchFamily="34" charset="0"/>
                        </a:rPr>
                        <a:t>1.Maphutha </a:t>
                      </a:r>
                      <a:r>
                        <a:rPr lang="en-US" sz="1400" u="none" strike="noStrike" dirty="0">
                          <a:solidFill>
                            <a:schemeClr val="tx1"/>
                          </a:solidFill>
                          <a:effectLst/>
                          <a:latin typeface="Arial" pitchFamily="34" charset="0"/>
                          <a:cs typeface="Arial" pitchFamily="34" charset="0"/>
                        </a:rPr>
                        <a:t>Malatjie Hospital </a:t>
                      </a:r>
                      <a:endParaRPr lang="en-US" sz="1400" u="none" strike="noStrike" dirty="0" smtClean="0">
                        <a:solidFill>
                          <a:schemeClr val="tx1"/>
                        </a:solidFill>
                        <a:effectLst/>
                        <a:latin typeface="Arial" pitchFamily="34" charset="0"/>
                        <a:cs typeface="Arial" pitchFamily="34" charset="0"/>
                      </a:endParaRPr>
                    </a:p>
                    <a:p>
                      <a:pPr algn="l" fontAlgn="t"/>
                      <a:endParaRPr lang="en-US" sz="1400" b="0" i="0" u="none" strike="noStrike" dirty="0" smtClean="0">
                        <a:solidFill>
                          <a:schemeClr val="tx1"/>
                        </a:solidFill>
                        <a:effectLst/>
                        <a:latin typeface="Arial" pitchFamily="34" charset="0"/>
                        <a:cs typeface="Arial" pitchFamily="34" charset="0"/>
                      </a:endParaRPr>
                    </a:p>
                    <a:p>
                      <a:pPr algn="l" fontAlgn="t"/>
                      <a:endParaRPr lang="en-US" sz="1400" b="0" i="0" u="none" strike="noStrike" dirty="0" smtClean="0">
                        <a:solidFill>
                          <a:schemeClr val="tx1"/>
                        </a:solidFill>
                        <a:effectLst/>
                        <a:latin typeface="Arial"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u="none" strike="noStrike" kern="1200" dirty="0" smtClean="0">
                          <a:solidFill>
                            <a:schemeClr val="tx1"/>
                          </a:solidFill>
                          <a:effectLst/>
                          <a:latin typeface="Arial" pitchFamily="34" charset="0"/>
                          <a:ea typeface="+mn-ea"/>
                          <a:cs typeface="Arial" pitchFamily="34" charset="0"/>
                        </a:rPr>
                        <a:t>OPD, Casualty, X-Ray, , Pharmacy, Health Support and Helipad</a:t>
                      </a:r>
                      <a:r>
                        <a:rPr lang="en-US" sz="1400" u="none" strike="noStrike" dirty="0" smtClean="0">
                          <a:solidFill>
                            <a:schemeClr val="tx1"/>
                          </a:solidFill>
                          <a:effectLst/>
                          <a:latin typeface="Arial" pitchFamily="34" charset="0"/>
                          <a:cs typeface="Arial" pitchFamily="34" charset="0"/>
                        </a:rPr>
                        <a:t>.</a:t>
                      </a:r>
                    </a:p>
                  </a:txBody>
                  <a:tcPr marL="0" marR="0" marT="0" marB="0"/>
                </a:tc>
                <a:extLst>
                  <a:ext uri="{0D108BD9-81ED-4DB2-BD59-A6C34878D82A}">
                    <a16:rowId xmlns:a16="http://schemas.microsoft.com/office/drawing/2014/main" xmlns="" val="10001"/>
                  </a:ext>
                </a:extLst>
              </a:tr>
              <a:tr h="370840">
                <a:tc>
                  <a:txBody>
                    <a:bodyPr/>
                    <a:lstStyle/>
                    <a:p>
                      <a:pPr algn="l" fontAlgn="t"/>
                      <a:r>
                        <a:rPr lang="en-US" sz="1400" u="none" strike="noStrike" dirty="0">
                          <a:solidFill>
                            <a:schemeClr val="tx1"/>
                          </a:solidFill>
                          <a:effectLst/>
                          <a:latin typeface="Arial" pitchFamily="34" charset="0"/>
                          <a:cs typeface="Arial" pitchFamily="34" charset="0"/>
                        </a:rPr>
                        <a:t> </a:t>
                      </a:r>
                      <a:r>
                        <a:rPr lang="en-US" sz="1400" u="none" strike="noStrike" dirty="0" smtClean="0">
                          <a:solidFill>
                            <a:schemeClr val="tx1"/>
                          </a:solidFill>
                          <a:effectLst/>
                          <a:latin typeface="Arial" pitchFamily="34" charset="0"/>
                          <a:cs typeface="Arial" pitchFamily="34" charset="0"/>
                        </a:rPr>
                        <a:t>2.Letaba </a:t>
                      </a:r>
                      <a:r>
                        <a:rPr lang="en-US" sz="1400" u="none" strike="noStrike" dirty="0">
                          <a:solidFill>
                            <a:schemeClr val="tx1"/>
                          </a:solidFill>
                          <a:effectLst/>
                          <a:latin typeface="Arial" pitchFamily="34" charset="0"/>
                          <a:cs typeface="Arial" pitchFamily="34" charset="0"/>
                        </a:rPr>
                        <a:t>Hospital </a:t>
                      </a:r>
                      <a:endParaRPr lang="en-US" sz="1400" u="none" strike="noStrike" dirty="0" smtClean="0">
                        <a:solidFill>
                          <a:schemeClr val="tx1"/>
                        </a:solidFill>
                        <a:effectLst/>
                        <a:latin typeface="Arial" pitchFamily="34" charset="0"/>
                        <a:cs typeface="Arial" pitchFamily="34" charset="0"/>
                      </a:endParaRPr>
                    </a:p>
                    <a:p>
                      <a:pPr algn="l" fontAlgn="t"/>
                      <a:endParaRPr lang="en-US" sz="1400" b="0" i="0" u="none" strike="noStrike" dirty="0" smtClean="0">
                        <a:solidFill>
                          <a:schemeClr val="tx1"/>
                        </a:solidFill>
                        <a:effectLst/>
                        <a:latin typeface="Arial" pitchFamily="34" charset="0"/>
                        <a:cs typeface="Arial" pitchFamily="34" charset="0"/>
                      </a:endParaRPr>
                    </a:p>
                    <a:p>
                      <a:pPr algn="l" fontAlgn="t"/>
                      <a:endParaRPr lang="en-US" sz="1400" b="0" i="0" u="none" strike="noStrike" dirty="0" smtClean="0">
                        <a:solidFill>
                          <a:schemeClr val="tx1"/>
                        </a:solidFill>
                        <a:effectLst/>
                        <a:latin typeface="Arial" pitchFamily="34" charset="0"/>
                        <a:cs typeface="Arial" pitchFamily="34" charset="0"/>
                      </a:endParaRPr>
                    </a:p>
                    <a:p>
                      <a:pPr algn="l" fontAlgn="t"/>
                      <a:endParaRPr lang="en-US" sz="1400" b="0" i="0" u="none" strike="noStrike" dirty="0" smtClean="0">
                        <a:solidFill>
                          <a:schemeClr val="tx1"/>
                        </a:solidFill>
                        <a:effectLst/>
                        <a:latin typeface="Arial" pitchFamily="34" charset="0"/>
                        <a:cs typeface="Arial" pitchFamily="34" charset="0"/>
                      </a:endParaRPr>
                    </a:p>
                  </a:txBody>
                  <a:tcPr marL="0" marR="0" marT="0" marB="0"/>
                </a:tc>
                <a:tc>
                  <a:txBody>
                    <a:bodyPr/>
                    <a:lstStyle/>
                    <a:p>
                      <a:pPr algn="l" fontAlgn="t"/>
                      <a:r>
                        <a:rPr lang="en-US" sz="1400" u="none" strike="noStrike" dirty="0" smtClean="0">
                          <a:solidFill>
                            <a:schemeClr val="tx1"/>
                          </a:solidFill>
                          <a:effectLst/>
                          <a:latin typeface="Arial" pitchFamily="34" charset="0"/>
                          <a:cs typeface="Arial" pitchFamily="34" charset="0"/>
                        </a:rPr>
                        <a:t>Contract A5: Workshop, Replacement</a:t>
                      </a:r>
                      <a:r>
                        <a:rPr lang="en-US" sz="1400" u="none" strike="noStrike" baseline="0" dirty="0" smtClean="0">
                          <a:solidFill>
                            <a:schemeClr val="tx1"/>
                          </a:solidFill>
                          <a:effectLst/>
                          <a:latin typeface="Arial" pitchFamily="34" charset="0"/>
                          <a:cs typeface="Arial" pitchFamily="34" charset="0"/>
                        </a:rPr>
                        <a:t> of the Burnt Surgical Ward</a:t>
                      </a:r>
                      <a:r>
                        <a:rPr lang="en-US" sz="1400" u="none" strike="noStrike" dirty="0" smtClean="0">
                          <a:solidFill>
                            <a:schemeClr val="tx1"/>
                          </a:solidFill>
                          <a:effectLst/>
                          <a:latin typeface="Arial" pitchFamily="34" charset="0"/>
                          <a:cs typeface="Arial" pitchFamily="34" charset="0"/>
                        </a:rPr>
                        <a:t>, </a:t>
                      </a:r>
                      <a:r>
                        <a:rPr lang="en-US" sz="1400" u="none" strike="noStrike" dirty="0">
                          <a:solidFill>
                            <a:schemeClr val="tx1"/>
                          </a:solidFill>
                          <a:effectLst/>
                          <a:latin typeface="Arial" pitchFamily="34" charset="0"/>
                          <a:cs typeface="Arial" pitchFamily="34" charset="0"/>
                        </a:rPr>
                        <a:t>72 hours Water Standby Storage &amp; Mechanical Works at Letaba </a:t>
                      </a:r>
                      <a:r>
                        <a:rPr lang="en-US" sz="1400" u="none" strike="noStrike" dirty="0" smtClean="0">
                          <a:solidFill>
                            <a:schemeClr val="tx1"/>
                          </a:solidFill>
                          <a:effectLst/>
                          <a:latin typeface="Arial" pitchFamily="34" charset="0"/>
                          <a:cs typeface="Arial" pitchFamily="34" charset="0"/>
                        </a:rPr>
                        <a:t>Hospital, Completion of A2, Medical Waste Facility.</a:t>
                      </a:r>
                    </a:p>
                  </a:txBody>
                  <a:tcPr marL="0" marR="0" marT="0" marB="0"/>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103</a:t>
            </a:fld>
            <a:endParaRPr lang="en-ZA" altLang="en-US"/>
          </a:p>
        </p:txBody>
      </p:sp>
    </p:spTree>
    <p:extLst>
      <p:ext uri="{BB962C8B-B14F-4D97-AF65-F5344CB8AC3E}">
        <p14:creationId xmlns:p14="http://schemas.microsoft.com/office/powerpoint/2010/main" xmlns="" val="12291909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4148" y="194274"/>
            <a:ext cx="8763000" cy="1066800"/>
          </a:xfrm>
        </p:spPr>
        <p:txBody>
          <a:bodyPr/>
          <a:lstStyle/>
          <a:p>
            <a:r>
              <a:rPr lang="en-ZA" sz="2800" b="1" dirty="0">
                <a:solidFill>
                  <a:srgbClr val="000000"/>
                </a:solidFill>
                <a:latin typeface="Tahoma"/>
                <a:cs typeface="Arial"/>
              </a:rPr>
              <a:t>Address the backlog in capital projects…. </a:t>
            </a:r>
            <a:r>
              <a:rPr lang="en-ZA" sz="3200" b="1" dirty="0">
                <a:solidFill>
                  <a:srgbClr val="000000"/>
                </a:solidFill>
                <a:latin typeface="Tahoma"/>
                <a:cs typeface="Arial"/>
              </a:rPr>
              <a:t/>
            </a:r>
            <a:br>
              <a:rPr lang="en-ZA" sz="3200" b="1" dirty="0">
                <a:solidFill>
                  <a:srgbClr val="000000"/>
                </a:solidFill>
                <a:latin typeface="Tahoma"/>
                <a:cs typeface="Arial"/>
              </a:rPr>
            </a:br>
            <a:r>
              <a:rPr lang="en-ZA" sz="2000" b="1" i="1" dirty="0">
                <a:solidFill>
                  <a:srgbClr val="000000"/>
                </a:solidFill>
                <a:latin typeface="Tahoma"/>
                <a:cs typeface="Arial"/>
              </a:rPr>
              <a:t>Laundry Programme Started in</a:t>
            </a:r>
            <a:r>
              <a:rPr lang="en-ZA" altLang="en-US" sz="2000" b="1" i="1" dirty="0">
                <a:solidFill>
                  <a:srgbClr val="000000"/>
                </a:solidFill>
                <a:latin typeface="Tahoma"/>
                <a:cs typeface="Arial"/>
              </a:rPr>
              <a:t> 17/18</a:t>
            </a:r>
            <a:endParaRPr lang="en-ZA" sz="2000" i="1"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35427018"/>
              </p:ext>
            </p:extLst>
          </p:nvPr>
        </p:nvGraphicFramePr>
        <p:xfrm>
          <a:off x="614148" y="1600200"/>
          <a:ext cx="8377452" cy="3429000"/>
        </p:xfrm>
        <a:graphic>
          <a:graphicData uri="http://schemas.openxmlformats.org/drawingml/2006/table">
            <a:tbl>
              <a:tblPr firstRow="1" bandRow="1">
                <a:tableStyleId>{5C22544A-7EE6-4342-B048-85BDC9FD1C3A}</a:tableStyleId>
              </a:tblPr>
              <a:tblGrid>
                <a:gridCol w="2183829">
                  <a:extLst>
                    <a:ext uri="{9D8B030D-6E8A-4147-A177-3AD203B41FA5}">
                      <a16:colId xmlns:a16="http://schemas.microsoft.com/office/drawing/2014/main" xmlns="" val="20000"/>
                    </a:ext>
                  </a:extLst>
                </a:gridCol>
                <a:gridCol w="3377066">
                  <a:extLst>
                    <a:ext uri="{9D8B030D-6E8A-4147-A177-3AD203B41FA5}">
                      <a16:colId xmlns:a16="http://schemas.microsoft.com/office/drawing/2014/main" xmlns="" val="20001"/>
                    </a:ext>
                  </a:extLst>
                </a:gridCol>
                <a:gridCol w="2816557">
                  <a:extLst>
                    <a:ext uri="{9D8B030D-6E8A-4147-A177-3AD203B41FA5}">
                      <a16:colId xmlns:a16="http://schemas.microsoft.com/office/drawing/2014/main" xmlns="" val="20002"/>
                    </a:ext>
                  </a:extLst>
                </a:gridCol>
              </a:tblGrid>
              <a:tr h="37084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Facility Name</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Project</a:t>
                      </a:r>
                      <a:r>
                        <a:rPr lang="en-US" sz="1200" kern="1200" baseline="0" dirty="0" smtClean="0">
                          <a:solidFill>
                            <a:schemeClr val="dk1"/>
                          </a:solidFill>
                          <a:latin typeface="+mn-lt"/>
                          <a:ea typeface="+mn-ea"/>
                          <a:cs typeface="+mn-cs"/>
                        </a:rPr>
                        <a:t> Name / Description </a:t>
                      </a:r>
                      <a:endParaRPr lang="en-US" sz="1200" kern="1200" dirty="0">
                        <a:solidFill>
                          <a:schemeClr val="dk1"/>
                        </a:solidFill>
                        <a:latin typeface="+mn-lt"/>
                        <a:ea typeface="+mn-ea"/>
                        <a:cs typeface="+mn-cs"/>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Progress</a:t>
                      </a:r>
                      <a:endParaRPr lang="en-US" sz="12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370840">
                <a:tc>
                  <a:txBody>
                    <a:bodyPr/>
                    <a:lstStyle/>
                    <a:p>
                      <a:r>
                        <a:rPr lang="en-ZA" sz="1600" dirty="0" smtClean="0"/>
                        <a:t>1.Philadelphia</a:t>
                      </a:r>
                      <a:r>
                        <a:rPr lang="en-ZA" sz="1600" baseline="0" dirty="0" smtClean="0"/>
                        <a:t> Hospital</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Renovation of the existing</a:t>
                      </a:r>
                      <a:r>
                        <a:rPr lang="en-ZA" sz="1600" baseline="0" dirty="0" smtClean="0"/>
                        <a:t> laundry</a:t>
                      </a:r>
                      <a:endParaRPr lang="en-ZA" sz="1600" dirty="0" smtClean="0"/>
                    </a:p>
                  </a:txBody>
                  <a:tcPr/>
                </a:tc>
                <a:tc>
                  <a:txBody>
                    <a:bodyPr/>
                    <a:lstStyle/>
                    <a:p>
                      <a:r>
                        <a:rPr lang="en-ZA" sz="1600" kern="1200" dirty="0" smtClean="0">
                          <a:solidFill>
                            <a:schemeClr val="dk1"/>
                          </a:solidFill>
                          <a:effectLst/>
                          <a:latin typeface="+mn-lt"/>
                          <a:ea typeface="+mn-ea"/>
                          <a:cs typeface="+mn-cs"/>
                        </a:rPr>
                        <a:t>Site handed</a:t>
                      </a:r>
                      <a:r>
                        <a:rPr lang="en-ZA" sz="1600" kern="1200" baseline="0" dirty="0" smtClean="0">
                          <a:solidFill>
                            <a:schemeClr val="dk1"/>
                          </a:solidFill>
                          <a:effectLst/>
                          <a:latin typeface="+mn-lt"/>
                          <a:ea typeface="+mn-ea"/>
                          <a:cs typeface="+mn-cs"/>
                        </a:rPr>
                        <a:t> over on </a:t>
                      </a:r>
                      <a:r>
                        <a:rPr lang="en-ZA" sz="1600" kern="1200" dirty="0" smtClean="0">
                          <a:solidFill>
                            <a:schemeClr val="dk1"/>
                          </a:solidFill>
                          <a:effectLst/>
                          <a:latin typeface="+mn-lt"/>
                          <a:ea typeface="+mn-ea"/>
                          <a:cs typeface="+mn-cs"/>
                        </a:rPr>
                        <a:t>23-Jan-18</a:t>
                      </a:r>
                      <a:endParaRPr lang="en-ZA" sz="1600" dirty="0"/>
                    </a:p>
                  </a:txBody>
                  <a:tcPr/>
                </a:tc>
                <a:extLst>
                  <a:ext uri="{0D108BD9-81ED-4DB2-BD59-A6C34878D82A}">
                    <a16:rowId xmlns:a16="http://schemas.microsoft.com/office/drawing/2014/main" xmlns="" val="10002"/>
                  </a:ext>
                </a:extLst>
              </a:tr>
              <a:tr h="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smtClean="0"/>
                        <a:t>2.FH </a:t>
                      </a:r>
                      <a:r>
                        <a:rPr lang="en-US" sz="1600" dirty="0" err="1" smtClean="0"/>
                        <a:t>Odendaal</a:t>
                      </a:r>
                      <a:r>
                        <a:rPr lang="en-US" sz="1600" dirty="0" smtClean="0"/>
                        <a:t> MDR-XDR Site</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600" dirty="0" smtClean="0"/>
                        <a:t>Renovation</a:t>
                      </a:r>
                      <a:r>
                        <a:rPr lang="en-ZA" sz="1600" baseline="0" dirty="0" smtClean="0"/>
                        <a:t> of existing building into a laundry</a:t>
                      </a:r>
                      <a:endParaRPr lang="en-US" sz="1600" dirty="0" smtClean="0"/>
                    </a:p>
                  </a:txBody>
                  <a:tcPr/>
                </a:tc>
                <a:tc>
                  <a:txBody>
                    <a:bodyPr/>
                    <a:lstStyle/>
                    <a:p>
                      <a:r>
                        <a:rPr lang="en-ZA" sz="1600" kern="1200" dirty="0" smtClean="0">
                          <a:solidFill>
                            <a:schemeClr val="dk1"/>
                          </a:solidFill>
                          <a:effectLst/>
                          <a:latin typeface="+mn-lt"/>
                          <a:ea typeface="+mn-ea"/>
                          <a:cs typeface="+mn-cs"/>
                        </a:rPr>
                        <a:t>Site handed</a:t>
                      </a:r>
                      <a:r>
                        <a:rPr lang="en-ZA" sz="1600" kern="1200" baseline="0" dirty="0" smtClean="0">
                          <a:solidFill>
                            <a:schemeClr val="dk1"/>
                          </a:solidFill>
                          <a:effectLst/>
                          <a:latin typeface="+mn-lt"/>
                          <a:ea typeface="+mn-ea"/>
                          <a:cs typeface="+mn-cs"/>
                        </a:rPr>
                        <a:t> over </a:t>
                      </a:r>
                      <a:r>
                        <a:rPr lang="en-ZA" sz="1600" kern="1200" dirty="0" smtClean="0">
                          <a:solidFill>
                            <a:schemeClr val="dk1"/>
                          </a:solidFill>
                          <a:effectLst/>
                          <a:latin typeface="+mn-lt"/>
                          <a:ea typeface="+mn-ea"/>
                          <a:cs typeface="+mn-cs"/>
                        </a:rPr>
                        <a:t>11-Jan-18</a:t>
                      </a:r>
                      <a:endParaRPr lang="en-ZA" sz="1600" dirty="0"/>
                    </a:p>
                  </a:txBody>
                  <a:tcPr/>
                </a:tc>
                <a:extLst>
                  <a:ext uri="{0D108BD9-81ED-4DB2-BD59-A6C34878D82A}">
                    <a16:rowId xmlns:a16="http://schemas.microsoft.com/office/drawing/2014/main" xmlns="" val="10003"/>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smtClean="0"/>
                        <a:t>3.Mokopane Hospital</a:t>
                      </a:r>
                    </a:p>
                  </a:txBody>
                  <a:tcPr/>
                </a:tc>
                <a:tc>
                  <a:txBody>
                    <a:bodyPr/>
                    <a:lstStyle/>
                    <a:p>
                      <a:r>
                        <a:rPr lang="en-ZA" sz="1600" dirty="0" smtClean="0"/>
                        <a:t>Renovation of the existing</a:t>
                      </a:r>
                      <a:r>
                        <a:rPr lang="en-ZA" sz="1600" baseline="0" dirty="0" smtClean="0"/>
                        <a:t> laundry</a:t>
                      </a:r>
                      <a:endParaRPr lang="en-ZA" sz="1600" dirty="0"/>
                    </a:p>
                  </a:txBody>
                  <a:tcPr/>
                </a:tc>
                <a:tc>
                  <a:txBody>
                    <a:bodyPr/>
                    <a:lstStyle/>
                    <a:p>
                      <a:r>
                        <a:rPr lang="en-ZA" sz="1600" kern="1200" dirty="0" smtClean="0">
                          <a:solidFill>
                            <a:schemeClr val="dk1"/>
                          </a:solidFill>
                          <a:effectLst/>
                          <a:latin typeface="+mn-lt"/>
                          <a:ea typeface="+mn-ea"/>
                          <a:cs typeface="+mn-cs"/>
                        </a:rPr>
                        <a:t>Site handed</a:t>
                      </a:r>
                      <a:r>
                        <a:rPr lang="en-ZA" sz="1600" kern="1200" baseline="0" dirty="0" smtClean="0">
                          <a:solidFill>
                            <a:schemeClr val="dk1"/>
                          </a:solidFill>
                          <a:effectLst/>
                          <a:latin typeface="+mn-lt"/>
                          <a:ea typeface="+mn-ea"/>
                          <a:cs typeface="+mn-cs"/>
                        </a:rPr>
                        <a:t> over </a:t>
                      </a:r>
                      <a:r>
                        <a:rPr lang="en-ZA" sz="1600" kern="1200" dirty="0" smtClean="0">
                          <a:solidFill>
                            <a:schemeClr val="dk1"/>
                          </a:solidFill>
                          <a:effectLst/>
                          <a:latin typeface="+mn-lt"/>
                          <a:ea typeface="+mn-ea"/>
                          <a:cs typeface="+mn-cs"/>
                        </a:rPr>
                        <a:t>11-Jan-18</a:t>
                      </a:r>
                      <a:endParaRPr lang="en-ZA" sz="1600" dirty="0"/>
                    </a:p>
                  </a:txBody>
                  <a:tcPr/>
                </a:tc>
                <a:extLst>
                  <a:ext uri="{0D108BD9-81ED-4DB2-BD59-A6C34878D82A}">
                    <a16:rowId xmlns:a16="http://schemas.microsoft.com/office/drawing/2014/main" xmlns="" val="10004"/>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smtClean="0"/>
                        <a:t>4a.Letaba Hospital</a:t>
                      </a:r>
                      <a:endParaRPr lang="en-ZA" sz="1600" dirty="0" smtClean="0"/>
                    </a:p>
                  </a:txBody>
                  <a:tcPr/>
                </a:tc>
                <a:tc>
                  <a:txBody>
                    <a:bodyPr/>
                    <a:lstStyle/>
                    <a:p>
                      <a:r>
                        <a:rPr lang="en-ZA" sz="1600" dirty="0" smtClean="0"/>
                        <a:t>New Archive Facilities, including</a:t>
                      </a:r>
                      <a:r>
                        <a:rPr lang="en-ZA" sz="1600" baseline="0" dirty="0" smtClean="0"/>
                        <a:t> general site and decanting </a:t>
                      </a:r>
                      <a:endParaRPr lang="en-ZA" sz="1600" dirty="0"/>
                    </a:p>
                  </a:txBody>
                  <a:tcPr/>
                </a:tc>
                <a:tc>
                  <a:txBody>
                    <a:bodyPr/>
                    <a:lstStyle/>
                    <a:p>
                      <a:r>
                        <a:rPr lang="en-ZA" sz="1600" kern="1200" dirty="0" smtClean="0">
                          <a:solidFill>
                            <a:schemeClr val="dk1"/>
                          </a:solidFill>
                          <a:effectLst/>
                          <a:latin typeface="+mn-lt"/>
                          <a:ea typeface="+mn-ea"/>
                          <a:cs typeface="+mn-cs"/>
                        </a:rPr>
                        <a:t>Site handed</a:t>
                      </a:r>
                      <a:r>
                        <a:rPr lang="en-ZA" sz="1600" kern="1200" baseline="0" dirty="0" smtClean="0">
                          <a:solidFill>
                            <a:schemeClr val="dk1"/>
                          </a:solidFill>
                          <a:effectLst/>
                          <a:latin typeface="+mn-lt"/>
                          <a:ea typeface="+mn-ea"/>
                          <a:cs typeface="+mn-cs"/>
                        </a:rPr>
                        <a:t> over </a:t>
                      </a:r>
                      <a:r>
                        <a:rPr lang="en-ZA" sz="1600" kern="1200" dirty="0" smtClean="0">
                          <a:solidFill>
                            <a:schemeClr val="dk1"/>
                          </a:solidFill>
                          <a:effectLst/>
                          <a:latin typeface="+mn-lt"/>
                          <a:ea typeface="+mn-ea"/>
                          <a:cs typeface="+mn-cs"/>
                        </a:rPr>
                        <a:t>11-Jan-18</a:t>
                      </a:r>
                      <a:endParaRPr lang="en-ZA" sz="1600" dirty="0"/>
                    </a:p>
                  </a:txBody>
                  <a:tcPr/>
                </a:tc>
                <a:extLst>
                  <a:ext uri="{0D108BD9-81ED-4DB2-BD59-A6C34878D82A}">
                    <a16:rowId xmlns:a16="http://schemas.microsoft.com/office/drawing/2014/main" xmlns="" val="10005"/>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smtClean="0"/>
                        <a:t>4b.Letaba Hospital</a:t>
                      </a:r>
                      <a:endParaRPr lang="en-ZA" sz="1600" dirty="0" smtClean="0"/>
                    </a:p>
                  </a:txBody>
                  <a:tcPr/>
                </a:tc>
                <a:tc>
                  <a:txBody>
                    <a:bodyPr/>
                    <a:lstStyle/>
                    <a:p>
                      <a:r>
                        <a:rPr lang="en-ZA" sz="1600" dirty="0" smtClean="0"/>
                        <a:t>Upgrade</a:t>
                      </a:r>
                      <a:r>
                        <a:rPr lang="en-ZA" sz="1600" baseline="0" dirty="0" smtClean="0"/>
                        <a:t> existing</a:t>
                      </a:r>
                      <a:r>
                        <a:rPr lang="en-ZA" sz="1600" dirty="0" smtClean="0"/>
                        <a:t> laundry</a:t>
                      </a:r>
                      <a:endParaRPr lang="en-ZA" sz="1600" dirty="0"/>
                    </a:p>
                  </a:txBody>
                  <a:tcPr/>
                </a:tc>
                <a:tc>
                  <a:txBody>
                    <a:bodyPr/>
                    <a:lstStyle/>
                    <a:p>
                      <a:r>
                        <a:rPr lang="en-ZA" sz="1600" dirty="0" smtClean="0"/>
                        <a:t>Dependent</a:t>
                      </a:r>
                      <a:r>
                        <a:rPr lang="en-ZA" sz="1600" baseline="0" dirty="0" smtClean="0"/>
                        <a:t> on the completion of 4a</a:t>
                      </a:r>
                      <a:endParaRPr lang="en-ZA" sz="1600" dirty="0"/>
                    </a:p>
                  </a:txBody>
                  <a:tcPr/>
                </a:tc>
                <a:extLst>
                  <a:ext uri="{0D108BD9-81ED-4DB2-BD59-A6C34878D82A}">
                    <a16:rowId xmlns:a16="http://schemas.microsoft.com/office/drawing/2014/main" xmlns="" val="10006"/>
                  </a:ext>
                </a:extLst>
              </a:tr>
              <a:tr h="370840">
                <a:tc>
                  <a:txBody>
                    <a:bodyPr/>
                    <a:lstStyle/>
                    <a:p>
                      <a:r>
                        <a:rPr lang="en-US" sz="1600" dirty="0" smtClean="0"/>
                        <a:t>5.Messina Hospital</a:t>
                      </a:r>
                      <a:endParaRPr lang="en-ZA" sz="16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600" dirty="0" smtClean="0"/>
                        <a:t>Renovation</a:t>
                      </a:r>
                      <a:r>
                        <a:rPr lang="en-ZA" sz="1600" baseline="0" dirty="0" smtClean="0"/>
                        <a:t> of existing laundry</a:t>
                      </a:r>
                      <a:endParaRPr lang="en-US" sz="1600" dirty="0" smtClean="0"/>
                    </a:p>
                  </a:txBody>
                  <a:tcPr/>
                </a:tc>
                <a:tc>
                  <a:txBody>
                    <a:bodyPr/>
                    <a:lstStyle/>
                    <a:p>
                      <a:r>
                        <a:rPr lang="en-ZA" sz="1600" kern="1200" dirty="0" smtClean="0">
                          <a:solidFill>
                            <a:schemeClr val="dk1"/>
                          </a:solidFill>
                          <a:effectLst/>
                          <a:latin typeface="+mn-lt"/>
                          <a:ea typeface="+mn-ea"/>
                          <a:cs typeface="+mn-cs"/>
                        </a:rPr>
                        <a:t>Site handed</a:t>
                      </a:r>
                      <a:r>
                        <a:rPr lang="en-ZA" sz="1600" kern="1200" baseline="0" dirty="0" smtClean="0">
                          <a:solidFill>
                            <a:schemeClr val="dk1"/>
                          </a:solidFill>
                          <a:effectLst/>
                          <a:latin typeface="+mn-lt"/>
                          <a:ea typeface="+mn-ea"/>
                          <a:cs typeface="+mn-cs"/>
                        </a:rPr>
                        <a:t> over </a:t>
                      </a:r>
                      <a:r>
                        <a:rPr lang="en-ZA" sz="1600" kern="1200" dirty="0" smtClean="0">
                          <a:solidFill>
                            <a:schemeClr val="dk1"/>
                          </a:solidFill>
                          <a:effectLst/>
                          <a:latin typeface="+mn-lt"/>
                          <a:ea typeface="+mn-ea"/>
                          <a:cs typeface="+mn-cs"/>
                        </a:rPr>
                        <a:t>13-Dec-17</a:t>
                      </a:r>
                      <a:endParaRPr lang="en-ZA" sz="1600" dirty="0"/>
                    </a:p>
                  </a:txBody>
                  <a:tcPr/>
                </a:tc>
                <a:extLst>
                  <a:ext uri="{0D108BD9-81ED-4DB2-BD59-A6C34878D82A}">
                    <a16:rowId xmlns:a16="http://schemas.microsoft.com/office/drawing/2014/main" xmlns="" val="10007"/>
                  </a:ext>
                </a:extLst>
              </a:tr>
            </a:tbl>
          </a:graphicData>
        </a:graphic>
      </p:graphicFrame>
      <p:sp>
        <p:nvSpPr>
          <p:cNvPr id="11305" name="Slide Number Placeholder 3"/>
          <p:cNvSpPr>
            <a:spLocks noGrp="1"/>
          </p:cNvSpPr>
          <p:nvPr>
            <p:ph type="sldNum" sz="quarter" idx="4294967295"/>
          </p:nvPr>
        </p:nvSpPr>
        <p:spPr>
          <a:xfrm>
            <a:off x="457200" y="6245225"/>
            <a:ext cx="21336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l"/>
            <a:fld id="{4DD147F3-A2FB-4DFA-A1E9-D6C499A381C6}" type="slidenum">
              <a:rPr lang="en-ZA" sz="2000" smtClean="0">
                <a:latin typeface="Tahoma" pitchFamily="34" charset="0"/>
                <a:cs typeface="Arial" pitchFamily="34" charset="0"/>
              </a:rPr>
              <a:pPr algn="l"/>
              <a:t>104</a:t>
            </a:fld>
            <a:endParaRPr lang="en-ZA" sz="2000" smtClean="0">
              <a:latin typeface="Tahoma" pitchFamily="34" charset="0"/>
              <a:cs typeface="Arial" pitchFamily="34" charset="0"/>
            </a:endParaRPr>
          </a:p>
        </p:txBody>
      </p:sp>
    </p:spTree>
    <p:extLst>
      <p:ext uri="{BB962C8B-B14F-4D97-AF65-F5344CB8AC3E}">
        <p14:creationId xmlns:p14="http://schemas.microsoft.com/office/powerpoint/2010/main" xmlns="" val="36054084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9142" y="249933"/>
            <a:ext cx="8763000" cy="1066800"/>
          </a:xfrm>
        </p:spPr>
        <p:txBody>
          <a:bodyPr/>
          <a:lstStyle/>
          <a:p>
            <a:r>
              <a:rPr lang="en-ZA" sz="2800" b="1" dirty="0">
                <a:solidFill>
                  <a:srgbClr val="000000"/>
                </a:solidFill>
                <a:latin typeface="Tahoma"/>
                <a:cs typeface="Arial"/>
              </a:rPr>
              <a:t>Address the backlog in capital projects…. </a:t>
            </a:r>
            <a:r>
              <a:rPr lang="en-ZA" sz="3200" b="1" dirty="0">
                <a:solidFill>
                  <a:srgbClr val="000000"/>
                </a:solidFill>
                <a:latin typeface="Tahoma"/>
                <a:cs typeface="Arial"/>
              </a:rPr>
              <a:t/>
            </a:r>
            <a:br>
              <a:rPr lang="en-ZA" sz="3200" b="1" dirty="0">
                <a:solidFill>
                  <a:srgbClr val="000000"/>
                </a:solidFill>
                <a:latin typeface="Tahoma"/>
                <a:cs typeface="Arial"/>
              </a:rPr>
            </a:br>
            <a:r>
              <a:rPr lang="en-ZA" sz="2000" b="1" i="1" dirty="0">
                <a:solidFill>
                  <a:srgbClr val="000000"/>
                </a:solidFill>
                <a:latin typeface="Tahoma"/>
                <a:cs typeface="Arial"/>
              </a:rPr>
              <a:t>Laundry Programme Started in</a:t>
            </a:r>
            <a:r>
              <a:rPr lang="en-ZA" altLang="en-US" sz="2000" b="1" i="1" dirty="0">
                <a:solidFill>
                  <a:srgbClr val="000000"/>
                </a:solidFill>
                <a:latin typeface="Tahoma"/>
                <a:cs typeface="Arial"/>
              </a:rPr>
              <a:t> 17/18</a:t>
            </a:r>
            <a:endParaRPr lang="en-ZA" sz="2000" i="1"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070361"/>
              </p:ext>
            </p:extLst>
          </p:nvPr>
        </p:nvGraphicFramePr>
        <p:xfrm>
          <a:off x="709684" y="1600200"/>
          <a:ext cx="8281916" cy="3769360"/>
        </p:xfrm>
        <a:graphic>
          <a:graphicData uri="http://schemas.openxmlformats.org/drawingml/2006/table">
            <a:tbl>
              <a:tblPr firstRow="1" bandRow="1">
                <a:tableStyleId>{5C22544A-7EE6-4342-B048-85BDC9FD1C3A}</a:tableStyleId>
              </a:tblPr>
              <a:tblGrid>
                <a:gridCol w="2235649">
                  <a:extLst>
                    <a:ext uri="{9D8B030D-6E8A-4147-A177-3AD203B41FA5}">
                      <a16:colId xmlns:a16="http://schemas.microsoft.com/office/drawing/2014/main" xmlns="" val="20000"/>
                    </a:ext>
                  </a:extLst>
                </a:gridCol>
                <a:gridCol w="3580447">
                  <a:extLst>
                    <a:ext uri="{9D8B030D-6E8A-4147-A177-3AD203B41FA5}">
                      <a16:colId xmlns:a16="http://schemas.microsoft.com/office/drawing/2014/main" xmlns="" val="20001"/>
                    </a:ext>
                  </a:extLst>
                </a:gridCol>
                <a:gridCol w="2465820">
                  <a:extLst>
                    <a:ext uri="{9D8B030D-6E8A-4147-A177-3AD203B41FA5}">
                      <a16:colId xmlns:a16="http://schemas.microsoft.com/office/drawing/2014/main" xmlns="" val="20002"/>
                    </a:ext>
                  </a:extLst>
                </a:gridCol>
              </a:tblGrid>
              <a:tr h="37084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Facility Name</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Project</a:t>
                      </a:r>
                      <a:r>
                        <a:rPr lang="en-US" sz="1400" kern="1200" baseline="0" dirty="0" smtClean="0">
                          <a:solidFill>
                            <a:schemeClr val="dk1"/>
                          </a:solidFill>
                          <a:latin typeface="+mn-lt"/>
                          <a:ea typeface="+mn-ea"/>
                          <a:cs typeface="+mn-cs"/>
                        </a:rPr>
                        <a:t> Name / Description </a:t>
                      </a:r>
                      <a:endParaRPr lang="en-US" sz="1400" kern="1200" dirty="0">
                        <a:solidFill>
                          <a:schemeClr val="dk1"/>
                        </a:solidFill>
                        <a:latin typeface="+mn-lt"/>
                        <a:ea typeface="+mn-ea"/>
                        <a:cs typeface="+mn-cs"/>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Progress</a:t>
                      </a:r>
                      <a:endParaRPr lang="en-US" sz="14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6.Donald Frasier Hospital</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400" dirty="0" smtClean="0"/>
                        <a:t>Renovation</a:t>
                      </a:r>
                      <a:r>
                        <a:rPr lang="en-ZA" sz="1400" baseline="0" dirty="0" smtClean="0"/>
                        <a:t> of existing laundry</a:t>
                      </a:r>
                      <a:endParaRPr lang="en-US" sz="1400" dirty="0" smtClean="0"/>
                    </a:p>
                  </a:txBody>
                  <a:tcPr/>
                </a:tc>
                <a:tc>
                  <a:txBody>
                    <a:bodyPr/>
                    <a:lstStyle/>
                    <a:p>
                      <a:r>
                        <a:rPr lang="en-ZA" sz="1400" kern="1200" dirty="0" smtClean="0">
                          <a:solidFill>
                            <a:schemeClr val="dk1"/>
                          </a:solidFill>
                          <a:effectLst/>
                          <a:latin typeface="+mn-lt"/>
                          <a:ea typeface="+mn-ea"/>
                          <a:cs typeface="+mn-cs"/>
                        </a:rPr>
                        <a:t>Site handed</a:t>
                      </a:r>
                      <a:r>
                        <a:rPr lang="en-ZA" sz="1400" kern="1200" baseline="0" dirty="0" smtClean="0">
                          <a:solidFill>
                            <a:schemeClr val="dk1"/>
                          </a:solidFill>
                          <a:effectLst/>
                          <a:latin typeface="+mn-lt"/>
                          <a:ea typeface="+mn-ea"/>
                          <a:cs typeface="+mn-cs"/>
                        </a:rPr>
                        <a:t> over </a:t>
                      </a:r>
                      <a:r>
                        <a:rPr lang="en-ZA" sz="1400" kern="1200" dirty="0" smtClean="0">
                          <a:solidFill>
                            <a:schemeClr val="dk1"/>
                          </a:solidFill>
                          <a:effectLst/>
                          <a:latin typeface="+mn-lt"/>
                          <a:ea typeface="+mn-ea"/>
                          <a:cs typeface="+mn-cs"/>
                        </a:rPr>
                        <a:t>17-Jan-18</a:t>
                      </a:r>
                      <a:endParaRPr lang="en-ZA" sz="1400" dirty="0"/>
                    </a:p>
                  </a:txBody>
                  <a:tcPr/>
                </a:tc>
                <a:extLst>
                  <a:ext uri="{0D108BD9-81ED-4DB2-BD59-A6C34878D82A}">
                    <a16:rowId xmlns:a16="http://schemas.microsoft.com/office/drawing/2014/main" xmlns="" val="10001"/>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7.Louis Trichardt Hospital</a:t>
                      </a:r>
                      <a:endParaRPr lang="en-ZA" sz="1400" dirty="0" smtClean="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400" dirty="0" smtClean="0"/>
                        <a:t>Renovation</a:t>
                      </a:r>
                      <a:r>
                        <a:rPr lang="en-ZA" sz="1400" baseline="0" dirty="0" smtClean="0"/>
                        <a:t> of existing laundry</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Site handed</a:t>
                      </a:r>
                      <a:r>
                        <a:rPr lang="en-ZA" sz="1400" kern="1200" baseline="0" dirty="0" smtClean="0">
                          <a:solidFill>
                            <a:schemeClr val="dk1"/>
                          </a:solidFill>
                          <a:effectLst/>
                          <a:latin typeface="+mn-lt"/>
                          <a:ea typeface="+mn-ea"/>
                          <a:cs typeface="+mn-cs"/>
                        </a:rPr>
                        <a:t> over </a:t>
                      </a:r>
                      <a:r>
                        <a:rPr lang="en-ZA" sz="1400" kern="1200" dirty="0" smtClean="0">
                          <a:solidFill>
                            <a:schemeClr val="dk1"/>
                          </a:solidFill>
                          <a:effectLst/>
                          <a:latin typeface="+mn-lt"/>
                          <a:ea typeface="+mn-ea"/>
                          <a:cs typeface="+mn-cs"/>
                        </a:rPr>
                        <a:t>13-Dec-17</a:t>
                      </a:r>
                      <a:endParaRPr lang="en-ZA" sz="1400" dirty="0" smtClean="0"/>
                    </a:p>
                  </a:txBody>
                  <a:tcPr/>
                </a:tc>
                <a:extLst>
                  <a:ext uri="{0D108BD9-81ED-4DB2-BD59-A6C34878D82A}">
                    <a16:rowId xmlns:a16="http://schemas.microsoft.com/office/drawing/2014/main" xmlns="" val="10002"/>
                  </a:ext>
                </a:extLst>
              </a:tr>
              <a:tr h="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8.Ellisras </a:t>
                      </a:r>
                      <a:r>
                        <a:rPr lang="en-ZA" sz="1400" dirty="0" smtClean="0"/>
                        <a:t>Hospital</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400" dirty="0" smtClean="0"/>
                        <a:t>Renovation</a:t>
                      </a:r>
                      <a:r>
                        <a:rPr lang="en-ZA" sz="1400" baseline="0" dirty="0" smtClean="0"/>
                        <a:t> of existing laundry</a:t>
                      </a:r>
                      <a:endParaRPr lang="en-US" sz="1400" dirty="0" smtClean="0"/>
                    </a:p>
                  </a:txBody>
                  <a:tcPr/>
                </a:tc>
                <a:tc>
                  <a:txBody>
                    <a:bodyPr/>
                    <a:lstStyle/>
                    <a:p>
                      <a:r>
                        <a:rPr lang="en-ZA" sz="1400" kern="1200" dirty="0" smtClean="0">
                          <a:solidFill>
                            <a:schemeClr val="dk1"/>
                          </a:solidFill>
                          <a:effectLst/>
                          <a:latin typeface="+mn-lt"/>
                          <a:ea typeface="+mn-ea"/>
                          <a:cs typeface="+mn-cs"/>
                        </a:rPr>
                        <a:t>Site handed</a:t>
                      </a:r>
                      <a:r>
                        <a:rPr lang="en-ZA" sz="1400" kern="1200" baseline="0" dirty="0" smtClean="0">
                          <a:solidFill>
                            <a:schemeClr val="dk1"/>
                          </a:solidFill>
                          <a:effectLst/>
                          <a:latin typeface="+mn-lt"/>
                          <a:ea typeface="+mn-ea"/>
                          <a:cs typeface="+mn-cs"/>
                        </a:rPr>
                        <a:t> over </a:t>
                      </a:r>
                      <a:r>
                        <a:rPr lang="en-ZA" sz="1400" kern="1200" dirty="0" smtClean="0">
                          <a:solidFill>
                            <a:schemeClr val="dk1"/>
                          </a:solidFill>
                          <a:effectLst/>
                          <a:latin typeface="+mn-lt"/>
                          <a:ea typeface="+mn-ea"/>
                          <a:cs typeface="+mn-cs"/>
                        </a:rPr>
                        <a:t>10-Jan-18</a:t>
                      </a:r>
                      <a:endParaRPr lang="en-ZA" sz="1400" dirty="0"/>
                    </a:p>
                  </a:txBody>
                  <a:tcPr/>
                </a:tc>
                <a:extLst>
                  <a:ext uri="{0D108BD9-81ED-4DB2-BD59-A6C34878D82A}">
                    <a16:rowId xmlns:a16="http://schemas.microsoft.com/office/drawing/2014/main" xmlns="" val="10003"/>
                  </a:ext>
                </a:extLst>
              </a:tr>
              <a:tr h="370840">
                <a:tc>
                  <a:txBody>
                    <a:bodyPr/>
                    <a:lstStyle/>
                    <a:p>
                      <a:r>
                        <a:rPr lang="en-ZA" sz="1400" dirty="0" smtClean="0"/>
                        <a:t>9.Witpoort Hospital</a:t>
                      </a:r>
                      <a:endParaRPr lang="en-ZA" sz="14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400" dirty="0" smtClean="0"/>
                        <a:t>Renovation</a:t>
                      </a:r>
                      <a:r>
                        <a:rPr lang="en-ZA" sz="1400" baseline="0" dirty="0" smtClean="0"/>
                        <a:t> of existing laundry</a:t>
                      </a:r>
                      <a:endParaRPr lang="en-US" sz="1400" dirty="0" smtClean="0"/>
                    </a:p>
                  </a:txBody>
                  <a:tcPr/>
                </a:tc>
                <a:tc>
                  <a:txBody>
                    <a:bodyPr/>
                    <a:lstStyle/>
                    <a:p>
                      <a:r>
                        <a:rPr lang="en-ZA" sz="1400" kern="1200" dirty="0" smtClean="0">
                          <a:solidFill>
                            <a:schemeClr val="dk1"/>
                          </a:solidFill>
                          <a:effectLst/>
                          <a:latin typeface="+mn-lt"/>
                          <a:ea typeface="+mn-ea"/>
                          <a:cs typeface="+mn-cs"/>
                        </a:rPr>
                        <a:t>Site handed</a:t>
                      </a:r>
                      <a:r>
                        <a:rPr lang="en-ZA" sz="1400" kern="1200" baseline="0" dirty="0" smtClean="0">
                          <a:solidFill>
                            <a:schemeClr val="dk1"/>
                          </a:solidFill>
                          <a:effectLst/>
                          <a:latin typeface="+mn-lt"/>
                          <a:ea typeface="+mn-ea"/>
                          <a:cs typeface="+mn-cs"/>
                        </a:rPr>
                        <a:t> over </a:t>
                      </a:r>
                      <a:r>
                        <a:rPr lang="en-ZA" sz="1400" kern="1200" dirty="0" smtClean="0">
                          <a:solidFill>
                            <a:schemeClr val="dk1"/>
                          </a:solidFill>
                          <a:effectLst/>
                          <a:latin typeface="+mn-lt"/>
                          <a:ea typeface="+mn-ea"/>
                          <a:cs typeface="+mn-cs"/>
                        </a:rPr>
                        <a:t>10-Jan-18</a:t>
                      </a:r>
                      <a:endParaRPr lang="en-ZA" sz="1400" dirty="0"/>
                    </a:p>
                  </a:txBody>
                  <a:tcPr/>
                </a:tc>
                <a:extLst>
                  <a:ext uri="{0D108BD9-81ED-4DB2-BD59-A6C34878D82A}">
                    <a16:rowId xmlns:a16="http://schemas.microsoft.com/office/drawing/2014/main" xmlns="" val="10004"/>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10.Tshilidzini Hospital</a:t>
                      </a:r>
                      <a:endParaRPr lang="en-ZA" sz="1400" kern="1200" dirty="0" smtClean="0">
                        <a:solidFill>
                          <a:schemeClr val="dk1"/>
                        </a:solidFill>
                        <a:effectLst/>
                        <a:latin typeface="+mn-lt"/>
                        <a:ea typeface="+mn-ea"/>
                        <a:cs typeface="+mn-cs"/>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Renovation of existing building into a laundry</a:t>
                      </a:r>
                      <a:endParaRPr lang="en-US" sz="140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Tender closed 7/3/2018, Bid Evaluation Completed. Awaiting Bid Award</a:t>
                      </a:r>
                    </a:p>
                  </a:txBody>
                  <a:tcPr/>
                </a:tc>
                <a:extLst>
                  <a:ext uri="{0D108BD9-81ED-4DB2-BD59-A6C34878D82A}">
                    <a16:rowId xmlns:a16="http://schemas.microsoft.com/office/drawing/2014/main" xmlns="" val="10005"/>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11.Mankweng Hospital</a:t>
                      </a:r>
                    </a:p>
                  </a:txBody>
                  <a:tcPr/>
                </a:tc>
                <a:tc>
                  <a:txBody>
                    <a:bodyPr/>
                    <a:lstStyle/>
                    <a:p>
                      <a:pPr marL="0" algn="l" defTabSz="914400" rtl="0" eaLnBrk="1" latinLnBrk="0" hangingPunct="1"/>
                      <a:r>
                        <a:rPr lang="en-ZA" sz="1400" kern="1200" dirty="0" smtClean="0">
                          <a:solidFill>
                            <a:schemeClr val="dk1"/>
                          </a:solidFill>
                          <a:effectLst/>
                          <a:latin typeface="+mn-lt"/>
                          <a:ea typeface="+mn-ea"/>
                          <a:cs typeface="+mn-cs"/>
                        </a:rPr>
                        <a:t>Renovation of the existing laundry</a:t>
                      </a:r>
                      <a:endParaRPr lang="en-ZA" sz="14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Tender closed 7/3/2018, Bid Evaluation Completed. Awaiting Bid Award</a:t>
                      </a:r>
                    </a:p>
                  </a:txBody>
                  <a:tcPr/>
                </a:tc>
                <a:extLst>
                  <a:ext uri="{0D108BD9-81ED-4DB2-BD59-A6C34878D82A}">
                    <a16:rowId xmlns:a16="http://schemas.microsoft.com/office/drawing/2014/main" xmlns="" val="10006"/>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12.Pietersburg Hospital</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Renovation of existing building into a laundry</a:t>
                      </a:r>
                      <a:endParaRPr lang="en-US" sz="1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Tender not yet advertised</a:t>
                      </a:r>
                    </a:p>
                  </a:txBody>
                  <a:tcPr/>
                </a:tc>
                <a:extLst>
                  <a:ext uri="{0D108BD9-81ED-4DB2-BD59-A6C34878D82A}">
                    <a16:rowId xmlns:a16="http://schemas.microsoft.com/office/drawing/2014/main" xmlns="" val="10007"/>
                  </a:ext>
                </a:extLst>
              </a:tr>
            </a:tbl>
          </a:graphicData>
        </a:graphic>
      </p:graphicFrame>
      <p:sp>
        <p:nvSpPr>
          <p:cNvPr id="11305" name="Slide Number Placeholder 3"/>
          <p:cNvSpPr>
            <a:spLocks noGrp="1"/>
          </p:cNvSpPr>
          <p:nvPr>
            <p:ph type="sldNum" sz="quarter" idx="4294967295"/>
          </p:nvPr>
        </p:nvSpPr>
        <p:spPr>
          <a:xfrm>
            <a:off x="457200" y="6245225"/>
            <a:ext cx="21336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l"/>
            <a:fld id="{4DD147F3-A2FB-4DFA-A1E9-D6C499A381C6}" type="slidenum">
              <a:rPr lang="en-ZA" sz="2000" smtClean="0">
                <a:latin typeface="Tahoma" pitchFamily="34" charset="0"/>
                <a:cs typeface="Arial" pitchFamily="34" charset="0"/>
              </a:rPr>
              <a:pPr algn="l"/>
              <a:t>105</a:t>
            </a:fld>
            <a:endParaRPr lang="en-ZA" sz="2000" smtClean="0">
              <a:latin typeface="Tahoma" pitchFamily="34" charset="0"/>
              <a:cs typeface="Arial" pitchFamily="34" charset="0"/>
            </a:endParaRPr>
          </a:p>
        </p:txBody>
      </p:sp>
    </p:spTree>
    <p:extLst>
      <p:ext uri="{BB962C8B-B14F-4D97-AF65-F5344CB8AC3E}">
        <p14:creationId xmlns:p14="http://schemas.microsoft.com/office/powerpoint/2010/main" xmlns="" val="13165936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Address the backlog in capital projects…. </a:t>
            </a:r>
            <a:r>
              <a:rPr lang="en-ZA" sz="3200" b="1" dirty="0">
                <a:solidFill>
                  <a:srgbClr val="000000"/>
                </a:solidFill>
                <a:latin typeface="Tahoma"/>
                <a:cs typeface="Arial"/>
              </a:rPr>
              <a:t/>
            </a:r>
            <a:br>
              <a:rPr lang="en-ZA" sz="3200" b="1" dirty="0">
                <a:solidFill>
                  <a:srgbClr val="000000"/>
                </a:solidFill>
                <a:latin typeface="Tahoma"/>
                <a:cs typeface="Arial"/>
              </a:rPr>
            </a:br>
            <a:r>
              <a:rPr lang="en-ZA" sz="2000" b="1" i="1" dirty="0">
                <a:solidFill>
                  <a:srgbClr val="000000"/>
                </a:solidFill>
                <a:latin typeface="Tahoma"/>
                <a:cs typeface="Arial"/>
              </a:rPr>
              <a:t>Notes on Laundry Upgrades</a:t>
            </a:r>
            <a:endParaRPr lang="en-ZA" dirty="0"/>
          </a:p>
        </p:txBody>
      </p:sp>
      <p:sp>
        <p:nvSpPr>
          <p:cNvPr id="5" name="Content Placeholder 4"/>
          <p:cNvSpPr>
            <a:spLocks noGrp="1"/>
          </p:cNvSpPr>
          <p:nvPr>
            <p:ph idx="1"/>
          </p:nvPr>
        </p:nvSpPr>
        <p:spPr>
          <a:xfrm>
            <a:off x="811038" y="1600200"/>
            <a:ext cx="8180567" cy="4760843"/>
          </a:xfrm>
        </p:spPr>
        <p:txBody>
          <a:bodyPr>
            <a:normAutofit/>
          </a:bodyPr>
          <a:lstStyle/>
          <a:p>
            <a:pPr marL="0" lvl="0" indent="0" eaLnBrk="1" hangingPunct="1">
              <a:spcAft>
                <a:spcPct val="30000"/>
              </a:spcAft>
              <a:buClr>
                <a:srgbClr val="FFCF01"/>
              </a:buClr>
              <a:buSzTx/>
              <a:buNone/>
            </a:pPr>
            <a:r>
              <a:rPr lang="en-ZA" sz="2400" dirty="0">
                <a:solidFill>
                  <a:srgbClr val="000000"/>
                </a:solidFill>
                <a:latin typeface="Tahoma"/>
                <a:cs typeface="Arial"/>
              </a:rPr>
              <a:t>The laundry project implementation includes:</a:t>
            </a:r>
          </a:p>
          <a:p>
            <a:pPr lvl="1" eaLnBrk="1" hangingPunct="1">
              <a:buClr>
                <a:srgbClr val="FF0000"/>
              </a:buClr>
              <a:buFont typeface="Arial" pitchFamily="34" charset="0"/>
              <a:buChar char="•"/>
            </a:pPr>
            <a:r>
              <a:rPr lang="en-ZA" sz="2400" dirty="0">
                <a:solidFill>
                  <a:srgbClr val="000000"/>
                </a:solidFill>
                <a:latin typeface="Tahoma"/>
                <a:cs typeface="Arial"/>
              </a:rPr>
              <a:t>The building contract</a:t>
            </a:r>
          </a:p>
          <a:p>
            <a:pPr lvl="1" eaLnBrk="1" hangingPunct="1">
              <a:buClr>
                <a:srgbClr val="FF0000"/>
              </a:buClr>
              <a:buFont typeface="Arial" pitchFamily="34" charset="0"/>
              <a:buChar char="•"/>
            </a:pPr>
            <a:r>
              <a:rPr lang="en-ZA" sz="2400" dirty="0">
                <a:solidFill>
                  <a:srgbClr val="000000"/>
                </a:solidFill>
                <a:latin typeface="Tahoma"/>
                <a:cs typeface="Arial"/>
              </a:rPr>
              <a:t>Installation of auxiliary mechanical works after the building contract has been completed </a:t>
            </a:r>
          </a:p>
          <a:p>
            <a:pPr lvl="1" eaLnBrk="1" hangingPunct="1">
              <a:buClr>
                <a:srgbClr val="FF0000"/>
              </a:buClr>
              <a:buFont typeface="Arial" pitchFamily="34" charset="0"/>
              <a:buChar char="•"/>
            </a:pPr>
            <a:r>
              <a:rPr lang="en-ZA" sz="2400" dirty="0">
                <a:solidFill>
                  <a:srgbClr val="000000"/>
                </a:solidFill>
                <a:latin typeface="Tahoma"/>
                <a:cs typeface="Arial"/>
              </a:rPr>
              <a:t>Purchase and installation laundry equipment </a:t>
            </a:r>
          </a:p>
          <a:p>
            <a:pPr lvl="1" eaLnBrk="1" hangingPunct="1">
              <a:buClr>
                <a:srgbClr val="FF0000"/>
              </a:buClr>
              <a:buFont typeface="Arial" pitchFamily="34" charset="0"/>
              <a:buChar char="•"/>
            </a:pPr>
            <a:r>
              <a:rPr lang="en-ZA" sz="2400" dirty="0">
                <a:solidFill>
                  <a:srgbClr val="000000"/>
                </a:solidFill>
                <a:latin typeface="Tahoma"/>
                <a:cs typeface="Arial"/>
              </a:rPr>
              <a:t>Purchase of other equipment &amp; </a:t>
            </a:r>
            <a:r>
              <a:rPr lang="en-ZA" sz="2400" dirty="0" smtClean="0">
                <a:solidFill>
                  <a:srgbClr val="000000"/>
                </a:solidFill>
                <a:latin typeface="Tahoma"/>
                <a:cs typeface="Arial"/>
              </a:rPr>
              <a:t>furniture</a:t>
            </a:r>
            <a:endParaRPr lang="en-ZA" sz="2400" dirty="0">
              <a:solidFill>
                <a:srgbClr val="000000"/>
              </a:solidFill>
              <a:latin typeface="Tahoma"/>
              <a:cs typeface="Arial"/>
            </a:endParaRPr>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106</a:t>
            </a:fld>
            <a:endParaRPr lang="en-ZA" altLang="en-US"/>
          </a:p>
        </p:txBody>
      </p:sp>
    </p:spTree>
    <p:extLst>
      <p:ext uri="{BB962C8B-B14F-4D97-AF65-F5344CB8AC3E}">
        <p14:creationId xmlns:p14="http://schemas.microsoft.com/office/powerpoint/2010/main" xmlns="" val="33027345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95402" y="0"/>
            <a:ext cx="7648575" cy="996950"/>
          </a:xfrm>
        </p:spPr>
        <p:txBody>
          <a:bodyPr/>
          <a:lstStyle/>
          <a:p>
            <a:r>
              <a:rPr lang="en-ZA" sz="2000" dirty="0" smtClean="0">
                <a:solidFill>
                  <a:srgbClr val="000000"/>
                </a:solidFill>
              </a:rPr>
              <a:t/>
            </a:r>
            <a:br>
              <a:rPr lang="en-ZA" sz="2000" dirty="0" smtClean="0">
                <a:solidFill>
                  <a:srgbClr val="000000"/>
                </a:solidFill>
              </a:rPr>
            </a:br>
            <a:r>
              <a:rPr lang="en-ZA" sz="2000" dirty="0" smtClean="0">
                <a:solidFill>
                  <a:srgbClr val="000000"/>
                </a:solidFill>
              </a:rPr>
              <a:t>Address the backlog in maintenance</a:t>
            </a:r>
            <a:endParaRPr lang="en-ZA" sz="2000" i="1" dirty="0" smtClean="0">
              <a:cs typeface="Arial" pitchFamily="34" charset="0"/>
            </a:endParaRPr>
          </a:p>
        </p:txBody>
      </p:sp>
      <p:sp>
        <p:nvSpPr>
          <p:cNvPr id="12291" name="Slide Number Placeholder 3"/>
          <p:cNvSpPr>
            <a:spLocks noGrp="1"/>
          </p:cNvSpPr>
          <p:nvPr>
            <p:ph type="sldNum" sz="quarter" idx="4294967295"/>
          </p:nvPr>
        </p:nvSpPr>
        <p:spPr>
          <a:xfrm>
            <a:off x="457200" y="6245225"/>
            <a:ext cx="21336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l"/>
            <a:fld id="{320B94B7-EDC2-4BB5-9CDA-C8563AE3CC7E}" type="slidenum">
              <a:rPr lang="en-ZA" sz="2000" smtClean="0">
                <a:latin typeface="Tahoma" pitchFamily="34" charset="0"/>
                <a:cs typeface="Arial" pitchFamily="34" charset="0"/>
              </a:rPr>
              <a:pPr algn="l"/>
              <a:t>107</a:t>
            </a:fld>
            <a:endParaRPr lang="en-ZA" sz="2000" smtClean="0">
              <a:latin typeface="Tahoma" pitchFamily="34" charset="0"/>
              <a:cs typeface="Arial" pitchFamily="34" charset="0"/>
            </a:endParaRPr>
          </a:p>
        </p:txBody>
      </p:sp>
      <p:sp>
        <p:nvSpPr>
          <p:cNvPr id="3" name="Content Placeholder 2"/>
          <p:cNvSpPr>
            <a:spLocks noGrp="1"/>
          </p:cNvSpPr>
          <p:nvPr>
            <p:ph idx="1"/>
          </p:nvPr>
        </p:nvSpPr>
        <p:spPr>
          <a:xfrm>
            <a:off x="558800" y="1116013"/>
            <a:ext cx="8421688" cy="5237162"/>
          </a:xfrm>
          <a:ln>
            <a:solidFill>
              <a:schemeClr val="accent1">
                <a:lumMod val="50000"/>
              </a:schemeClr>
            </a:solidFill>
          </a:ln>
        </p:spPr>
        <p:txBody>
          <a:bodyPr/>
          <a:lstStyle/>
          <a:p>
            <a:pPr marL="57150" lvl="0" indent="0" eaLnBrk="1" hangingPunct="1">
              <a:spcAft>
                <a:spcPct val="30000"/>
              </a:spcAft>
              <a:buClr>
                <a:srgbClr val="FFCF01"/>
              </a:buClr>
              <a:buSzTx/>
              <a:buNone/>
            </a:pPr>
            <a:r>
              <a:rPr lang="en-US" sz="1600" b="1" dirty="0" smtClean="0">
                <a:solidFill>
                  <a:srgbClr val="000000"/>
                </a:solidFill>
                <a:latin typeface="Arial Black" pitchFamily="34" charset="0"/>
                <a:cs typeface="Arial" pitchFamily="34" charset="0"/>
              </a:rPr>
              <a:t>Panel </a:t>
            </a:r>
            <a:r>
              <a:rPr lang="en-US" sz="1600" b="1" dirty="0">
                <a:solidFill>
                  <a:srgbClr val="000000"/>
                </a:solidFill>
                <a:latin typeface="Arial Black" pitchFamily="34" charset="0"/>
                <a:cs typeface="Arial" pitchFamily="34" charset="0"/>
              </a:rPr>
              <a:t>of Contractors 3 year contract [February 2017 to February 2019] available  for the following Maintenance Type of Works:</a:t>
            </a:r>
            <a:endParaRPr lang="en-US" sz="1600" dirty="0">
              <a:solidFill>
                <a:srgbClr val="000000"/>
              </a:solidFill>
              <a:latin typeface="Arial Black" pitchFamily="34" charset="0"/>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Air-conditioning</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Boiler services and related works</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Electrical services</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Firefighting services</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General building</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Kitchen and laundry services</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Medical gas services</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Pest control</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Plumbing and drainage works</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Refrigeration</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Silent call system</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Steam reticulation and condensate services</a:t>
            </a:r>
            <a:endParaRPr lang="en-ZA" sz="2000" dirty="0">
              <a:solidFill>
                <a:srgbClr val="000000"/>
              </a:solidFill>
              <a:latin typeface="Tahoma"/>
              <a:cs typeface="Arial"/>
            </a:endParaRPr>
          </a:p>
          <a:p>
            <a:pPr marL="914400" lvl="1" indent="-457200" eaLnBrk="1" hangingPunct="1">
              <a:buClr>
                <a:srgbClr val="FF0000"/>
              </a:buClr>
              <a:buFontTx/>
              <a:buAutoNum type="arabicPeriod"/>
            </a:pPr>
            <a:r>
              <a:rPr lang="en-US" sz="2000" dirty="0">
                <a:solidFill>
                  <a:srgbClr val="000000"/>
                </a:solidFill>
                <a:latin typeface="Tahoma"/>
                <a:cs typeface="Arial"/>
              </a:rPr>
              <a:t>Water treatment services</a:t>
            </a:r>
            <a:endParaRPr lang="en-ZA" sz="2000" dirty="0">
              <a:solidFill>
                <a:srgbClr val="000000"/>
              </a:solidFill>
              <a:latin typeface="Tahoma"/>
              <a:cs typeface="Arial"/>
            </a:endParaRPr>
          </a:p>
          <a:p>
            <a:pPr marL="57150" indent="0">
              <a:buFontTx/>
              <a:buAutoNum type="arabicPeriod"/>
            </a:pPr>
            <a:endParaRPr lang="en-ZA" sz="2000" dirty="0" smtClean="0"/>
          </a:p>
        </p:txBody>
      </p:sp>
    </p:spTree>
    <p:extLst>
      <p:ext uri="{BB962C8B-B14F-4D97-AF65-F5344CB8AC3E}">
        <p14:creationId xmlns:p14="http://schemas.microsoft.com/office/powerpoint/2010/main" xmlns="" val="35896538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INFRASTRUCTURE: CHALLENGES </a:t>
            </a:r>
            <a:endParaRPr lang="en-ZA" dirty="0"/>
          </a:p>
        </p:txBody>
      </p:sp>
      <p:sp>
        <p:nvSpPr>
          <p:cNvPr id="5" name="Content Placeholder 4"/>
          <p:cNvSpPr>
            <a:spLocks noGrp="1"/>
          </p:cNvSpPr>
          <p:nvPr>
            <p:ph idx="1"/>
          </p:nvPr>
        </p:nvSpPr>
        <p:spPr>
          <a:xfrm>
            <a:off x="811038" y="1600204"/>
            <a:ext cx="8180567" cy="4525963"/>
          </a:xfrm>
        </p:spPr>
        <p:txBody>
          <a:bodyPr/>
          <a:lstStyle/>
          <a:p>
            <a:pPr marL="57150" lvl="0" indent="0" eaLnBrk="1" hangingPunct="1">
              <a:spcAft>
                <a:spcPct val="30000"/>
              </a:spcAft>
              <a:buClr>
                <a:srgbClr val="FFCF01"/>
              </a:buClr>
              <a:buSzTx/>
              <a:buNone/>
            </a:pPr>
            <a:r>
              <a:rPr lang="en-ZA" sz="2400" dirty="0" smtClean="0">
                <a:solidFill>
                  <a:srgbClr val="000000"/>
                </a:solidFill>
                <a:latin typeface="Tahoma"/>
                <a:cs typeface="Arial"/>
              </a:rPr>
              <a:t>Delivery of projects is </a:t>
            </a:r>
            <a:r>
              <a:rPr lang="en-ZA" sz="2400" dirty="0">
                <a:solidFill>
                  <a:srgbClr val="000000"/>
                </a:solidFill>
                <a:latin typeface="Tahoma"/>
                <a:cs typeface="Arial"/>
              </a:rPr>
              <a:t>delayed due to amongst others the following:</a:t>
            </a:r>
          </a:p>
          <a:p>
            <a:pPr eaLnBrk="1" hangingPunct="1">
              <a:buClr>
                <a:srgbClr val="00B050"/>
              </a:buClr>
              <a:buFont typeface="Arial" pitchFamily="34" charset="0"/>
              <a:buChar char="•"/>
            </a:pPr>
            <a:r>
              <a:rPr lang="en-ZA" sz="2800" dirty="0">
                <a:solidFill>
                  <a:srgbClr val="000000"/>
                </a:solidFill>
                <a:latin typeface="Tahoma"/>
                <a:cs typeface="Arial"/>
              </a:rPr>
              <a:t>Contractor </a:t>
            </a:r>
            <a:r>
              <a:rPr lang="en-ZA" sz="2800" dirty="0" smtClean="0">
                <a:solidFill>
                  <a:srgbClr val="000000"/>
                </a:solidFill>
                <a:latin typeface="Tahoma"/>
                <a:cs typeface="Arial"/>
              </a:rPr>
              <a:t>performance</a:t>
            </a:r>
            <a:endParaRPr lang="en-ZA" sz="2800" dirty="0">
              <a:solidFill>
                <a:srgbClr val="000000"/>
              </a:solidFill>
              <a:latin typeface="Tahoma"/>
              <a:cs typeface="Arial"/>
            </a:endParaRPr>
          </a:p>
          <a:p>
            <a:pPr eaLnBrk="1" hangingPunct="1">
              <a:buClr>
                <a:srgbClr val="00B050"/>
              </a:buClr>
              <a:buFont typeface="Arial" pitchFamily="34" charset="0"/>
              <a:buChar char="•"/>
            </a:pPr>
            <a:r>
              <a:rPr lang="en-ZA" sz="2800" dirty="0">
                <a:solidFill>
                  <a:srgbClr val="000000"/>
                </a:solidFill>
                <a:latin typeface="Tahoma"/>
                <a:cs typeface="Arial"/>
              </a:rPr>
              <a:t>Community demanding 30% share of the </a:t>
            </a:r>
            <a:r>
              <a:rPr lang="en-ZA" sz="2800" dirty="0" smtClean="0">
                <a:solidFill>
                  <a:srgbClr val="000000"/>
                </a:solidFill>
                <a:latin typeface="Tahoma"/>
                <a:cs typeface="Arial"/>
              </a:rPr>
              <a:t>work</a:t>
            </a:r>
          </a:p>
          <a:p>
            <a:pPr lvl="1" eaLnBrk="1" hangingPunct="1">
              <a:buClr>
                <a:srgbClr val="00B050"/>
              </a:buClr>
              <a:buFont typeface="Wingdings" panose="05000000000000000000" pitchFamily="2" charset="2"/>
              <a:buChar char="§"/>
            </a:pPr>
            <a:r>
              <a:rPr lang="en-ZA" sz="2400" dirty="0" smtClean="0">
                <a:solidFill>
                  <a:srgbClr val="000000"/>
                </a:solidFill>
                <a:latin typeface="Tahoma"/>
                <a:cs typeface="Arial"/>
              </a:rPr>
              <a:t>Legal requirement for 30% community stake came into effect after projects had commenced</a:t>
            </a:r>
          </a:p>
          <a:p>
            <a:pPr lvl="1" eaLnBrk="1" hangingPunct="1">
              <a:buClr>
                <a:srgbClr val="00B050"/>
              </a:buClr>
              <a:buFont typeface="Wingdings" panose="05000000000000000000" pitchFamily="2" charset="2"/>
              <a:buChar char="§"/>
            </a:pPr>
            <a:r>
              <a:rPr lang="en-ZA" sz="2400" dirty="0" smtClean="0">
                <a:solidFill>
                  <a:srgbClr val="000000"/>
                </a:solidFill>
                <a:latin typeface="Tahoma"/>
                <a:cs typeface="Arial"/>
              </a:rPr>
              <a:t>Not all projects are amenable to community stake as recognised in the Treasury Instruction note. </a:t>
            </a:r>
            <a:endParaRPr lang="en-ZA" sz="2400" dirty="0">
              <a:solidFill>
                <a:srgbClr val="000000"/>
              </a:solidFill>
              <a:latin typeface="Tahoma"/>
              <a:cs typeface="Arial"/>
            </a:endParaRPr>
          </a:p>
          <a:p>
            <a:pPr eaLnBrk="1" hangingPunct="1">
              <a:buClr>
                <a:srgbClr val="00B050"/>
              </a:buClr>
              <a:buFont typeface="Arial" pitchFamily="34" charset="0"/>
              <a:buChar char="•"/>
            </a:pPr>
            <a:r>
              <a:rPr lang="en-ZA" sz="2800" dirty="0">
                <a:solidFill>
                  <a:srgbClr val="000000"/>
                </a:solidFill>
                <a:latin typeface="Tahoma"/>
                <a:cs typeface="Arial"/>
              </a:rPr>
              <a:t>Community demanding labour </a:t>
            </a:r>
            <a:r>
              <a:rPr lang="en-ZA" sz="2800" dirty="0" smtClean="0">
                <a:solidFill>
                  <a:srgbClr val="000000"/>
                </a:solidFill>
                <a:latin typeface="Tahoma"/>
                <a:cs typeface="Arial"/>
              </a:rPr>
              <a:t>rates and community liaison rates </a:t>
            </a:r>
            <a:r>
              <a:rPr lang="en-ZA" sz="2800" dirty="0">
                <a:solidFill>
                  <a:srgbClr val="000000"/>
                </a:solidFill>
                <a:latin typeface="Tahoma"/>
                <a:cs typeface="Arial"/>
              </a:rPr>
              <a:t>far above the </a:t>
            </a:r>
            <a:r>
              <a:rPr lang="en-ZA" sz="2800" dirty="0" smtClean="0">
                <a:solidFill>
                  <a:srgbClr val="000000"/>
                </a:solidFill>
                <a:latin typeface="Tahoma"/>
                <a:cs typeface="Arial"/>
              </a:rPr>
              <a:t>norm </a:t>
            </a:r>
            <a:endParaRPr lang="en-ZA" sz="2800" dirty="0">
              <a:solidFill>
                <a:srgbClr val="000000"/>
              </a:solidFill>
              <a:latin typeface="Tahoma"/>
              <a:cs typeface="Arial"/>
            </a:endParaRPr>
          </a:p>
          <a:p>
            <a:endParaRPr lang="en-ZA" dirty="0"/>
          </a:p>
          <a:p>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108</a:t>
            </a:fld>
            <a:endParaRPr lang="en-ZA" altLang="en-US"/>
          </a:p>
        </p:txBody>
      </p:sp>
    </p:spTree>
    <p:extLst>
      <p:ext uri="{BB962C8B-B14F-4D97-AF65-F5344CB8AC3E}">
        <p14:creationId xmlns:p14="http://schemas.microsoft.com/office/powerpoint/2010/main" xmlns="" val="25538016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2800" smtClean="0"/>
              <a:t>Maintenance</a:t>
            </a:r>
          </a:p>
        </p:txBody>
      </p:sp>
      <p:sp>
        <p:nvSpPr>
          <p:cNvPr id="3" name="Content Placeholder 2"/>
          <p:cNvSpPr>
            <a:spLocks noGrp="1"/>
          </p:cNvSpPr>
          <p:nvPr>
            <p:ph idx="1"/>
          </p:nvPr>
        </p:nvSpPr>
        <p:spPr>
          <a:xfrm>
            <a:off x="771608" y="1599937"/>
            <a:ext cx="7760142" cy="5183188"/>
          </a:xfrm>
        </p:spPr>
        <p:txBody>
          <a:bodyPr/>
          <a:lstStyle/>
          <a:p>
            <a:pPr marL="0" indent="0">
              <a:buFontTx/>
              <a:buNone/>
              <a:defRPr/>
            </a:pPr>
            <a:r>
              <a:rPr lang="en-US" sz="2000" dirty="0" smtClean="0"/>
              <a:t>Facility Maintenance Plans include:</a:t>
            </a:r>
          </a:p>
          <a:p>
            <a:pPr>
              <a:defRPr/>
            </a:pPr>
            <a:r>
              <a:rPr lang="en-US" sz="2000" dirty="0" smtClean="0"/>
              <a:t>Activities that are critical to health care services – for example theatre chiller plants, compressors, standby generators, gas installations, cleanliness, etc.</a:t>
            </a:r>
          </a:p>
          <a:p>
            <a:pPr>
              <a:defRPr/>
            </a:pPr>
            <a:r>
              <a:rPr lang="en-US" sz="2000" dirty="0" smtClean="0"/>
              <a:t>Activities that are achievable annually: Scheduled maintenance</a:t>
            </a:r>
          </a:p>
          <a:p>
            <a:pPr>
              <a:defRPr/>
            </a:pPr>
            <a:r>
              <a:rPr lang="en-US" sz="2000" dirty="0" smtClean="0"/>
              <a:t>Activities that are implemented over an MTEF; renovations; painting; etc. Preventative maintenance</a:t>
            </a:r>
          </a:p>
          <a:p>
            <a:pPr>
              <a:defRPr/>
            </a:pPr>
            <a:endParaRPr lang="en-US" sz="2400" b="1" dirty="0" smtClean="0"/>
          </a:p>
          <a:p>
            <a:pPr marL="0" indent="0">
              <a:buFontTx/>
              <a:buNone/>
              <a:defRPr/>
            </a:pPr>
            <a:r>
              <a:rPr lang="en-US" sz="2400" b="1" dirty="0" smtClean="0"/>
              <a:t> </a:t>
            </a:r>
          </a:p>
          <a:p>
            <a:pPr marL="0" indent="0">
              <a:buFontTx/>
              <a:buNone/>
              <a:defRPr/>
            </a:pPr>
            <a:endParaRPr lang="en-US" sz="2400" b="1" dirty="0" smtClean="0"/>
          </a:p>
          <a:p>
            <a:pPr marL="0" indent="0">
              <a:buFontTx/>
              <a:buNone/>
              <a:defRPr/>
            </a:pPr>
            <a:endParaRPr lang="en-US" sz="2400" b="1" dirty="0">
              <a:solidFill>
                <a:srgbClr val="FF0000"/>
              </a:solidFill>
            </a:endParaRPr>
          </a:p>
        </p:txBody>
      </p:sp>
      <p:sp>
        <p:nvSpPr>
          <p:cNvPr id="3076" name="Rectangle 7"/>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9900"/>
              </a:buClr>
              <a:buSzPct val="12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fld id="{4B5804E9-00D7-4169-A8E8-E86DDB066693}" type="slidenum">
              <a:rPr lang="en-US" altLang="en-US" sz="1400">
                <a:solidFill>
                  <a:schemeClr val="bg1"/>
                </a:solidFill>
              </a:rPr>
              <a:pPr eaLnBrk="1" hangingPunct="1">
                <a:spcBef>
                  <a:spcPct val="0"/>
                </a:spcBef>
                <a:buClrTx/>
                <a:buSzTx/>
                <a:buFontTx/>
                <a:buNone/>
              </a:pPr>
              <a:t>109</a:t>
            </a:fld>
            <a:endParaRPr lang="en-US" altLang="en-US" sz="1400">
              <a:solidFill>
                <a:schemeClr val="bg1"/>
              </a:solidFill>
            </a:endParaRPr>
          </a:p>
        </p:txBody>
      </p:sp>
      <p:cxnSp>
        <p:nvCxnSpPr>
          <p:cNvPr id="3077" name="Straight Connector 15"/>
          <p:cNvCxnSpPr>
            <a:cxnSpLocks noChangeShapeType="1"/>
          </p:cNvCxnSpPr>
          <p:nvPr/>
        </p:nvCxnSpPr>
        <p:spPr bwMode="auto">
          <a:xfrm flipH="1" flipV="1">
            <a:off x="6657977" y="5553089"/>
            <a:ext cx="2486025" cy="476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lgn="ctr">
                <a:solidFill>
                  <a:srgbClr val="000000"/>
                </a:solidFill>
                <a:round/>
                <a:headEnd/>
                <a:tailEnd/>
              </a14:hiddenLine>
            </a:ext>
          </a:extLst>
        </p:spPr>
      </p:cxnSp>
      <p:sp>
        <p:nvSpPr>
          <p:cNvPr id="3078" name="Rectangle 18"/>
          <p:cNvSpPr>
            <a:spLocks noChangeArrowheads="1"/>
          </p:cNvSpPr>
          <p:nvPr/>
        </p:nvSpPr>
        <p:spPr bwMode="auto">
          <a:xfrm>
            <a:off x="0" y="5610239"/>
            <a:ext cx="9144000"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spcBef>
                <a:spcPct val="20000"/>
              </a:spcBef>
              <a:buClr>
                <a:srgbClr val="009900"/>
              </a:buClr>
              <a:buSzPct val="12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ZA" altLang="en-US" sz="2400"/>
          </a:p>
        </p:txBody>
      </p:sp>
    </p:spTree>
    <p:extLst>
      <p:ext uri="{BB962C8B-B14F-4D97-AF65-F5344CB8AC3E}">
        <p14:creationId xmlns:p14="http://schemas.microsoft.com/office/powerpoint/2010/main" xmlns="" val="3188193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LEADING CAUSES OF DEATH (1)</a:t>
            </a:r>
            <a:endParaRPr lang="en-ZA" sz="3600" dirty="0"/>
          </a:p>
        </p:txBody>
      </p:sp>
      <p:sp>
        <p:nvSpPr>
          <p:cNvPr id="4" name="Content Placeholder 3"/>
          <p:cNvSpPr>
            <a:spLocks noGrp="1"/>
          </p:cNvSpPr>
          <p:nvPr>
            <p:ph idx="1"/>
          </p:nvPr>
        </p:nvSpPr>
        <p:spPr/>
        <p:txBody>
          <a:bodyPr>
            <a:normAutofit fontScale="92500" lnSpcReduction="10000"/>
          </a:bodyPr>
          <a:lstStyle/>
          <a:p>
            <a:r>
              <a:rPr lang="en-ZA" dirty="0" smtClean="0"/>
              <a:t>The classification of causes of death followed the Global burden of disease study as recommended by WHO </a:t>
            </a:r>
          </a:p>
          <a:p>
            <a:r>
              <a:rPr lang="en-ZA" dirty="0" smtClean="0"/>
              <a:t>Four main classification of diseases </a:t>
            </a:r>
          </a:p>
          <a:p>
            <a:pPr marL="811213" lvl="1" indent="-279400"/>
            <a:r>
              <a:rPr lang="en-ZA" dirty="0" smtClean="0"/>
              <a:t>Type 1 Communicable diseases, maternal causes    perinatal conditions and nutritional diseases </a:t>
            </a:r>
          </a:p>
          <a:p>
            <a:pPr lvl="1"/>
            <a:r>
              <a:rPr lang="en-ZA" dirty="0" smtClean="0"/>
              <a:t>Type 1a HIV/AIDS and TB </a:t>
            </a:r>
          </a:p>
          <a:p>
            <a:pPr lvl="1"/>
            <a:r>
              <a:rPr lang="en-ZA" dirty="0" smtClean="0"/>
              <a:t>Type 2 Non-communicable diseases </a:t>
            </a:r>
          </a:p>
          <a:p>
            <a:pPr lvl="1"/>
            <a:r>
              <a:rPr lang="en-ZA" dirty="0" smtClean="0"/>
              <a:t>Type 3  Intentional and Unintentional injuries </a:t>
            </a:r>
          </a:p>
          <a:p>
            <a:endParaRPr lang="en-ZA" dirty="0"/>
          </a:p>
        </p:txBody>
      </p:sp>
      <p:sp>
        <p:nvSpPr>
          <p:cNvPr id="3" name="Slide Number Placeholder 2"/>
          <p:cNvSpPr>
            <a:spLocks noGrp="1"/>
          </p:cNvSpPr>
          <p:nvPr>
            <p:ph type="sldNum" sz="quarter" idx="12"/>
          </p:nvPr>
        </p:nvSpPr>
        <p:spPr/>
        <p:txBody>
          <a:bodyPr/>
          <a:lstStyle/>
          <a:p>
            <a:pPr>
              <a:defRPr/>
            </a:pPr>
            <a:fld id="{DCF40BA3-4F2E-44E5-AB28-74E75288D010}" type="slidenum">
              <a:rPr lang="en-US" smtClean="0"/>
              <a:pPr>
                <a:defRPr/>
              </a:pPr>
              <a:t>11</a:t>
            </a:fld>
            <a:endParaRPr lang="en-US" dirty="0"/>
          </a:p>
        </p:txBody>
      </p:sp>
    </p:spTree>
    <p:extLst>
      <p:ext uri="{BB962C8B-B14F-4D97-AF65-F5344CB8AC3E}">
        <p14:creationId xmlns:p14="http://schemas.microsoft.com/office/powerpoint/2010/main" xmlns="" val="24161136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42"/>
            <a:ext cx="8229600" cy="922337"/>
          </a:xfrm>
        </p:spPr>
        <p:txBody>
          <a:bodyPr/>
          <a:lstStyle/>
          <a:p>
            <a:pPr eaLnBrk="1" hangingPunct="1"/>
            <a:r>
              <a:rPr lang="en-US" altLang="en-US" sz="2800" smtClean="0">
                <a:solidFill>
                  <a:schemeClr val="tx1"/>
                </a:solidFill>
              </a:rPr>
              <a:t>Approach To Maintenance</a:t>
            </a:r>
          </a:p>
        </p:txBody>
      </p:sp>
      <p:sp>
        <p:nvSpPr>
          <p:cNvPr id="4099" name="Rectangle 3"/>
          <p:cNvSpPr>
            <a:spLocks noGrp="1" noChangeArrowheads="1"/>
          </p:cNvSpPr>
          <p:nvPr>
            <p:ph type="body" idx="1"/>
          </p:nvPr>
        </p:nvSpPr>
        <p:spPr>
          <a:xfrm>
            <a:off x="612250" y="1478943"/>
            <a:ext cx="8074550" cy="5522180"/>
          </a:xfrm>
        </p:spPr>
        <p:txBody>
          <a:bodyPr/>
          <a:lstStyle/>
          <a:p>
            <a:pPr eaLnBrk="1" hangingPunct="1">
              <a:lnSpc>
                <a:spcPct val="90000"/>
              </a:lnSpc>
            </a:pPr>
            <a:r>
              <a:rPr lang="en-US" altLang="en-US" sz="1800" dirty="0" smtClean="0"/>
              <a:t>Maintenance centralization and decentralization at Provincial and Institutions appropriately</a:t>
            </a:r>
          </a:p>
          <a:p>
            <a:pPr eaLnBrk="1" hangingPunct="1">
              <a:lnSpc>
                <a:spcPct val="90000"/>
              </a:lnSpc>
            </a:pPr>
            <a:r>
              <a:rPr lang="en-US" altLang="en-US" sz="1800" dirty="0" smtClean="0"/>
              <a:t>Dedicated Departmental Program Manager</a:t>
            </a:r>
          </a:p>
          <a:p>
            <a:pPr eaLnBrk="1" hangingPunct="1">
              <a:lnSpc>
                <a:spcPct val="90000"/>
              </a:lnSpc>
            </a:pPr>
            <a:r>
              <a:rPr lang="en-US" altLang="en-US" sz="1800" dirty="0" smtClean="0"/>
              <a:t>Supported by a combination of  Facility Based Technical Services Teams, Maintenance Term Contracts and Collaborations with Department of Public Works, Roads and Infrastructure to: </a:t>
            </a:r>
          </a:p>
          <a:p>
            <a:pPr lvl="1" eaLnBrk="1" hangingPunct="1">
              <a:lnSpc>
                <a:spcPct val="90000"/>
              </a:lnSpc>
              <a:buFont typeface="Arial" panose="020B0604020202020204" pitchFamily="34" charset="0"/>
              <a:buChar char="•"/>
            </a:pPr>
            <a:r>
              <a:rPr lang="en-US" altLang="en-US" sz="1400" dirty="0" smtClean="0"/>
              <a:t>Compile specifications and documentation </a:t>
            </a:r>
          </a:p>
          <a:p>
            <a:pPr lvl="1" eaLnBrk="1" hangingPunct="1">
              <a:lnSpc>
                <a:spcPct val="90000"/>
              </a:lnSpc>
              <a:buFont typeface="Arial" panose="020B0604020202020204" pitchFamily="34" charset="0"/>
              <a:buChar char="•"/>
            </a:pPr>
            <a:r>
              <a:rPr lang="en-US" altLang="en-US" sz="1400" dirty="0" smtClean="0"/>
              <a:t>Inspectorate for monitoring, evaluation, quality control and feed back</a:t>
            </a:r>
          </a:p>
          <a:p>
            <a:pPr eaLnBrk="1" hangingPunct="1">
              <a:lnSpc>
                <a:spcPct val="90000"/>
              </a:lnSpc>
            </a:pPr>
            <a:r>
              <a:rPr lang="en-US" altLang="en-US" sz="1800" dirty="0" smtClean="0"/>
              <a:t>Call center for water and sanitation breakdowns</a:t>
            </a:r>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110</a:t>
            </a:fld>
            <a:endParaRPr lang="en-ZA" altLang="en-US"/>
          </a:p>
        </p:txBody>
      </p:sp>
    </p:spTree>
    <p:extLst>
      <p:ext uri="{BB962C8B-B14F-4D97-AF65-F5344CB8AC3E}">
        <p14:creationId xmlns:p14="http://schemas.microsoft.com/office/powerpoint/2010/main" xmlns="" val="18651669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ZA" altLang="en-US" sz="2800" smtClean="0"/>
              <a:t>Maintenance Challenges</a:t>
            </a:r>
            <a:endParaRPr lang="en-US" altLang="en-US" sz="2800" smtClean="0"/>
          </a:p>
        </p:txBody>
      </p:sp>
      <p:sp>
        <p:nvSpPr>
          <p:cNvPr id="5123" name="Rectangle 7"/>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9900"/>
              </a:buClr>
              <a:buSzPct val="12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fld id="{9C9900C6-7454-4133-B814-18BDECD74783}" type="slidenum">
              <a:rPr lang="en-US" altLang="en-US" sz="1400">
                <a:solidFill>
                  <a:schemeClr val="bg1"/>
                </a:solidFill>
              </a:rPr>
              <a:pPr eaLnBrk="1" hangingPunct="1">
                <a:spcBef>
                  <a:spcPct val="0"/>
                </a:spcBef>
                <a:buClrTx/>
                <a:buSzTx/>
                <a:buFontTx/>
                <a:buNone/>
              </a:pPr>
              <a:t>111</a:t>
            </a:fld>
            <a:endParaRPr lang="en-US" altLang="en-US" sz="1400">
              <a:solidFill>
                <a:schemeClr val="bg1"/>
              </a:solidFill>
            </a:endParaRPr>
          </a:p>
        </p:txBody>
      </p:sp>
      <p:sp>
        <p:nvSpPr>
          <p:cNvPr id="3" name="Content Placeholder 2"/>
          <p:cNvSpPr>
            <a:spLocks noGrp="1"/>
          </p:cNvSpPr>
          <p:nvPr>
            <p:ph idx="4294967295"/>
          </p:nvPr>
        </p:nvSpPr>
        <p:spPr>
          <a:xfrm>
            <a:off x="580232" y="1674812"/>
            <a:ext cx="7983537" cy="5183188"/>
          </a:xfrm>
        </p:spPr>
        <p:txBody>
          <a:bodyPr/>
          <a:lstStyle/>
          <a:p>
            <a:pPr>
              <a:defRPr/>
            </a:pPr>
            <a:r>
              <a:rPr lang="en-US" sz="1800" dirty="0" smtClean="0"/>
              <a:t>Ageing </a:t>
            </a:r>
            <a:r>
              <a:rPr lang="en-US" sz="1800" dirty="0"/>
              <a:t>Infrastructure and equipment</a:t>
            </a:r>
          </a:p>
          <a:p>
            <a:pPr>
              <a:defRPr/>
            </a:pPr>
            <a:r>
              <a:rPr lang="en-US" sz="1800" dirty="0" smtClean="0"/>
              <a:t>Inadequate maintenance budgets </a:t>
            </a:r>
            <a:endParaRPr lang="en-US" sz="1800" b="1" dirty="0">
              <a:solidFill>
                <a:srgbClr val="00B0F0"/>
              </a:solidFill>
            </a:endParaRPr>
          </a:p>
          <a:p>
            <a:pPr>
              <a:defRPr/>
            </a:pPr>
            <a:r>
              <a:rPr lang="en-US" sz="1800" dirty="0" smtClean="0"/>
              <a:t>Understaffing in </a:t>
            </a:r>
            <a:r>
              <a:rPr lang="en-US" sz="1800" dirty="0"/>
              <a:t>the maintenance division at all </a:t>
            </a:r>
            <a:r>
              <a:rPr lang="en-US" sz="1800" dirty="0" smtClean="0"/>
              <a:t>levels</a:t>
            </a:r>
          </a:p>
          <a:p>
            <a:pPr lvl="1">
              <a:buFont typeface="Arial" pitchFamily="34" charset="0"/>
              <a:buChar char="•"/>
              <a:defRPr/>
            </a:pPr>
            <a:r>
              <a:rPr lang="en-US" sz="1800" dirty="0"/>
              <a:t>Numbers</a:t>
            </a:r>
          </a:p>
          <a:p>
            <a:pPr lvl="1">
              <a:buFont typeface="Arial" pitchFamily="34" charset="0"/>
              <a:buChar char="•"/>
              <a:defRPr/>
            </a:pPr>
            <a:r>
              <a:rPr lang="en-US" sz="1800" dirty="0"/>
              <a:t>Mixture of </a:t>
            </a:r>
            <a:r>
              <a:rPr lang="en-US" sz="1800" dirty="0" smtClean="0"/>
              <a:t>Skills and Competencies (maintenance </a:t>
            </a:r>
            <a:r>
              <a:rPr lang="en-US" sz="1800" dirty="0"/>
              <a:t>professionals, technicians and </a:t>
            </a:r>
            <a:r>
              <a:rPr lang="en-US" sz="1800" dirty="0" smtClean="0"/>
              <a:t>artisans)</a:t>
            </a:r>
          </a:p>
          <a:p>
            <a:pPr lvl="1">
              <a:buFont typeface="Arial" pitchFamily="34" charset="0"/>
              <a:buChar char="•"/>
              <a:defRPr/>
            </a:pPr>
            <a:r>
              <a:rPr lang="en-US" sz="1800" dirty="0" smtClean="0"/>
              <a:t>Ageing staff</a:t>
            </a:r>
          </a:p>
          <a:p>
            <a:pPr marL="457200" lvl="1" indent="0">
              <a:buFontTx/>
              <a:buNone/>
              <a:defRPr/>
            </a:pPr>
            <a:endParaRPr lang="en-US" sz="1800" dirty="0" smtClean="0"/>
          </a:p>
          <a:p>
            <a:pPr marL="457200" lvl="1" indent="0">
              <a:buFontTx/>
              <a:buNone/>
              <a:defRPr/>
            </a:pPr>
            <a:endParaRPr lang="en-US" sz="1800" dirty="0"/>
          </a:p>
          <a:p>
            <a:pPr marL="0" indent="0">
              <a:buFontTx/>
              <a:buNone/>
              <a:defRPr/>
            </a:pPr>
            <a:endParaRPr lang="en-ZA" sz="2000" dirty="0"/>
          </a:p>
          <a:p>
            <a:pPr>
              <a:defRPr/>
            </a:pPr>
            <a:endParaRPr lang="en-ZA" sz="2400" dirty="0" smtClean="0"/>
          </a:p>
          <a:p>
            <a:pPr>
              <a:defRPr/>
            </a:pPr>
            <a:endParaRPr lang="en-ZA" sz="2800" dirty="0" smtClean="0"/>
          </a:p>
          <a:p>
            <a:pPr marL="0" indent="0">
              <a:buFontTx/>
              <a:buNone/>
              <a:defRPr/>
            </a:pPr>
            <a:endParaRPr lang="en-ZA" dirty="0" smtClean="0"/>
          </a:p>
          <a:p>
            <a:pPr marL="0" indent="0">
              <a:buFontTx/>
              <a:buNone/>
              <a:defRPr/>
            </a:pPr>
            <a:endParaRPr lang="en-US" dirty="0"/>
          </a:p>
        </p:txBody>
      </p:sp>
      <p:cxnSp>
        <p:nvCxnSpPr>
          <p:cNvPr id="5125" name="Straight Connector 15"/>
          <p:cNvCxnSpPr>
            <a:cxnSpLocks noChangeShapeType="1"/>
          </p:cNvCxnSpPr>
          <p:nvPr/>
        </p:nvCxnSpPr>
        <p:spPr bwMode="auto">
          <a:xfrm flipH="1" flipV="1">
            <a:off x="6657977" y="5553089"/>
            <a:ext cx="2486025" cy="476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lgn="ctr">
                <a:solidFill>
                  <a:srgbClr val="000000"/>
                </a:solidFill>
                <a:round/>
                <a:headEnd/>
                <a:tailEnd/>
              </a14:hiddenLine>
            </a:ext>
          </a:extLst>
        </p:spPr>
      </p:cxnSp>
      <p:sp>
        <p:nvSpPr>
          <p:cNvPr id="5126" name="Rectangle 18"/>
          <p:cNvSpPr>
            <a:spLocks noChangeArrowheads="1"/>
          </p:cNvSpPr>
          <p:nvPr/>
        </p:nvSpPr>
        <p:spPr bwMode="auto">
          <a:xfrm>
            <a:off x="0" y="5610239"/>
            <a:ext cx="9144000"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spcBef>
                <a:spcPct val="20000"/>
              </a:spcBef>
              <a:buClr>
                <a:srgbClr val="009900"/>
              </a:buClr>
              <a:buSzPct val="12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ZA" altLang="en-US" sz="2400"/>
          </a:p>
        </p:txBody>
      </p:sp>
    </p:spTree>
    <p:extLst>
      <p:ext uri="{BB962C8B-B14F-4D97-AF65-F5344CB8AC3E}">
        <p14:creationId xmlns:p14="http://schemas.microsoft.com/office/powerpoint/2010/main" xmlns="" val="356798031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800" dirty="0" smtClean="0"/>
              <a:t>Interventions.</a:t>
            </a:r>
          </a:p>
        </p:txBody>
      </p:sp>
      <p:sp>
        <p:nvSpPr>
          <p:cNvPr id="3" name="Content Placeholder 2"/>
          <p:cNvSpPr>
            <a:spLocks noGrp="1"/>
          </p:cNvSpPr>
          <p:nvPr>
            <p:ph idx="1"/>
          </p:nvPr>
        </p:nvSpPr>
        <p:spPr>
          <a:xfrm>
            <a:off x="778469" y="1512887"/>
            <a:ext cx="8136931" cy="5183188"/>
          </a:xfrm>
        </p:spPr>
        <p:txBody>
          <a:bodyPr/>
          <a:lstStyle/>
          <a:p>
            <a:pPr>
              <a:defRPr/>
            </a:pPr>
            <a:r>
              <a:rPr lang="en-US" sz="1800" dirty="0" smtClean="0"/>
              <a:t>Re-look into maintenance organizational establishments; complexity of facilities and skills required</a:t>
            </a:r>
          </a:p>
          <a:p>
            <a:pPr>
              <a:defRPr/>
            </a:pPr>
            <a:r>
              <a:rPr lang="en-US" sz="1800" dirty="0"/>
              <a:t>Improve on Maintenance Management – from facility level to Provincial Office (human resource capacity</a:t>
            </a:r>
            <a:r>
              <a:rPr lang="en-US" sz="1800" dirty="0" smtClean="0"/>
              <a:t>)</a:t>
            </a:r>
          </a:p>
          <a:p>
            <a:pPr>
              <a:defRPr/>
            </a:pPr>
            <a:r>
              <a:rPr lang="en-US" sz="1800" dirty="0" smtClean="0"/>
              <a:t>Filling up of posts with maintenance professionals, technicians and artisans Re-establish </a:t>
            </a:r>
            <a:r>
              <a:rPr lang="en-US" sz="1800" dirty="0"/>
              <a:t>infrastructure stores; electrical bulb, switches, plumbing materials, etc</a:t>
            </a:r>
            <a:r>
              <a:rPr lang="en-US" sz="1800" dirty="0" smtClean="0"/>
              <a:t>.</a:t>
            </a:r>
          </a:p>
          <a:p>
            <a:pPr>
              <a:lnSpc>
                <a:spcPct val="90000"/>
              </a:lnSpc>
              <a:defRPr/>
            </a:pPr>
            <a:r>
              <a:rPr lang="en-US" sz="1800" dirty="0" smtClean="0"/>
              <a:t>Expand the water and sanitation call center to include all breakdowns</a:t>
            </a:r>
            <a:endParaRPr lang="en-US" sz="1800" dirty="0"/>
          </a:p>
          <a:p>
            <a:pPr marL="0" indent="0">
              <a:buNone/>
              <a:defRPr/>
            </a:pPr>
            <a:endParaRPr lang="en-US" sz="1600" b="1" dirty="0" smtClean="0"/>
          </a:p>
          <a:p>
            <a:pPr marL="0" indent="0">
              <a:buFontTx/>
              <a:buNone/>
              <a:defRPr/>
            </a:pPr>
            <a:r>
              <a:rPr lang="en-US" sz="1600" b="1" dirty="0" smtClean="0"/>
              <a:t> </a:t>
            </a:r>
          </a:p>
          <a:p>
            <a:pPr marL="0" indent="0">
              <a:buFontTx/>
              <a:buNone/>
              <a:defRPr/>
            </a:pPr>
            <a:endParaRPr lang="en-US" sz="2400" b="1" dirty="0" smtClean="0"/>
          </a:p>
          <a:p>
            <a:pPr marL="0" indent="0">
              <a:buFontTx/>
              <a:buNone/>
              <a:defRPr/>
            </a:pPr>
            <a:endParaRPr lang="en-US" sz="2400" b="1" dirty="0">
              <a:solidFill>
                <a:srgbClr val="FF0000"/>
              </a:solidFill>
            </a:endParaRPr>
          </a:p>
        </p:txBody>
      </p:sp>
      <p:sp>
        <p:nvSpPr>
          <p:cNvPr id="6148" name="Rectangle 7"/>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9900"/>
              </a:buClr>
              <a:buSzPct val="12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fld id="{1C8B3FB3-CFCC-47B7-B8EC-F07B3DD58C60}" type="slidenum">
              <a:rPr lang="en-US" altLang="en-US" sz="1400">
                <a:solidFill>
                  <a:schemeClr val="bg1"/>
                </a:solidFill>
              </a:rPr>
              <a:pPr eaLnBrk="1" hangingPunct="1">
                <a:spcBef>
                  <a:spcPct val="0"/>
                </a:spcBef>
                <a:buClrTx/>
                <a:buSzTx/>
                <a:buFontTx/>
                <a:buNone/>
              </a:pPr>
              <a:t>112</a:t>
            </a:fld>
            <a:endParaRPr lang="en-US" altLang="en-US" sz="1400">
              <a:solidFill>
                <a:schemeClr val="bg1"/>
              </a:solidFill>
            </a:endParaRPr>
          </a:p>
        </p:txBody>
      </p:sp>
      <p:cxnSp>
        <p:nvCxnSpPr>
          <p:cNvPr id="6149" name="Straight Connector 15"/>
          <p:cNvCxnSpPr>
            <a:cxnSpLocks noChangeShapeType="1"/>
          </p:cNvCxnSpPr>
          <p:nvPr/>
        </p:nvCxnSpPr>
        <p:spPr bwMode="auto">
          <a:xfrm flipH="1" flipV="1">
            <a:off x="6657977" y="5553089"/>
            <a:ext cx="2486025" cy="4762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lgn="ctr">
                <a:solidFill>
                  <a:srgbClr val="000000"/>
                </a:solidFill>
                <a:round/>
                <a:headEnd/>
                <a:tailEnd/>
              </a14:hiddenLine>
            </a:ext>
          </a:extLst>
        </p:spPr>
      </p:cxnSp>
      <p:sp>
        <p:nvSpPr>
          <p:cNvPr id="6150" name="Rectangle 18"/>
          <p:cNvSpPr>
            <a:spLocks noChangeArrowheads="1"/>
          </p:cNvSpPr>
          <p:nvPr/>
        </p:nvSpPr>
        <p:spPr bwMode="auto">
          <a:xfrm>
            <a:off x="0" y="5610239"/>
            <a:ext cx="9144000"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spcBef>
                <a:spcPct val="20000"/>
              </a:spcBef>
              <a:buClr>
                <a:srgbClr val="009900"/>
              </a:buClr>
              <a:buSzPct val="12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ZA" altLang="en-US" sz="2400"/>
          </a:p>
        </p:txBody>
      </p:sp>
    </p:spTree>
    <p:extLst>
      <p:ext uri="{BB962C8B-B14F-4D97-AF65-F5344CB8AC3E}">
        <p14:creationId xmlns:p14="http://schemas.microsoft.com/office/powerpoint/2010/main" xmlns="" val="26549307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STATE OF HOSPITALS’ LAUNDRY SERVICES</a:t>
            </a:r>
            <a:endParaRPr lang="en-ZA" dirty="0"/>
          </a:p>
        </p:txBody>
      </p:sp>
      <p:sp>
        <p:nvSpPr>
          <p:cNvPr id="5" name="Content Placeholder 4"/>
          <p:cNvSpPr>
            <a:spLocks noGrp="1"/>
          </p:cNvSpPr>
          <p:nvPr>
            <p:ph idx="1"/>
          </p:nvPr>
        </p:nvSpPr>
        <p:spPr>
          <a:xfrm>
            <a:off x="1295400" y="1600204"/>
            <a:ext cx="7696200" cy="4525963"/>
          </a:xfrm>
        </p:spPr>
        <p:txBody>
          <a:bodyPr/>
          <a:lstStyle/>
          <a:p>
            <a:endParaRPr lang="en-ZA" sz="2000" b="1" u="sng" dirty="0" smtClean="0"/>
          </a:p>
          <a:p>
            <a:endParaRPr lang="en-ZA" sz="2000" b="1" u="sng" dirty="0"/>
          </a:p>
          <a:p>
            <a:endParaRPr lang="en-ZA" sz="2000" b="1" u="sng" dirty="0" smtClean="0"/>
          </a:p>
          <a:p>
            <a:endParaRPr lang="en-ZA" sz="2000" b="1" u="sng" dirty="0"/>
          </a:p>
          <a:p>
            <a:r>
              <a:rPr lang="en-ZA" sz="2000" b="1" u="sng" dirty="0" smtClean="0"/>
              <a:t>SNAPSHOT </a:t>
            </a:r>
            <a:r>
              <a:rPr lang="en-ZA" sz="2000" b="1" u="sng" dirty="0"/>
              <a:t>ANALYSIS OF LAUNDRY STATUS:</a:t>
            </a:r>
          </a:p>
          <a:p>
            <a:pPr marL="0" indent="0">
              <a:buFont typeface="Arial" pitchFamily="34" charset="0"/>
              <a:buNone/>
            </a:pPr>
            <a:r>
              <a:rPr lang="en-ZA" sz="2000" b="1" u="sng" dirty="0" smtClean="0"/>
              <a:t>The </a:t>
            </a:r>
            <a:r>
              <a:rPr lang="en-ZA" sz="2000" b="1" u="sng" dirty="0"/>
              <a:t>Main Challenges:</a:t>
            </a:r>
          </a:p>
          <a:p>
            <a:pPr marL="171450" indent="-171450">
              <a:buFont typeface="Wingdings" pitchFamily="2" charset="2"/>
              <a:buChar char="Ø"/>
            </a:pPr>
            <a:r>
              <a:rPr lang="en-ZA" sz="2000" dirty="0"/>
              <a:t>Aging laundry infrastructure and equipment </a:t>
            </a:r>
          </a:p>
          <a:p>
            <a:pPr marL="171450" indent="-171450">
              <a:buFont typeface="Wingdings" pitchFamily="2" charset="2"/>
              <a:buChar char="Ø"/>
            </a:pPr>
            <a:r>
              <a:rPr lang="en-ZA" sz="2000" dirty="0"/>
              <a:t>High staff turn over rate</a:t>
            </a:r>
          </a:p>
          <a:p>
            <a:pPr marL="171450" indent="-171450">
              <a:buFont typeface="Wingdings" pitchFamily="2" charset="2"/>
              <a:buChar char="Ø"/>
            </a:pPr>
            <a:r>
              <a:rPr lang="en-ZA" sz="2000" dirty="0"/>
              <a:t>Inadequate funds to address identified challenges</a:t>
            </a:r>
          </a:p>
          <a:p>
            <a:pPr marL="0" indent="0">
              <a:buFont typeface="Wingdings" pitchFamily="2" charset="2"/>
              <a:buNone/>
            </a:pPr>
            <a:endParaRPr lang="en-ZA" sz="2000" dirty="0"/>
          </a:p>
          <a:p>
            <a:endParaRPr lang="en-ZA" sz="2000" dirty="0"/>
          </a:p>
        </p:txBody>
      </p:sp>
      <p:graphicFrame>
        <p:nvGraphicFramePr>
          <p:cNvPr id="6" name="Table 5"/>
          <p:cNvGraphicFramePr>
            <a:graphicFrameLocks noGrp="1"/>
          </p:cNvGraphicFramePr>
          <p:nvPr>
            <p:extLst/>
          </p:nvPr>
        </p:nvGraphicFramePr>
        <p:xfrm>
          <a:off x="1305644" y="1405720"/>
          <a:ext cx="7456225" cy="1434000"/>
        </p:xfrm>
        <a:graphic>
          <a:graphicData uri="http://schemas.openxmlformats.org/drawingml/2006/table">
            <a:tbl>
              <a:tblPr firstRow="1" bandRow="1">
                <a:tableStyleId>{5C22544A-7EE6-4342-B048-85BDC9FD1C3A}</a:tableStyleId>
              </a:tblPr>
              <a:tblGrid>
                <a:gridCol w="1491245">
                  <a:extLst>
                    <a:ext uri="{9D8B030D-6E8A-4147-A177-3AD203B41FA5}">
                      <a16:colId xmlns:a16="http://schemas.microsoft.com/office/drawing/2014/main" xmlns="" val="20000"/>
                    </a:ext>
                  </a:extLst>
                </a:gridCol>
                <a:gridCol w="1491245">
                  <a:extLst>
                    <a:ext uri="{9D8B030D-6E8A-4147-A177-3AD203B41FA5}">
                      <a16:colId xmlns:a16="http://schemas.microsoft.com/office/drawing/2014/main" xmlns="" val="20001"/>
                    </a:ext>
                  </a:extLst>
                </a:gridCol>
                <a:gridCol w="1491245">
                  <a:extLst>
                    <a:ext uri="{9D8B030D-6E8A-4147-A177-3AD203B41FA5}">
                      <a16:colId xmlns:a16="http://schemas.microsoft.com/office/drawing/2014/main" xmlns="" val="20002"/>
                    </a:ext>
                  </a:extLst>
                </a:gridCol>
                <a:gridCol w="1491245">
                  <a:extLst>
                    <a:ext uri="{9D8B030D-6E8A-4147-A177-3AD203B41FA5}">
                      <a16:colId xmlns:a16="http://schemas.microsoft.com/office/drawing/2014/main" xmlns="" val="20003"/>
                    </a:ext>
                  </a:extLst>
                </a:gridCol>
                <a:gridCol w="1491245">
                  <a:extLst>
                    <a:ext uri="{9D8B030D-6E8A-4147-A177-3AD203B41FA5}">
                      <a16:colId xmlns:a16="http://schemas.microsoft.com/office/drawing/2014/main" xmlns="" val="20004"/>
                    </a:ext>
                  </a:extLst>
                </a:gridCol>
              </a:tblGrid>
              <a:tr h="423080">
                <a:tc rowSpan="2">
                  <a:txBody>
                    <a:bodyPr/>
                    <a:lstStyle/>
                    <a:p>
                      <a:r>
                        <a:rPr lang="en-ZA" sz="1600" b="1" dirty="0" smtClean="0"/>
                        <a:t>NO HOSPITALS</a:t>
                      </a:r>
                      <a:endParaRPr lang="en-ZA" sz="1600" b="1" dirty="0"/>
                    </a:p>
                  </a:txBody>
                  <a:tcPr/>
                </a:tc>
                <a:tc gridSpan="4">
                  <a:txBody>
                    <a:bodyPr/>
                    <a:lstStyle/>
                    <a:p>
                      <a:pPr algn="ctr"/>
                      <a:r>
                        <a:rPr lang="en-ZA" sz="1600" b="1" dirty="0" smtClean="0"/>
                        <a:t>LAUNDRY</a:t>
                      </a:r>
                      <a:r>
                        <a:rPr lang="en-ZA" sz="1600" b="1" baseline="0" dirty="0" smtClean="0"/>
                        <a:t> </a:t>
                      </a:r>
                      <a:r>
                        <a:rPr lang="en-ZA" sz="1600" b="1" dirty="0" smtClean="0"/>
                        <a:t>SERVICE STATUS</a:t>
                      </a:r>
                      <a:endParaRPr lang="en-ZA" sz="1600" b="1" dirty="0"/>
                    </a:p>
                  </a:txBody>
                  <a:tcPr/>
                </a:tc>
                <a:tc hMerge="1">
                  <a:txBody>
                    <a:bodyPr/>
                    <a:lstStyle/>
                    <a:p>
                      <a:endParaRPr lang="en-ZA" sz="1400" b="1" dirty="0"/>
                    </a:p>
                  </a:txBody>
                  <a:tcPr/>
                </a:tc>
                <a:tc hMerge="1">
                  <a:txBody>
                    <a:bodyPr/>
                    <a:lstStyle/>
                    <a:p>
                      <a:endParaRPr lang="en-ZA"/>
                    </a:p>
                  </a:txBody>
                  <a:tcPr/>
                </a:tc>
                <a:tc hMerge="1">
                  <a:txBody>
                    <a:bodyPr/>
                    <a:lstStyle/>
                    <a:p>
                      <a:endParaRPr lang="en-ZA" sz="1400" b="0" dirty="0"/>
                    </a:p>
                  </a:txBody>
                  <a:tcPr/>
                </a:tc>
                <a:extLst>
                  <a:ext uri="{0D108BD9-81ED-4DB2-BD59-A6C34878D82A}">
                    <a16:rowId xmlns:a16="http://schemas.microsoft.com/office/drawing/2014/main" xmlns="" val="10000"/>
                  </a:ext>
                </a:extLst>
              </a:tr>
              <a:tr h="423081">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OUT-SOURCED</a:t>
                      </a:r>
                    </a:p>
                  </a:txBody>
                  <a:tcPr/>
                </a:tc>
                <a:tc>
                  <a:txBody>
                    <a:bodyPr/>
                    <a:lstStyle/>
                    <a:p>
                      <a:r>
                        <a:rPr lang="en-ZA" sz="1200" dirty="0" smtClean="0"/>
                        <a:t>IN-SOURCED</a:t>
                      </a:r>
                      <a:endParaRPr lang="en-ZA" sz="1200" dirty="0"/>
                    </a:p>
                  </a:txBody>
                  <a:tcPr/>
                </a:tc>
                <a:tc>
                  <a:txBody>
                    <a:bodyPr/>
                    <a:lstStyle/>
                    <a:p>
                      <a:r>
                        <a:rPr lang="en-ZA" sz="1200" dirty="0" smtClean="0"/>
                        <a:t>UNDER</a:t>
                      </a:r>
                      <a:r>
                        <a:rPr lang="en-ZA" sz="1200" baseline="0" dirty="0" smtClean="0"/>
                        <a:t> REFURBISHMENT</a:t>
                      </a:r>
                      <a:endParaRPr lang="en-ZA" sz="1200" dirty="0"/>
                    </a:p>
                  </a:txBody>
                  <a:tcPr/>
                </a:tc>
                <a:tc>
                  <a:txBody>
                    <a:bodyPr/>
                    <a:lstStyle/>
                    <a:p>
                      <a:pPr marL="0" algn="l" defTabSz="914400" rtl="0" eaLnBrk="1" latinLnBrk="0" hangingPunct="1"/>
                      <a:r>
                        <a:rPr lang="en-ZA" sz="1200" kern="1200" dirty="0" smtClean="0">
                          <a:solidFill>
                            <a:schemeClr val="dk1"/>
                          </a:solidFill>
                          <a:latin typeface="+mn-lt"/>
                          <a:ea typeface="+mn-ea"/>
                          <a:cs typeface="+mn-cs"/>
                        </a:rPr>
                        <a:t>NOT YET REFURBISHMENT</a:t>
                      </a:r>
                      <a:endParaRPr lang="en-ZA" sz="1200" kern="1200" dirty="0">
                        <a:solidFill>
                          <a:schemeClr val="dk1"/>
                        </a:solidFill>
                        <a:latin typeface="+mn-lt"/>
                        <a:ea typeface="+mn-ea"/>
                        <a:cs typeface="+mn-cs"/>
                      </a:endParaRPr>
                    </a:p>
                  </a:txBody>
                  <a:tcPr/>
                </a:tc>
                <a:extLst>
                  <a:ext uri="{0D108BD9-81ED-4DB2-BD59-A6C34878D82A}">
                    <a16:rowId xmlns:a16="http://schemas.microsoft.com/office/drawing/2014/main" xmlns="" val="10001"/>
                  </a:ext>
                </a:extLst>
              </a:tr>
              <a:tr h="370840">
                <a:tc>
                  <a:txBody>
                    <a:bodyPr/>
                    <a:lstStyle/>
                    <a:p>
                      <a:r>
                        <a:rPr lang="en-ZA" sz="1200" b="1" dirty="0" smtClean="0"/>
                        <a:t>40</a:t>
                      </a:r>
                      <a:endParaRPr lang="en-ZA" sz="1200" b="1" dirty="0"/>
                    </a:p>
                  </a:txBody>
                  <a:tcPr/>
                </a:tc>
                <a:tc>
                  <a:txBody>
                    <a:bodyPr/>
                    <a:lstStyle/>
                    <a:p>
                      <a:pPr algn="ctr"/>
                      <a:r>
                        <a:rPr lang="en-ZA" sz="1200" b="1" dirty="0" smtClean="0"/>
                        <a:t>23</a:t>
                      </a:r>
                      <a:endParaRPr lang="en-ZA" sz="1200" b="1" dirty="0"/>
                    </a:p>
                  </a:txBody>
                  <a:tcPr/>
                </a:tc>
                <a:tc>
                  <a:txBody>
                    <a:bodyPr/>
                    <a:lstStyle/>
                    <a:p>
                      <a:pPr algn="ctr"/>
                      <a:r>
                        <a:rPr lang="en-ZA" sz="1200" b="1" dirty="0" smtClean="0"/>
                        <a:t>17</a:t>
                      </a:r>
                      <a:endParaRPr lang="en-ZA" sz="1200" b="1" dirty="0"/>
                    </a:p>
                  </a:txBody>
                  <a:tcPr/>
                </a:tc>
                <a:tc>
                  <a:txBody>
                    <a:bodyPr/>
                    <a:lstStyle/>
                    <a:p>
                      <a:pPr marL="0" algn="ctr" defTabSz="914400" rtl="0" eaLnBrk="1" latinLnBrk="0" hangingPunct="1"/>
                      <a:r>
                        <a:rPr lang="en-ZA" sz="1200" b="1" kern="1200" dirty="0" smtClean="0">
                          <a:solidFill>
                            <a:schemeClr val="dk1"/>
                          </a:solidFill>
                          <a:latin typeface="+mn-lt"/>
                          <a:ea typeface="+mn-ea"/>
                          <a:cs typeface="+mn-cs"/>
                        </a:rPr>
                        <a:t>13</a:t>
                      </a:r>
                      <a:endParaRPr lang="en-ZA" sz="1200" b="1" kern="1200" dirty="0">
                        <a:solidFill>
                          <a:schemeClr val="dk1"/>
                        </a:solidFill>
                        <a:latin typeface="+mn-lt"/>
                        <a:ea typeface="+mn-ea"/>
                        <a:cs typeface="+mn-cs"/>
                      </a:endParaRPr>
                    </a:p>
                  </a:txBody>
                  <a:tcPr/>
                </a:tc>
                <a:tc>
                  <a:txBody>
                    <a:bodyPr/>
                    <a:lstStyle/>
                    <a:p>
                      <a:pPr marL="0" algn="ctr" defTabSz="914400" rtl="0" eaLnBrk="1" latinLnBrk="0" hangingPunct="1"/>
                      <a:r>
                        <a:rPr lang="en-ZA" sz="1200" b="1" kern="1200" dirty="0" smtClean="0">
                          <a:solidFill>
                            <a:schemeClr val="dk1"/>
                          </a:solidFill>
                          <a:latin typeface="+mn-lt"/>
                          <a:ea typeface="+mn-ea"/>
                          <a:cs typeface="+mn-cs"/>
                        </a:rPr>
                        <a:t>27</a:t>
                      </a:r>
                      <a:endParaRPr lang="en-ZA" sz="1200" b="1" kern="120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113</a:t>
            </a:fld>
            <a:endParaRPr lang="en-ZA" altLang="en-US"/>
          </a:p>
        </p:txBody>
      </p:sp>
    </p:spTree>
    <p:extLst>
      <p:ext uri="{BB962C8B-B14F-4D97-AF65-F5344CB8AC3E}">
        <p14:creationId xmlns:p14="http://schemas.microsoft.com/office/powerpoint/2010/main" xmlns="" val="9163093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STATE OF HOSPITALS’ LAUNDRY SERVICES</a:t>
            </a:r>
            <a:endParaRPr lang="en-ZA" dirty="0"/>
          </a:p>
        </p:txBody>
      </p:sp>
      <p:sp>
        <p:nvSpPr>
          <p:cNvPr id="5" name="Content Placeholder 4"/>
          <p:cNvSpPr>
            <a:spLocks noGrp="1"/>
          </p:cNvSpPr>
          <p:nvPr>
            <p:ph idx="1"/>
          </p:nvPr>
        </p:nvSpPr>
        <p:spPr/>
        <p:txBody>
          <a:bodyPr/>
          <a:lstStyle/>
          <a:p>
            <a:pPr marL="0" lvl="0" indent="0">
              <a:buNone/>
            </a:pPr>
            <a:r>
              <a:rPr lang="en-ZA" sz="2400" b="1" u="sng" dirty="0">
                <a:solidFill>
                  <a:srgbClr val="000000"/>
                </a:solidFill>
              </a:rPr>
              <a:t>INTERIM SOLUTIONS:</a:t>
            </a:r>
          </a:p>
          <a:p>
            <a:pPr marL="171450" lvl="0" indent="-171450">
              <a:buFont typeface="Wingdings" pitchFamily="2" charset="2"/>
              <a:buChar char="Ø"/>
            </a:pPr>
            <a:r>
              <a:rPr lang="en-ZA" sz="2400" dirty="0">
                <a:solidFill>
                  <a:srgbClr val="000000"/>
                </a:solidFill>
              </a:rPr>
              <a:t>The department has accredited service providers to render laundry services as and when a need arises for all hospitals. </a:t>
            </a:r>
          </a:p>
          <a:p>
            <a:pPr marL="171450" lvl="0" indent="-171450">
              <a:buFont typeface="Wingdings" pitchFamily="2" charset="2"/>
              <a:buChar char="Ø"/>
            </a:pPr>
            <a:r>
              <a:rPr lang="en-ZA" sz="2400" dirty="0">
                <a:solidFill>
                  <a:srgbClr val="000000"/>
                </a:solidFill>
              </a:rPr>
              <a:t>The department identified 13 hospitals as a turnkey points for refurbishment, however the challenge will remain with HR issues after refurbishment.</a:t>
            </a:r>
          </a:p>
          <a:p>
            <a:pPr lvl="0"/>
            <a:endParaRPr lang="en-ZA" sz="2400" dirty="0">
              <a:solidFill>
                <a:srgbClr val="000000"/>
              </a:solidFill>
            </a:endParaRPr>
          </a:p>
          <a:p>
            <a:pPr lvl="0"/>
            <a:r>
              <a:rPr lang="en-ZA" sz="2400" b="1" u="sng" dirty="0">
                <a:solidFill>
                  <a:srgbClr val="000000"/>
                </a:solidFill>
              </a:rPr>
              <a:t>LONGTERM SOLUTION:</a:t>
            </a:r>
          </a:p>
          <a:p>
            <a:pPr marL="171450" lvl="0" indent="-171450">
              <a:buFont typeface="Wingdings" pitchFamily="2" charset="2"/>
              <a:buChar char="Ø"/>
            </a:pPr>
            <a:r>
              <a:rPr lang="en-ZA" sz="2400" kern="1200" dirty="0">
                <a:solidFill>
                  <a:srgbClr val="000000"/>
                </a:solidFill>
              </a:rPr>
              <a:t>The department plans to build laundry hubs in each district to cater for hospitals within the district.</a:t>
            </a:r>
          </a:p>
          <a:p>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114</a:t>
            </a:fld>
            <a:endParaRPr lang="en-ZA" altLang="en-US"/>
          </a:p>
        </p:txBody>
      </p:sp>
    </p:spTree>
    <p:extLst>
      <p:ext uri="{BB962C8B-B14F-4D97-AF65-F5344CB8AC3E}">
        <p14:creationId xmlns:p14="http://schemas.microsoft.com/office/powerpoint/2010/main" xmlns="" val="8060296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rPr>
              <a:t>RISK MANAGEMENT</a:t>
            </a:r>
            <a:endParaRPr lang="en-ZA" dirty="0"/>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A9289674-F5FB-4291-A0D2-1657CC87F855}" type="slidenum">
              <a:rPr lang="en-ZA" altLang="en-US" smtClean="0"/>
              <a:pPr/>
              <a:t>115</a:t>
            </a:fld>
            <a:endParaRPr lang="en-ZA" altLang="en-US"/>
          </a:p>
        </p:txBody>
      </p:sp>
    </p:spTree>
    <p:extLst>
      <p:ext uri="{BB962C8B-B14F-4D97-AF65-F5344CB8AC3E}">
        <p14:creationId xmlns:p14="http://schemas.microsoft.com/office/powerpoint/2010/main" xmlns="" val="24808741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sz="2800" b="1" dirty="0" smtClean="0"/>
              <a:t>RISK MANAGEMENT</a:t>
            </a:r>
            <a:endParaRPr lang="en-ZA" sz="2800" b="1" dirty="0"/>
          </a:p>
        </p:txBody>
      </p:sp>
      <p:sp>
        <p:nvSpPr>
          <p:cNvPr id="10" name="Content Placeholder 9"/>
          <p:cNvSpPr>
            <a:spLocks noGrp="1"/>
          </p:cNvSpPr>
          <p:nvPr>
            <p:ph idx="1"/>
          </p:nvPr>
        </p:nvSpPr>
        <p:spPr>
          <a:xfrm>
            <a:off x="846161" y="1600204"/>
            <a:ext cx="8145439" cy="4525963"/>
          </a:xfrm>
        </p:spPr>
        <p:txBody>
          <a:bodyPr>
            <a:normAutofit fontScale="70000" lnSpcReduction="20000"/>
          </a:bodyPr>
          <a:lstStyle/>
          <a:p>
            <a:r>
              <a:rPr lang="en-ZA" dirty="0" smtClean="0"/>
              <a:t>Departmental Risk </a:t>
            </a:r>
            <a:r>
              <a:rPr lang="en-ZA" dirty="0"/>
              <a:t>Management Policy, Strategy, Implementation Plan </a:t>
            </a:r>
            <a:endParaRPr lang="en-ZA" dirty="0" smtClean="0"/>
          </a:p>
          <a:p>
            <a:r>
              <a:rPr lang="en-ZA" dirty="0" smtClean="0"/>
              <a:t>Risk </a:t>
            </a:r>
            <a:r>
              <a:rPr lang="en-ZA" dirty="0"/>
              <a:t>Management Committee (RMC) </a:t>
            </a:r>
            <a:r>
              <a:rPr lang="en-ZA" dirty="0" smtClean="0"/>
              <a:t>in place and appointed in compliance with </a:t>
            </a:r>
            <a:r>
              <a:rPr lang="en-ZA" dirty="0">
                <a:solidFill>
                  <a:srgbClr val="000000"/>
                </a:solidFill>
              </a:rPr>
              <a:t>Sections 38 and 40 of the PFMA,</a:t>
            </a:r>
            <a:endParaRPr lang="en-ZA" dirty="0" smtClean="0"/>
          </a:p>
          <a:p>
            <a:r>
              <a:rPr lang="en-ZA" dirty="0" smtClean="0"/>
              <a:t>Independent RMC chairperson appointed</a:t>
            </a:r>
          </a:p>
          <a:p>
            <a:r>
              <a:rPr lang="en-ZA" dirty="0" smtClean="0"/>
              <a:t>Risk register in place recommended </a:t>
            </a:r>
            <a:r>
              <a:rPr lang="en-ZA" dirty="0"/>
              <a:t>by both </a:t>
            </a:r>
            <a:r>
              <a:rPr lang="en-ZA" dirty="0" smtClean="0"/>
              <a:t>Audit </a:t>
            </a:r>
            <a:r>
              <a:rPr lang="en-ZA" dirty="0"/>
              <a:t>and Risk Management </a:t>
            </a:r>
            <a:r>
              <a:rPr lang="en-ZA" dirty="0" smtClean="0"/>
              <a:t>oversight Committees </a:t>
            </a:r>
            <a:r>
              <a:rPr lang="en-ZA" dirty="0"/>
              <a:t>and approved by the Head of Department</a:t>
            </a:r>
            <a:r>
              <a:rPr lang="en-ZA" dirty="0" smtClean="0"/>
              <a:t>.</a:t>
            </a:r>
          </a:p>
          <a:p>
            <a:pPr lvl="1"/>
            <a:r>
              <a:rPr lang="en-ZA" dirty="0"/>
              <a:t>The progress thereof is reported to the Transversal Risk Management Unit at Provincial Treasury on a quarterly </a:t>
            </a:r>
            <a:r>
              <a:rPr lang="en-ZA" dirty="0" smtClean="0"/>
              <a:t>basis</a:t>
            </a:r>
          </a:p>
          <a:p>
            <a:r>
              <a:rPr lang="en-ZA" dirty="0" smtClean="0"/>
              <a:t>29/40 hospitals have an appointed (psychiatric hospitals are serviced by the head office) </a:t>
            </a:r>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116</a:t>
            </a:fld>
            <a:endParaRPr lang="en-ZA" altLang="en-US"/>
          </a:p>
        </p:txBody>
      </p:sp>
    </p:spTree>
    <p:extLst>
      <p:ext uri="{BB962C8B-B14F-4D97-AF65-F5344CB8AC3E}">
        <p14:creationId xmlns:p14="http://schemas.microsoft.com/office/powerpoint/2010/main" xmlns="" val="2523322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a:solidFill>
                  <a:srgbClr val="000000"/>
                </a:solidFill>
                <a:ea typeface="Calibri"/>
              </a:rPr>
              <a:t>SECURITY MANAGEMENT </a:t>
            </a:r>
            <a:endParaRPr lang="en-ZA" dirty="0"/>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A9289674-F5FB-4291-A0D2-1657CC87F855}" type="slidenum">
              <a:rPr lang="en-ZA" altLang="en-US" smtClean="0"/>
              <a:pPr/>
              <a:t>117</a:t>
            </a:fld>
            <a:endParaRPr lang="en-ZA" altLang="en-US"/>
          </a:p>
        </p:txBody>
      </p:sp>
    </p:spTree>
    <p:extLst>
      <p:ext uri="{BB962C8B-B14F-4D97-AF65-F5344CB8AC3E}">
        <p14:creationId xmlns:p14="http://schemas.microsoft.com/office/powerpoint/2010/main" xmlns="" val="2793282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b="1" dirty="0">
                <a:ea typeface="Calibri"/>
              </a:rPr>
              <a:t>SECURITY MANAGEMENT </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608981226"/>
              </p:ext>
            </p:extLst>
          </p:nvPr>
        </p:nvGraphicFramePr>
        <p:xfrm>
          <a:off x="811715" y="1628221"/>
          <a:ext cx="6980565" cy="3969298"/>
        </p:xfrm>
        <a:graphic>
          <a:graphicData uri="http://schemas.openxmlformats.org/drawingml/2006/table">
            <a:tbl>
              <a:tblPr firstRow="1" firstCol="1" bandRow="1"/>
              <a:tblGrid>
                <a:gridCol w="1440168">
                  <a:extLst>
                    <a:ext uri="{9D8B030D-6E8A-4147-A177-3AD203B41FA5}">
                      <a16:colId xmlns:a16="http://schemas.microsoft.com/office/drawing/2014/main" xmlns="" val="20000"/>
                    </a:ext>
                  </a:extLst>
                </a:gridCol>
                <a:gridCol w="5540397">
                  <a:extLst>
                    <a:ext uri="{9D8B030D-6E8A-4147-A177-3AD203B41FA5}">
                      <a16:colId xmlns:a16="http://schemas.microsoft.com/office/drawing/2014/main" xmlns="" val="20001"/>
                    </a:ext>
                  </a:extLst>
                </a:gridCol>
              </a:tblGrid>
              <a:tr h="151847">
                <a:tc>
                  <a:txBody>
                    <a:bodyPr/>
                    <a:lstStyle/>
                    <a:p>
                      <a:pPr algn="just">
                        <a:spcBef>
                          <a:spcPts val="600"/>
                        </a:spcBef>
                        <a:spcAft>
                          <a:spcPts val="600"/>
                        </a:spcAft>
                      </a:pPr>
                      <a:r>
                        <a:rPr lang="en-ZA" sz="1200" b="1" dirty="0">
                          <a:effectLst/>
                          <a:latin typeface="Arial"/>
                          <a:ea typeface="Calibri"/>
                          <a:cs typeface="Times New Roman"/>
                        </a:rPr>
                        <a:t>Item</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dirty="0" smtClean="0">
                          <a:effectLst/>
                          <a:latin typeface="Arial"/>
                          <a:ea typeface="Calibri"/>
                          <a:cs typeface="Times New Roman"/>
                        </a:rPr>
                        <a:t>Status</a:t>
                      </a:r>
                      <a:r>
                        <a:rPr lang="en-ZA" sz="1200" b="1" baseline="0" dirty="0" smtClean="0">
                          <a:effectLst/>
                          <a:latin typeface="Arial"/>
                          <a:ea typeface="Calibri"/>
                          <a:cs typeface="Times New Roman"/>
                        </a:rPr>
                        <a:t> </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543776">
                <a:tc>
                  <a:txBody>
                    <a:bodyPr/>
                    <a:lstStyle/>
                    <a:p>
                      <a:pPr algn="just">
                        <a:spcBef>
                          <a:spcPts val="600"/>
                        </a:spcBef>
                        <a:spcAft>
                          <a:spcPts val="600"/>
                        </a:spcAft>
                      </a:pPr>
                      <a:r>
                        <a:rPr lang="en-ZA" sz="1200" b="1" dirty="0">
                          <a:effectLst/>
                          <a:latin typeface="Arial"/>
                          <a:ea typeface="Calibri"/>
                          <a:cs typeface="Times New Roman"/>
                        </a:rPr>
                        <a:t>PRIVATE SECURITY </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Bef>
                          <a:spcPts val="600"/>
                        </a:spcBef>
                        <a:spcAft>
                          <a:spcPts val="600"/>
                        </a:spcAft>
                      </a:pPr>
                      <a:r>
                        <a:rPr lang="en-ZA" sz="1200" b="0" dirty="0" smtClean="0">
                          <a:effectLst/>
                          <a:latin typeface="Arial"/>
                          <a:ea typeface="Calibri"/>
                          <a:cs typeface="Times New Roman"/>
                        </a:rPr>
                        <a:t>Contract period:</a:t>
                      </a:r>
                      <a:endParaRPr lang="en-ZA" sz="1200" b="0" dirty="0" smtClean="0">
                        <a:effectLst/>
                        <a:latin typeface="Calibri"/>
                        <a:ea typeface="Calibri"/>
                        <a:cs typeface="Times New Roman"/>
                      </a:endParaRPr>
                    </a:p>
                    <a:p>
                      <a:pPr algn="just">
                        <a:spcBef>
                          <a:spcPts val="600"/>
                        </a:spcBef>
                        <a:spcAft>
                          <a:spcPts val="600"/>
                        </a:spcAft>
                      </a:pPr>
                      <a:r>
                        <a:rPr lang="en-ZA" sz="1200" b="0" dirty="0" smtClean="0">
                          <a:effectLst/>
                          <a:latin typeface="Arial"/>
                          <a:ea typeface="Calibri"/>
                          <a:cs typeface="Times New Roman"/>
                        </a:rPr>
                        <a:t>From: 1 MAY 2017</a:t>
                      </a:r>
                      <a:endParaRPr lang="en-ZA" sz="1200" b="0" dirty="0" smtClean="0">
                        <a:effectLst/>
                        <a:latin typeface="Calibri"/>
                        <a:ea typeface="Calibri"/>
                        <a:cs typeface="Times New Roman"/>
                      </a:endParaRPr>
                    </a:p>
                    <a:p>
                      <a:pPr algn="just">
                        <a:spcBef>
                          <a:spcPts val="600"/>
                        </a:spcBef>
                        <a:spcAft>
                          <a:spcPts val="600"/>
                        </a:spcAft>
                      </a:pPr>
                      <a:r>
                        <a:rPr lang="en-ZA" sz="1200" b="0" dirty="0" smtClean="0">
                          <a:effectLst/>
                          <a:latin typeface="Arial"/>
                          <a:ea typeface="Calibri"/>
                          <a:cs typeface="Times New Roman"/>
                        </a:rPr>
                        <a:t>End:    30 April 2020</a:t>
                      </a:r>
                      <a:endParaRPr lang="en-ZA" sz="1200" b="0" dirty="0" smtClean="0">
                        <a:effectLst/>
                        <a:latin typeface="Calibri"/>
                        <a:ea typeface="Calibri"/>
                        <a:cs typeface="Times New Roman"/>
                      </a:endParaRPr>
                    </a:p>
                    <a:p>
                      <a:pPr algn="just">
                        <a:spcBef>
                          <a:spcPts val="600"/>
                        </a:spcBef>
                        <a:spcAft>
                          <a:spcPts val="600"/>
                        </a:spcAft>
                      </a:pPr>
                      <a:r>
                        <a:rPr lang="en-ZA" sz="1200" b="0" dirty="0" smtClean="0">
                          <a:effectLst/>
                          <a:latin typeface="Arial"/>
                          <a:ea typeface="Calibri"/>
                          <a:cs typeface="Times New Roman"/>
                        </a:rPr>
                        <a:t>Number of companies: 36 </a:t>
                      </a:r>
                      <a:r>
                        <a:rPr lang="en-ZA" sz="1200" b="0" dirty="0" smtClean="0">
                          <a:solidFill>
                            <a:srgbClr val="FF0000"/>
                          </a:solidFill>
                          <a:effectLst/>
                          <a:latin typeface="Arial"/>
                          <a:ea typeface="Calibri"/>
                          <a:cs typeface="Times New Roman"/>
                        </a:rPr>
                        <a:t>(provide list)</a:t>
                      </a:r>
                    </a:p>
                    <a:p>
                      <a:pPr algn="just">
                        <a:spcBef>
                          <a:spcPts val="600"/>
                        </a:spcBef>
                        <a:spcAft>
                          <a:spcPts val="600"/>
                        </a:spcAft>
                      </a:pPr>
                      <a:r>
                        <a:rPr lang="en-ZA" sz="1200" b="0" dirty="0" smtClean="0">
                          <a:effectLst/>
                          <a:latin typeface="Arial"/>
                          <a:ea typeface="Calibri"/>
                          <a:cs typeface="Times New Roman"/>
                        </a:rPr>
                        <a:t>Total</a:t>
                      </a:r>
                      <a:r>
                        <a:rPr lang="en-ZA" sz="1200" b="0" baseline="0" dirty="0" smtClean="0">
                          <a:effectLst/>
                          <a:latin typeface="Arial"/>
                          <a:ea typeface="Calibri"/>
                          <a:cs typeface="Times New Roman"/>
                        </a:rPr>
                        <a:t> amount: R </a:t>
                      </a:r>
                      <a:endParaRPr lang="en-ZA" sz="1200" b="0" dirty="0">
                        <a:effectLst/>
                        <a:latin typeface="Calibri"/>
                        <a:ea typeface="Calibri"/>
                        <a:cs typeface="Times New Roman"/>
                      </a:endParaRPr>
                    </a:p>
                    <a:p>
                      <a:pPr algn="just">
                        <a:spcBef>
                          <a:spcPts val="600"/>
                        </a:spcBef>
                        <a:spcAft>
                          <a:spcPts val="600"/>
                        </a:spcAft>
                      </a:pPr>
                      <a:r>
                        <a:rPr lang="en-ZA" sz="1200" b="0" dirty="0" smtClean="0">
                          <a:effectLst/>
                          <a:latin typeface="Arial"/>
                          <a:ea typeface="Calibri"/>
                          <a:cs typeface="Times New Roman"/>
                        </a:rPr>
                        <a:t>Total number of guards: </a:t>
                      </a:r>
                      <a:r>
                        <a:rPr lang="en-ZA" sz="1200" b="0" dirty="0">
                          <a:effectLst/>
                          <a:latin typeface="Arial"/>
                          <a:ea typeface="Calibri"/>
                          <a:cs typeface="Times New Roman"/>
                        </a:rPr>
                        <a:t>3409</a:t>
                      </a:r>
                      <a:endParaRPr lang="en-ZA" sz="1200" b="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774398">
                <a:tc>
                  <a:txBody>
                    <a:bodyPr/>
                    <a:lstStyle/>
                    <a:p>
                      <a:pPr algn="just">
                        <a:spcBef>
                          <a:spcPts val="600"/>
                        </a:spcBef>
                        <a:spcAft>
                          <a:spcPts val="600"/>
                        </a:spcAft>
                      </a:pPr>
                      <a:r>
                        <a:rPr lang="en-ZA" sz="1200" b="1" dirty="0">
                          <a:effectLst/>
                          <a:latin typeface="Arial"/>
                          <a:ea typeface="Calibri"/>
                          <a:cs typeface="Times New Roman"/>
                        </a:rPr>
                        <a:t>INCIDENTS </a:t>
                      </a:r>
                      <a:r>
                        <a:rPr lang="en-ZA" sz="1200" b="1" dirty="0" smtClean="0">
                          <a:effectLst/>
                          <a:latin typeface="Arial"/>
                          <a:ea typeface="Calibri"/>
                          <a:cs typeface="Times New Roman"/>
                        </a:rPr>
                        <a:t>MANAGEMENT</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just">
                        <a:spcBef>
                          <a:spcPts val="600"/>
                        </a:spcBef>
                        <a:spcAft>
                          <a:spcPts val="600"/>
                        </a:spcAft>
                      </a:pPr>
                      <a:r>
                        <a:rPr lang="en-ZA" sz="1200" dirty="0">
                          <a:effectLst/>
                          <a:latin typeface="Arial"/>
                          <a:ea typeface="Calibri"/>
                          <a:cs typeface="Times New Roman"/>
                        </a:rPr>
                        <a:t>77 Incidents Reported and managed for the Fin year.</a:t>
                      </a:r>
                      <a:endParaRPr lang="en-ZA" sz="1200" dirty="0">
                        <a:effectLst/>
                        <a:latin typeface="Calibri"/>
                        <a:ea typeface="Calibri"/>
                        <a:cs typeface="Times New Roman"/>
                      </a:endParaRPr>
                    </a:p>
                    <a:p>
                      <a:pPr marL="75565" algn="just">
                        <a:spcBef>
                          <a:spcPts val="600"/>
                        </a:spcBef>
                        <a:spcAft>
                          <a:spcPts val="600"/>
                        </a:spcAft>
                      </a:pPr>
                      <a:r>
                        <a:rPr lang="en-ZA" sz="1200" dirty="0">
                          <a:effectLst/>
                          <a:latin typeface="Arial"/>
                          <a:ea typeface="Calibri"/>
                          <a:cs typeface="Times New Roman"/>
                        </a:rPr>
                        <a:t>25 involved robbery of Firearms.</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2740">
                <a:tc>
                  <a:txBody>
                    <a:bodyPr/>
                    <a:lstStyle/>
                    <a:p>
                      <a:pPr marL="0" algn="just" defTabSz="914400" rtl="0" eaLnBrk="1" latinLnBrk="0" hangingPunct="1">
                        <a:spcBef>
                          <a:spcPts val="600"/>
                        </a:spcBef>
                        <a:spcAft>
                          <a:spcPts val="600"/>
                        </a:spcAft>
                      </a:pPr>
                      <a:r>
                        <a:rPr lang="en-ZA" sz="1200" b="1" kern="1200" dirty="0" smtClean="0">
                          <a:solidFill>
                            <a:schemeClr val="tx1"/>
                          </a:solidFill>
                          <a:effectLst/>
                          <a:latin typeface="Arial"/>
                          <a:ea typeface="Calibri"/>
                          <a:cs typeface="Times New Roman"/>
                        </a:rPr>
                        <a:t>SECURITY COMMITTEES</a:t>
                      </a:r>
                      <a:endParaRPr lang="en-ZA" sz="1200" b="1" kern="1200" dirty="0">
                        <a:solidFill>
                          <a:schemeClr val="tx1"/>
                        </a:solidFill>
                        <a:effectLst/>
                        <a:latin typeface="Arial"/>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5565" algn="just">
                        <a:spcBef>
                          <a:spcPts val="600"/>
                        </a:spcBef>
                        <a:spcAft>
                          <a:spcPts val="600"/>
                        </a:spcAft>
                      </a:pPr>
                      <a:r>
                        <a:rPr lang="en-ZA" sz="1200" dirty="0" smtClean="0">
                          <a:effectLst/>
                          <a:latin typeface="+mn-lt"/>
                          <a:ea typeface="Calibri"/>
                          <a:cs typeface="Times New Roman"/>
                        </a:rPr>
                        <a:t>Security Assessments for 40 Hospitals conducted.</a:t>
                      </a:r>
                      <a:endParaRPr lang="en-ZA" sz="1200" dirty="0" smtClean="0">
                        <a:effectLst/>
                        <a:latin typeface="Calibri"/>
                        <a:ea typeface="Calibri"/>
                        <a:cs typeface="Times New Roman"/>
                      </a:endParaRPr>
                    </a:p>
                    <a:p>
                      <a:pPr marL="75565" algn="just">
                        <a:spcBef>
                          <a:spcPts val="600"/>
                        </a:spcBef>
                        <a:spcAft>
                          <a:spcPts val="600"/>
                        </a:spcAft>
                      </a:pPr>
                      <a:r>
                        <a:rPr lang="en-ZA" sz="1200" dirty="0" smtClean="0">
                          <a:effectLst/>
                          <a:latin typeface="Calibri"/>
                          <a:ea typeface="Calibri"/>
                          <a:cs typeface="Times New Roman"/>
                        </a:rPr>
                        <a:t>40 security</a:t>
                      </a:r>
                      <a:r>
                        <a:rPr lang="en-ZA" sz="1200" baseline="0" dirty="0" smtClean="0">
                          <a:effectLst/>
                          <a:latin typeface="Calibri"/>
                          <a:ea typeface="Calibri"/>
                          <a:cs typeface="Times New Roman"/>
                        </a:rPr>
                        <a:t> committee </a:t>
                      </a:r>
                      <a:r>
                        <a:rPr lang="en-ZA" sz="1200" dirty="0" smtClean="0">
                          <a:effectLst/>
                          <a:latin typeface="Calibri"/>
                          <a:ea typeface="Calibri"/>
                          <a:cs typeface="Times New Roman"/>
                        </a:rPr>
                        <a:t>Established</a:t>
                      </a:r>
                      <a:r>
                        <a:rPr lang="en-ZA" sz="1200" baseline="0" dirty="0" smtClean="0">
                          <a:effectLst/>
                          <a:latin typeface="Calibri"/>
                          <a:ea typeface="Calibri"/>
                          <a:cs typeface="Times New Roman"/>
                        </a:rPr>
                        <a:t> by EA</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0681882"/>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118</a:t>
            </a:fld>
            <a:endParaRPr lang="en-ZA" altLang="en-US"/>
          </a:p>
        </p:txBody>
      </p:sp>
    </p:spTree>
    <p:extLst>
      <p:ext uri="{BB962C8B-B14F-4D97-AF65-F5344CB8AC3E}">
        <p14:creationId xmlns:p14="http://schemas.microsoft.com/office/powerpoint/2010/main" xmlns="" val="4627980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b="1" dirty="0">
                <a:ea typeface="Calibri"/>
              </a:rPr>
              <a:t>SECURITY MANAGEMENT </a:t>
            </a:r>
            <a:r>
              <a:rPr lang="en-ZA" b="1" dirty="0" smtClean="0">
                <a:ea typeface="Calibri"/>
              </a:rPr>
              <a:t>(cont.)</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415969360"/>
              </p:ext>
            </p:extLst>
          </p:nvPr>
        </p:nvGraphicFramePr>
        <p:xfrm>
          <a:off x="492983" y="1563841"/>
          <a:ext cx="8272473" cy="4804182"/>
        </p:xfrm>
        <a:graphic>
          <a:graphicData uri="http://schemas.openxmlformats.org/drawingml/2006/table">
            <a:tbl>
              <a:tblPr firstRow="1" firstCol="1" bandRow="1"/>
              <a:tblGrid>
                <a:gridCol w="1508232">
                  <a:extLst>
                    <a:ext uri="{9D8B030D-6E8A-4147-A177-3AD203B41FA5}">
                      <a16:colId xmlns:a16="http://schemas.microsoft.com/office/drawing/2014/main" xmlns="" val="20000"/>
                    </a:ext>
                  </a:extLst>
                </a:gridCol>
                <a:gridCol w="2987189">
                  <a:extLst>
                    <a:ext uri="{9D8B030D-6E8A-4147-A177-3AD203B41FA5}">
                      <a16:colId xmlns:a16="http://schemas.microsoft.com/office/drawing/2014/main" xmlns="" val="20001"/>
                    </a:ext>
                  </a:extLst>
                </a:gridCol>
                <a:gridCol w="3777052">
                  <a:extLst>
                    <a:ext uri="{9D8B030D-6E8A-4147-A177-3AD203B41FA5}">
                      <a16:colId xmlns:a16="http://schemas.microsoft.com/office/drawing/2014/main" xmlns="" val="20002"/>
                    </a:ext>
                  </a:extLst>
                </a:gridCol>
              </a:tblGrid>
              <a:tr h="159997">
                <a:tc>
                  <a:txBody>
                    <a:bodyPr/>
                    <a:lstStyle/>
                    <a:p>
                      <a:pPr algn="just">
                        <a:spcBef>
                          <a:spcPts val="600"/>
                        </a:spcBef>
                        <a:spcAft>
                          <a:spcPts val="600"/>
                        </a:spcAft>
                      </a:pPr>
                      <a:r>
                        <a:rPr lang="en-ZA" sz="1200" b="1" dirty="0">
                          <a:effectLst/>
                          <a:latin typeface="Arial"/>
                          <a:ea typeface="Calibri"/>
                          <a:cs typeface="Times New Roman"/>
                        </a:rPr>
                        <a:t>Item</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a:effectLst/>
                          <a:latin typeface="Arial"/>
                          <a:ea typeface="Calibri"/>
                          <a:cs typeface="Times New Roman"/>
                        </a:rPr>
                        <a:t>2017/18 2018/19 SUMMARY REPORT</a:t>
                      </a:r>
                      <a:endParaRPr lang="en-ZA" sz="120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a:effectLst/>
                          <a:latin typeface="Arial"/>
                          <a:ea typeface="Calibri"/>
                          <a:cs typeface="Times New Roman"/>
                        </a:rPr>
                        <a:t>PROGRESS</a:t>
                      </a:r>
                      <a:endParaRPr lang="en-ZA" sz="120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581350">
                <a:tc>
                  <a:txBody>
                    <a:bodyPr/>
                    <a:lstStyle/>
                    <a:p>
                      <a:pPr algn="just">
                        <a:spcBef>
                          <a:spcPts val="600"/>
                        </a:spcBef>
                        <a:spcAft>
                          <a:spcPts val="600"/>
                        </a:spcAft>
                      </a:pPr>
                      <a:r>
                        <a:rPr lang="en-ZA" sz="1200" b="1" dirty="0" smtClean="0">
                          <a:effectLst/>
                          <a:latin typeface="+mn-lt"/>
                          <a:ea typeface="Calibri"/>
                        </a:rPr>
                        <a:t>SECURITY COMMITTEES</a:t>
                      </a:r>
                    </a:p>
                    <a:p>
                      <a:pPr algn="just">
                        <a:spcBef>
                          <a:spcPts val="600"/>
                        </a:spcBef>
                        <a:spcAft>
                          <a:spcPts val="600"/>
                        </a:spcAft>
                      </a:pPr>
                      <a:r>
                        <a:rPr lang="en-ZA" sz="1200" b="1" dirty="0" smtClean="0">
                          <a:effectLst/>
                          <a:latin typeface="Arial"/>
                          <a:ea typeface="Calibri"/>
                          <a:cs typeface="Times New Roman"/>
                        </a:rPr>
                        <a:t> </a:t>
                      </a:r>
                    </a:p>
                    <a:p>
                      <a:pPr algn="just">
                        <a:spcBef>
                          <a:spcPts val="600"/>
                        </a:spcBef>
                        <a:spcAft>
                          <a:spcPts val="600"/>
                        </a:spcAft>
                      </a:pP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ZA" sz="1200" dirty="0" smtClean="0">
                          <a:effectLst/>
                          <a:latin typeface="+mn-lt"/>
                          <a:ea typeface="Calibri"/>
                          <a:cs typeface="Times New Roman"/>
                        </a:rPr>
                        <a:t>Training for security committees conducted: </a:t>
                      </a:r>
                      <a:endParaRPr lang="en-ZA" sz="1200" dirty="0" smtClean="0">
                        <a:effectLst/>
                        <a:latin typeface="Calibri"/>
                        <a:ea typeface="Calibri"/>
                        <a:cs typeface="Times New Roman"/>
                      </a:endParaRPr>
                    </a:p>
                    <a:p>
                      <a:pPr algn="just">
                        <a:spcBef>
                          <a:spcPts val="600"/>
                        </a:spcBef>
                        <a:spcAft>
                          <a:spcPts val="600"/>
                        </a:spcAft>
                      </a:pPr>
                      <a:r>
                        <a:rPr lang="en-ZA" sz="1200" dirty="0" smtClean="0">
                          <a:effectLst/>
                          <a:latin typeface="+mn-lt"/>
                          <a:ea typeface="Calibri"/>
                          <a:cs typeface="Times New Roman"/>
                        </a:rPr>
                        <a:t>Provincial  Security Committee:26/02/2018</a:t>
                      </a:r>
                      <a:endParaRPr lang="en-ZA" sz="1200" dirty="0" smtClean="0">
                        <a:effectLst/>
                        <a:latin typeface="Calibri"/>
                        <a:ea typeface="Calibri"/>
                        <a:cs typeface="Times New Roman"/>
                      </a:endParaRPr>
                    </a:p>
                    <a:p>
                      <a:pPr algn="just">
                        <a:spcBef>
                          <a:spcPts val="600"/>
                        </a:spcBef>
                        <a:spcAft>
                          <a:spcPts val="600"/>
                        </a:spcAft>
                      </a:pPr>
                      <a:r>
                        <a:rPr lang="en-ZA" sz="1200" dirty="0" smtClean="0">
                          <a:effectLst/>
                          <a:latin typeface="+mn-lt"/>
                          <a:ea typeface="Calibri"/>
                          <a:cs typeface="Times New Roman"/>
                        </a:rPr>
                        <a:t>ALL DEMS; Heads of Corporate Services; Heads of Vertical Programs and All Security Managers.</a:t>
                      </a:r>
                      <a:endParaRPr lang="en-ZA" sz="1200" dirty="0" smtClean="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39952">
                <a:tc>
                  <a:txBody>
                    <a:bodyPr/>
                    <a:lstStyle/>
                    <a:p>
                      <a:pPr algn="just">
                        <a:spcBef>
                          <a:spcPts val="600"/>
                        </a:spcBef>
                        <a:spcAft>
                          <a:spcPts val="600"/>
                        </a:spcAft>
                      </a:pPr>
                      <a:r>
                        <a:rPr lang="en-ZA" sz="1100" b="1" dirty="0">
                          <a:effectLst/>
                          <a:latin typeface="Arial"/>
                          <a:ea typeface="Calibri"/>
                          <a:cs typeface="Times New Roman"/>
                        </a:rPr>
                        <a:t>ESTABLISHMENT OF COMMUNITY BASED SECURITY FORUMS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ZA" sz="1400" dirty="0">
                          <a:effectLst/>
                          <a:latin typeface="Arial"/>
                          <a:ea typeface="Calibri"/>
                          <a:cs typeface="Times New Roman"/>
                        </a:rPr>
                        <a:t>The Department has commenced with a program to establish Broader Community Based Security Forums.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ZA" sz="1400" dirty="0">
                          <a:effectLst/>
                          <a:latin typeface="Arial"/>
                          <a:ea typeface="Calibri"/>
                          <a:cs typeface="Times New Roman"/>
                        </a:rPr>
                        <a:t>The 1</a:t>
                      </a:r>
                      <a:r>
                        <a:rPr lang="en-ZA" sz="1400" baseline="30000" dirty="0">
                          <a:effectLst/>
                          <a:latin typeface="Arial"/>
                          <a:ea typeface="Calibri"/>
                          <a:cs typeface="Times New Roman"/>
                        </a:rPr>
                        <a:t>st</a:t>
                      </a:r>
                      <a:r>
                        <a:rPr lang="en-ZA" sz="1400" dirty="0">
                          <a:effectLst/>
                          <a:latin typeface="Arial"/>
                          <a:ea typeface="Calibri"/>
                          <a:cs typeface="Times New Roman"/>
                        </a:rPr>
                        <a:t> Phase was the establishment of Internal Security Committees completed in March 2018. </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2</a:t>
                      </a:r>
                      <a:r>
                        <a:rPr lang="en-ZA" sz="1400" baseline="30000" dirty="0">
                          <a:effectLst/>
                          <a:latin typeface="Arial"/>
                          <a:ea typeface="Calibri"/>
                          <a:cs typeface="Times New Roman"/>
                        </a:rPr>
                        <a:t>nd</a:t>
                      </a:r>
                      <a:r>
                        <a:rPr lang="en-ZA" sz="1400" dirty="0">
                          <a:effectLst/>
                          <a:latin typeface="Arial"/>
                          <a:ea typeface="Calibri"/>
                          <a:cs typeface="Times New Roman"/>
                        </a:rPr>
                        <a:t> Phase in the induction commenced on 1/06/2018 30/06/2018</a:t>
                      </a:r>
                      <a:r>
                        <a:rPr lang="en-ZA" sz="1400" dirty="0" smtClean="0">
                          <a:effectLst/>
                          <a:latin typeface="Arial"/>
                          <a:ea typeface="Calibri"/>
                          <a:cs typeface="Times New Roman"/>
                        </a:rPr>
                        <a:t>.</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The SAPS and SSA has been roped in.</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Internally; Legal Services; Health Branch, Contract management and Communication has been roped in</a:t>
                      </a:r>
                      <a:r>
                        <a:rPr lang="en-ZA" sz="1400" dirty="0" smtClean="0">
                          <a:effectLst/>
                          <a:latin typeface="Arial"/>
                          <a:ea typeface="Calibri"/>
                          <a:cs typeface="Times New Roman"/>
                        </a:rPr>
                        <a:t>.</a:t>
                      </a:r>
                      <a:r>
                        <a:rPr lang="en-ZA" sz="1400" dirty="0">
                          <a:effectLst/>
                          <a:latin typeface="Arial"/>
                          <a:ea typeface="Calibri"/>
                          <a:cs typeface="Times New Roman"/>
                        </a:rPr>
                        <a:t>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8824768"/>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119</a:t>
            </a:fld>
            <a:endParaRPr lang="en-ZA" altLang="en-US"/>
          </a:p>
        </p:txBody>
      </p:sp>
    </p:spTree>
    <p:extLst>
      <p:ext uri="{BB962C8B-B14F-4D97-AF65-F5344CB8AC3E}">
        <p14:creationId xmlns:p14="http://schemas.microsoft.com/office/powerpoint/2010/main" xmlns="" val="319902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TOP TEN CAUSES OF DEATH (VITAL REGISTRATION) STATS SA</a:t>
            </a:r>
            <a:endParaRPr lang="en-US" sz="36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377387" y="1363262"/>
            <a:ext cx="7175279" cy="4762901"/>
          </a:xfrm>
        </p:spPr>
      </p:pic>
      <p:sp>
        <p:nvSpPr>
          <p:cNvPr id="2" name="Slide Number Placeholder 1"/>
          <p:cNvSpPr>
            <a:spLocks noGrp="1"/>
          </p:cNvSpPr>
          <p:nvPr>
            <p:ph type="sldNum" sz="quarter" idx="12"/>
          </p:nvPr>
        </p:nvSpPr>
        <p:spPr/>
        <p:txBody>
          <a:bodyPr/>
          <a:lstStyle/>
          <a:p>
            <a:fld id="{56E41C8F-6852-4F79-ACAF-D98EB2C3A37B}" type="slidenum">
              <a:rPr lang="en-ZA" altLang="en-US" smtClean="0"/>
              <a:pPr/>
              <a:t>12</a:t>
            </a:fld>
            <a:endParaRPr lang="en-ZA" altLang="en-US"/>
          </a:p>
        </p:txBody>
      </p:sp>
    </p:spTree>
    <p:extLst>
      <p:ext uri="{BB962C8B-B14F-4D97-AF65-F5344CB8AC3E}">
        <p14:creationId xmlns:p14="http://schemas.microsoft.com/office/powerpoint/2010/main" xmlns="" val="6254579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b="1" dirty="0">
                <a:ea typeface="Calibri"/>
              </a:rPr>
              <a:t>SECURITY </a:t>
            </a:r>
            <a:r>
              <a:rPr lang="en-ZA" b="1" dirty="0" smtClean="0">
                <a:ea typeface="Calibri"/>
              </a:rPr>
              <a:t>MANAGEMENT</a:t>
            </a:r>
            <a:r>
              <a:rPr lang="en-ZA" b="1" dirty="0">
                <a:solidFill>
                  <a:srgbClr val="000000"/>
                </a:solidFill>
                <a:ea typeface="Calibri"/>
              </a:rPr>
              <a:t>(cont.)</a:t>
            </a:r>
            <a:r>
              <a:rPr lang="en-ZA" b="1" dirty="0" smtClean="0">
                <a:ea typeface="Calibri"/>
              </a:rPr>
              <a:t> </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3452812"/>
              </p:ext>
            </p:extLst>
          </p:nvPr>
        </p:nvGraphicFramePr>
        <p:xfrm>
          <a:off x="955343" y="1676400"/>
          <a:ext cx="7960236" cy="4815840"/>
        </p:xfrm>
        <a:graphic>
          <a:graphicData uri="http://schemas.openxmlformats.org/drawingml/2006/table">
            <a:tbl>
              <a:tblPr firstRow="1" firstCol="1" bandRow="1"/>
              <a:tblGrid>
                <a:gridCol w="1501254">
                  <a:extLst>
                    <a:ext uri="{9D8B030D-6E8A-4147-A177-3AD203B41FA5}">
                      <a16:colId xmlns:a16="http://schemas.microsoft.com/office/drawing/2014/main" xmlns="" val="20000"/>
                    </a:ext>
                  </a:extLst>
                </a:gridCol>
                <a:gridCol w="2852382">
                  <a:extLst>
                    <a:ext uri="{9D8B030D-6E8A-4147-A177-3AD203B41FA5}">
                      <a16:colId xmlns:a16="http://schemas.microsoft.com/office/drawing/2014/main" xmlns="" val="20001"/>
                    </a:ext>
                  </a:extLst>
                </a:gridCol>
                <a:gridCol w="3606600">
                  <a:extLst>
                    <a:ext uri="{9D8B030D-6E8A-4147-A177-3AD203B41FA5}">
                      <a16:colId xmlns:a16="http://schemas.microsoft.com/office/drawing/2014/main" xmlns="" val="20002"/>
                    </a:ext>
                  </a:extLst>
                </a:gridCol>
              </a:tblGrid>
              <a:tr h="0">
                <a:tc>
                  <a:txBody>
                    <a:bodyPr/>
                    <a:lstStyle/>
                    <a:p>
                      <a:pPr algn="just">
                        <a:spcBef>
                          <a:spcPts val="600"/>
                        </a:spcBef>
                        <a:spcAft>
                          <a:spcPts val="600"/>
                        </a:spcAft>
                      </a:pPr>
                      <a:r>
                        <a:rPr lang="en-ZA" sz="1200" b="1" dirty="0">
                          <a:effectLst/>
                          <a:latin typeface="Arial"/>
                          <a:ea typeface="Calibri"/>
                          <a:cs typeface="Times New Roman"/>
                        </a:rPr>
                        <a:t>Item</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a:effectLst/>
                          <a:latin typeface="Arial"/>
                          <a:ea typeface="Calibri"/>
                          <a:cs typeface="Times New Roman"/>
                        </a:rPr>
                        <a:t>2017/18 2018/19 SUMMARY REPORT</a:t>
                      </a:r>
                      <a:endParaRPr lang="en-ZA" sz="120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a:effectLst/>
                          <a:latin typeface="Arial"/>
                          <a:ea typeface="Calibri"/>
                          <a:cs typeface="Times New Roman"/>
                        </a:rPr>
                        <a:t>PROGRESS</a:t>
                      </a:r>
                      <a:endParaRPr lang="en-ZA" sz="120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340682">
                <a:tc>
                  <a:txBody>
                    <a:bodyPr/>
                    <a:lstStyle/>
                    <a:p>
                      <a:pPr algn="just">
                        <a:spcBef>
                          <a:spcPts val="600"/>
                        </a:spcBef>
                        <a:spcAft>
                          <a:spcPts val="600"/>
                        </a:spcAft>
                      </a:pPr>
                      <a:r>
                        <a:rPr lang="en-ZA" sz="1200" b="1" dirty="0">
                          <a:effectLst/>
                          <a:latin typeface="Arial"/>
                          <a:ea typeface="Calibri"/>
                          <a:cs typeface="Times New Roman"/>
                        </a:rPr>
                        <a:t>PRIVATE SECURITY </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dirty="0">
                          <a:effectLst/>
                          <a:latin typeface="Arial"/>
                          <a:ea typeface="Calibri"/>
                          <a:cs typeface="Times New Roman"/>
                        </a:rPr>
                        <a:t>CONTRACT PERIOD:</a:t>
                      </a:r>
                      <a:endParaRPr lang="en-ZA" sz="1200" dirty="0">
                        <a:effectLst/>
                        <a:latin typeface="Calibri"/>
                        <a:ea typeface="Calibri"/>
                        <a:cs typeface="Times New Roman"/>
                      </a:endParaRPr>
                    </a:p>
                    <a:p>
                      <a:pPr algn="just">
                        <a:spcBef>
                          <a:spcPts val="600"/>
                        </a:spcBef>
                        <a:spcAft>
                          <a:spcPts val="600"/>
                        </a:spcAft>
                      </a:pPr>
                      <a:r>
                        <a:rPr lang="en-ZA" sz="1200" b="1" dirty="0">
                          <a:effectLst/>
                          <a:latin typeface="Arial"/>
                          <a:ea typeface="Calibri"/>
                          <a:cs typeface="Times New Roman"/>
                        </a:rPr>
                        <a:t>FROM: 1 MAY 2017</a:t>
                      </a:r>
                      <a:endParaRPr lang="en-ZA" sz="1200" dirty="0">
                        <a:effectLst/>
                        <a:latin typeface="Calibri"/>
                        <a:ea typeface="Calibri"/>
                        <a:cs typeface="Times New Roman"/>
                      </a:endParaRPr>
                    </a:p>
                    <a:p>
                      <a:pPr algn="just">
                        <a:spcBef>
                          <a:spcPts val="600"/>
                        </a:spcBef>
                        <a:spcAft>
                          <a:spcPts val="600"/>
                        </a:spcAft>
                      </a:pPr>
                      <a:r>
                        <a:rPr lang="en-ZA" sz="1200" b="1" dirty="0">
                          <a:effectLst/>
                          <a:latin typeface="Arial"/>
                          <a:ea typeface="Calibri"/>
                          <a:cs typeface="Times New Roman"/>
                        </a:rPr>
                        <a:t>END:    30 APRIL 2020</a:t>
                      </a:r>
                      <a:endParaRPr lang="en-ZA" sz="1200" dirty="0">
                        <a:effectLst/>
                        <a:latin typeface="Calibri"/>
                        <a:ea typeface="Calibri"/>
                        <a:cs typeface="Times New Roman"/>
                      </a:endParaRPr>
                    </a:p>
                    <a:p>
                      <a:pPr algn="just">
                        <a:spcBef>
                          <a:spcPts val="600"/>
                        </a:spcBef>
                        <a:spcAft>
                          <a:spcPts val="600"/>
                        </a:spcAft>
                      </a:pPr>
                      <a:r>
                        <a:rPr lang="en-ZA" sz="1200" b="1" dirty="0">
                          <a:effectLst/>
                          <a:latin typeface="Arial"/>
                          <a:ea typeface="Calibri"/>
                          <a:cs typeface="Times New Roman"/>
                        </a:rPr>
                        <a:t>NUMBER OF COMPANIES: 36</a:t>
                      </a:r>
                      <a:endParaRPr lang="en-ZA" sz="1200" dirty="0">
                        <a:effectLst/>
                        <a:latin typeface="Calibri"/>
                        <a:ea typeface="Calibri"/>
                        <a:cs typeface="Times New Roman"/>
                      </a:endParaRPr>
                    </a:p>
                    <a:p>
                      <a:pPr algn="just">
                        <a:spcBef>
                          <a:spcPts val="600"/>
                        </a:spcBef>
                        <a:spcAft>
                          <a:spcPts val="600"/>
                        </a:spcAft>
                      </a:pPr>
                      <a:r>
                        <a:rPr lang="en-ZA" sz="1200" b="1" dirty="0">
                          <a:effectLst/>
                          <a:latin typeface="Arial"/>
                          <a:ea typeface="Calibri"/>
                          <a:cs typeface="Times New Roman"/>
                        </a:rPr>
                        <a:t>TOTAL NUMBER OF GUARDS: 3409</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a:effectLst/>
                          <a:latin typeface="Arial"/>
                          <a:ea typeface="Calibri"/>
                          <a:cs typeface="Times New Roman"/>
                        </a:rPr>
                        <a:t> </a:t>
                      </a:r>
                      <a:endParaRPr lang="en-ZA" sz="120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2681364">
                <a:tc>
                  <a:txBody>
                    <a:bodyPr/>
                    <a:lstStyle/>
                    <a:p>
                      <a:pPr algn="just">
                        <a:spcBef>
                          <a:spcPts val="600"/>
                        </a:spcBef>
                        <a:spcAft>
                          <a:spcPts val="600"/>
                        </a:spcAft>
                      </a:pPr>
                      <a:r>
                        <a:rPr lang="en-ZA" sz="1100" b="1" dirty="0">
                          <a:effectLst/>
                          <a:latin typeface="Arial"/>
                          <a:ea typeface="Calibri"/>
                          <a:cs typeface="Times New Roman"/>
                        </a:rPr>
                        <a:t>ESTABLISHMENT OF COMMUNITY BASED SECURITY FORUMS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ZA" sz="1400" dirty="0">
                          <a:effectLst/>
                          <a:latin typeface="Arial"/>
                          <a:ea typeface="Calibri"/>
                          <a:cs typeface="Times New Roman"/>
                        </a:rPr>
                        <a:t>The Department has commenced with a program to establish Broader Community Based Security Forums.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ZA" sz="1400" dirty="0">
                          <a:effectLst/>
                          <a:latin typeface="Arial"/>
                          <a:ea typeface="Calibri"/>
                          <a:cs typeface="Times New Roman"/>
                        </a:rPr>
                        <a:t>The 1</a:t>
                      </a:r>
                      <a:r>
                        <a:rPr lang="en-ZA" sz="1400" baseline="30000" dirty="0">
                          <a:effectLst/>
                          <a:latin typeface="Arial"/>
                          <a:ea typeface="Calibri"/>
                          <a:cs typeface="Times New Roman"/>
                        </a:rPr>
                        <a:t>st</a:t>
                      </a:r>
                      <a:r>
                        <a:rPr lang="en-ZA" sz="1400" dirty="0">
                          <a:effectLst/>
                          <a:latin typeface="Arial"/>
                          <a:ea typeface="Calibri"/>
                          <a:cs typeface="Times New Roman"/>
                        </a:rPr>
                        <a:t> Phase was the establishment of Internal Security Committees completed in March 2018. </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2</a:t>
                      </a:r>
                      <a:r>
                        <a:rPr lang="en-ZA" sz="1400" baseline="30000" dirty="0">
                          <a:effectLst/>
                          <a:latin typeface="Arial"/>
                          <a:ea typeface="Calibri"/>
                          <a:cs typeface="Times New Roman"/>
                        </a:rPr>
                        <a:t>nd</a:t>
                      </a:r>
                      <a:r>
                        <a:rPr lang="en-ZA" sz="1400" dirty="0">
                          <a:effectLst/>
                          <a:latin typeface="Arial"/>
                          <a:ea typeface="Calibri"/>
                          <a:cs typeface="Times New Roman"/>
                        </a:rPr>
                        <a:t> Phase in the induction commenced on 1/06/2018 30/06/2018</a:t>
                      </a:r>
                      <a:r>
                        <a:rPr lang="en-ZA" sz="1400" dirty="0" smtClean="0">
                          <a:effectLst/>
                          <a:latin typeface="Arial"/>
                          <a:ea typeface="Calibri"/>
                          <a:cs typeface="Times New Roman"/>
                        </a:rPr>
                        <a:t>.</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The SAPS and SSA has been roped in.</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Internally; Legal Services; Health Branch, Contract management and Communication has been roped in.</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 </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120</a:t>
            </a:fld>
            <a:endParaRPr lang="en-ZA" altLang="en-US"/>
          </a:p>
        </p:txBody>
      </p:sp>
    </p:spTree>
    <p:extLst>
      <p:ext uri="{BB962C8B-B14F-4D97-AF65-F5344CB8AC3E}">
        <p14:creationId xmlns:p14="http://schemas.microsoft.com/office/powerpoint/2010/main" xmlns="" val="35486762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a:solidFill>
                  <a:srgbClr val="000000"/>
                </a:solidFill>
                <a:ea typeface="Calibri"/>
              </a:rPr>
              <a:t>SECURITY </a:t>
            </a:r>
            <a:r>
              <a:rPr lang="en-ZA" b="1" dirty="0" smtClean="0">
                <a:solidFill>
                  <a:srgbClr val="000000"/>
                </a:solidFill>
                <a:ea typeface="Calibri"/>
              </a:rPr>
              <a:t>MANAGEMENT</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68452882"/>
              </p:ext>
            </p:extLst>
          </p:nvPr>
        </p:nvGraphicFramePr>
        <p:xfrm>
          <a:off x="818865" y="1600204"/>
          <a:ext cx="8172736" cy="1784445"/>
        </p:xfrm>
        <a:graphic>
          <a:graphicData uri="http://schemas.openxmlformats.org/drawingml/2006/table">
            <a:tbl>
              <a:tblPr firstRow="1" bandRow="1">
                <a:tableStyleId>{5C22544A-7EE6-4342-B048-85BDC9FD1C3A}</a:tableStyleId>
              </a:tblPr>
              <a:tblGrid>
                <a:gridCol w="2043184">
                  <a:extLst>
                    <a:ext uri="{9D8B030D-6E8A-4147-A177-3AD203B41FA5}">
                      <a16:colId xmlns:a16="http://schemas.microsoft.com/office/drawing/2014/main" xmlns="" val="20000"/>
                    </a:ext>
                  </a:extLst>
                </a:gridCol>
                <a:gridCol w="2043184">
                  <a:extLst>
                    <a:ext uri="{9D8B030D-6E8A-4147-A177-3AD203B41FA5}">
                      <a16:colId xmlns:a16="http://schemas.microsoft.com/office/drawing/2014/main" xmlns="" val="20001"/>
                    </a:ext>
                  </a:extLst>
                </a:gridCol>
                <a:gridCol w="2043184">
                  <a:extLst>
                    <a:ext uri="{9D8B030D-6E8A-4147-A177-3AD203B41FA5}">
                      <a16:colId xmlns:a16="http://schemas.microsoft.com/office/drawing/2014/main" xmlns="" val="20002"/>
                    </a:ext>
                  </a:extLst>
                </a:gridCol>
                <a:gridCol w="2043184">
                  <a:extLst>
                    <a:ext uri="{9D8B030D-6E8A-4147-A177-3AD203B41FA5}">
                      <a16:colId xmlns:a16="http://schemas.microsoft.com/office/drawing/2014/main" xmlns="" val="20003"/>
                    </a:ext>
                  </a:extLst>
                </a:gridCol>
              </a:tblGrid>
              <a:tr h="1784445">
                <a:tc>
                  <a:txBody>
                    <a:bodyPr/>
                    <a:lstStyle/>
                    <a:p>
                      <a:pPr algn="just">
                        <a:spcBef>
                          <a:spcPts val="600"/>
                        </a:spcBef>
                        <a:spcAft>
                          <a:spcPts val="600"/>
                        </a:spcAft>
                      </a:pPr>
                      <a:r>
                        <a:rPr lang="en-ZA" sz="1400" b="1" dirty="0">
                          <a:solidFill>
                            <a:schemeClr val="tx1"/>
                          </a:solidFill>
                          <a:effectLst/>
                          <a:latin typeface="Arial"/>
                          <a:ea typeface="Calibri"/>
                          <a:cs typeface="Times New Roman"/>
                        </a:rPr>
                        <a:t>SCREENING AND VETTING</a:t>
                      </a:r>
                      <a:endParaRPr lang="en-ZA" sz="1400" dirty="0">
                        <a:solidFill>
                          <a:schemeClr val="tx1"/>
                        </a:solidFill>
                        <a:effectLst/>
                        <a:latin typeface="Calibri"/>
                        <a:ea typeface="Calibri"/>
                        <a:cs typeface="Times New Roman"/>
                      </a:endParaRPr>
                    </a:p>
                  </a:txBody>
                  <a:tcPr marL="68580" marR="68580" marT="0" marB="0"/>
                </a:tc>
                <a:tc>
                  <a:txBody>
                    <a:bodyPr/>
                    <a:lstStyle/>
                    <a:p>
                      <a:pPr algn="just">
                        <a:spcBef>
                          <a:spcPts val="600"/>
                        </a:spcBef>
                        <a:spcAft>
                          <a:spcPts val="600"/>
                        </a:spcAft>
                      </a:pPr>
                      <a:r>
                        <a:rPr lang="en-ZA" sz="1400" dirty="0">
                          <a:solidFill>
                            <a:schemeClr val="tx1"/>
                          </a:solidFill>
                          <a:effectLst/>
                          <a:latin typeface="Arial"/>
                          <a:ea typeface="Calibri"/>
                          <a:cs typeface="Times New Roman"/>
                        </a:rPr>
                        <a:t>Number of </a:t>
                      </a:r>
                      <a:r>
                        <a:rPr lang="en-ZA" sz="1400" dirty="0" smtClean="0">
                          <a:solidFill>
                            <a:schemeClr val="tx1"/>
                          </a:solidFill>
                          <a:effectLst/>
                          <a:latin typeface="Arial"/>
                          <a:ea typeface="Calibri"/>
                          <a:cs typeface="Times New Roman"/>
                        </a:rPr>
                        <a:t>screening (suitability check) </a:t>
                      </a:r>
                      <a:r>
                        <a:rPr lang="en-ZA" sz="1400" dirty="0">
                          <a:solidFill>
                            <a:schemeClr val="tx1"/>
                          </a:solidFill>
                          <a:effectLst/>
                          <a:latin typeface="Arial"/>
                          <a:ea typeface="Calibri"/>
                          <a:cs typeface="Times New Roman"/>
                        </a:rPr>
                        <a:t>requests processed: </a:t>
                      </a:r>
                      <a:r>
                        <a:rPr lang="en-ZA" sz="1400" b="1" dirty="0">
                          <a:solidFill>
                            <a:schemeClr val="tx1"/>
                          </a:solidFill>
                          <a:effectLst/>
                          <a:latin typeface="Arial"/>
                          <a:ea typeface="Calibri"/>
                          <a:cs typeface="Times New Roman"/>
                        </a:rPr>
                        <a:t>5619</a:t>
                      </a:r>
                      <a:r>
                        <a:rPr lang="en-ZA" sz="1400" dirty="0">
                          <a:solidFill>
                            <a:schemeClr val="tx1"/>
                          </a:solidFill>
                          <a:effectLst/>
                          <a:latin typeface="Arial"/>
                          <a:ea typeface="Calibri"/>
                          <a:cs typeface="Times New Roman"/>
                        </a:rPr>
                        <a:t> for Fin year 2017/2018.</a:t>
                      </a:r>
                      <a:endParaRPr lang="en-ZA" sz="1400" dirty="0">
                        <a:solidFill>
                          <a:schemeClr val="tx1"/>
                        </a:solidFill>
                        <a:effectLst/>
                        <a:latin typeface="Calibri"/>
                        <a:ea typeface="Calibri"/>
                        <a:cs typeface="Times New Roman"/>
                      </a:endParaRPr>
                    </a:p>
                    <a:p>
                      <a:pPr algn="just">
                        <a:spcBef>
                          <a:spcPts val="600"/>
                        </a:spcBef>
                        <a:spcAft>
                          <a:spcPts val="600"/>
                        </a:spcAft>
                      </a:pPr>
                      <a:r>
                        <a:rPr lang="en-ZA" sz="1400" dirty="0" smtClean="0">
                          <a:solidFill>
                            <a:schemeClr val="tx1"/>
                          </a:solidFill>
                          <a:effectLst/>
                          <a:latin typeface="Arial"/>
                          <a:ea typeface="Calibri"/>
                          <a:cs typeface="Times New Roman"/>
                        </a:rPr>
                        <a:t>Vetting=</a:t>
                      </a:r>
                      <a:r>
                        <a:rPr lang="en-ZA" sz="1400" b="1" dirty="0" smtClean="0">
                          <a:solidFill>
                            <a:schemeClr val="tx1"/>
                          </a:solidFill>
                          <a:effectLst/>
                          <a:latin typeface="Arial"/>
                          <a:ea typeface="Calibri"/>
                          <a:cs typeface="Times New Roman"/>
                        </a:rPr>
                        <a:t>13.</a:t>
                      </a:r>
                      <a:endParaRPr lang="en-ZA" sz="1400" dirty="0">
                        <a:solidFill>
                          <a:schemeClr val="tx1"/>
                        </a:solidFill>
                        <a:effectLst/>
                        <a:latin typeface="Calibri"/>
                        <a:ea typeface="Calibri"/>
                        <a:cs typeface="Times New Roman"/>
                      </a:endParaRPr>
                    </a:p>
                  </a:txBody>
                  <a:tcPr marL="68580" marR="68580" marT="0" marB="0"/>
                </a:tc>
                <a:tc>
                  <a:txBody>
                    <a:bodyPr/>
                    <a:lstStyle/>
                    <a:p>
                      <a:pPr algn="just">
                        <a:spcBef>
                          <a:spcPts val="600"/>
                        </a:spcBef>
                        <a:spcAft>
                          <a:spcPts val="600"/>
                        </a:spcAft>
                      </a:pPr>
                      <a:r>
                        <a:rPr lang="en-ZA" sz="1400" dirty="0">
                          <a:solidFill>
                            <a:schemeClr val="tx1"/>
                          </a:solidFill>
                          <a:effectLst/>
                          <a:latin typeface="Arial"/>
                          <a:ea typeface="Calibri"/>
                          <a:cs typeface="Times New Roman"/>
                        </a:rPr>
                        <a:t>Capacity challenges at SSA.</a:t>
                      </a:r>
                      <a:endParaRPr lang="en-ZA" sz="1400" dirty="0">
                        <a:solidFill>
                          <a:schemeClr val="tx1"/>
                        </a:solidFill>
                        <a:effectLst/>
                        <a:latin typeface="Calibri"/>
                        <a:ea typeface="Calibri"/>
                        <a:cs typeface="Times New Roman"/>
                      </a:endParaRPr>
                    </a:p>
                    <a:p>
                      <a:pPr algn="just">
                        <a:spcBef>
                          <a:spcPts val="600"/>
                        </a:spcBef>
                        <a:spcAft>
                          <a:spcPts val="600"/>
                        </a:spcAft>
                      </a:pPr>
                      <a:r>
                        <a:rPr lang="en-ZA" sz="1400" dirty="0">
                          <a:solidFill>
                            <a:schemeClr val="tx1"/>
                          </a:solidFill>
                          <a:effectLst/>
                          <a:latin typeface="Arial"/>
                          <a:ea typeface="Calibri"/>
                          <a:cs typeface="Times New Roman"/>
                        </a:rPr>
                        <a:t> </a:t>
                      </a:r>
                      <a:endParaRPr lang="en-ZA" sz="1400" dirty="0">
                        <a:solidFill>
                          <a:schemeClr val="tx1"/>
                        </a:solidFill>
                        <a:effectLst/>
                        <a:latin typeface="Calibri"/>
                        <a:ea typeface="Calibri"/>
                        <a:cs typeface="Times New Roman"/>
                      </a:endParaRPr>
                    </a:p>
                    <a:p>
                      <a:pPr algn="just">
                        <a:spcBef>
                          <a:spcPts val="600"/>
                        </a:spcBef>
                        <a:spcAft>
                          <a:spcPts val="600"/>
                        </a:spcAft>
                      </a:pPr>
                      <a:r>
                        <a:rPr lang="en-ZA" sz="1400" dirty="0">
                          <a:solidFill>
                            <a:schemeClr val="tx1"/>
                          </a:solidFill>
                          <a:effectLst/>
                          <a:latin typeface="Arial"/>
                          <a:ea typeface="Calibri"/>
                          <a:cs typeface="Times New Roman"/>
                        </a:rPr>
                        <a:t> </a:t>
                      </a:r>
                      <a:endParaRPr lang="en-ZA" sz="1400" dirty="0">
                        <a:solidFill>
                          <a:schemeClr val="tx1"/>
                        </a:solidFill>
                        <a:effectLst/>
                        <a:latin typeface="Calibri"/>
                        <a:ea typeface="Calibri"/>
                        <a:cs typeface="Times New Roman"/>
                      </a:endParaRPr>
                    </a:p>
                  </a:txBody>
                  <a:tcPr marL="68580" marR="68580" marT="0" marB="0"/>
                </a:tc>
                <a:tc>
                  <a:txBody>
                    <a:bodyPr/>
                    <a:lstStyle/>
                    <a:p>
                      <a:pPr algn="just">
                        <a:spcBef>
                          <a:spcPts val="600"/>
                        </a:spcBef>
                        <a:spcAft>
                          <a:spcPts val="600"/>
                        </a:spcAft>
                      </a:pPr>
                      <a:r>
                        <a:rPr lang="en-ZA" sz="1400" dirty="0">
                          <a:solidFill>
                            <a:schemeClr val="tx1"/>
                          </a:solidFill>
                          <a:effectLst/>
                          <a:latin typeface="Arial"/>
                          <a:ea typeface="Calibri"/>
                          <a:cs typeface="Times New Roman"/>
                        </a:rPr>
                        <a:t>Outside Departmental authority matter raised at appropriate forums.</a:t>
                      </a:r>
                      <a:endParaRPr lang="en-ZA" sz="1400" dirty="0">
                        <a:solidFill>
                          <a:schemeClr val="tx1"/>
                        </a:solidFill>
                        <a:effectLst/>
                        <a:latin typeface="Calibri"/>
                        <a:ea typeface="Calibri"/>
                        <a:cs typeface="Times New Roman"/>
                      </a:endParaRPr>
                    </a:p>
                    <a:p>
                      <a:pPr algn="just">
                        <a:spcBef>
                          <a:spcPts val="600"/>
                        </a:spcBef>
                        <a:spcAft>
                          <a:spcPts val="600"/>
                        </a:spcAft>
                      </a:pPr>
                      <a:r>
                        <a:rPr lang="en-ZA" sz="1400" dirty="0">
                          <a:solidFill>
                            <a:schemeClr val="tx1"/>
                          </a:solidFill>
                          <a:effectLst/>
                          <a:latin typeface="Arial"/>
                          <a:ea typeface="Calibri"/>
                          <a:cs typeface="Times New Roman"/>
                        </a:rPr>
                        <a:t> </a:t>
                      </a:r>
                      <a:endParaRPr lang="en-ZA" sz="1400" dirty="0">
                        <a:solidFill>
                          <a:schemeClr val="tx1"/>
                        </a:solidFill>
                        <a:effectLst/>
                        <a:latin typeface="Calibri"/>
                        <a:ea typeface="Calibri"/>
                        <a:cs typeface="Times New Roman"/>
                      </a:endParaRPr>
                    </a:p>
                    <a:p>
                      <a:pPr algn="just">
                        <a:spcBef>
                          <a:spcPts val="600"/>
                        </a:spcBef>
                        <a:spcAft>
                          <a:spcPts val="600"/>
                        </a:spcAft>
                      </a:pPr>
                      <a:r>
                        <a:rPr lang="en-ZA" sz="1400" dirty="0">
                          <a:solidFill>
                            <a:schemeClr val="tx1"/>
                          </a:solidFill>
                          <a:effectLst/>
                          <a:latin typeface="Arial"/>
                          <a:ea typeface="Calibri"/>
                          <a:cs typeface="Times New Roman"/>
                        </a:rPr>
                        <a:t> </a:t>
                      </a:r>
                      <a:endParaRPr lang="en-ZA" sz="1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121</a:t>
            </a:fld>
            <a:endParaRPr lang="en-ZA" altLang="en-US"/>
          </a:p>
        </p:txBody>
      </p:sp>
    </p:spTree>
    <p:extLst>
      <p:ext uri="{BB962C8B-B14F-4D97-AF65-F5344CB8AC3E}">
        <p14:creationId xmlns:p14="http://schemas.microsoft.com/office/powerpoint/2010/main" xmlns="" val="41822328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387" y="2922835"/>
            <a:ext cx="7620000" cy="1143000"/>
          </a:xfrm>
        </p:spPr>
        <p:txBody>
          <a:bodyPr/>
          <a:lstStyle/>
          <a:p>
            <a:r>
              <a:rPr lang="en-ZA" dirty="0" smtClean="0"/>
              <a:t>CORPORATE SERVICES</a:t>
            </a:r>
            <a:endParaRPr lang="en-ZA" dirty="0"/>
          </a:p>
        </p:txBody>
      </p:sp>
    </p:spTree>
    <p:extLst>
      <p:ext uri="{BB962C8B-B14F-4D97-AF65-F5344CB8AC3E}">
        <p14:creationId xmlns:p14="http://schemas.microsoft.com/office/powerpoint/2010/main" xmlns="" val="4301141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solidFill>
                  <a:srgbClr val="00B050"/>
                </a:solidFill>
              </a:rPr>
              <a:t>HUMAN RESOURCES MANAGEMENT</a:t>
            </a:r>
            <a:endParaRPr lang="en-ZA" sz="2400" b="1" dirty="0">
              <a:solidFill>
                <a:srgbClr val="00B050"/>
              </a:solidFill>
            </a:endParaRPr>
          </a:p>
        </p:txBody>
      </p:sp>
      <p:sp>
        <p:nvSpPr>
          <p:cNvPr id="3" name="Content Placeholder 2"/>
          <p:cNvSpPr>
            <a:spLocks noGrp="1"/>
          </p:cNvSpPr>
          <p:nvPr>
            <p:ph idx="1"/>
          </p:nvPr>
        </p:nvSpPr>
        <p:spPr>
          <a:xfrm>
            <a:off x="838200" y="1600200"/>
            <a:ext cx="8153400" cy="4525963"/>
          </a:xfrm>
        </p:spPr>
        <p:txBody>
          <a:bodyPr/>
          <a:lstStyle/>
          <a:p>
            <a:pPr algn="just"/>
            <a:r>
              <a:rPr lang="en-ZA" sz="2400" dirty="0" smtClean="0"/>
              <a:t>Erstwhile unscientific structure and personnel determination</a:t>
            </a:r>
          </a:p>
          <a:p>
            <a:pPr algn="just"/>
            <a:r>
              <a:rPr lang="en-ZA" sz="2400" dirty="0" smtClean="0"/>
              <a:t>Shortage of personnel in key areas that compromises service delivery</a:t>
            </a:r>
          </a:p>
          <a:p>
            <a:pPr algn="just"/>
            <a:r>
              <a:rPr lang="en-ZA" sz="2400" dirty="0" smtClean="0"/>
              <a:t>A huge compensation of employees bill that is overheating</a:t>
            </a:r>
          </a:p>
          <a:p>
            <a:pPr algn="just"/>
            <a:r>
              <a:rPr lang="en-ZA" sz="2400" dirty="0"/>
              <a:t>Challenge in the retention of key </a:t>
            </a:r>
            <a:r>
              <a:rPr lang="en-ZA" sz="2400" dirty="0" smtClean="0"/>
              <a:t>personnel </a:t>
            </a:r>
            <a:r>
              <a:rPr lang="en-ZA" sz="2400" dirty="0"/>
              <a:t>– especially specialists </a:t>
            </a:r>
            <a:r>
              <a:rPr lang="en-ZA" sz="2400" dirty="0" smtClean="0"/>
              <a:t> -a high turn over is mostly in core business</a:t>
            </a:r>
          </a:p>
          <a:p>
            <a:pPr algn="just"/>
            <a:r>
              <a:rPr lang="en-ZA" sz="2400" dirty="0" smtClean="0"/>
              <a:t>HR related accruals and pressure to increase or resistance to reduction thereof</a:t>
            </a:r>
          </a:p>
          <a:p>
            <a:pPr algn="just"/>
            <a:endParaRPr lang="en-ZA" sz="2400" dirty="0"/>
          </a:p>
        </p:txBody>
      </p:sp>
    </p:spTree>
    <p:extLst>
      <p:ext uri="{BB962C8B-B14F-4D97-AF65-F5344CB8AC3E}">
        <p14:creationId xmlns:p14="http://schemas.microsoft.com/office/powerpoint/2010/main" xmlns="" val="4982607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6749"/>
            <a:ext cx="7620000" cy="688063"/>
          </a:xfrm>
        </p:spPr>
        <p:txBody>
          <a:bodyPr/>
          <a:lstStyle/>
          <a:p>
            <a:r>
              <a:rPr lang="en-ZA" sz="2400" dirty="0">
                <a:solidFill>
                  <a:srgbClr val="00B050"/>
                </a:solidFill>
              </a:rPr>
              <a:t>CORE PERSONNEL</a:t>
            </a:r>
            <a:endParaRPr lang="en-US" sz="2400" dirty="0"/>
          </a:p>
        </p:txBody>
      </p:sp>
      <p:graphicFrame>
        <p:nvGraphicFramePr>
          <p:cNvPr id="5" name="Content Placeholder 4"/>
          <p:cNvGraphicFramePr>
            <a:graphicFrameLocks noGrp="1"/>
          </p:cNvGraphicFramePr>
          <p:nvPr>
            <p:ph idx="1"/>
            <p:extLst/>
          </p:nvPr>
        </p:nvGraphicFramePr>
        <p:xfrm>
          <a:off x="832339" y="1219195"/>
          <a:ext cx="8053755" cy="4911973"/>
        </p:xfrm>
        <a:graphic>
          <a:graphicData uri="http://schemas.openxmlformats.org/drawingml/2006/table">
            <a:tbl>
              <a:tblPr firstRow="1" bandRow="1">
                <a:tableStyleId>{5C22544A-7EE6-4342-B048-85BDC9FD1C3A}</a:tableStyleId>
              </a:tblPr>
              <a:tblGrid>
                <a:gridCol w="2113425">
                  <a:extLst>
                    <a:ext uri="{9D8B030D-6E8A-4147-A177-3AD203B41FA5}">
                      <a16:colId xmlns="" xmlns:a16="http://schemas.microsoft.com/office/drawing/2014/main" val="20000"/>
                    </a:ext>
                  </a:extLst>
                </a:gridCol>
                <a:gridCol w="1284226">
                  <a:extLst>
                    <a:ext uri="{9D8B030D-6E8A-4147-A177-3AD203B41FA5}">
                      <a16:colId xmlns="" xmlns:a16="http://schemas.microsoft.com/office/drawing/2014/main" val="20001"/>
                    </a:ext>
                  </a:extLst>
                </a:gridCol>
                <a:gridCol w="1904520">
                  <a:extLst>
                    <a:ext uri="{9D8B030D-6E8A-4147-A177-3AD203B41FA5}">
                      <a16:colId xmlns="" xmlns:a16="http://schemas.microsoft.com/office/drawing/2014/main" val="20002"/>
                    </a:ext>
                  </a:extLst>
                </a:gridCol>
                <a:gridCol w="1375792">
                  <a:extLst>
                    <a:ext uri="{9D8B030D-6E8A-4147-A177-3AD203B41FA5}">
                      <a16:colId xmlns="" xmlns:a16="http://schemas.microsoft.com/office/drawing/2014/main" val="20003"/>
                    </a:ext>
                  </a:extLst>
                </a:gridCol>
                <a:gridCol w="1375792">
                  <a:extLst>
                    <a:ext uri="{9D8B030D-6E8A-4147-A177-3AD203B41FA5}">
                      <a16:colId xmlns="" xmlns:a16="http://schemas.microsoft.com/office/drawing/2014/main" val="20004"/>
                    </a:ext>
                  </a:extLst>
                </a:gridCol>
              </a:tblGrid>
              <a:tr h="484410">
                <a:tc>
                  <a:txBody>
                    <a:bodyPr/>
                    <a:lstStyle/>
                    <a:p>
                      <a:pPr algn="l" fontAlgn="b"/>
                      <a:r>
                        <a:rPr lang="en-GB" sz="1100" u="none" strike="noStrike" dirty="0">
                          <a:effectLst/>
                        </a:rPr>
                        <a:t>Job Title Description</a:t>
                      </a:r>
                      <a:endParaRPr lang="en-GB" sz="1100" b="1" i="0" u="none" strike="noStrike" dirty="0">
                        <a:solidFill>
                          <a:srgbClr val="000000"/>
                        </a:solidFill>
                        <a:effectLst/>
                        <a:latin typeface="Arial"/>
                      </a:endParaRPr>
                    </a:p>
                  </a:txBody>
                  <a:tcPr marL="9525" marR="9525" marT="9525" marB="0" anchor="ctr">
                    <a:solidFill>
                      <a:srgbClr val="FFC000"/>
                    </a:solidFill>
                  </a:tcPr>
                </a:tc>
                <a:tc>
                  <a:txBody>
                    <a:bodyPr/>
                    <a:lstStyle/>
                    <a:p>
                      <a:pPr algn="l" fontAlgn="b"/>
                      <a:r>
                        <a:rPr lang="en-GB" sz="1100" u="none" strike="noStrike" dirty="0">
                          <a:effectLst/>
                        </a:rPr>
                        <a:t>Approved posts</a:t>
                      </a:r>
                      <a:endParaRPr lang="en-GB" sz="1100" b="1" i="0" u="none" strike="noStrike" dirty="0">
                        <a:solidFill>
                          <a:srgbClr val="000000"/>
                        </a:solidFill>
                        <a:effectLst/>
                        <a:latin typeface="Arial"/>
                      </a:endParaRPr>
                    </a:p>
                  </a:txBody>
                  <a:tcPr marL="9525" marR="9525" marT="9525" marB="0" anchor="ctr">
                    <a:solidFill>
                      <a:srgbClr val="FFC000"/>
                    </a:solidFill>
                  </a:tcPr>
                </a:tc>
                <a:tc>
                  <a:txBody>
                    <a:bodyPr/>
                    <a:lstStyle/>
                    <a:p>
                      <a:pPr algn="ctr" fontAlgn="b"/>
                      <a:r>
                        <a:rPr lang="en-GB" sz="1100" u="none" strike="noStrike" dirty="0">
                          <a:effectLst/>
                        </a:rPr>
                        <a:t>Filled posts </a:t>
                      </a:r>
                      <a:endParaRPr lang="en-GB" sz="1100" b="1" i="0" u="none" strike="noStrike" dirty="0">
                        <a:solidFill>
                          <a:srgbClr val="000000"/>
                        </a:solidFill>
                        <a:effectLst/>
                        <a:latin typeface="Arial"/>
                      </a:endParaRPr>
                    </a:p>
                  </a:txBody>
                  <a:tcPr marL="9525" marR="9525" marT="9525" marB="0" anchor="ctr">
                    <a:solidFill>
                      <a:srgbClr val="FFC000"/>
                    </a:solidFill>
                  </a:tcPr>
                </a:tc>
                <a:tc>
                  <a:txBody>
                    <a:bodyPr/>
                    <a:lstStyle/>
                    <a:p>
                      <a:pPr algn="ctr" fontAlgn="b"/>
                      <a:r>
                        <a:rPr lang="en-GB" sz="1100" u="none" strike="noStrike">
                          <a:effectLst/>
                        </a:rPr>
                        <a:t>Vacant Posts</a:t>
                      </a:r>
                      <a:endParaRPr lang="en-GB" sz="1100" b="1" i="0" u="none" strike="noStrike">
                        <a:solidFill>
                          <a:srgbClr val="000000"/>
                        </a:solidFill>
                        <a:effectLst/>
                        <a:latin typeface="Arial"/>
                      </a:endParaRPr>
                    </a:p>
                  </a:txBody>
                  <a:tcPr marL="9525" marR="9525" marT="9525" marB="0" anchor="ctr">
                    <a:solidFill>
                      <a:srgbClr val="FFC000"/>
                    </a:solidFill>
                  </a:tcPr>
                </a:tc>
                <a:tc>
                  <a:txBody>
                    <a:bodyPr/>
                    <a:lstStyle/>
                    <a:p>
                      <a:pPr algn="l" fontAlgn="b"/>
                      <a:r>
                        <a:rPr lang="en-GB" sz="1100" u="none" strike="noStrike" dirty="0">
                          <a:effectLst/>
                        </a:rPr>
                        <a:t>Vacancy Rate</a:t>
                      </a:r>
                      <a:endParaRPr lang="en-GB" sz="1100" b="1" i="0" u="none" strike="noStrike" dirty="0">
                        <a:solidFill>
                          <a:srgbClr val="000000"/>
                        </a:solidFill>
                        <a:effectLst/>
                        <a:latin typeface="Arial"/>
                      </a:endParaRPr>
                    </a:p>
                  </a:txBody>
                  <a:tcPr marL="9525" marR="9525" marT="9525" marB="0" anchor="ctr">
                    <a:solidFill>
                      <a:srgbClr val="FFC000"/>
                    </a:solidFill>
                  </a:tcPr>
                </a:tc>
                <a:extLst>
                  <a:ext uri="{0D108BD9-81ED-4DB2-BD59-A6C34878D82A}">
                    <a16:rowId xmlns="" xmlns:a16="http://schemas.microsoft.com/office/drawing/2014/main" val="10000"/>
                  </a:ext>
                </a:extLst>
              </a:tr>
              <a:tr h="204018">
                <a:tc>
                  <a:txBody>
                    <a:bodyPr/>
                    <a:lstStyle/>
                    <a:p>
                      <a:pPr algn="l" fontAlgn="b"/>
                      <a:r>
                        <a:rPr lang="en-GB" sz="1100" u="none" strike="noStrike" dirty="0">
                          <a:effectLst/>
                        </a:rPr>
                        <a:t>Specialists</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402</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93</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309</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76.87%</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1"/>
                  </a:ext>
                </a:extLst>
              </a:tr>
              <a:tr h="225864">
                <a:tc>
                  <a:txBody>
                    <a:bodyPr/>
                    <a:lstStyle/>
                    <a:p>
                      <a:pPr algn="l" fontAlgn="b"/>
                      <a:r>
                        <a:rPr lang="en-GB" sz="1100" u="none" strike="noStrike">
                          <a:effectLst/>
                        </a:rPr>
                        <a:t>Medical Officers</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2206</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874</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1332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60.38%</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2"/>
                  </a:ext>
                </a:extLst>
              </a:tr>
              <a:tr h="208029">
                <a:tc>
                  <a:txBody>
                    <a:bodyPr/>
                    <a:lstStyle/>
                    <a:p>
                      <a:pPr algn="l" fontAlgn="b"/>
                      <a:r>
                        <a:rPr lang="en-GB" sz="1100" u="none" strike="noStrike">
                          <a:effectLst/>
                        </a:rPr>
                        <a:t>Medical Officers Comm Serv</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373</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153</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220</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58.98%</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3"/>
                  </a:ext>
                </a:extLst>
              </a:tr>
              <a:tr h="284289">
                <a:tc>
                  <a:txBody>
                    <a:bodyPr/>
                    <a:lstStyle/>
                    <a:p>
                      <a:pPr algn="l" fontAlgn="b"/>
                      <a:r>
                        <a:rPr lang="en-GB" sz="1100" u="none" strike="noStrike">
                          <a:effectLst/>
                        </a:rPr>
                        <a:t>Medical Officers Intern</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257</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213</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44</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17.12%</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4"/>
                  </a:ext>
                </a:extLst>
              </a:tr>
              <a:tr h="231422">
                <a:tc>
                  <a:txBody>
                    <a:bodyPr/>
                    <a:lstStyle/>
                    <a:p>
                      <a:pPr algn="l" fontAlgn="b"/>
                      <a:r>
                        <a:rPr lang="en-GB" sz="1100" u="none" strike="noStrike">
                          <a:effectLst/>
                        </a:rPr>
                        <a:t>Dentists</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294</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192</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102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34.69%</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5"/>
                  </a:ext>
                </a:extLst>
              </a:tr>
              <a:tr h="300296">
                <a:tc>
                  <a:txBody>
                    <a:bodyPr/>
                    <a:lstStyle/>
                    <a:p>
                      <a:pPr algn="l" fontAlgn="b"/>
                      <a:r>
                        <a:rPr lang="en-GB" sz="1100" u="none" strike="noStrike" dirty="0">
                          <a:effectLst/>
                        </a:rPr>
                        <a:t>Dentists </a:t>
                      </a:r>
                      <a:r>
                        <a:rPr lang="en-GB" sz="1100" u="none" strike="noStrike" dirty="0" err="1">
                          <a:effectLst/>
                        </a:rPr>
                        <a:t>Comm</a:t>
                      </a:r>
                      <a:r>
                        <a:rPr lang="en-GB" sz="1100" u="none" strike="noStrike" dirty="0">
                          <a:effectLst/>
                        </a:rPr>
                        <a:t> </a:t>
                      </a:r>
                      <a:r>
                        <a:rPr lang="en-GB" sz="1100" u="none" strike="noStrike" dirty="0" err="1">
                          <a:effectLst/>
                        </a:rPr>
                        <a:t>Serv</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52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13</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39</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75.00%</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6"/>
                  </a:ext>
                </a:extLst>
              </a:tr>
              <a:tr h="319304">
                <a:tc>
                  <a:txBody>
                    <a:bodyPr/>
                    <a:lstStyle/>
                    <a:p>
                      <a:pPr algn="l" fontAlgn="b"/>
                      <a:r>
                        <a:rPr lang="en-GB" sz="1100" u="none" strike="noStrike" dirty="0">
                          <a:effectLst/>
                        </a:rPr>
                        <a:t>Professional nurses</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7325</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4919</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2406</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32.85%</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7"/>
                  </a:ext>
                </a:extLst>
              </a:tr>
              <a:tr h="295654">
                <a:tc>
                  <a:txBody>
                    <a:bodyPr/>
                    <a:lstStyle/>
                    <a:p>
                      <a:pPr algn="l" fontAlgn="b"/>
                      <a:r>
                        <a:rPr lang="en-GB" sz="1100" u="none" strike="noStrike">
                          <a:effectLst/>
                        </a:rPr>
                        <a:t>Professional nurses Comm serv</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579</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58</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521</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89.98%</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8"/>
                  </a:ext>
                </a:extLst>
              </a:tr>
              <a:tr h="319307">
                <a:tc>
                  <a:txBody>
                    <a:bodyPr/>
                    <a:lstStyle/>
                    <a:p>
                      <a:pPr algn="l" fontAlgn="b"/>
                      <a:r>
                        <a:rPr lang="en-GB" sz="1100" u="none" strike="noStrike">
                          <a:effectLst/>
                        </a:rPr>
                        <a:t>Staff nurse</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4265</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2686</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1579</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37.02%</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9"/>
                  </a:ext>
                </a:extLst>
              </a:tr>
              <a:tr h="307480">
                <a:tc>
                  <a:txBody>
                    <a:bodyPr/>
                    <a:lstStyle/>
                    <a:p>
                      <a:pPr algn="l" fontAlgn="b"/>
                      <a:r>
                        <a:rPr lang="en-GB" sz="1100" u="none" strike="noStrike">
                          <a:effectLst/>
                        </a:rPr>
                        <a:t>Nursing assistant</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4896</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3299</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1597</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32.62%</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0"/>
                  </a:ext>
                </a:extLst>
              </a:tr>
              <a:tr h="295653">
                <a:tc>
                  <a:txBody>
                    <a:bodyPr/>
                    <a:lstStyle/>
                    <a:p>
                      <a:pPr algn="l" fontAlgn="b"/>
                      <a:r>
                        <a:rPr lang="en-GB" sz="1100" u="none" strike="noStrike">
                          <a:effectLst/>
                        </a:rPr>
                        <a:t>Pharmacists</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369</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375</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-6</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-1.63%</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1"/>
                  </a:ext>
                </a:extLst>
              </a:tr>
              <a:tr h="319307">
                <a:tc>
                  <a:txBody>
                    <a:bodyPr/>
                    <a:lstStyle/>
                    <a:p>
                      <a:pPr algn="l" fontAlgn="b"/>
                      <a:r>
                        <a:rPr lang="en-GB" sz="1100" u="none" strike="noStrike">
                          <a:effectLst/>
                        </a:rPr>
                        <a:t>Pharmacists Comm serv</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70</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61</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9</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12.86%</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2"/>
                  </a:ext>
                </a:extLst>
              </a:tr>
              <a:tr h="283828">
                <a:tc>
                  <a:txBody>
                    <a:bodyPr/>
                    <a:lstStyle/>
                    <a:p>
                      <a:pPr algn="l" fontAlgn="b"/>
                      <a:r>
                        <a:rPr lang="en-GB" sz="1100" u="none" strike="noStrike">
                          <a:effectLst/>
                        </a:rPr>
                        <a:t>Pharmacists Intern</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90</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55</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35</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38.89%</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3"/>
                  </a:ext>
                </a:extLst>
              </a:tr>
              <a:tr h="247488">
                <a:tc>
                  <a:txBody>
                    <a:bodyPr/>
                    <a:lstStyle/>
                    <a:p>
                      <a:pPr algn="l" fontAlgn="b"/>
                      <a:r>
                        <a:rPr lang="en-GB" sz="1100" u="none" strike="noStrike">
                          <a:effectLst/>
                        </a:rPr>
                        <a:t>Allied Health Professionals</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3095</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1413</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1682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54.35%</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4"/>
                  </a:ext>
                </a:extLst>
              </a:tr>
              <a:tr h="370863">
                <a:tc>
                  <a:txBody>
                    <a:bodyPr/>
                    <a:lstStyle/>
                    <a:p>
                      <a:pPr algn="l" fontAlgn="b"/>
                      <a:r>
                        <a:rPr lang="en-GB" sz="1100" u="none" strike="noStrike">
                          <a:effectLst/>
                        </a:rPr>
                        <a:t>Health Professionals Assistants (various)</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1112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586</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526</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47.30%</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5"/>
                  </a:ext>
                </a:extLst>
              </a:tr>
              <a:tr h="214761">
                <a:tc>
                  <a:txBody>
                    <a:bodyPr/>
                    <a:lstStyle/>
                    <a:p>
                      <a:pPr algn="l" fontAlgn="b"/>
                      <a:r>
                        <a:rPr lang="en-GB" sz="1100" b="1" u="none" strike="noStrike" dirty="0">
                          <a:effectLst/>
                        </a:rPr>
                        <a:t>Health Professionals Total</a:t>
                      </a:r>
                      <a:endParaRPr lang="en-GB" sz="1100" b="1"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b="1" u="none" strike="noStrike" dirty="0">
                          <a:effectLst/>
                        </a:rPr>
                        <a:t>25385</a:t>
                      </a:r>
                      <a:endParaRPr lang="en-GB" sz="1100" b="1"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b="1" u="none" strike="noStrike" dirty="0">
                          <a:effectLst/>
                        </a:rPr>
                        <a:t>14990</a:t>
                      </a:r>
                      <a:endParaRPr lang="en-GB" sz="1100" b="1"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b="1" u="none" strike="noStrike" dirty="0">
                          <a:effectLst/>
                        </a:rPr>
                        <a:t>10395</a:t>
                      </a:r>
                      <a:endParaRPr lang="en-GB" sz="1100" b="1"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b="1" u="none" strike="noStrike" dirty="0">
                          <a:effectLst/>
                        </a:rPr>
                        <a:t>40.95%</a:t>
                      </a:r>
                      <a:endParaRPr lang="en-GB" sz="1100" b="1"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pPr>
              <a:defRPr/>
            </a:pPr>
            <a:fld id="{4EDAB6DF-EC96-4D15-AFC5-5595B44472AC}" type="slidenum">
              <a:rPr lang="en-US" smtClean="0"/>
              <a:pPr>
                <a:defRPr/>
              </a:pPr>
              <a:t>124</a:t>
            </a:fld>
            <a:endParaRPr lang="en-US" dirty="0"/>
          </a:p>
        </p:txBody>
      </p:sp>
    </p:spTree>
    <p:extLst>
      <p:ext uri="{BB962C8B-B14F-4D97-AF65-F5344CB8AC3E}">
        <p14:creationId xmlns:p14="http://schemas.microsoft.com/office/powerpoint/2010/main" xmlns="" val="1229215001"/>
      </p:ext>
    </p:extLst>
  </p:cSld>
  <p:clrMapOvr>
    <a:masterClrMapping/>
  </p:clrMapOvr>
  <p:transition spd="slow">
    <p:cove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6749"/>
            <a:ext cx="7620000" cy="688063"/>
          </a:xfrm>
        </p:spPr>
        <p:txBody>
          <a:bodyPr/>
          <a:lstStyle/>
          <a:p>
            <a:r>
              <a:rPr lang="en-ZA" sz="2400" dirty="0" smtClean="0">
                <a:solidFill>
                  <a:srgbClr val="00B050"/>
                </a:solidFill>
              </a:rPr>
              <a:t>SUPPORT </a:t>
            </a:r>
            <a:r>
              <a:rPr lang="en-ZA" sz="2400" dirty="0">
                <a:solidFill>
                  <a:srgbClr val="00B050"/>
                </a:solidFill>
              </a:rPr>
              <a:t>PERSONNEL</a:t>
            </a:r>
            <a:endParaRPr lang="en-US" sz="2400" dirty="0"/>
          </a:p>
        </p:txBody>
      </p:sp>
      <p:graphicFrame>
        <p:nvGraphicFramePr>
          <p:cNvPr id="5" name="Content Placeholder 4"/>
          <p:cNvGraphicFramePr>
            <a:graphicFrameLocks noGrp="1"/>
          </p:cNvGraphicFramePr>
          <p:nvPr>
            <p:ph idx="1"/>
            <p:extLst/>
          </p:nvPr>
        </p:nvGraphicFramePr>
        <p:xfrm>
          <a:off x="832339" y="1219195"/>
          <a:ext cx="8053755" cy="4697212"/>
        </p:xfrm>
        <a:graphic>
          <a:graphicData uri="http://schemas.openxmlformats.org/drawingml/2006/table">
            <a:tbl>
              <a:tblPr firstRow="1" bandRow="1">
                <a:tableStyleId>{5C22544A-7EE6-4342-B048-85BDC9FD1C3A}</a:tableStyleId>
              </a:tblPr>
              <a:tblGrid>
                <a:gridCol w="2113425">
                  <a:extLst>
                    <a:ext uri="{9D8B030D-6E8A-4147-A177-3AD203B41FA5}">
                      <a16:colId xmlns="" xmlns:a16="http://schemas.microsoft.com/office/drawing/2014/main" val="20000"/>
                    </a:ext>
                  </a:extLst>
                </a:gridCol>
                <a:gridCol w="1284226">
                  <a:extLst>
                    <a:ext uri="{9D8B030D-6E8A-4147-A177-3AD203B41FA5}">
                      <a16:colId xmlns="" xmlns:a16="http://schemas.microsoft.com/office/drawing/2014/main" val="20001"/>
                    </a:ext>
                  </a:extLst>
                </a:gridCol>
                <a:gridCol w="1904520">
                  <a:extLst>
                    <a:ext uri="{9D8B030D-6E8A-4147-A177-3AD203B41FA5}">
                      <a16:colId xmlns="" xmlns:a16="http://schemas.microsoft.com/office/drawing/2014/main" val="20002"/>
                    </a:ext>
                  </a:extLst>
                </a:gridCol>
                <a:gridCol w="1375792">
                  <a:extLst>
                    <a:ext uri="{9D8B030D-6E8A-4147-A177-3AD203B41FA5}">
                      <a16:colId xmlns="" xmlns:a16="http://schemas.microsoft.com/office/drawing/2014/main" val="20003"/>
                    </a:ext>
                  </a:extLst>
                </a:gridCol>
                <a:gridCol w="1375792">
                  <a:extLst>
                    <a:ext uri="{9D8B030D-6E8A-4147-A177-3AD203B41FA5}">
                      <a16:colId xmlns="" xmlns:a16="http://schemas.microsoft.com/office/drawing/2014/main" val="20004"/>
                    </a:ext>
                  </a:extLst>
                </a:gridCol>
              </a:tblGrid>
              <a:tr h="484410">
                <a:tc>
                  <a:txBody>
                    <a:bodyPr/>
                    <a:lstStyle/>
                    <a:p>
                      <a:pPr algn="l" fontAlgn="b"/>
                      <a:r>
                        <a:rPr lang="en-GB" sz="1100" u="none" strike="noStrike" dirty="0">
                          <a:effectLst/>
                        </a:rPr>
                        <a:t>Job Title Description</a:t>
                      </a:r>
                      <a:endParaRPr lang="en-GB" sz="1100" b="1" i="0" u="none" strike="noStrike" dirty="0">
                        <a:solidFill>
                          <a:srgbClr val="000000"/>
                        </a:solidFill>
                        <a:effectLst/>
                        <a:latin typeface="Arial"/>
                      </a:endParaRPr>
                    </a:p>
                  </a:txBody>
                  <a:tcPr marL="9525" marR="9525" marT="9525" marB="0" anchor="b">
                    <a:solidFill>
                      <a:srgbClr val="FFC000"/>
                    </a:solidFill>
                  </a:tcPr>
                </a:tc>
                <a:tc>
                  <a:txBody>
                    <a:bodyPr/>
                    <a:lstStyle/>
                    <a:p>
                      <a:pPr algn="l" fontAlgn="b"/>
                      <a:r>
                        <a:rPr lang="en-GB" sz="1100" u="none" strike="noStrike" dirty="0">
                          <a:effectLst/>
                        </a:rPr>
                        <a:t>Approved posts</a:t>
                      </a:r>
                      <a:endParaRPr lang="en-GB" sz="1100" b="1" i="0" u="none" strike="noStrike" dirty="0">
                        <a:solidFill>
                          <a:srgbClr val="000000"/>
                        </a:solidFill>
                        <a:effectLst/>
                        <a:latin typeface="Arial"/>
                      </a:endParaRPr>
                    </a:p>
                  </a:txBody>
                  <a:tcPr marL="9525" marR="9525" marT="9525" marB="0" anchor="b">
                    <a:solidFill>
                      <a:srgbClr val="FFC000"/>
                    </a:solidFill>
                  </a:tcPr>
                </a:tc>
                <a:tc>
                  <a:txBody>
                    <a:bodyPr/>
                    <a:lstStyle/>
                    <a:p>
                      <a:pPr algn="ctr" fontAlgn="b"/>
                      <a:r>
                        <a:rPr lang="en-GB" sz="1100" u="none" strike="noStrike" dirty="0">
                          <a:effectLst/>
                        </a:rPr>
                        <a:t>Filled posts </a:t>
                      </a:r>
                      <a:endParaRPr lang="en-GB" sz="1100" b="1" i="0" u="none" strike="noStrike" dirty="0">
                        <a:solidFill>
                          <a:srgbClr val="000000"/>
                        </a:solidFill>
                        <a:effectLst/>
                        <a:latin typeface="Arial"/>
                      </a:endParaRPr>
                    </a:p>
                  </a:txBody>
                  <a:tcPr marL="9525" marR="9525" marT="9525" marB="0" anchor="b">
                    <a:solidFill>
                      <a:srgbClr val="FFC000"/>
                    </a:solidFill>
                  </a:tcPr>
                </a:tc>
                <a:tc>
                  <a:txBody>
                    <a:bodyPr/>
                    <a:lstStyle/>
                    <a:p>
                      <a:pPr algn="ctr" fontAlgn="b"/>
                      <a:r>
                        <a:rPr lang="en-GB" sz="1100" u="none" strike="noStrike">
                          <a:effectLst/>
                        </a:rPr>
                        <a:t>Vacant Posts</a:t>
                      </a:r>
                      <a:endParaRPr lang="en-GB" sz="1100" b="1" i="0" u="none" strike="noStrike">
                        <a:solidFill>
                          <a:srgbClr val="000000"/>
                        </a:solidFill>
                        <a:effectLst/>
                        <a:latin typeface="Arial"/>
                      </a:endParaRPr>
                    </a:p>
                  </a:txBody>
                  <a:tcPr marL="9525" marR="9525" marT="9525" marB="0" anchor="b">
                    <a:solidFill>
                      <a:srgbClr val="FFC000"/>
                    </a:solidFill>
                  </a:tcPr>
                </a:tc>
                <a:tc>
                  <a:txBody>
                    <a:bodyPr/>
                    <a:lstStyle/>
                    <a:p>
                      <a:pPr algn="l" fontAlgn="b"/>
                      <a:r>
                        <a:rPr lang="en-GB" sz="1100" u="none" strike="noStrike">
                          <a:effectLst/>
                        </a:rPr>
                        <a:t>Vacancy Rate</a:t>
                      </a:r>
                      <a:endParaRPr lang="en-GB" sz="1100" b="1" i="0" u="none" strike="noStrike">
                        <a:solidFill>
                          <a:srgbClr val="000000"/>
                        </a:solidFill>
                        <a:effectLst/>
                        <a:latin typeface="Arial"/>
                      </a:endParaRPr>
                    </a:p>
                  </a:txBody>
                  <a:tcPr marL="9525" marR="9525" marT="9525" marB="0" anchor="b">
                    <a:solidFill>
                      <a:srgbClr val="FFC000"/>
                    </a:solidFill>
                  </a:tcPr>
                </a:tc>
                <a:extLst>
                  <a:ext uri="{0D108BD9-81ED-4DB2-BD59-A6C34878D82A}">
                    <a16:rowId xmlns="" xmlns:a16="http://schemas.microsoft.com/office/drawing/2014/main" val="10000"/>
                  </a:ext>
                </a:extLst>
              </a:tr>
              <a:tr h="204018">
                <a:tc>
                  <a:txBody>
                    <a:bodyPr/>
                    <a:lstStyle/>
                    <a:p>
                      <a:pPr algn="l" fontAlgn="b"/>
                      <a:r>
                        <a:rPr lang="en-GB" sz="1100" u="none" strike="noStrike" dirty="0">
                          <a:effectLst/>
                        </a:rPr>
                        <a:t>Level 14</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3</a:t>
                      </a:r>
                      <a:endParaRPr lang="en-GB" sz="1100" b="0" i="0" u="none" strike="noStrike">
                        <a:solidFill>
                          <a:srgbClr val="000000"/>
                        </a:solidFill>
                        <a:effectLst/>
                        <a:latin typeface="Arial Narrow"/>
                      </a:endParaRPr>
                    </a:p>
                  </a:txBody>
                  <a:tcPr marL="9525" marR="9525" marT="9525" marB="0" anchor="b">
                    <a:solidFill>
                      <a:schemeClr val="accent5"/>
                    </a:solidFill>
                  </a:tcPr>
                </a:tc>
                <a:tc>
                  <a:txBody>
                    <a:bodyPr/>
                    <a:lstStyle/>
                    <a:p>
                      <a:pPr algn="r" fontAlgn="b"/>
                      <a:r>
                        <a:rPr lang="en-GB" sz="1100" u="none" strike="noStrike">
                          <a:effectLst/>
                        </a:rPr>
                        <a:t>1</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66.67%</a:t>
                      </a:r>
                      <a:endParaRPr lang="en-GB" sz="1100" b="0" i="0" u="none" strike="noStrike">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1"/>
                  </a:ext>
                </a:extLst>
              </a:tr>
              <a:tr h="225864">
                <a:tc>
                  <a:txBody>
                    <a:bodyPr/>
                    <a:lstStyle/>
                    <a:p>
                      <a:pPr algn="l" fontAlgn="b"/>
                      <a:r>
                        <a:rPr lang="en-GB" sz="1100" u="none" strike="noStrike" dirty="0">
                          <a:effectLst/>
                        </a:rPr>
                        <a:t>Level 13</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20</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12</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8</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40.00%</a:t>
                      </a:r>
                      <a:endParaRPr lang="en-GB" sz="1100" b="0" i="0" u="none" strike="noStrike">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2"/>
                  </a:ext>
                </a:extLst>
              </a:tr>
              <a:tr h="208029">
                <a:tc>
                  <a:txBody>
                    <a:bodyPr/>
                    <a:lstStyle/>
                    <a:p>
                      <a:pPr algn="l" fontAlgn="b"/>
                      <a:r>
                        <a:rPr lang="en-GB" sz="1100" u="none" strike="noStrike">
                          <a:effectLst/>
                        </a:rPr>
                        <a:t>Level 12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40</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8</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32</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80.00%</a:t>
                      </a:r>
                      <a:endParaRPr lang="en-GB" sz="1100" b="0" i="0" u="none" strike="noStrike">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3"/>
                  </a:ext>
                </a:extLst>
              </a:tr>
              <a:tr h="284289">
                <a:tc>
                  <a:txBody>
                    <a:bodyPr/>
                    <a:lstStyle/>
                    <a:p>
                      <a:pPr algn="l" fontAlgn="b"/>
                      <a:r>
                        <a:rPr lang="en-GB" sz="1100" u="none" strike="noStrike" dirty="0">
                          <a:effectLst/>
                        </a:rPr>
                        <a:t>Level 11 </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138</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30</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108</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78.26%</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4"/>
                  </a:ext>
                </a:extLst>
              </a:tr>
              <a:tr h="231422">
                <a:tc>
                  <a:txBody>
                    <a:bodyPr/>
                    <a:lstStyle/>
                    <a:p>
                      <a:pPr algn="l" fontAlgn="b"/>
                      <a:r>
                        <a:rPr lang="en-GB" sz="1100" u="none" strike="noStrike">
                          <a:effectLst/>
                        </a:rPr>
                        <a:t>Level 10</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103</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12</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91</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88.35%</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5"/>
                  </a:ext>
                </a:extLst>
              </a:tr>
              <a:tr h="300296">
                <a:tc>
                  <a:txBody>
                    <a:bodyPr/>
                    <a:lstStyle/>
                    <a:p>
                      <a:pPr algn="l" fontAlgn="b"/>
                      <a:r>
                        <a:rPr lang="en-GB" sz="1100" u="none" strike="noStrike">
                          <a:effectLst/>
                        </a:rPr>
                        <a:t>Level 9 </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471</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207</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264</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56.05%</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6"/>
                  </a:ext>
                </a:extLst>
              </a:tr>
              <a:tr h="319304">
                <a:tc>
                  <a:txBody>
                    <a:bodyPr/>
                    <a:lstStyle/>
                    <a:p>
                      <a:pPr algn="l" fontAlgn="b"/>
                      <a:r>
                        <a:rPr lang="en-GB" sz="1100" u="none" strike="noStrike">
                          <a:effectLst/>
                        </a:rPr>
                        <a:t>Level 8</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908</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296</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612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67.40%</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7"/>
                  </a:ext>
                </a:extLst>
              </a:tr>
              <a:tr h="295654">
                <a:tc>
                  <a:txBody>
                    <a:bodyPr/>
                    <a:lstStyle/>
                    <a:p>
                      <a:pPr algn="l" fontAlgn="b"/>
                      <a:r>
                        <a:rPr lang="en-GB" sz="1100" u="none" strike="noStrike">
                          <a:effectLst/>
                        </a:rPr>
                        <a:t>Level 7</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1411</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563</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848</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60.10%</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8"/>
                  </a:ext>
                </a:extLst>
              </a:tr>
              <a:tr h="319307">
                <a:tc>
                  <a:txBody>
                    <a:bodyPr/>
                    <a:lstStyle/>
                    <a:p>
                      <a:pPr algn="l" fontAlgn="b"/>
                      <a:r>
                        <a:rPr lang="en-GB" sz="1100" u="none" strike="noStrike">
                          <a:effectLst/>
                        </a:rPr>
                        <a:t>Level 6</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525</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107</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418</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79.62%</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09"/>
                  </a:ext>
                </a:extLst>
              </a:tr>
              <a:tr h="307480">
                <a:tc>
                  <a:txBody>
                    <a:bodyPr/>
                    <a:lstStyle/>
                    <a:p>
                      <a:pPr algn="l" fontAlgn="b"/>
                      <a:r>
                        <a:rPr lang="en-GB" sz="1100" u="none" strike="noStrike">
                          <a:effectLst/>
                        </a:rPr>
                        <a:t>Level 5</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2622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1106</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1516</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57.82%</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0"/>
                  </a:ext>
                </a:extLst>
              </a:tr>
              <a:tr h="295653">
                <a:tc>
                  <a:txBody>
                    <a:bodyPr/>
                    <a:lstStyle/>
                    <a:p>
                      <a:pPr algn="l" fontAlgn="b"/>
                      <a:r>
                        <a:rPr lang="en-GB" sz="1100" u="none" strike="noStrike">
                          <a:effectLst/>
                        </a:rPr>
                        <a:t>Level 4</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2277</a:t>
                      </a:r>
                      <a:endParaRPr lang="en-GB" sz="1100" b="0"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622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1655</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72.68%</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1"/>
                  </a:ext>
                </a:extLst>
              </a:tr>
              <a:tr h="319307">
                <a:tc>
                  <a:txBody>
                    <a:bodyPr/>
                    <a:lstStyle/>
                    <a:p>
                      <a:pPr algn="l" fontAlgn="b"/>
                      <a:r>
                        <a:rPr lang="en-GB" sz="1100" u="none" strike="noStrike">
                          <a:effectLst/>
                        </a:rPr>
                        <a:t>Level 3</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3251</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1253</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1998</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61.46%</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2"/>
                  </a:ext>
                </a:extLst>
              </a:tr>
              <a:tr h="283828">
                <a:tc>
                  <a:txBody>
                    <a:bodyPr/>
                    <a:lstStyle/>
                    <a:p>
                      <a:pPr algn="l" fontAlgn="b"/>
                      <a:r>
                        <a:rPr lang="en-GB" sz="1100" u="none" strike="noStrike">
                          <a:effectLst/>
                        </a:rPr>
                        <a:t>Level 2</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4649</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1744</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2905</a:t>
                      </a:r>
                      <a:endParaRPr lang="en-GB" sz="1100" b="0"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62.49%</a:t>
                      </a:r>
                      <a:endParaRPr lang="en-GB" sz="1100" b="0"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3"/>
                  </a:ext>
                </a:extLst>
              </a:tr>
              <a:tr h="247488">
                <a:tc>
                  <a:txBody>
                    <a:bodyPr/>
                    <a:lstStyle/>
                    <a:p>
                      <a:pPr algn="l" fontAlgn="b"/>
                      <a:r>
                        <a:rPr lang="en-GB" sz="1100" u="none" strike="noStrike">
                          <a:effectLst/>
                        </a:rPr>
                        <a:t>Support Personnel Total</a:t>
                      </a:r>
                      <a:endParaRPr lang="en-GB" sz="1100" b="1"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16418</a:t>
                      </a:r>
                      <a:endParaRPr lang="en-GB" sz="1100" b="1"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5961</a:t>
                      </a:r>
                      <a:endParaRPr lang="en-GB" sz="1100" b="1"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a:effectLst/>
                        </a:rPr>
                        <a:t>10457</a:t>
                      </a:r>
                      <a:endParaRPr lang="en-GB" sz="1100" b="1" i="0" u="none" strike="noStrike">
                        <a:solidFill>
                          <a:srgbClr val="000000"/>
                        </a:solidFill>
                        <a:effectLst/>
                        <a:latin typeface="Arial"/>
                      </a:endParaRPr>
                    </a:p>
                  </a:txBody>
                  <a:tcPr marL="9525" marR="9525" marT="9525" marB="0" anchor="b">
                    <a:solidFill>
                      <a:schemeClr val="accent5"/>
                    </a:solidFill>
                  </a:tcPr>
                </a:tc>
                <a:tc>
                  <a:txBody>
                    <a:bodyPr/>
                    <a:lstStyle/>
                    <a:p>
                      <a:pPr algn="r" fontAlgn="b"/>
                      <a:r>
                        <a:rPr lang="en-GB" sz="1100" u="none" strike="noStrike" dirty="0">
                          <a:effectLst/>
                        </a:rPr>
                        <a:t>63.69%</a:t>
                      </a:r>
                      <a:endParaRPr lang="en-GB" sz="1100" b="1"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4"/>
                  </a:ext>
                </a:extLst>
              </a:tr>
              <a:tr h="370863">
                <a:tc>
                  <a:txBody>
                    <a:bodyPr/>
                    <a:lstStyle/>
                    <a:p>
                      <a:pPr algn="l" fontAlgn="b"/>
                      <a:r>
                        <a:rPr lang="en-GB" sz="1100" b="1" u="none" strike="noStrike" dirty="0">
                          <a:effectLst/>
                        </a:rPr>
                        <a:t>GRAND TOTAL</a:t>
                      </a:r>
                      <a:endParaRPr lang="en-GB" sz="1100" b="1"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b="1" u="none" strike="noStrike" dirty="0">
                          <a:effectLst/>
                        </a:rPr>
                        <a:t>41803</a:t>
                      </a:r>
                      <a:endParaRPr lang="en-GB" sz="1100" b="1"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b="1" u="none" strike="noStrike" dirty="0">
                          <a:effectLst/>
                        </a:rPr>
                        <a:t>20951</a:t>
                      </a:r>
                      <a:endParaRPr lang="en-GB" sz="1100" b="1"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b="1" u="none" strike="noStrike" dirty="0">
                          <a:effectLst/>
                        </a:rPr>
                        <a:t>20852</a:t>
                      </a:r>
                      <a:endParaRPr lang="en-GB" sz="1100" b="1" i="0" u="none" strike="noStrike" dirty="0">
                        <a:solidFill>
                          <a:srgbClr val="000000"/>
                        </a:solidFill>
                        <a:effectLst/>
                        <a:latin typeface="Arial"/>
                      </a:endParaRPr>
                    </a:p>
                  </a:txBody>
                  <a:tcPr marL="9525" marR="9525" marT="9525" marB="0" anchor="b">
                    <a:solidFill>
                      <a:schemeClr val="accent5"/>
                    </a:solidFill>
                  </a:tcPr>
                </a:tc>
                <a:tc>
                  <a:txBody>
                    <a:bodyPr/>
                    <a:lstStyle/>
                    <a:p>
                      <a:pPr algn="r" fontAlgn="b"/>
                      <a:r>
                        <a:rPr lang="en-GB" sz="1100" b="1" u="none" strike="noStrike" dirty="0">
                          <a:effectLst/>
                        </a:rPr>
                        <a:t>49.88%</a:t>
                      </a:r>
                      <a:endParaRPr lang="en-GB" sz="1100" b="1" i="0" u="none" strike="noStrike" dirty="0">
                        <a:solidFill>
                          <a:srgbClr val="000000"/>
                        </a:solidFill>
                        <a:effectLst/>
                        <a:latin typeface="Arial"/>
                      </a:endParaRPr>
                    </a:p>
                  </a:txBody>
                  <a:tcPr marL="9525" marR="9525" marT="9525" marB="0" anchor="b">
                    <a:solidFill>
                      <a:schemeClr val="accent5"/>
                    </a:solidFill>
                  </a:tcPr>
                </a:tc>
                <a:extLst>
                  <a:ext uri="{0D108BD9-81ED-4DB2-BD59-A6C34878D82A}">
                    <a16:rowId xmlns="" xmlns:a16="http://schemas.microsoft.com/office/drawing/2014/main" val="10015"/>
                  </a:ext>
                </a:extLst>
              </a:tr>
            </a:tbl>
          </a:graphicData>
        </a:graphic>
      </p:graphicFrame>
      <p:sp>
        <p:nvSpPr>
          <p:cNvPr id="4" name="Slide Number Placeholder 3"/>
          <p:cNvSpPr>
            <a:spLocks noGrp="1"/>
          </p:cNvSpPr>
          <p:nvPr>
            <p:ph type="sldNum" sz="quarter" idx="12"/>
          </p:nvPr>
        </p:nvSpPr>
        <p:spPr/>
        <p:txBody>
          <a:bodyPr/>
          <a:lstStyle/>
          <a:p>
            <a:pPr>
              <a:defRPr/>
            </a:pPr>
            <a:fld id="{4EDAB6DF-EC96-4D15-AFC5-5595B44472AC}" type="slidenum">
              <a:rPr lang="en-US" smtClean="0"/>
              <a:pPr>
                <a:defRPr/>
              </a:pPr>
              <a:t>125</a:t>
            </a:fld>
            <a:endParaRPr lang="en-US" dirty="0"/>
          </a:p>
        </p:txBody>
      </p:sp>
    </p:spTree>
    <p:extLst>
      <p:ext uri="{BB962C8B-B14F-4D97-AF65-F5344CB8AC3E}">
        <p14:creationId xmlns:p14="http://schemas.microsoft.com/office/powerpoint/2010/main" xmlns="" val="623837667"/>
      </p:ext>
    </p:extLst>
  </p:cSld>
  <p:clrMapOvr>
    <a:masterClrMapping/>
  </p:clrMapOvr>
  <p:transition spd="slow">
    <p:cove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solidFill>
                  <a:srgbClr val="00B050"/>
                </a:solidFill>
              </a:rPr>
              <a:t>TERMINATIONS AND </a:t>
            </a:r>
            <a:br>
              <a:rPr lang="en-ZA" sz="2400" b="1" dirty="0" smtClean="0">
                <a:solidFill>
                  <a:srgbClr val="00B050"/>
                </a:solidFill>
              </a:rPr>
            </a:br>
            <a:r>
              <a:rPr lang="en-ZA" sz="2400" b="1" dirty="0" smtClean="0">
                <a:solidFill>
                  <a:srgbClr val="00B050"/>
                </a:solidFill>
              </a:rPr>
              <a:t>TOP FIVE REASONS FOR TERMINATIONS </a:t>
            </a:r>
            <a:endParaRPr lang="en-ZA" sz="2400" b="1" dirty="0">
              <a:solidFill>
                <a:srgbClr val="00B050"/>
              </a:solidFill>
            </a:endParaRPr>
          </a:p>
        </p:txBody>
      </p:sp>
      <p:sp>
        <p:nvSpPr>
          <p:cNvPr id="3" name="Content Placeholder 2"/>
          <p:cNvSpPr>
            <a:spLocks noGrp="1"/>
          </p:cNvSpPr>
          <p:nvPr>
            <p:ph idx="1"/>
          </p:nvPr>
        </p:nvSpPr>
        <p:spPr>
          <a:xfrm>
            <a:off x="838200" y="1600200"/>
            <a:ext cx="8153400" cy="4525963"/>
          </a:xfrm>
        </p:spPr>
        <p:txBody>
          <a:bodyPr/>
          <a:lstStyle/>
          <a:p>
            <a:pPr algn="just"/>
            <a:r>
              <a:rPr lang="en-ZA" sz="2400" dirty="0" smtClean="0"/>
              <a:t>Terminations for 2017 / 18 Financial Year for all categories in the Department are </a:t>
            </a:r>
            <a:r>
              <a:rPr lang="en-ZA" sz="2400" b="1" dirty="0" smtClean="0"/>
              <a:t>1852.</a:t>
            </a:r>
          </a:p>
          <a:p>
            <a:pPr algn="just"/>
            <a:r>
              <a:rPr lang="en-ZA" sz="2400" b="1" dirty="0" smtClean="0"/>
              <a:t>Top Five Reasons why employees choose to leave the Department based on Exit Interviews for 2017 / 18 financial Year:</a:t>
            </a:r>
          </a:p>
          <a:p>
            <a:pPr lvl="0">
              <a:buFont typeface="Wingdings" pitchFamily="2" charset="2"/>
              <a:buChar char="ü"/>
            </a:pPr>
            <a:r>
              <a:rPr lang="en-ZA" sz="2400" dirty="0" smtClean="0"/>
              <a:t>Stress </a:t>
            </a:r>
            <a:r>
              <a:rPr lang="en-ZA" sz="2400" dirty="0"/>
              <a:t>and work pressure</a:t>
            </a:r>
          </a:p>
          <a:p>
            <a:pPr lvl="0">
              <a:buFont typeface="Wingdings" pitchFamily="2" charset="2"/>
              <a:buChar char="ü"/>
            </a:pPr>
            <a:r>
              <a:rPr lang="en-ZA" sz="2400" dirty="0"/>
              <a:t>Lack of prospects for advancement</a:t>
            </a:r>
          </a:p>
          <a:p>
            <a:pPr lvl="0">
              <a:buFont typeface="Wingdings" pitchFamily="2" charset="2"/>
              <a:buChar char="ü"/>
            </a:pPr>
            <a:r>
              <a:rPr lang="en-ZA" sz="2400" dirty="0">
                <a:solidFill>
                  <a:srgbClr val="FF0000"/>
                </a:solidFill>
              </a:rPr>
              <a:t>Poor working </a:t>
            </a:r>
            <a:r>
              <a:rPr lang="en-ZA" sz="2400" dirty="0" smtClean="0">
                <a:solidFill>
                  <a:srgbClr val="FF0000"/>
                </a:solidFill>
              </a:rPr>
              <a:t>conditions (lack of medical equipment)</a:t>
            </a:r>
            <a:endParaRPr lang="en-ZA" sz="2400" dirty="0">
              <a:solidFill>
                <a:srgbClr val="FF0000"/>
              </a:solidFill>
            </a:endParaRPr>
          </a:p>
          <a:p>
            <a:pPr lvl="0">
              <a:buFont typeface="Wingdings" pitchFamily="2" charset="2"/>
              <a:buChar char="ü"/>
            </a:pPr>
            <a:r>
              <a:rPr lang="en-ZA" sz="2400" dirty="0"/>
              <a:t>Domestic and family reasons </a:t>
            </a:r>
          </a:p>
          <a:p>
            <a:pPr lvl="0">
              <a:buFont typeface="Wingdings" pitchFamily="2" charset="2"/>
              <a:buChar char="ü"/>
            </a:pPr>
            <a:r>
              <a:rPr lang="en-ZA" sz="2400" dirty="0"/>
              <a:t>Promotion </a:t>
            </a:r>
            <a:r>
              <a:rPr lang="en-ZA" sz="2400" dirty="0" smtClean="0"/>
              <a:t>to </a:t>
            </a:r>
            <a:r>
              <a:rPr lang="en-ZA" sz="2400" dirty="0">
                <a:solidFill>
                  <a:srgbClr val="FF0000"/>
                </a:solidFill>
              </a:rPr>
              <a:t>other Departments / Private Sector / Parastatal </a:t>
            </a:r>
            <a:endParaRPr lang="en-ZA" sz="2400" dirty="0" smtClean="0">
              <a:solidFill>
                <a:srgbClr val="FF0000"/>
              </a:solidFill>
            </a:endParaRPr>
          </a:p>
          <a:p>
            <a:endParaRPr lang="en-ZA" b="1" dirty="0"/>
          </a:p>
        </p:txBody>
      </p:sp>
    </p:spTree>
    <p:extLst>
      <p:ext uri="{BB962C8B-B14F-4D97-AF65-F5344CB8AC3E}">
        <p14:creationId xmlns:p14="http://schemas.microsoft.com/office/powerpoint/2010/main" xmlns="" val="8245046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Key HR Interventions </a:t>
            </a:r>
            <a:br>
              <a:rPr lang="en-US" b="1" dirty="0" smtClean="0">
                <a:solidFill>
                  <a:srgbClr val="00B050"/>
                </a:solidFill>
              </a:rPr>
            </a:br>
            <a:r>
              <a:rPr lang="en-US" sz="3200" dirty="0" smtClean="0">
                <a:solidFill>
                  <a:srgbClr val="FFC000"/>
                </a:solidFill>
              </a:rPr>
              <a:t> </a:t>
            </a:r>
            <a:endParaRPr lang="en-ZA" sz="3200" dirty="0">
              <a:solidFill>
                <a:srgbClr val="FFC000"/>
              </a:solidFill>
            </a:endParaRPr>
          </a:p>
        </p:txBody>
      </p:sp>
      <p:sp>
        <p:nvSpPr>
          <p:cNvPr id="3" name="Content Placeholder 2"/>
          <p:cNvSpPr>
            <a:spLocks noGrp="1"/>
          </p:cNvSpPr>
          <p:nvPr>
            <p:ph idx="1"/>
          </p:nvPr>
        </p:nvSpPr>
        <p:spPr>
          <a:xfrm>
            <a:off x="463138" y="1417638"/>
            <a:ext cx="8528462" cy="4708525"/>
          </a:xfrm>
        </p:spPr>
        <p:txBody>
          <a:bodyPr/>
          <a:lstStyle/>
          <a:p>
            <a:pPr algn="just">
              <a:lnSpc>
                <a:spcPct val="150000"/>
              </a:lnSpc>
            </a:pPr>
            <a:r>
              <a:rPr lang="en-US" sz="2400" dirty="0" smtClean="0"/>
              <a:t>Restructuring – Review of the organizational structure on the basis of a new service delivery model</a:t>
            </a:r>
          </a:p>
          <a:p>
            <a:pPr algn="just">
              <a:lnSpc>
                <a:spcPct val="150000"/>
              </a:lnSpc>
            </a:pPr>
            <a:r>
              <a:rPr lang="en-US" sz="2400" dirty="0" smtClean="0"/>
              <a:t>Prioritization and rationalisation of Human Resources  - Reduction of High level positions  - merging of Braches and Sub-Branches </a:t>
            </a:r>
          </a:p>
          <a:p>
            <a:pPr algn="just">
              <a:lnSpc>
                <a:spcPct val="150000"/>
              </a:lnSpc>
            </a:pPr>
            <a:r>
              <a:rPr lang="en-US" sz="2400" dirty="0" smtClean="0"/>
              <a:t>Filling of critical core and non-core positions such as Cleaners, Ward Attendants, Porters to improve service delivery</a:t>
            </a:r>
          </a:p>
        </p:txBody>
      </p:sp>
    </p:spTree>
    <p:extLst>
      <p:ext uri="{BB962C8B-B14F-4D97-AF65-F5344CB8AC3E}">
        <p14:creationId xmlns:p14="http://schemas.microsoft.com/office/powerpoint/2010/main" xmlns="" val="1884573861"/>
      </p:ext>
    </p:extLst>
  </p:cSld>
  <p:clrMapOvr>
    <a:masterClrMapping/>
  </p:clrMapOvr>
  <p:transition spd="slow">
    <p:cove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31" y="2922836"/>
            <a:ext cx="8359239" cy="1292904"/>
          </a:xfrm>
        </p:spPr>
        <p:txBody>
          <a:bodyPr/>
          <a:lstStyle/>
          <a:p>
            <a:r>
              <a:rPr lang="en-US" b="1" dirty="0" smtClean="0">
                <a:solidFill>
                  <a:srgbClr val="00B050"/>
                </a:solidFill>
              </a:rPr>
              <a:t>Progress in Filling Posts In Core Business </a:t>
            </a:r>
            <a:br>
              <a:rPr lang="en-US" b="1" dirty="0" smtClean="0">
                <a:solidFill>
                  <a:srgbClr val="00B050"/>
                </a:solidFill>
              </a:rPr>
            </a:br>
            <a:r>
              <a:rPr lang="en-US" sz="3200" dirty="0" smtClean="0">
                <a:solidFill>
                  <a:srgbClr val="FFC000"/>
                </a:solidFill>
              </a:rPr>
              <a:t> </a:t>
            </a:r>
            <a:endParaRPr lang="en-ZA" sz="3200" dirty="0">
              <a:solidFill>
                <a:srgbClr val="FFC000"/>
              </a:solidFill>
            </a:endParaRPr>
          </a:p>
        </p:txBody>
      </p:sp>
    </p:spTree>
    <p:extLst>
      <p:ext uri="{BB962C8B-B14F-4D97-AF65-F5344CB8AC3E}">
        <p14:creationId xmlns:p14="http://schemas.microsoft.com/office/powerpoint/2010/main" xmlns="" val="796572224"/>
      </p:ext>
    </p:extLst>
  </p:cSld>
  <p:clrMapOvr>
    <a:masterClrMapping/>
  </p:clrMapOvr>
  <p:transition spd="slow">
    <p:cove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z="2400" b="1" smtClean="0">
                <a:solidFill>
                  <a:srgbClr val="000000"/>
                </a:solidFill>
              </a:rPr>
              <a:t>RECRUITMENT:</a:t>
            </a:r>
            <a:br>
              <a:rPr lang="en-GB" altLang="en-US" sz="2400" b="1" smtClean="0">
                <a:solidFill>
                  <a:srgbClr val="000000"/>
                </a:solidFill>
              </a:rPr>
            </a:br>
            <a:r>
              <a:rPr lang="en-GB" altLang="en-US" sz="2400" b="1" smtClean="0">
                <a:solidFill>
                  <a:srgbClr val="000000"/>
                </a:solidFill>
              </a:rPr>
              <a:t>PROGRESS ON FILLING OF PRIORITISED POSTS</a:t>
            </a:r>
            <a:endParaRPr lang="en-US" altLang="en-US" sz="2400" smtClean="0"/>
          </a:p>
        </p:txBody>
      </p:sp>
      <p:graphicFrame>
        <p:nvGraphicFramePr>
          <p:cNvPr id="5" name="Content Placeholder 4"/>
          <p:cNvGraphicFramePr>
            <a:graphicFrameLocks noGrp="1"/>
          </p:cNvGraphicFramePr>
          <p:nvPr>
            <p:ph idx="1"/>
            <p:extLst/>
          </p:nvPr>
        </p:nvGraphicFramePr>
        <p:xfrm>
          <a:off x="762000" y="1600200"/>
          <a:ext cx="8153400" cy="4724398"/>
        </p:xfrm>
        <a:graphic>
          <a:graphicData uri="http://schemas.openxmlformats.org/drawingml/2006/table">
            <a:tbl>
              <a:tblPr firstRow="1" bandRow="1">
                <a:tableStyleId>{5C22544A-7EE6-4342-B048-85BDC9FD1C3A}</a:tableStyleId>
              </a:tblPr>
              <a:tblGrid>
                <a:gridCol w="48006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779299">
                <a:tc>
                  <a:txBody>
                    <a:bodyPr/>
                    <a:lstStyle/>
                    <a:p>
                      <a:pPr algn="just"/>
                      <a:r>
                        <a:rPr lang="en-ZA" sz="1800" dirty="0" smtClean="0">
                          <a:solidFill>
                            <a:schemeClr val="tx1"/>
                          </a:solidFill>
                          <a:latin typeface="Arial Narrow" panose="020B0606020202030204" pitchFamily="34" charset="0"/>
                        </a:rPr>
                        <a:t>No of posts approved in terms</a:t>
                      </a:r>
                      <a:r>
                        <a:rPr lang="en-ZA" sz="1800" baseline="0" dirty="0" smtClean="0">
                          <a:solidFill>
                            <a:schemeClr val="tx1"/>
                          </a:solidFill>
                          <a:latin typeface="Arial Narrow" panose="020B0606020202030204" pitchFamily="34" charset="0"/>
                        </a:rPr>
                        <a:t> of recruitment plan</a:t>
                      </a:r>
                      <a:endParaRPr lang="en-ZA" sz="1800" dirty="0">
                        <a:solidFill>
                          <a:schemeClr val="tx1"/>
                        </a:solidFill>
                        <a:latin typeface="Arial Narrow" panose="020B0606020202030204" pitchFamily="34" charset="0"/>
                      </a:endParaRPr>
                    </a:p>
                  </a:txBody>
                  <a:tcPr/>
                </a:tc>
                <a:tc>
                  <a:txBody>
                    <a:bodyPr/>
                    <a:lstStyle/>
                    <a:p>
                      <a:pPr algn="ctr"/>
                      <a:r>
                        <a:rPr lang="en-ZA" sz="1800" dirty="0" smtClean="0">
                          <a:solidFill>
                            <a:schemeClr val="tx1"/>
                          </a:solidFill>
                          <a:latin typeface="Arial Narrow" panose="020B0606020202030204" pitchFamily="34" charset="0"/>
                        </a:rPr>
                        <a:t>Posts Filled</a:t>
                      </a:r>
                      <a:endParaRPr lang="en-ZA" sz="1800" dirty="0">
                        <a:solidFill>
                          <a:schemeClr val="tx1"/>
                        </a:solidFill>
                        <a:latin typeface="Arial Narrow" panose="020B0606020202030204" pitchFamily="34" charset="0"/>
                      </a:endParaRPr>
                    </a:p>
                  </a:txBody>
                  <a:tcPr/>
                </a:tc>
                <a:extLst>
                  <a:ext uri="{0D108BD9-81ED-4DB2-BD59-A6C34878D82A}">
                    <a16:rowId xmlns="" xmlns:a16="http://schemas.microsoft.com/office/drawing/2014/main" val="10000"/>
                  </a:ext>
                </a:extLst>
              </a:tr>
              <a:tr h="41707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latin typeface="Arial Narrow" panose="020B0606020202030204" pitchFamily="34" charset="0"/>
                        </a:rPr>
                        <a:t>MO: Community Service </a:t>
                      </a:r>
                      <a:endParaRPr lang="en-ZA" sz="1800" dirty="0">
                        <a:solidFill>
                          <a:schemeClr val="tx1"/>
                        </a:solidFill>
                        <a:latin typeface="Arial Narrow" panose="020B0606020202030204" pitchFamily="34" charset="0"/>
                      </a:endParaRPr>
                    </a:p>
                  </a:txBody>
                  <a:tcPr/>
                </a:tc>
                <a:tc>
                  <a:txBody>
                    <a:bodyPr/>
                    <a:lstStyle/>
                    <a:p>
                      <a:pPr algn="ctr"/>
                      <a:r>
                        <a:rPr lang="en-ZA" sz="1800" dirty="0" smtClean="0">
                          <a:solidFill>
                            <a:schemeClr val="tx1"/>
                          </a:solidFill>
                          <a:latin typeface="Arial Narrow" panose="020B0606020202030204" pitchFamily="34" charset="0"/>
                        </a:rPr>
                        <a:t>140</a:t>
                      </a:r>
                      <a:endParaRPr lang="en-ZA" sz="1800" dirty="0">
                        <a:solidFill>
                          <a:schemeClr val="tx1"/>
                        </a:solidFill>
                        <a:latin typeface="Arial Narrow" panose="020B0606020202030204" pitchFamily="34" charset="0"/>
                      </a:endParaRPr>
                    </a:p>
                  </a:txBody>
                  <a:tcPr/>
                </a:tc>
                <a:extLst>
                  <a:ext uri="{0D108BD9-81ED-4DB2-BD59-A6C34878D82A}">
                    <a16:rowId xmlns="" xmlns:a16="http://schemas.microsoft.com/office/drawing/2014/main" val="10001"/>
                  </a:ext>
                </a:extLst>
              </a:tr>
              <a:tr h="4344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latin typeface="Arial Narrow" panose="020B0606020202030204" pitchFamily="34" charset="0"/>
                        </a:rPr>
                        <a:t>MO: Interns </a:t>
                      </a:r>
                      <a:endParaRPr lang="en-ZA" sz="1800" dirty="0">
                        <a:solidFill>
                          <a:schemeClr val="tx1"/>
                        </a:solidFill>
                        <a:latin typeface="Arial Narrow" panose="020B0606020202030204" pitchFamily="34" charset="0"/>
                      </a:endParaRPr>
                    </a:p>
                  </a:txBody>
                  <a:tcPr/>
                </a:tc>
                <a:tc>
                  <a:txBody>
                    <a:bodyPr/>
                    <a:lstStyle/>
                    <a:p>
                      <a:pPr algn="ctr"/>
                      <a:r>
                        <a:rPr lang="en-ZA" sz="1800" dirty="0" smtClean="0">
                          <a:solidFill>
                            <a:schemeClr val="tx1"/>
                          </a:solidFill>
                          <a:latin typeface="Arial Narrow" panose="020B0606020202030204" pitchFamily="34" charset="0"/>
                        </a:rPr>
                        <a:t>101</a:t>
                      </a:r>
                      <a:endParaRPr lang="en-ZA" sz="1800" dirty="0">
                        <a:solidFill>
                          <a:schemeClr val="tx1"/>
                        </a:solidFill>
                        <a:latin typeface="Arial Narrow" panose="020B0606020202030204" pitchFamily="34" charset="0"/>
                      </a:endParaRPr>
                    </a:p>
                  </a:txBody>
                  <a:tcPr/>
                </a:tc>
                <a:extLst>
                  <a:ext uri="{0D108BD9-81ED-4DB2-BD59-A6C34878D82A}">
                    <a16:rowId xmlns="" xmlns:a16="http://schemas.microsoft.com/office/drawing/2014/main" val="10002"/>
                  </a:ext>
                </a:extLst>
              </a:tr>
              <a:tr h="434452">
                <a:tc>
                  <a:txBody>
                    <a:bodyPr/>
                    <a:lstStyle/>
                    <a:p>
                      <a:pPr algn="just"/>
                      <a:r>
                        <a:rPr lang="en-ZA" sz="1800" dirty="0" smtClean="0">
                          <a:solidFill>
                            <a:schemeClr val="tx1"/>
                          </a:solidFill>
                          <a:latin typeface="Arial Narrow" panose="020B0606020202030204" pitchFamily="34" charset="0"/>
                        </a:rPr>
                        <a:t>Dentist: Community Service</a:t>
                      </a:r>
                      <a:endParaRPr lang="en-ZA" sz="1800" dirty="0">
                        <a:solidFill>
                          <a:schemeClr val="tx1"/>
                        </a:solidFill>
                        <a:latin typeface="Arial Narrow" panose="020B0606020202030204" pitchFamily="34" charset="0"/>
                      </a:endParaRPr>
                    </a:p>
                  </a:txBody>
                  <a:tcPr/>
                </a:tc>
                <a:tc>
                  <a:txBody>
                    <a:bodyPr/>
                    <a:lstStyle/>
                    <a:p>
                      <a:pPr algn="ctr"/>
                      <a:r>
                        <a:rPr lang="en-ZA" sz="1800" dirty="0" smtClean="0">
                          <a:solidFill>
                            <a:schemeClr val="tx1"/>
                          </a:solidFill>
                          <a:latin typeface="Arial Narrow" panose="020B0606020202030204" pitchFamily="34" charset="0"/>
                        </a:rPr>
                        <a:t>15</a:t>
                      </a:r>
                      <a:endParaRPr lang="en-ZA" sz="1800" dirty="0">
                        <a:solidFill>
                          <a:schemeClr val="tx1"/>
                        </a:solidFill>
                        <a:latin typeface="Arial Narrow" panose="020B0606020202030204" pitchFamily="34" charset="0"/>
                      </a:endParaRPr>
                    </a:p>
                  </a:txBody>
                  <a:tcPr/>
                </a:tc>
                <a:extLst>
                  <a:ext uri="{0D108BD9-81ED-4DB2-BD59-A6C34878D82A}">
                    <a16:rowId xmlns="" xmlns:a16="http://schemas.microsoft.com/office/drawing/2014/main" val="10003"/>
                  </a:ext>
                </a:extLst>
              </a:tr>
              <a:tr h="4344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latin typeface="Arial Narrow" panose="020B0606020202030204" pitchFamily="34" charset="0"/>
                        </a:rPr>
                        <a:t>Pharmacist: Community Service </a:t>
                      </a:r>
                      <a:endParaRPr lang="en-ZA" sz="1800" dirty="0">
                        <a:solidFill>
                          <a:schemeClr val="tx1"/>
                        </a:solidFill>
                        <a:latin typeface="Arial Narrow" panose="020B0606020202030204" pitchFamily="34" charset="0"/>
                      </a:endParaRPr>
                    </a:p>
                  </a:txBody>
                  <a:tcPr/>
                </a:tc>
                <a:tc>
                  <a:txBody>
                    <a:bodyPr/>
                    <a:lstStyle/>
                    <a:p>
                      <a:pPr algn="ctr"/>
                      <a:r>
                        <a:rPr lang="en-ZA" sz="1800" dirty="0" smtClean="0">
                          <a:solidFill>
                            <a:schemeClr val="tx1"/>
                          </a:solidFill>
                          <a:latin typeface="Arial Narrow" panose="020B0606020202030204" pitchFamily="34" charset="0"/>
                        </a:rPr>
                        <a:t>44</a:t>
                      </a:r>
                      <a:endParaRPr lang="en-ZA" sz="1800" dirty="0">
                        <a:solidFill>
                          <a:schemeClr val="tx1"/>
                        </a:solidFill>
                        <a:latin typeface="Arial Narrow" panose="020B0606020202030204" pitchFamily="34" charset="0"/>
                      </a:endParaRPr>
                    </a:p>
                  </a:txBody>
                  <a:tcPr/>
                </a:tc>
                <a:extLst>
                  <a:ext uri="{0D108BD9-81ED-4DB2-BD59-A6C34878D82A}">
                    <a16:rowId xmlns="" xmlns:a16="http://schemas.microsoft.com/office/drawing/2014/main" val="10004"/>
                  </a:ext>
                </a:extLst>
              </a:tr>
              <a:tr h="46112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latin typeface="Arial Narrow" panose="020B0606020202030204" pitchFamily="34" charset="0"/>
                        </a:rPr>
                        <a:t>Pharmacist: Interns </a:t>
                      </a:r>
                      <a:endParaRPr lang="en-ZA" sz="1800" dirty="0">
                        <a:solidFill>
                          <a:schemeClr val="tx1"/>
                        </a:solidFill>
                        <a:latin typeface="Arial Narrow" panose="020B0606020202030204" pitchFamily="34" charset="0"/>
                      </a:endParaRPr>
                    </a:p>
                  </a:txBody>
                  <a:tcPr/>
                </a:tc>
                <a:tc>
                  <a:txBody>
                    <a:bodyPr/>
                    <a:lstStyle/>
                    <a:p>
                      <a:pPr algn="ctr"/>
                      <a:r>
                        <a:rPr lang="en-ZA" sz="1800" dirty="0" smtClean="0">
                          <a:solidFill>
                            <a:schemeClr val="tx1"/>
                          </a:solidFill>
                          <a:latin typeface="Arial Narrow" panose="020B0606020202030204" pitchFamily="34" charset="0"/>
                        </a:rPr>
                        <a:t>47</a:t>
                      </a:r>
                      <a:endParaRPr lang="en-ZA" sz="1800" dirty="0">
                        <a:solidFill>
                          <a:schemeClr val="tx1"/>
                        </a:solidFill>
                        <a:latin typeface="Arial Narrow" panose="020B0606020202030204" pitchFamily="34" charset="0"/>
                      </a:endParaRPr>
                    </a:p>
                  </a:txBody>
                  <a:tcPr/>
                </a:tc>
                <a:extLst>
                  <a:ext uri="{0D108BD9-81ED-4DB2-BD59-A6C34878D82A}">
                    <a16:rowId xmlns="" xmlns:a16="http://schemas.microsoft.com/office/drawing/2014/main" val="10005"/>
                  </a:ext>
                </a:extLst>
              </a:tr>
              <a:tr h="460184">
                <a:tc>
                  <a:txBody>
                    <a:bodyPr/>
                    <a:lstStyle/>
                    <a:p>
                      <a:pPr algn="just"/>
                      <a:r>
                        <a:rPr lang="en-ZA" sz="1800" dirty="0" smtClean="0">
                          <a:solidFill>
                            <a:schemeClr val="tx1"/>
                          </a:solidFill>
                          <a:latin typeface="Arial Narrow" panose="020B0606020202030204" pitchFamily="34" charset="0"/>
                        </a:rPr>
                        <a:t>Allied Health Professionals</a:t>
                      </a:r>
                      <a:endParaRPr lang="en-ZA" sz="1800" dirty="0">
                        <a:solidFill>
                          <a:schemeClr val="tx1"/>
                        </a:solidFill>
                        <a:latin typeface="Arial Narrow" panose="020B0606020202030204" pitchFamily="34" charset="0"/>
                      </a:endParaRPr>
                    </a:p>
                  </a:txBody>
                  <a:tcPr/>
                </a:tc>
                <a:tc>
                  <a:txBody>
                    <a:bodyPr/>
                    <a:lstStyle/>
                    <a:p>
                      <a:pPr algn="ctr"/>
                      <a:r>
                        <a:rPr lang="en-ZA" sz="1800" dirty="0" smtClean="0">
                          <a:solidFill>
                            <a:schemeClr val="tx1"/>
                          </a:solidFill>
                          <a:latin typeface="Arial Narrow" panose="020B0606020202030204" pitchFamily="34" charset="0"/>
                        </a:rPr>
                        <a:t>137</a:t>
                      </a:r>
                      <a:endParaRPr lang="en-ZA" sz="1800" dirty="0">
                        <a:solidFill>
                          <a:schemeClr val="tx1"/>
                        </a:solidFill>
                        <a:latin typeface="Arial Narrow" panose="020B0606020202030204" pitchFamily="34" charset="0"/>
                      </a:endParaRPr>
                    </a:p>
                  </a:txBody>
                  <a:tcPr/>
                </a:tc>
                <a:extLst>
                  <a:ext uri="{0D108BD9-81ED-4DB2-BD59-A6C34878D82A}">
                    <a16:rowId xmlns="" xmlns:a16="http://schemas.microsoft.com/office/drawing/2014/main" val="10006"/>
                  </a:ext>
                </a:extLst>
              </a:tr>
              <a:tr h="434452">
                <a:tc>
                  <a:txBody>
                    <a:bodyPr/>
                    <a:lstStyle/>
                    <a:p>
                      <a:pPr algn="just"/>
                      <a:r>
                        <a:rPr lang="en-ZA" sz="1800" dirty="0" smtClean="0">
                          <a:solidFill>
                            <a:schemeClr val="tx1"/>
                          </a:solidFill>
                          <a:latin typeface="Arial Narrow" panose="020B0606020202030204" pitchFamily="34" charset="0"/>
                        </a:rPr>
                        <a:t>Nursing: Community Service </a:t>
                      </a:r>
                      <a:endParaRPr lang="en-ZA" sz="1800" dirty="0">
                        <a:solidFill>
                          <a:schemeClr val="tx1"/>
                        </a:solidFill>
                        <a:latin typeface="Arial Narrow" panose="020B0606020202030204" pitchFamily="34" charset="0"/>
                      </a:endParaRPr>
                    </a:p>
                  </a:txBody>
                  <a:tcPr/>
                </a:tc>
                <a:tc>
                  <a:txBody>
                    <a:bodyPr/>
                    <a:lstStyle/>
                    <a:p>
                      <a:pPr algn="ctr"/>
                      <a:r>
                        <a:rPr lang="en-ZA" sz="1800" dirty="0" smtClean="0">
                          <a:solidFill>
                            <a:schemeClr val="tx1"/>
                          </a:solidFill>
                          <a:latin typeface="Arial Narrow" panose="020B0606020202030204" pitchFamily="34" charset="0"/>
                        </a:rPr>
                        <a:t>289</a:t>
                      </a:r>
                      <a:endParaRPr lang="en-ZA" sz="1800" dirty="0">
                        <a:solidFill>
                          <a:schemeClr val="tx1"/>
                        </a:solidFill>
                        <a:latin typeface="Arial Narrow" panose="020B0606020202030204" pitchFamily="34" charset="0"/>
                      </a:endParaRPr>
                    </a:p>
                  </a:txBody>
                  <a:tcPr/>
                </a:tc>
                <a:extLst>
                  <a:ext uri="{0D108BD9-81ED-4DB2-BD59-A6C34878D82A}">
                    <a16:rowId xmlns="" xmlns:a16="http://schemas.microsoft.com/office/drawing/2014/main" val="10007"/>
                  </a:ext>
                </a:extLst>
              </a:tr>
              <a:tr h="4344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latin typeface="Arial Narrow" panose="020B0606020202030204" pitchFamily="34" charset="0"/>
                        </a:rPr>
                        <a:t>Clinical</a:t>
                      </a:r>
                      <a:r>
                        <a:rPr lang="en-ZA" sz="1800" baseline="0" dirty="0" smtClean="0">
                          <a:solidFill>
                            <a:schemeClr val="tx1"/>
                          </a:solidFill>
                          <a:latin typeface="Arial Narrow" panose="020B0606020202030204" pitchFamily="34" charset="0"/>
                        </a:rPr>
                        <a:t> Associates</a:t>
                      </a:r>
                      <a:r>
                        <a:rPr lang="en-ZA" sz="1800" dirty="0" smtClean="0">
                          <a:solidFill>
                            <a:schemeClr val="tx1"/>
                          </a:solidFill>
                          <a:latin typeface="Arial Narrow" panose="020B0606020202030204" pitchFamily="34" charset="0"/>
                        </a:rPr>
                        <a:t> Personnel</a:t>
                      </a:r>
                    </a:p>
                  </a:txBody>
                  <a:tcPr/>
                </a:tc>
                <a:tc>
                  <a:txBody>
                    <a:bodyPr/>
                    <a:lstStyle/>
                    <a:p>
                      <a:pPr algn="ctr"/>
                      <a:r>
                        <a:rPr lang="en-ZA" sz="1800" dirty="0" smtClean="0">
                          <a:solidFill>
                            <a:schemeClr val="tx1"/>
                          </a:solidFill>
                          <a:latin typeface="Arial Narrow" panose="020B0606020202030204" pitchFamily="34" charset="0"/>
                        </a:rPr>
                        <a:t>4</a:t>
                      </a:r>
                      <a:endParaRPr lang="en-ZA" sz="1800" dirty="0">
                        <a:solidFill>
                          <a:schemeClr val="tx1"/>
                        </a:solidFill>
                        <a:latin typeface="Arial Narrow" panose="020B0606020202030204" pitchFamily="34" charset="0"/>
                      </a:endParaRPr>
                    </a:p>
                  </a:txBody>
                  <a:tcPr/>
                </a:tc>
                <a:extLst>
                  <a:ext uri="{0D108BD9-81ED-4DB2-BD59-A6C34878D82A}">
                    <a16:rowId xmlns="" xmlns:a16="http://schemas.microsoft.com/office/drawing/2014/main" val="10008"/>
                  </a:ext>
                </a:extLst>
              </a:tr>
              <a:tr h="434452">
                <a:tc>
                  <a:txBody>
                    <a:bodyPr/>
                    <a:lstStyle/>
                    <a:p>
                      <a:pPr algn="just"/>
                      <a:r>
                        <a:rPr lang="en-ZA" sz="1800" dirty="0" smtClean="0">
                          <a:solidFill>
                            <a:schemeClr val="tx1"/>
                          </a:solidFill>
                          <a:latin typeface="Arial Narrow" panose="020B0606020202030204" pitchFamily="34" charset="0"/>
                        </a:rPr>
                        <a:t>Director: Communication</a:t>
                      </a:r>
                      <a:endParaRPr lang="en-ZA" sz="1800" dirty="0">
                        <a:solidFill>
                          <a:schemeClr val="tx1"/>
                        </a:solidFill>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solidFill>
                          <a:effectLst/>
                          <a:latin typeface="Arial Narrow" panose="020B0606020202030204" pitchFamily="34" charset="0"/>
                          <a:ea typeface="+mn-ea"/>
                          <a:cs typeface="+mn-cs"/>
                        </a:rPr>
                        <a:t>1</a:t>
                      </a:r>
                    </a:p>
                  </a:txBody>
                  <a:tcPr/>
                </a:tc>
                <a:extLst>
                  <a:ext uri="{0D108BD9-81ED-4DB2-BD59-A6C34878D82A}">
                    <a16:rowId xmlns="" xmlns:a16="http://schemas.microsoft.com/office/drawing/2014/main" val="10009"/>
                  </a:ext>
                </a:extLst>
              </a:tr>
            </a:tbl>
          </a:graphicData>
        </a:graphic>
      </p:graphicFrame>
      <p:sp>
        <p:nvSpPr>
          <p:cNvPr id="720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09900"/>
              </a:buClr>
              <a:buSzPct val="120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BE072D8-DB78-4B6B-AFBA-20FBEDB8E2E6}" type="slidenum">
              <a:rPr lang="en-US" altLang="en-US" sz="1400">
                <a:solidFill>
                  <a:schemeClr val="bg1"/>
                </a:solidFill>
              </a:rPr>
              <a:pPr>
                <a:spcBef>
                  <a:spcPct val="0"/>
                </a:spcBef>
                <a:buClrTx/>
                <a:buSzTx/>
                <a:buFontTx/>
                <a:buNone/>
              </a:pPr>
              <a:t>129</a:t>
            </a:fld>
            <a:endParaRPr lang="en-US" altLang="en-US" sz="1400">
              <a:solidFill>
                <a:schemeClr val="bg1"/>
              </a:solidFill>
            </a:endParaRPr>
          </a:p>
        </p:txBody>
      </p:sp>
    </p:spTree>
    <p:extLst>
      <p:ext uri="{BB962C8B-B14F-4D97-AF65-F5344CB8AC3E}">
        <p14:creationId xmlns:p14="http://schemas.microsoft.com/office/powerpoint/2010/main" xmlns="" val="576313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NUMBER OF REGISTERED DEATHS BY YEAR OF DEATH 1997 - 2015</a:t>
            </a:r>
            <a:endParaRPr lang="en-US" sz="32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 y="1820075"/>
            <a:ext cx="9143999" cy="50379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CF40BA3-4F2E-44E5-AB28-74E75288D010}" type="slidenum">
              <a:rPr lang="en-US" smtClean="0"/>
              <a:pPr>
                <a:defRPr/>
              </a:pPr>
              <a:t>13</a:t>
            </a:fld>
            <a:endParaRPr lang="en-US" dirty="0"/>
          </a:p>
        </p:txBody>
      </p:sp>
    </p:spTree>
    <p:extLst>
      <p:ext uri="{BB962C8B-B14F-4D97-AF65-F5344CB8AC3E}">
        <p14:creationId xmlns:p14="http://schemas.microsoft.com/office/powerpoint/2010/main" xmlns="" val="3954539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95400" y="274638"/>
            <a:ext cx="7620000" cy="715962"/>
          </a:xfrm>
        </p:spPr>
        <p:txBody>
          <a:bodyPr/>
          <a:lstStyle/>
          <a:p>
            <a:r>
              <a:rPr lang="en-GB" altLang="en-US" sz="2000" b="1" smtClean="0">
                <a:solidFill>
                  <a:srgbClr val="000000"/>
                </a:solidFill>
              </a:rPr>
              <a:t>RECRUITMENT:</a:t>
            </a:r>
            <a:br>
              <a:rPr lang="en-GB" altLang="en-US" sz="2000" b="1" smtClean="0">
                <a:solidFill>
                  <a:srgbClr val="000000"/>
                </a:solidFill>
              </a:rPr>
            </a:br>
            <a:r>
              <a:rPr lang="en-GB" altLang="en-US" sz="2000" b="1" smtClean="0">
                <a:solidFill>
                  <a:srgbClr val="000000"/>
                </a:solidFill>
              </a:rPr>
              <a:t>PROGRESS ON FILLING OF PRIORITISED POSTS CONT…</a:t>
            </a:r>
            <a:endParaRPr lang="en-US" altLang="en-US" sz="2000" smtClean="0"/>
          </a:p>
        </p:txBody>
      </p:sp>
      <p:sp>
        <p:nvSpPr>
          <p:cNvPr id="819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09900"/>
              </a:buClr>
              <a:buSzPct val="120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0F1309EB-869F-49BE-AC19-F1EF4065A992}" type="slidenum">
              <a:rPr lang="en-US" altLang="en-US" sz="1400">
                <a:solidFill>
                  <a:schemeClr val="bg1"/>
                </a:solidFill>
              </a:rPr>
              <a:pPr>
                <a:spcBef>
                  <a:spcPct val="0"/>
                </a:spcBef>
                <a:buClrTx/>
                <a:buSzTx/>
                <a:buFontTx/>
                <a:buNone/>
              </a:pPr>
              <a:t>130</a:t>
            </a:fld>
            <a:endParaRPr lang="en-US" altLang="en-US" sz="1400">
              <a:solidFill>
                <a:schemeClr val="bg1"/>
              </a:solidFill>
            </a:endParaRPr>
          </a:p>
        </p:txBody>
      </p:sp>
      <p:graphicFrame>
        <p:nvGraphicFramePr>
          <p:cNvPr id="6" name="Content Placeholder 5"/>
          <p:cNvGraphicFramePr>
            <a:graphicFrameLocks noGrp="1"/>
          </p:cNvGraphicFramePr>
          <p:nvPr>
            <p:ph idx="1"/>
          </p:nvPr>
        </p:nvGraphicFramePr>
        <p:xfrm>
          <a:off x="76200" y="1447800"/>
          <a:ext cx="8915401" cy="4953000"/>
        </p:xfrm>
        <a:graphic>
          <a:graphicData uri="http://schemas.openxmlformats.org/drawingml/2006/table">
            <a:tbl>
              <a:tblPr firstRow="1" bandRow="1">
                <a:tableStyleId>{5C22544A-7EE6-4342-B048-85BDC9FD1C3A}</a:tableStyleId>
              </a:tblPr>
              <a:tblGrid>
                <a:gridCol w="2795507">
                  <a:extLst>
                    <a:ext uri="{9D8B030D-6E8A-4147-A177-3AD203B41FA5}">
                      <a16:colId xmlns="" xmlns:a16="http://schemas.microsoft.com/office/drawing/2014/main" val="20000"/>
                    </a:ext>
                  </a:extLst>
                </a:gridCol>
                <a:gridCol w="1435531">
                  <a:extLst>
                    <a:ext uri="{9D8B030D-6E8A-4147-A177-3AD203B41FA5}">
                      <a16:colId xmlns="" xmlns:a16="http://schemas.microsoft.com/office/drawing/2014/main" val="20001"/>
                    </a:ext>
                  </a:extLst>
                </a:gridCol>
                <a:gridCol w="2301799">
                  <a:extLst>
                    <a:ext uri="{9D8B030D-6E8A-4147-A177-3AD203B41FA5}">
                      <a16:colId xmlns="" xmlns:a16="http://schemas.microsoft.com/office/drawing/2014/main" val="20002"/>
                    </a:ext>
                  </a:extLst>
                </a:gridCol>
                <a:gridCol w="2382564">
                  <a:extLst>
                    <a:ext uri="{9D8B030D-6E8A-4147-A177-3AD203B41FA5}">
                      <a16:colId xmlns="" xmlns:a16="http://schemas.microsoft.com/office/drawing/2014/main" val="20003"/>
                    </a:ext>
                  </a:extLst>
                </a:gridCol>
              </a:tblGrid>
              <a:tr h="762000">
                <a:tc>
                  <a:txBody>
                    <a:bodyPr/>
                    <a:lstStyle/>
                    <a:p>
                      <a:pPr algn="just"/>
                      <a:r>
                        <a:rPr lang="en-ZA" sz="1800" dirty="0" smtClean="0">
                          <a:solidFill>
                            <a:schemeClr val="tx1"/>
                          </a:solidFill>
                          <a:latin typeface="Arial Narrow" panose="020B0606020202030204" pitchFamily="34" charset="0"/>
                        </a:rPr>
                        <a:t>No of posts approved in terms</a:t>
                      </a:r>
                      <a:r>
                        <a:rPr lang="en-ZA" sz="1800" baseline="0" dirty="0" smtClean="0">
                          <a:solidFill>
                            <a:schemeClr val="tx1"/>
                          </a:solidFill>
                          <a:latin typeface="Arial Narrow" panose="020B0606020202030204" pitchFamily="34" charset="0"/>
                        </a:rPr>
                        <a:t> of recruitment plan</a:t>
                      </a:r>
                      <a:endParaRPr lang="en-ZA" sz="1800" dirty="0">
                        <a:solidFill>
                          <a:schemeClr val="tx1"/>
                        </a:solidFill>
                        <a:latin typeface="Arial Narrow" panose="020B0606020202030204" pitchFamily="34" charset="0"/>
                      </a:endParaRPr>
                    </a:p>
                  </a:txBody>
                  <a:tcPr marT="45726" marB="45726"/>
                </a:tc>
                <a:tc>
                  <a:txBody>
                    <a:bodyPr/>
                    <a:lstStyle/>
                    <a:p>
                      <a:pPr algn="just"/>
                      <a:r>
                        <a:rPr lang="en-ZA" sz="1800" dirty="0" smtClean="0">
                          <a:solidFill>
                            <a:schemeClr val="tx1"/>
                          </a:solidFill>
                          <a:latin typeface="Arial Narrow" panose="020B0606020202030204" pitchFamily="34" charset="0"/>
                        </a:rPr>
                        <a:t>Total posts Filled</a:t>
                      </a:r>
                      <a:endParaRPr lang="en-ZA" sz="1800" dirty="0">
                        <a:solidFill>
                          <a:schemeClr val="tx1"/>
                        </a:solidFill>
                        <a:latin typeface="Arial Narrow" panose="020B0606020202030204" pitchFamily="34" charset="0"/>
                      </a:endParaRPr>
                    </a:p>
                  </a:txBody>
                  <a:tcPr marT="45726" marB="45726"/>
                </a:tc>
                <a:tc>
                  <a:txBody>
                    <a:bodyPr/>
                    <a:lstStyle/>
                    <a:p>
                      <a:pPr algn="just"/>
                      <a:r>
                        <a:rPr lang="en-ZA" sz="1800" dirty="0" smtClean="0">
                          <a:solidFill>
                            <a:schemeClr val="tx1"/>
                          </a:solidFill>
                          <a:latin typeface="Arial Narrow" panose="020B0606020202030204" pitchFamily="34" charset="0"/>
                        </a:rPr>
                        <a:t>Posts on shortlisting phase</a:t>
                      </a:r>
                      <a:endParaRPr lang="en-ZA" sz="1800" dirty="0">
                        <a:solidFill>
                          <a:schemeClr val="tx1"/>
                        </a:solidFill>
                        <a:latin typeface="Arial Narrow" panose="020B0606020202030204" pitchFamily="34" charset="0"/>
                      </a:endParaRPr>
                    </a:p>
                  </a:txBody>
                  <a:tcPr marT="45726" marB="4572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latin typeface="Arial Narrow" panose="020B0606020202030204" pitchFamily="34" charset="0"/>
                        </a:rPr>
                        <a:t>Posts on Interviews phase</a:t>
                      </a:r>
                    </a:p>
                  </a:txBody>
                  <a:tcPr marT="45726" marB="45726"/>
                </a:tc>
                <a:extLst>
                  <a:ext uri="{0D108BD9-81ED-4DB2-BD59-A6C34878D82A}">
                    <a16:rowId xmlns="" xmlns:a16="http://schemas.microsoft.com/office/drawing/2014/main" val="10000"/>
                  </a:ext>
                </a:extLst>
              </a:tr>
              <a:tr h="1807550">
                <a:tc>
                  <a:txBody>
                    <a:bodyPr/>
                    <a:lstStyle/>
                    <a:p>
                      <a:pPr algn="just"/>
                      <a:r>
                        <a:rPr lang="en-GB" sz="1600" dirty="0">
                          <a:solidFill>
                            <a:schemeClr val="tx1"/>
                          </a:solidFill>
                          <a:effectLst/>
                          <a:latin typeface="Arial Narrow" panose="020B0606020202030204" pitchFamily="34" charset="0"/>
                          <a:cs typeface="Arial"/>
                        </a:rPr>
                        <a:t>Senior Clinical </a:t>
                      </a:r>
                      <a:r>
                        <a:rPr lang="en-GB" sz="1600" dirty="0" smtClean="0">
                          <a:solidFill>
                            <a:schemeClr val="tx1"/>
                          </a:solidFill>
                          <a:effectLst/>
                          <a:latin typeface="Arial Narrow" panose="020B0606020202030204" pitchFamily="34" charset="0"/>
                          <a:cs typeface="Arial"/>
                        </a:rPr>
                        <a:t>Managers:</a:t>
                      </a:r>
                      <a:r>
                        <a:rPr lang="en-GB" sz="1600" baseline="0" dirty="0" smtClean="0">
                          <a:solidFill>
                            <a:schemeClr val="tx1"/>
                          </a:solidFill>
                          <a:effectLst/>
                          <a:latin typeface="Arial Narrow" panose="020B0606020202030204" pitchFamily="34" charset="0"/>
                          <a:cs typeface="Arial"/>
                        </a:rPr>
                        <a:t>    </a:t>
                      </a:r>
                      <a:r>
                        <a:rPr lang="en-GB" sz="1600" b="1" dirty="0" smtClean="0">
                          <a:solidFill>
                            <a:schemeClr val="tx1"/>
                          </a:solidFill>
                          <a:effectLst/>
                          <a:latin typeface="Arial Narrow" panose="020B0606020202030204" pitchFamily="34" charset="0"/>
                          <a:cs typeface="Arial"/>
                        </a:rPr>
                        <a:t>(12) </a:t>
                      </a:r>
                    </a:p>
                    <a:p>
                      <a:pPr algn="just"/>
                      <a:endParaRPr lang="en-GB" sz="1600" b="1" dirty="0" smtClean="0">
                        <a:solidFill>
                          <a:schemeClr val="tx1"/>
                        </a:solidFill>
                        <a:effectLst/>
                        <a:latin typeface="Arial Narrow" panose="020B0606020202030204" pitchFamily="34" charset="0"/>
                        <a:cs typeface="Arial"/>
                      </a:endParaRPr>
                    </a:p>
                    <a:p>
                      <a:pPr algn="just"/>
                      <a:r>
                        <a:rPr lang="en-GB" sz="1600" dirty="0" smtClean="0">
                          <a:solidFill>
                            <a:schemeClr val="tx1"/>
                          </a:solidFill>
                          <a:effectLst/>
                          <a:latin typeface="Arial Narrow" panose="020B0606020202030204" pitchFamily="34" charset="0"/>
                          <a:cs typeface="Arial"/>
                        </a:rPr>
                        <a:t>Knobel; Lebowakgomo; Dilokong; Donald Frazer;</a:t>
                      </a:r>
                      <a:r>
                        <a:rPr lang="en-GB" sz="1600" baseline="0" dirty="0" smtClean="0">
                          <a:solidFill>
                            <a:schemeClr val="tx1"/>
                          </a:solidFill>
                          <a:effectLst/>
                          <a:latin typeface="Arial Narrow" panose="020B0606020202030204" pitchFamily="34" charset="0"/>
                          <a:cs typeface="Arial"/>
                        </a:rPr>
                        <a:t> </a:t>
                      </a:r>
                      <a:r>
                        <a:rPr lang="en-GB" sz="1600" dirty="0" smtClean="0">
                          <a:solidFill>
                            <a:schemeClr val="tx1"/>
                          </a:solidFill>
                          <a:effectLst/>
                          <a:latin typeface="Arial Narrow" panose="020B0606020202030204" pitchFamily="34" charset="0"/>
                          <a:cs typeface="Arial"/>
                        </a:rPr>
                        <a:t>Letaba; Nkhensani; </a:t>
                      </a:r>
                      <a:r>
                        <a:rPr lang="en-GB" sz="1600" baseline="0" dirty="0" smtClean="0">
                          <a:solidFill>
                            <a:schemeClr val="tx1"/>
                          </a:solidFill>
                          <a:effectLst/>
                          <a:latin typeface="Arial Narrow" panose="020B0606020202030204" pitchFamily="34" charset="0"/>
                          <a:cs typeface="Arial"/>
                        </a:rPr>
                        <a:t>Mokopane; Malamulele; Siloam; Jane Furse;</a:t>
                      </a:r>
                      <a:r>
                        <a:rPr lang="en-GB" sz="1600" baseline="0" dirty="0" smtClean="0">
                          <a:solidFill>
                            <a:srgbClr val="00B050"/>
                          </a:solidFill>
                          <a:effectLst/>
                          <a:latin typeface="Arial Narrow" panose="020B0606020202030204" pitchFamily="34" charset="0"/>
                          <a:cs typeface="Arial"/>
                        </a:rPr>
                        <a:t> </a:t>
                      </a:r>
                      <a:r>
                        <a:rPr lang="en-GB" sz="1600" baseline="0" dirty="0" smtClean="0">
                          <a:solidFill>
                            <a:schemeClr val="tx1"/>
                          </a:solidFill>
                          <a:effectLst/>
                          <a:latin typeface="Arial Narrow" panose="020B0606020202030204" pitchFamily="34" charset="0"/>
                          <a:cs typeface="Arial"/>
                        </a:rPr>
                        <a:t>St Ritas  (Elim was not shortlisted)</a:t>
                      </a:r>
                      <a:endParaRPr lang="en-ZA" sz="1600" dirty="0">
                        <a:solidFill>
                          <a:schemeClr val="tx1"/>
                        </a:solidFill>
                        <a:effectLst/>
                        <a:latin typeface="Arial Narrow" panose="020B0606020202030204" pitchFamily="34" charset="0"/>
                      </a:endParaRPr>
                    </a:p>
                  </a:txBody>
                  <a:tcPr marL="68580" marR="68580" marT="0" marB="0"/>
                </a:tc>
                <a:tc>
                  <a:txBody>
                    <a:bodyPr/>
                    <a:lstStyle/>
                    <a:p>
                      <a:pPr algn="just"/>
                      <a:r>
                        <a:rPr lang="en-ZA" sz="1600" dirty="0" smtClean="0">
                          <a:solidFill>
                            <a:schemeClr val="tx1"/>
                          </a:solidFill>
                          <a:latin typeface="Arial Narrow" panose="020B0606020202030204" pitchFamily="34" charset="0"/>
                        </a:rPr>
                        <a:t>None </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N/A</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Interviews conducted on 18 April 2018</a:t>
                      </a:r>
                      <a:endParaRPr lang="en-ZA" sz="1600" dirty="0">
                        <a:solidFill>
                          <a:schemeClr val="tx1"/>
                        </a:solidFill>
                        <a:latin typeface="Arial Narrow" panose="020B0606020202030204" pitchFamily="34" charset="0"/>
                      </a:endParaRPr>
                    </a:p>
                  </a:txBody>
                  <a:tcPr marT="45726" marB="45726"/>
                </a:tc>
                <a:extLst>
                  <a:ext uri="{0D108BD9-81ED-4DB2-BD59-A6C34878D82A}">
                    <a16:rowId xmlns="" xmlns:a16="http://schemas.microsoft.com/office/drawing/2014/main" val="10001"/>
                  </a:ext>
                </a:extLst>
              </a:tr>
              <a:tr h="11642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effectLst/>
                          <a:latin typeface="Arial Narrow" panose="020B0606020202030204" pitchFamily="34" charset="0"/>
                          <a:cs typeface="Arial"/>
                        </a:rPr>
                        <a:t>Senior Clinical</a:t>
                      </a:r>
                      <a:r>
                        <a:rPr lang="en-GB" sz="1600" baseline="0" dirty="0" smtClean="0">
                          <a:solidFill>
                            <a:schemeClr val="tx1"/>
                          </a:solidFill>
                          <a:effectLst/>
                          <a:latin typeface="Arial Narrow" panose="020B0606020202030204" pitchFamily="34" charset="0"/>
                          <a:cs typeface="Arial"/>
                        </a:rPr>
                        <a:t> Managers [</a:t>
                      </a:r>
                      <a:r>
                        <a:rPr lang="en-GB" sz="1600" dirty="0" smtClean="0">
                          <a:solidFill>
                            <a:schemeClr val="tx1"/>
                          </a:solidFill>
                          <a:effectLst/>
                          <a:latin typeface="Arial Narrow" panose="020B0606020202030204" pitchFamily="34" charset="0"/>
                          <a:cs typeface="Arial"/>
                        </a:rPr>
                        <a:t>Heads </a:t>
                      </a:r>
                      <a:r>
                        <a:rPr lang="en-GB" sz="1600" dirty="0">
                          <a:solidFill>
                            <a:schemeClr val="tx1"/>
                          </a:solidFill>
                          <a:effectLst/>
                          <a:latin typeface="Arial Narrow" panose="020B0606020202030204" pitchFamily="34" charset="0"/>
                          <a:cs typeface="Arial"/>
                        </a:rPr>
                        <a:t>of </a:t>
                      </a:r>
                      <a:r>
                        <a:rPr lang="en-GB" sz="1600" dirty="0" smtClean="0">
                          <a:solidFill>
                            <a:schemeClr val="tx1"/>
                          </a:solidFill>
                          <a:effectLst/>
                          <a:latin typeface="Arial Narrow" panose="020B0606020202030204" pitchFamily="34" charset="0"/>
                          <a:cs typeface="Arial"/>
                        </a:rPr>
                        <a:t>Institutions]: </a:t>
                      </a:r>
                      <a:r>
                        <a:rPr lang="en-GB" sz="1600" b="1" dirty="0" smtClean="0">
                          <a:solidFill>
                            <a:schemeClr val="tx1"/>
                          </a:solidFill>
                          <a:effectLst/>
                          <a:latin typeface="Arial Narrow" panose="020B0606020202030204" pitchFamily="34" charset="0"/>
                          <a:cs typeface="Arial"/>
                        </a:rPr>
                        <a:t>(2)</a:t>
                      </a:r>
                      <a:r>
                        <a:rPr lang="en-GB" sz="1600" baseline="0" dirty="0" smtClean="0">
                          <a:solidFill>
                            <a:schemeClr val="tx1"/>
                          </a:solidFill>
                          <a:effectLst/>
                          <a:latin typeface="Arial Narrow" panose="020B0606020202030204" pitchFamily="34" charset="0"/>
                          <a:cs typeface="Arial"/>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600" baseline="0" dirty="0" smtClean="0">
                        <a:solidFill>
                          <a:schemeClr val="tx1"/>
                        </a:solidFill>
                        <a:effectLst/>
                        <a:latin typeface="Arial Narrow" panose="020B0606020202030204" pitchFamily="34" charset="0"/>
                        <a:cs typeface="Aria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600" baseline="0" dirty="0" smtClean="0">
                          <a:solidFill>
                            <a:schemeClr val="tx1"/>
                          </a:solidFill>
                          <a:effectLst/>
                          <a:latin typeface="Arial Narrow" panose="020B0606020202030204" pitchFamily="34" charset="0"/>
                          <a:cs typeface="Arial"/>
                        </a:rPr>
                        <a:t>Voortrekker; Mecklenburg;</a:t>
                      </a:r>
                    </a:p>
                  </a:txBody>
                  <a:tcPr marL="68580" marR="68580" marT="0" marB="0"/>
                </a:tc>
                <a:tc>
                  <a:txBody>
                    <a:bodyPr/>
                    <a:lstStyle/>
                    <a:p>
                      <a:pPr algn="just"/>
                      <a:r>
                        <a:rPr lang="en-ZA" sz="1600" dirty="0" smtClean="0">
                          <a:solidFill>
                            <a:schemeClr val="tx1"/>
                          </a:solidFill>
                          <a:latin typeface="Arial Narrow" panose="020B0606020202030204" pitchFamily="34" charset="0"/>
                        </a:rPr>
                        <a:t>None </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N/A</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Interviews conducted on 18 April 2018</a:t>
                      </a:r>
                      <a:endParaRPr lang="en-ZA" sz="1600" dirty="0">
                        <a:solidFill>
                          <a:schemeClr val="tx1"/>
                        </a:solidFill>
                        <a:latin typeface="Arial Narrow" panose="020B0606020202030204" pitchFamily="34" charset="0"/>
                      </a:endParaRPr>
                    </a:p>
                  </a:txBody>
                  <a:tcPr marT="45726" marB="45726"/>
                </a:tc>
                <a:extLst>
                  <a:ext uri="{0D108BD9-81ED-4DB2-BD59-A6C34878D82A}">
                    <a16:rowId xmlns="" xmlns:a16="http://schemas.microsoft.com/office/drawing/2014/main" val="10002"/>
                  </a:ext>
                </a:extLst>
              </a:tr>
              <a:tr h="1066800">
                <a:tc>
                  <a:txBody>
                    <a:bodyPr/>
                    <a:lstStyle/>
                    <a:p>
                      <a:pPr algn="just"/>
                      <a:r>
                        <a:rPr lang="en-GB" sz="1600" dirty="0">
                          <a:solidFill>
                            <a:schemeClr val="tx1"/>
                          </a:solidFill>
                          <a:effectLst/>
                          <a:latin typeface="Arial Narrow" panose="020B0606020202030204" pitchFamily="34" charset="0"/>
                          <a:cs typeface="Arial"/>
                        </a:rPr>
                        <a:t>Chief Executive </a:t>
                      </a:r>
                      <a:r>
                        <a:rPr lang="en-GB" sz="1600" dirty="0" smtClean="0">
                          <a:solidFill>
                            <a:schemeClr val="tx1"/>
                          </a:solidFill>
                          <a:effectLst/>
                          <a:latin typeface="Arial Narrow" panose="020B0606020202030204" pitchFamily="34" charset="0"/>
                          <a:cs typeface="Arial"/>
                        </a:rPr>
                        <a:t>Officers:</a:t>
                      </a:r>
                      <a:r>
                        <a:rPr lang="en-GB" sz="1600" baseline="0" dirty="0" smtClean="0">
                          <a:solidFill>
                            <a:schemeClr val="tx1"/>
                          </a:solidFill>
                          <a:effectLst/>
                          <a:latin typeface="Arial Narrow" panose="020B0606020202030204" pitchFamily="34" charset="0"/>
                          <a:cs typeface="Arial"/>
                        </a:rPr>
                        <a:t> </a:t>
                      </a:r>
                      <a:r>
                        <a:rPr lang="en-GB" sz="1600" b="1" dirty="0" smtClean="0">
                          <a:solidFill>
                            <a:schemeClr val="tx1"/>
                          </a:solidFill>
                          <a:effectLst/>
                          <a:latin typeface="Arial Narrow" panose="020B0606020202030204" pitchFamily="34" charset="0"/>
                          <a:cs typeface="Arial"/>
                        </a:rPr>
                        <a:t>(7)</a:t>
                      </a:r>
                    </a:p>
                    <a:p>
                      <a:pPr algn="just"/>
                      <a:endParaRPr lang="en-GB" sz="1600" b="1" baseline="0" dirty="0" smtClean="0">
                        <a:solidFill>
                          <a:schemeClr val="tx1"/>
                        </a:solidFill>
                        <a:effectLst/>
                        <a:latin typeface="Arial Narrow" panose="020B0606020202030204" pitchFamily="34" charset="0"/>
                        <a:cs typeface="Arial"/>
                      </a:endParaRPr>
                    </a:p>
                    <a:p>
                      <a:pPr algn="just"/>
                      <a:r>
                        <a:rPr lang="en-GB" sz="1600" baseline="0" dirty="0" smtClean="0">
                          <a:solidFill>
                            <a:schemeClr val="tx1"/>
                          </a:solidFill>
                          <a:effectLst/>
                          <a:latin typeface="Arial Narrow" panose="020B0606020202030204" pitchFamily="34" charset="0"/>
                          <a:cs typeface="Arial"/>
                        </a:rPr>
                        <a:t>St Ritas; Mokopane; Jane Furse; Kgapane and Siloam; Pietersburg; Mankweng</a:t>
                      </a:r>
                      <a:endParaRPr lang="en-ZA" sz="1600" dirty="0">
                        <a:solidFill>
                          <a:schemeClr val="tx1"/>
                        </a:solidFill>
                        <a:effectLst/>
                        <a:latin typeface="Arial Narrow" panose="020B0606020202030204" pitchFamily="34" charset="0"/>
                      </a:endParaRPr>
                    </a:p>
                  </a:txBody>
                  <a:tcPr marL="68580" marR="68580" marT="0" marB="0"/>
                </a:tc>
                <a:tc>
                  <a:txBody>
                    <a:bodyPr/>
                    <a:lstStyle/>
                    <a:p>
                      <a:pPr algn="just"/>
                      <a:r>
                        <a:rPr lang="en-ZA" sz="1600" dirty="0" smtClean="0">
                          <a:solidFill>
                            <a:schemeClr val="tx1"/>
                          </a:solidFill>
                          <a:latin typeface="Arial Narrow" panose="020B0606020202030204" pitchFamily="34" charset="0"/>
                        </a:rPr>
                        <a:t>None </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N/A</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Interviews conducted on 19 April 2018 and 28 May 2018 (Pietersburg)</a:t>
                      </a:r>
                      <a:endParaRPr lang="en-ZA" sz="1600" dirty="0">
                        <a:solidFill>
                          <a:schemeClr val="tx1"/>
                        </a:solidFill>
                        <a:latin typeface="Arial Narrow" panose="020B0606020202030204" pitchFamily="34" charset="0"/>
                      </a:endParaRPr>
                    </a:p>
                  </a:txBody>
                  <a:tcPr marT="45726" marB="45726"/>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94756162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95400" y="274638"/>
            <a:ext cx="7620000" cy="715962"/>
          </a:xfrm>
        </p:spPr>
        <p:txBody>
          <a:bodyPr/>
          <a:lstStyle/>
          <a:p>
            <a:r>
              <a:rPr lang="en-GB" altLang="en-US" sz="2000" b="1" smtClean="0">
                <a:solidFill>
                  <a:srgbClr val="000000"/>
                </a:solidFill>
              </a:rPr>
              <a:t>RECRUITMENT:</a:t>
            </a:r>
            <a:br>
              <a:rPr lang="en-GB" altLang="en-US" sz="2000" b="1" smtClean="0">
                <a:solidFill>
                  <a:srgbClr val="000000"/>
                </a:solidFill>
              </a:rPr>
            </a:br>
            <a:r>
              <a:rPr lang="en-GB" altLang="en-US" sz="2000" b="1" smtClean="0">
                <a:solidFill>
                  <a:srgbClr val="000000"/>
                </a:solidFill>
              </a:rPr>
              <a:t>PROGRESS ON FILLING OF PRIORITISED POSTS CONT…</a:t>
            </a:r>
            <a:endParaRPr lang="en-US" altLang="en-US" sz="2000" smtClean="0"/>
          </a:p>
        </p:txBody>
      </p:sp>
      <p:sp>
        <p:nvSpPr>
          <p:cNvPr id="921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09900"/>
              </a:buClr>
              <a:buSzPct val="120000"/>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435D22F9-8C7D-4AB3-B7A3-7E8B6651D8BB}" type="slidenum">
              <a:rPr lang="en-US" altLang="en-US" sz="1400">
                <a:solidFill>
                  <a:schemeClr val="bg1"/>
                </a:solidFill>
              </a:rPr>
              <a:pPr>
                <a:spcBef>
                  <a:spcPct val="0"/>
                </a:spcBef>
                <a:buClrTx/>
                <a:buSzTx/>
                <a:buFontTx/>
                <a:buNone/>
              </a:pPr>
              <a:t>131</a:t>
            </a:fld>
            <a:endParaRPr lang="en-US" altLang="en-US" sz="1400">
              <a:solidFill>
                <a:schemeClr val="bg1"/>
              </a:solidFill>
            </a:endParaRPr>
          </a:p>
        </p:txBody>
      </p:sp>
      <p:graphicFrame>
        <p:nvGraphicFramePr>
          <p:cNvPr id="6" name="Content Placeholder 5"/>
          <p:cNvGraphicFramePr>
            <a:graphicFrameLocks noGrp="1"/>
          </p:cNvGraphicFramePr>
          <p:nvPr>
            <p:ph idx="1"/>
            <p:extLst/>
          </p:nvPr>
        </p:nvGraphicFramePr>
        <p:xfrm>
          <a:off x="76200" y="1371600"/>
          <a:ext cx="9004300" cy="4953000"/>
        </p:xfrm>
        <a:graphic>
          <a:graphicData uri="http://schemas.openxmlformats.org/drawingml/2006/table">
            <a:tbl>
              <a:tblPr firstRow="1" bandRow="1">
                <a:tableStyleId>{5C22544A-7EE6-4342-B048-85BDC9FD1C3A}</a:tableStyleId>
              </a:tblPr>
              <a:tblGrid>
                <a:gridCol w="2095828">
                  <a:extLst>
                    <a:ext uri="{9D8B030D-6E8A-4147-A177-3AD203B41FA5}">
                      <a16:colId xmlns="" xmlns:a16="http://schemas.microsoft.com/office/drawing/2014/main" val="20000"/>
                    </a:ext>
                  </a:extLst>
                </a:gridCol>
                <a:gridCol w="1228837">
                  <a:extLst>
                    <a:ext uri="{9D8B030D-6E8A-4147-A177-3AD203B41FA5}">
                      <a16:colId xmlns="" xmlns:a16="http://schemas.microsoft.com/office/drawing/2014/main" val="20001"/>
                    </a:ext>
                  </a:extLst>
                </a:gridCol>
                <a:gridCol w="3551346">
                  <a:extLst>
                    <a:ext uri="{9D8B030D-6E8A-4147-A177-3AD203B41FA5}">
                      <a16:colId xmlns="" xmlns:a16="http://schemas.microsoft.com/office/drawing/2014/main" val="20002"/>
                    </a:ext>
                  </a:extLst>
                </a:gridCol>
                <a:gridCol w="2128289">
                  <a:extLst>
                    <a:ext uri="{9D8B030D-6E8A-4147-A177-3AD203B41FA5}">
                      <a16:colId xmlns="" xmlns:a16="http://schemas.microsoft.com/office/drawing/2014/main" val="20003"/>
                    </a:ext>
                  </a:extLst>
                </a:gridCol>
              </a:tblGrid>
              <a:tr h="924738">
                <a:tc>
                  <a:txBody>
                    <a:bodyPr/>
                    <a:lstStyle/>
                    <a:p>
                      <a:r>
                        <a:rPr lang="en-ZA" sz="1600" dirty="0" smtClean="0">
                          <a:solidFill>
                            <a:schemeClr val="tx1"/>
                          </a:solidFill>
                          <a:latin typeface="Arial Narrow" panose="020B0606020202030204" pitchFamily="34" charset="0"/>
                        </a:rPr>
                        <a:t>No of posts approved in terms</a:t>
                      </a:r>
                      <a:r>
                        <a:rPr lang="en-ZA" sz="1600" baseline="0" dirty="0" smtClean="0">
                          <a:solidFill>
                            <a:schemeClr val="tx1"/>
                          </a:solidFill>
                          <a:latin typeface="Arial Narrow" panose="020B0606020202030204" pitchFamily="34" charset="0"/>
                        </a:rPr>
                        <a:t> of recruitment plan</a:t>
                      </a:r>
                      <a:endParaRPr lang="en-ZA" sz="1600" dirty="0">
                        <a:solidFill>
                          <a:schemeClr val="tx1"/>
                        </a:solidFill>
                        <a:latin typeface="Arial Narrow" panose="020B0606020202030204" pitchFamily="34" charset="0"/>
                      </a:endParaRPr>
                    </a:p>
                  </a:txBody>
                  <a:tcPr marT="45726" marB="45726"/>
                </a:tc>
                <a:tc>
                  <a:txBody>
                    <a:bodyPr/>
                    <a:lstStyle/>
                    <a:p>
                      <a:r>
                        <a:rPr lang="en-ZA" sz="1600" dirty="0" smtClean="0">
                          <a:solidFill>
                            <a:schemeClr val="tx1"/>
                          </a:solidFill>
                          <a:latin typeface="Arial Narrow" panose="020B0606020202030204" pitchFamily="34" charset="0"/>
                        </a:rPr>
                        <a:t>Total posts Filled</a:t>
                      </a:r>
                      <a:endParaRPr lang="en-ZA" sz="1600" dirty="0">
                        <a:solidFill>
                          <a:schemeClr val="tx1"/>
                        </a:solidFill>
                        <a:latin typeface="Arial Narrow" panose="020B0606020202030204" pitchFamily="34" charset="0"/>
                      </a:endParaRPr>
                    </a:p>
                  </a:txBody>
                  <a:tcPr marT="45726" marB="45726"/>
                </a:tc>
                <a:tc>
                  <a:txBody>
                    <a:bodyPr/>
                    <a:lstStyle/>
                    <a:p>
                      <a:r>
                        <a:rPr lang="en-ZA" sz="1600" dirty="0" smtClean="0">
                          <a:solidFill>
                            <a:schemeClr val="tx1"/>
                          </a:solidFill>
                          <a:latin typeface="Arial Narrow" panose="020B0606020202030204" pitchFamily="34" charset="0"/>
                        </a:rPr>
                        <a:t>Posts on shortlisting phase</a:t>
                      </a:r>
                      <a:endParaRPr lang="en-ZA" sz="1600" dirty="0">
                        <a:solidFill>
                          <a:schemeClr val="tx1"/>
                        </a:solidFill>
                        <a:latin typeface="Arial Narrow" panose="020B0606020202030204" pitchFamily="34" charset="0"/>
                      </a:endParaRP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Narrow" panose="020B0606020202030204" pitchFamily="34" charset="0"/>
                        </a:rPr>
                        <a:t>Posts on Interviews phase</a:t>
                      </a:r>
                    </a:p>
                  </a:txBody>
                  <a:tcPr marT="45726" marB="45726"/>
                </a:tc>
                <a:extLst>
                  <a:ext uri="{0D108BD9-81ED-4DB2-BD59-A6C34878D82A}">
                    <a16:rowId xmlns="" xmlns:a16="http://schemas.microsoft.com/office/drawing/2014/main" val="10000"/>
                  </a:ext>
                </a:extLst>
              </a:tr>
              <a:tr h="1042932">
                <a:tc>
                  <a:txBody>
                    <a:bodyPr/>
                    <a:lstStyle/>
                    <a:p>
                      <a:pPr algn="just"/>
                      <a:r>
                        <a:rPr lang="en-GB" sz="1600" b="0" dirty="0">
                          <a:solidFill>
                            <a:schemeClr val="tx1"/>
                          </a:solidFill>
                          <a:effectLst/>
                          <a:latin typeface="Arial Narrow" panose="020B0606020202030204" pitchFamily="34" charset="0"/>
                          <a:cs typeface="Arial"/>
                        </a:rPr>
                        <a:t>Operational Manager: Emergency Medical Services (EMS</a:t>
                      </a:r>
                      <a:r>
                        <a:rPr lang="en-GB" sz="1600" b="0" dirty="0" smtClean="0">
                          <a:solidFill>
                            <a:schemeClr val="tx1"/>
                          </a:solidFill>
                          <a:effectLst/>
                          <a:latin typeface="Arial Narrow" panose="020B0606020202030204" pitchFamily="34" charset="0"/>
                          <a:cs typeface="Arial"/>
                        </a:rPr>
                        <a:t>): (1)</a:t>
                      </a:r>
                      <a:endParaRPr lang="en-ZA" sz="1600" b="0" dirty="0">
                        <a:solidFill>
                          <a:schemeClr val="tx1"/>
                        </a:solidFill>
                        <a:effectLst/>
                        <a:latin typeface="Arial Narrow" panose="020B0606020202030204" pitchFamily="34" charset="0"/>
                      </a:endParaRPr>
                    </a:p>
                  </a:txBody>
                  <a:tcPr marL="68580" marR="68580" marT="0" marB="0"/>
                </a:tc>
                <a:tc>
                  <a:txBody>
                    <a:bodyPr/>
                    <a:lstStyle/>
                    <a:p>
                      <a:pPr algn="just"/>
                      <a:r>
                        <a:rPr lang="en-ZA" sz="1600" b="0" dirty="0" smtClean="0">
                          <a:solidFill>
                            <a:schemeClr val="tx1"/>
                          </a:solidFill>
                          <a:latin typeface="Arial Narrow" panose="020B0606020202030204" pitchFamily="34" charset="0"/>
                        </a:rPr>
                        <a:t>None </a:t>
                      </a:r>
                      <a:endParaRPr lang="en-ZA" sz="1600" b="0" dirty="0">
                        <a:solidFill>
                          <a:schemeClr val="tx1"/>
                        </a:solidFill>
                        <a:latin typeface="Arial Narrow" panose="020B0606020202030204" pitchFamily="34" charset="0"/>
                      </a:endParaRPr>
                    </a:p>
                  </a:txBody>
                  <a:tcPr marT="45726" marB="45726"/>
                </a:tc>
                <a:tc gridSpan="2">
                  <a:txBody>
                    <a:bodyPr/>
                    <a:lstStyle/>
                    <a:p>
                      <a:pPr algn="just"/>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Shortlisted. No suitable candidate was found</a:t>
                      </a:r>
                    </a:p>
                    <a:p>
                      <a:pPr algn="just"/>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post to be re-advertised.</a:t>
                      </a:r>
                      <a:endParaRPr lang="en-ZA" sz="1600" b="0" dirty="0">
                        <a:solidFill>
                          <a:schemeClr val="tx1"/>
                        </a:solidFill>
                        <a:latin typeface="Arial Narrow" panose="020B0606020202030204" pitchFamily="34" charset="0"/>
                      </a:endParaRPr>
                    </a:p>
                  </a:txBody>
                  <a:tcPr marT="45726" marB="45726"/>
                </a:tc>
                <a:tc hMerge="1">
                  <a:txBody>
                    <a:bodyPr/>
                    <a:lstStyle/>
                    <a:p>
                      <a:endParaRPr lang="en-ZA" sz="1600" dirty="0">
                        <a:solidFill>
                          <a:srgbClr val="009900"/>
                        </a:solidFill>
                        <a:latin typeface="Arial Narrow" panose="020B0606020202030204" pitchFamily="34" charset="0"/>
                      </a:endParaRPr>
                    </a:p>
                  </a:txBody>
                  <a:tcPr marT="45726" marB="45726"/>
                </a:tc>
                <a:extLst>
                  <a:ext uri="{0D108BD9-81ED-4DB2-BD59-A6C34878D82A}">
                    <a16:rowId xmlns="" xmlns:a16="http://schemas.microsoft.com/office/drawing/2014/main" val="10001"/>
                  </a:ext>
                </a:extLst>
              </a:tr>
              <a:tr h="1097346">
                <a:tc>
                  <a:txBody>
                    <a:bodyPr/>
                    <a:lstStyle/>
                    <a:p>
                      <a:pPr algn="just"/>
                      <a:r>
                        <a:rPr lang="en-GB" sz="1600" dirty="0">
                          <a:solidFill>
                            <a:schemeClr val="tx1"/>
                          </a:solidFill>
                          <a:effectLst/>
                          <a:latin typeface="Arial Narrow" panose="020B0606020202030204" pitchFamily="34" charset="0"/>
                          <a:cs typeface="Arial"/>
                        </a:rPr>
                        <a:t>Head of </a:t>
                      </a:r>
                      <a:r>
                        <a:rPr lang="en-GB" sz="1600" dirty="0" smtClean="0">
                          <a:solidFill>
                            <a:schemeClr val="tx1"/>
                          </a:solidFill>
                          <a:effectLst/>
                          <a:latin typeface="Arial Narrow" panose="020B0606020202030204" pitchFamily="34" charset="0"/>
                          <a:cs typeface="Arial"/>
                        </a:rPr>
                        <a:t>EMS:</a:t>
                      </a:r>
                      <a:r>
                        <a:rPr lang="en-GB" sz="1600" baseline="0" dirty="0" smtClean="0">
                          <a:solidFill>
                            <a:schemeClr val="tx1"/>
                          </a:solidFill>
                          <a:effectLst/>
                          <a:latin typeface="Arial Narrow" panose="020B0606020202030204" pitchFamily="34" charset="0"/>
                          <a:cs typeface="Arial"/>
                        </a:rPr>
                        <a:t> (</a:t>
                      </a:r>
                      <a:r>
                        <a:rPr lang="en-GB" sz="1600" dirty="0" smtClean="0">
                          <a:solidFill>
                            <a:schemeClr val="tx1"/>
                          </a:solidFill>
                          <a:effectLst/>
                          <a:latin typeface="Arial Narrow" panose="020B0606020202030204" pitchFamily="34" charset="0"/>
                          <a:cs typeface="Arial"/>
                        </a:rPr>
                        <a:t>1)</a:t>
                      </a:r>
                      <a:endParaRPr lang="en-ZA" sz="1600" dirty="0">
                        <a:solidFill>
                          <a:schemeClr val="tx1"/>
                        </a:solidFill>
                        <a:effectLst/>
                        <a:latin typeface="Arial Narrow" panose="020B0606020202030204" pitchFamily="34" charset="0"/>
                      </a:endParaRPr>
                    </a:p>
                  </a:txBody>
                  <a:tcPr marL="68580" marR="68580" marT="0" marB="0"/>
                </a:tc>
                <a:tc>
                  <a:txBody>
                    <a:bodyPr/>
                    <a:lstStyle/>
                    <a:p>
                      <a:pPr algn="just"/>
                      <a:r>
                        <a:rPr lang="en-ZA" sz="1600" dirty="0" smtClean="0">
                          <a:solidFill>
                            <a:schemeClr val="tx1"/>
                          </a:solidFill>
                          <a:latin typeface="Arial Narrow" panose="020B0606020202030204" pitchFamily="34" charset="0"/>
                        </a:rPr>
                        <a:t>None </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Shortlisted, on 08 February 2018.</a:t>
                      </a:r>
                      <a:r>
                        <a:rPr lang="en-ZA" sz="1600" baseline="0" dirty="0" smtClean="0">
                          <a:solidFill>
                            <a:schemeClr val="tx1"/>
                          </a:solidFill>
                          <a:latin typeface="Arial Narrow" panose="020B0606020202030204" pitchFamily="34" charset="0"/>
                        </a:rPr>
                        <a:t> N</a:t>
                      </a:r>
                      <a:r>
                        <a:rPr lang="en-ZA" sz="1600" dirty="0" smtClean="0">
                          <a:solidFill>
                            <a:schemeClr val="tx1"/>
                          </a:solidFill>
                          <a:latin typeface="Arial Narrow" panose="020B0606020202030204" pitchFamily="34" charset="0"/>
                        </a:rPr>
                        <a:t>o suitable</a:t>
                      </a:r>
                      <a:r>
                        <a:rPr lang="en-ZA" sz="1600" baseline="0" dirty="0" smtClean="0">
                          <a:solidFill>
                            <a:schemeClr val="tx1"/>
                          </a:solidFill>
                          <a:latin typeface="Arial Narrow" panose="020B0606020202030204" pitchFamily="34" charset="0"/>
                        </a:rPr>
                        <a:t> candidate was found; post to be re-advertised. Profile being reworked </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N/A</a:t>
                      </a:r>
                      <a:endParaRPr lang="en-ZA" sz="1600" dirty="0">
                        <a:solidFill>
                          <a:schemeClr val="tx1"/>
                        </a:solidFill>
                        <a:latin typeface="Arial Narrow" panose="020B0606020202030204" pitchFamily="34" charset="0"/>
                      </a:endParaRPr>
                    </a:p>
                  </a:txBody>
                  <a:tcPr marT="45726" marB="45726"/>
                </a:tc>
                <a:extLst>
                  <a:ext uri="{0D108BD9-81ED-4DB2-BD59-A6C34878D82A}">
                    <a16:rowId xmlns="" xmlns:a16="http://schemas.microsoft.com/office/drawing/2014/main" val="10002"/>
                  </a:ext>
                </a:extLst>
              </a:tr>
              <a:tr h="1097461">
                <a:tc>
                  <a:txBody>
                    <a:bodyPr/>
                    <a:lstStyle/>
                    <a:p>
                      <a:pPr algn="just"/>
                      <a:r>
                        <a:rPr lang="en-GB" sz="1600" dirty="0">
                          <a:solidFill>
                            <a:schemeClr val="tx1"/>
                          </a:solidFill>
                          <a:effectLst/>
                          <a:latin typeface="Arial Narrow" panose="020B0606020202030204" pitchFamily="34" charset="0"/>
                          <a:cs typeface="Arial"/>
                        </a:rPr>
                        <a:t>Head of Forensic Medical </a:t>
                      </a:r>
                      <a:r>
                        <a:rPr lang="en-GB" sz="1600" dirty="0" smtClean="0">
                          <a:solidFill>
                            <a:schemeClr val="tx1"/>
                          </a:solidFill>
                          <a:effectLst/>
                          <a:latin typeface="Arial Narrow" panose="020B0606020202030204" pitchFamily="34" charset="0"/>
                          <a:cs typeface="Arial"/>
                        </a:rPr>
                        <a:t>Services:</a:t>
                      </a:r>
                      <a:r>
                        <a:rPr lang="en-GB" sz="1600" baseline="0" dirty="0" smtClean="0">
                          <a:solidFill>
                            <a:schemeClr val="tx1"/>
                          </a:solidFill>
                          <a:effectLst/>
                          <a:latin typeface="Arial Narrow" panose="020B0606020202030204" pitchFamily="34" charset="0"/>
                          <a:cs typeface="Arial"/>
                        </a:rPr>
                        <a:t> (</a:t>
                      </a:r>
                      <a:r>
                        <a:rPr lang="en-GB" sz="1600" dirty="0" smtClean="0">
                          <a:solidFill>
                            <a:schemeClr val="tx1"/>
                          </a:solidFill>
                          <a:effectLst/>
                          <a:latin typeface="Arial Narrow" panose="020B0606020202030204" pitchFamily="34" charset="0"/>
                          <a:cs typeface="Arial"/>
                        </a:rPr>
                        <a:t>1)</a:t>
                      </a:r>
                      <a:endParaRPr lang="en-ZA" sz="1600" dirty="0">
                        <a:solidFill>
                          <a:schemeClr val="tx1"/>
                        </a:solidFill>
                        <a:effectLst/>
                        <a:latin typeface="Arial Narrow" panose="020B0606020202030204" pitchFamily="34" charset="0"/>
                      </a:endParaRPr>
                    </a:p>
                  </a:txBody>
                  <a:tcPr marL="68580" marR="68580" marT="0" marB="0"/>
                </a:tc>
                <a:tc>
                  <a:txBody>
                    <a:bodyPr/>
                    <a:lstStyle/>
                    <a:p>
                      <a:pPr algn="just"/>
                      <a:r>
                        <a:rPr lang="en-ZA" sz="1600" dirty="0" smtClean="0">
                          <a:solidFill>
                            <a:schemeClr val="tx1"/>
                          </a:solidFill>
                          <a:latin typeface="Arial Narrow" panose="020B0606020202030204" pitchFamily="34" charset="0"/>
                        </a:rPr>
                        <a:t>None </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Interviewed</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Appointed. Started</a:t>
                      </a:r>
                      <a:r>
                        <a:rPr lang="en-ZA" sz="1600" baseline="0" dirty="0" smtClean="0">
                          <a:solidFill>
                            <a:schemeClr val="tx1"/>
                          </a:solidFill>
                          <a:latin typeface="Arial Narrow" panose="020B0606020202030204" pitchFamily="34" charset="0"/>
                        </a:rPr>
                        <a:t> </a:t>
                      </a:r>
                      <a:r>
                        <a:rPr lang="en-ZA" sz="1600" dirty="0" smtClean="0">
                          <a:solidFill>
                            <a:schemeClr val="tx1"/>
                          </a:solidFill>
                          <a:latin typeface="Arial Narrow" panose="020B0606020202030204" pitchFamily="34" charset="0"/>
                        </a:rPr>
                        <a:t>on 1 June 2018</a:t>
                      </a:r>
                      <a:endParaRPr lang="en-ZA" sz="1600" dirty="0">
                        <a:solidFill>
                          <a:schemeClr val="tx1"/>
                        </a:solidFill>
                        <a:latin typeface="Arial Narrow" panose="020B0606020202030204" pitchFamily="34" charset="0"/>
                      </a:endParaRPr>
                    </a:p>
                  </a:txBody>
                  <a:tcPr marT="45726" marB="45726"/>
                </a:tc>
                <a:extLst>
                  <a:ext uri="{0D108BD9-81ED-4DB2-BD59-A6C34878D82A}">
                    <a16:rowId xmlns="" xmlns:a16="http://schemas.microsoft.com/office/drawing/2014/main" val="10003"/>
                  </a:ext>
                </a:extLst>
              </a:tr>
              <a:tr h="790523">
                <a:tc>
                  <a:txBody>
                    <a:bodyPr/>
                    <a:lstStyle/>
                    <a:p>
                      <a:pPr algn="just"/>
                      <a:r>
                        <a:rPr lang="en-GB" sz="1600" dirty="0">
                          <a:solidFill>
                            <a:schemeClr val="tx1"/>
                          </a:solidFill>
                          <a:effectLst/>
                          <a:latin typeface="Arial Narrow" panose="020B0606020202030204" pitchFamily="34" charset="0"/>
                          <a:cs typeface="Arial"/>
                        </a:rPr>
                        <a:t>Chief Director: Clinical Support </a:t>
                      </a:r>
                      <a:r>
                        <a:rPr lang="en-GB" sz="1600" dirty="0" smtClean="0">
                          <a:solidFill>
                            <a:schemeClr val="tx1"/>
                          </a:solidFill>
                          <a:effectLst/>
                          <a:latin typeface="Arial Narrow" panose="020B0606020202030204" pitchFamily="34" charset="0"/>
                          <a:cs typeface="Arial"/>
                        </a:rPr>
                        <a:t>Service:</a:t>
                      </a:r>
                      <a:r>
                        <a:rPr lang="en-GB" sz="1600" baseline="0" dirty="0" smtClean="0">
                          <a:solidFill>
                            <a:schemeClr val="tx1"/>
                          </a:solidFill>
                          <a:effectLst/>
                          <a:latin typeface="Arial Narrow" panose="020B0606020202030204" pitchFamily="34" charset="0"/>
                          <a:cs typeface="Arial"/>
                        </a:rPr>
                        <a:t> (</a:t>
                      </a:r>
                      <a:r>
                        <a:rPr lang="en-GB" sz="1600" dirty="0" smtClean="0">
                          <a:solidFill>
                            <a:schemeClr val="tx1"/>
                          </a:solidFill>
                          <a:effectLst/>
                          <a:latin typeface="Arial Narrow" panose="020B0606020202030204" pitchFamily="34" charset="0"/>
                          <a:cs typeface="Arial"/>
                        </a:rPr>
                        <a:t>1)</a:t>
                      </a:r>
                      <a:endParaRPr lang="en-ZA" sz="1600" dirty="0">
                        <a:solidFill>
                          <a:schemeClr val="tx1"/>
                        </a:solidFill>
                        <a:effectLst/>
                        <a:latin typeface="Arial Narrow" panose="020B0606020202030204" pitchFamily="34" charset="0"/>
                      </a:endParaRPr>
                    </a:p>
                  </a:txBody>
                  <a:tcPr marL="68580" marR="68580" marT="0" marB="0"/>
                </a:tc>
                <a:tc>
                  <a:txBody>
                    <a:bodyPr/>
                    <a:lstStyle/>
                    <a:p>
                      <a:pPr algn="just"/>
                      <a:r>
                        <a:rPr lang="en-ZA" sz="1600" dirty="0" smtClean="0">
                          <a:solidFill>
                            <a:schemeClr val="tx1"/>
                          </a:solidFill>
                          <a:latin typeface="Arial Narrow" panose="020B0606020202030204" pitchFamily="34" charset="0"/>
                        </a:rPr>
                        <a:t>None </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Shortlisted on 08 February</a:t>
                      </a:r>
                      <a:r>
                        <a:rPr lang="en-ZA" sz="1600" baseline="0" dirty="0" smtClean="0">
                          <a:solidFill>
                            <a:schemeClr val="tx1"/>
                          </a:solidFill>
                          <a:latin typeface="Arial Narrow" panose="020B0606020202030204" pitchFamily="34" charset="0"/>
                        </a:rPr>
                        <a:t> 2018</a:t>
                      </a:r>
                      <a:endParaRPr lang="en-ZA" sz="1600" dirty="0">
                        <a:solidFill>
                          <a:schemeClr val="tx1"/>
                        </a:solidFill>
                        <a:latin typeface="Arial Narrow" panose="020B0606020202030204" pitchFamily="34" charset="0"/>
                      </a:endParaRPr>
                    </a:p>
                  </a:txBody>
                  <a:tcPr marT="45726" marB="45726"/>
                </a:tc>
                <a:tc>
                  <a:txBody>
                    <a:bodyPr/>
                    <a:lstStyle/>
                    <a:p>
                      <a:pPr algn="just"/>
                      <a:r>
                        <a:rPr lang="en-ZA" sz="1600" dirty="0" smtClean="0">
                          <a:solidFill>
                            <a:schemeClr val="tx1"/>
                          </a:solidFill>
                          <a:latin typeface="Arial Narrow" panose="020B0606020202030204" pitchFamily="34" charset="0"/>
                        </a:rPr>
                        <a:t>N/A</a:t>
                      </a:r>
                      <a:endParaRPr lang="en-ZA" sz="1600" dirty="0">
                        <a:solidFill>
                          <a:schemeClr val="tx1"/>
                        </a:solidFill>
                        <a:latin typeface="Arial Narrow" panose="020B0606020202030204" pitchFamily="34" charset="0"/>
                      </a:endParaRPr>
                    </a:p>
                  </a:txBody>
                  <a:tcPr marT="45726" marB="45726"/>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07690483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b="1" smtClean="0"/>
              <a:t>State of ICT </a:t>
            </a:r>
          </a:p>
        </p:txBody>
      </p:sp>
      <p:sp>
        <p:nvSpPr>
          <p:cNvPr id="3" name="Content Placeholder 2"/>
          <p:cNvSpPr>
            <a:spLocks noGrp="1"/>
          </p:cNvSpPr>
          <p:nvPr>
            <p:ph idx="1"/>
          </p:nvPr>
        </p:nvSpPr>
        <p:spPr>
          <a:xfrm>
            <a:off x="863600" y="1587500"/>
            <a:ext cx="7696200" cy="4748213"/>
          </a:xfrm>
        </p:spPr>
        <p:txBody>
          <a:bodyPr>
            <a:normAutofit fontScale="55000" lnSpcReduction="20000"/>
          </a:bodyPr>
          <a:lstStyle/>
          <a:p>
            <a:pPr algn="just">
              <a:lnSpc>
                <a:spcPct val="170000"/>
              </a:lnSpc>
              <a:spcBef>
                <a:spcPts val="600"/>
              </a:spcBef>
              <a:spcAft>
                <a:spcPts val="600"/>
              </a:spcAft>
              <a:defRPr/>
            </a:pPr>
            <a:r>
              <a:rPr lang="en-US" dirty="0" smtClean="0"/>
              <a:t>Fragmented healthcare systems used in one department</a:t>
            </a:r>
          </a:p>
          <a:p>
            <a:pPr algn="just">
              <a:lnSpc>
                <a:spcPct val="170000"/>
              </a:lnSpc>
              <a:spcBef>
                <a:spcPts val="600"/>
              </a:spcBef>
              <a:spcAft>
                <a:spcPts val="600"/>
              </a:spcAft>
              <a:defRPr/>
            </a:pPr>
            <a:r>
              <a:rPr lang="en-US" dirty="0" smtClean="0"/>
              <a:t>Untimely system downtime due to old ICT infrastructure </a:t>
            </a:r>
          </a:p>
          <a:p>
            <a:pPr algn="just">
              <a:lnSpc>
                <a:spcPct val="170000"/>
              </a:lnSpc>
              <a:spcBef>
                <a:spcPts val="600"/>
              </a:spcBef>
              <a:spcAft>
                <a:spcPts val="600"/>
              </a:spcAft>
              <a:defRPr/>
            </a:pPr>
            <a:r>
              <a:rPr lang="en-US" dirty="0" smtClean="0"/>
              <a:t>Fragmented databases for the Provincial Health Information System leading to duplicate of patient file, loss of logical history, etc.</a:t>
            </a:r>
          </a:p>
          <a:p>
            <a:pPr algn="just">
              <a:lnSpc>
                <a:spcPct val="170000"/>
              </a:lnSpc>
              <a:spcBef>
                <a:spcPts val="600"/>
              </a:spcBef>
              <a:spcAft>
                <a:spcPts val="600"/>
              </a:spcAft>
              <a:defRPr/>
            </a:pPr>
            <a:r>
              <a:rPr lang="en-US" dirty="0" smtClean="0"/>
              <a:t>SITA connectivity too expensive for the department to keep up with </a:t>
            </a:r>
            <a:r>
              <a:rPr lang="en-US" dirty="0"/>
              <a:t>b</a:t>
            </a:r>
            <a:r>
              <a:rPr lang="en-US" dirty="0" smtClean="0"/>
              <a:t>roadband  </a:t>
            </a:r>
            <a:r>
              <a:rPr lang="en-US" dirty="0"/>
              <a:t>p</a:t>
            </a:r>
            <a:r>
              <a:rPr lang="en-US" dirty="0" smtClean="0"/>
              <a:t>olicy targets (SA Connect)</a:t>
            </a:r>
          </a:p>
          <a:p>
            <a:pPr lvl="1" algn="just">
              <a:lnSpc>
                <a:spcPct val="170000"/>
              </a:lnSpc>
              <a:spcBef>
                <a:spcPts val="600"/>
              </a:spcBef>
              <a:spcAft>
                <a:spcPts val="600"/>
              </a:spcAft>
              <a:buFont typeface="Wingdings" panose="05000000000000000000" pitchFamily="2" charset="2"/>
              <a:buChar char="Ø"/>
              <a:defRPr/>
            </a:pPr>
            <a:r>
              <a:rPr lang="en-US" dirty="0" smtClean="0"/>
              <a:t>50% of health facilities at 10Mbps by 2016</a:t>
            </a:r>
          </a:p>
          <a:p>
            <a:pPr algn="just">
              <a:lnSpc>
                <a:spcPct val="170000"/>
              </a:lnSpc>
              <a:spcBef>
                <a:spcPts val="600"/>
              </a:spcBef>
              <a:spcAft>
                <a:spcPts val="600"/>
              </a:spcAft>
              <a:buFont typeface="Arial" panose="020B0604020202020204" pitchFamily="34" charset="0"/>
              <a:buChar char="•"/>
              <a:defRPr/>
            </a:pPr>
            <a:r>
              <a:rPr lang="en-US" dirty="0" smtClean="0"/>
              <a:t>High vacancy rate remains a challenge and results in high service outsourcing cost</a:t>
            </a:r>
            <a:endParaRPr lang="en-US" dirty="0"/>
          </a:p>
        </p:txBody>
      </p:sp>
    </p:spTree>
    <p:extLst>
      <p:ext uri="{BB962C8B-B14F-4D97-AF65-F5344CB8AC3E}">
        <p14:creationId xmlns:p14="http://schemas.microsoft.com/office/powerpoint/2010/main" xmlns="" val="134036350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smtClean="0"/>
              <a:t>ICT Interventions </a:t>
            </a:r>
          </a:p>
        </p:txBody>
      </p:sp>
      <p:sp>
        <p:nvSpPr>
          <p:cNvPr id="3" name="Content Placeholder 2"/>
          <p:cNvSpPr>
            <a:spLocks noGrp="1"/>
          </p:cNvSpPr>
          <p:nvPr>
            <p:ph idx="1"/>
          </p:nvPr>
        </p:nvSpPr>
        <p:spPr>
          <a:xfrm>
            <a:off x="708025" y="1600200"/>
            <a:ext cx="8207375" cy="4892675"/>
          </a:xfrm>
        </p:spPr>
        <p:txBody>
          <a:bodyPr>
            <a:normAutofit fontScale="47500" lnSpcReduction="20000"/>
          </a:bodyPr>
          <a:lstStyle/>
          <a:p>
            <a:pPr>
              <a:lnSpc>
                <a:spcPct val="110000"/>
              </a:lnSpc>
              <a:spcBef>
                <a:spcPts val="600"/>
              </a:spcBef>
              <a:spcAft>
                <a:spcPts val="600"/>
              </a:spcAft>
              <a:defRPr/>
            </a:pPr>
            <a:r>
              <a:rPr lang="en-US" b="1" dirty="0" smtClean="0"/>
              <a:t>1050 computers procured to replace obsolete ones</a:t>
            </a:r>
          </a:p>
          <a:p>
            <a:pPr lvl="1">
              <a:lnSpc>
                <a:spcPct val="110000"/>
              </a:lnSpc>
              <a:spcBef>
                <a:spcPts val="600"/>
              </a:spcBef>
              <a:spcAft>
                <a:spcPts val="600"/>
              </a:spcAft>
              <a:buFont typeface="Wingdings" panose="05000000000000000000" pitchFamily="2" charset="2"/>
              <a:buChar char="Ø"/>
              <a:defRPr/>
            </a:pPr>
            <a:r>
              <a:rPr lang="en-US" dirty="0" smtClean="0"/>
              <a:t>Delivery is expected before end of June 2018</a:t>
            </a:r>
          </a:p>
          <a:p>
            <a:pPr>
              <a:lnSpc>
                <a:spcPct val="110000"/>
              </a:lnSpc>
              <a:spcBef>
                <a:spcPts val="600"/>
              </a:spcBef>
              <a:spcAft>
                <a:spcPts val="600"/>
              </a:spcAft>
              <a:defRPr/>
            </a:pPr>
            <a:r>
              <a:rPr lang="en-US" b="1" dirty="0" smtClean="0"/>
              <a:t>Centralize the Health Information System to ensure</a:t>
            </a:r>
            <a:r>
              <a:rPr lang="en-US" dirty="0" smtClean="0"/>
              <a:t>;</a:t>
            </a:r>
          </a:p>
          <a:p>
            <a:pPr lvl="1">
              <a:lnSpc>
                <a:spcPct val="110000"/>
              </a:lnSpc>
              <a:spcBef>
                <a:spcPts val="600"/>
              </a:spcBef>
              <a:spcAft>
                <a:spcPts val="600"/>
              </a:spcAft>
              <a:buFont typeface="Wingdings" panose="05000000000000000000" pitchFamily="2" charset="2"/>
              <a:buChar char="Ø"/>
              <a:defRPr/>
            </a:pPr>
            <a:r>
              <a:rPr lang="en-US" dirty="0" smtClean="0"/>
              <a:t>one patient one file in the province</a:t>
            </a:r>
          </a:p>
          <a:p>
            <a:pPr lvl="1">
              <a:lnSpc>
                <a:spcPct val="110000"/>
              </a:lnSpc>
              <a:spcBef>
                <a:spcPts val="600"/>
              </a:spcBef>
              <a:spcAft>
                <a:spcPts val="600"/>
              </a:spcAft>
              <a:buFont typeface="Wingdings" panose="05000000000000000000" pitchFamily="2" charset="2"/>
              <a:buChar char="Ø"/>
              <a:defRPr/>
            </a:pPr>
            <a:r>
              <a:rPr lang="en-US" dirty="0"/>
              <a:t>t</a:t>
            </a:r>
            <a:r>
              <a:rPr lang="en-US" dirty="0" smtClean="0"/>
              <a:t>hat the department is always in possession of the patient file to minimize medico legal claims</a:t>
            </a:r>
          </a:p>
          <a:p>
            <a:pPr lvl="1">
              <a:lnSpc>
                <a:spcPct val="110000"/>
              </a:lnSpc>
              <a:spcBef>
                <a:spcPts val="600"/>
              </a:spcBef>
              <a:spcAft>
                <a:spcPts val="600"/>
              </a:spcAft>
              <a:buFont typeface="Wingdings" panose="05000000000000000000" pitchFamily="2" charset="2"/>
              <a:buChar char="Ø"/>
              <a:defRPr/>
            </a:pPr>
            <a:r>
              <a:rPr lang="en-US" dirty="0"/>
              <a:t>a</a:t>
            </a:r>
            <a:r>
              <a:rPr lang="en-US" dirty="0" smtClean="0"/>
              <a:t>ccess to patient history by clinicians from any healthcare facility in the province</a:t>
            </a:r>
          </a:p>
          <a:p>
            <a:pPr>
              <a:lnSpc>
                <a:spcPct val="110000"/>
              </a:lnSpc>
              <a:spcBef>
                <a:spcPts val="600"/>
              </a:spcBef>
              <a:spcAft>
                <a:spcPts val="600"/>
              </a:spcAft>
              <a:defRPr/>
            </a:pPr>
            <a:r>
              <a:rPr lang="en-US" b="1" dirty="0" smtClean="0"/>
              <a:t>Connectivity</a:t>
            </a:r>
          </a:p>
          <a:p>
            <a:pPr lvl="1">
              <a:lnSpc>
                <a:spcPct val="110000"/>
              </a:lnSpc>
              <a:spcBef>
                <a:spcPts val="600"/>
              </a:spcBef>
              <a:spcAft>
                <a:spcPts val="600"/>
              </a:spcAft>
              <a:buFont typeface="Wingdings" panose="05000000000000000000" pitchFamily="2" charset="2"/>
              <a:buChar char="Ø"/>
              <a:defRPr/>
            </a:pPr>
            <a:r>
              <a:rPr lang="en-US" dirty="0"/>
              <a:t>u</a:t>
            </a:r>
            <a:r>
              <a:rPr lang="en-US" dirty="0" smtClean="0"/>
              <a:t>se RT15 contract to improve connectivity (Access to broadband)</a:t>
            </a:r>
          </a:p>
          <a:p>
            <a:pPr lvl="1">
              <a:lnSpc>
                <a:spcPct val="110000"/>
              </a:lnSpc>
              <a:spcBef>
                <a:spcPts val="600"/>
              </a:spcBef>
              <a:spcAft>
                <a:spcPts val="600"/>
              </a:spcAft>
              <a:buFont typeface="Wingdings" panose="05000000000000000000" pitchFamily="2" charset="2"/>
              <a:buChar char="Ø"/>
              <a:defRPr/>
            </a:pPr>
            <a:r>
              <a:rPr lang="en-US" dirty="0"/>
              <a:t>b</a:t>
            </a:r>
            <a:r>
              <a:rPr lang="en-US" dirty="0" smtClean="0"/>
              <a:t>id to procure network and security equipment to be publish by SITA between June and July 2018</a:t>
            </a:r>
          </a:p>
          <a:p>
            <a:pPr lvl="1">
              <a:lnSpc>
                <a:spcPct val="110000"/>
              </a:lnSpc>
              <a:spcBef>
                <a:spcPts val="600"/>
              </a:spcBef>
              <a:spcAft>
                <a:spcPts val="600"/>
              </a:spcAft>
              <a:buFont typeface="Wingdings" panose="05000000000000000000" pitchFamily="2" charset="2"/>
              <a:buChar char="Ø"/>
              <a:defRPr/>
            </a:pPr>
            <a:r>
              <a:rPr lang="en-US" dirty="0"/>
              <a:t>t</a:t>
            </a:r>
            <a:r>
              <a:rPr lang="en-US" dirty="0" smtClean="0"/>
              <a:t>o date 273 of 477 Primary HealthCare facilities connected through Wi-Fi from LDoH and NDoH</a:t>
            </a:r>
          </a:p>
          <a:p>
            <a:pPr lvl="1">
              <a:lnSpc>
                <a:spcPct val="110000"/>
              </a:lnSpc>
              <a:spcBef>
                <a:spcPts val="600"/>
              </a:spcBef>
              <a:spcAft>
                <a:spcPts val="600"/>
              </a:spcAft>
              <a:buFont typeface="Wingdings" panose="05000000000000000000" pitchFamily="2" charset="2"/>
              <a:buChar char="Ø"/>
              <a:defRPr/>
            </a:pPr>
            <a:r>
              <a:rPr lang="en-US" dirty="0"/>
              <a:t>a</a:t>
            </a:r>
            <a:r>
              <a:rPr lang="en-US" dirty="0" smtClean="0"/>
              <a:t>lso 37 of 44 datalines upgraded to at least 2Mbps</a:t>
            </a:r>
          </a:p>
          <a:p>
            <a:pPr>
              <a:lnSpc>
                <a:spcPct val="110000"/>
              </a:lnSpc>
              <a:spcBef>
                <a:spcPts val="600"/>
              </a:spcBef>
              <a:spcAft>
                <a:spcPts val="600"/>
              </a:spcAft>
              <a:buFont typeface="Arial" panose="020B0604020202020204" pitchFamily="34" charset="0"/>
              <a:buChar char="•"/>
              <a:defRPr/>
            </a:pPr>
            <a:r>
              <a:rPr lang="en-US" b="1" dirty="0" smtClean="0"/>
              <a:t>Reduce vacancy rate </a:t>
            </a:r>
          </a:p>
          <a:p>
            <a:pPr lvl="1">
              <a:lnSpc>
                <a:spcPct val="110000"/>
              </a:lnSpc>
              <a:spcBef>
                <a:spcPts val="600"/>
              </a:spcBef>
              <a:spcAft>
                <a:spcPts val="600"/>
              </a:spcAft>
              <a:buFont typeface="Wingdings" panose="05000000000000000000" pitchFamily="2" charset="2"/>
              <a:buChar char="Ø"/>
              <a:defRPr/>
            </a:pPr>
            <a:r>
              <a:rPr lang="en-US" dirty="0"/>
              <a:t>a</a:t>
            </a:r>
            <a:r>
              <a:rPr lang="en-US" dirty="0" smtClean="0"/>
              <a:t>dvertise and fill at least four critical ICT positions (dependent on approval by Provincial Treasury) </a:t>
            </a:r>
          </a:p>
          <a:p>
            <a:pPr>
              <a:lnSpc>
                <a:spcPct val="110000"/>
              </a:lnSpc>
              <a:spcBef>
                <a:spcPts val="600"/>
              </a:spcBef>
              <a:spcAft>
                <a:spcPts val="600"/>
              </a:spcAft>
              <a:defRPr/>
            </a:pPr>
            <a:endParaRPr lang="en-US" dirty="0"/>
          </a:p>
        </p:txBody>
      </p:sp>
    </p:spTree>
    <p:extLst>
      <p:ext uri="{BB962C8B-B14F-4D97-AF65-F5344CB8AC3E}">
        <p14:creationId xmlns:p14="http://schemas.microsoft.com/office/powerpoint/2010/main" xmlns="" val="3860051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600" b="1" smtClean="0"/>
              <a:t>Datalines Upgrade Progress</a:t>
            </a:r>
          </a:p>
        </p:txBody>
      </p:sp>
      <p:sp>
        <p:nvSpPr>
          <p:cNvPr id="20483" name="Content Placeholder 2"/>
          <p:cNvSpPr>
            <a:spLocks noGrp="1"/>
          </p:cNvSpPr>
          <p:nvPr>
            <p:ph idx="1"/>
          </p:nvPr>
        </p:nvSpPr>
        <p:spPr>
          <a:xfrm>
            <a:off x="835025" y="1573213"/>
            <a:ext cx="6915150" cy="4525962"/>
          </a:xfrm>
        </p:spPr>
        <p:txBody>
          <a:bodyPr/>
          <a:lstStyle/>
          <a:p>
            <a:pPr marL="0" indent="0">
              <a:buFontTx/>
              <a:buNone/>
            </a:pPr>
            <a:r>
              <a:rPr lang="en-US" altLang="en-US" b="1" smtClean="0"/>
              <a:t>No. of upgrades requested = 44</a:t>
            </a:r>
          </a:p>
          <a:p>
            <a:pPr marL="0" indent="0">
              <a:buFontTx/>
              <a:buNone/>
            </a:pPr>
            <a:r>
              <a:rPr lang="en-US" altLang="en-US" b="1" smtClean="0"/>
              <a:t>Datalines upgraded = 37</a:t>
            </a:r>
          </a:p>
          <a:p>
            <a:pPr marL="0" indent="0">
              <a:buFontTx/>
              <a:buNone/>
            </a:pPr>
            <a:r>
              <a:rPr lang="en-US" altLang="en-US" b="1" smtClean="0"/>
              <a:t>Outstanding = 7</a:t>
            </a:r>
          </a:p>
          <a:p>
            <a:pPr marL="0" indent="0">
              <a:buFontTx/>
              <a:buNone/>
            </a:pPr>
            <a:endParaRPr lang="en-US" altLang="en-US" b="1" smtClean="0"/>
          </a:p>
        </p:txBody>
      </p:sp>
      <p:graphicFrame>
        <p:nvGraphicFramePr>
          <p:cNvPr id="5" name="Table 4"/>
          <p:cNvGraphicFramePr>
            <a:graphicFrameLocks noGrp="1"/>
          </p:cNvGraphicFramePr>
          <p:nvPr>
            <p:extLst/>
          </p:nvPr>
        </p:nvGraphicFramePr>
        <p:xfrm>
          <a:off x="835025" y="3681413"/>
          <a:ext cx="7688263" cy="989012"/>
        </p:xfrm>
        <a:graphic>
          <a:graphicData uri="http://schemas.openxmlformats.org/drawingml/2006/table">
            <a:tbl>
              <a:tblPr firstRow="1" bandRow="1">
                <a:tableStyleId>{5C22544A-7EE6-4342-B048-85BDC9FD1C3A}</a:tableStyleId>
              </a:tblPr>
              <a:tblGrid>
                <a:gridCol w="1717914">
                  <a:extLst>
                    <a:ext uri="{9D8B030D-6E8A-4147-A177-3AD203B41FA5}">
                      <a16:colId xmlns="" xmlns:a16="http://schemas.microsoft.com/office/drawing/2014/main" val="3157160856"/>
                    </a:ext>
                  </a:extLst>
                </a:gridCol>
                <a:gridCol w="1184965">
                  <a:extLst>
                    <a:ext uri="{9D8B030D-6E8A-4147-A177-3AD203B41FA5}">
                      <a16:colId xmlns="" xmlns:a16="http://schemas.microsoft.com/office/drawing/2014/main" val="1426640697"/>
                    </a:ext>
                  </a:extLst>
                </a:gridCol>
                <a:gridCol w="1048963">
                  <a:extLst>
                    <a:ext uri="{9D8B030D-6E8A-4147-A177-3AD203B41FA5}">
                      <a16:colId xmlns="" xmlns:a16="http://schemas.microsoft.com/office/drawing/2014/main" val="1823418984"/>
                    </a:ext>
                  </a:extLst>
                </a:gridCol>
                <a:gridCol w="1245474">
                  <a:extLst>
                    <a:ext uri="{9D8B030D-6E8A-4147-A177-3AD203B41FA5}">
                      <a16:colId xmlns="" xmlns:a16="http://schemas.microsoft.com/office/drawing/2014/main" val="3233151893"/>
                    </a:ext>
                  </a:extLst>
                </a:gridCol>
                <a:gridCol w="1120814">
                  <a:extLst>
                    <a:ext uri="{9D8B030D-6E8A-4147-A177-3AD203B41FA5}">
                      <a16:colId xmlns="" xmlns:a16="http://schemas.microsoft.com/office/drawing/2014/main" val="211113185"/>
                    </a:ext>
                  </a:extLst>
                </a:gridCol>
                <a:gridCol w="1370133">
                  <a:extLst>
                    <a:ext uri="{9D8B030D-6E8A-4147-A177-3AD203B41FA5}">
                      <a16:colId xmlns="" xmlns:a16="http://schemas.microsoft.com/office/drawing/2014/main" val="2590923523"/>
                    </a:ext>
                  </a:extLst>
                </a:gridCol>
              </a:tblGrid>
              <a:tr h="494506">
                <a:tc>
                  <a:txBody>
                    <a:bodyPr/>
                    <a:lstStyle/>
                    <a:p>
                      <a:endParaRPr lang="en-US" sz="1800"/>
                    </a:p>
                  </a:txBody>
                  <a:tcPr marL="91442" marR="91442" marT="45786" marB="45786"/>
                </a:tc>
                <a:tc>
                  <a:txBody>
                    <a:bodyPr/>
                    <a:lstStyle/>
                    <a:p>
                      <a:pPr algn="ctr"/>
                      <a:r>
                        <a:rPr lang="en-US" sz="1800" dirty="0" smtClean="0">
                          <a:solidFill>
                            <a:schemeClr val="tx1"/>
                          </a:solidFill>
                        </a:rPr>
                        <a:t>10Mbps</a:t>
                      </a:r>
                      <a:endParaRPr lang="en-US" sz="1800" dirty="0">
                        <a:solidFill>
                          <a:schemeClr val="tx1"/>
                        </a:solidFill>
                      </a:endParaRPr>
                    </a:p>
                  </a:txBody>
                  <a:tcPr marL="91442" marR="91442" marT="45786" marB="45786"/>
                </a:tc>
                <a:tc>
                  <a:txBody>
                    <a:bodyPr/>
                    <a:lstStyle/>
                    <a:p>
                      <a:pPr algn="ctr"/>
                      <a:r>
                        <a:rPr lang="en-US" sz="1800" dirty="0" smtClean="0">
                          <a:solidFill>
                            <a:schemeClr val="tx1"/>
                          </a:solidFill>
                        </a:rPr>
                        <a:t>6Mbps</a:t>
                      </a:r>
                      <a:endParaRPr lang="en-US" sz="1800" dirty="0">
                        <a:solidFill>
                          <a:schemeClr val="tx1"/>
                        </a:solidFill>
                      </a:endParaRPr>
                    </a:p>
                  </a:txBody>
                  <a:tcPr marL="91442" marR="91442" marT="45786" marB="45786"/>
                </a:tc>
                <a:tc>
                  <a:txBody>
                    <a:bodyPr/>
                    <a:lstStyle/>
                    <a:p>
                      <a:pPr algn="ctr"/>
                      <a:r>
                        <a:rPr lang="en-US" sz="1800" dirty="0" smtClean="0">
                          <a:solidFill>
                            <a:schemeClr val="tx1"/>
                          </a:solidFill>
                        </a:rPr>
                        <a:t>2Mbps</a:t>
                      </a:r>
                      <a:endParaRPr lang="en-US" sz="1800" dirty="0">
                        <a:solidFill>
                          <a:schemeClr val="tx1"/>
                        </a:solidFill>
                      </a:endParaRPr>
                    </a:p>
                  </a:txBody>
                  <a:tcPr marL="91442" marR="91442" marT="45786" marB="45786"/>
                </a:tc>
                <a:tc>
                  <a:txBody>
                    <a:bodyPr/>
                    <a:lstStyle/>
                    <a:p>
                      <a:pPr algn="ctr"/>
                      <a:r>
                        <a:rPr lang="en-US" sz="1800" dirty="0" smtClean="0">
                          <a:solidFill>
                            <a:schemeClr val="tx1"/>
                          </a:solidFill>
                        </a:rPr>
                        <a:t>1Mbps</a:t>
                      </a:r>
                      <a:endParaRPr lang="en-US" sz="1800" dirty="0">
                        <a:solidFill>
                          <a:schemeClr val="tx1"/>
                        </a:solidFill>
                      </a:endParaRPr>
                    </a:p>
                  </a:txBody>
                  <a:tcPr marL="91442" marR="91442" marT="45786" marB="45786"/>
                </a:tc>
                <a:tc>
                  <a:txBody>
                    <a:bodyPr/>
                    <a:lstStyle/>
                    <a:p>
                      <a:pPr algn="ctr"/>
                      <a:r>
                        <a:rPr lang="en-US" sz="1800" dirty="0" smtClean="0">
                          <a:solidFill>
                            <a:schemeClr val="tx1"/>
                          </a:solidFill>
                        </a:rPr>
                        <a:t>512Kbps</a:t>
                      </a:r>
                      <a:endParaRPr lang="en-US" sz="1800" dirty="0">
                        <a:solidFill>
                          <a:schemeClr val="tx1"/>
                        </a:solidFill>
                      </a:endParaRPr>
                    </a:p>
                  </a:txBody>
                  <a:tcPr marL="91442" marR="91442" marT="45786" marB="45786"/>
                </a:tc>
                <a:extLst>
                  <a:ext uri="{0D108BD9-81ED-4DB2-BD59-A6C34878D82A}">
                    <a16:rowId xmlns="" xmlns:a16="http://schemas.microsoft.com/office/drawing/2014/main" val="3586418099"/>
                  </a:ext>
                </a:extLst>
              </a:tr>
              <a:tr h="494506">
                <a:tc>
                  <a:txBody>
                    <a:bodyPr/>
                    <a:lstStyle/>
                    <a:p>
                      <a:r>
                        <a:rPr lang="en-US" sz="1600" dirty="0" smtClean="0"/>
                        <a:t>No. of Datalines </a:t>
                      </a:r>
                      <a:endParaRPr lang="en-US" sz="1600" dirty="0"/>
                    </a:p>
                  </a:txBody>
                  <a:tcPr marL="91442" marR="91442" marT="45786" marB="45786"/>
                </a:tc>
                <a:tc>
                  <a:txBody>
                    <a:bodyPr/>
                    <a:lstStyle/>
                    <a:p>
                      <a:pPr algn="ctr"/>
                      <a:r>
                        <a:rPr lang="en-US" sz="1800" dirty="0" smtClean="0"/>
                        <a:t>3</a:t>
                      </a:r>
                      <a:endParaRPr lang="en-US" sz="1800" dirty="0"/>
                    </a:p>
                  </a:txBody>
                  <a:tcPr marL="91442" marR="91442" marT="45786" marB="45786"/>
                </a:tc>
                <a:tc>
                  <a:txBody>
                    <a:bodyPr/>
                    <a:lstStyle/>
                    <a:p>
                      <a:pPr algn="ctr"/>
                      <a:r>
                        <a:rPr lang="en-US" sz="1800" dirty="0" smtClean="0"/>
                        <a:t>9</a:t>
                      </a:r>
                      <a:endParaRPr lang="en-US" sz="1800" dirty="0"/>
                    </a:p>
                  </a:txBody>
                  <a:tcPr marL="91442" marR="91442" marT="45786" marB="45786"/>
                </a:tc>
                <a:tc>
                  <a:txBody>
                    <a:bodyPr/>
                    <a:lstStyle/>
                    <a:p>
                      <a:pPr algn="ctr"/>
                      <a:r>
                        <a:rPr lang="en-US" sz="1800" dirty="0" smtClean="0"/>
                        <a:t>27</a:t>
                      </a:r>
                      <a:endParaRPr lang="en-US" sz="1800" dirty="0"/>
                    </a:p>
                  </a:txBody>
                  <a:tcPr marL="91442" marR="91442" marT="45786" marB="45786"/>
                </a:tc>
                <a:tc>
                  <a:txBody>
                    <a:bodyPr/>
                    <a:lstStyle/>
                    <a:p>
                      <a:pPr algn="ctr"/>
                      <a:r>
                        <a:rPr lang="en-US" sz="1800" dirty="0" smtClean="0"/>
                        <a:t>4</a:t>
                      </a:r>
                      <a:endParaRPr lang="en-US" sz="1800" dirty="0"/>
                    </a:p>
                  </a:txBody>
                  <a:tcPr marL="91442" marR="91442" marT="45786" marB="45786"/>
                </a:tc>
                <a:tc>
                  <a:txBody>
                    <a:bodyPr/>
                    <a:lstStyle/>
                    <a:p>
                      <a:pPr algn="ctr"/>
                      <a:r>
                        <a:rPr lang="en-US" sz="1800" dirty="0" smtClean="0"/>
                        <a:t>1</a:t>
                      </a:r>
                      <a:endParaRPr lang="en-US" sz="1800" dirty="0"/>
                    </a:p>
                  </a:txBody>
                  <a:tcPr marL="91442" marR="91442" marT="45786" marB="45786"/>
                </a:tc>
                <a:extLst>
                  <a:ext uri="{0D108BD9-81ED-4DB2-BD59-A6C34878D82A}">
                    <a16:rowId xmlns="" xmlns:a16="http://schemas.microsoft.com/office/drawing/2014/main" val="3991164943"/>
                  </a:ext>
                </a:extLst>
              </a:tr>
            </a:tbl>
          </a:graphicData>
        </a:graphic>
      </p:graphicFrame>
    </p:spTree>
    <p:extLst>
      <p:ext uri="{BB962C8B-B14F-4D97-AF65-F5344CB8AC3E}">
        <p14:creationId xmlns:p14="http://schemas.microsoft.com/office/powerpoint/2010/main" xmlns="" val="121375705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rPr>
              <a:t>RISK MANAGEMENT</a:t>
            </a:r>
            <a:endParaRPr lang="en-ZA" dirty="0"/>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A9289674-F5FB-4291-A0D2-1657CC87F855}" type="slidenum">
              <a:rPr lang="en-ZA" altLang="en-US" smtClean="0"/>
              <a:pPr/>
              <a:t>135</a:t>
            </a:fld>
            <a:endParaRPr lang="en-ZA" altLang="en-US"/>
          </a:p>
        </p:txBody>
      </p:sp>
    </p:spTree>
    <p:extLst>
      <p:ext uri="{BB962C8B-B14F-4D97-AF65-F5344CB8AC3E}">
        <p14:creationId xmlns:p14="http://schemas.microsoft.com/office/powerpoint/2010/main" xmlns="" val="13136301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sz="2800" b="1" dirty="0" smtClean="0"/>
              <a:t>RISK MANAGEMENT</a:t>
            </a:r>
            <a:endParaRPr lang="en-ZA" sz="2800" b="1" dirty="0"/>
          </a:p>
        </p:txBody>
      </p:sp>
      <p:sp>
        <p:nvSpPr>
          <p:cNvPr id="10" name="Content Placeholder 9"/>
          <p:cNvSpPr>
            <a:spLocks noGrp="1"/>
          </p:cNvSpPr>
          <p:nvPr>
            <p:ph idx="1"/>
          </p:nvPr>
        </p:nvSpPr>
        <p:spPr>
          <a:xfrm>
            <a:off x="846161" y="1600204"/>
            <a:ext cx="8145439" cy="4525963"/>
          </a:xfrm>
        </p:spPr>
        <p:txBody>
          <a:bodyPr>
            <a:normAutofit fontScale="70000" lnSpcReduction="20000"/>
          </a:bodyPr>
          <a:lstStyle/>
          <a:p>
            <a:r>
              <a:rPr lang="en-ZA" dirty="0" smtClean="0"/>
              <a:t>Departmental Risk </a:t>
            </a:r>
            <a:r>
              <a:rPr lang="en-ZA" dirty="0"/>
              <a:t>Management Policy, Strategy, Implementation Plan </a:t>
            </a:r>
            <a:endParaRPr lang="en-ZA" dirty="0" smtClean="0"/>
          </a:p>
          <a:p>
            <a:r>
              <a:rPr lang="en-ZA" dirty="0" smtClean="0"/>
              <a:t>Risk </a:t>
            </a:r>
            <a:r>
              <a:rPr lang="en-ZA" dirty="0"/>
              <a:t>Management Committee (RMC) </a:t>
            </a:r>
            <a:r>
              <a:rPr lang="en-ZA" dirty="0" smtClean="0"/>
              <a:t>in place and appointed in compliance with </a:t>
            </a:r>
            <a:r>
              <a:rPr lang="en-ZA" dirty="0">
                <a:solidFill>
                  <a:srgbClr val="000000"/>
                </a:solidFill>
              </a:rPr>
              <a:t>Sections 38 and 40 of the PFMA,</a:t>
            </a:r>
            <a:endParaRPr lang="en-ZA" dirty="0" smtClean="0"/>
          </a:p>
          <a:p>
            <a:r>
              <a:rPr lang="en-ZA" dirty="0" smtClean="0"/>
              <a:t>Independent RMC chairperson appointed</a:t>
            </a:r>
          </a:p>
          <a:p>
            <a:r>
              <a:rPr lang="en-ZA" dirty="0" smtClean="0"/>
              <a:t>Risk register in place recommended </a:t>
            </a:r>
            <a:r>
              <a:rPr lang="en-ZA" dirty="0"/>
              <a:t>by both </a:t>
            </a:r>
            <a:r>
              <a:rPr lang="en-ZA" dirty="0" smtClean="0"/>
              <a:t>Audit </a:t>
            </a:r>
            <a:r>
              <a:rPr lang="en-ZA" dirty="0"/>
              <a:t>and Risk Management </a:t>
            </a:r>
            <a:r>
              <a:rPr lang="en-ZA" dirty="0" smtClean="0"/>
              <a:t>oversight Committees </a:t>
            </a:r>
            <a:r>
              <a:rPr lang="en-ZA" dirty="0"/>
              <a:t>and approved by the Head of Department</a:t>
            </a:r>
            <a:r>
              <a:rPr lang="en-ZA" dirty="0" smtClean="0"/>
              <a:t>.</a:t>
            </a:r>
          </a:p>
          <a:p>
            <a:pPr lvl="1"/>
            <a:r>
              <a:rPr lang="en-ZA" dirty="0"/>
              <a:t>The progress thereof is reported to the Transversal Risk Management Unit at Provincial Treasury on a quarterly </a:t>
            </a:r>
            <a:r>
              <a:rPr lang="en-ZA" dirty="0" smtClean="0"/>
              <a:t>basis</a:t>
            </a:r>
          </a:p>
          <a:p>
            <a:r>
              <a:rPr lang="en-ZA" dirty="0" smtClean="0"/>
              <a:t>29/40 hospitals have an appointed (psychiatric hospitals are serviced by the head office) </a:t>
            </a:r>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136</a:t>
            </a:fld>
            <a:endParaRPr lang="en-ZA" altLang="en-US"/>
          </a:p>
        </p:txBody>
      </p:sp>
    </p:spTree>
    <p:extLst>
      <p:ext uri="{BB962C8B-B14F-4D97-AF65-F5344CB8AC3E}">
        <p14:creationId xmlns:p14="http://schemas.microsoft.com/office/powerpoint/2010/main" xmlns="" val="20497373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a:solidFill>
                  <a:srgbClr val="000000"/>
                </a:solidFill>
                <a:ea typeface="Calibri"/>
              </a:rPr>
              <a:t>SECURITY MANAGEMENT </a:t>
            </a:r>
            <a:endParaRPr lang="en-ZA" dirty="0"/>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A9289674-F5FB-4291-A0D2-1657CC87F855}" type="slidenum">
              <a:rPr lang="en-ZA" altLang="en-US" smtClean="0"/>
              <a:pPr/>
              <a:t>137</a:t>
            </a:fld>
            <a:endParaRPr lang="en-ZA" altLang="en-US"/>
          </a:p>
        </p:txBody>
      </p:sp>
    </p:spTree>
    <p:extLst>
      <p:ext uri="{BB962C8B-B14F-4D97-AF65-F5344CB8AC3E}">
        <p14:creationId xmlns:p14="http://schemas.microsoft.com/office/powerpoint/2010/main" xmlns="" val="32115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b="1" dirty="0">
                <a:ea typeface="Calibri"/>
              </a:rPr>
              <a:t>SECURITY MANAGEMENT </a:t>
            </a:r>
            <a:endParaRPr lang="en-ZA" dirty="0"/>
          </a:p>
        </p:txBody>
      </p:sp>
      <p:graphicFrame>
        <p:nvGraphicFramePr>
          <p:cNvPr id="7" name="Content Placeholder 6"/>
          <p:cNvGraphicFramePr>
            <a:graphicFrameLocks noGrp="1"/>
          </p:cNvGraphicFramePr>
          <p:nvPr>
            <p:ph idx="1"/>
            <p:extLst/>
          </p:nvPr>
        </p:nvGraphicFramePr>
        <p:xfrm>
          <a:off x="811715" y="1628221"/>
          <a:ext cx="6980565" cy="3969298"/>
        </p:xfrm>
        <a:graphic>
          <a:graphicData uri="http://schemas.openxmlformats.org/drawingml/2006/table">
            <a:tbl>
              <a:tblPr firstRow="1" firstCol="1" bandRow="1"/>
              <a:tblGrid>
                <a:gridCol w="1440168">
                  <a:extLst>
                    <a:ext uri="{9D8B030D-6E8A-4147-A177-3AD203B41FA5}">
                      <a16:colId xmlns:a16="http://schemas.microsoft.com/office/drawing/2014/main" xmlns="" val="20000"/>
                    </a:ext>
                  </a:extLst>
                </a:gridCol>
                <a:gridCol w="5540397">
                  <a:extLst>
                    <a:ext uri="{9D8B030D-6E8A-4147-A177-3AD203B41FA5}">
                      <a16:colId xmlns:a16="http://schemas.microsoft.com/office/drawing/2014/main" xmlns="" val="20001"/>
                    </a:ext>
                  </a:extLst>
                </a:gridCol>
              </a:tblGrid>
              <a:tr h="151847">
                <a:tc>
                  <a:txBody>
                    <a:bodyPr/>
                    <a:lstStyle/>
                    <a:p>
                      <a:pPr algn="just">
                        <a:spcBef>
                          <a:spcPts val="600"/>
                        </a:spcBef>
                        <a:spcAft>
                          <a:spcPts val="600"/>
                        </a:spcAft>
                      </a:pPr>
                      <a:r>
                        <a:rPr lang="en-ZA" sz="1200" b="1" dirty="0">
                          <a:effectLst/>
                          <a:latin typeface="Arial"/>
                          <a:ea typeface="Calibri"/>
                          <a:cs typeface="Times New Roman"/>
                        </a:rPr>
                        <a:t>Item</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dirty="0" smtClean="0">
                          <a:effectLst/>
                          <a:latin typeface="Arial"/>
                          <a:ea typeface="Calibri"/>
                          <a:cs typeface="Times New Roman"/>
                        </a:rPr>
                        <a:t>Status</a:t>
                      </a:r>
                      <a:r>
                        <a:rPr lang="en-ZA" sz="1200" b="1" baseline="0" dirty="0" smtClean="0">
                          <a:effectLst/>
                          <a:latin typeface="Arial"/>
                          <a:ea typeface="Calibri"/>
                          <a:cs typeface="Times New Roman"/>
                        </a:rPr>
                        <a:t> </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543776">
                <a:tc>
                  <a:txBody>
                    <a:bodyPr/>
                    <a:lstStyle/>
                    <a:p>
                      <a:pPr algn="just">
                        <a:spcBef>
                          <a:spcPts val="600"/>
                        </a:spcBef>
                        <a:spcAft>
                          <a:spcPts val="600"/>
                        </a:spcAft>
                      </a:pPr>
                      <a:r>
                        <a:rPr lang="en-ZA" sz="1200" b="1" dirty="0">
                          <a:effectLst/>
                          <a:latin typeface="Arial"/>
                          <a:ea typeface="Calibri"/>
                          <a:cs typeface="Times New Roman"/>
                        </a:rPr>
                        <a:t>PRIVATE SECURITY </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Bef>
                          <a:spcPts val="600"/>
                        </a:spcBef>
                        <a:spcAft>
                          <a:spcPts val="600"/>
                        </a:spcAft>
                      </a:pPr>
                      <a:r>
                        <a:rPr lang="en-ZA" sz="1200" b="0" dirty="0" smtClean="0">
                          <a:effectLst/>
                          <a:latin typeface="Arial"/>
                          <a:ea typeface="Calibri"/>
                          <a:cs typeface="Times New Roman"/>
                        </a:rPr>
                        <a:t>Contract period:</a:t>
                      </a:r>
                      <a:endParaRPr lang="en-ZA" sz="1200" b="0" dirty="0" smtClean="0">
                        <a:effectLst/>
                        <a:latin typeface="Calibri"/>
                        <a:ea typeface="Calibri"/>
                        <a:cs typeface="Times New Roman"/>
                      </a:endParaRPr>
                    </a:p>
                    <a:p>
                      <a:pPr algn="just">
                        <a:spcBef>
                          <a:spcPts val="600"/>
                        </a:spcBef>
                        <a:spcAft>
                          <a:spcPts val="600"/>
                        </a:spcAft>
                      </a:pPr>
                      <a:r>
                        <a:rPr lang="en-ZA" sz="1200" b="0" dirty="0" smtClean="0">
                          <a:effectLst/>
                          <a:latin typeface="Arial"/>
                          <a:ea typeface="Calibri"/>
                          <a:cs typeface="Times New Roman"/>
                        </a:rPr>
                        <a:t>From: 1 MAY 2017</a:t>
                      </a:r>
                      <a:endParaRPr lang="en-ZA" sz="1200" b="0" dirty="0" smtClean="0">
                        <a:effectLst/>
                        <a:latin typeface="Calibri"/>
                        <a:ea typeface="Calibri"/>
                        <a:cs typeface="Times New Roman"/>
                      </a:endParaRPr>
                    </a:p>
                    <a:p>
                      <a:pPr algn="just">
                        <a:spcBef>
                          <a:spcPts val="600"/>
                        </a:spcBef>
                        <a:spcAft>
                          <a:spcPts val="600"/>
                        </a:spcAft>
                      </a:pPr>
                      <a:r>
                        <a:rPr lang="en-ZA" sz="1200" b="0" dirty="0" smtClean="0">
                          <a:effectLst/>
                          <a:latin typeface="Arial"/>
                          <a:ea typeface="Calibri"/>
                          <a:cs typeface="Times New Roman"/>
                        </a:rPr>
                        <a:t>End:    30 April 2020</a:t>
                      </a:r>
                      <a:endParaRPr lang="en-ZA" sz="1200" b="0" dirty="0" smtClean="0">
                        <a:effectLst/>
                        <a:latin typeface="Calibri"/>
                        <a:ea typeface="Calibri"/>
                        <a:cs typeface="Times New Roman"/>
                      </a:endParaRPr>
                    </a:p>
                    <a:p>
                      <a:pPr algn="just">
                        <a:spcBef>
                          <a:spcPts val="600"/>
                        </a:spcBef>
                        <a:spcAft>
                          <a:spcPts val="600"/>
                        </a:spcAft>
                      </a:pPr>
                      <a:r>
                        <a:rPr lang="en-ZA" sz="1200" b="0" dirty="0" smtClean="0">
                          <a:effectLst/>
                          <a:latin typeface="Arial"/>
                          <a:ea typeface="Calibri"/>
                          <a:cs typeface="Times New Roman"/>
                        </a:rPr>
                        <a:t>Number of companies: 36 </a:t>
                      </a:r>
                      <a:r>
                        <a:rPr lang="en-ZA" sz="1200" b="0" dirty="0" smtClean="0">
                          <a:solidFill>
                            <a:srgbClr val="FF0000"/>
                          </a:solidFill>
                          <a:effectLst/>
                          <a:latin typeface="Arial"/>
                          <a:ea typeface="Calibri"/>
                          <a:cs typeface="Times New Roman"/>
                        </a:rPr>
                        <a:t>(provide list)</a:t>
                      </a:r>
                    </a:p>
                    <a:p>
                      <a:pPr algn="just">
                        <a:spcBef>
                          <a:spcPts val="600"/>
                        </a:spcBef>
                        <a:spcAft>
                          <a:spcPts val="600"/>
                        </a:spcAft>
                      </a:pPr>
                      <a:r>
                        <a:rPr lang="en-ZA" sz="1200" b="0" dirty="0" smtClean="0">
                          <a:effectLst/>
                          <a:latin typeface="Arial"/>
                          <a:ea typeface="Calibri"/>
                          <a:cs typeface="Times New Roman"/>
                        </a:rPr>
                        <a:t>Total</a:t>
                      </a:r>
                      <a:r>
                        <a:rPr lang="en-ZA" sz="1200" b="0" baseline="0" dirty="0" smtClean="0">
                          <a:effectLst/>
                          <a:latin typeface="Arial"/>
                          <a:ea typeface="Calibri"/>
                          <a:cs typeface="Times New Roman"/>
                        </a:rPr>
                        <a:t> amount: R </a:t>
                      </a:r>
                      <a:endParaRPr lang="en-ZA" sz="1200" b="0" dirty="0">
                        <a:effectLst/>
                        <a:latin typeface="Calibri"/>
                        <a:ea typeface="Calibri"/>
                        <a:cs typeface="Times New Roman"/>
                      </a:endParaRPr>
                    </a:p>
                    <a:p>
                      <a:pPr algn="just">
                        <a:spcBef>
                          <a:spcPts val="600"/>
                        </a:spcBef>
                        <a:spcAft>
                          <a:spcPts val="600"/>
                        </a:spcAft>
                      </a:pPr>
                      <a:r>
                        <a:rPr lang="en-ZA" sz="1200" b="0" dirty="0" smtClean="0">
                          <a:effectLst/>
                          <a:latin typeface="Arial"/>
                          <a:ea typeface="Calibri"/>
                          <a:cs typeface="Times New Roman"/>
                        </a:rPr>
                        <a:t>Total number of guards: </a:t>
                      </a:r>
                      <a:r>
                        <a:rPr lang="en-ZA" sz="1200" b="0" dirty="0">
                          <a:effectLst/>
                          <a:latin typeface="Arial"/>
                          <a:ea typeface="Calibri"/>
                          <a:cs typeface="Times New Roman"/>
                        </a:rPr>
                        <a:t>3409</a:t>
                      </a:r>
                      <a:endParaRPr lang="en-ZA" sz="1200" b="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774398">
                <a:tc>
                  <a:txBody>
                    <a:bodyPr/>
                    <a:lstStyle/>
                    <a:p>
                      <a:pPr algn="just">
                        <a:spcBef>
                          <a:spcPts val="600"/>
                        </a:spcBef>
                        <a:spcAft>
                          <a:spcPts val="600"/>
                        </a:spcAft>
                      </a:pPr>
                      <a:r>
                        <a:rPr lang="en-ZA" sz="1200" b="1" dirty="0">
                          <a:effectLst/>
                          <a:latin typeface="Arial"/>
                          <a:ea typeface="Calibri"/>
                          <a:cs typeface="Times New Roman"/>
                        </a:rPr>
                        <a:t>INCIDENTS </a:t>
                      </a:r>
                      <a:r>
                        <a:rPr lang="en-ZA" sz="1200" b="1" dirty="0" smtClean="0">
                          <a:effectLst/>
                          <a:latin typeface="Arial"/>
                          <a:ea typeface="Calibri"/>
                          <a:cs typeface="Times New Roman"/>
                        </a:rPr>
                        <a:t>MANAGEMENT</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just">
                        <a:spcBef>
                          <a:spcPts val="600"/>
                        </a:spcBef>
                        <a:spcAft>
                          <a:spcPts val="600"/>
                        </a:spcAft>
                      </a:pPr>
                      <a:r>
                        <a:rPr lang="en-ZA" sz="1200" dirty="0">
                          <a:effectLst/>
                          <a:latin typeface="Arial"/>
                          <a:ea typeface="Calibri"/>
                          <a:cs typeface="Times New Roman"/>
                        </a:rPr>
                        <a:t>77 Incidents Reported and managed for the Fin year.</a:t>
                      </a:r>
                      <a:endParaRPr lang="en-ZA" sz="1200" dirty="0">
                        <a:effectLst/>
                        <a:latin typeface="Calibri"/>
                        <a:ea typeface="Calibri"/>
                        <a:cs typeface="Times New Roman"/>
                      </a:endParaRPr>
                    </a:p>
                    <a:p>
                      <a:pPr marL="75565" algn="just">
                        <a:spcBef>
                          <a:spcPts val="600"/>
                        </a:spcBef>
                        <a:spcAft>
                          <a:spcPts val="600"/>
                        </a:spcAft>
                      </a:pPr>
                      <a:r>
                        <a:rPr lang="en-ZA" sz="1200" dirty="0">
                          <a:effectLst/>
                          <a:latin typeface="Arial"/>
                          <a:ea typeface="Calibri"/>
                          <a:cs typeface="Times New Roman"/>
                        </a:rPr>
                        <a:t>25 involved robbery of Firearms.</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2740">
                <a:tc>
                  <a:txBody>
                    <a:bodyPr/>
                    <a:lstStyle/>
                    <a:p>
                      <a:pPr marL="0" algn="just" defTabSz="914400" rtl="0" eaLnBrk="1" latinLnBrk="0" hangingPunct="1">
                        <a:spcBef>
                          <a:spcPts val="600"/>
                        </a:spcBef>
                        <a:spcAft>
                          <a:spcPts val="600"/>
                        </a:spcAft>
                      </a:pPr>
                      <a:r>
                        <a:rPr lang="en-ZA" sz="1200" b="1" kern="1200" dirty="0" smtClean="0">
                          <a:solidFill>
                            <a:schemeClr val="tx1"/>
                          </a:solidFill>
                          <a:effectLst/>
                          <a:latin typeface="Arial"/>
                          <a:ea typeface="Calibri"/>
                          <a:cs typeface="Times New Roman"/>
                        </a:rPr>
                        <a:t>SECURITY COMMITTEES</a:t>
                      </a:r>
                      <a:endParaRPr lang="en-ZA" sz="1200" b="1" kern="1200" dirty="0">
                        <a:solidFill>
                          <a:schemeClr val="tx1"/>
                        </a:solidFill>
                        <a:effectLst/>
                        <a:latin typeface="Arial"/>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5565" algn="just">
                        <a:spcBef>
                          <a:spcPts val="600"/>
                        </a:spcBef>
                        <a:spcAft>
                          <a:spcPts val="600"/>
                        </a:spcAft>
                      </a:pPr>
                      <a:r>
                        <a:rPr lang="en-ZA" sz="1200" dirty="0" smtClean="0">
                          <a:effectLst/>
                          <a:latin typeface="+mn-lt"/>
                          <a:ea typeface="Calibri"/>
                          <a:cs typeface="Times New Roman"/>
                        </a:rPr>
                        <a:t>Security Assessments for 40 Hospitals conducted.</a:t>
                      </a:r>
                      <a:endParaRPr lang="en-ZA" sz="1200" dirty="0" smtClean="0">
                        <a:effectLst/>
                        <a:latin typeface="Calibri"/>
                        <a:ea typeface="Calibri"/>
                        <a:cs typeface="Times New Roman"/>
                      </a:endParaRPr>
                    </a:p>
                    <a:p>
                      <a:pPr marL="75565" algn="just">
                        <a:spcBef>
                          <a:spcPts val="600"/>
                        </a:spcBef>
                        <a:spcAft>
                          <a:spcPts val="600"/>
                        </a:spcAft>
                      </a:pPr>
                      <a:r>
                        <a:rPr lang="en-ZA" sz="1200" dirty="0" smtClean="0">
                          <a:effectLst/>
                          <a:latin typeface="Calibri"/>
                          <a:ea typeface="Calibri"/>
                          <a:cs typeface="Times New Roman"/>
                        </a:rPr>
                        <a:t>40 security</a:t>
                      </a:r>
                      <a:r>
                        <a:rPr lang="en-ZA" sz="1200" baseline="0" dirty="0" smtClean="0">
                          <a:effectLst/>
                          <a:latin typeface="Calibri"/>
                          <a:ea typeface="Calibri"/>
                          <a:cs typeface="Times New Roman"/>
                        </a:rPr>
                        <a:t> committee </a:t>
                      </a:r>
                      <a:r>
                        <a:rPr lang="en-ZA" sz="1200" dirty="0" smtClean="0">
                          <a:effectLst/>
                          <a:latin typeface="Calibri"/>
                          <a:ea typeface="Calibri"/>
                          <a:cs typeface="Times New Roman"/>
                        </a:rPr>
                        <a:t>Established</a:t>
                      </a:r>
                      <a:r>
                        <a:rPr lang="en-ZA" sz="1200" baseline="0" dirty="0" smtClean="0">
                          <a:effectLst/>
                          <a:latin typeface="Calibri"/>
                          <a:ea typeface="Calibri"/>
                          <a:cs typeface="Times New Roman"/>
                        </a:rPr>
                        <a:t> by EA</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0681882"/>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138</a:t>
            </a:fld>
            <a:endParaRPr lang="en-ZA" altLang="en-US"/>
          </a:p>
        </p:txBody>
      </p:sp>
    </p:spTree>
    <p:extLst>
      <p:ext uri="{BB962C8B-B14F-4D97-AF65-F5344CB8AC3E}">
        <p14:creationId xmlns:p14="http://schemas.microsoft.com/office/powerpoint/2010/main" xmlns="" val="289833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b="1" dirty="0">
                <a:ea typeface="Calibri"/>
              </a:rPr>
              <a:t>SECURITY MANAGEMENT </a:t>
            </a:r>
            <a:r>
              <a:rPr lang="en-ZA" b="1" dirty="0" smtClean="0">
                <a:ea typeface="Calibri"/>
              </a:rPr>
              <a:t>(cont.)</a:t>
            </a:r>
            <a:endParaRPr lang="en-ZA" dirty="0"/>
          </a:p>
        </p:txBody>
      </p:sp>
      <p:graphicFrame>
        <p:nvGraphicFramePr>
          <p:cNvPr id="7" name="Content Placeholder 6"/>
          <p:cNvGraphicFramePr>
            <a:graphicFrameLocks noGrp="1"/>
          </p:cNvGraphicFramePr>
          <p:nvPr>
            <p:ph idx="1"/>
            <p:extLst/>
          </p:nvPr>
        </p:nvGraphicFramePr>
        <p:xfrm>
          <a:off x="492983" y="1563841"/>
          <a:ext cx="8272473" cy="4804182"/>
        </p:xfrm>
        <a:graphic>
          <a:graphicData uri="http://schemas.openxmlformats.org/drawingml/2006/table">
            <a:tbl>
              <a:tblPr firstRow="1" firstCol="1" bandRow="1"/>
              <a:tblGrid>
                <a:gridCol w="1508232">
                  <a:extLst>
                    <a:ext uri="{9D8B030D-6E8A-4147-A177-3AD203B41FA5}">
                      <a16:colId xmlns:a16="http://schemas.microsoft.com/office/drawing/2014/main" xmlns="" val="20000"/>
                    </a:ext>
                  </a:extLst>
                </a:gridCol>
                <a:gridCol w="2987189">
                  <a:extLst>
                    <a:ext uri="{9D8B030D-6E8A-4147-A177-3AD203B41FA5}">
                      <a16:colId xmlns:a16="http://schemas.microsoft.com/office/drawing/2014/main" xmlns="" val="20001"/>
                    </a:ext>
                  </a:extLst>
                </a:gridCol>
                <a:gridCol w="3777052">
                  <a:extLst>
                    <a:ext uri="{9D8B030D-6E8A-4147-A177-3AD203B41FA5}">
                      <a16:colId xmlns:a16="http://schemas.microsoft.com/office/drawing/2014/main" xmlns="" val="20002"/>
                    </a:ext>
                  </a:extLst>
                </a:gridCol>
              </a:tblGrid>
              <a:tr h="159997">
                <a:tc>
                  <a:txBody>
                    <a:bodyPr/>
                    <a:lstStyle/>
                    <a:p>
                      <a:pPr algn="just">
                        <a:spcBef>
                          <a:spcPts val="600"/>
                        </a:spcBef>
                        <a:spcAft>
                          <a:spcPts val="600"/>
                        </a:spcAft>
                      </a:pPr>
                      <a:r>
                        <a:rPr lang="en-ZA" sz="1200" b="1" dirty="0">
                          <a:effectLst/>
                          <a:latin typeface="Arial"/>
                          <a:ea typeface="Calibri"/>
                          <a:cs typeface="Times New Roman"/>
                        </a:rPr>
                        <a:t>Item</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a:effectLst/>
                          <a:latin typeface="Arial"/>
                          <a:ea typeface="Calibri"/>
                          <a:cs typeface="Times New Roman"/>
                        </a:rPr>
                        <a:t>2017/18 2018/19 SUMMARY REPORT</a:t>
                      </a:r>
                      <a:endParaRPr lang="en-ZA" sz="120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a:effectLst/>
                          <a:latin typeface="Arial"/>
                          <a:ea typeface="Calibri"/>
                          <a:cs typeface="Times New Roman"/>
                        </a:rPr>
                        <a:t>PROGRESS</a:t>
                      </a:r>
                      <a:endParaRPr lang="en-ZA" sz="120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581350">
                <a:tc>
                  <a:txBody>
                    <a:bodyPr/>
                    <a:lstStyle/>
                    <a:p>
                      <a:pPr algn="just">
                        <a:spcBef>
                          <a:spcPts val="600"/>
                        </a:spcBef>
                        <a:spcAft>
                          <a:spcPts val="600"/>
                        </a:spcAft>
                      </a:pPr>
                      <a:r>
                        <a:rPr lang="en-ZA" sz="1200" b="1" dirty="0" smtClean="0">
                          <a:effectLst/>
                          <a:latin typeface="+mn-lt"/>
                          <a:ea typeface="Calibri"/>
                        </a:rPr>
                        <a:t>SECURITY COMMITTEES</a:t>
                      </a:r>
                    </a:p>
                    <a:p>
                      <a:pPr algn="just">
                        <a:spcBef>
                          <a:spcPts val="600"/>
                        </a:spcBef>
                        <a:spcAft>
                          <a:spcPts val="600"/>
                        </a:spcAft>
                      </a:pPr>
                      <a:r>
                        <a:rPr lang="en-ZA" sz="1200" b="1" dirty="0" smtClean="0">
                          <a:effectLst/>
                          <a:latin typeface="Arial"/>
                          <a:ea typeface="Calibri"/>
                          <a:cs typeface="Times New Roman"/>
                        </a:rPr>
                        <a:t> </a:t>
                      </a:r>
                    </a:p>
                    <a:p>
                      <a:pPr algn="just">
                        <a:spcBef>
                          <a:spcPts val="600"/>
                        </a:spcBef>
                        <a:spcAft>
                          <a:spcPts val="600"/>
                        </a:spcAft>
                      </a:pP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ZA" sz="1200" dirty="0" smtClean="0">
                          <a:effectLst/>
                          <a:latin typeface="+mn-lt"/>
                          <a:ea typeface="Calibri"/>
                          <a:cs typeface="Times New Roman"/>
                        </a:rPr>
                        <a:t>Training for security committees conducted: </a:t>
                      </a:r>
                      <a:endParaRPr lang="en-ZA" sz="1200" dirty="0" smtClean="0">
                        <a:effectLst/>
                        <a:latin typeface="Calibri"/>
                        <a:ea typeface="Calibri"/>
                        <a:cs typeface="Times New Roman"/>
                      </a:endParaRPr>
                    </a:p>
                    <a:p>
                      <a:pPr algn="just">
                        <a:spcBef>
                          <a:spcPts val="600"/>
                        </a:spcBef>
                        <a:spcAft>
                          <a:spcPts val="600"/>
                        </a:spcAft>
                      </a:pPr>
                      <a:r>
                        <a:rPr lang="en-ZA" sz="1200" dirty="0" smtClean="0">
                          <a:effectLst/>
                          <a:latin typeface="+mn-lt"/>
                          <a:ea typeface="Calibri"/>
                          <a:cs typeface="Times New Roman"/>
                        </a:rPr>
                        <a:t>Provincial  Security Committee:26/02/2018</a:t>
                      </a:r>
                      <a:endParaRPr lang="en-ZA" sz="1200" dirty="0" smtClean="0">
                        <a:effectLst/>
                        <a:latin typeface="Calibri"/>
                        <a:ea typeface="Calibri"/>
                        <a:cs typeface="Times New Roman"/>
                      </a:endParaRPr>
                    </a:p>
                    <a:p>
                      <a:pPr algn="just">
                        <a:spcBef>
                          <a:spcPts val="600"/>
                        </a:spcBef>
                        <a:spcAft>
                          <a:spcPts val="600"/>
                        </a:spcAft>
                      </a:pPr>
                      <a:r>
                        <a:rPr lang="en-ZA" sz="1200" dirty="0" smtClean="0">
                          <a:effectLst/>
                          <a:latin typeface="+mn-lt"/>
                          <a:ea typeface="Calibri"/>
                          <a:cs typeface="Times New Roman"/>
                        </a:rPr>
                        <a:t>ALL DEMS; Heads of Corporate Services; Heads of Vertical Programs and All Security Managers.</a:t>
                      </a:r>
                      <a:endParaRPr lang="en-ZA" sz="1200" dirty="0" smtClean="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39952">
                <a:tc>
                  <a:txBody>
                    <a:bodyPr/>
                    <a:lstStyle/>
                    <a:p>
                      <a:pPr algn="just">
                        <a:spcBef>
                          <a:spcPts val="600"/>
                        </a:spcBef>
                        <a:spcAft>
                          <a:spcPts val="600"/>
                        </a:spcAft>
                      </a:pPr>
                      <a:r>
                        <a:rPr lang="en-ZA" sz="1100" b="1" dirty="0">
                          <a:effectLst/>
                          <a:latin typeface="Arial"/>
                          <a:ea typeface="Calibri"/>
                          <a:cs typeface="Times New Roman"/>
                        </a:rPr>
                        <a:t>ESTABLISHMENT OF COMMUNITY BASED SECURITY FORUMS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ZA" sz="1400" dirty="0">
                          <a:effectLst/>
                          <a:latin typeface="Arial"/>
                          <a:ea typeface="Calibri"/>
                          <a:cs typeface="Times New Roman"/>
                        </a:rPr>
                        <a:t>The Department has commenced with a program to establish Broader Community Based Security Forums.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ZA" sz="1400" dirty="0">
                          <a:effectLst/>
                          <a:latin typeface="Arial"/>
                          <a:ea typeface="Calibri"/>
                          <a:cs typeface="Times New Roman"/>
                        </a:rPr>
                        <a:t>The 1</a:t>
                      </a:r>
                      <a:r>
                        <a:rPr lang="en-ZA" sz="1400" baseline="30000" dirty="0">
                          <a:effectLst/>
                          <a:latin typeface="Arial"/>
                          <a:ea typeface="Calibri"/>
                          <a:cs typeface="Times New Roman"/>
                        </a:rPr>
                        <a:t>st</a:t>
                      </a:r>
                      <a:r>
                        <a:rPr lang="en-ZA" sz="1400" dirty="0">
                          <a:effectLst/>
                          <a:latin typeface="Arial"/>
                          <a:ea typeface="Calibri"/>
                          <a:cs typeface="Times New Roman"/>
                        </a:rPr>
                        <a:t> Phase was the establishment of Internal Security Committees completed in March 2018. </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2</a:t>
                      </a:r>
                      <a:r>
                        <a:rPr lang="en-ZA" sz="1400" baseline="30000" dirty="0">
                          <a:effectLst/>
                          <a:latin typeface="Arial"/>
                          <a:ea typeface="Calibri"/>
                          <a:cs typeface="Times New Roman"/>
                        </a:rPr>
                        <a:t>nd</a:t>
                      </a:r>
                      <a:r>
                        <a:rPr lang="en-ZA" sz="1400" dirty="0">
                          <a:effectLst/>
                          <a:latin typeface="Arial"/>
                          <a:ea typeface="Calibri"/>
                          <a:cs typeface="Times New Roman"/>
                        </a:rPr>
                        <a:t> Phase in the induction commenced on 1/06/2018 30/06/2018</a:t>
                      </a:r>
                      <a:r>
                        <a:rPr lang="en-ZA" sz="1400" dirty="0" smtClean="0">
                          <a:effectLst/>
                          <a:latin typeface="Arial"/>
                          <a:ea typeface="Calibri"/>
                          <a:cs typeface="Times New Roman"/>
                        </a:rPr>
                        <a:t>.</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The SAPS and SSA has been roped in.</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Internally; Legal Services; Health Branch, Contract management and Communication has been roped in</a:t>
                      </a:r>
                      <a:r>
                        <a:rPr lang="en-ZA" sz="1400" dirty="0" smtClean="0">
                          <a:effectLst/>
                          <a:latin typeface="Arial"/>
                          <a:ea typeface="Calibri"/>
                          <a:cs typeface="Times New Roman"/>
                        </a:rPr>
                        <a:t>.</a:t>
                      </a:r>
                      <a:r>
                        <a:rPr lang="en-ZA" sz="1400" dirty="0">
                          <a:effectLst/>
                          <a:latin typeface="Arial"/>
                          <a:ea typeface="Calibri"/>
                          <a:cs typeface="Times New Roman"/>
                        </a:rPr>
                        <a:t>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8824768"/>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139</a:t>
            </a:fld>
            <a:endParaRPr lang="en-ZA" altLang="en-US"/>
          </a:p>
        </p:txBody>
      </p:sp>
    </p:spTree>
    <p:extLst>
      <p:ext uri="{BB962C8B-B14F-4D97-AF65-F5344CB8AC3E}">
        <p14:creationId xmlns:p14="http://schemas.microsoft.com/office/powerpoint/2010/main" xmlns="" val="73104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NATURAL AND UNNATURAL DEATHS</a:t>
            </a:r>
            <a:endParaRPr lang="en-US" sz="36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CF40BA3-4F2E-44E5-AB28-74E75288D010}" type="slidenum">
              <a:rPr lang="en-US" smtClean="0"/>
              <a:pPr>
                <a:defRPr/>
              </a:pPr>
              <a:t>14</a:t>
            </a:fld>
            <a:endParaRPr lang="en-US" dirty="0"/>
          </a:p>
        </p:txBody>
      </p:sp>
    </p:spTree>
    <p:extLst>
      <p:ext uri="{BB962C8B-B14F-4D97-AF65-F5344CB8AC3E}">
        <p14:creationId xmlns:p14="http://schemas.microsoft.com/office/powerpoint/2010/main" xmlns="" val="390441590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b="1" dirty="0">
                <a:ea typeface="Calibri"/>
              </a:rPr>
              <a:t>SECURITY </a:t>
            </a:r>
            <a:r>
              <a:rPr lang="en-ZA" b="1" dirty="0" smtClean="0">
                <a:ea typeface="Calibri"/>
              </a:rPr>
              <a:t>MANAGEMENT</a:t>
            </a:r>
            <a:r>
              <a:rPr lang="en-ZA" b="1" dirty="0">
                <a:solidFill>
                  <a:srgbClr val="000000"/>
                </a:solidFill>
                <a:ea typeface="Calibri"/>
              </a:rPr>
              <a:t>(cont.)</a:t>
            </a:r>
            <a:r>
              <a:rPr lang="en-ZA" b="1" dirty="0" smtClean="0">
                <a:ea typeface="Calibri"/>
              </a:rPr>
              <a:t> </a:t>
            </a:r>
            <a:endParaRPr lang="en-ZA" dirty="0"/>
          </a:p>
        </p:txBody>
      </p:sp>
      <p:graphicFrame>
        <p:nvGraphicFramePr>
          <p:cNvPr id="7" name="Content Placeholder 6"/>
          <p:cNvGraphicFramePr>
            <a:graphicFrameLocks noGrp="1"/>
          </p:cNvGraphicFramePr>
          <p:nvPr>
            <p:ph idx="1"/>
            <p:extLst/>
          </p:nvPr>
        </p:nvGraphicFramePr>
        <p:xfrm>
          <a:off x="955343" y="1676400"/>
          <a:ext cx="7960236" cy="4815840"/>
        </p:xfrm>
        <a:graphic>
          <a:graphicData uri="http://schemas.openxmlformats.org/drawingml/2006/table">
            <a:tbl>
              <a:tblPr firstRow="1" firstCol="1" bandRow="1"/>
              <a:tblGrid>
                <a:gridCol w="1501254">
                  <a:extLst>
                    <a:ext uri="{9D8B030D-6E8A-4147-A177-3AD203B41FA5}">
                      <a16:colId xmlns:a16="http://schemas.microsoft.com/office/drawing/2014/main" xmlns="" val="20000"/>
                    </a:ext>
                  </a:extLst>
                </a:gridCol>
                <a:gridCol w="2852382">
                  <a:extLst>
                    <a:ext uri="{9D8B030D-6E8A-4147-A177-3AD203B41FA5}">
                      <a16:colId xmlns:a16="http://schemas.microsoft.com/office/drawing/2014/main" xmlns="" val="20001"/>
                    </a:ext>
                  </a:extLst>
                </a:gridCol>
                <a:gridCol w="3606600">
                  <a:extLst>
                    <a:ext uri="{9D8B030D-6E8A-4147-A177-3AD203B41FA5}">
                      <a16:colId xmlns:a16="http://schemas.microsoft.com/office/drawing/2014/main" xmlns="" val="20002"/>
                    </a:ext>
                  </a:extLst>
                </a:gridCol>
              </a:tblGrid>
              <a:tr h="0">
                <a:tc>
                  <a:txBody>
                    <a:bodyPr/>
                    <a:lstStyle/>
                    <a:p>
                      <a:pPr algn="just">
                        <a:spcBef>
                          <a:spcPts val="600"/>
                        </a:spcBef>
                        <a:spcAft>
                          <a:spcPts val="600"/>
                        </a:spcAft>
                      </a:pPr>
                      <a:r>
                        <a:rPr lang="en-ZA" sz="1200" b="1" dirty="0">
                          <a:effectLst/>
                          <a:latin typeface="Arial"/>
                          <a:ea typeface="Calibri"/>
                          <a:cs typeface="Times New Roman"/>
                        </a:rPr>
                        <a:t>Item</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a:effectLst/>
                          <a:latin typeface="Arial"/>
                          <a:ea typeface="Calibri"/>
                          <a:cs typeface="Times New Roman"/>
                        </a:rPr>
                        <a:t>2017/18 2018/19 SUMMARY REPORT</a:t>
                      </a:r>
                      <a:endParaRPr lang="en-ZA" sz="120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a:effectLst/>
                          <a:latin typeface="Arial"/>
                          <a:ea typeface="Calibri"/>
                          <a:cs typeface="Times New Roman"/>
                        </a:rPr>
                        <a:t>PROGRESS</a:t>
                      </a:r>
                      <a:endParaRPr lang="en-ZA" sz="120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340682">
                <a:tc>
                  <a:txBody>
                    <a:bodyPr/>
                    <a:lstStyle/>
                    <a:p>
                      <a:pPr algn="just">
                        <a:spcBef>
                          <a:spcPts val="600"/>
                        </a:spcBef>
                        <a:spcAft>
                          <a:spcPts val="600"/>
                        </a:spcAft>
                      </a:pPr>
                      <a:r>
                        <a:rPr lang="en-ZA" sz="1200" b="1" dirty="0">
                          <a:effectLst/>
                          <a:latin typeface="Arial"/>
                          <a:ea typeface="Calibri"/>
                          <a:cs typeface="Times New Roman"/>
                        </a:rPr>
                        <a:t>PRIVATE SECURITY </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dirty="0">
                          <a:effectLst/>
                          <a:latin typeface="Arial"/>
                          <a:ea typeface="Calibri"/>
                          <a:cs typeface="Times New Roman"/>
                        </a:rPr>
                        <a:t>CONTRACT PERIOD:</a:t>
                      </a:r>
                      <a:endParaRPr lang="en-ZA" sz="1200" dirty="0">
                        <a:effectLst/>
                        <a:latin typeface="Calibri"/>
                        <a:ea typeface="Calibri"/>
                        <a:cs typeface="Times New Roman"/>
                      </a:endParaRPr>
                    </a:p>
                    <a:p>
                      <a:pPr algn="just">
                        <a:spcBef>
                          <a:spcPts val="600"/>
                        </a:spcBef>
                        <a:spcAft>
                          <a:spcPts val="600"/>
                        </a:spcAft>
                      </a:pPr>
                      <a:r>
                        <a:rPr lang="en-ZA" sz="1200" b="1" dirty="0">
                          <a:effectLst/>
                          <a:latin typeface="Arial"/>
                          <a:ea typeface="Calibri"/>
                          <a:cs typeface="Times New Roman"/>
                        </a:rPr>
                        <a:t>FROM: 1 MAY 2017</a:t>
                      </a:r>
                      <a:endParaRPr lang="en-ZA" sz="1200" dirty="0">
                        <a:effectLst/>
                        <a:latin typeface="Calibri"/>
                        <a:ea typeface="Calibri"/>
                        <a:cs typeface="Times New Roman"/>
                      </a:endParaRPr>
                    </a:p>
                    <a:p>
                      <a:pPr algn="just">
                        <a:spcBef>
                          <a:spcPts val="600"/>
                        </a:spcBef>
                        <a:spcAft>
                          <a:spcPts val="600"/>
                        </a:spcAft>
                      </a:pPr>
                      <a:r>
                        <a:rPr lang="en-ZA" sz="1200" b="1" dirty="0">
                          <a:effectLst/>
                          <a:latin typeface="Arial"/>
                          <a:ea typeface="Calibri"/>
                          <a:cs typeface="Times New Roman"/>
                        </a:rPr>
                        <a:t>END:    30 APRIL 2020</a:t>
                      </a:r>
                      <a:endParaRPr lang="en-ZA" sz="1200" dirty="0">
                        <a:effectLst/>
                        <a:latin typeface="Calibri"/>
                        <a:ea typeface="Calibri"/>
                        <a:cs typeface="Times New Roman"/>
                      </a:endParaRPr>
                    </a:p>
                    <a:p>
                      <a:pPr algn="just">
                        <a:spcBef>
                          <a:spcPts val="600"/>
                        </a:spcBef>
                        <a:spcAft>
                          <a:spcPts val="600"/>
                        </a:spcAft>
                      </a:pPr>
                      <a:r>
                        <a:rPr lang="en-ZA" sz="1200" b="1" dirty="0">
                          <a:effectLst/>
                          <a:latin typeface="Arial"/>
                          <a:ea typeface="Calibri"/>
                          <a:cs typeface="Times New Roman"/>
                        </a:rPr>
                        <a:t>NUMBER OF COMPANIES: 36</a:t>
                      </a:r>
                      <a:endParaRPr lang="en-ZA" sz="1200" dirty="0">
                        <a:effectLst/>
                        <a:latin typeface="Calibri"/>
                        <a:ea typeface="Calibri"/>
                        <a:cs typeface="Times New Roman"/>
                      </a:endParaRPr>
                    </a:p>
                    <a:p>
                      <a:pPr algn="just">
                        <a:spcBef>
                          <a:spcPts val="600"/>
                        </a:spcBef>
                        <a:spcAft>
                          <a:spcPts val="600"/>
                        </a:spcAft>
                      </a:pPr>
                      <a:r>
                        <a:rPr lang="en-ZA" sz="1200" b="1" dirty="0">
                          <a:effectLst/>
                          <a:latin typeface="Arial"/>
                          <a:ea typeface="Calibri"/>
                          <a:cs typeface="Times New Roman"/>
                        </a:rPr>
                        <a:t>TOTAL NUMBER OF GUARDS: 3409</a:t>
                      </a:r>
                      <a:endParaRPr lang="en-ZA" sz="1200" dirty="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Bef>
                          <a:spcPts val="600"/>
                        </a:spcBef>
                        <a:spcAft>
                          <a:spcPts val="600"/>
                        </a:spcAft>
                      </a:pPr>
                      <a:r>
                        <a:rPr lang="en-ZA" sz="1200" b="1">
                          <a:effectLst/>
                          <a:latin typeface="Arial"/>
                          <a:ea typeface="Calibri"/>
                          <a:cs typeface="Times New Roman"/>
                        </a:rPr>
                        <a:t> </a:t>
                      </a:r>
                      <a:endParaRPr lang="en-ZA" sz="1200">
                        <a:effectLst/>
                        <a:latin typeface="Calibri"/>
                        <a:ea typeface="Calibri"/>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2681364">
                <a:tc>
                  <a:txBody>
                    <a:bodyPr/>
                    <a:lstStyle/>
                    <a:p>
                      <a:pPr algn="just">
                        <a:spcBef>
                          <a:spcPts val="600"/>
                        </a:spcBef>
                        <a:spcAft>
                          <a:spcPts val="600"/>
                        </a:spcAft>
                      </a:pPr>
                      <a:r>
                        <a:rPr lang="en-ZA" sz="1100" b="1" dirty="0">
                          <a:effectLst/>
                          <a:latin typeface="Arial"/>
                          <a:ea typeface="Calibri"/>
                          <a:cs typeface="Times New Roman"/>
                        </a:rPr>
                        <a:t>ESTABLISHMENT OF COMMUNITY BASED SECURITY FORUMS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ZA" sz="1400" dirty="0">
                          <a:effectLst/>
                          <a:latin typeface="Arial"/>
                          <a:ea typeface="Calibri"/>
                          <a:cs typeface="Times New Roman"/>
                        </a:rPr>
                        <a:t>The Department has commenced with a program to establish Broader Community Based Security Forums.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ZA" sz="1400" dirty="0">
                          <a:effectLst/>
                          <a:latin typeface="Arial"/>
                          <a:ea typeface="Calibri"/>
                          <a:cs typeface="Times New Roman"/>
                        </a:rPr>
                        <a:t>The 1</a:t>
                      </a:r>
                      <a:r>
                        <a:rPr lang="en-ZA" sz="1400" baseline="30000" dirty="0">
                          <a:effectLst/>
                          <a:latin typeface="Arial"/>
                          <a:ea typeface="Calibri"/>
                          <a:cs typeface="Times New Roman"/>
                        </a:rPr>
                        <a:t>st</a:t>
                      </a:r>
                      <a:r>
                        <a:rPr lang="en-ZA" sz="1400" dirty="0">
                          <a:effectLst/>
                          <a:latin typeface="Arial"/>
                          <a:ea typeface="Calibri"/>
                          <a:cs typeface="Times New Roman"/>
                        </a:rPr>
                        <a:t> Phase was the establishment of Internal Security Committees completed in March 2018. </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2</a:t>
                      </a:r>
                      <a:r>
                        <a:rPr lang="en-ZA" sz="1400" baseline="30000" dirty="0">
                          <a:effectLst/>
                          <a:latin typeface="Arial"/>
                          <a:ea typeface="Calibri"/>
                          <a:cs typeface="Times New Roman"/>
                        </a:rPr>
                        <a:t>nd</a:t>
                      </a:r>
                      <a:r>
                        <a:rPr lang="en-ZA" sz="1400" dirty="0">
                          <a:effectLst/>
                          <a:latin typeface="Arial"/>
                          <a:ea typeface="Calibri"/>
                          <a:cs typeface="Times New Roman"/>
                        </a:rPr>
                        <a:t> Phase in the induction commenced on 1/06/2018 30/06/2018</a:t>
                      </a:r>
                      <a:r>
                        <a:rPr lang="en-ZA" sz="1400" dirty="0" smtClean="0">
                          <a:effectLst/>
                          <a:latin typeface="Arial"/>
                          <a:ea typeface="Calibri"/>
                          <a:cs typeface="Times New Roman"/>
                        </a:rPr>
                        <a:t>.</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The SAPS and SSA has been roped in.</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Internally; Legal Services; Health Branch, Contract management and Communication has been roped in.</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 </a:t>
                      </a:r>
                      <a:endParaRPr lang="en-ZA" sz="1400" dirty="0">
                        <a:effectLst/>
                        <a:latin typeface="Calibri"/>
                        <a:ea typeface="Calibri"/>
                        <a:cs typeface="Times New Roman"/>
                      </a:endParaRPr>
                    </a:p>
                    <a:p>
                      <a:pPr algn="just">
                        <a:spcBef>
                          <a:spcPts val="600"/>
                        </a:spcBef>
                        <a:spcAft>
                          <a:spcPts val="600"/>
                        </a:spcAft>
                      </a:pPr>
                      <a:r>
                        <a:rPr lang="en-ZA" sz="1400" dirty="0">
                          <a:effectLst/>
                          <a:latin typeface="Arial"/>
                          <a:ea typeface="Calibri"/>
                          <a:cs typeface="Times New Roman"/>
                        </a:rPr>
                        <a:t>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140</a:t>
            </a:fld>
            <a:endParaRPr lang="en-ZA" altLang="en-US"/>
          </a:p>
        </p:txBody>
      </p:sp>
    </p:spTree>
    <p:extLst>
      <p:ext uri="{BB962C8B-B14F-4D97-AF65-F5344CB8AC3E}">
        <p14:creationId xmlns:p14="http://schemas.microsoft.com/office/powerpoint/2010/main" xmlns="" val="8740756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a:solidFill>
                  <a:srgbClr val="000000"/>
                </a:solidFill>
                <a:ea typeface="Calibri"/>
              </a:rPr>
              <a:t>SECURITY </a:t>
            </a:r>
            <a:r>
              <a:rPr lang="en-ZA" b="1" dirty="0" smtClean="0">
                <a:solidFill>
                  <a:srgbClr val="000000"/>
                </a:solidFill>
                <a:ea typeface="Calibri"/>
              </a:rPr>
              <a:t>MANAGEMENT</a:t>
            </a:r>
            <a:endParaRPr lang="en-ZA" dirty="0"/>
          </a:p>
        </p:txBody>
      </p:sp>
      <p:graphicFrame>
        <p:nvGraphicFramePr>
          <p:cNvPr id="6" name="Content Placeholder 5"/>
          <p:cNvGraphicFramePr>
            <a:graphicFrameLocks noGrp="1"/>
          </p:cNvGraphicFramePr>
          <p:nvPr>
            <p:ph idx="1"/>
            <p:extLst/>
          </p:nvPr>
        </p:nvGraphicFramePr>
        <p:xfrm>
          <a:off x="818865" y="1600204"/>
          <a:ext cx="8172736" cy="1784445"/>
        </p:xfrm>
        <a:graphic>
          <a:graphicData uri="http://schemas.openxmlformats.org/drawingml/2006/table">
            <a:tbl>
              <a:tblPr firstRow="1" bandRow="1">
                <a:tableStyleId>{5C22544A-7EE6-4342-B048-85BDC9FD1C3A}</a:tableStyleId>
              </a:tblPr>
              <a:tblGrid>
                <a:gridCol w="2043184">
                  <a:extLst>
                    <a:ext uri="{9D8B030D-6E8A-4147-A177-3AD203B41FA5}">
                      <a16:colId xmlns:a16="http://schemas.microsoft.com/office/drawing/2014/main" xmlns="" val="20000"/>
                    </a:ext>
                  </a:extLst>
                </a:gridCol>
                <a:gridCol w="2043184">
                  <a:extLst>
                    <a:ext uri="{9D8B030D-6E8A-4147-A177-3AD203B41FA5}">
                      <a16:colId xmlns:a16="http://schemas.microsoft.com/office/drawing/2014/main" xmlns="" val="20001"/>
                    </a:ext>
                  </a:extLst>
                </a:gridCol>
                <a:gridCol w="2043184">
                  <a:extLst>
                    <a:ext uri="{9D8B030D-6E8A-4147-A177-3AD203B41FA5}">
                      <a16:colId xmlns:a16="http://schemas.microsoft.com/office/drawing/2014/main" xmlns="" val="20002"/>
                    </a:ext>
                  </a:extLst>
                </a:gridCol>
                <a:gridCol w="2043184">
                  <a:extLst>
                    <a:ext uri="{9D8B030D-6E8A-4147-A177-3AD203B41FA5}">
                      <a16:colId xmlns:a16="http://schemas.microsoft.com/office/drawing/2014/main" xmlns="" val="20003"/>
                    </a:ext>
                  </a:extLst>
                </a:gridCol>
              </a:tblGrid>
              <a:tr h="1784445">
                <a:tc>
                  <a:txBody>
                    <a:bodyPr/>
                    <a:lstStyle/>
                    <a:p>
                      <a:pPr algn="just">
                        <a:spcBef>
                          <a:spcPts val="600"/>
                        </a:spcBef>
                        <a:spcAft>
                          <a:spcPts val="600"/>
                        </a:spcAft>
                      </a:pPr>
                      <a:r>
                        <a:rPr lang="en-ZA" sz="1400" b="1" dirty="0">
                          <a:solidFill>
                            <a:schemeClr val="tx1"/>
                          </a:solidFill>
                          <a:effectLst/>
                          <a:latin typeface="Arial"/>
                          <a:ea typeface="Calibri"/>
                          <a:cs typeface="Times New Roman"/>
                        </a:rPr>
                        <a:t>SCREENING AND VETTING</a:t>
                      </a:r>
                      <a:endParaRPr lang="en-ZA" sz="1400" dirty="0">
                        <a:solidFill>
                          <a:schemeClr val="tx1"/>
                        </a:solidFill>
                        <a:effectLst/>
                        <a:latin typeface="Calibri"/>
                        <a:ea typeface="Calibri"/>
                        <a:cs typeface="Times New Roman"/>
                      </a:endParaRPr>
                    </a:p>
                  </a:txBody>
                  <a:tcPr marL="68580" marR="68580" marT="0" marB="0"/>
                </a:tc>
                <a:tc>
                  <a:txBody>
                    <a:bodyPr/>
                    <a:lstStyle/>
                    <a:p>
                      <a:pPr algn="just">
                        <a:spcBef>
                          <a:spcPts val="600"/>
                        </a:spcBef>
                        <a:spcAft>
                          <a:spcPts val="600"/>
                        </a:spcAft>
                      </a:pPr>
                      <a:r>
                        <a:rPr lang="en-ZA" sz="1400" dirty="0">
                          <a:solidFill>
                            <a:schemeClr val="tx1"/>
                          </a:solidFill>
                          <a:effectLst/>
                          <a:latin typeface="Arial"/>
                          <a:ea typeface="Calibri"/>
                          <a:cs typeface="Times New Roman"/>
                        </a:rPr>
                        <a:t>Number of </a:t>
                      </a:r>
                      <a:r>
                        <a:rPr lang="en-ZA" sz="1400" dirty="0" smtClean="0">
                          <a:solidFill>
                            <a:schemeClr val="tx1"/>
                          </a:solidFill>
                          <a:effectLst/>
                          <a:latin typeface="Arial"/>
                          <a:ea typeface="Calibri"/>
                          <a:cs typeface="Times New Roman"/>
                        </a:rPr>
                        <a:t>screening (suitability check) </a:t>
                      </a:r>
                      <a:r>
                        <a:rPr lang="en-ZA" sz="1400" dirty="0">
                          <a:solidFill>
                            <a:schemeClr val="tx1"/>
                          </a:solidFill>
                          <a:effectLst/>
                          <a:latin typeface="Arial"/>
                          <a:ea typeface="Calibri"/>
                          <a:cs typeface="Times New Roman"/>
                        </a:rPr>
                        <a:t>requests processed: </a:t>
                      </a:r>
                      <a:r>
                        <a:rPr lang="en-ZA" sz="1400" b="1" dirty="0">
                          <a:solidFill>
                            <a:schemeClr val="tx1"/>
                          </a:solidFill>
                          <a:effectLst/>
                          <a:latin typeface="Arial"/>
                          <a:ea typeface="Calibri"/>
                          <a:cs typeface="Times New Roman"/>
                        </a:rPr>
                        <a:t>5619</a:t>
                      </a:r>
                      <a:r>
                        <a:rPr lang="en-ZA" sz="1400" dirty="0">
                          <a:solidFill>
                            <a:schemeClr val="tx1"/>
                          </a:solidFill>
                          <a:effectLst/>
                          <a:latin typeface="Arial"/>
                          <a:ea typeface="Calibri"/>
                          <a:cs typeface="Times New Roman"/>
                        </a:rPr>
                        <a:t> for Fin year 2017/2018.</a:t>
                      </a:r>
                      <a:endParaRPr lang="en-ZA" sz="1400" dirty="0">
                        <a:solidFill>
                          <a:schemeClr val="tx1"/>
                        </a:solidFill>
                        <a:effectLst/>
                        <a:latin typeface="Calibri"/>
                        <a:ea typeface="Calibri"/>
                        <a:cs typeface="Times New Roman"/>
                      </a:endParaRPr>
                    </a:p>
                    <a:p>
                      <a:pPr algn="just">
                        <a:spcBef>
                          <a:spcPts val="600"/>
                        </a:spcBef>
                        <a:spcAft>
                          <a:spcPts val="600"/>
                        </a:spcAft>
                      </a:pPr>
                      <a:r>
                        <a:rPr lang="en-ZA" sz="1400" dirty="0" smtClean="0">
                          <a:solidFill>
                            <a:schemeClr val="tx1"/>
                          </a:solidFill>
                          <a:effectLst/>
                          <a:latin typeface="Arial"/>
                          <a:ea typeface="Calibri"/>
                          <a:cs typeface="Times New Roman"/>
                        </a:rPr>
                        <a:t>Vetting=</a:t>
                      </a:r>
                      <a:r>
                        <a:rPr lang="en-ZA" sz="1400" b="1" dirty="0" smtClean="0">
                          <a:solidFill>
                            <a:schemeClr val="tx1"/>
                          </a:solidFill>
                          <a:effectLst/>
                          <a:latin typeface="Arial"/>
                          <a:ea typeface="Calibri"/>
                          <a:cs typeface="Times New Roman"/>
                        </a:rPr>
                        <a:t>13.</a:t>
                      </a:r>
                      <a:endParaRPr lang="en-ZA" sz="1400" dirty="0">
                        <a:solidFill>
                          <a:schemeClr val="tx1"/>
                        </a:solidFill>
                        <a:effectLst/>
                        <a:latin typeface="Calibri"/>
                        <a:ea typeface="Calibri"/>
                        <a:cs typeface="Times New Roman"/>
                      </a:endParaRPr>
                    </a:p>
                  </a:txBody>
                  <a:tcPr marL="68580" marR="68580" marT="0" marB="0"/>
                </a:tc>
                <a:tc>
                  <a:txBody>
                    <a:bodyPr/>
                    <a:lstStyle/>
                    <a:p>
                      <a:pPr algn="just">
                        <a:spcBef>
                          <a:spcPts val="600"/>
                        </a:spcBef>
                        <a:spcAft>
                          <a:spcPts val="600"/>
                        </a:spcAft>
                      </a:pPr>
                      <a:r>
                        <a:rPr lang="en-ZA" sz="1400" dirty="0">
                          <a:solidFill>
                            <a:schemeClr val="tx1"/>
                          </a:solidFill>
                          <a:effectLst/>
                          <a:latin typeface="Arial"/>
                          <a:ea typeface="Calibri"/>
                          <a:cs typeface="Times New Roman"/>
                        </a:rPr>
                        <a:t>Capacity challenges at SSA.</a:t>
                      </a:r>
                      <a:endParaRPr lang="en-ZA" sz="1400" dirty="0">
                        <a:solidFill>
                          <a:schemeClr val="tx1"/>
                        </a:solidFill>
                        <a:effectLst/>
                        <a:latin typeface="Calibri"/>
                        <a:ea typeface="Calibri"/>
                        <a:cs typeface="Times New Roman"/>
                      </a:endParaRPr>
                    </a:p>
                    <a:p>
                      <a:pPr algn="just">
                        <a:spcBef>
                          <a:spcPts val="600"/>
                        </a:spcBef>
                        <a:spcAft>
                          <a:spcPts val="600"/>
                        </a:spcAft>
                      </a:pPr>
                      <a:r>
                        <a:rPr lang="en-ZA" sz="1400" dirty="0">
                          <a:solidFill>
                            <a:schemeClr val="tx1"/>
                          </a:solidFill>
                          <a:effectLst/>
                          <a:latin typeface="Arial"/>
                          <a:ea typeface="Calibri"/>
                          <a:cs typeface="Times New Roman"/>
                        </a:rPr>
                        <a:t> </a:t>
                      </a:r>
                      <a:endParaRPr lang="en-ZA" sz="1400" dirty="0">
                        <a:solidFill>
                          <a:schemeClr val="tx1"/>
                        </a:solidFill>
                        <a:effectLst/>
                        <a:latin typeface="Calibri"/>
                        <a:ea typeface="Calibri"/>
                        <a:cs typeface="Times New Roman"/>
                      </a:endParaRPr>
                    </a:p>
                    <a:p>
                      <a:pPr algn="just">
                        <a:spcBef>
                          <a:spcPts val="600"/>
                        </a:spcBef>
                        <a:spcAft>
                          <a:spcPts val="600"/>
                        </a:spcAft>
                      </a:pPr>
                      <a:r>
                        <a:rPr lang="en-ZA" sz="1400" dirty="0">
                          <a:solidFill>
                            <a:schemeClr val="tx1"/>
                          </a:solidFill>
                          <a:effectLst/>
                          <a:latin typeface="Arial"/>
                          <a:ea typeface="Calibri"/>
                          <a:cs typeface="Times New Roman"/>
                        </a:rPr>
                        <a:t> </a:t>
                      </a:r>
                      <a:endParaRPr lang="en-ZA" sz="1400" dirty="0">
                        <a:solidFill>
                          <a:schemeClr val="tx1"/>
                        </a:solidFill>
                        <a:effectLst/>
                        <a:latin typeface="Calibri"/>
                        <a:ea typeface="Calibri"/>
                        <a:cs typeface="Times New Roman"/>
                      </a:endParaRPr>
                    </a:p>
                  </a:txBody>
                  <a:tcPr marL="68580" marR="68580" marT="0" marB="0"/>
                </a:tc>
                <a:tc>
                  <a:txBody>
                    <a:bodyPr/>
                    <a:lstStyle/>
                    <a:p>
                      <a:pPr algn="just">
                        <a:spcBef>
                          <a:spcPts val="600"/>
                        </a:spcBef>
                        <a:spcAft>
                          <a:spcPts val="600"/>
                        </a:spcAft>
                      </a:pPr>
                      <a:r>
                        <a:rPr lang="en-ZA" sz="1400" dirty="0">
                          <a:solidFill>
                            <a:schemeClr val="tx1"/>
                          </a:solidFill>
                          <a:effectLst/>
                          <a:latin typeface="Arial"/>
                          <a:ea typeface="Calibri"/>
                          <a:cs typeface="Times New Roman"/>
                        </a:rPr>
                        <a:t>Outside Departmental authority matter raised at appropriate forums.</a:t>
                      </a:r>
                      <a:endParaRPr lang="en-ZA" sz="1400" dirty="0">
                        <a:solidFill>
                          <a:schemeClr val="tx1"/>
                        </a:solidFill>
                        <a:effectLst/>
                        <a:latin typeface="Calibri"/>
                        <a:ea typeface="Calibri"/>
                        <a:cs typeface="Times New Roman"/>
                      </a:endParaRPr>
                    </a:p>
                    <a:p>
                      <a:pPr algn="just">
                        <a:spcBef>
                          <a:spcPts val="600"/>
                        </a:spcBef>
                        <a:spcAft>
                          <a:spcPts val="600"/>
                        </a:spcAft>
                      </a:pPr>
                      <a:r>
                        <a:rPr lang="en-ZA" sz="1400" dirty="0">
                          <a:solidFill>
                            <a:schemeClr val="tx1"/>
                          </a:solidFill>
                          <a:effectLst/>
                          <a:latin typeface="Arial"/>
                          <a:ea typeface="Calibri"/>
                          <a:cs typeface="Times New Roman"/>
                        </a:rPr>
                        <a:t> </a:t>
                      </a:r>
                      <a:endParaRPr lang="en-ZA" sz="1400" dirty="0">
                        <a:solidFill>
                          <a:schemeClr val="tx1"/>
                        </a:solidFill>
                        <a:effectLst/>
                        <a:latin typeface="Calibri"/>
                        <a:ea typeface="Calibri"/>
                        <a:cs typeface="Times New Roman"/>
                      </a:endParaRPr>
                    </a:p>
                    <a:p>
                      <a:pPr algn="just">
                        <a:spcBef>
                          <a:spcPts val="600"/>
                        </a:spcBef>
                        <a:spcAft>
                          <a:spcPts val="600"/>
                        </a:spcAft>
                      </a:pPr>
                      <a:r>
                        <a:rPr lang="en-ZA" sz="1400" dirty="0">
                          <a:solidFill>
                            <a:schemeClr val="tx1"/>
                          </a:solidFill>
                          <a:effectLst/>
                          <a:latin typeface="Arial"/>
                          <a:ea typeface="Calibri"/>
                          <a:cs typeface="Times New Roman"/>
                        </a:rPr>
                        <a:t> </a:t>
                      </a:r>
                      <a:endParaRPr lang="en-ZA" sz="14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141</a:t>
            </a:fld>
            <a:endParaRPr lang="en-ZA" altLang="en-US"/>
          </a:p>
        </p:txBody>
      </p:sp>
    </p:spTree>
    <p:extLst>
      <p:ext uri="{BB962C8B-B14F-4D97-AF65-F5344CB8AC3E}">
        <p14:creationId xmlns:p14="http://schemas.microsoft.com/office/powerpoint/2010/main" xmlns="" val="18012704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smtClean="0">
                <a:effectLst>
                  <a:outerShdw blurRad="38100" dist="38100" dir="2700000" algn="tl">
                    <a:srgbClr val="000000">
                      <a:alpha val="43137"/>
                    </a:srgbClr>
                  </a:outerShdw>
                </a:effectLst>
              </a:rPr>
              <a:t>FINANCIAL MANAGEMENT</a:t>
            </a:r>
            <a:endParaRPr lang="en-ZA" b="1" dirty="0">
              <a:effectLst>
                <a:outerShdw blurRad="38100" dist="38100" dir="2700000" algn="tl">
                  <a:srgbClr val="000000">
                    <a:alpha val="43137"/>
                  </a:srgbClr>
                </a:outerShdw>
              </a:effectLst>
            </a:endParaRP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A9289674-F5FB-4291-A0D2-1657CC87F855}" type="slidenum">
              <a:rPr lang="en-ZA" altLang="en-US" smtClean="0"/>
              <a:pPr/>
              <a:t>142</a:t>
            </a:fld>
            <a:endParaRPr lang="en-ZA" altLang="en-US"/>
          </a:p>
        </p:txBody>
      </p:sp>
    </p:spTree>
    <p:extLst>
      <p:ext uri="{BB962C8B-B14F-4D97-AF65-F5344CB8AC3E}">
        <p14:creationId xmlns:p14="http://schemas.microsoft.com/office/powerpoint/2010/main" xmlns="" val="139865080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a:picLocks noChangeAspect="1"/>
          </p:cNvPicPr>
          <p:nvPr/>
        </p:nvPicPr>
        <p:blipFill>
          <a:blip r:embed="rId3" cstate="print"/>
          <a:stretch>
            <a:fillRect/>
          </a:stretch>
        </p:blipFill>
        <p:spPr>
          <a:xfrm>
            <a:off x="762000" y="1525852"/>
            <a:ext cx="8131743" cy="4332133"/>
          </a:xfrm>
          <a:prstGeom prst="rect">
            <a:avLst/>
          </a:prstGeom>
        </p:spPr>
      </p:pic>
      <p:pic>
        <p:nvPicPr>
          <p:cNvPr id="12" name="Picture 11"/>
          <p:cNvPicPr>
            <a:picLocks noChangeAspect="1"/>
          </p:cNvPicPr>
          <p:nvPr/>
        </p:nvPicPr>
        <p:blipFill>
          <a:blip r:embed="rId4" cstate="print"/>
          <a:stretch>
            <a:fillRect/>
          </a:stretch>
        </p:blipFill>
        <p:spPr>
          <a:xfrm>
            <a:off x="2843808" y="5821098"/>
            <a:ext cx="3851920" cy="608578"/>
          </a:xfrm>
          <a:prstGeom prst="rect">
            <a:avLst/>
          </a:prstGeom>
        </p:spPr>
      </p:pic>
      <p:sp>
        <p:nvSpPr>
          <p:cNvPr id="11" name="Rectangle 2"/>
          <p:cNvSpPr txBox="1">
            <a:spLocks noChangeArrowheads="1"/>
          </p:cNvSpPr>
          <p:nvPr/>
        </p:nvSpPr>
        <p:spPr>
          <a:xfrm>
            <a:off x="1562196" y="264208"/>
            <a:ext cx="7200800" cy="1073704"/>
          </a:xfrm>
          <a:prstGeom prst="rect">
            <a:avLst/>
          </a:prstGeom>
          <a:solidFill>
            <a:srgbClr val="FFC000"/>
          </a:solidFill>
        </p:spPr>
        <p:txBody>
          <a:bodyPr anchor="b">
            <a:no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smtClean="0">
                <a:latin typeface="Arial" pitchFamily="34" charset="0"/>
                <a:ea typeface="+mj-ea"/>
                <a:cs typeface="Arial" pitchFamily="34" charset="0"/>
              </a:rPr>
              <a:t>Health </a:t>
            </a:r>
            <a:r>
              <a:rPr lang="en-GB" sz="2000" b="1" dirty="0" err="1" smtClean="0">
                <a:latin typeface="Arial" pitchFamily="34" charset="0"/>
                <a:ea typeface="+mj-ea"/>
                <a:cs typeface="Arial" pitchFamily="34" charset="0"/>
              </a:rPr>
              <a:t>Dept</a:t>
            </a:r>
            <a:r>
              <a:rPr lang="en-GB" sz="2000" b="1" dirty="0" smtClean="0">
                <a:latin typeface="Arial" pitchFamily="34" charset="0"/>
                <a:ea typeface="+mj-ea"/>
                <a:cs typeface="Arial" pitchFamily="34" charset="0"/>
              </a:rPr>
              <a:t> share in Total Provincial Equitable Share Allocation </a:t>
            </a:r>
          </a:p>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smtClean="0">
                <a:latin typeface="Arial" pitchFamily="34" charset="0"/>
                <a:ea typeface="+mj-ea"/>
                <a:cs typeface="Arial" pitchFamily="34" charset="0"/>
              </a:rPr>
              <a:t>(2017/18 vs 2018/19) – per Province</a:t>
            </a:r>
            <a:endParaRPr lang="en-GB" sz="2000" b="1" dirty="0">
              <a:latin typeface="Arial" pitchFamily="34" charset="0"/>
              <a:ea typeface="+mj-ea"/>
              <a:cs typeface="Arial" pitchFamily="34" charset="0"/>
            </a:endParaRPr>
          </a:p>
        </p:txBody>
      </p:sp>
    </p:spTree>
    <p:extLst>
      <p:ext uri="{BB962C8B-B14F-4D97-AF65-F5344CB8AC3E}">
        <p14:creationId xmlns:p14="http://schemas.microsoft.com/office/powerpoint/2010/main" xmlns="" val="2423079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010653" y="1758949"/>
          <a:ext cx="7498080" cy="392958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669982" y="193300"/>
            <a:ext cx="6858001" cy="461665"/>
          </a:xfrm>
          <a:prstGeom prst="rect">
            <a:avLst/>
          </a:prstGeom>
          <a:solidFill>
            <a:srgbClr val="FFCC00"/>
          </a:solidFill>
        </p:spPr>
        <p:txBody>
          <a:bodyPr wrap="square">
            <a:sp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cs typeface="Arial" pitchFamily="34" charset="0"/>
              </a:rPr>
              <a:t>Allocation </a:t>
            </a:r>
            <a:r>
              <a:rPr lang="en-GB" b="1" dirty="0">
                <a:cs typeface="Arial" pitchFamily="34" charset="0"/>
              </a:rPr>
              <a:t>– </a:t>
            </a:r>
            <a:r>
              <a:rPr lang="en-GB" b="1" dirty="0" smtClean="0">
                <a:cs typeface="Arial" pitchFamily="34" charset="0"/>
              </a:rPr>
              <a:t>Per </a:t>
            </a:r>
            <a:r>
              <a:rPr lang="en-GB" b="1" dirty="0">
                <a:cs typeface="Arial" pitchFamily="34" charset="0"/>
              </a:rPr>
              <a:t>Econ Classification </a:t>
            </a:r>
          </a:p>
        </p:txBody>
      </p:sp>
    </p:spTree>
    <p:extLst>
      <p:ext uri="{BB962C8B-B14F-4D97-AF65-F5344CB8AC3E}">
        <p14:creationId xmlns:p14="http://schemas.microsoft.com/office/powerpoint/2010/main" xmlns="" val="89898416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1371600" y="152400"/>
            <a:ext cx="7315200" cy="1219200"/>
          </a:xfrm>
          <a:solidFill>
            <a:srgbClr val="FFC000"/>
          </a:solidFill>
        </p:spPr>
        <p:txBody>
          <a:bodyPr/>
          <a:lstStyle/>
          <a:p>
            <a:r>
              <a:rPr lang="en-US" sz="2400" b="1" dirty="0" smtClean="0">
                <a:effectLst>
                  <a:outerShdw blurRad="38100" dist="38100" dir="2700000" algn="tl">
                    <a:srgbClr val="000000">
                      <a:alpha val="43137"/>
                    </a:srgbClr>
                  </a:outerShdw>
                </a:effectLst>
              </a:rPr>
              <a:t>BUDGET BREAKDOWN PER PROGRAMME OVER THE 2018 MTEF AND % GROWTH</a:t>
            </a:r>
            <a:br>
              <a:rPr lang="en-US" sz="2400" b="1" dirty="0" smtClean="0">
                <a:effectLst>
                  <a:outerShdw blurRad="38100" dist="38100" dir="2700000" algn="tl">
                    <a:srgbClr val="000000">
                      <a:alpha val="43137"/>
                    </a:srgbClr>
                  </a:outerShdw>
                </a:effectLst>
              </a:rPr>
            </a:br>
            <a:endParaRPr lang="en-ZA" sz="24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4294967295"/>
          </p:nvPr>
        </p:nvSpPr>
        <p:spPr>
          <a:xfrm>
            <a:off x="8458200" y="6457950"/>
            <a:ext cx="609600" cy="476250"/>
          </a:xfrm>
          <a:prstGeom prst="rect">
            <a:avLst/>
          </a:prstGeom>
        </p:spPr>
        <p:txBody>
          <a:bodyPr/>
          <a:lstStyle/>
          <a:p>
            <a:pPr>
              <a:defRPr/>
            </a:pPr>
            <a:fld id="{6E9C7440-974F-464F-9EC6-4E96C18101BF}" type="slidenum">
              <a:rPr lang="en-US" smtClean="0"/>
              <a:pPr>
                <a:defRPr/>
              </a:pPr>
              <a:t>145</a:t>
            </a:fld>
            <a:endParaRPr lang="en-US"/>
          </a:p>
        </p:txBody>
      </p:sp>
      <p:graphicFrame>
        <p:nvGraphicFramePr>
          <p:cNvPr id="2" name="Object 1"/>
          <p:cNvGraphicFramePr>
            <a:graphicFrameLocks noChangeAspect="1"/>
          </p:cNvGraphicFramePr>
          <p:nvPr>
            <p:extLst/>
          </p:nvPr>
        </p:nvGraphicFramePr>
        <p:xfrm>
          <a:off x="962526" y="1674794"/>
          <a:ext cx="7724273" cy="3907857"/>
        </p:xfrm>
        <a:graphic>
          <a:graphicData uri="http://schemas.openxmlformats.org/presentationml/2006/ole">
            <p:oleObj spid="_x0000_s55309" name="Worksheet" r:id="rId3" imgW="7651832" imgH="2565308" progId="Excel.Sheet.12">
              <p:embed/>
            </p:oleObj>
          </a:graphicData>
        </a:graphic>
      </p:graphicFrame>
    </p:spTree>
    <p:extLst>
      <p:ext uri="{BB962C8B-B14F-4D97-AF65-F5344CB8AC3E}">
        <p14:creationId xmlns:p14="http://schemas.microsoft.com/office/powerpoint/2010/main" xmlns="" val="167935408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1371600" y="152400"/>
            <a:ext cx="7315200" cy="1166261"/>
          </a:xfrm>
          <a:solidFill>
            <a:srgbClr val="FFC000"/>
          </a:solidFill>
        </p:spPr>
        <p:txBody>
          <a:bodyPr/>
          <a:lstStyle/>
          <a:p>
            <a:r>
              <a:rPr lang="en-US" sz="2000" b="1" dirty="0" smtClean="0">
                <a:effectLst>
                  <a:outerShdw blurRad="38100" dist="38100" dir="2700000" algn="tl">
                    <a:srgbClr val="000000">
                      <a:alpha val="43137"/>
                    </a:srgbClr>
                  </a:outerShdw>
                </a:effectLst>
              </a:rPr>
              <a:t/>
            </a:r>
            <a:br>
              <a:rPr lang="en-US" sz="2000" b="1" dirty="0" smtClean="0">
                <a:effectLst>
                  <a:outerShdw blurRad="38100" dist="38100" dir="2700000" algn="tl">
                    <a:srgbClr val="000000">
                      <a:alpha val="43137"/>
                    </a:srgbClr>
                  </a:outerShdw>
                </a:effectLst>
              </a:rPr>
            </a:br>
            <a:r>
              <a:rPr lang="en-US" sz="2000" b="1" dirty="0" smtClean="0">
                <a:effectLst>
                  <a:outerShdw blurRad="38100" dist="38100" dir="2700000" algn="tl">
                    <a:srgbClr val="000000">
                      <a:alpha val="43137"/>
                    </a:srgbClr>
                  </a:outerShdw>
                </a:effectLst>
              </a:rPr>
              <a:t>BUDGET BREAKDOWN PER ECONOMIC CLASSIFICATION OVER THE 2018 MTEF AND % GROWTH</a:t>
            </a:r>
            <a:br>
              <a:rPr lang="en-US" sz="2000" b="1" dirty="0" smtClean="0">
                <a:effectLst>
                  <a:outerShdw blurRad="38100" dist="38100" dir="2700000" algn="tl">
                    <a:srgbClr val="000000">
                      <a:alpha val="43137"/>
                    </a:srgbClr>
                  </a:outerShdw>
                </a:effectLst>
              </a:rPr>
            </a:br>
            <a:endParaRPr lang="en-ZA" sz="20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4294967295"/>
          </p:nvPr>
        </p:nvSpPr>
        <p:spPr>
          <a:xfrm>
            <a:off x="8458200" y="6457950"/>
            <a:ext cx="609600" cy="476250"/>
          </a:xfrm>
          <a:prstGeom prst="rect">
            <a:avLst/>
          </a:prstGeom>
        </p:spPr>
        <p:txBody>
          <a:bodyPr/>
          <a:lstStyle/>
          <a:p>
            <a:pPr>
              <a:defRPr/>
            </a:pPr>
            <a:fld id="{6E9C7440-974F-464F-9EC6-4E96C18101BF}" type="slidenum">
              <a:rPr lang="en-US" smtClean="0"/>
              <a:pPr>
                <a:defRPr/>
              </a:pPr>
              <a:t>146</a:t>
            </a:fld>
            <a:endParaRPr lang="en-US"/>
          </a:p>
        </p:txBody>
      </p:sp>
      <p:graphicFrame>
        <p:nvGraphicFramePr>
          <p:cNvPr id="4" name="Object 3"/>
          <p:cNvGraphicFramePr>
            <a:graphicFrameLocks noChangeAspect="1"/>
          </p:cNvGraphicFramePr>
          <p:nvPr>
            <p:extLst/>
          </p:nvPr>
        </p:nvGraphicFramePr>
        <p:xfrm>
          <a:off x="1057611" y="1593849"/>
          <a:ext cx="7702550" cy="4614445"/>
        </p:xfrm>
        <a:graphic>
          <a:graphicData uri="http://schemas.openxmlformats.org/presentationml/2006/ole">
            <p:oleObj spid="_x0000_s56333" name="Worksheet" r:id="rId3" imgW="7702598" imgH="3670485" progId="Excel.Sheet.12">
              <p:embed/>
            </p:oleObj>
          </a:graphicData>
        </a:graphic>
      </p:graphicFrame>
    </p:spTree>
    <p:extLst>
      <p:ext uri="{BB962C8B-B14F-4D97-AF65-F5344CB8AC3E}">
        <p14:creationId xmlns:p14="http://schemas.microsoft.com/office/powerpoint/2010/main" xmlns="" val="52660130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924024" y="1682750"/>
          <a:ext cx="7988970" cy="4217536"/>
        </p:xfrm>
        <a:graphic>
          <a:graphicData uri="http://schemas.openxmlformats.org/presentationml/2006/ole">
            <p:oleObj spid="_x0000_s57357" name="Worksheet" r:id="rId3" imgW="6343585" imgH="3492592" progId="Excel.Sheet.12">
              <p:embed/>
            </p:oleObj>
          </a:graphicData>
        </a:graphic>
      </p:graphicFrame>
      <p:sp>
        <p:nvSpPr>
          <p:cNvPr id="6" name="Title 3"/>
          <p:cNvSpPr>
            <a:spLocks noGrp="1"/>
          </p:cNvSpPr>
          <p:nvPr>
            <p:ph type="title"/>
          </p:nvPr>
        </p:nvSpPr>
        <p:spPr>
          <a:xfrm>
            <a:off x="1371600" y="152400"/>
            <a:ext cx="7315200" cy="1219200"/>
          </a:xfrm>
          <a:solidFill>
            <a:srgbClr val="FFC000"/>
          </a:solidFill>
        </p:spPr>
        <p:txBody>
          <a:bodyPr/>
          <a:lstStyle/>
          <a:p>
            <a:r>
              <a:rPr lang="en-US" sz="2400" b="1" dirty="0" smtClean="0">
                <a:effectLst>
                  <a:outerShdw blurRad="38100" dist="38100" dir="2700000" algn="tl">
                    <a:srgbClr val="000000">
                      <a:alpha val="43137"/>
                    </a:srgbClr>
                  </a:outerShdw>
                </a:effectLst>
              </a:rPr>
              <a:t>COMPENSATION OF EMPLOYEES AND GOODS AND SERVICES BUDGET ALLOCATION FOR A 10 YEAR PERIOD ENDING 2021</a:t>
            </a:r>
            <a:br>
              <a:rPr lang="en-US" sz="2400" b="1" dirty="0" smtClean="0">
                <a:effectLst>
                  <a:outerShdw blurRad="38100" dist="38100" dir="2700000" algn="tl">
                    <a:srgbClr val="000000">
                      <a:alpha val="43137"/>
                    </a:srgbClr>
                  </a:outerShdw>
                </a:effectLst>
              </a:rPr>
            </a:br>
            <a:endParaRPr lang="en-ZA" sz="24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A9289674-F5FB-4291-A0D2-1657CC87F855}" type="slidenum">
              <a:rPr lang="en-ZA" altLang="en-US" smtClean="0"/>
              <a:pPr/>
              <a:t>147</a:t>
            </a:fld>
            <a:endParaRPr lang="en-ZA" altLang="en-US"/>
          </a:p>
        </p:txBody>
      </p:sp>
    </p:spTree>
    <p:extLst>
      <p:ext uri="{BB962C8B-B14F-4D97-AF65-F5344CB8AC3E}">
        <p14:creationId xmlns:p14="http://schemas.microsoft.com/office/powerpoint/2010/main" xmlns="" val="80797342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62196" y="264208"/>
            <a:ext cx="7200800" cy="1073704"/>
          </a:xfrm>
          <a:prstGeom prst="rect">
            <a:avLst/>
          </a:prstGeom>
          <a:solidFill>
            <a:srgbClr val="FFC000"/>
          </a:solidFill>
        </p:spPr>
        <p:txBody>
          <a:bodyPr anchor="b">
            <a:no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smtClean="0">
                <a:latin typeface="Arial" pitchFamily="34" charset="0"/>
                <a:ea typeface="+mj-ea"/>
                <a:cs typeface="Arial" pitchFamily="34" charset="0"/>
              </a:rPr>
              <a:t>Programme 2: District Hospitals 2017/18 and 2018/19 Budget Allocations </a:t>
            </a:r>
            <a:r>
              <a:rPr lang="en-GB" sz="2000" b="1" dirty="0">
                <a:cs typeface="Arial" pitchFamily="34" charset="0"/>
              </a:rPr>
              <a:t>Per Economic Classification</a:t>
            </a:r>
            <a:endParaRPr lang="en-GB" sz="2000" b="1" dirty="0">
              <a:latin typeface="Arial" pitchFamily="34" charset="0"/>
              <a:ea typeface="+mj-ea"/>
              <a:cs typeface="Arial" pitchFamily="34" charset="0"/>
            </a:endParaRPr>
          </a:p>
        </p:txBody>
      </p:sp>
      <p:graphicFrame>
        <p:nvGraphicFramePr>
          <p:cNvPr id="4" name="Object 3"/>
          <p:cNvGraphicFramePr>
            <a:graphicFrameLocks noChangeAspect="1"/>
          </p:cNvGraphicFramePr>
          <p:nvPr>
            <p:extLst/>
          </p:nvPr>
        </p:nvGraphicFramePr>
        <p:xfrm>
          <a:off x="1492250" y="1739899"/>
          <a:ext cx="7270746" cy="3727249"/>
        </p:xfrm>
        <a:graphic>
          <a:graphicData uri="http://schemas.openxmlformats.org/presentationml/2006/ole">
            <p:oleObj spid="_x0000_s58381" name="Worksheet" r:id="rId3" imgW="6159665" imgH="3378292" progId="Excel.Sheet.12">
              <p:embed/>
            </p:oleObj>
          </a:graphicData>
        </a:graphic>
      </p:graphicFrame>
    </p:spTree>
    <p:extLst>
      <p:ext uri="{BB962C8B-B14F-4D97-AF65-F5344CB8AC3E}">
        <p14:creationId xmlns:p14="http://schemas.microsoft.com/office/powerpoint/2010/main" xmlns="" val="107028760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62196" y="264208"/>
            <a:ext cx="7200800" cy="1073704"/>
          </a:xfrm>
          <a:prstGeom prst="rect">
            <a:avLst/>
          </a:prstGeom>
          <a:solidFill>
            <a:srgbClr val="FFC000"/>
          </a:solidFill>
        </p:spPr>
        <p:txBody>
          <a:bodyPr anchor="b">
            <a:no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smtClean="0">
                <a:latin typeface="Arial" pitchFamily="34" charset="0"/>
                <a:ea typeface="+mj-ea"/>
                <a:cs typeface="Arial" pitchFamily="34" charset="0"/>
              </a:rPr>
              <a:t>Programme 4: Regional Hospitals 2017/18 and 2018/19 Budget Allocations Per Economic Classification</a:t>
            </a:r>
            <a:endParaRPr lang="en-GB" sz="2000" b="1" dirty="0">
              <a:latin typeface="Arial" pitchFamily="34" charset="0"/>
              <a:ea typeface="+mj-ea"/>
              <a:cs typeface="Arial" pitchFamily="34" charset="0"/>
            </a:endParaRPr>
          </a:p>
        </p:txBody>
      </p:sp>
      <p:graphicFrame>
        <p:nvGraphicFramePr>
          <p:cNvPr id="4" name="Object 3"/>
          <p:cNvGraphicFramePr>
            <a:graphicFrameLocks noChangeAspect="1"/>
          </p:cNvGraphicFramePr>
          <p:nvPr>
            <p:extLst/>
          </p:nvPr>
        </p:nvGraphicFramePr>
        <p:xfrm>
          <a:off x="1562196" y="1641474"/>
          <a:ext cx="7200800" cy="3902677"/>
        </p:xfrm>
        <a:graphic>
          <a:graphicData uri="http://schemas.openxmlformats.org/presentationml/2006/ole">
            <p:oleObj spid="_x0000_s59405" name="Worksheet" r:id="rId3" imgW="6337343" imgH="3574888" progId="Excel.Sheet.12">
              <p:embed/>
            </p:oleObj>
          </a:graphicData>
        </a:graphic>
      </p:graphicFrame>
    </p:spTree>
    <p:extLst>
      <p:ext uri="{BB962C8B-B14F-4D97-AF65-F5344CB8AC3E}">
        <p14:creationId xmlns:p14="http://schemas.microsoft.com/office/powerpoint/2010/main" xmlns="" val="1000800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MATERNAL DEATHS</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19109" y="1495178"/>
            <a:ext cx="5532699" cy="4808945"/>
          </a:xfrm>
        </p:spPr>
      </p:pic>
      <p:sp>
        <p:nvSpPr>
          <p:cNvPr id="2" name="Slide Number Placeholder 1"/>
          <p:cNvSpPr>
            <a:spLocks noGrp="1"/>
          </p:cNvSpPr>
          <p:nvPr>
            <p:ph type="sldNum" sz="quarter" idx="12"/>
          </p:nvPr>
        </p:nvSpPr>
        <p:spPr/>
        <p:txBody>
          <a:bodyPr/>
          <a:lstStyle/>
          <a:p>
            <a:fld id="{56E41C8F-6852-4F79-ACAF-D98EB2C3A37B}" type="slidenum">
              <a:rPr lang="en-ZA" altLang="en-US" smtClean="0"/>
              <a:pPr/>
              <a:t>15</a:t>
            </a:fld>
            <a:endParaRPr lang="en-ZA" altLang="en-US"/>
          </a:p>
        </p:txBody>
      </p:sp>
    </p:spTree>
    <p:extLst>
      <p:ext uri="{BB962C8B-B14F-4D97-AF65-F5344CB8AC3E}">
        <p14:creationId xmlns:p14="http://schemas.microsoft.com/office/powerpoint/2010/main" xmlns="" val="198908895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62196" y="264208"/>
            <a:ext cx="7200800" cy="1073704"/>
          </a:xfrm>
          <a:prstGeom prst="rect">
            <a:avLst/>
          </a:prstGeom>
          <a:solidFill>
            <a:srgbClr val="FFC000"/>
          </a:solidFill>
        </p:spPr>
        <p:txBody>
          <a:bodyPr anchor="b">
            <a:no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smtClean="0">
                <a:latin typeface="Arial" pitchFamily="34" charset="0"/>
                <a:ea typeface="+mj-ea"/>
                <a:cs typeface="Arial" pitchFamily="34" charset="0"/>
              </a:rPr>
              <a:t>Programme 4: </a:t>
            </a:r>
            <a:r>
              <a:rPr lang="en-GB" sz="2000" b="1" dirty="0" smtClean="0">
                <a:ea typeface="+mj-ea"/>
                <a:cs typeface="Arial" pitchFamily="34" charset="0"/>
              </a:rPr>
              <a:t>Psychiatric/Mental</a:t>
            </a:r>
            <a:r>
              <a:rPr lang="en-GB" sz="2000" b="1" dirty="0" smtClean="0">
                <a:latin typeface="Arial" pitchFamily="34" charset="0"/>
                <a:ea typeface="+mj-ea"/>
                <a:cs typeface="Arial" pitchFamily="34" charset="0"/>
              </a:rPr>
              <a:t> Hospitals 2017/18 and 2018/19 Budget Allocations </a:t>
            </a:r>
            <a:r>
              <a:rPr lang="en-GB" sz="2000" b="1" dirty="0">
                <a:cs typeface="Arial" pitchFamily="34" charset="0"/>
              </a:rPr>
              <a:t>Per Economic Classification</a:t>
            </a:r>
            <a:endParaRPr lang="en-GB" sz="2000" b="1" dirty="0">
              <a:latin typeface="Arial" pitchFamily="34" charset="0"/>
              <a:ea typeface="+mj-ea"/>
              <a:cs typeface="Arial" pitchFamily="34" charset="0"/>
            </a:endParaRPr>
          </a:p>
        </p:txBody>
      </p:sp>
      <p:graphicFrame>
        <p:nvGraphicFramePr>
          <p:cNvPr id="4" name="Object 3"/>
          <p:cNvGraphicFramePr>
            <a:graphicFrameLocks noChangeAspect="1"/>
          </p:cNvGraphicFramePr>
          <p:nvPr>
            <p:extLst/>
          </p:nvPr>
        </p:nvGraphicFramePr>
        <p:xfrm>
          <a:off x="1562196" y="1739900"/>
          <a:ext cx="7200799" cy="3794626"/>
        </p:xfrm>
        <a:graphic>
          <a:graphicData uri="http://schemas.openxmlformats.org/presentationml/2006/ole">
            <p:oleObj spid="_x0000_s60429" name="Worksheet" r:id="rId3" imgW="6623210" imgH="3378292" progId="Excel.Sheet.12">
              <p:embed/>
            </p:oleObj>
          </a:graphicData>
        </a:graphic>
      </p:graphicFrame>
    </p:spTree>
    <p:extLst>
      <p:ext uri="{BB962C8B-B14F-4D97-AF65-F5344CB8AC3E}">
        <p14:creationId xmlns:p14="http://schemas.microsoft.com/office/powerpoint/2010/main" xmlns="" val="136013058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62196" y="264208"/>
            <a:ext cx="7200800" cy="1073704"/>
          </a:xfrm>
          <a:prstGeom prst="rect">
            <a:avLst/>
          </a:prstGeom>
          <a:solidFill>
            <a:srgbClr val="FFC000"/>
          </a:solidFill>
        </p:spPr>
        <p:txBody>
          <a:bodyPr anchor="b">
            <a:no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dirty="0" smtClean="0">
                <a:latin typeface="Arial" pitchFamily="34" charset="0"/>
                <a:ea typeface="+mj-ea"/>
                <a:cs typeface="Arial" pitchFamily="34" charset="0"/>
              </a:rPr>
              <a:t>Programme 5: Tertiary Hospitals 2017/18 and 2018/19 Budget Allocations</a:t>
            </a:r>
            <a:r>
              <a:rPr lang="en-GB" sz="2000" b="1" dirty="0">
                <a:cs typeface="Arial" pitchFamily="34" charset="0"/>
              </a:rPr>
              <a:t> Per Economic Classification</a:t>
            </a:r>
            <a:endParaRPr lang="en-GB" sz="2000" b="1" dirty="0">
              <a:latin typeface="Arial" pitchFamily="34" charset="0"/>
              <a:ea typeface="+mj-ea"/>
              <a:cs typeface="Arial" pitchFamily="34" charset="0"/>
            </a:endParaRPr>
          </a:p>
        </p:txBody>
      </p:sp>
      <p:graphicFrame>
        <p:nvGraphicFramePr>
          <p:cNvPr id="4" name="Object 3"/>
          <p:cNvGraphicFramePr>
            <a:graphicFrameLocks noChangeAspect="1"/>
          </p:cNvGraphicFramePr>
          <p:nvPr>
            <p:extLst/>
          </p:nvPr>
        </p:nvGraphicFramePr>
        <p:xfrm>
          <a:off x="1491915" y="1739899"/>
          <a:ext cx="7271081" cy="3842753"/>
        </p:xfrm>
        <a:graphic>
          <a:graphicData uri="http://schemas.openxmlformats.org/presentationml/2006/ole">
            <p:oleObj spid="_x0000_s61453" name="Worksheet" r:id="rId3" imgW="6661076" imgH="3378292" progId="Excel.Sheet.12">
              <p:embed/>
            </p:oleObj>
          </a:graphicData>
        </a:graphic>
      </p:graphicFrame>
    </p:spTree>
    <p:extLst>
      <p:ext uri="{BB962C8B-B14F-4D97-AF65-F5344CB8AC3E}">
        <p14:creationId xmlns:p14="http://schemas.microsoft.com/office/powerpoint/2010/main" xmlns="" val="189878662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74638"/>
            <a:ext cx="7620000" cy="967021"/>
          </a:xfrm>
          <a:solidFill>
            <a:srgbClr val="FFC000"/>
          </a:solidFill>
        </p:spPr>
        <p:txBody>
          <a:bodyPr/>
          <a:lstStyle/>
          <a:p>
            <a:r>
              <a:rPr lang="en-ZA" sz="2400" b="1" kern="1200" dirty="0" smtClean="0">
                <a:solidFill>
                  <a:srgbClr val="000000"/>
                </a:solidFill>
                <a:latin typeface="Tahoma"/>
                <a:cs typeface="Arial"/>
              </a:rPr>
              <a:t>2017/18 </a:t>
            </a:r>
            <a:br>
              <a:rPr lang="en-ZA" sz="2400" b="1" kern="1200" dirty="0" smtClean="0">
                <a:solidFill>
                  <a:srgbClr val="000000"/>
                </a:solidFill>
                <a:latin typeface="Tahoma"/>
                <a:cs typeface="Arial"/>
              </a:rPr>
            </a:br>
            <a:r>
              <a:rPr lang="en-ZA" sz="2400" b="1" kern="1200" dirty="0" smtClean="0">
                <a:solidFill>
                  <a:srgbClr val="000000"/>
                </a:solidFill>
                <a:latin typeface="Tahoma"/>
                <a:cs typeface="Arial"/>
              </a:rPr>
              <a:t>SPENDING </a:t>
            </a:r>
            <a:r>
              <a:rPr lang="en-ZA" sz="2400" b="1" kern="1200" dirty="0">
                <a:solidFill>
                  <a:srgbClr val="000000"/>
                </a:solidFill>
                <a:latin typeface="Tahoma"/>
                <a:cs typeface="Arial"/>
              </a:rPr>
              <a:t>PER PROGRAMME</a:t>
            </a:r>
            <a:endParaRPr lang="en-ZA" dirty="0"/>
          </a:p>
        </p:txBody>
      </p:sp>
      <p:graphicFrame>
        <p:nvGraphicFramePr>
          <p:cNvPr id="2" name="Object 1"/>
          <p:cNvGraphicFramePr>
            <a:graphicFrameLocks noChangeAspect="1"/>
          </p:cNvGraphicFramePr>
          <p:nvPr>
            <p:extLst/>
          </p:nvPr>
        </p:nvGraphicFramePr>
        <p:xfrm>
          <a:off x="1295399" y="1742174"/>
          <a:ext cx="7463589" cy="4052234"/>
        </p:xfrm>
        <a:graphic>
          <a:graphicData uri="http://schemas.openxmlformats.org/presentationml/2006/ole">
            <p:oleObj spid="_x0000_s62477" name="Worksheet" r:id="rId3" imgW="5714844" imgH="2483012" progId="Excel.Sheet.12">
              <p:embed/>
            </p:oleObj>
          </a:graphicData>
        </a:graphic>
      </p:graphicFrame>
      <p:sp>
        <p:nvSpPr>
          <p:cNvPr id="3" name="Slide Number Placeholder 2"/>
          <p:cNvSpPr>
            <a:spLocks noGrp="1"/>
          </p:cNvSpPr>
          <p:nvPr>
            <p:ph type="sldNum" sz="quarter" idx="12"/>
          </p:nvPr>
        </p:nvSpPr>
        <p:spPr/>
        <p:txBody>
          <a:bodyPr/>
          <a:lstStyle/>
          <a:p>
            <a:fld id="{56E41C8F-6852-4F79-ACAF-D98EB2C3A37B}" type="slidenum">
              <a:rPr lang="en-ZA" altLang="en-US" smtClean="0"/>
              <a:pPr/>
              <a:t>152</a:t>
            </a:fld>
            <a:endParaRPr lang="en-ZA" altLang="en-US"/>
          </a:p>
        </p:txBody>
      </p:sp>
    </p:spTree>
    <p:extLst>
      <p:ext uri="{BB962C8B-B14F-4D97-AF65-F5344CB8AC3E}">
        <p14:creationId xmlns:p14="http://schemas.microsoft.com/office/powerpoint/2010/main" xmlns="" val="129972792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0424" y="111009"/>
            <a:ext cx="7620000" cy="1143000"/>
          </a:xfrm>
          <a:solidFill>
            <a:srgbClr val="FFC000"/>
          </a:solidFill>
        </p:spPr>
        <p:txBody>
          <a:bodyPr/>
          <a:lstStyle/>
          <a:p>
            <a:r>
              <a:rPr lang="en-ZA" sz="2400" b="1" kern="1200" dirty="0" smtClean="0">
                <a:solidFill>
                  <a:srgbClr val="000000"/>
                </a:solidFill>
                <a:latin typeface="Tahoma"/>
                <a:cs typeface="Arial"/>
              </a:rPr>
              <a:t>2017/18 </a:t>
            </a:r>
            <a:br>
              <a:rPr lang="en-ZA" sz="2400" b="1" kern="1200" dirty="0" smtClean="0">
                <a:solidFill>
                  <a:srgbClr val="000000"/>
                </a:solidFill>
                <a:latin typeface="Tahoma"/>
                <a:cs typeface="Arial"/>
              </a:rPr>
            </a:br>
            <a:r>
              <a:rPr lang="en-ZA" sz="2400" b="1" kern="1200" dirty="0" smtClean="0">
                <a:solidFill>
                  <a:srgbClr val="000000"/>
                </a:solidFill>
                <a:latin typeface="Tahoma"/>
                <a:cs typeface="Arial"/>
              </a:rPr>
              <a:t>SPENDING </a:t>
            </a:r>
            <a:r>
              <a:rPr lang="en-ZA" sz="2400" b="1" kern="1200" dirty="0">
                <a:solidFill>
                  <a:srgbClr val="000000"/>
                </a:solidFill>
                <a:latin typeface="Tahoma"/>
                <a:cs typeface="Arial"/>
              </a:rPr>
              <a:t>PER PROGRAMME</a:t>
            </a:r>
            <a:endParaRPr lang="en-ZA" dirty="0"/>
          </a:p>
        </p:txBody>
      </p:sp>
      <p:graphicFrame>
        <p:nvGraphicFramePr>
          <p:cNvPr id="3" name="Object 2"/>
          <p:cNvGraphicFramePr>
            <a:graphicFrameLocks noChangeAspect="1"/>
          </p:cNvGraphicFramePr>
          <p:nvPr>
            <p:extLst/>
          </p:nvPr>
        </p:nvGraphicFramePr>
        <p:xfrm>
          <a:off x="1290424" y="1751798"/>
          <a:ext cx="7620000" cy="4090737"/>
        </p:xfrm>
        <a:graphic>
          <a:graphicData uri="http://schemas.openxmlformats.org/presentationml/2006/ole">
            <p:oleObj spid="_x0000_s63501" name="Worksheet" r:id="rId3" imgW="5727743" imgH="2965565" progId="Excel.Sheet.12">
              <p:embed/>
            </p:oleObj>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153</a:t>
            </a:fld>
            <a:endParaRPr lang="en-ZA" altLang="en-US"/>
          </a:p>
        </p:txBody>
      </p:sp>
    </p:spTree>
    <p:extLst>
      <p:ext uri="{BB962C8B-B14F-4D97-AF65-F5344CB8AC3E}">
        <p14:creationId xmlns:p14="http://schemas.microsoft.com/office/powerpoint/2010/main" xmlns="" val="32349415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idx="1"/>
          </p:nvPr>
        </p:nvSpPr>
        <p:spPr/>
        <p:txBody>
          <a:bodyPr/>
          <a:lstStyle/>
          <a:p>
            <a:pPr lvl="0" algn="just" eaLnBrk="1" hangingPunct="1">
              <a:spcBef>
                <a:spcPts val="0"/>
              </a:spcBef>
              <a:spcAft>
                <a:spcPct val="30000"/>
              </a:spcAft>
              <a:buClrTx/>
              <a:buSzTx/>
              <a:buFont typeface="Wingdings" pitchFamily="2" charset="2"/>
              <a:buChar char="§"/>
            </a:pPr>
            <a:r>
              <a:rPr lang="en-ZA" sz="2000" dirty="0">
                <a:solidFill>
                  <a:srgbClr val="000000"/>
                </a:solidFill>
                <a:latin typeface="Tahoma"/>
                <a:cs typeface="Arial"/>
              </a:rPr>
              <a:t>The under-spending of R218 million is as a results of non-delivery by suppliers, delayed processes to award contracts for laundry &amp; ITC upgrading projects, late submission of invoices by suppliers and savings due to re-arrangement of funding to Non-Profit Institutions.</a:t>
            </a:r>
          </a:p>
          <a:p>
            <a:pPr lvl="0" algn="just" eaLnBrk="1" hangingPunct="1">
              <a:spcBef>
                <a:spcPts val="0"/>
              </a:spcBef>
              <a:spcAft>
                <a:spcPct val="30000"/>
              </a:spcAft>
              <a:buClrTx/>
              <a:buSzTx/>
              <a:buFont typeface="Wingdings" pitchFamily="2" charset="2"/>
              <a:buChar char="§"/>
            </a:pPr>
            <a:r>
              <a:rPr lang="en-ZA" sz="2000" dirty="0" smtClean="0">
                <a:solidFill>
                  <a:srgbClr val="000000"/>
                </a:solidFill>
                <a:latin typeface="Tahoma"/>
                <a:cs typeface="Arial"/>
              </a:rPr>
              <a:t>A rollover to the </a:t>
            </a:r>
            <a:r>
              <a:rPr lang="en-ZA" sz="2000" dirty="0">
                <a:solidFill>
                  <a:srgbClr val="000000"/>
                </a:solidFill>
                <a:latin typeface="Tahoma"/>
                <a:cs typeface="Arial"/>
              </a:rPr>
              <a:t>amount of R173 million </a:t>
            </a:r>
            <a:r>
              <a:rPr lang="en-ZA" sz="2000" dirty="0" smtClean="0">
                <a:solidFill>
                  <a:srgbClr val="000000"/>
                </a:solidFill>
                <a:latin typeface="Tahoma"/>
                <a:cs typeface="Arial"/>
              </a:rPr>
              <a:t>(80</a:t>
            </a:r>
            <a:r>
              <a:rPr lang="en-ZA" sz="2000" dirty="0">
                <a:solidFill>
                  <a:srgbClr val="000000"/>
                </a:solidFill>
                <a:latin typeface="Tahoma"/>
                <a:cs typeface="Arial"/>
              </a:rPr>
              <a:t>% of </a:t>
            </a:r>
            <a:r>
              <a:rPr lang="en-ZA" sz="2000" dirty="0" smtClean="0">
                <a:solidFill>
                  <a:srgbClr val="000000"/>
                </a:solidFill>
                <a:latin typeface="Tahoma"/>
                <a:cs typeface="Arial"/>
              </a:rPr>
              <a:t>R218 million) </a:t>
            </a:r>
            <a:r>
              <a:rPr lang="en-ZA" sz="2000" dirty="0">
                <a:solidFill>
                  <a:srgbClr val="000000"/>
                </a:solidFill>
                <a:latin typeface="Tahoma"/>
                <a:cs typeface="Arial"/>
              </a:rPr>
              <a:t>has been requested </a:t>
            </a:r>
            <a:r>
              <a:rPr lang="en-ZA" sz="2000" dirty="0" smtClean="0">
                <a:solidFill>
                  <a:srgbClr val="000000"/>
                </a:solidFill>
                <a:latin typeface="Tahoma"/>
                <a:cs typeface="Arial"/>
              </a:rPr>
              <a:t>to cater for the commitments made prior to financial year end.</a:t>
            </a:r>
            <a:endParaRPr lang="en-ZA" sz="2000" dirty="0">
              <a:solidFill>
                <a:srgbClr val="000000"/>
              </a:solidFill>
              <a:latin typeface="Tahoma"/>
              <a:cs typeface="Arial"/>
            </a:endParaRPr>
          </a:p>
          <a:p>
            <a:pPr marL="114300" lvl="0" indent="0" algn="just" eaLnBrk="1">
              <a:lnSpc>
                <a:spcPct val="115000"/>
              </a:lnSpc>
              <a:spcAft>
                <a:spcPts val="0"/>
              </a:spcAft>
              <a:buClr>
                <a:srgbClr val="FFCF01"/>
              </a:buClr>
              <a:buSzTx/>
              <a:buNone/>
            </a:pPr>
            <a:r>
              <a:rPr lang="en-ZA" sz="2000" b="1" dirty="0">
                <a:solidFill>
                  <a:srgbClr val="000000"/>
                </a:solidFill>
                <a:ea typeface="Calibri"/>
                <a:cs typeface="Times New Roman"/>
              </a:rPr>
              <a:t>Strategies to address under-spending</a:t>
            </a:r>
          </a:p>
          <a:p>
            <a:pPr lvl="0" algn="just" eaLnBrk="1" hangingPunct="1">
              <a:lnSpc>
                <a:spcPct val="115000"/>
              </a:lnSpc>
              <a:spcBef>
                <a:spcPts val="0"/>
              </a:spcBef>
              <a:spcAft>
                <a:spcPct val="30000"/>
              </a:spcAft>
              <a:buClrTx/>
              <a:buSzTx/>
              <a:buFont typeface="Wingdings" pitchFamily="2" charset="2"/>
              <a:buChar char="§"/>
            </a:pPr>
            <a:r>
              <a:rPr lang="en-ZA" sz="2000" dirty="0">
                <a:solidFill>
                  <a:srgbClr val="000000"/>
                </a:solidFill>
                <a:latin typeface="Tahoma"/>
                <a:cs typeface="Arial"/>
              </a:rPr>
              <a:t>Improve on the planning of infrastructure </a:t>
            </a:r>
            <a:r>
              <a:rPr lang="en-ZA" sz="2000" dirty="0" smtClean="0">
                <a:solidFill>
                  <a:srgbClr val="000000"/>
                </a:solidFill>
                <a:latin typeface="Tahoma"/>
                <a:cs typeface="Arial"/>
              </a:rPr>
              <a:t> and ITC projects</a:t>
            </a:r>
            <a:endParaRPr lang="en-ZA" sz="2000" dirty="0">
              <a:solidFill>
                <a:srgbClr val="000000"/>
              </a:solidFill>
              <a:latin typeface="Tahoma"/>
              <a:cs typeface="Arial"/>
            </a:endParaRPr>
          </a:p>
          <a:p>
            <a:pPr lvl="0" algn="just" eaLnBrk="1" hangingPunct="1">
              <a:lnSpc>
                <a:spcPct val="115000"/>
              </a:lnSpc>
              <a:spcBef>
                <a:spcPts val="0"/>
              </a:spcBef>
              <a:spcAft>
                <a:spcPct val="30000"/>
              </a:spcAft>
              <a:buClrTx/>
              <a:buSzTx/>
              <a:buFont typeface="Wingdings" pitchFamily="2" charset="2"/>
              <a:buChar char="§"/>
            </a:pPr>
            <a:r>
              <a:rPr lang="en-ZA" sz="2000" dirty="0">
                <a:solidFill>
                  <a:srgbClr val="000000"/>
                </a:solidFill>
                <a:latin typeface="Tahoma"/>
                <a:cs typeface="Arial"/>
              </a:rPr>
              <a:t>Regular interactions with suppliers of goods and services to ensure timeous delivery.</a:t>
            </a:r>
          </a:p>
          <a:p>
            <a:pPr marL="0" lvl="0" indent="0" algn="just" eaLnBrk="1" hangingPunct="1">
              <a:lnSpc>
                <a:spcPct val="115000"/>
              </a:lnSpc>
              <a:spcBef>
                <a:spcPts val="0"/>
              </a:spcBef>
              <a:spcAft>
                <a:spcPct val="30000"/>
              </a:spcAft>
              <a:buClrTx/>
              <a:buSzTx/>
              <a:buNone/>
            </a:pPr>
            <a:endParaRPr lang="en-ZA" sz="2000" dirty="0">
              <a:solidFill>
                <a:srgbClr val="000000"/>
              </a:solidFill>
              <a:latin typeface="Tahoma"/>
              <a:cs typeface="Arial"/>
            </a:endParaRPr>
          </a:p>
          <a:p>
            <a:pPr lvl="0" algn="just" eaLnBrk="1" hangingPunct="1">
              <a:lnSpc>
                <a:spcPct val="115000"/>
              </a:lnSpc>
              <a:spcBef>
                <a:spcPts val="0"/>
              </a:spcBef>
              <a:spcAft>
                <a:spcPct val="30000"/>
              </a:spcAft>
              <a:buClrTx/>
              <a:buSzTx/>
              <a:buFont typeface="Wingdings" pitchFamily="2" charset="2"/>
              <a:buChar char="§"/>
            </a:pPr>
            <a:r>
              <a:rPr lang="en-ZA" sz="2000" dirty="0">
                <a:solidFill>
                  <a:srgbClr val="000000"/>
                </a:solidFill>
                <a:latin typeface="Tahoma"/>
                <a:cs typeface="Arial"/>
              </a:rPr>
              <a:t>Strengthen monitoring of programmes   </a:t>
            </a:r>
          </a:p>
          <a:p>
            <a:pPr algn="just">
              <a:spcBef>
                <a:spcPts val="0"/>
              </a:spcBef>
              <a:buClrTx/>
            </a:pPr>
            <a:endParaRPr lang="en-ZA" sz="2000" dirty="0" smtClean="0"/>
          </a:p>
          <a:p>
            <a:pPr algn="just">
              <a:spcBef>
                <a:spcPts val="0"/>
              </a:spcBef>
              <a:buClrTx/>
            </a:pPr>
            <a:endParaRPr lang="en-ZA" sz="2000" dirty="0" smtClean="0"/>
          </a:p>
          <a:p>
            <a:pPr algn="just">
              <a:spcBef>
                <a:spcPts val="0"/>
              </a:spcBef>
              <a:buClrTx/>
            </a:pPr>
            <a:endParaRPr lang="en-ZA" sz="2000" dirty="0"/>
          </a:p>
          <a:p>
            <a:pPr marL="441325" lvl="1" indent="-346075" algn="just">
              <a:buFont typeface="Arial" pitchFamily="34" charset="0"/>
              <a:buChar char="•"/>
            </a:pPr>
            <a:endParaRPr lang="en-ZA" sz="2000" dirty="0"/>
          </a:p>
        </p:txBody>
      </p:sp>
      <p:sp>
        <p:nvSpPr>
          <p:cNvPr id="5" name="Title 4"/>
          <p:cNvSpPr>
            <a:spLocks noGrp="1"/>
          </p:cNvSpPr>
          <p:nvPr>
            <p:ph type="title"/>
          </p:nvPr>
        </p:nvSpPr>
        <p:spPr>
          <a:solidFill>
            <a:srgbClr val="00B050"/>
          </a:solidFill>
        </p:spPr>
        <p:txBody>
          <a:bodyPr/>
          <a:lstStyle/>
          <a:p>
            <a:pPr algn="ctr"/>
            <a:r>
              <a:rPr lang="en-US" sz="4000" b="1" dirty="0" smtClean="0">
                <a:solidFill>
                  <a:schemeClr val="bg1"/>
                </a:solidFill>
              </a:rPr>
              <a:t>Notes</a:t>
            </a:r>
            <a:endParaRPr lang="en-ZA" sz="4000" b="1" dirty="0">
              <a:solidFill>
                <a:schemeClr val="bg1"/>
              </a:solidFill>
            </a:endParaRPr>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154</a:t>
            </a:fld>
            <a:endParaRPr lang="en-ZA" altLang="en-US"/>
          </a:p>
        </p:txBody>
      </p:sp>
    </p:spTree>
    <p:extLst>
      <p:ext uri="{BB962C8B-B14F-4D97-AF65-F5344CB8AC3E}">
        <p14:creationId xmlns:p14="http://schemas.microsoft.com/office/powerpoint/2010/main" xmlns="" val="168516933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p:cNvSpPr/>
          <p:nvPr/>
        </p:nvSpPr>
        <p:spPr>
          <a:xfrm>
            <a:off x="1395662" y="499948"/>
            <a:ext cx="7291137" cy="830997"/>
          </a:xfrm>
          <a:prstGeom prst="rect">
            <a:avLst/>
          </a:prstGeom>
          <a:solidFill>
            <a:srgbClr val="FFCC00"/>
          </a:solidFill>
        </p:spPr>
        <p:txBody>
          <a:bodyPr wrap="square">
            <a:sp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cs typeface="Arial" pitchFamily="34" charset="0"/>
              </a:rPr>
              <a:t> 2018/19 Budget </a:t>
            </a:r>
            <a:r>
              <a:rPr lang="en-GB" b="1" dirty="0">
                <a:cs typeface="Arial" pitchFamily="34" charset="0"/>
              </a:rPr>
              <a:t>Shortfall – per Econ Classification </a:t>
            </a:r>
          </a:p>
        </p:txBody>
      </p:sp>
      <p:graphicFrame>
        <p:nvGraphicFramePr>
          <p:cNvPr id="3" name="Object 2"/>
          <p:cNvGraphicFramePr>
            <a:graphicFrameLocks noChangeAspect="1"/>
          </p:cNvGraphicFramePr>
          <p:nvPr>
            <p:extLst/>
          </p:nvPr>
        </p:nvGraphicFramePr>
        <p:xfrm>
          <a:off x="1318661" y="1530417"/>
          <a:ext cx="7469203" cy="3975234"/>
        </p:xfrm>
        <a:graphic>
          <a:graphicData uri="http://schemas.openxmlformats.org/presentationml/2006/ole">
            <p:oleObj spid="_x0000_s64525" name="Worksheet" r:id="rId4" imgW="6845413" imgH="3079865" progId="Excel.Sheet.12">
              <p:embed/>
            </p:oleObj>
          </a:graphicData>
        </a:graphic>
      </p:graphicFrame>
    </p:spTree>
    <p:extLst>
      <p:ext uri="{BB962C8B-B14F-4D97-AF65-F5344CB8AC3E}">
        <p14:creationId xmlns:p14="http://schemas.microsoft.com/office/powerpoint/2010/main" xmlns="" val="208862185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016000" y="1579419"/>
          <a:ext cx="7564582" cy="448887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3"/>
          <p:cNvSpPr>
            <a:spLocks noGrp="1"/>
          </p:cNvSpPr>
          <p:nvPr>
            <p:ph type="title"/>
          </p:nvPr>
        </p:nvSpPr>
        <p:spPr>
          <a:xfrm>
            <a:off x="1371600" y="152400"/>
            <a:ext cx="7315200" cy="1219200"/>
          </a:xfrm>
        </p:spPr>
        <p:txBody>
          <a:bodyPr/>
          <a:lstStyle/>
          <a:p>
            <a:pPr algn="ctr"/>
            <a:r>
              <a:rPr lang="en-US" sz="2400" b="1" dirty="0" smtClean="0">
                <a:effectLst>
                  <a:outerShdw blurRad="38100" dist="38100" dir="2700000" algn="tl">
                    <a:srgbClr val="000000">
                      <a:alpha val="43137"/>
                    </a:srgbClr>
                  </a:outerShdw>
                </a:effectLst>
              </a:rPr>
              <a:t>FRUITLESS &amp; WASTEFULL EXPENDITURE REPORT FOR 5 YEAR PERIOD ENDING MARCH 2018</a:t>
            </a:r>
            <a:endParaRPr lang="en-ZA" sz="24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A9289674-F5FB-4291-A0D2-1657CC87F855}" type="slidenum">
              <a:rPr lang="en-ZA" altLang="en-US" smtClean="0"/>
              <a:pPr/>
              <a:t>156</a:t>
            </a:fld>
            <a:endParaRPr lang="en-ZA" altLang="en-US"/>
          </a:p>
        </p:txBody>
      </p:sp>
    </p:spTree>
    <p:extLst>
      <p:ext uri="{BB962C8B-B14F-4D97-AF65-F5344CB8AC3E}">
        <p14:creationId xmlns:p14="http://schemas.microsoft.com/office/powerpoint/2010/main" xmlns="" val="174182679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b="1" dirty="0" smtClean="0">
                <a:solidFill>
                  <a:srgbClr val="000000"/>
                </a:solidFill>
                <a:latin typeface="Tahoma"/>
                <a:cs typeface="Arial"/>
              </a:rPr>
              <a:t>Notes to </a:t>
            </a:r>
            <a:br>
              <a:rPr lang="en-US" sz="2800" b="1" dirty="0" smtClean="0">
                <a:solidFill>
                  <a:srgbClr val="000000"/>
                </a:solidFill>
                <a:latin typeface="Tahoma"/>
                <a:cs typeface="Arial"/>
              </a:rPr>
            </a:br>
            <a:r>
              <a:rPr lang="en-US" sz="2800" b="1" dirty="0" smtClean="0">
                <a:solidFill>
                  <a:srgbClr val="000000"/>
                </a:solidFill>
                <a:latin typeface="Tahoma"/>
                <a:cs typeface="Arial"/>
              </a:rPr>
              <a:t>Fruitless </a:t>
            </a:r>
            <a:r>
              <a:rPr lang="en-US" sz="2800" b="1" dirty="0">
                <a:solidFill>
                  <a:srgbClr val="000000"/>
                </a:solidFill>
                <a:latin typeface="Tahoma"/>
                <a:cs typeface="Arial"/>
              </a:rPr>
              <a:t>and Wasteful expenditure </a:t>
            </a:r>
            <a:endParaRPr lang="en-ZA" dirty="0"/>
          </a:p>
        </p:txBody>
      </p:sp>
      <p:sp>
        <p:nvSpPr>
          <p:cNvPr id="8" name="Content Placeholder 7"/>
          <p:cNvSpPr>
            <a:spLocks noGrp="1"/>
          </p:cNvSpPr>
          <p:nvPr>
            <p:ph idx="1"/>
          </p:nvPr>
        </p:nvSpPr>
        <p:spPr>
          <a:xfrm>
            <a:off x="731985" y="1364776"/>
            <a:ext cx="8328888" cy="5036024"/>
          </a:xfrm>
        </p:spPr>
        <p:txBody>
          <a:bodyPr/>
          <a:lstStyle/>
          <a:p>
            <a:pPr marL="457200" lvl="0" algn="just" eaLnBrk="1">
              <a:lnSpc>
                <a:spcPct val="115000"/>
              </a:lnSpc>
              <a:spcAft>
                <a:spcPts val="0"/>
              </a:spcAft>
              <a:buClr>
                <a:schemeClr val="tx1"/>
              </a:buClr>
              <a:buSzTx/>
              <a:buFont typeface="Wingdings" panose="05000000000000000000" pitchFamily="2" charset="2"/>
              <a:buChar char="§"/>
            </a:pPr>
            <a:r>
              <a:rPr lang="en-ZA" sz="2400" b="1" dirty="0">
                <a:solidFill>
                  <a:srgbClr val="000000"/>
                </a:solidFill>
                <a:ea typeface="Calibri"/>
                <a:cs typeface="Times New Roman"/>
              </a:rPr>
              <a:t>Causes</a:t>
            </a:r>
          </a:p>
          <a:p>
            <a:pPr marL="857250" lvl="1" algn="just" eaLnBrk="1">
              <a:lnSpc>
                <a:spcPct val="115000"/>
              </a:lnSpc>
              <a:spcAft>
                <a:spcPts val="0"/>
              </a:spcAft>
              <a:buClr>
                <a:schemeClr val="tx1"/>
              </a:buClr>
              <a:buFont typeface="Wingdings" panose="05000000000000000000" pitchFamily="2" charset="2"/>
              <a:buChar char="ü"/>
            </a:pPr>
            <a:r>
              <a:rPr lang="en-ZA" sz="1800" dirty="0">
                <a:solidFill>
                  <a:srgbClr val="000000"/>
                </a:solidFill>
                <a:ea typeface="Calibri"/>
                <a:cs typeface="Times New Roman"/>
              </a:rPr>
              <a:t>The department incurred fruitless and wasteful expenditure amounting to R2.2 million in 2017/18 due to general litigation, backdated termination, interest charged on the late settlement of accounts (due to insufficient funds</a:t>
            </a:r>
            <a:r>
              <a:rPr lang="en-ZA" sz="1800" dirty="0" smtClean="0">
                <a:solidFill>
                  <a:srgbClr val="000000"/>
                </a:solidFill>
                <a:ea typeface="Calibri"/>
                <a:cs typeface="Times New Roman"/>
              </a:rPr>
              <a:t>).</a:t>
            </a:r>
          </a:p>
          <a:p>
            <a:pPr marL="457200" lvl="0" algn="just" eaLnBrk="1">
              <a:lnSpc>
                <a:spcPct val="115000"/>
              </a:lnSpc>
              <a:spcAft>
                <a:spcPts val="0"/>
              </a:spcAft>
              <a:buClr>
                <a:schemeClr val="tx1"/>
              </a:buClr>
              <a:buSzTx/>
              <a:buFont typeface="Wingdings" panose="05000000000000000000" pitchFamily="2" charset="2"/>
              <a:buChar char="§"/>
            </a:pPr>
            <a:r>
              <a:rPr lang="en-ZA" sz="2200" b="1" dirty="0" smtClean="0">
                <a:solidFill>
                  <a:srgbClr val="000000"/>
                </a:solidFill>
                <a:ea typeface="Calibri"/>
                <a:cs typeface="Times New Roman"/>
              </a:rPr>
              <a:t>Strategies </a:t>
            </a:r>
            <a:r>
              <a:rPr lang="en-ZA" sz="2200" b="1" dirty="0">
                <a:solidFill>
                  <a:srgbClr val="000000"/>
                </a:solidFill>
                <a:ea typeface="Calibri"/>
                <a:cs typeface="Times New Roman"/>
              </a:rPr>
              <a:t>to address and prevent recurrence</a:t>
            </a:r>
            <a:endParaRPr lang="en-ZA" sz="2200" dirty="0">
              <a:solidFill>
                <a:srgbClr val="000000"/>
              </a:solidFill>
              <a:latin typeface="Calibri"/>
              <a:ea typeface="Calibri"/>
              <a:cs typeface="Times New Roman"/>
            </a:endParaRPr>
          </a:p>
          <a:p>
            <a:pPr lvl="1" algn="just" eaLnBrk="1" hangingPunct="1">
              <a:spcAft>
                <a:spcPct val="30000"/>
              </a:spcAft>
              <a:buClr>
                <a:schemeClr val="tx1"/>
              </a:buClr>
              <a:buFont typeface="Wingdings" panose="05000000000000000000" pitchFamily="2" charset="2"/>
              <a:buChar char="ü"/>
            </a:pPr>
            <a:r>
              <a:rPr lang="en-ZA" sz="1800" dirty="0">
                <a:solidFill>
                  <a:srgbClr val="000000"/>
                </a:solidFill>
                <a:ea typeface="Calibri"/>
                <a:cs typeface="Arial"/>
              </a:rPr>
              <a:t>In terms of the late settlement of accounts due to insufficient funds within goods and services, the department is engaging Provincial Treasury to revisit baseline budget allocation.</a:t>
            </a:r>
          </a:p>
          <a:p>
            <a:pPr lvl="1" algn="just" eaLnBrk="1" hangingPunct="1">
              <a:spcAft>
                <a:spcPct val="30000"/>
              </a:spcAft>
              <a:buClr>
                <a:schemeClr val="tx1"/>
              </a:buClr>
              <a:buFont typeface="Wingdings" panose="05000000000000000000" pitchFamily="2" charset="2"/>
              <a:buChar char="ü"/>
            </a:pPr>
            <a:r>
              <a:rPr lang="en-ZA" sz="1800" dirty="0" smtClean="0">
                <a:solidFill>
                  <a:srgbClr val="000000"/>
                </a:solidFill>
                <a:latin typeface="Tahoma"/>
                <a:cs typeface="Arial"/>
              </a:rPr>
              <a:t>Implement departmental turn around strategy</a:t>
            </a:r>
            <a:endParaRPr lang="en-ZA" sz="1800" dirty="0">
              <a:solidFill>
                <a:srgbClr val="000000"/>
              </a:solidFill>
              <a:latin typeface="Tahoma"/>
              <a:cs typeface="Arial"/>
            </a:endParaRPr>
          </a:p>
          <a:p>
            <a:pPr lvl="1" algn="just" eaLnBrk="1" hangingPunct="1">
              <a:spcAft>
                <a:spcPct val="30000"/>
              </a:spcAft>
              <a:buClr>
                <a:schemeClr val="tx1"/>
              </a:buClr>
              <a:buFont typeface="Wingdings" panose="05000000000000000000" pitchFamily="2" charset="2"/>
              <a:buChar char="ü"/>
            </a:pPr>
            <a:r>
              <a:rPr lang="en-ZA" sz="1800" dirty="0">
                <a:solidFill>
                  <a:srgbClr val="000000"/>
                </a:solidFill>
                <a:latin typeface="Tahoma"/>
                <a:cs typeface="Arial"/>
              </a:rPr>
              <a:t>The strategy to deal with backdated termination was developed and is being implemented.</a:t>
            </a:r>
          </a:p>
          <a:p>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157</a:t>
            </a:fld>
            <a:endParaRPr lang="en-ZA" altLang="en-US"/>
          </a:p>
        </p:txBody>
      </p:sp>
    </p:spTree>
    <p:extLst>
      <p:ext uri="{BB962C8B-B14F-4D97-AF65-F5344CB8AC3E}">
        <p14:creationId xmlns:p14="http://schemas.microsoft.com/office/powerpoint/2010/main" xmlns="" val="38580043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3222" y="265119"/>
            <a:ext cx="7772400" cy="1219632"/>
          </a:xfrm>
        </p:spPr>
        <p:txBody>
          <a:bodyPr/>
          <a:lstStyle/>
          <a:p>
            <a:pPr algn="ctr"/>
            <a:endParaRPr lang="en-ZA" sz="2800" b="1" dirty="0" smtClean="0">
              <a:effectLst>
                <a:outerShdw blurRad="38100" dist="38100" dir="2700000" algn="tl">
                  <a:srgbClr val="000000">
                    <a:alpha val="43137"/>
                  </a:srgbClr>
                </a:outerShdw>
              </a:effectLst>
            </a:endParaRPr>
          </a:p>
          <a:p>
            <a:pPr algn="ctr"/>
            <a:endParaRPr lang="en-ZA" sz="2800" b="1" dirty="0">
              <a:effectLst>
                <a:outerShdw blurRad="38100" dist="38100" dir="2700000" algn="tl">
                  <a:srgbClr val="000000">
                    <a:alpha val="43137"/>
                  </a:srgbClr>
                </a:outerShdw>
              </a:effectLst>
            </a:endParaRPr>
          </a:p>
          <a:p>
            <a:pPr algn="ctr"/>
            <a:r>
              <a:rPr lang="en-ZA" sz="2800" b="1" dirty="0" smtClean="0">
                <a:effectLst>
                  <a:outerShdw blurRad="38100" dist="38100" dir="2700000" algn="tl">
                    <a:srgbClr val="000000">
                      <a:alpha val="43137"/>
                    </a:srgbClr>
                  </a:outerShdw>
                </a:effectLst>
              </a:rPr>
              <a:t>IRREGULAR EXPENDITURE FOR THE 5 YEAR PERIOD ENDING MARCH 2018</a:t>
            </a:r>
            <a:endParaRPr lang="en-ZA" sz="2800" dirty="0">
              <a:effectLst>
                <a:outerShdw blurRad="38100" dist="38100" dir="2700000" algn="tl">
                  <a:srgbClr val="000000">
                    <a:alpha val="43137"/>
                  </a:srgbClr>
                </a:outerShdw>
              </a:effectLst>
            </a:endParaRPr>
          </a:p>
        </p:txBody>
      </p:sp>
      <p:graphicFrame>
        <p:nvGraphicFramePr>
          <p:cNvPr id="4" name="Chart 3"/>
          <p:cNvGraphicFramePr>
            <a:graphicFrameLocks/>
          </p:cNvGraphicFramePr>
          <p:nvPr>
            <p:extLst/>
          </p:nvPr>
        </p:nvGraphicFramePr>
        <p:xfrm>
          <a:off x="953222" y="1641763"/>
          <a:ext cx="7772400" cy="423256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A9289674-F5FB-4291-A0D2-1657CC87F855}" type="slidenum">
              <a:rPr lang="en-ZA" altLang="en-US" smtClean="0"/>
              <a:pPr/>
              <a:t>158</a:t>
            </a:fld>
            <a:endParaRPr lang="en-ZA" altLang="en-US"/>
          </a:p>
        </p:txBody>
      </p:sp>
    </p:spTree>
    <p:extLst>
      <p:ext uri="{BB962C8B-B14F-4D97-AF65-F5344CB8AC3E}">
        <p14:creationId xmlns:p14="http://schemas.microsoft.com/office/powerpoint/2010/main" xmlns="" val="89474713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4000" b="1" dirty="0" smtClean="0">
                <a:effectLst>
                  <a:outerShdw blurRad="38100" dist="38100" dir="2700000" algn="tl">
                    <a:srgbClr val="000000">
                      <a:alpha val="43137"/>
                    </a:srgbClr>
                  </a:outerShdw>
                </a:effectLst>
              </a:rPr>
              <a:t>Notes to Irregular Expenditure</a:t>
            </a:r>
            <a:endParaRPr lang="en-ZA" sz="40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58982" y="1600200"/>
            <a:ext cx="8132618" cy="4525963"/>
          </a:xfrm>
        </p:spPr>
        <p:txBody>
          <a:bodyPr/>
          <a:lstStyle/>
          <a:p>
            <a:pPr algn="just">
              <a:spcBef>
                <a:spcPts val="0"/>
              </a:spcBef>
              <a:buClrTx/>
            </a:pPr>
            <a:r>
              <a:rPr lang="en-ZA" sz="2400" dirty="0"/>
              <a:t>The actual Irregular Expenditure incurred on a year to year basis has shown a tremendous decline from a record high of </a:t>
            </a:r>
            <a:r>
              <a:rPr lang="en-ZA" sz="2400" b="1" u="sng" dirty="0">
                <a:solidFill>
                  <a:srgbClr val="FF0000"/>
                </a:solidFill>
              </a:rPr>
              <a:t>R544 million </a:t>
            </a:r>
            <a:r>
              <a:rPr lang="en-ZA" sz="2400" dirty="0"/>
              <a:t>in 2014/15 to a </a:t>
            </a:r>
            <a:r>
              <a:rPr lang="en-ZA" sz="2400" b="1" dirty="0">
                <a:solidFill>
                  <a:srgbClr val="FF0000"/>
                </a:solidFill>
              </a:rPr>
              <a:t>R45 million </a:t>
            </a:r>
            <a:r>
              <a:rPr lang="en-ZA" sz="2400" dirty="0"/>
              <a:t>in 2017/18. This represent a total percentage reduction of </a:t>
            </a:r>
            <a:r>
              <a:rPr lang="en-ZA" sz="2400" b="1" dirty="0">
                <a:solidFill>
                  <a:srgbClr val="FF0000"/>
                </a:solidFill>
              </a:rPr>
              <a:t>92</a:t>
            </a:r>
            <a:r>
              <a:rPr lang="en-ZA" sz="2400" b="1" dirty="0" smtClean="0">
                <a:solidFill>
                  <a:srgbClr val="FF0000"/>
                </a:solidFill>
              </a:rPr>
              <a:t>%</a:t>
            </a:r>
            <a:r>
              <a:rPr lang="en-ZA" sz="2400" dirty="0" smtClean="0"/>
              <a:t>.</a:t>
            </a:r>
          </a:p>
          <a:p>
            <a:pPr marL="0" indent="0" algn="just">
              <a:spcBef>
                <a:spcPts val="0"/>
              </a:spcBef>
              <a:buClrTx/>
              <a:buNone/>
            </a:pPr>
            <a:endParaRPr lang="en-ZA" sz="2400" dirty="0"/>
          </a:p>
          <a:p>
            <a:pPr algn="just">
              <a:spcBef>
                <a:spcPts val="0"/>
              </a:spcBef>
              <a:buClrTx/>
            </a:pPr>
            <a:r>
              <a:rPr lang="en-ZA" sz="2400" dirty="0"/>
              <a:t>Irregular Expenditure as at 31 March 2018 represented a total balance of  </a:t>
            </a:r>
            <a:r>
              <a:rPr lang="en-ZA" sz="2400" b="1" dirty="0">
                <a:solidFill>
                  <a:srgbClr val="FF0000"/>
                </a:solidFill>
              </a:rPr>
              <a:t>R1 214 943 </a:t>
            </a:r>
            <a:r>
              <a:rPr lang="en-ZA" sz="2400" dirty="0"/>
              <a:t>which a total of </a:t>
            </a:r>
            <a:r>
              <a:rPr lang="en-ZA" sz="2400" b="1" u="sng" dirty="0">
                <a:solidFill>
                  <a:srgbClr val="FF0000"/>
                </a:solidFill>
              </a:rPr>
              <a:t>+</a:t>
            </a:r>
            <a:r>
              <a:rPr lang="en-ZA" sz="2400" b="1" dirty="0">
                <a:solidFill>
                  <a:srgbClr val="FF0000"/>
                </a:solidFill>
              </a:rPr>
              <a:t> R950 000 000 </a:t>
            </a:r>
            <a:r>
              <a:rPr lang="en-ZA" sz="2400" dirty="0"/>
              <a:t>has been investigated internally and presented to NT for </a:t>
            </a:r>
            <a:r>
              <a:rPr lang="en-ZA" sz="2400" dirty="0" err="1"/>
              <a:t>condonement</a:t>
            </a:r>
            <a:r>
              <a:rPr lang="en-ZA" sz="2400" dirty="0"/>
              <a:t>.</a:t>
            </a:r>
          </a:p>
          <a:p>
            <a:endParaRPr lang="en-ZA" sz="2400"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159</a:t>
            </a:fld>
            <a:endParaRPr lang="en-ZA" altLang="en-US"/>
          </a:p>
        </p:txBody>
      </p:sp>
    </p:spTree>
    <p:extLst>
      <p:ext uri="{BB962C8B-B14F-4D97-AF65-F5344CB8AC3E}">
        <p14:creationId xmlns:p14="http://schemas.microsoft.com/office/powerpoint/2010/main" xmlns="" val="1334652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673" y="2658394"/>
            <a:ext cx="7620000" cy="1805322"/>
          </a:xfrm>
        </p:spPr>
        <p:txBody>
          <a:bodyPr/>
          <a:lstStyle/>
          <a:p>
            <a:r>
              <a:rPr lang="en-US" dirty="0" smtClean="0"/>
              <a:t>MALARIA</a:t>
            </a:r>
            <a:br>
              <a:rPr lang="en-US" dirty="0" smtClean="0"/>
            </a:br>
            <a:r>
              <a:rPr lang="en-US" dirty="0" smtClean="0"/>
              <a:t>HIV/AIDS </a:t>
            </a:r>
            <a:br>
              <a:rPr lang="en-US" dirty="0" smtClean="0"/>
            </a:br>
            <a:r>
              <a:rPr lang="en-US" dirty="0" smtClean="0"/>
              <a:t>TB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DCF40BA3-4F2E-44E5-AB28-74E75288D010}" type="slidenum">
              <a:rPr lang="en-US" smtClean="0"/>
              <a:pPr>
                <a:defRPr/>
              </a:pPr>
              <a:t>16</a:t>
            </a:fld>
            <a:endParaRPr lang="en-US" dirty="0"/>
          </a:p>
        </p:txBody>
      </p:sp>
    </p:spTree>
    <p:extLst>
      <p:ext uri="{BB962C8B-B14F-4D97-AF65-F5344CB8AC3E}">
        <p14:creationId xmlns:p14="http://schemas.microsoft.com/office/powerpoint/2010/main" xmlns="" val="285336767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STATE OF HOSPITALS’ LAUNDRY SERVICES</a:t>
            </a:r>
            <a:endParaRPr lang="en-ZA" dirty="0"/>
          </a:p>
        </p:txBody>
      </p:sp>
      <p:sp>
        <p:nvSpPr>
          <p:cNvPr id="5" name="Content Placeholder 4"/>
          <p:cNvSpPr>
            <a:spLocks noGrp="1"/>
          </p:cNvSpPr>
          <p:nvPr>
            <p:ph idx="1"/>
          </p:nvPr>
        </p:nvSpPr>
        <p:spPr>
          <a:xfrm>
            <a:off x="1295400" y="1600200"/>
            <a:ext cx="7696200" cy="4525963"/>
          </a:xfrm>
        </p:spPr>
        <p:txBody>
          <a:bodyPr/>
          <a:lstStyle/>
          <a:p>
            <a:endParaRPr lang="en-ZA" sz="2000" b="1" u="sng" dirty="0" smtClean="0"/>
          </a:p>
          <a:p>
            <a:endParaRPr lang="en-ZA" sz="2000" b="1" u="sng" dirty="0"/>
          </a:p>
          <a:p>
            <a:endParaRPr lang="en-ZA" sz="2000" b="1" u="sng" dirty="0" smtClean="0"/>
          </a:p>
          <a:p>
            <a:endParaRPr lang="en-ZA" sz="2000" b="1" u="sng" dirty="0"/>
          </a:p>
          <a:p>
            <a:r>
              <a:rPr lang="en-ZA" sz="2000" b="1" u="sng" dirty="0" smtClean="0"/>
              <a:t>SNAPSHOT </a:t>
            </a:r>
            <a:r>
              <a:rPr lang="en-ZA" sz="2000" b="1" u="sng" dirty="0"/>
              <a:t>ANALYSIS OF LAUNDRY STATUS:</a:t>
            </a:r>
          </a:p>
          <a:p>
            <a:pPr marL="0" indent="0">
              <a:buFont typeface="Arial" pitchFamily="34" charset="0"/>
              <a:buNone/>
            </a:pPr>
            <a:r>
              <a:rPr lang="en-ZA" sz="2000" b="1" u="sng" dirty="0" smtClean="0"/>
              <a:t>The </a:t>
            </a:r>
            <a:r>
              <a:rPr lang="en-ZA" sz="2000" b="1" u="sng" dirty="0"/>
              <a:t>Main Challenges:</a:t>
            </a:r>
          </a:p>
          <a:p>
            <a:pPr marL="171450" indent="-171450">
              <a:buFont typeface="Wingdings" pitchFamily="2" charset="2"/>
              <a:buChar char="Ø"/>
            </a:pPr>
            <a:r>
              <a:rPr lang="en-ZA" sz="2000" dirty="0"/>
              <a:t>Aging laundry infrastructure and equipment </a:t>
            </a:r>
          </a:p>
          <a:p>
            <a:pPr marL="171450" indent="-171450">
              <a:buFont typeface="Wingdings" pitchFamily="2" charset="2"/>
              <a:buChar char="Ø"/>
            </a:pPr>
            <a:r>
              <a:rPr lang="en-ZA" sz="2000" dirty="0"/>
              <a:t>High staff turn over rate</a:t>
            </a:r>
          </a:p>
          <a:p>
            <a:pPr marL="171450" indent="-171450">
              <a:buFont typeface="Wingdings" pitchFamily="2" charset="2"/>
              <a:buChar char="Ø"/>
            </a:pPr>
            <a:r>
              <a:rPr lang="en-ZA" sz="2000" dirty="0"/>
              <a:t>Inadequate funds to address identified challenges</a:t>
            </a:r>
          </a:p>
          <a:p>
            <a:pPr marL="0" indent="0">
              <a:buFont typeface="Wingdings" pitchFamily="2" charset="2"/>
              <a:buNone/>
            </a:pPr>
            <a:endParaRPr lang="en-ZA" sz="2000" dirty="0"/>
          </a:p>
          <a:p>
            <a:endParaRPr lang="en-ZA" sz="2000" dirty="0"/>
          </a:p>
        </p:txBody>
      </p:sp>
      <p:graphicFrame>
        <p:nvGraphicFramePr>
          <p:cNvPr id="6" name="Table 5"/>
          <p:cNvGraphicFramePr>
            <a:graphicFrameLocks noGrp="1"/>
          </p:cNvGraphicFramePr>
          <p:nvPr>
            <p:extLst/>
          </p:nvPr>
        </p:nvGraphicFramePr>
        <p:xfrm>
          <a:off x="1305637" y="1405720"/>
          <a:ext cx="7456225" cy="1434000"/>
        </p:xfrm>
        <a:graphic>
          <a:graphicData uri="http://schemas.openxmlformats.org/drawingml/2006/table">
            <a:tbl>
              <a:tblPr firstRow="1" bandRow="1">
                <a:tableStyleId>{5C22544A-7EE6-4342-B048-85BDC9FD1C3A}</a:tableStyleId>
              </a:tblPr>
              <a:tblGrid>
                <a:gridCol w="1491245">
                  <a:extLst>
                    <a:ext uri="{9D8B030D-6E8A-4147-A177-3AD203B41FA5}">
                      <a16:colId xmlns:a16="http://schemas.microsoft.com/office/drawing/2014/main" xmlns="" val="20000"/>
                    </a:ext>
                  </a:extLst>
                </a:gridCol>
                <a:gridCol w="1491245">
                  <a:extLst>
                    <a:ext uri="{9D8B030D-6E8A-4147-A177-3AD203B41FA5}">
                      <a16:colId xmlns:a16="http://schemas.microsoft.com/office/drawing/2014/main" xmlns="" val="20001"/>
                    </a:ext>
                  </a:extLst>
                </a:gridCol>
                <a:gridCol w="1491245">
                  <a:extLst>
                    <a:ext uri="{9D8B030D-6E8A-4147-A177-3AD203B41FA5}">
                      <a16:colId xmlns:a16="http://schemas.microsoft.com/office/drawing/2014/main" xmlns="" val="20002"/>
                    </a:ext>
                  </a:extLst>
                </a:gridCol>
                <a:gridCol w="1491245">
                  <a:extLst>
                    <a:ext uri="{9D8B030D-6E8A-4147-A177-3AD203B41FA5}">
                      <a16:colId xmlns:a16="http://schemas.microsoft.com/office/drawing/2014/main" xmlns="" val="20003"/>
                    </a:ext>
                  </a:extLst>
                </a:gridCol>
                <a:gridCol w="1491245">
                  <a:extLst>
                    <a:ext uri="{9D8B030D-6E8A-4147-A177-3AD203B41FA5}">
                      <a16:colId xmlns:a16="http://schemas.microsoft.com/office/drawing/2014/main" xmlns="" val="20004"/>
                    </a:ext>
                  </a:extLst>
                </a:gridCol>
              </a:tblGrid>
              <a:tr h="423080">
                <a:tc rowSpan="2">
                  <a:txBody>
                    <a:bodyPr/>
                    <a:lstStyle/>
                    <a:p>
                      <a:r>
                        <a:rPr lang="en-ZA" sz="1600" b="1" dirty="0" smtClean="0"/>
                        <a:t>NO HOSPITALS</a:t>
                      </a:r>
                      <a:endParaRPr lang="en-ZA" sz="1600" b="1" dirty="0"/>
                    </a:p>
                  </a:txBody>
                  <a:tcPr/>
                </a:tc>
                <a:tc gridSpan="4">
                  <a:txBody>
                    <a:bodyPr/>
                    <a:lstStyle/>
                    <a:p>
                      <a:pPr algn="ctr"/>
                      <a:r>
                        <a:rPr lang="en-ZA" sz="1600" b="1" dirty="0" smtClean="0"/>
                        <a:t>LAUNDRY</a:t>
                      </a:r>
                      <a:r>
                        <a:rPr lang="en-ZA" sz="1600" b="1" baseline="0" dirty="0" smtClean="0"/>
                        <a:t> </a:t>
                      </a:r>
                      <a:r>
                        <a:rPr lang="en-ZA" sz="1600" b="1" dirty="0" smtClean="0"/>
                        <a:t>SERVICE STATUS</a:t>
                      </a:r>
                      <a:endParaRPr lang="en-ZA" sz="1600" b="1" dirty="0"/>
                    </a:p>
                  </a:txBody>
                  <a:tcPr/>
                </a:tc>
                <a:tc hMerge="1">
                  <a:txBody>
                    <a:bodyPr/>
                    <a:lstStyle/>
                    <a:p>
                      <a:endParaRPr lang="en-ZA" sz="1400" b="1" dirty="0"/>
                    </a:p>
                  </a:txBody>
                  <a:tcPr/>
                </a:tc>
                <a:tc hMerge="1">
                  <a:txBody>
                    <a:bodyPr/>
                    <a:lstStyle/>
                    <a:p>
                      <a:endParaRPr lang="en-ZA"/>
                    </a:p>
                  </a:txBody>
                  <a:tcPr/>
                </a:tc>
                <a:tc hMerge="1">
                  <a:txBody>
                    <a:bodyPr/>
                    <a:lstStyle/>
                    <a:p>
                      <a:endParaRPr lang="en-ZA" sz="1400" b="0" dirty="0"/>
                    </a:p>
                  </a:txBody>
                  <a:tcPr/>
                </a:tc>
                <a:extLst>
                  <a:ext uri="{0D108BD9-81ED-4DB2-BD59-A6C34878D82A}">
                    <a16:rowId xmlns:a16="http://schemas.microsoft.com/office/drawing/2014/main" xmlns="" val="10000"/>
                  </a:ext>
                </a:extLst>
              </a:tr>
              <a:tr h="423081">
                <a:tc vMerge="1">
                  <a:txBody>
                    <a:bodyPr/>
                    <a:lstStyle/>
                    <a:p>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OUT-SOURCED</a:t>
                      </a:r>
                    </a:p>
                  </a:txBody>
                  <a:tcPr/>
                </a:tc>
                <a:tc>
                  <a:txBody>
                    <a:bodyPr/>
                    <a:lstStyle/>
                    <a:p>
                      <a:r>
                        <a:rPr lang="en-ZA" sz="1200" dirty="0" smtClean="0"/>
                        <a:t>IN-SOURCED</a:t>
                      </a:r>
                      <a:endParaRPr lang="en-ZA" sz="1200" dirty="0"/>
                    </a:p>
                  </a:txBody>
                  <a:tcPr/>
                </a:tc>
                <a:tc>
                  <a:txBody>
                    <a:bodyPr/>
                    <a:lstStyle/>
                    <a:p>
                      <a:r>
                        <a:rPr lang="en-ZA" sz="1200" dirty="0" smtClean="0"/>
                        <a:t>UNDER</a:t>
                      </a:r>
                      <a:r>
                        <a:rPr lang="en-ZA" sz="1200" baseline="0" dirty="0" smtClean="0"/>
                        <a:t> REFURBISHMENT</a:t>
                      </a:r>
                      <a:endParaRPr lang="en-ZA" sz="1200" dirty="0"/>
                    </a:p>
                  </a:txBody>
                  <a:tcPr/>
                </a:tc>
                <a:tc>
                  <a:txBody>
                    <a:bodyPr/>
                    <a:lstStyle/>
                    <a:p>
                      <a:pPr marL="0" algn="l" defTabSz="914400" rtl="0" eaLnBrk="1" latinLnBrk="0" hangingPunct="1"/>
                      <a:r>
                        <a:rPr lang="en-ZA" sz="1200" kern="1200" dirty="0" smtClean="0">
                          <a:solidFill>
                            <a:schemeClr val="dk1"/>
                          </a:solidFill>
                          <a:latin typeface="+mn-lt"/>
                          <a:ea typeface="+mn-ea"/>
                          <a:cs typeface="+mn-cs"/>
                        </a:rPr>
                        <a:t>NOT YET REFURBISHMENT</a:t>
                      </a:r>
                      <a:endParaRPr lang="en-ZA" sz="1200" kern="1200" dirty="0">
                        <a:solidFill>
                          <a:schemeClr val="dk1"/>
                        </a:solidFill>
                        <a:latin typeface="+mn-lt"/>
                        <a:ea typeface="+mn-ea"/>
                        <a:cs typeface="+mn-cs"/>
                      </a:endParaRPr>
                    </a:p>
                  </a:txBody>
                  <a:tcPr/>
                </a:tc>
                <a:extLst>
                  <a:ext uri="{0D108BD9-81ED-4DB2-BD59-A6C34878D82A}">
                    <a16:rowId xmlns:a16="http://schemas.microsoft.com/office/drawing/2014/main" xmlns="" val="10001"/>
                  </a:ext>
                </a:extLst>
              </a:tr>
              <a:tr h="370840">
                <a:tc>
                  <a:txBody>
                    <a:bodyPr/>
                    <a:lstStyle/>
                    <a:p>
                      <a:r>
                        <a:rPr lang="en-ZA" sz="1200" b="1" dirty="0" smtClean="0"/>
                        <a:t>40</a:t>
                      </a:r>
                      <a:endParaRPr lang="en-ZA" sz="1200" b="1" dirty="0"/>
                    </a:p>
                  </a:txBody>
                  <a:tcPr/>
                </a:tc>
                <a:tc>
                  <a:txBody>
                    <a:bodyPr/>
                    <a:lstStyle/>
                    <a:p>
                      <a:pPr algn="ctr"/>
                      <a:r>
                        <a:rPr lang="en-ZA" sz="1200" b="1" dirty="0" smtClean="0"/>
                        <a:t>23</a:t>
                      </a:r>
                      <a:endParaRPr lang="en-ZA" sz="1200" b="1" dirty="0"/>
                    </a:p>
                  </a:txBody>
                  <a:tcPr/>
                </a:tc>
                <a:tc>
                  <a:txBody>
                    <a:bodyPr/>
                    <a:lstStyle/>
                    <a:p>
                      <a:pPr algn="ctr"/>
                      <a:r>
                        <a:rPr lang="en-ZA" sz="1200" b="1" dirty="0" smtClean="0"/>
                        <a:t>17</a:t>
                      </a:r>
                      <a:endParaRPr lang="en-ZA" sz="1200" b="1" dirty="0"/>
                    </a:p>
                  </a:txBody>
                  <a:tcPr/>
                </a:tc>
                <a:tc>
                  <a:txBody>
                    <a:bodyPr/>
                    <a:lstStyle/>
                    <a:p>
                      <a:pPr marL="0" algn="ctr" defTabSz="914400" rtl="0" eaLnBrk="1" latinLnBrk="0" hangingPunct="1"/>
                      <a:r>
                        <a:rPr lang="en-ZA" sz="1200" b="1" kern="1200" dirty="0" smtClean="0">
                          <a:solidFill>
                            <a:schemeClr val="dk1"/>
                          </a:solidFill>
                          <a:latin typeface="+mn-lt"/>
                          <a:ea typeface="+mn-ea"/>
                          <a:cs typeface="+mn-cs"/>
                        </a:rPr>
                        <a:t>13</a:t>
                      </a:r>
                      <a:endParaRPr lang="en-ZA" sz="1200" b="1" kern="1200" dirty="0">
                        <a:solidFill>
                          <a:schemeClr val="dk1"/>
                        </a:solidFill>
                        <a:latin typeface="+mn-lt"/>
                        <a:ea typeface="+mn-ea"/>
                        <a:cs typeface="+mn-cs"/>
                      </a:endParaRPr>
                    </a:p>
                  </a:txBody>
                  <a:tcPr/>
                </a:tc>
                <a:tc>
                  <a:txBody>
                    <a:bodyPr/>
                    <a:lstStyle/>
                    <a:p>
                      <a:pPr marL="0" algn="ctr" defTabSz="914400" rtl="0" eaLnBrk="1" latinLnBrk="0" hangingPunct="1"/>
                      <a:r>
                        <a:rPr lang="en-ZA" sz="1200" b="1" kern="1200" dirty="0" smtClean="0">
                          <a:solidFill>
                            <a:schemeClr val="dk1"/>
                          </a:solidFill>
                          <a:latin typeface="+mn-lt"/>
                          <a:ea typeface="+mn-ea"/>
                          <a:cs typeface="+mn-cs"/>
                        </a:rPr>
                        <a:t>27</a:t>
                      </a:r>
                      <a:endParaRPr lang="en-ZA" sz="1200" b="1" kern="120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160</a:t>
            </a:fld>
            <a:endParaRPr lang="en-ZA" altLang="en-US"/>
          </a:p>
        </p:txBody>
      </p:sp>
    </p:spTree>
    <p:extLst>
      <p:ext uri="{BB962C8B-B14F-4D97-AF65-F5344CB8AC3E}">
        <p14:creationId xmlns:p14="http://schemas.microsoft.com/office/powerpoint/2010/main" xmlns="" val="103068118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STATE OF HOSPITALS’ LAUNDRY SERVICES</a:t>
            </a:r>
            <a:endParaRPr lang="en-ZA" dirty="0"/>
          </a:p>
        </p:txBody>
      </p:sp>
      <p:sp>
        <p:nvSpPr>
          <p:cNvPr id="5" name="Content Placeholder 4"/>
          <p:cNvSpPr>
            <a:spLocks noGrp="1"/>
          </p:cNvSpPr>
          <p:nvPr>
            <p:ph idx="1"/>
          </p:nvPr>
        </p:nvSpPr>
        <p:spPr/>
        <p:txBody>
          <a:bodyPr/>
          <a:lstStyle/>
          <a:p>
            <a:pPr marL="0" lvl="0" indent="0">
              <a:buNone/>
            </a:pPr>
            <a:r>
              <a:rPr lang="en-ZA" sz="2400" b="1" u="sng" dirty="0">
                <a:solidFill>
                  <a:srgbClr val="000000"/>
                </a:solidFill>
              </a:rPr>
              <a:t>INTERIM SOLUTIONS:</a:t>
            </a:r>
          </a:p>
          <a:p>
            <a:pPr marL="171450" lvl="0" indent="-171450">
              <a:buFont typeface="Wingdings" pitchFamily="2" charset="2"/>
              <a:buChar char="Ø"/>
            </a:pPr>
            <a:r>
              <a:rPr lang="en-ZA" sz="2400" dirty="0">
                <a:solidFill>
                  <a:srgbClr val="000000"/>
                </a:solidFill>
              </a:rPr>
              <a:t>The department has accredited service providers to render laundry services as and when a need arises for all hospitals. </a:t>
            </a:r>
          </a:p>
          <a:p>
            <a:pPr marL="171450" lvl="0" indent="-171450">
              <a:buFont typeface="Wingdings" pitchFamily="2" charset="2"/>
              <a:buChar char="Ø"/>
            </a:pPr>
            <a:r>
              <a:rPr lang="en-ZA" sz="2400" dirty="0">
                <a:solidFill>
                  <a:srgbClr val="000000"/>
                </a:solidFill>
              </a:rPr>
              <a:t>The department identified 13 hospitals as a turnkey points for refurbishment, however the challenge will remain with HR issues after refurbishment.</a:t>
            </a:r>
          </a:p>
          <a:p>
            <a:pPr lvl="0"/>
            <a:endParaRPr lang="en-ZA" sz="2400" dirty="0">
              <a:solidFill>
                <a:srgbClr val="000000"/>
              </a:solidFill>
            </a:endParaRPr>
          </a:p>
          <a:p>
            <a:pPr lvl="0"/>
            <a:r>
              <a:rPr lang="en-ZA" sz="2400" b="1" u="sng" dirty="0">
                <a:solidFill>
                  <a:srgbClr val="000000"/>
                </a:solidFill>
              </a:rPr>
              <a:t>LONGTERM SOLUTION:</a:t>
            </a:r>
          </a:p>
          <a:p>
            <a:pPr marL="171450" lvl="0" indent="-171450">
              <a:buFont typeface="Wingdings" pitchFamily="2" charset="2"/>
              <a:buChar char="Ø"/>
            </a:pPr>
            <a:r>
              <a:rPr lang="en-ZA" sz="2400" kern="1200" dirty="0">
                <a:solidFill>
                  <a:srgbClr val="000000"/>
                </a:solidFill>
              </a:rPr>
              <a:t>The department plans to build laundry hubs in each district to cater for hospitals within the district.</a:t>
            </a:r>
          </a:p>
          <a:p>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161</a:t>
            </a:fld>
            <a:endParaRPr lang="en-ZA" altLang="en-US"/>
          </a:p>
        </p:txBody>
      </p:sp>
    </p:spTree>
    <p:extLst>
      <p:ext uri="{BB962C8B-B14F-4D97-AF65-F5344CB8AC3E}">
        <p14:creationId xmlns:p14="http://schemas.microsoft.com/office/powerpoint/2010/main" xmlns="" val="105564682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CONCLUSION</a:t>
            </a:r>
            <a:endParaRPr lang="en-US" dirty="0"/>
          </a:p>
        </p:txBody>
      </p:sp>
      <p:sp>
        <p:nvSpPr>
          <p:cNvPr id="3" name="Content Placeholder 2"/>
          <p:cNvSpPr>
            <a:spLocks noGrp="1"/>
          </p:cNvSpPr>
          <p:nvPr>
            <p:ph idx="1"/>
          </p:nvPr>
        </p:nvSpPr>
        <p:spPr>
          <a:xfrm>
            <a:off x="787180" y="1600204"/>
            <a:ext cx="8204421" cy="4525963"/>
          </a:xfrm>
        </p:spPr>
        <p:txBody>
          <a:bodyPr>
            <a:normAutofit fontScale="77500" lnSpcReduction="20000"/>
          </a:bodyPr>
          <a:lstStyle/>
          <a:p>
            <a:r>
              <a:rPr lang="en-US" dirty="0" smtClean="0"/>
              <a:t>The committee to note that the chronic underfunding of the department has the suffocation of the hospital services leading to: </a:t>
            </a:r>
          </a:p>
          <a:p>
            <a:pPr lvl="1"/>
            <a:r>
              <a:rPr lang="en-US" dirty="0" smtClean="0"/>
              <a:t> </a:t>
            </a:r>
            <a:r>
              <a:rPr lang="en-US" dirty="0"/>
              <a:t>S</a:t>
            </a:r>
            <a:r>
              <a:rPr lang="en-US" dirty="0" smtClean="0"/>
              <a:t>hortage of </a:t>
            </a:r>
            <a:r>
              <a:rPr lang="en-US" dirty="0" err="1" smtClean="0"/>
              <a:t>speciality</a:t>
            </a:r>
            <a:r>
              <a:rPr lang="en-US" dirty="0" smtClean="0"/>
              <a:t> services in both nursing and clinical services </a:t>
            </a:r>
          </a:p>
          <a:p>
            <a:pPr lvl="1"/>
            <a:r>
              <a:rPr lang="en-US" dirty="0" smtClean="0"/>
              <a:t>Shortage of equipment </a:t>
            </a:r>
          </a:p>
          <a:p>
            <a:pPr lvl="1"/>
            <a:r>
              <a:rPr lang="en-US" dirty="0" smtClean="0"/>
              <a:t>High accruals in pharmaceutical </a:t>
            </a:r>
          </a:p>
          <a:p>
            <a:pPr lvl="1"/>
            <a:r>
              <a:rPr lang="en-US" dirty="0" smtClean="0"/>
              <a:t>Failure to upgrade infrastructure to be fit for purpose and demand</a:t>
            </a:r>
          </a:p>
          <a:p>
            <a:pPr lvl="1"/>
            <a:r>
              <a:rPr lang="en-US" dirty="0" smtClean="0"/>
              <a:t>Depletion of goods and services</a:t>
            </a:r>
          </a:p>
          <a:p>
            <a:pPr lvl="1"/>
            <a:r>
              <a:rPr lang="en-US" dirty="0" smtClean="0"/>
              <a:t>Increasing burden of medico-legal contingency liability </a:t>
            </a:r>
          </a:p>
          <a:p>
            <a:r>
              <a:rPr lang="en-US" dirty="0" smtClean="0"/>
              <a:t>Despite the above, the department has developed a Turn around strategy which was approved by EXCO</a:t>
            </a:r>
          </a:p>
          <a:p>
            <a:endParaRPr lang="en-US" dirty="0" smtClean="0"/>
          </a:p>
        </p:txBody>
      </p:sp>
      <p:sp>
        <p:nvSpPr>
          <p:cNvPr id="4" name="Slide Number Placeholder 3"/>
          <p:cNvSpPr>
            <a:spLocks noGrp="1"/>
          </p:cNvSpPr>
          <p:nvPr>
            <p:ph type="sldNum" sz="quarter" idx="12"/>
          </p:nvPr>
        </p:nvSpPr>
        <p:spPr/>
        <p:txBody>
          <a:bodyPr/>
          <a:lstStyle/>
          <a:p>
            <a:fld id="{56E41C8F-6852-4F79-ACAF-D98EB2C3A37B}" type="slidenum">
              <a:rPr lang="en-ZA" altLang="en-US" smtClean="0"/>
              <a:pPr/>
              <a:t>162</a:t>
            </a:fld>
            <a:endParaRPr lang="en-ZA" altLang="en-US"/>
          </a:p>
        </p:txBody>
      </p:sp>
    </p:spTree>
    <p:extLst>
      <p:ext uri="{BB962C8B-B14F-4D97-AF65-F5344CB8AC3E}">
        <p14:creationId xmlns:p14="http://schemas.microsoft.com/office/powerpoint/2010/main" xmlns="" val="6173570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Picture 5" descr="http://ts3.mm.bing.net/th?id=I4671988751860878&amp;pid=1.1"/>
          <p:cNvPicPr>
            <a:picLocks noGrp="1" noChangeAspect="1" noChangeArrowheads="1"/>
          </p:cNvPicPr>
          <p:nvPr>
            <p:ph idx="1"/>
          </p:nvPr>
        </p:nvPicPr>
        <p:blipFill>
          <a:blip r:embed="rId2" cstate="print">
            <a:clrChange>
              <a:clrFrom>
                <a:srgbClr val="FDFDFB"/>
              </a:clrFrom>
              <a:clrTo>
                <a:srgbClr val="FDFDFB">
                  <a:alpha val="0"/>
                </a:srgbClr>
              </a:clrTo>
            </a:clrChange>
            <a:extLst>
              <a:ext uri="{28A0092B-C50C-407E-A947-70E740481C1C}">
                <a14:useLocalDpi xmlns:a14="http://schemas.microsoft.com/office/drawing/2010/main" xmlns="" val="0"/>
              </a:ext>
            </a:extLst>
          </a:blip>
          <a:srcRect/>
          <a:stretch>
            <a:fillRect/>
          </a:stretch>
        </p:blipFill>
        <p:spPr bwMode="auto">
          <a:xfrm>
            <a:off x="1981200" y="1447802"/>
            <a:ext cx="6019800" cy="48005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56E41C8F-6852-4F79-ACAF-D98EB2C3A37B}" type="slidenum">
              <a:rPr lang="en-ZA" altLang="en-US" smtClean="0"/>
              <a:pPr/>
              <a:t>163</a:t>
            </a:fld>
            <a:endParaRPr lang="en-ZA" altLang="en-US"/>
          </a:p>
        </p:txBody>
      </p:sp>
    </p:spTree>
    <p:extLst>
      <p:ext uri="{BB962C8B-B14F-4D97-AF65-F5344CB8AC3E}">
        <p14:creationId xmlns:p14="http://schemas.microsoft.com/office/powerpoint/2010/main" xmlns="" val="3719266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MALARIA</a:t>
            </a:r>
            <a:endParaRPr lang="en-ZA" dirty="0"/>
          </a:p>
        </p:txBody>
      </p:sp>
      <p:sp>
        <p:nvSpPr>
          <p:cNvPr id="3" name="Content Placeholder 2"/>
          <p:cNvSpPr>
            <a:spLocks noGrp="1"/>
          </p:cNvSpPr>
          <p:nvPr>
            <p:ph idx="1"/>
          </p:nvPr>
        </p:nvSpPr>
        <p:spPr/>
        <p:txBody>
          <a:bodyPr/>
          <a:lstStyle/>
          <a:p>
            <a:r>
              <a:rPr lang="en-ZA" dirty="0" smtClean="0"/>
              <a:t>Malaria is endemic in the province</a:t>
            </a:r>
          </a:p>
          <a:p>
            <a:r>
              <a:rPr lang="en-ZA" dirty="0" smtClean="0"/>
              <a:t>Strategies for elimination in place</a:t>
            </a:r>
          </a:p>
        </p:txBody>
      </p:sp>
      <p:sp>
        <p:nvSpPr>
          <p:cNvPr id="4" name="Slide Number Placeholder 3"/>
          <p:cNvSpPr>
            <a:spLocks noGrp="1"/>
          </p:cNvSpPr>
          <p:nvPr>
            <p:ph type="sldNum" sz="quarter" idx="12"/>
          </p:nvPr>
        </p:nvSpPr>
        <p:spPr/>
        <p:txBody>
          <a:bodyPr/>
          <a:lstStyle/>
          <a:p>
            <a:pPr>
              <a:defRPr/>
            </a:pPr>
            <a:fld id="{732A1194-8D98-4F3F-8B5A-3E0786897423}" type="slidenum">
              <a:rPr lang="en-US" smtClean="0">
                <a:solidFill>
                  <a:srgbClr val="FFFFFF"/>
                </a:solidFill>
              </a:rPr>
              <a:pPr>
                <a:defRPr/>
              </a:pPr>
              <a:t>17</a:t>
            </a:fld>
            <a:endParaRPr lang="en-US">
              <a:solidFill>
                <a:srgbClr val="FFFFFF"/>
              </a:solidFill>
            </a:endParaRPr>
          </a:p>
        </p:txBody>
      </p:sp>
    </p:spTree>
    <p:extLst>
      <p:ext uri="{BB962C8B-B14F-4D97-AF65-F5344CB8AC3E}">
        <p14:creationId xmlns:p14="http://schemas.microsoft.com/office/powerpoint/2010/main" xmlns="" val="786545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MALARIA CASES </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35261" y="1221019"/>
            <a:ext cx="7067561" cy="5064034"/>
          </a:xfrm>
        </p:spPr>
      </p:pic>
      <p:sp>
        <p:nvSpPr>
          <p:cNvPr id="2" name="Slide Number Placeholder 1"/>
          <p:cNvSpPr>
            <a:spLocks noGrp="1"/>
          </p:cNvSpPr>
          <p:nvPr>
            <p:ph type="sldNum" sz="quarter" idx="12"/>
          </p:nvPr>
        </p:nvSpPr>
        <p:spPr/>
        <p:txBody>
          <a:bodyPr/>
          <a:lstStyle/>
          <a:p>
            <a:fld id="{56E41C8F-6852-4F79-ACAF-D98EB2C3A37B}" type="slidenum">
              <a:rPr lang="en-ZA" altLang="en-US" smtClean="0"/>
              <a:pPr/>
              <a:t>18</a:t>
            </a:fld>
            <a:endParaRPr lang="en-ZA" altLang="en-US"/>
          </a:p>
        </p:txBody>
      </p:sp>
    </p:spTree>
    <p:extLst>
      <p:ext uri="{BB962C8B-B14F-4D97-AF65-F5344CB8AC3E}">
        <p14:creationId xmlns:p14="http://schemas.microsoft.com/office/powerpoint/2010/main" xmlns="" val="2019605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MALARIA CFR</a:t>
            </a:r>
            <a:endParaRPr lang="en-US" dirty="0"/>
          </a:p>
        </p:txBody>
      </p:sp>
      <p:sp>
        <p:nvSpPr>
          <p:cNvPr id="5" name="Content Placeholder 4"/>
          <p:cNvSpPr>
            <a:spLocks noGrp="1"/>
          </p:cNvSpPr>
          <p:nvPr>
            <p:ph idx="1"/>
          </p:nvPr>
        </p:nvSpPr>
        <p:spPr/>
        <p:txBody>
          <a:bodyPr/>
          <a:lstStyle/>
          <a:p>
            <a:endParaRPr lang="en-US"/>
          </a:p>
        </p:txBody>
      </p:sp>
      <p:pic>
        <p:nvPicPr>
          <p:cNvPr id="10" name="Picture 9"/>
          <p:cNvPicPr>
            <a:picLocks noChangeAspect="1"/>
          </p:cNvPicPr>
          <p:nvPr/>
        </p:nvPicPr>
        <p:blipFill>
          <a:blip r:embed="rId2" cstate="print"/>
          <a:stretch>
            <a:fillRect/>
          </a:stretch>
        </p:blipFill>
        <p:spPr>
          <a:xfrm>
            <a:off x="1295400" y="1600204"/>
            <a:ext cx="7413450" cy="4414681"/>
          </a:xfrm>
          <a:prstGeom prst="rect">
            <a:avLst/>
          </a:prstGeom>
        </p:spPr>
      </p:pic>
      <p:sp>
        <p:nvSpPr>
          <p:cNvPr id="2" name="Slide Number Placeholder 1"/>
          <p:cNvSpPr>
            <a:spLocks noGrp="1"/>
          </p:cNvSpPr>
          <p:nvPr>
            <p:ph type="sldNum" sz="quarter" idx="12"/>
          </p:nvPr>
        </p:nvSpPr>
        <p:spPr/>
        <p:txBody>
          <a:bodyPr/>
          <a:lstStyle/>
          <a:p>
            <a:fld id="{56E41C8F-6852-4F79-ACAF-D98EB2C3A37B}" type="slidenum">
              <a:rPr lang="en-ZA" altLang="en-US" smtClean="0"/>
              <a:pPr/>
              <a:t>19</a:t>
            </a:fld>
            <a:endParaRPr lang="en-ZA" altLang="en-US"/>
          </a:p>
        </p:txBody>
      </p:sp>
    </p:spTree>
    <p:extLst>
      <p:ext uri="{BB962C8B-B14F-4D97-AF65-F5344CB8AC3E}">
        <p14:creationId xmlns:p14="http://schemas.microsoft.com/office/powerpoint/2010/main" xmlns="" val="43103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b="1" dirty="0">
                <a:solidFill>
                  <a:srgbClr val="000000"/>
                </a:solidFill>
                <a:latin typeface="Berlin Sans FB" pitchFamily="34" charset="0"/>
                <a:cs typeface="Times New Roman" pitchFamily="18" charset="0"/>
              </a:rPr>
              <a:t>Presentation Outline</a:t>
            </a:r>
            <a:endParaRPr lang="en-ZA" dirty="0"/>
          </a:p>
        </p:txBody>
      </p:sp>
      <p:sp>
        <p:nvSpPr>
          <p:cNvPr id="5" name="Content Placeholder 4"/>
          <p:cNvSpPr>
            <a:spLocks noGrp="1"/>
          </p:cNvSpPr>
          <p:nvPr>
            <p:ph idx="1"/>
          </p:nvPr>
        </p:nvSpPr>
        <p:spPr>
          <a:xfrm>
            <a:off x="1227161" y="1531968"/>
            <a:ext cx="7696200" cy="4525963"/>
          </a:xfrm>
        </p:spPr>
        <p:txBody>
          <a:bodyPr>
            <a:normAutofit fontScale="92500" lnSpcReduction="20000"/>
          </a:bodyPr>
          <a:lstStyle/>
          <a:p>
            <a:pPr>
              <a:buFont typeface="+mj-lt"/>
              <a:buAutoNum type="arabicPeriod"/>
            </a:pPr>
            <a:r>
              <a:rPr lang="en-US" sz="1600" dirty="0" smtClean="0">
                <a:latin typeface="Tahoma"/>
                <a:cs typeface="Times New Roman" pitchFamily="18" charset="0"/>
              </a:rPr>
              <a:t>Introduction </a:t>
            </a:r>
          </a:p>
          <a:p>
            <a:pPr>
              <a:buFont typeface="+mj-lt"/>
              <a:buAutoNum type="arabicPeriod"/>
            </a:pPr>
            <a:r>
              <a:rPr lang="en-US" sz="1600" dirty="0" smtClean="0">
                <a:latin typeface="Tahoma"/>
                <a:cs typeface="Times New Roman" pitchFamily="18" charset="0"/>
              </a:rPr>
              <a:t>Background</a:t>
            </a:r>
            <a:endParaRPr lang="en-US" sz="1600" dirty="0">
              <a:latin typeface="Tahoma"/>
              <a:cs typeface="Times New Roman" pitchFamily="18" charset="0"/>
            </a:endParaRPr>
          </a:p>
          <a:p>
            <a:pPr>
              <a:buFont typeface="+mj-lt"/>
              <a:buAutoNum type="arabicPeriod"/>
            </a:pPr>
            <a:r>
              <a:rPr lang="en-US" sz="1600" dirty="0" smtClean="0">
                <a:latin typeface="Tahoma"/>
                <a:cs typeface="Times New Roman" pitchFamily="18" charset="0"/>
              </a:rPr>
              <a:t>DHS and strengthening PHC </a:t>
            </a:r>
          </a:p>
          <a:p>
            <a:pPr>
              <a:buFont typeface="+mj-lt"/>
              <a:buAutoNum type="arabicPeriod"/>
            </a:pPr>
            <a:r>
              <a:rPr lang="en-US" sz="1600" dirty="0" smtClean="0">
                <a:latin typeface="Tahoma"/>
                <a:cs typeface="Times New Roman" pitchFamily="18" charset="0"/>
              </a:rPr>
              <a:t>Governance </a:t>
            </a:r>
            <a:r>
              <a:rPr lang="en-US" sz="1600" dirty="0">
                <a:latin typeface="Tahoma"/>
                <a:cs typeface="Times New Roman" pitchFamily="18" charset="0"/>
              </a:rPr>
              <a:t>and </a:t>
            </a:r>
            <a:r>
              <a:rPr lang="en-US" sz="1600" dirty="0" smtClean="0">
                <a:latin typeface="Tahoma"/>
                <a:cs typeface="Times New Roman" pitchFamily="18" charset="0"/>
              </a:rPr>
              <a:t>leadership</a:t>
            </a:r>
          </a:p>
          <a:p>
            <a:pPr>
              <a:buFont typeface="+mj-lt"/>
              <a:buAutoNum type="arabicPeriod"/>
            </a:pPr>
            <a:r>
              <a:rPr lang="en-US" sz="1600" dirty="0" smtClean="0">
                <a:cs typeface="Times New Roman" pitchFamily="18" charset="0"/>
              </a:rPr>
              <a:t>Access</a:t>
            </a:r>
            <a:endParaRPr lang="en-US" sz="1600" dirty="0">
              <a:cs typeface="Times New Roman" pitchFamily="18" charset="0"/>
            </a:endParaRPr>
          </a:p>
          <a:p>
            <a:pPr>
              <a:buFont typeface="+mj-lt"/>
              <a:buAutoNum type="arabicPeriod"/>
            </a:pPr>
            <a:r>
              <a:rPr lang="en-US" sz="1600" dirty="0" smtClean="0">
                <a:cs typeface="Times New Roman" pitchFamily="18" charset="0"/>
              </a:rPr>
              <a:t>Quality of care</a:t>
            </a:r>
          </a:p>
          <a:p>
            <a:pPr>
              <a:buFont typeface="+mj-lt"/>
              <a:buAutoNum type="arabicPeriod"/>
            </a:pPr>
            <a:r>
              <a:rPr lang="en-US" sz="1600" dirty="0" smtClean="0">
                <a:cs typeface="Times New Roman" pitchFamily="18" charset="0"/>
              </a:rPr>
              <a:t>Referral systems </a:t>
            </a:r>
          </a:p>
          <a:p>
            <a:pPr>
              <a:buFont typeface="+mj-lt"/>
              <a:buAutoNum type="arabicPeriod"/>
            </a:pPr>
            <a:r>
              <a:rPr lang="en-US" sz="1600" dirty="0" smtClean="0">
                <a:cs typeface="Times New Roman" pitchFamily="18" charset="0"/>
              </a:rPr>
              <a:t>Medical equipment </a:t>
            </a:r>
          </a:p>
          <a:p>
            <a:pPr>
              <a:buFont typeface="+mj-lt"/>
              <a:buAutoNum type="arabicPeriod"/>
            </a:pPr>
            <a:r>
              <a:rPr lang="en-US" sz="1600" dirty="0" smtClean="0">
                <a:cs typeface="Times New Roman" pitchFamily="18" charset="0"/>
              </a:rPr>
              <a:t>Pharmaceutical management </a:t>
            </a:r>
          </a:p>
          <a:p>
            <a:pPr>
              <a:buFont typeface="+mj-lt"/>
              <a:buAutoNum type="arabicPeriod"/>
            </a:pPr>
            <a:r>
              <a:rPr lang="en-US" sz="1600" dirty="0" smtClean="0">
                <a:cs typeface="Times New Roman" pitchFamily="18" charset="0"/>
              </a:rPr>
              <a:t>TB management </a:t>
            </a:r>
          </a:p>
          <a:p>
            <a:pPr>
              <a:buFont typeface="+mj-lt"/>
              <a:buAutoNum type="arabicPeriod"/>
            </a:pPr>
            <a:r>
              <a:rPr lang="en-US" sz="1600" dirty="0" smtClean="0">
                <a:cs typeface="Times New Roman" pitchFamily="18" charset="0"/>
              </a:rPr>
              <a:t>Health Care waste management </a:t>
            </a:r>
          </a:p>
          <a:p>
            <a:pPr>
              <a:buFont typeface="+mj-lt"/>
              <a:buAutoNum type="arabicPeriod"/>
            </a:pPr>
            <a:r>
              <a:rPr lang="en-US" sz="1600" dirty="0" smtClean="0">
                <a:cs typeface="Times New Roman" pitchFamily="18" charset="0"/>
              </a:rPr>
              <a:t>Infrastructure management</a:t>
            </a:r>
            <a:endParaRPr lang="en-US" sz="1600" dirty="0">
              <a:cs typeface="Times New Roman" pitchFamily="18" charset="0"/>
            </a:endParaRPr>
          </a:p>
          <a:p>
            <a:pPr>
              <a:buFont typeface="+mj-lt"/>
              <a:buAutoNum type="arabicPeriod"/>
            </a:pPr>
            <a:r>
              <a:rPr lang="en-US" sz="1600" dirty="0" smtClean="0">
                <a:cs typeface="Times New Roman" pitchFamily="18" charset="0"/>
              </a:rPr>
              <a:t>Human </a:t>
            </a:r>
            <a:r>
              <a:rPr lang="en-US" sz="1600" dirty="0">
                <a:cs typeface="Times New Roman" pitchFamily="18" charset="0"/>
              </a:rPr>
              <a:t>Resources services</a:t>
            </a:r>
          </a:p>
          <a:p>
            <a:pPr>
              <a:buFont typeface="+mj-lt"/>
              <a:buAutoNum type="arabicPeriod"/>
            </a:pPr>
            <a:r>
              <a:rPr lang="en-US" sz="1600" dirty="0" smtClean="0">
                <a:cs typeface="Times New Roman" pitchFamily="18" charset="0"/>
              </a:rPr>
              <a:t>Finance services</a:t>
            </a:r>
          </a:p>
          <a:p>
            <a:pPr>
              <a:buFont typeface="+mj-lt"/>
              <a:buAutoNum type="arabicPeriod"/>
            </a:pPr>
            <a:r>
              <a:rPr lang="en-US" sz="1600" dirty="0" smtClean="0">
                <a:cs typeface="Times New Roman" pitchFamily="18" charset="0"/>
              </a:rPr>
              <a:t>Laundry services</a:t>
            </a:r>
            <a:endParaRPr lang="en-US" sz="1600" dirty="0">
              <a:cs typeface="Times New Roman" pitchFamily="18" charset="0"/>
            </a:endParaRPr>
          </a:p>
          <a:p>
            <a:pPr>
              <a:buFont typeface="+mj-lt"/>
              <a:buAutoNum type="arabicPeriod"/>
            </a:pPr>
            <a:r>
              <a:rPr lang="en-US" sz="1600" dirty="0" smtClean="0">
                <a:cs typeface="Times New Roman" pitchFamily="18" charset="0"/>
              </a:rPr>
              <a:t>Information Technology</a:t>
            </a:r>
          </a:p>
          <a:p>
            <a:pPr>
              <a:buFont typeface="+mj-lt"/>
              <a:buAutoNum type="arabicPeriod"/>
            </a:pPr>
            <a:r>
              <a:rPr lang="en-US" sz="1600" dirty="0" smtClean="0">
                <a:cs typeface="Times New Roman" pitchFamily="18" charset="0"/>
              </a:rPr>
              <a:t> Risk  Management</a:t>
            </a:r>
          </a:p>
          <a:p>
            <a:pPr>
              <a:buFont typeface="+mj-lt"/>
              <a:buAutoNum type="arabicPeriod"/>
            </a:pPr>
            <a:r>
              <a:rPr lang="en-US" sz="1600" dirty="0" smtClean="0">
                <a:cs typeface="Times New Roman" pitchFamily="18" charset="0"/>
              </a:rPr>
              <a:t> Security Management</a:t>
            </a:r>
          </a:p>
          <a:p>
            <a:pPr>
              <a:buFont typeface="+mj-lt"/>
              <a:buAutoNum type="arabicPeriod"/>
            </a:pPr>
            <a:r>
              <a:rPr lang="en-US" sz="1600" dirty="0" smtClean="0">
                <a:cs typeface="Times New Roman" pitchFamily="18" charset="0"/>
              </a:rPr>
              <a:t>Conclusion </a:t>
            </a:r>
            <a:endParaRPr lang="en-US" sz="1600" dirty="0">
              <a:cs typeface="Times New Roman" pitchFamily="18" charset="0"/>
            </a:endParaRPr>
          </a:p>
          <a:p>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2</a:t>
            </a:fld>
            <a:endParaRPr lang="en-ZA" altLang="en-US"/>
          </a:p>
        </p:txBody>
      </p:sp>
    </p:spTree>
    <p:extLst>
      <p:ext uri="{BB962C8B-B14F-4D97-AF65-F5344CB8AC3E}">
        <p14:creationId xmlns:p14="http://schemas.microsoft.com/office/powerpoint/2010/main" xmlns="" val="2542303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solidFill>
                  <a:srgbClr val="000000"/>
                </a:solidFill>
              </a:rPr>
              <a:t>Challenges in Malaria management</a:t>
            </a:r>
            <a:endParaRPr lang="en-ZA" sz="3600" dirty="0"/>
          </a:p>
        </p:txBody>
      </p:sp>
      <p:sp>
        <p:nvSpPr>
          <p:cNvPr id="3" name="Content Placeholder 2"/>
          <p:cNvSpPr>
            <a:spLocks noGrp="1"/>
          </p:cNvSpPr>
          <p:nvPr>
            <p:ph idx="1"/>
          </p:nvPr>
        </p:nvSpPr>
        <p:spPr>
          <a:xfrm>
            <a:off x="902825" y="1429213"/>
            <a:ext cx="8088775" cy="4708530"/>
          </a:xfrm>
        </p:spPr>
        <p:txBody>
          <a:bodyPr/>
          <a:lstStyle/>
          <a:p>
            <a:r>
              <a:rPr lang="en-US" sz="2800" dirty="0" smtClean="0"/>
              <a:t>Shortage of resources including human resources</a:t>
            </a:r>
          </a:p>
          <a:p>
            <a:r>
              <a:rPr lang="en-US" sz="2800" dirty="0" smtClean="0"/>
              <a:t>Aging workforce and vehicles</a:t>
            </a:r>
          </a:p>
          <a:p>
            <a:r>
              <a:rPr lang="en-US" sz="2800" dirty="0" smtClean="0"/>
              <a:t>High cost of chemicals which led to insufficient DDT</a:t>
            </a:r>
          </a:p>
          <a:p>
            <a:r>
              <a:rPr lang="en-US" sz="2800" dirty="0" smtClean="0"/>
              <a:t>High case fatality rate</a:t>
            </a:r>
          </a:p>
          <a:p>
            <a:r>
              <a:rPr lang="en-US" sz="2800" dirty="0" smtClean="0"/>
              <a:t>Cross border </a:t>
            </a:r>
            <a:r>
              <a:rPr lang="en-ZA" sz="2800" dirty="0" smtClean="0">
                <a:solidFill>
                  <a:srgbClr val="000000"/>
                </a:solidFill>
                <a:cs typeface="Arial"/>
              </a:rPr>
              <a:t>cases </a:t>
            </a:r>
            <a:r>
              <a:rPr lang="en-ZA" sz="2800" dirty="0">
                <a:solidFill>
                  <a:srgbClr val="000000"/>
                </a:solidFill>
                <a:cs typeface="Arial"/>
              </a:rPr>
              <a:t>that come into the country for treatment report local address and no travel, so end up being reported as local cases, though they are actually </a:t>
            </a:r>
            <a:r>
              <a:rPr lang="en-ZA" sz="2800" dirty="0" smtClean="0">
                <a:solidFill>
                  <a:srgbClr val="000000"/>
                </a:solidFill>
                <a:cs typeface="Arial"/>
              </a:rPr>
              <a:t>imported</a:t>
            </a:r>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732A1194-8D98-4F3F-8B5A-3E0786897423}" type="slidenum">
              <a:rPr lang="en-US" smtClean="0">
                <a:solidFill>
                  <a:srgbClr val="FFFFFF"/>
                </a:solidFill>
              </a:rPr>
              <a:pPr>
                <a:defRPr/>
              </a:pPr>
              <a:t>20</a:t>
            </a:fld>
            <a:endParaRPr lang="en-US">
              <a:solidFill>
                <a:srgbClr val="FFFFFF"/>
              </a:solidFill>
            </a:endParaRPr>
          </a:p>
        </p:txBody>
      </p:sp>
    </p:spTree>
    <p:extLst>
      <p:ext uri="{BB962C8B-B14F-4D97-AF65-F5344CB8AC3E}">
        <p14:creationId xmlns:p14="http://schemas.microsoft.com/office/powerpoint/2010/main" xmlns="" val="1325657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20000" cy="812844"/>
          </a:xfrm>
        </p:spPr>
        <p:txBody>
          <a:bodyPr>
            <a:normAutofit fontScale="90000"/>
          </a:bodyPr>
          <a:lstStyle/>
          <a:p>
            <a:r>
              <a:rPr lang="en-GB" dirty="0" smtClean="0"/>
              <a:t>CHALLENGES WITH MALARIA</a:t>
            </a:r>
            <a:endParaRPr lang="en-GB" dirty="0"/>
          </a:p>
        </p:txBody>
      </p:sp>
      <p:graphicFrame>
        <p:nvGraphicFramePr>
          <p:cNvPr id="5" name="Content Placeholder 4"/>
          <p:cNvGraphicFramePr>
            <a:graphicFrameLocks noGrp="1"/>
          </p:cNvGraphicFramePr>
          <p:nvPr>
            <p:ph idx="1"/>
            <p:extLst/>
          </p:nvPr>
        </p:nvGraphicFramePr>
        <p:xfrm>
          <a:off x="838200" y="1087482"/>
          <a:ext cx="8153400" cy="531359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xmlns="" val="20000"/>
                    </a:ext>
                  </a:extLst>
                </a:gridCol>
                <a:gridCol w="5551714">
                  <a:extLst>
                    <a:ext uri="{9D8B030D-6E8A-4147-A177-3AD203B41FA5}">
                      <a16:colId xmlns:a16="http://schemas.microsoft.com/office/drawing/2014/main" xmlns="" val="20001"/>
                    </a:ext>
                  </a:extLst>
                </a:gridCol>
              </a:tblGrid>
              <a:tr h="326981">
                <a:tc>
                  <a:txBody>
                    <a:bodyPr/>
                    <a:lstStyle/>
                    <a:p>
                      <a:r>
                        <a:rPr lang="en-GB" dirty="0" smtClean="0"/>
                        <a:t>Challenge</a:t>
                      </a:r>
                      <a:endParaRPr lang="en-GB" dirty="0"/>
                    </a:p>
                  </a:txBody>
                  <a:tcPr/>
                </a:tc>
                <a:tc>
                  <a:txBody>
                    <a:bodyPr/>
                    <a:lstStyle/>
                    <a:p>
                      <a:r>
                        <a:rPr lang="en-GB" dirty="0" smtClean="0"/>
                        <a:t>Impact</a:t>
                      </a:r>
                      <a:endParaRPr lang="en-GB" dirty="0"/>
                    </a:p>
                  </a:txBody>
                  <a:tcPr/>
                </a:tc>
                <a:extLst>
                  <a:ext uri="{0D108BD9-81ED-4DB2-BD59-A6C34878D82A}">
                    <a16:rowId xmlns:a16="http://schemas.microsoft.com/office/drawing/2014/main" xmlns="" val="10000"/>
                  </a:ext>
                </a:extLst>
              </a:tr>
              <a:tr h="479516">
                <a:tc>
                  <a:txBody>
                    <a:bodyPr/>
                    <a:lstStyle/>
                    <a:p>
                      <a:pPr marL="0" marR="0" lvl="0" indent="0" algn="l" defTabSz="913972" rtl="0" eaLnBrk="1" fontAlgn="auto" latinLnBrk="0" hangingPunct="1">
                        <a:lnSpc>
                          <a:spcPct val="100000"/>
                        </a:lnSpc>
                        <a:spcBef>
                          <a:spcPts val="0"/>
                        </a:spcBef>
                        <a:spcAft>
                          <a:spcPts val="0"/>
                        </a:spcAft>
                        <a:buClrTx/>
                        <a:buSzTx/>
                        <a:buFontTx/>
                        <a:buNone/>
                        <a:tabLst/>
                        <a:defRPr/>
                      </a:pPr>
                      <a:r>
                        <a:rPr lang="en-GB" dirty="0" smtClean="0"/>
                        <a:t>Budget Constraints</a:t>
                      </a:r>
                    </a:p>
                  </a:txBody>
                  <a:tcPr/>
                </a:tc>
                <a:tc>
                  <a:txBody>
                    <a:bodyPr/>
                    <a:lstStyle/>
                    <a:p>
                      <a:r>
                        <a:rPr lang="en-GB" dirty="0" smtClean="0"/>
                        <a:t>High vacancy rate, unable to fill posts</a:t>
                      </a:r>
                    </a:p>
                  </a:txBody>
                  <a:tcPr/>
                </a:tc>
                <a:extLst>
                  <a:ext uri="{0D108BD9-81ED-4DB2-BD59-A6C34878D82A}">
                    <a16:rowId xmlns:a16="http://schemas.microsoft.com/office/drawing/2014/main" xmlns="" val="10001"/>
                  </a:ext>
                </a:extLst>
              </a:tr>
              <a:tr h="422638">
                <a:tc>
                  <a:txBody>
                    <a:bodyPr/>
                    <a:lstStyle/>
                    <a:p>
                      <a:endParaRPr lang="en-GB"/>
                    </a:p>
                  </a:txBody>
                  <a:tcPr/>
                </a:tc>
                <a:tc>
                  <a:txBody>
                    <a:bodyPr/>
                    <a:lstStyle/>
                    <a:p>
                      <a:r>
                        <a:rPr lang="en-GB" dirty="0" smtClean="0"/>
                        <a:t>Unreliable vehicles due to high mileage and poor condition</a:t>
                      </a:r>
                      <a:endParaRPr lang="en-GB" dirty="0"/>
                    </a:p>
                  </a:txBody>
                  <a:tcPr/>
                </a:tc>
                <a:extLst>
                  <a:ext uri="{0D108BD9-81ED-4DB2-BD59-A6C34878D82A}">
                    <a16:rowId xmlns:a16="http://schemas.microsoft.com/office/drawing/2014/main" xmlns="" val="10002"/>
                  </a:ext>
                </a:extLst>
              </a:tr>
              <a:tr h="422638">
                <a:tc>
                  <a:txBody>
                    <a:bodyPr/>
                    <a:lstStyle/>
                    <a:p>
                      <a:endParaRPr lang="en-GB"/>
                    </a:p>
                  </a:txBody>
                  <a:tcPr/>
                </a:tc>
                <a:tc>
                  <a:txBody>
                    <a:bodyPr/>
                    <a:lstStyle/>
                    <a:p>
                      <a:r>
                        <a:rPr lang="en-GB" dirty="0" smtClean="0"/>
                        <a:t>Shortages of commodities (DDT, Malaria rapid diagnostic kits, </a:t>
                      </a:r>
                      <a:r>
                        <a:rPr lang="en-GB" dirty="0" err="1" smtClean="0"/>
                        <a:t>Coartem</a:t>
                      </a:r>
                      <a:r>
                        <a:rPr lang="en-GB" dirty="0" smtClean="0"/>
                        <a:t>)</a:t>
                      </a:r>
                      <a:endParaRPr lang="en-GB" dirty="0"/>
                    </a:p>
                  </a:txBody>
                  <a:tcPr/>
                </a:tc>
                <a:extLst>
                  <a:ext uri="{0D108BD9-81ED-4DB2-BD59-A6C34878D82A}">
                    <a16:rowId xmlns:a16="http://schemas.microsoft.com/office/drawing/2014/main" xmlns="" val="10003"/>
                  </a:ext>
                </a:extLst>
              </a:tr>
              <a:tr h="422638">
                <a:tc>
                  <a:txBody>
                    <a:bodyPr/>
                    <a:lstStyle/>
                    <a:p>
                      <a:endParaRPr lang="en-GB"/>
                    </a:p>
                  </a:txBody>
                  <a:tcPr/>
                </a:tc>
                <a:tc>
                  <a:txBody>
                    <a:bodyPr/>
                    <a:lstStyle/>
                    <a:p>
                      <a:r>
                        <a:rPr lang="en-GB" dirty="0" smtClean="0"/>
                        <a:t>Inadequate entomological surveillance</a:t>
                      </a:r>
                      <a:endParaRPr lang="en-GB" dirty="0"/>
                    </a:p>
                  </a:txBody>
                  <a:tcPr/>
                </a:tc>
                <a:extLst>
                  <a:ext uri="{0D108BD9-81ED-4DB2-BD59-A6C34878D82A}">
                    <a16:rowId xmlns:a16="http://schemas.microsoft.com/office/drawing/2014/main" xmlns="" val="10004"/>
                  </a:ext>
                </a:extLst>
              </a:tr>
              <a:tr h="422638">
                <a:tc>
                  <a:txBody>
                    <a:bodyPr/>
                    <a:lstStyle/>
                    <a:p>
                      <a:endParaRPr lang="en-GB" dirty="0"/>
                    </a:p>
                  </a:txBody>
                  <a:tcPr/>
                </a:tc>
                <a:tc>
                  <a:txBody>
                    <a:bodyPr/>
                    <a:lstStyle/>
                    <a:p>
                      <a:r>
                        <a:rPr lang="en-GB" dirty="0" smtClean="0"/>
                        <a:t>Rationed</a:t>
                      </a:r>
                      <a:r>
                        <a:rPr lang="en-GB" baseline="0" dirty="0" smtClean="0"/>
                        <a:t> Indoor Residual Spraying with poor coverage</a:t>
                      </a:r>
                      <a:endParaRPr lang="en-GB" dirty="0"/>
                    </a:p>
                  </a:txBody>
                  <a:tcPr/>
                </a:tc>
                <a:extLst>
                  <a:ext uri="{0D108BD9-81ED-4DB2-BD59-A6C34878D82A}">
                    <a16:rowId xmlns:a16="http://schemas.microsoft.com/office/drawing/2014/main" xmlns="" val="10005"/>
                  </a:ext>
                </a:extLst>
              </a:tr>
              <a:tr h="422638">
                <a:tc>
                  <a:txBody>
                    <a:bodyPr/>
                    <a:lstStyle/>
                    <a:p>
                      <a:r>
                        <a:rPr lang="en-GB" dirty="0" smtClean="0"/>
                        <a:t>Data Management</a:t>
                      </a:r>
                      <a:endParaRPr lang="en-GB" dirty="0"/>
                    </a:p>
                  </a:txBody>
                  <a:tcPr/>
                </a:tc>
                <a:tc>
                  <a:txBody>
                    <a:bodyPr/>
                    <a:lstStyle/>
                    <a:p>
                      <a:r>
                        <a:rPr lang="en-GB" dirty="0" smtClean="0"/>
                        <a:t>Delayed reporting unable to provide real-time data</a:t>
                      </a:r>
                      <a:endParaRPr lang="en-GB" dirty="0"/>
                    </a:p>
                  </a:txBody>
                  <a:tcPr/>
                </a:tc>
                <a:extLst>
                  <a:ext uri="{0D108BD9-81ED-4DB2-BD59-A6C34878D82A}">
                    <a16:rowId xmlns:a16="http://schemas.microsoft.com/office/drawing/2014/main" xmlns="" val="10006"/>
                  </a:ext>
                </a:extLst>
              </a:tr>
              <a:tr h="422638">
                <a:tc>
                  <a:txBody>
                    <a:bodyPr/>
                    <a:lstStyle/>
                    <a:p>
                      <a:endParaRPr lang="en-GB"/>
                    </a:p>
                  </a:txBody>
                  <a:tcPr/>
                </a:tc>
                <a:tc>
                  <a:txBody>
                    <a:bodyPr/>
                    <a:lstStyle/>
                    <a:p>
                      <a:r>
                        <a:rPr lang="en-GB" dirty="0" smtClean="0"/>
                        <a:t>Two surveillance systems not talking to one another: Malaria Connect</a:t>
                      </a:r>
                      <a:r>
                        <a:rPr lang="en-GB" baseline="0" dirty="0" smtClean="0"/>
                        <a:t> and Malaria Information System</a:t>
                      </a:r>
                      <a:endParaRPr lang="en-GB" dirty="0"/>
                    </a:p>
                  </a:txBody>
                  <a:tcPr/>
                </a:tc>
                <a:extLst>
                  <a:ext uri="{0D108BD9-81ED-4DB2-BD59-A6C34878D82A}">
                    <a16:rowId xmlns:a16="http://schemas.microsoft.com/office/drawing/2014/main" xmlns="" val="10007"/>
                  </a:ext>
                </a:extLst>
              </a:tr>
              <a:tr h="422638">
                <a:tc>
                  <a:txBody>
                    <a:bodyPr/>
                    <a:lstStyle/>
                    <a:p>
                      <a:endParaRPr lang="en-GB"/>
                    </a:p>
                  </a:txBody>
                  <a:tcPr/>
                </a:tc>
                <a:tc>
                  <a:txBody>
                    <a:bodyPr/>
                    <a:lstStyle/>
                    <a:p>
                      <a:r>
                        <a:rPr lang="en-GB" dirty="0" smtClean="0"/>
                        <a:t>Reporting by the private sector still</a:t>
                      </a:r>
                      <a:r>
                        <a:rPr lang="en-GB" baseline="0" dirty="0" smtClean="0"/>
                        <a:t> a challenge</a:t>
                      </a:r>
                      <a:endParaRPr lang="en-GB" dirty="0"/>
                    </a:p>
                  </a:txBody>
                  <a:tcPr/>
                </a:tc>
                <a:extLst>
                  <a:ext uri="{0D108BD9-81ED-4DB2-BD59-A6C34878D82A}">
                    <a16:rowId xmlns:a16="http://schemas.microsoft.com/office/drawing/2014/main" xmlns="" val="10008"/>
                  </a:ext>
                </a:extLst>
              </a:tr>
              <a:tr h="422638">
                <a:tc>
                  <a:txBody>
                    <a:bodyPr/>
                    <a:lstStyle/>
                    <a:p>
                      <a:endParaRPr lang="en-GB" dirty="0"/>
                    </a:p>
                  </a:txBody>
                  <a:tcPr/>
                </a:tc>
                <a:tc>
                  <a:txBody>
                    <a:bodyPr/>
                    <a:lstStyle/>
                    <a:p>
                      <a:r>
                        <a:rPr lang="en-GB" dirty="0" smtClean="0"/>
                        <a:t>Availability of data to other programmes, e.g. CDC to activate</a:t>
                      </a:r>
                      <a:r>
                        <a:rPr lang="en-GB" baseline="0" dirty="0" smtClean="0"/>
                        <a:t> outbreak response activities is a challenge</a:t>
                      </a:r>
                      <a:endParaRPr lang="en-GB" dirty="0"/>
                    </a:p>
                  </a:txBody>
                  <a:tcPr/>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12"/>
          </p:nvPr>
        </p:nvSpPr>
        <p:spPr/>
        <p:txBody>
          <a:bodyPr/>
          <a:lstStyle/>
          <a:p>
            <a:pPr>
              <a:defRPr/>
            </a:pPr>
            <a:fld id="{732A1194-8D98-4F3F-8B5A-3E0786897423}" type="slidenum">
              <a:rPr lang="en-US" smtClean="0">
                <a:solidFill>
                  <a:srgbClr val="FFFFFF"/>
                </a:solidFill>
              </a:rPr>
              <a:pPr>
                <a:defRPr/>
              </a:pPr>
              <a:t>21</a:t>
            </a:fld>
            <a:endParaRPr lang="en-US">
              <a:solidFill>
                <a:srgbClr val="FFFFFF"/>
              </a:solidFill>
            </a:endParaRPr>
          </a:p>
        </p:txBody>
      </p:sp>
    </p:spTree>
    <p:extLst>
      <p:ext uri="{BB962C8B-B14F-4D97-AF65-F5344CB8AC3E}">
        <p14:creationId xmlns:p14="http://schemas.microsoft.com/office/powerpoint/2010/main" xmlns="" val="851150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F40BA3-4F2E-44E5-AB28-74E75288D010}" type="slidenum">
              <a:rPr lang="en-US" smtClean="0"/>
              <a:pPr>
                <a:defRPr/>
              </a:pPr>
              <a:t>22</a:t>
            </a:fld>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5749"/>
            <a:ext cx="9144000" cy="6742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4038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ZA" altLang="en-US" dirty="0" smtClean="0"/>
              <a:t>HIV </a:t>
            </a:r>
            <a:r>
              <a:rPr lang="en-ZA" altLang="en-US" dirty="0"/>
              <a:t>&amp; AIDS</a:t>
            </a:r>
          </a:p>
        </p:txBody>
      </p:sp>
      <p:graphicFrame>
        <p:nvGraphicFramePr>
          <p:cNvPr id="4" name="Table 3"/>
          <p:cNvGraphicFramePr>
            <a:graphicFrameLocks noGrp="1"/>
          </p:cNvGraphicFramePr>
          <p:nvPr>
            <p:extLst>
              <p:ext uri="{D42A27DB-BD31-4B8C-83A1-F6EECF244321}">
                <p14:modId xmlns:p14="http://schemas.microsoft.com/office/powerpoint/2010/main" xmlns="" val="1873955758"/>
              </p:ext>
            </p:extLst>
          </p:nvPr>
        </p:nvGraphicFramePr>
        <p:xfrm>
          <a:off x="531813" y="1743075"/>
          <a:ext cx="8421687" cy="3291842"/>
        </p:xfrm>
        <a:graphic>
          <a:graphicData uri="http://schemas.openxmlformats.org/drawingml/2006/table">
            <a:tbl>
              <a:tblPr/>
              <a:tblGrid>
                <a:gridCol w="1203325"/>
                <a:gridCol w="1203325"/>
                <a:gridCol w="1203325"/>
                <a:gridCol w="1201737"/>
                <a:gridCol w="1203325"/>
                <a:gridCol w="1203325"/>
                <a:gridCol w="1203325"/>
              </a:tblGrid>
              <a:tr h="122238">
                <a:tc gridSpan="7">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just"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a:ln>
                            <a:noFill/>
                          </a:ln>
                          <a:solidFill>
                            <a:srgbClr val="FFFFFF"/>
                          </a:solidFill>
                          <a:effectLst/>
                          <a:latin typeface="Arial" charset="0"/>
                          <a:ea typeface="Calibri" charset="0"/>
                          <a:cs typeface="Times New Roman" charset="0"/>
                        </a:rPr>
                        <a:t>Programme / Sub-programme:</a:t>
                      </a:r>
                      <a:endParaRPr kumimoji="0" lang="en-ZA" altLang="en-US" sz="900" b="1" i="0" u="none" strike="noStrike" cap="none" normalizeH="0" baseline="0">
                        <a:ln>
                          <a:noFill/>
                        </a:ln>
                        <a:solidFill>
                          <a:srgbClr val="FFFFFF"/>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2488">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l"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a:ln>
                            <a:noFill/>
                          </a:ln>
                          <a:solidFill>
                            <a:srgbClr val="000000"/>
                          </a:solidFill>
                          <a:effectLst/>
                          <a:latin typeface="Arial" charset="0"/>
                          <a:ea typeface="Calibri" charset="0"/>
                          <a:cs typeface="Times New Roman" charset="0"/>
                        </a:rPr>
                        <a:t>Performance Indicator</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a:ln>
                            <a:noFill/>
                          </a:ln>
                          <a:solidFill>
                            <a:srgbClr val="000000"/>
                          </a:solidFill>
                          <a:effectLst/>
                          <a:latin typeface="Arial" charset="0"/>
                          <a:ea typeface="Calibri" charset="0"/>
                          <a:cs typeface="Times New Roman" charset="0"/>
                        </a:rPr>
                        <a:t>Actual Achievement </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a:ln>
                            <a:noFill/>
                          </a:ln>
                          <a:solidFill>
                            <a:srgbClr val="000000"/>
                          </a:solidFill>
                          <a:effectLst/>
                          <a:latin typeface="Arial" charset="0"/>
                          <a:ea typeface="Calibri" charset="0"/>
                          <a:cs typeface="Times New Roman" charset="0"/>
                        </a:rPr>
                        <a:t>2014/15</a:t>
                      </a:r>
                      <a:endParaRPr kumimoji="0" lang="en-ZA" altLang="en-US" sz="900" b="0" i="0" u="none" strike="noStrike" cap="none" normalizeH="0" baseline="0">
                        <a:ln>
                          <a:noFill/>
                        </a:ln>
                        <a:solidFill>
                          <a:srgbClr val="000000"/>
                        </a:solidFill>
                        <a:effectLst/>
                        <a:latin typeface="CG Omega" charset="0"/>
                        <a:ea typeface="Times New Roman"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dirty="0">
                          <a:ln>
                            <a:noFill/>
                          </a:ln>
                          <a:solidFill>
                            <a:srgbClr val="000000"/>
                          </a:solidFill>
                          <a:effectLst/>
                          <a:latin typeface="Arial" charset="0"/>
                          <a:ea typeface="Calibri" charset="0"/>
                          <a:cs typeface="Times New Roman" charset="0"/>
                        </a:rPr>
                        <a:t>Actual Achievement 2015/16</a:t>
                      </a:r>
                      <a:endParaRPr kumimoji="0" lang="en-ZA" altLang="en-US" sz="900" b="0" i="0" u="none" strike="noStrike" cap="none" normalizeH="0" baseline="0" dirty="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dirty="0">
                          <a:ln>
                            <a:noFill/>
                          </a:ln>
                          <a:solidFill>
                            <a:srgbClr val="000000"/>
                          </a:solidFill>
                          <a:effectLst/>
                          <a:latin typeface="Arial" charset="0"/>
                          <a:ea typeface="Calibri" charset="0"/>
                          <a:cs typeface="Times New Roman" charset="0"/>
                        </a:rPr>
                        <a:t>Actual Achievement </a:t>
                      </a:r>
                      <a:endParaRPr kumimoji="0" lang="en-ZA" altLang="en-US" sz="900" b="0" i="0" u="none" strike="noStrike" cap="none" normalizeH="0" baseline="0" dirty="0">
                        <a:ln>
                          <a:noFill/>
                        </a:ln>
                        <a:solidFill>
                          <a:srgbClr val="000000"/>
                        </a:solidFill>
                        <a:effectLst/>
                        <a:latin typeface="CG Omega" charset="0"/>
                        <a:ea typeface="Calibri" charset="0"/>
                        <a:cs typeface="Times New Roman" charset="0"/>
                      </a:endParaRPr>
                    </a:p>
                    <a:p>
                      <a:pPr marL="457200" marR="0" lvl="0" indent="0" algn="ctr" defTabSz="914400" rtl="0" eaLnBrk="1" fontAlgn="base" latinLnBrk="0" hangingPunct="1">
                        <a:lnSpc>
                          <a:spcPct val="115000"/>
                        </a:lnSpc>
                        <a:spcBef>
                          <a:spcPct val="0"/>
                        </a:spcBef>
                        <a:spcAft>
                          <a:spcPts val="1000"/>
                        </a:spcAft>
                        <a:buClrTx/>
                        <a:buSzTx/>
                        <a:buFontTx/>
                        <a:buNone/>
                        <a:tabLst/>
                      </a:pPr>
                      <a:r>
                        <a:rPr kumimoji="0" lang="en-ZA" altLang="en-US" sz="800" b="1" i="0" u="none" strike="noStrike" cap="none" normalizeH="0" baseline="0" dirty="0">
                          <a:ln>
                            <a:noFill/>
                          </a:ln>
                          <a:solidFill>
                            <a:srgbClr val="000000"/>
                          </a:solidFill>
                          <a:effectLst/>
                          <a:latin typeface="Arial" charset="0"/>
                          <a:ea typeface="Calibri" charset="0"/>
                          <a:cs typeface="Times New Roman" charset="0"/>
                        </a:rPr>
                        <a:t>2016/17</a:t>
                      </a:r>
                      <a:endParaRPr kumimoji="0" lang="en-ZA" altLang="en-US" sz="1100" b="0" i="0" u="none" strike="noStrike" cap="none" normalizeH="0" baseline="0" dirty="0">
                        <a:ln>
                          <a:noFill/>
                        </a:ln>
                        <a:solidFill>
                          <a:srgbClr val="000000"/>
                        </a:solidFill>
                        <a:effectLst/>
                        <a:latin typeface="Calibri"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a:ln>
                            <a:noFill/>
                          </a:ln>
                          <a:solidFill>
                            <a:srgbClr val="000000"/>
                          </a:solidFill>
                          <a:effectLst/>
                          <a:latin typeface="Arial" charset="0"/>
                          <a:ea typeface="Calibri" charset="0"/>
                          <a:cs typeface="Times New Roman" charset="0"/>
                        </a:rPr>
                        <a:t>Planned Target</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a:ln>
                            <a:noFill/>
                          </a:ln>
                          <a:solidFill>
                            <a:srgbClr val="000000"/>
                          </a:solidFill>
                          <a:effectLst/>
                          <a:latin typeface="Arial" charset="0"/>
                          <a:ea typeface="Calibri" charset="0"/>
                          <a:cs typeface="Times New Roman" charset="0"/>
                        </a:rPr>
                        <a:t>2017/18</a:t>
                      </a:r>
                      <a:endParaRPr kumimoji="0" lang="en-ZA" altLang="en-US" sz="900" b="0" i="0" u="none" strike="noStrike" cap="none" normalizeH="0" baseline="0">
                        <a:ln>
                          <a:noFill/>
                        </a:ln>
                        <a:solidFill>
                          <a:srgbClr val="000000"/>
                        </a:solidFill>
                        <a:effectLst/>
                        <a:latin typeface="CG Omega" charset="0"/>
                        <a:ea typeface="Times New Roman"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dirty="0">
                          <a:ln>
                            <a:noFill/>
                          </a:ln>
                          <a:solidFill>
                            <a:srgbClr val="000000"/>
                          </a:solidFill>
                          <a:effectLst/>
                          <a:latin typeface="Arial" charset="0"/>
                          <a:ea typeface="Calibri" charset="0"/>
                          <a:cs typeface="Times New Roman" charset="0"/>
                        </a:rPr>
                        <a:t>Actual </a:t>
                      </a:r>
                      <a:r>
                        <a:rPr kumimoji="0" lang="en-ZA" altLang="en-US" sz="800" b="1" i="0" u="none" strike="noStrike" cap="none" normalizeH="0" baseline="0" dirty="0" err="1" smtClean="0">
                          <a:ln>
                            <a:noFill/>
                          </a:ln>
                          <a:solidFill>
                            <a:srgbClr val="000000"/>
                          </a:solidFill>
                          <a:effectLst/>
                          <a:latin typeface="Arial" charset="0"/>
                          <a:ea typeface="Calibri" charset="0"/>
                          <a:cs typeface="Times New Roman" charset="0"/>
                        </a:rPr>
                        <a:t>Achievemen</a:t>
                      </a:r>
                      <a:endParaRPr kumimoji="0" lang="en-ZA" altLang="en-US" sz="800" b="1" i="0" u="none" strike="noStrike" cap="none" normalizeH="0" baseline="0" dirty="0" smtClean="0">
                        <a:ln>
                          <a:noFill/>
                        </a:ln>
                        <a:solidFill>
                          <a:srgbClr val="000000"/>
                        </a:solidFill>
                        <a:effectLst/>
                        <a:latin typeface="Arial" charset="0"/>
                        <a:ea typeface="Calibri" charset="0"/>
                        <a:cs typeface="Times New Roman" charset="0"/>
                      </a:endParaRPr>
                    </a:p>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dirty="0" smtClean="0">
                          <a:ln>
                            <a:noFill/>
                          </a:ln>
                          <a:solidFill>
                            <a:srgbClr val="000000"/>
                          </a:solidFill>
                          <a:effectLst/>
                          <a:latin typeface="Arial" charset="0"/>
                          <a:ea typeface="Calibri" charset="0"/>
                          <a:cs typeface="Times New Roman" charset="0"/>
                        </a:rPr>
                        <a:t>t</a:t>
                      </a:r>
                      <a:endParaRPr kumimoji="0" lang="en-ZA" altLang="en-US" sz="900" b="0" i="0" u="none" strike="noStrike" cap="none" normalizeH="0" baseline="0" dirty="0">
                        <a:ln>
                          <a:noFill/>
                        </a:ln>
                        <a:solidFill>
                          <a:srgbClr val="000000"/>
                        </a:solidFill>
                        <a:effectLst/>
                        <a:latin typeface="CG Omega" charset="0"/>
                        <a:ea typeface="Calibri" charset="0"/>
                        <a:cs typeface="Times New Roman" charset="0"/>
                      </a:endParaRPr>
                    </a:p>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dirty="0">
                          <a:ln>
                            <a:noFill/>
                          </a:ln>
                          <a:solidFill>
                            <a:srgbClr val="000000"/>
                          </a:solidFill>
                          <a:effectLst/>
                          <a:latin typeface="Arial" charset="0"/>
                          <a:ea typeface="Calibri" charset="0"/>
                          <a:cs typeface="Times New Roman" charset="0"/>
                        </a:rPr>
                        <a:t>2017/18</a:t>
                      </a:r>
                      <a:endParaRPr kumimoji="0" lang="en-ZA" altLang="en-US" sz="900" b="0" i="0" u="none" strike="noStrike" cap="none" normalizeH="0" baseline="0" dirty="0">
                        <a:ln>
                          <a:noFill/>
                        </a:ln>
                        <a:solidFill>
                          <a:srgbClr val="000000"/>
                        </a:solidFill>
                        <a:effectLst/>
                        <a:latin typeface="CG Omega" charset="0"/>
                        <a:ea typeface="Times New Roman"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800" b="1" i="0" u="none" strike="noStrike" cap="none" normalizeH="0" baseline="0">
                          <a:ln>
                            <a:noFill/>
                          </a:ln>
                          <a:solidFill>
                            <a:srgbClr val="000000"/>
                          </a:solidFill>
                          <a:effectLst/>
                          <a:latin typeface="Arial" charset="0"/>
                          <a:ea typeface="Calibri" charset="0"/>
                          <a:cs typeface="Times New Roman" charset="0"/>
                        </a:rPr>
                        <a:t>Deviation from planned target to Actual Achievement 2017/18</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71525">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 typeface="+mj-lt" charset="0"/>
                        <a:buNone/>
                        <a:tabLst/>
                      </a:pPr>
                      <a:r>
                        <a:rPr kumimoji="0" lang="en-US" altLang="en-US" sz="1100" b="0" i="0" u="none" strike="noStrike" cap="none" normalizeH="0" baseline="0">
                          <a:ln>
                            <a:noFill/>
                          </a:ln>
                          <a:solidFill>
                            <a:srgbClr val="000000"/>
                          </a:solidFill>
                          <a:effectLst/>
                          <a:latin typeface="Arial" charset="0"/>
                          <a:ea typeface="Times New Roman" charset="0"/>
                          <a:cs typeface="Times New Roman" charset="0"/>
                        </a:rPr>
                        <a:t>ART client remaining on ART end of month - total</a:t>
                      </a:r>
                      <a:endParaRPr kumimoji="0" lang="en-ZA" altLang="en-US" sz="1100" b="0" i="0" u="none" strike="noStrike" cap="none" normalizeH="0" baseline="0">
                        <a:ln>
                          <a:noFill/>
                        </a:ln>
                        <a:solidFill>
                          <a:srgbClr val="000000"/>
                        </a:solidFill>
                        <a:effectLst/>
                        <a:latin typeface="Calibri"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just"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No baseline </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No baseline</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2090929</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336 452</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329 044</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(7 408)</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438">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 typeface="+mj-lt" charset="0"/>
                        <a:buNone/>
                        <a:tabLst/>
                      </a:pPr>
                      <a:r>
                        <a:rPr kumimoji="0" lang="en-US" altLang="en-US" sz="1100" b="0" i="0" u="none" strike="noStrike" cap="none" normalizeH="0" baseline="0">
                          <a:ln>
                            <a:noFill/>
                          </a:ln>
                          <a:solidFill>
                            <a:srgbClr val="000000"/>
                          </a:solidFill>
                          <a:effectLst/>
                          <a:latin typeface="Arial" charset="0"/>
                          <a:ea typeface="Times New Roman" charset="0"/>
                          <a:cs typeface="Times New Roman" charset="0"/>
                        </a:rPr>
                        <a:t>TB/HIV co-infected client on ART rate</a:t>
                      </a:r>
                      <a:endParaRPr kumimoji="0" lang="en-ZA" altLang="en-US" sz="1100" b="0" i="0" u="none" strike="noStrike" cap="none" normalizeH="0" baseline="0">
                        <a:ln>
                          <a:noFill/>
                        </a:ln>
                        <a:solidFill>
                          <a:srgbClr val="000000"/>
                        </a:solidFill>
                        <a:effectLst/>
                        <a:latin typeface="Calibri"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No baseline</a:t>
                      </a:r>
                      <a:endParaRPr kumimoji="0" lang="en-ZA" altLang="en-US" sz="1100" b="0" i="0" u="none" strike="noStrike" cap="none" normalizeH="0" baseline="0">
                        <a:ln>
                          <a:noFill/>
                        </a:ln>
                        <a:solidFill>
                          <a:srgbClr val="000000"/>
                        </a:solidFill>
                        <a:effectLst/>
                        <a:latin typeface="Calibri"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No baseline</a:t>
                      </a:r>
                      <a:endParaRPr kumimoji="0" lang="en-ZA" altLang="en-US" sz="1100" b="0" i="0" u="none" strike="noStrike" cap="none" normalizeH="0" baseline="0">
                        <a:ln>
                          <a:noFill/>
                        </a:ln>
                        <a:solidFill>
                          <a:srgbClr val="000000"/>
                        </a:solidFill>
                        <a:effectLst/>
                        <a:latin typeface="Calibri"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55.7%</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(5467/9816)</a:t>
                      </a:r>
                      <a:endParaRPr kumimoji="0" lang="en-ZA" altLang="en-US" sz="900" b="0" i="0" u="none" strike="noStrike" cap="none" normalizeH="0" baseline="0">
                        <a:ln>
                          <a:noFill/>
                        </a:ln>
                        <a:solidFill>
                          <a:srgbClr val="000000"/>
                        </a:solidFill>
                        <a:effectLst/>
                        <a:latin typeface="CG Omega" charset="0"/>
                        <a:ea typeface="Times New Roman"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93%</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(10161/10925)</a:t>
                      </a:r>
                      <a:endParaRPr kumimoji="0" lang="en-ZA" altLang="en-US" sz="900" b="0" i="0" u="none" strike="noStrike" cap="none" normalizeH="0" baseline="0">
                        <a:ln>
                          <a:noFill/>
                        </a:ln>
                        <a:solidFill>
                          <a:srgbClr val="000000"/>
                        </a:solidFill>
                        <a:effectLst/>
                        <a:latin typeface="CG Omega" charset="0"/>
                        <a:ea typeface="Times New Roman"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94.4%</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(8 256/8 772)</a:t>
                      </a:r>
                      <a:endParaRPr kumimoji="0" lang="en-ZA" altLang="en-US" sz="900" b="0" i="0" u="none" strike="noStrike" cap="none" normalizeH="0" baseline="0">
                        <a:ln>
                          <a:noFill/>
                        </a:ln>
                        <a:solidFill>
                          <a:srgbClr val="000000"/>
                        </a:solidFill>
                        <a:effectLst/>
                        <a:latin typeface="CG Omega" charset="0"/>
                        <a:ea typeface="Times New Roman"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ts val="100"/>
                        </a:spcBef>
                        <a:spcAft>
                          <a:spcPts val="100"/>
                        </a:spcAft>
                        <a:buClrTx/>
                        <a:buSzTx/>
                        <a:buFontTx/>
                        <a:buNone/>
                        <a:tabLst/>
                      </a:pPr>
                      <a:r>
                        <a:rPr kumimoji="0" lang="en-US" altLang="en-US" sz="1100" b="0" i="0" u="none" strike="noStrike" cap="none" normalizeH="0" baseline="0">
                          <a:ln>
                            <a:noFill/>
                          </a:ln>
                          <a:solidFill>
                            <a:srgbClr val="000000"/>
                          </a:solidFill>
                          <a:effectLst/>
                          <a:latin typeface="Arial" charset="0"/>
                          <a:ea typeface="Times New Roman" charset="0"/>
                          <a:cs typeface="Times New Roman" charset="0"/>
                        </a:rPr>
                        <a:t>1.4%</a:t>
                      </a:r>
                      <a:endParaRPr kumimoji="0" lang="en-ZA" altLang="en-US" sz="1100" b="0" i="0" u="none" strike="noStrike" cap="none" normalizeH="0" baseline="0">
                        <a:ln>
                          <a:noFill/>
                        </a:ln>
                        <a:solidFill>
                          <a:srgbClr val="000000"/>
                        </a:solidFill>
                        <a:effectLst/>
                        <a:latin typeface="Calibri"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85763">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 typeface="+mj-lt" charset="0"/>
                        <a:buNone/>
                        <a:tabLst/>
                      </a:pPr>
                      <a:r>
                        <a:rPr kumimoji="0" lang="en-US" altLang="en-US" sz="1100" b="0" i="0" u="none" strike="noStrike" cap="none" normalizeH="0" baseline="0">
                          <a:ln>
                            <a:noFill/>
                          </a:ln>
                          <a:solidFill>
                            <a:srgbClr val="000000"/>
                          </a:solidFill>
                          <a:effectLst/>
                          <a:latin typeface="Arial" charset="0"/>
                          <a:ea typeface="Times New Roman" charset="0"/>
                          <a:cs typeface="Times New Roman" charset="0"/>
                        </a:rPr>
                        <a:t>HIV test done – total</a:t>
                      </a:r>
                      <a:endParaRPr kumimoji="0" lang="en-ZA" altLang="en-US" sz="1100" b="0" i="0" u="none" strike="noStrike" cap="none" normalizeH="0" baseline="0">
                        <a:ln>
                          <a:noFill/>
                        </a:ln>
                        <a:solidFill>
                          <a:srgbClr val="000000"/>
                        </a:solidFill>
                        <a:effectLst/>
                        <a:latin typeface="Calibri"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1535403</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1516487</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2035347</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1024546</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GB" altLang="en-US" sz="1100" b="0" i="0" u="none" strike="noStrike" cap="none" normalizeH="0" baseline="0">
                          <a:ln>
                            <a:noFill/>
                          </a:ln>
                          <a:solidFill>
                            <a:srgbClr val="000000"/>
                          </a:solidFill>
                          <a:effectLst/>
                          <a:latin typeface="Arial" charset="0"/>
                          <a:ea typeface="Times New Roman" charset="0"/>
                          <a:cs typeface="Times New Roman" charset="0"/>
                        </a:rPr>
                        <a:t>1 721 676</a:t>
                      </a:r>
                      <a:endParaRPr kumimoji="0" lang="en-ZA" altLang="en-US" sz="900" b="0" i="0" u="none" strike="noStrike" cap="none" normalizeH="0" baseline="0">
                        <a:ln>
                          <a:noFill/>
                        </a:ln>
                        <a:solidFill>
                          <a:srgbClr val="000000"/>
                        </a:solidFill>
                        <a:effectLst/>
                        <a:latin typeface="CG Omega" charset="0"/>
                        <a:ea typeface="Times New Roman"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697 130</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438">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 typeface="+mj-lt" charset="0"/>
                        <a:buNone/>
                        <a:tabLst/>
                      </a:pPr>
                      <a:r>
                        <a:rPr kumimoji="0" lang="en-US" altLang="en-US" sz="1100" b="0" i="0" u="none" strike="noStrike" cap="none" normalizeH="0" baseline="0">
                          <a:ln>
                            <a:noFill/>
                          </a:ln>
                          <a:solidFill>
                            <a:srgbClr val="000000"/>
                          </a:solidFill>
                          <a:effectLst/>
                          <a:latin typeface="Arial" charset="0"/>
                          <a:ea typeface="Times New Roman" charset="0"/>
                          <a:cs typeface="Times New Roman" charset="0"/>
                        </a:rPr>
                        <a:t>Male condom distributed</a:t>
                      </a:r>
                      <a:endParaRPr kumimoji="0" lang="en-ZA" altLang="en-US" sz="1100" b="0" i="0" u="none" strike="noStrike" cap="none" normalizeH="0" baseline="0">
                        <a:ln>
                          <a:noFill/>
                        </a:ln>
                        <a:solidFill>
                          <a:srgbClr val="000000"/>
                        </a:solidFill>
                        <a:effectLst/>
                        <a:latin typeface="Calibri"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No baseline</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No baseline</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68.4%</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(123436695)</a:t>
                      </a:r>
                      <a:endParaRPr kumimoji="0" lang="en-ZA" altLang="en-US" sz="900" b="0" i="0" u="none" strike="noStrike" cap="none" normalizeH="0" baseline="0">
                        <a:ln>
                          <a:noFill/>
                        </a:ln>
                        <a:solidFill>
                          <a:srgbClr val="000000"/>
                        </a:solidFill>
                        <a:effectLst/>
                        <a:latin typeface="CG Omega" charset="0"/>
                        <a:ea typeface="Times New Roman"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87 085 290</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a:ln>
                            <a:noFill/>
                          </a:ln>
                          <a:solidFill>
                            <a:srgbClr val="000000"/>
                          </a:solidFill>
                          <a:effectLst/>
                          <a:latin typeface="Arial" charset="0"/>
                          <a:ea typeface="Calibri" charset="0"/>
                          <a:cs typeface="Times New Roman" charset="0"/>
                        </a:rPr>
                        <a:t>90 930 032</a:t>
                      </a:r>
                      <a:endParaRPr kumimoji="0" lang="en-ZA" altLang="en-US" sz="900" b="0" i="0" u="none" strike="noStrike" cap="none" normalizeH="0" baseline="0">
                        <a:ln>
                          <a:noFill/>
                        </a:ln>
                        <a:solidFill>
                          <a:srgbClr val="000000"/>
                        </a:solidFill>
                        <a:effectLst/>
                        <a:latin typeface="CG Omega" charset="0"/>
                        <a:ea typeface="Calibri"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457200"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dirty="0">
                          <a:ln>
                            <a:noFill/>
                          </a:ln>
                          <a:solidFill>
                            <a:srgbClr val="000000"/>
                          </a:solidFill>
                          <a:effectLst/>
                          <a:latin typeface="Arial" charset="0"/>
                          <a:ea typeface="Calibri" charset="0"/>
                          <a:cs typeface="Times New Roman" charset="0"/>
                        </a:rPr>
                        <a:t>3 8 44 742</a:t>
                      </a:r>
                      <a:endParaRPr kumimoji="0" lang="en-ZA" altLang="en-US" sz="900" b="0" i="0" u="none" strike="noStrike" cap="none" normalizeH="0" baseline="0" dirty="0">
                        <a:ln>
                          <a:noFill/>
                        </a:ln>
                        <a:solidFill>
                          <a:srgbClr val="000000"/>
                        </a:solidFill>
                        <a:effectLst/>
                        <a:latin typeface="CG Omega" charset="0"/>
                        <a:ea typeface="Calibri" charset="0"/>
                        <a:cs typeface="Times New Roman" charset="0"/>
                      </a:endParaRPr>
                    </a:p>
                    <a:p>
                      <a:pPr marL="457200" marR="0" lvl="0" indent="0" algn="ctr" defTabSz="914400" rtl="0" eaLnBrk="1" fontAlgn="base" latinLnBrk="0" hangingPunct="1">
                        <a:lnSpc>
                          <a:spcPct val="100000"/>
                        </a:lnSpc>
                        <a:spcBef>
                          <a:spcPts val="300"/>
                        </a:spcBef>
                        <a:spcAft>
                          <a:spcPts val="300"/>
                        </a:spcAft>
                        <a:buClrTx/>
                        <a:buSzTx/>
                        <a:buFontTx/>
                        <a:buNone/>
                        <a:tabLst/>
                      </a:pPr>
                      <a:r>
                        <a:rPr kumimoji="0" lang="en-ZA" altLang="en-US" sz="1100" b="0" i="0" u="none" strike="noStrike" cap="none" normalizeH="0" baseline="0" dirty="0">
                          <a:ln>
                            <a:noFill/>
                          </a:ln>
                          <a:solidFill>
                            <a:srgbClr val="000000"/>
                          </a:solidFill>
                          <a:effectLst/>
                          <a:latin typeface="Arial" charset="0"/>
                          <a:ea typeface="Calibri" charset="0"/>
                          <a:cs typeface="Times New Roman" charset="0"/>
                        </a:rPr>
                        <a:t> </a:t>
                      </a:r>
                      <a:endParaRPr kumimoji="0" lang="en-ZA" altLang="en-US" sz="900" b="0" i="0" u="none" strike="noStrike" cap="none" normalizeH="0" baseline="0" dirty="0">
                        <a:ln>
                          <a:noFill/>
                        </a:ln>
                        <a:solidFill>
                          <a:srgbClr val="000000"/>
                        </a:solidFill>
                        <a:effectLst/>
                        <a:latin typeface="CG Omega" charset="0"/>
                        <a:ea typeface="Times New Roman" charset="0"/>
                        <a:cs typeface="Times New Roman"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xmlns="" val="199207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TUBERCULOSIS</a:t>
            </a:r>
            <a:endParaRPr lang="en-ZA" dirty="0"/>
          </a:p>
        </p:txBody>
      </p:sp>
      <p:sp>
        <p:nvSpPr>
          <p:cNvPr id="3" name="Content Placeholder 2"/>
          <p:cNvSpPr>
            <a:spLocks noGrp="1"/>
          </p:cNvSpPr>
          <p:nvPr>
            <p:ph idx="1"/>
          </p:nvPr>
        </p:nvSpPr>
        <p:spPr/>
        <p:txBody>
          <a:bodyPr/>
          <a:lstStyle/>
          <a:p>
            <a:r>
              <a:rPr lang="en-ZA" sz="1800" dirty="0" smtClean="0"/>
              <a:t>TB </a:t>
            </a:r>
            <a:r>
              <a:rPr lang="en-ZA" sz="1800" dirty="0"/>
              <a:t>remains the leading cause of morbidity and mortality </a:t>
            </a:r>
            <a:r>
              <a:rPr lang="en-ZA" sz="1800" dirty="0" smtClean="0"/>
              <a:t>globally with </a:t>
            </a:r>
            <a:r>
              <a:rPr lang="en-ZA" sz="1800" dirty="0"/>
              <a:t>2 billion new TB infections and </a:t>
            </a:r>
            <a:r>
              <a:rPr lang="en-ZA" sz="1800" dirty="0" smtClean="0"/>
              <a:t>2 </a:t>
            </a:r>
            <a:r>
              <a:rPr lang="en-ZA" sz="1800" dirty="0"/>
              <a:t>million TB deaths reported </a:t>
            </a:r>
            <a:r>
              <a:rPr lang="en-ZA" sz="1800" dirty="0" smtClean="0"/>
              <a:t>annually</a:t>
            </a:r>
            <a:endParaRPr lang="en-ZA" sz="1800" dirty="0"/>
          </a:p>
          <a:p>
            <a:r>
              <a:rPr lang="en-ZA" sz="1800" dirty="0"/>
              <a:t>TB is the seventh leading cause of death worldwide </a:t>
            </a:r>
            <a:r>
              <a:rPr lang="en-ZA" sz="1800" dirty="0" smtClean="0"/>
              <a:t>and second </a:t>
            </a:r>
            <a:r>
              <a:rPr lang="en-ZA" sz="1800" dirty="0"/>
              <a:t>to </a:t>
            </a:r>
            <a:r>
              <a:rPr lang="en-ZA" sz="1800" dirty="0" smtClean="0"/>
              <a:t>HIV/AIDS</a:t>
            </a:r>
            <a:r>
              <a:rPr lang="en-ZA" sz="1800" dirty="0"/>
              <a:t>					</a:t>
            </a:r>
          </a:p>
          <a:p>
            <a:r>
              <a:rPr lang="en-ZA" sz="1800" dirty="0"/>
              <a:t>Tuberculosis (TB) is the leading cause of death among people living with HIV (PLWH</a:t>
            </a:r>
            <a:r>
              <a:rPr lang="en-ZA" sz="1800" dirty="0" smtClean="0"/>
              <a:t>) </a:t>
            </a:r>
            <a:endParaRPr lang="en-ZA" sz="1800" dirty="0"/>
          </a:p>
          <a:p>
            <a:r>
              <a:rPr lang="en-ZA" sz="1800" dirty="0"/>
              <a:t>Globally, an estimated 13% of TB cases are co-infected with HIV and</a:t>
            </a:r>
          </a:p>
          <a:p>
            <a:r>
              <a:rPr lang="en-ZA" sz="1800" dirty="0"/>
              <a:t>at least one-third of the nearly 33 million PLWH are infected with the bacterium that causes </a:t>
            </a:r>
            <a:r>
              <a:rPr lang="en-ZA" sz="1800" dirty="0" smtClean="0"/>
              <a:t>TB</a:t>
            </a:r>
            <a:endParaRPr lang="en-ZA" sz="1800" dirty="0"/>
          </a:p>
          <a:p>
            <a:r>
              <a:rPr lang="en-ZA" sz="1800" dirty="0"/>
              <a:t>The dual epidemic is particularly pervasive in Africa, where 80% of the total global burden of dual HIV/TB cases is </a:t>
            </a:r>
            <a:r>
              <a:rPr lang="en-ZA" sz="1800" dirty="0" smtClean="0"/>
              <a:t>found</a:t>
            </a:r>
            <a:endParaRPr lang="en-ZA" sz="1800" dirty="0"/>
          </a:p>
          <a:p>
            <a:r>
              <a:rPr lang="en-ZA" sz="1800" dirty="0"/>
              <a:t>Tuberculosis is, an important health </a:t>
            </a:r>
            <a:r>
              <a:rPr lang="en-ZA" sz="1800" dirty="0" smtClean="0"/>
              <a:t>problem</a:t>
            </a:r>
            <a:endParaRPr lang="en-ZA" sz="1800" dirty="0"/>
          </a:p>
          <a:p>
            <a:r>
              <a:rPr lang="en-ZA" sz="1800" dirty="0"/>
              <a:t>TB is </a:t>
            </a:r>
            <a:r>
              <a:rPr lang="en-ZA" sz="1800" dirty="0" smtClean="0"/>
              <a:t>the </a:t>
            </a:r>
            <a:r>
              <a:rPr lang="en-ZA" sz="1800" dirty="0"/>
              <a:t>leading causes of death and disability among the economically active segment of the world’s </a:t>
            </a:r>
            <a:r>
              <a:rPr lang="en-ZA" sz="1800" dirty="0" smtClean="0"/>
              <a:t>population</a:t>
            </a:r>
            <a:endParaRPr lang="en-ZA" sz="1800" dirty="0"/>
          </a:p>
          <a:p>
            <a:endParaRPr lang="en-ZA" dirty="0"/>
          </a:p>
          <a:p>
            <a:endParaRPr lang="en-ZA" dirty="0"/>
          </a:p>
        </p:txBody>
      </p:sp>
      <p:sp>
        <p:nvSpPr>
          <p:cNvPr id="4" name="Slide Number Placeholder 3"/>
          <p:cNvSpPr>
            <a:spLocks noGrp="1"/>
          </p:cNvSpPr>
          <p:nvPr>
            <p:ph type="sldNum" sz="quarter" idx="12"/>
          </p:nvPr>
        </p:nvSpPr>
        <p:spPr/>
        <p:txBody>
          <a:bodyPr/>
          <a:lstStyle/>
          <a:p>
            <a:pPr>
              <a:defRPr/>
            </a:pPr>
            <a:fld id="{DCF40BA3-4F2E-44E5-AB28-74E75288D010}" type="slidenum">
              <a:rPr lang="en-US" smtClean="0"/>
              <a:pPr>
                <a:defRPr/>
              </a:pPr>
              <a:t>24</a:t>
            </a:fld>
            <a:endParaRPr lang="en-US" dirty="0"/>
          </a:p>
        </p:txBody>
      </p:sp>
    </p:spTree>
    <p:extLst>
      <p:ext uri="{BB962C8B-B14F-4D97-AF65-F5344CB8AC3E}">
        <p14:creationId xmlns:p14="http://schemas.microsoft.com/office/powerpoint/2010/main" xmlns="" val="1560296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TB Case finding</a:t>
            </a:r>
            <a:endParaRPr lang="en-ZA" dirty="0"/>
          </a:p>
        </p:txBody>
      </p:sp>
      <p:sp>
        <p:nvSpPr>
          <p:cNvPr id="4" name="Slide Number Placeholder 3"/>
          <p:cNvSpPr>
            <a:spLocks noGrp="1"/>
          </p:cNvSpPr>
          <p:nvPr>
            <p:ph type="sldNum" sz="quarter" idx="12"/>
          </p:nvPr>
        </p:nvSpPr>
        <p:spPr/>
        <p:txBody>
          <a:bodyPr/>
          <a:lstStyle/>
          <a:p>
            <a:pPr>
              <a:defRPr/>
            </a:pPr>
            <a:fld id="{732A1194-8D98-4F3F-8B5A-3E0786897423}" type="slidenum">
              <a:rPr lang="en-US" smtClean="0">
                <a:solidFill>
                  <a:srgbClr val="FFFFFF"/>
                </a:solidFill>
              </a:rPr>
              <a:pPr>
                <a:defRPr/>
              </a:pPr>
              <a:t>25</a:t>
            </a:fld>
            <a:endParaRPr lang="en-US">
              <a:solidFill>
                <a:srgbClr val="FFFFFF"/>
              </a:solidFill>
            </a:endParaRP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1636115"/>
            <a:ext cx="7560840" cy="3953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9717" y="5740359"/>
            <a:ext cx="5718175" cy="277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8277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
        <p:nvSpPr>
          <p:cNvPr id="4" name="Slide Number Placeholder 3"/>
          <p:cNvSpPr>
            <a:spLocks noGrp="1"/>
          </p:cNvSpPr>
          <p:nvPr>
            <p:ph type="sldNum" sz="quarter" idx="12"/>
          </p:nvPr>
        </p:nvSpPr>
        <p:spPr/>
        <p:txBody>
          <a:bodyPr/>
          <a:lstStyle/>
          <a:p>
            <a:fld id="{56E41C8F-6852-4F79-ACAF-D98EB2C3A37B}" type="slidenum">
              <a:rPr lang="en-ZA" altLang="en-US" smtClean="0"/>
              <a:pPr/>
              <a:t>‹#›</a:t>
            </a:fld>
            <a:endParaRPr lang="en-ZA"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TB OUTCOMES(1)</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02679722"/>
              </p:ext>
            </p:extLst>
          </p:nvPr>
        </p:nvGraphicFramePr>
        <p:xfrm>
          <a:off x="108426" y="1493004"/>
          <a:ext cx="8806974" cy="5231888"/>
        </p:xfrm>
        <a:graphic>
          <a:graphicData uri="http://schemas.openxmlformats.org/drawingml/2006/table">
            <a:tbl>
              <a:tblPr firstRow="1" firstCol="1" bandRow="1">
                <a:tableStyleId>{5C22544A-7EE6-4342-B048-85BDC9FD1C3A}</a:tableStyleId>
              </a:tblPr>
              <a:tblGrid>
                <a:gridCol w="1322809">
                  <a:extLst>
                    <a:ext uri="{9D8B030D-6E8A-4147-A177-3AD203B41FA5}">
                      <a16:colId xmlns:a16="http://schemas.microsoft.com/office/drawing/2014/main" xmlns="" val="874415471"/>
                    </a:ext>
                  </a:extLst>
                </a:gridCol>
                <a:gridCol w="1113182">
                  <a:extLst>
                    <a:ext uri="{9D8B030D-6E8A-4147-A177-3AD203B41FA5}">
                      <a16:colId xmlns:a16="http://schemas.microsoft.com/office/drawing/2014/main" xmlns="" val="1944367953"/>
                    </a:ext>
                  </a:extLst>
                </a:gridCol>
                <a:gridCol w="1280160">
                  <a:extLst>
                    <a:ext uri="{9D8B030D-6E8A-4147-A177-3AD203B41FA5}">
                      <a16:colId xmlns:a16="http://schemas.microsoft.com/office/drawing/2014/main" xmlns="" val="2207728723"/>
                    </a:ext>
                  </a:extLst>
                </a:gridCol>
                <a:gridCol w="1240404">
                  <a:extLst>
                    <a:ext uri="{9D8B030D-6E8A-4147-A177-3AD203B41FA5}">
                      <a16:colId xmlns:a16="http://schemas.microsoft.com/office/drawing/2014/main" xmlns="" val="3797681202"/>
                    </a:ext>
                  </a:extLst>
                </a:gridCol>
                <a:gridCol w="3850419">
                  <a:extLst>
                    <a:ext uri="{9D8B030D-6E8A-4147-A177-3AD203B41FA5}">
                      <a16:colId xmlns:a16="http://schemas.microsoft.com/office/drawing/2014/main" xmlns="" val="2699855460"/>
                    </a:ext>
                  </a:extLst>
                </a:gridCol>
              </a:tblGrid>
              <a:tr h="784866">
                <a:tc>
                  <a:txBody>
                    <a:bodyPr/>
                    <a:lstStyle/>
                    <a:p>
                      <a:pPr marL="0" lvl="0" indent="0" algn="r">
                        <a:lnSpc>
                          <a:spcPct val="115000"/>
                        </a:lnSpc>
                        <a:spcAft>
                          <a:spcPts val="0"/>
                        </a:spcAft>
                        <a:buFont typeface="+mj-lt"/>
                        <a:buNone/>
                      </a:pPr>
                      <a:r>
                        <a:rPr lang="en-ZA" sz="1100" b="1" kern="1200" dirty="0" smtClean="0">
                          <a:solidFill>
                            <a:schemeClr val="tx1"/>
                          </a:solidFill>
                          <a:effectLst/>
                          <a:latin typeface="+mn-lt"/>
                          <a:ea typeface="+mn-ea"/>
                          <a:cs typeface="+mn-cs"/>
                        </a:rPr>
                        <a:t>Performance Indicator</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Actual Achievement </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p>
                      <a:pPr algn="ctr">
                        <a:lnSpc>
                          <a:spcPct val="115000"/>
                        </a:lnSpc>
                        <a:spcAft>
                          <a:spcPts val="1000"/>
                        </a:spcAft>
                      </a:pPr>
                      <a:r>
                        <a:rPr lang="en-ZA"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2016/17</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spcBef>
                          <a:spcPts val="300"/>
                        </a:spcBef>
                        <a:spcAft>
                          <a:spcPts val="300"/>
                        </a:spcAft>
                      </a:pPr>
                      <a:r>
                        <a:rPr lang="en-ZA"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Planned Target</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p>
                      <a:pPr marL="457200" algn="ctr">
                        <a:spcBef>
                          <a:spcPts val="300"/>
                        </a:spcBef>
                        <a:spcAft>
                          <a:spcPts val="300"/>
                        </a:spcAft>
                      </a:pPr>
                      <a:r>
                        <a:rPr lang="en-ZA"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2017/18</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Bef>
                          <a:spcPts val="300"/>
                        </a:spcBef>
                        <a:spcAft>
                          <a:spcPts val="300"/>
                        </a:spcAft>
                      </a:pPr>
                      <a:r>
                        <a:rPr lang="en-ZA"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Actual Achievement</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p>
                      <a:pPr marL="457200" algn="ctr">
                        <a:spcBef>
                          <a:spcPts val="300"/>
                        </a:spcBef>
                        <a:spcAft>
                          <a:spcPts val="300"/>
                        </a:spcAft>
                      </a:pPr>
                      <a:r>
                        <a:rPr lang="en-ZA"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2017/18</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tc>
                <a:tc>
                  <a:txBody>
                    <a:bodyPr/>
                    <a:lstStyle/>
                    <a:p>
                      <a:pPr marL="457200" marR="0" indent="0" algn="just" defTabSz="914400" rtl="0" eaLnBrk="1" fontAlgn="auto" latinLnBrk="0" hangingPunct="1">
                        <a:lnSpc>
                          <a:spcPct val="100000"/>
                        </a:lnSpc>
                        <a:spcBef>
                          <a:spcPts val="300"/>
                        </a:spcBef>
                        <a:spcAft>
                          <a:spcPts val="300"/>
                        </a:spcAft>
                        <a:buClrTx/>
                        <a:buSzTx/>
                        <a:buFontTx/>
                        <a:buNone/>
                        <a:tabLst/>
                        <a:defRPr/>
                      </a:pPr>
                      <a:r>
                        <a:rPr lang="en-ZA" sz="1100" dirty="0" smtClean="0">
                          <a:solidFill>
                            <a:schemeClr val="tx1"/>
                          </a:solidFill>
                          <a:effectLst/>
                          <a:latin typeface="CG Omega"/>
                          <a:ea typeface="Times New Roman" panose="02020603050405020304" pitchFamily="18" charset="0"/>
                          <a:cs typeface="Times New Roman" panose="02020603050405020304" pitchFamily="18" charset="0"/>
                        </a:rPr>
                        <a:t>Comment on deviations</a:t>
                      </a:r>
                    </a:p>
                  </a:txBody>
                  <a:tcPr marL="30803" marR="30803" marT="0" marB="0"/>
                </a:tc>
                <a:extLst>
                  <a:ext uri="{0D108BD9-81ED-4DB2-BD59-A6C34878D82A}">
                    <a16:rowId xmlns:a16="http://schemas.microsoft.com/office/drawing/2014/main" xmlns="" val="536752700"/>
                  </a:ext>
                </a:extLst>
              </a:tr>
              <a:tr h="723299">
                <a:tc>
                  <a:txBody>
                    <a:bodyPr/>
                    <a:lstStyle/>
                    <a:p>
                      <a:pPr marL="0" lvl="0" indent="0" algn="r">
                        <a:lnSpc>
                          <a:spcPct val="115000"/>
                        </a:lnSpc>
                        <a:spcAft>
                          <a:spcPts val="0"/>
                        </a:spcAft>
                        <a:buFont typeface="+mj-lt"/>
                        <a:buNone/>
                      </a:pPr>
                      <a:r>
                        <a:rPr lang="en-US" sz="1100" dirty="0">
                          <a:solidFill>
                            <a:schemeClr val="tx1"/>
                          </a:solidFill>
                          <a:effectLst/>
                        </a:rPr>
                        <a:t>TB client lost to follow up rate</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dirty="0">
                          <a:solidFill>
                            <a:schemeClr val="tx1"/>
                          </a:solidFill>
                          <a:effectLst/>
                        </a:rPr>
                        <a:t>5.2%</a:t>
                      </a:r>
                    </a:p>
                    <a:p>
                      <a:pPr marL="457200" algn="ctr">
                        <a:spcBef>
                          <a:spcPts val="300"/>
                        </a:spcBef>
                        <a:spcAft>
                          <a:spcPts val="300"/>
                        </a:spcAft>
                      </a:pPr>
                      <a:r>
                        <a:rPr lang="en-ZA" sz="1100" dirty="0">
                          <a:solidFill>
                            <a:schemeClr val="tx1"/>
                          </a:solidFill>
                          <a:effectLst/>
                        </a:rPr>
                        <a:t>(256/4920)</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dirty="0">
                          <a:solidFill>
                            <a:schemeClr val="tx1"/>
                          </a:solidFill>
                          <a:effectLst/>
                        </a:rPr>
                        <a:t>4.3%</a:t>
                      </a:r>
                    </a:p>
                    <a:p>
                      <a:pPr marL="457200" algn="ctr">
                        <a:spcBef>
                          <a:spcPts val="300"/>
                        </a:spcBef>
                        <a:spcAft>
                          <a:spcPts val="300"/>
                        </a:spcAft>
                      </a:pPr>
                      <a:r>
                        <a:rPr lang="en-ZA" sz="1100" dirty="0">
                          <a:solidFill>
                            <a:schemeClr val="tx1"/>
                          </a:solidFill>
                          <a:effectLst/>
                        </a:rPr>
                        <a:t>(240/5582)</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dirty="0">
                          <a:solidFill>
                            <a:schemeClr val="tx1"/>
                          </a:solidFill>
                          <a:effectLst/>
                        </a:rPr>
                        <a:t>4.2%</a:t>
                      </a:r>
                    </a:p>
                    <a:p>
                      <a:pPr marL="457200" algn="ctr">
                        <a:spcBef>
                          <a:spcPts val="300"/>
                        </a:spcBef>
                        <a:spcAft>
                          <a:spcPts val="300"/>
                        </a:spcAft>
                      </a:pPr>
                      <a:r>
                        <a:rPr lang="en-ZA" sz="1100" dirty="0">
                          <a:solidFill>
                            <a:schemeClr val="tx1"/>
                          </a:solidFill>
                          <a:effectLst/>
                        </a:rPr>
                        <a:t>(644/15 262)</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tc>
                  <a:txBody>
                    <a:bodyPr/>
                    <a:lstStyle/>
                    <a:p>
                      <a:pPr marL="457200" algn="l">
                        <a:spcBef>
                          <a:spcPts val="300"/>
                        </a:spcBef>
                        <a:spcAft>
                          <a:spcPts val="300"/>
                        </a:spcAft>
                      </a:pPr>
                      <a:r>
                        <a:rPr lang="en-ZA" sz="1100" dirty="0">
                          <a:solidFill>
                            <a:schemeClr val="tx1"/>
                          </a:solidFill>
                          <a:effectLst/>
                        </a:rPr>
                        <a:t>Active attachment of TB patients to Direct Observe Treatment and tracking of interrupters within 48 hrs has led to the improvement.</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extLst>
                  <a:ext uri="{0D108BD9-81ED-4DB2-BD59-A6C34878D82A}">
                    <a16:rowId xmlns:a16="http://schemas.microsoft.com/office/drawing/2014/main" xmlns="" val="3098290959"/>
                  </a:ext>
                </a:extLst>
              </a:tr>
              <a:tr h="787879">
                <a:tc>
                  <a:txBody>
                    <a:bodyPr/>
                    <a:lstStyle/>
                    <a:p>
                      <a:pPr marL="0" lvl="0" indent="0" algn="l">
                        <a:lnSpc>
                          <a:spcPct val="115000"/>
                        </a:lnSpc>
                        <a:spcAft>
                          <a:spcPts val="0"/>
                        </a:spcAft>
                        <a:buFont typeface="+mj-lt"/>
                        <a:buNone/>
                      </a:pPr>
                      <a:r>
                        <a:rPr lang="en-US" sz="1100" dirty="0">
                          <a:solidFill>
                            <a:schemeClr val="tx1"/>
                          </a:solidFill>
                          <a:effectLst/>
                        </a:rPr>
                        <a:t>TB death rate</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a:solidFill>
                            <a:schemeClr val="tx1"/>
                          </a:solidFill>
                          <a:effectLst/>
                        </a:rPr>
                        <a:t>7%</a:t>
                      </a:r>
                    </a:p>
                    <a:p>
                      <a:pPr marL="457200" algn="ctr">
                        <a:spcBef>
                          <a:spcPts val="300"/>
                        </a:spcBef>
                        <a:spcAft>
                          <a:spcPts val="300"/>
                        </a:spcAft>
                      </a:pPr>
                      <a:r>
                        <a:rPr lang="en-ZA" sz="1100">
                          <a:solidFill>
                            <a:schemeClr val="tx1"/>
                          </a:solidFill>
                          <a:effectLst/>
                        </a:rPr>
                        <a:t>(345/4920)</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dirty="0">
                          <a:solidFill>
                            <a:schemeClr val="tx1"/>
                          </a:solidFill>
                          <a:effectLst/>
                        </a:rPr>
                        <a:t>8.2%</a:t>
                      </a:r>
                    </a:p>
                    <a:p>
                      <a:pPr marL="457200" algn="ctr">
                        <a:spcBef>
                          <a:spcPts val="300"/>
                        </a:spcBef>
                        <a:spcAft>
                          <a:spcPts val="300"/>
                        </a:spcAft>
                      </a:pPr>
                      <a:r>
                        <a:rPr lang="en-ZA" sz="1100" dirty="0">
                          <a:solidFill>
                            <a:schemeClr val="tx1"/>
                          </a:solidFill>
                          <a:effectLst/>
                        </a:rPr>
                        <a:t>(458/5582)</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dirty="0">
                          <a:solidFill>
                            <a:schemeClr val="tx1"/>
                          </a:solidFill>
                          <a:effectLst/>
                        </a:rPr>
                        <a:t>11.6%</a:t>
                      </a:r>
                    </a:p>
                    <a:p>
                      <a:pPr marL="457200" algn="ctr">
                        <a:spcBef>
                          <a:spcPts val="300"/>
                        </a:spcBef>
                        <a:spcAft>
                          <a:spcPts val="300"/>
                        </a:spcAft>
                      </a:pPr>
                      <a:r>
                        <a:rPr lang="en-ZA" sz="1100" dirty="0">
                          <a:solidFill>
                            <a:schemeClr val="tx1"/>
                          </a:solidFill>
                          <a:effectLst/>
                        </a:rPr>
                        <a:t>(1 764/12 346)</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tc>
                  <a:txBody>
                    <a:bodyPr/>
                    <a:lstStyle/>
                    <a:p>
                      <a:pPr algn="l">
                        <a:lnSpc>
                          <a:spcPct val="115000"/>
                        </a:lnSpc>
                        <a:spcBef>
                          <a:spcPts val="100"/>
                        </a:spcBef>
                        <a:spcAft>
                          <a:spcPts val="100"/>
                        </a:spcAft>
                      </a:pPr>
                      <a:r>
                        <a:rPr lang="en-ZA" sz="1100" spc="-25" dirty="0">
                          <a:solidFill>
                            <a:schemeClr val="tx1"/>
                          </a:solidFill>
                          <a:effectLst/>
                        </a:rPr>
                        <a:t>Late presentation resulting in starting treatment when disease is advanced.</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extLst>
                  <a:ext uri="{0D108BD9-81ED-4DB2-BD59-A6C34878D82A}">
                    <a16:rowId xmlns:a16="http://schemas.microsoft.com/office/drawing/2014/main" xmlns="" val="776447396"/>
                  </a:ext>
                </a:extLst>
              </a:tr>
              <a:tr h="630563">
                <a:tc>
                  <a:txBody>
                    <a:bodyPr/>
                    <a:lstStyle/>
                    <a:p>
                      <a:pPr marL="0" lvl="0" indent="0" algn="l">
                        <a:lnSpc>
                          <a:spcPct val="115000"/>
                        </a:lnSpc>
                        <a:spcAft>
                          <a:spcPts val="1000"/>
                        </a:spcAft>
                        <a:buFont typeface="+mj-lt"/>
                        <a:buNone/>
                      </a:pPr>
                      <a:r>
                        <a:rPr lang="en-US" sz="1100" dirty="0">
                          <a:solidFill>
                            <a:schemeClr val="tx1"/>
                          </a:solidFill>
                          <a:effectLst/>
                        </a:rPr>
                        <a:t>TB MDR treatment success rate</a:t>
                      </a:r>
                      <a:r>
                        <a:rPr lang="en-ZA" sz="1100" dirty="0">
                          <a:solidFill>
                            <a:schemeClr val="tx1"/>
                          </a:solidFill>
                          <a:effectLst/>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dirty="0">
                          <a:solidFill>
                            <a:schemeClr val="tx1"/>
                          </a:solidFill>
                          <a:effectLst/>
                        </a:rPr>
                        <a:t>59.1%</a:t>
                      </a:r>
                    </a:p>
                    <a:p>
                      <a:pPr marL="457200" algn="ctr">
                        <a:spcBef>
                          <a:spcPts val="300"/>
                        </a:spcBef>
                        <a:spcAft>
                          <a:spcPts val="300"/>
                        </a:spcAft>
                      </a:pPr>
                      <a:r>
                        <a:rPr lang="en-ZA" sz="1100" dirty="0">
                          <a:solidFill>
                            <a:schemeClr val="tx1"/>
                          </a:solidFill>
                          <a:effectLst/>
                        </a:rPr>
                        <a:t>(264/447)</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dirty="0">
                          <a:solidFill>
                            <a:schemeClr val="tx1"/>
                          </a:solidFill>
                          <a:effectLst/>
                        </a:rPr>
                        <a:t>60%</a:t>
                      </a:r>
                    </a:p>
                    <a:p>
                      <a:pPr marL="457200" algn="ctr">
                        <a:spcBef>
                          <a:spcPts val="300"/>
                        </a:spcBef>
                        <a:spcAft>
                          <a:spcPts val="300"/>
                        </a:spcAft>
                      </a:pPr>
                      <a:r>
                        <a:rPr lang="en-ZA" sz="1100" dirty="0">
                          <a:solidFill>
                            <a:schemeClr val="tx1"/>
                          </a:solidFill>
                          <a:effectLst/>
                        </a:rPr>
                        <a:t>(257/427)</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dirty="0">
                          <a:solidFill>
                            <a:schemeClr val="tx1"/>
                          </a:solidFill>
                          <a:effectLst/>
                        </a:rPr>
                        <a:t>58.5%</a:t>
                      </a:r>
                    </a:p>
                    <a:p>
                      <a:pPr marL="457200" algn="ctr">
                        <a:spcBef>
                          <a:spcPts val="300"/>
                        </a:spcBef>
                        <a:spcAft>
                          <a:spcPts val="300"/>
                        </a:spcAft>
                      </a:pPr>
                      <a:r>
                        <a:rPr lang="en-ZA" sz="1100" dirty="0">
                          <a:solidFill>
                            <a:schemeClr val="tx1"/>
                          </a:solidFill>
                          <a:effectLst/>
                        </a:rPr>
                        <a:t>(245/419)</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tc>
                  <a:txBody>
                    <a:bodyPr/>
                    <a:lstStyle/>
                    <a:p>
                      <a:pPr marL="457200" algn="l">
                        <a:spcBef>
                          <a:spcPts val="300"/>
                        </a:spcBef>
                        <a:spcAft>
                          <a:spcPts val="300"/>
                        </a:spcAft>
                      </a:pPr>
                      <a:r>
                        <a:rPr lang="en-ZA" sz="1100" dirty="0">
                          <a:solidFill>
                            <a:schemeClr val="tx1"/>
                          </a:solidFill>
                          <a:effectLst/>
                        </a:rPr>
                        <a:t>Non-adherence to treatment due to side-effect and</a:t>
                      </a:r>
                    </a:p>
                    <a:p>
                      <a:pPr marL="457200" algn="l">
                        <a:spcBef>
                          <a:spcPts val="300"/>
                        </a:spcBef>
                        <a:spcAft>
                          <a:spcPts val="300"/>
                        </a:spcAft>
                      </a:pPr>
                      <a:r>
                        <a:rPr lang="en-ZA" sz="1100" dirty="0">
                          <a:solidFill>
                            <a:schemeClr val="tx1"/>
                          </a:solidFill>
                          <a:effectLst/>
                        </a:rPr>
                        <a:t>Long MDR TB treatment </a:t>
                      </a:r>
                      <a:r>
                        <a:rPr lang="en-ZA" sz="1100" dirty="0" smtClean="0">
                          <a:solidFill>
                            <a:schemeClr val="tx1"/>
                          </a:solidFill>
                          <a:effectLst/>
                        </a:rPr>
                        <a:t>duration</a:t>
                      </a:r>
                      <a:endParaRPr lang="en-ZA" sz="1100" dirty="0">
                        <a:solidFill>
                          <a:schemeClr val="tx1"/>
                        </a:solidFill>
                        <a:effectLst/>
                        <a:latin typeface="CG Omega"/>
                        <a:ea typeface="Times New Roman" panose="02020603050405020304" pitchFamily="18" charset="0"/>
                        <a:cs typeface="Times New Roman" panose="02020603050405020304" pitchFamily="18" charset="0"/>
                      </a:endParaRPr>
                    </a:p>
                  </a:txBody>
                  <a:tcPr marL="30803" marR="30803" marT="0" marB="0"/>
                </a:tc>
                <a:extLst>
                  <a:ext uri="{0D108BD9-81ED-4DB2-BD59-A6C34878D82A}">
                    <a16:rowId xmlns:a16="http://schemas.microsoft.com/office/drawing/2014/main" xmlns="" val="12361593"/>
                  </a:ext>
                </a:extLst>
              </a:tr>
              <a:tr h="929509">
                <a:tc>
                  <a:txBody>
                    <a:bodyPr/>
                    <a:lstStyle/>
                    <a:p>
                      <a:pPr marL="0" marR="0" lvl="0" indent="0" algn="l" defTabSz="914400" rtl="0" eaLnBrk="1" fontAlgn="auto" latinLnBrk="0" hangingPunct="1">
                        <a:lnSpc>
                          <a:spcPct val="115000"/>
                        </a:lnSpc>
                        <a:spcBef>
                          <a:spcPts val="0"/>
                        </a:spcBef>
                        <a:spcAft>
                          <a:spcPts val="1000"/>
                        </a:spcAft>
                        <a:buClrTx/>
                        <a:buSzTx/>
                        <a:buFont typeface="+mj-lt"/>
                        <a:buNone/>
                        <a:tabLst/>
                        <a:defRPr/>
                      </a:pPr>
                      <a:r>
                        <a:rPr lang="en-US"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TB symptom 5yrs and older start on treatment rate</a:t>
                      </a:r>
                      <a:endParaRPr lang="en-ZA"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15000"/>
                        </a:lnSpc>
                        <a:spcAft>
                          <a:spcPts val="1000"/>
                        </a:spcAft>
                        <a:buFont typeface="+mj-lt"/>
                        <a:buNone/>
                      </a:pP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No baseline </a:t>
                      </a:r>
                      <a:endParaRPr lang="en-ZA" sz="1100" dirty="0">
                        <a:effectLst/>
                        <a:latin typeface="CG Omega"/>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Bef>
                          <a:spcPts val="300"/>
                        </a:spcBef>
                        <a:spcAft>
                          <a:spcPts val="30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lnSpc>
                          <a:spcPct val="150000"/>
                        </a:lnSpc>
                        <a:spcBef>
                          <a:spcPts val="300"/>
                        </a:spcBef>
                        <a:spcAft>
                          <a:spcPts val="30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92.2%</a:t>
                      </a:r>
                      <a:endParaRPr lang="en-ZA" sz="1100" dirty="0">
                        <a:effectLst/>
                        <a:latin typeface="CG Omega"/>
                        <a:ea typeface="Times New Roman" panose="02020603050405020304" pitchFamily="18" charset="0"/>
                        <a:cs typeface="Times New Roman" panose="02020603050405020304" pitchFamily="18" charset="0"/>
                      </a:endParaRPr>
                    </a:p>
                    <a:p>
                      <a:pPr marL="457200" algn="ctr">
                        <a:spcBef>
                          <a:spcPts val="300"/>
                        </a:spcBef>
                        <a:spcAft>
                          <a:spcPts val="30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(4 734/5 134)</a:t>
                      </a:r>
                      <a:endParaRPr lang="en-ZA" sz="1100" dirty="0">
                        <a:effectLst/>
                        <a:latin typeface="CG Omega"/>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Bef>
                          <a:spcPts val="100"/>
                        </a:spcBef>
                        <a:spcAft>
                          <a:spcPts val="1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Improved case finding and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Bef>
                          <a:spcPts val="100"/>
                        </a:spcBef>
                        <a:spcAft>
                          <a:spcPts val="1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active linkage of TB tested positive patients to care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9815468"/>
                  </a:ext>
                </a:extLst>
              </a:tr>
              <a:tr h="1375772">
                <a:tc>
                  <a:txBody>
                    <a:bodyPr/>
                    <a:lstStyle/>
                    <a:p>
                      <a:pPr marL="0" marR="0" lvl="0" indent="0" algn="l" defTabSz="914400" rtl="0" eaLnBrk="1" fontAlgn="auto" latinLnBrk="0" hangingPunct="1">
                        <a:lnSpc>
                          <a:spcPct val="115000"/>
                        </a:lnSpc>
                        <a:spcBef>
                          <a:spcPts val="0"/>
                        </a:spcBef>
                        <a:spcAft>
                          <a:spcPts val="1000"/>
                        </a:spcAft>
                        <a:buClrTx/>
                        <a:buSzTx/>
                        <a:buFont typeface="+mj-lt"/>
                        <a:buNone/>
                        <a:tabLst/>
                        <a:defRPr/>
                      </a:pPr>
                      <a:r>
                        <a:rPr lang="en-US"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TB client treatment success rate</a:t>
                      </a:r>
                      <a:endParaRPr lang="en-ZA"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15000"/>
                        </a:lnSpc>
                        <a:spcAft>
                          <a:spcPts val="1000"/>
                        </a:spcAft>
                        <a:buFont typeface="+mj-lt"/>
                        <a:buNone/>
                      </a:pP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marL="457200" algn="ctr">
                        <a:spcBef>
                          <a:spcPts val="300"/>
                        </a:spcBef>
                        <a:spcAft>
                          <a:spcPts val="3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83.2%</a:t>
                      </a:r>
                      <a:endParaRPr lang="en-ZA" sz="1100" dirty="0">
                        <a:effectLst/>
                        <a:latin typeface="CG Omega"/>
                        <a:ea typeface="Times New Roman" panose="02020603050405020304" pitchFamily="18" charset="0"/>
                        <a:cs typeface="Times New Roman" panose="02020603050405020304" pitchFamily="18" charset="0"/>
                      </a:endParaRPr>
                    </a:p>
                    <a:p>
                      <a:pPr marL="457200" algn="ctr">
                        <a:spcBef>
                          <a:spcPts val="300"/>
                        </a:spcBef>
                        <a:spcAft>
                          <a:spcPts val="3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(4092/4920)</a:t>
                      </a:r>
                      <a:endParaRPr lang="en-ZA" sz="1100" dirty="0">
                        <a:effectLst/>
                        <a:latin typeface="CG Omega"/>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Bef>
                          <a:spcPts val="300"/>
                        </a:spcBef>
                        <a:spcAft>
                          <a:spcPts val="300"/>
                        </a:spcAft>
                      </a:pPr>
                      <a:r>
                        <a:rPr lang="en-ZA" sz="1100">
                          <a:effectLst/>
                          <a:latin typeface="Arial" panose="020B0604020202020204" pitchFamily="34" charset="0"/>
                          <a:ea typeface="Calibri" panose="020F0502020204030204" pitchFamily="34" charset="0"/>
                          <a:cs typeface="Times New Roman" panose="02020603050405020304" pitchFamily="18" charset="0"/>
                        </a:rPr>
                        <a:t>83%</a:t>
                      </a:r>
                      <a:endParaRPr lang="en-ZA" sz="1100">
                        <a:effectLst/>
                        <a:latin typeface="CG Omega"/>
                        <a:ea typeface="Times New Roman" panose="02020603050405020304" pitchFamily="18" charset="0"/>
                        <a:cs typeface="Times New Roman" panose="02020603050405020304" pitchFamily="18" charset="0"/>
                      </a:endParaRPr>
                    </a:p>
                    <a:p>
                      <a:pPr marL="457200" algn="ctr">
                        <a:spcBef>
                          <a:spcPts val="300"/>
                        </a:spcBef>
                        <a:spcAft>
                          <a:spcPts val="300"/>
                        </a:spcAft>
                      </a:pPr>
                      <a:r>
                        <a:rPr lang="en-ZA" sz="1100">
                          <a:effectLst/>
                          <a:latin typeface="Arial" panose="020B0604020202020204" pitchFamily="34" charset="0"/>
                          <a:ea typeface="Calibri" panose="020F0502020204030204" pitchFamily="34" charset="0"/>
                          <a:cs typeface="Times New Roman" panose="02020603050405020304" pitchFamily="18" charset="0"/>
                        </a:rPr>
                        <a:t>(4634/5582)</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tc>
                <a:tc>
                  <a:txBody>
                    <a:bodyPr/>
                    <a:lstStyle/>
                    <a:p>
                      <a:pPr marL="457200" algn="ctr">
                        <a:spcBef>
                          <a:spcPts val="300"/>
                        </a:spcBef>
                        <a:spcAft>
                          <a:spcPts val="3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80.9%</a:t>
                      </a:r>
                      <a:endParaRPr lang="en-ZA" sz="1100" dirty="0">
                        <a:effectLst/>
                        <a:latin typeface="CG Omega"/>
                        <a:ea typeface="Times New Roman" panose="02020603050405020304" pitchFamily="18" charset="0"/>
                        <a:cs typeface="Times New Roman" panose="02020603050405020304" pitchFamily="18" charset="0"/>
                      </a:endParaRPr>
                    </a:p>
                    <a:p>
                      <a:pPr marL="457200" algn="ctr">
                        <a:spcBef>
                          <a:spcPts val="300"/>
                        </a:spcBef>
                        <a:spcAft>
                          <a:spcPts val="3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(12 346/15 262)</a:t>
                      </a:r>
                      <a:endParaRPr lang="en-ZA" sz="1100" dirty="0">
                        <a:effectLst/>
                        <a:latin typeface="CG Omega"/>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Non-adherence to TB treatment due to side effects and stigma as well as immigration and migration.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3414964"/>
                  </a:ext>
                </a:extLst>
              </a:tr>
            </a:tbl>
          </a:graphicData>
        </a:graphic>
      </p:graphicFrame>
      <p:sp>
        <p:nvSpPr>
          <p:cNvPr id="2" name="Slide Number Placeholder 1"/>
          <p:cNvSpPr>
            <a:spLocks noGrp="1"/>
          </p:cNvSpPr>
          <p:nvPr>
            <p:ph type="sldNum" sz="quarter" idx="12"/>
          </p:nvPr>
        </p:nvSpPr>
        <p:spPr/>
        <p:txBody>
          <a:bodyPr/>
          <a:lstStyle/>
          <a:p>
            <a:fld id="{78EC1A2B-DF89-4B8F-906F-AA4EF7B57BA3}" type="slidenum">
              <a:rPr lang="en-ZA" altLang="en-US" smtClean="0"/>
              <a:pPr/>
              <a:t>27</a:t>
            </a:fld>
            <a:endParaRPr lang="en-ZA" altLang="en-US"/>
          </a:p>
        </p:txBody>
      </p:sp>
    </p:spTree>
    <p:extLst>
      <p:ext uri="{BB962C8B-B14F-4D97-AF65-F5344CB8AC3E}">
        <p14:creationId xmlns:p14="http://schemas.microsoft.com/office/powerpoint/2010/main" xmlns="" val="1701259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TB OUTCOMES</a:t>
            </a:r>
            <a:endParaRPr lang="en-ZA" dirty="0"/>
          </a:p>
        </p:txBody>
      </p:sp>
      <p:sp>
        <p:nvSpPr>
          <p:cNvPr id="3" name="Content Placeholder 2"/>
          <p:cNvSpPr>
            <a:spLocks noGrp="1"/>
          </p:cNvSpPr>
          <p:nvPr>
            <p:ph idx="1"/>
          </p:nvPr>
        </p:nvSpPr>
        <p:spPr>
          <a:xfrm>
            <a:off x="763325" y="1600204"/>
            <a:ext cx="8228275" cy="4525963"/>
          </a:xfrm>
        </p:spPr>
        <p:txBody>
          <a:bodyPr/>
          <a:lstStyle/>
          <a:p>
            <a:pPr algn="just" eaLnBrk="1">
              <a:lnSpc>
                <a:spcPct val="115000"/>
              </a:lnSpc>
              <a:spcAft>
                <a:spcPts val="0"/>
              </a:spcAft>
              <a:buClr>
                <a:srgbClr val="008000"/>
              </a:buClr>
              <a:buSzTx/>
            </a:pPr>
            <a:r>
              <a:rPr lang="en-ZA" sz="1800" dirty="0">
                <a:solidFill>
                  <a:srgbClr val="000000"/>
                </a:solidFill>
                <a:ea typeface="Calibri"/>
                <a:cs typeface="Times New Roman"/>
              </a:rPr>
              <a:t>The TB/HIV co-infected client initiated on ART rate has improved from 55.7% during 15/16 FY to 94.4% during 17/18 FY and this improvement is due to the implementation of the Universal Test and Treat policy (UTT) and improved TB/HIV integration. </a:t>
            </a:r>
            <a:endParaRPr lang="en-ZA" sz="1800" dirty="0" smtClean="0">
              <a:solidFill>
                <a:srgbClr val="000000"/>
              </a:solidFill>
              <a:ea typeface="Calibri"/>
              <a:cs typeface="Times New Roman"/>
            </a:endParaRPr>
          </a:p>
          <a:p>
            <a:pPr algn="just" eaLnBrk="1">
              <a:lnSpc>
                <a:spcPct val="115000"/>
              </a:lnSpc>
              <a:spcAft>
                <a:spcPts val="0"/>
              </a:spcAft>
              <a:buClr>
                <a:srgbClr val="008000"/>
              </a:buClr>
              <a:buSzTx/>
            </a:pPr>
            <a:r>
              <a:rPr lang="en-ZA" sz="1800" dirty="0" smtClean="0">
                <a:solidFill>
                  <a:srgbClr val="000000"/>
                </a:solidFill>
                <a:ea typeface="Calibri"/>
                <a:cs typeface="Times New Roman"/>
              </a:rPr>
              <a:t>The </a:t>
            </a:r>
            <a:r>
              <a:rPr lang="en-ZA" sz="1800" dirty="0">
                <a:solidFill>
                  <a:srgbClr val="000000"/>
                </a:solidFill>
                <a:ea typeface="Calibri"/>
                <a:cs typeface="Times New Roman"/>
              </a:rPr>
              <a:t>TB programme managed to initiate 92.2% of TB diagnosed patients on treatment versus a target of 80%; this achievement is more than the 90 90 90 targets for TB and HIV.  </a:t>
            </a:r>
            <a:endParaRPr lang="en-ZA" sz="1800" dirty="0" smtClean="0">
              <a:solidFill>
                <a:srgbClr val="000000"/>
              </a:solidFill>
              <a:ea typeface="Calibri"/>
              <a:cs typeface="Times New Roman"/>
            </a:endParaRPr>
          </a:p>
          <a:p>
            <a:pPr algn="just" eaLnBrk="1">
              <a:lnSpc>
                <a:spcPct val="115000"/>
              </a:lnSpc>
              <a:spcAft>
                <a:spcPts val="0"/>
              </a:spcAft>
              <a:buClr>
                <a:srgbClr val="008000"/>
              </a:buClr>
              <a:buSzTx/>
            </a:pPr>
            <a:r>
              <a:rPr lang="en-ZA" sz="1800" dirty="0" smtClean="0">
                <a:solidFill>
                  <a:srgbClr val="000000"/>
                </a:solidFill>
                <a:ea typeface="Calibri"/>
                <a:cs typeface="Times New Roman"/>
              </a:rPr>
              <a:t> </a:t>
            </a:r>
            <a:r>
              <a:rPr lang="en-ZA" sz="1800" dirty="0">
                <a:solidFill>
                  <a:srgbClr val="000000"/>
                </a:solidFill>
                <a:ea typeface="Calibri"/>
                <a:cs typeface="Times New Roman"/>
              </a:rPr>
              <a:t>The achievement of TB treatment initiation rate is due to active linkage of TB diagnosed patients to care through the WBOTS. </a:t>
            </a:r>
            <a:endParaRPr lang="en-ZA" sz="1800" dirty="0" smtClean="0">
              <a:solidFill>
                <a:srgbClr val="000000"/>
              </a:solidFill>
              <a:ea typeface="Calibri"/>
              <a:cs typeface="Times New Roman"/>
            </a:endParaRPr>
          </a:p>
          <a:p>
            <a:pPr algn="just" eaLnBrk="1">
              <a:lnSpc>
                <a:spcPct val="115000"/>
              </a:lnSpc>
              <a:spcAft>
                <a:spcPts val="0"/>
              </a:spcAft>
              <a:buClr>
                <a:srgbClr val="008000"/>
              </a:buClr>
              <a:buSzTx/>
            </a:pPr>
            <a:r>
              <a:rPr lang="en-ZA" sz="1800" dirty="0" smtClean="0">
                <a:solidFill>
                  <a:srgbClr val="000000"/>
                </a:solidFill>
                <a:ea typeface="Calibri"/>
                <a:cs typeface="Times New Roman"/>
              </a:rPr>
              <a:t>The </a:t>
            </a:r>
            <a:r>
              <a:rPr lang="en-ZA" sz="1800" dirty="0">
                <a:solidFill>
                  <a:srgbClr val="000000"/>
                </a:solidFill>
                <a:ea typeface="Calibri"/>
                <a:cs typeface="Times New Roman"/>
              </a:rPr>
              <a:t>TB patient’s loss to follow up rate has reduced from 5.2% during 16/17 FY to 4.2% during 17/18 FY; the achievement is due to attachments of patients to Direct Observed Treatment and tracking of interrupters within 48 hours</a:t>
            </a:r>
            <a:r>
              <a:rPr lang="en-ZA" sz="1800" dirty="0" smtClean="0">
                <a:solidFill>
                  <a:srgbClr val="000000"/>
                </a:solidFill>
                <a:ea typeface="Calibri"/>
                <a:cs typeface="Times New Roman"/>
              </a:rPr>
              <a:t>.</a:t>
            </a:r>
            <a:endParaRPr lang="en-ZA" sz="1800" dirty="0">
              <a:solidFill>
                <a:srgbClr val="000000"/>
              </a:solidFill>
              <a:latin typeface="Calibri"/>
              <a:ea typeface="Calibri"/>
              <a:cs typeface="Times New Roman"/>
            </a:endParaRPr>
          </a:p>
        </p:txBody>
      </p:sp>
      <p:sp>
        <p:nvSpPr>
          <p:cNvPr id="4" name="Slide Number Placeholder 3"/>
          <p:cNvSpPr>
            <a:spLocks noGrp="1"/>
          </p:cNvSpPr>
          <p:nvPr>
            <p:ph type="sldNum" sz="quarter" idx="12"/>
          </p:nvPr>
        </p:nvSpPr>
        <p:spPr/>
        <p:txBody>
          <a:bodyPr/>
          <a:lstStyle/>
          <a:p>
            <a:fld id="{56E41C8F-6852-4F79-ACAF-D98EB2C3A37B}" type="slidenum">
              <a:rPr lang="en-ZA" altLang="en-US" smtClean="0"/>
              <a:pPr/>
              <a:t>28</a:t>
            </a:fld>
            <a:endParaRPr lang="en-ZA" altLang="en-US"/>
          </a:p>
        </p:txBody>
      </p:sp>
    </p:spTree>
    <p:extLst>
      <p:ext uri="{BB962C8B-B14F-4D97-AF65-F5344CB8AC3E}">
        <p14:creationId xmlns:p14="http://schemas.microsoft.com/office/powerpoint/2010/main" xmlns="" val="1475476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CHALLENGES  </a:t>
            </a:r>
            <a:endParaRPr lang="en-ZA" dirty="0"/>
          </a:p>
        </p:txBody>
      </p:sp>
      <p:sp>
        <p:nvSpPr>
          <p:cNvPr id="7" name="Content Placeholder 6"/>
          <p:cNvSpPr>
            <a:spLocks noGrp="1"/>
          </p:cNvSpPr>
          <p:nvPr>
            <p:ph idx="1"/>
          </p:nvPr>
        </p:nvSpPr>
        <p:spPr>
          <a:xfrm>
            <a:off x="683568" y="1484784"/>
            <a:ext cx="8308032" cy="4641379"/>
          </a:xfrm>
        </p:spPr>
        <p:txBody>
          <a:bodyPr>
            <a:noAutofit/>
          </a:bodyPr>
          <a:lstStyle/>
          <a:p>
            <a:r>
              <a:rPr lang="en-US" sz="1600" dirty="0" smtClean="0"/>
              <a:t>Budget deficit over the past 4 years </a:t>
            </a:r>
            <a:r>
              <a:rPr lang="en-US" sz="1600" dirty="0"/>
              <a:t>(2014/15 to </a:t>
            </a:r>
            <a:r>
              <a:rPr lang="en-US" sz="1600" dirty="0" smtClean="0"/>
              <a:t>2017/18) with budget expenditure exceeding allocated budget </a:t>
            </a:r>
            <a:r>
              <a:rPr lang="en-US" sz="1600" dirty="0" smtClean="0">
                <a:sym typeface="Wingdings" pitchFamily="2" charset="2"/>
              </a:rPr>
              <a:t> negative impact on </a:t>
            </a:r>
            <a:r>
              <a:rPr lang="en-US" sz="1600" dirty="0"/>
              <a:t>the implementation of key priorities for health in the province </a:t>
            </a:r>
            <a:r>
              <a:rPr lang="en-US" sz="1600" dirty="0" smtClean="0"/>
              <a:t>:</a:t>
            </a:r>
          </a:p>
          <a:p>
            <a:pPr lvl="1"/>
            <a:r>
              <a:rPr lang="en-US" sz="1600" dirty="0" smtClean="0"/>
              <a:t>Limited 24 hour PHC services</a:t>
            </a:r>
          </a:p>
          <a:p>
            <a:pPr lvl="1"/>
            <a:r>
              <a:rPr lang="en-US" sz="1600" dirty="0" smtClean="0"/>
              <a:t>Lack of specialist services in </a:t>
            </a:r>
            <a:r>
              <a:rPr lang="en-US" sz="1600" dirty="0"/>
              <a:t>regional, specialized and tertiary institutions </a:t>
            </a:r>
            <a:endParaRPr lang="en-US" sz="1600" dirty="0" smtClean="0"/>
          </a:p>
          <a:p>
            <a:pPr lvl="1"/>
            <a:r>
              <a:rPr lang="en-US" sz="1600" dirty="0"/>
              <a:t>Curtailment </a:t>
            </a:r>
            <a:r>
              <a:rPr lang="en-US" sz="1600" dirty="0" smtClean="0"/>
              <a:t>of </a:t>
            </a:r>
            <a:r>
              <a:rPr lang="en-US" sz="1600" dirty="0"/>
              <a:t>purchasing of key medical equipment and their </a:t>
            </a:r>
            <a:r>
              <a:rPr lang="en-US" sz="1600" dirty="0" smtClean="0"/>
              <a:t>maintenance</a:t>
            </a:r>
          </a:p>
          <a:p>
            <a:pPr lvl="1"/>
            <a:r>
              <a:rPr lang="en-US" sz="1600" dirty="0"/>
              <a:t>Curbing </a:t>
            </a:r>
            <a:r>
              <a:rPr lang="en-US" sz="1600" dirty="0" smtClean="0"/>
              <a:t>maintenance</a:t>
            </a:r>
            <a:r>
              <a:rPr lang="en-US" sz="1600" dirty="0"/>
              <a:t>, renovations and upgrading of facilities</a:t>
            </a:r>
            <a:endParaRPr lang="en-US" sz="1600" dirty="0" smtClean="0"/>
          </a:p>
          <a:p>
            <a:r>
              <a:rPr lang="en-US" sz="1600" dirty="0" smtClean="0"/>
              <a:t>Policy pronouncement some </a:t>
            </a:r>
            <a:r>
              <a:rPr lang="en-US" sz="1600" dirty="0"/>
              <a:t>of which are unfunded </a:t>
            </a:r>
            <a:endParaRPr lang="en-US" sz="1600" dirty="0" smtClean="0"/>
          </a:p>
          <a:p>
            <a:r>
              <a:rPr lang="en-US" sz="1600" dirty="0" smtClean="0"/>
              <a:t>Inappropriate </a:t>
            </a:r>
            <a:r>
              <a:rPr lang="en-US" sz="1600" dirty="0"/>
              <a:t>staffing with more personnel in management and support </a:t>
            </a:r>
            <a:r>
              <a:rPr lang="en-US" sz="1600" dirty="0" smtClean="0"/>
              <a:t>functions but also poor skills mix, thus resulting in </a:t>
            </a:r>
            <a:r>
              <a:rPr lang="en-US" sz="1600" dirty="0"/>
              <a:t>limited critical clinical and non-clinical personnel at health institutions</a:t>
            </a:r>
            <a:r>
              <a:rPr lang="en-US" sz="1600" dirty="0" smtClean="0"/>
              <a:t>.</a:t>
            </a:r>
          </a:p>
          <a:p>
            <a:r>
              <a:rPr lang="en-US" sz="1600" dirty="0" smtClean="0"/>
              <a:t>Leadership </a:t>
            </a:r>
            <a:r>
              <a:rPr lang="en-US" sz="1600" dirty="0"/>
              <a:t>and management </a:t>
            </a:r>
            <a:r>
              <a:rPr lang="en-US" sz="1600" dirty="0" smtClean="0"/>
              <a:t>challenges( incl. impact of organized </a:t>
            </a:r>
            <a:r>
              <a:rPr lang="en-US" sz="1600" dirty="0" err="1" smtClean="0"/>
              <a:t>labour</a:t>
            </a:r>
            <a:r>
              <a:rPr lang="en-US" sz="1600" dirty="0" smtClean="0"/>
              <a:t>) </a:t>
            </a:r>
            <a:r>
              <a:rPr lang="en-US" sz="1600" dirty="0"/>
              <a:t>at some facilities due to non-filling of CEO, </a:t>
            </a:r>
            <a:r>
              <a:rPr lang="en-US" sz="1600" dirty="0" smtClean="0"/>
              <a:t>clinical manager, nursing </a:t>
            </a:r>
            <a:r>
              <a:rPr lang="en-US" sz="1600" dirty="0"/>
              <a:t>manager and PHC facility manager positions that at times have compromised accountability and lack of continuity. </a:t>
            </a:r>
            <a:endParaRPr lang="en-US" sz="1600" dirty="0" smtClean="0"/>
          </a:p>
          <a:p>
            <a:r>
              <a:rPr lang="en-US" sz="1600" dirty="0" smtClean="0"/>
              <a:t>These </a:t>
            </a:r>
            <a:r>
              <a:rPr lang="en-US" sz="1600" dirty="0"/>
              <a:t>shortcomings pose a major risk to </a:t>
            </a:r>
            <a:r>
              <a:rPr lang="en-US" sz="1600" dirty="0" smtClean="0"/>
              <a:t>the business of the department i.e. the </a:t>
            </a:r>
            <a:r>
              <a:rPr lang="en-US" sz="1600" dirty="0"/>
              <a:t>treatment and management of patients</a:t>
            </a:r>
            <a:r>
              <a:rPr lang="en-US" sz="1600" dirty="0" smtClean="0"/>
              <a:t>.</a:t>
            </a:r>
          </a:p>
          <a:p>
            <a:r>
              <a:rPr lang="en-US" sz="1600" dirty="0" smtClean="0"/>
              <a:t>Increasing burden of medico legal claims (See Next Slide) </a:t>
            </a:r>
            <a:endParaRPr lang="en-ZA" sz="1600"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29</a:t>
            </a:fld>
            <a:endParaRPr lang="en-ZA" altLang="en-US"/>
          </a:p>
        </p:txBody>
      </p:sp>
    </p:spTree>
    <p:extLst>
      <p:ext uri="{BB962C8B-B14F-4D97-AF65-F5344CB8AC3E}">
        <p14:creationId xmlns:p14="http://schemas.microsoft.com/office/powerpoint/2010/main" xmlns="" val="412586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INTRODUCTION(1) </a:t>
            </a:r>
            <a:endParaRPr lang="en-ZA" dirty="0"/>
          </a:p>
        </p:txBody>
      </p:sp>
      <p:sp>
        <p:nvSpPr>
          <p:cNvPr id="5" name="Content Placeholder 4"/>
          <p:cNvSpPr>
            <a:spLocks noGrp="1"/>
          </p:cNvSpPr>
          <p:nvPr>
            <p:ph idx="1"/>
          </p:nvPr>
        </p:nvSpPr>
        <p:spPr>
          <a:xfrm>
            <a:off x="868218" y="1600204"/>
            <a:ext cx="8123382" cy="4525963"/>
          </a:xfrm>
        </p:spPr>
        <p:txBody>
          <a:bodyPr>
            <a:normAutofit fontScale="92500" lnSpcReduction="10000"/>
          </a:bodyPr>
          <a:lstStyle/>
          <a:p>
            <a:r>
              <a:rPr lang="en-GB" dirty="0"/>
              <a:t>The Province of Limpopo is situated in the north of the Republic of South Africa</a:t>
            </a:r>
            <a:r>
              <a:rPr lang="en-GB" dirty="0" smtClean="0"/>
              <a:t>.</a:t>
            </a:r>
          </a:p>
          <a:p>
            <a:r>
              <a:rPr lang="en-GB" dirty="0" smtClean="0"/>
              <a:t> </a:t>
            </a:r>
            <a:r>
              <a:rPr lang="en-GB" dirty="0"/>
              <a:t>It shares borders with the provinces of Gauteng, Mpumalanga and North West</a:t>
            </a:r>
            <a:r>
              <a:rPr lang="en-GB" dirty="0" smtClean="0"/>
              <a:t>.</a:t>
            </a:r>
          </a:p>
          <a:p>
            <a:r>
              <a:rPr lang="en-GB" dirty="0" smtClean="0"/>
              <a:t>It </a:t>
            </a:r>
            <a:r>
              <a:rPr lang="en-GB" dirty="0"/>
              <a:t>also shares borders with the Republics of Mozambique in the east, Zimbabwe in the north and Botswana in the west. </a:t>
            </a:r>
            <a:endParaRPr lang="en-GB" dirty="0" smtClean="0"/>
          </a:p>
          <a:p>
            <a:r>
              <a:rPr lang="en-GB" dirty="0" smtClean="0"/>
              <a:t>Limpopo </a:t>
            </a:r>
            <a:r>
              <a:rPr lang="en-GB" dirty="0"/>
              <a:t>Province is the fifth most populated province in the </a:t>
            </a:r>
            <a:r>
              <a:rPr lang="en-GB" dirty="0" smtClean="0"/>
              <a:t>country with </a:t>
            </a:r>
            <a:r>
              <a:rPr lang="en-GB" dirty="0"/>
              <a:t>a population of 5.87 million people in 2017 (Stats SA, 2017). </a:t>
            </a:r>
          </a:p>
          <a:p>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3</a:t>
            </a:fld>
            <a:endParaRPr lang="en-ZA" altLang="en-US"/>
          </a:p>
        </p:txBody>
      </p:sp>
    </p:spTree>
    <p:extLst>
      <p:ext uri="{BB962C8B-B14F-4D97-AF65-F5344CB8AC3E}">
        <p14:creationId xmlns:p14="http://schemas.microsoft.com/office/powerpoint/2010/main" xmlns="" val="723923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a:solidFill>
                  <a:srgbClr val="000000"/>
                </a:solidFill>
                <a:latin typeface="Tahoma"/>
                <a:cs typeface="Arial"/>
              </a:rPr>
              <a:t>MEDICO LEGAL CLAIMS AND ACTIVE MANAGEMENT OF LITIGATIONS</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726505637"/>
              </p:ext>
            </p:extLst>
          </p:nvPr>
        </p:nvGraphicFramePr>
        <p:xfrm>
          <a:off x="901860" y="2121061"/>
          <a:ext cx="7696200" cy="109728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xmlns="" val="20000"/>
                    </a:ext>
                  </a:extLst>
                </a:gridCol>
                <a:gridCol w="3848100">
                  <a:extLst>
                    <a:ext uri="{9D8B030D-6E8A-4147-A177-3AD203B41FA5}">
                      <a16:colId xmlns:a16="http://schemas.microsoft.com/office/drawing/2014/main" xmlns="" val="20001"/>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
                          <a:srgbClr val="009900"/>
                        </a:buClr>
                        <a:buSzPct val="120000"/>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NUMBER OF MEDICO LEGAL CLAIMS UNRESOLVED</a:t>
                      </a:r>
                    </a:p>
                  </a:txBody>
                  <a:tcPr/>
                </a:tc>
                <a:tc>
                  <a:txBody>
                    <a:bodyPr/>
                    <a:lstStyle/>
                    <a:p>
                      <a:pPr algn="r"/>
                      <a:r>
                        <a:rPr lang="en-US" sz="2000" dirty="0" smtClean="0">
                          <a:solidFill>
                            <a:schemeClr val="tx1"/>
                          </a:solidFill>
                        </a:rPr>
                        <a:t>FINANCIAL</a:t>
                      </a:r>
                      <a:r>
                        <a:rPr lang="en-US" sz="2000" baseline="0" dirty="0" smtClean="0">
                          <a:solidFill>
                            <a:schemeClr val="tx1"/>
                          </a:solidFill>
                        </a:rPr>
                        <a:t> IMPLICATIONS</a:t>
                      </a:r>
                      <a:endParaRPr lang="en-US" sz="2000" dirty="0">
                        <a:solidFill>
                          <a:schemeClr val="tx1"/>
                        </a:solidFill>
                      </a:endParaRPr>
                    </a:p>
                  </a:txBody>
                  <a:tcPr/>
                </a:tc>
                <a:extLst>
                  <a:ext uri="{0D108BD9-81ED-4DB2-BD59-A6C34878D82A}">
                    <a16:rowId xmlns:a16="http://schemas.microsoft.com/office/drawing/2014/main" xmlns="" val="10000"/>
                  </a:ext>
                </a:extLst>
              </a:tr>
              <a:tr h="370840">
                <a:tc>
                  <a:txBody>
                    <a:bodyPr/>
                    <a:lstStyle/>
                    <a:p>
                      <a:r>
                        <a:rPr kumimoji="0" lang="en-US" sz="2000" b="0" i="0" u="none" strike="noStrike" kern="0" cap="none" spc="0" normalizeH="0" baseline="0" noProof="0" dirty="0" smtClean="0">
                          <a:ln>
                            <a:noFill/>
                          </a:ln>
                          <a:solidFill>
                            <a:srgbClr val="000000"/>
                          </a:solidFill>
                          <a:effectLst/>
                          <a:uLnTx/>
                          <a:uFillTx/>
                          <a:latin typeface="+mn-lt"/>
                          <a:ea typeface="+mn-ea"/>
                          <a:cs typeface="+mn-cs"/>
                        </a:rPr>
                        <a:t>796</a:t>
                      </a:r>
                      <a:endParaRPr lang="en-US" sz="2000" dirty="0"/>
                    </a:p>
                  </a:txBody>
                  <a:tcPr/>
                </a:tc>
                <a:tc>
                  <a:txBody>
                    <a:bodyPr/>
                    <a:lstStyle/>
                    <a:p>
                      <a:pPr marL="0" marR="0" lvl="0" indent="0" algn="r" defTabSz="914400" rtl="0" eaLnBrk="1" fontAlgn="base" latinLnBrk="0" hangingPunct="1">
                        <a:lnSpc>
                          <a:spcPct val="100000"/>
                        </a:lnSpc>
                        <a:spcBef>
                          <a:spcPct val="20000"/>
                        </a:spcBef>
                        <a:spcAft>
                          <a:spcPct val="0"/>
                        </a:spcAft>
                        <a:buClr>
                          <a:srgbClr val="009900"/>
                        </a:buClr>
                        <a:buSzPct val="120000"/>
                        <a:buFontTx/>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R 4 346 796 768.51</a:t>
                      </a:r>
                    </a:p>
                  </a:txBody>
                  <a:tcPr/>
                </a:tc>
                <a:extLst>
                  <a:ext uri="{0D108BD9-81ED-4DB2-BD59-A6C34878D82A}">
                    <a16:rowId xmlns:a16="http://schemas.microsoft.com/office/drawing/2014/main" xmlns="" val="10001"/>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30</a:t>
            </a:fld>
            <a:endParaRPr lang="en-ZA" altLang="en-US"/>
          </a:p>
        </p:txBody>
      </p:sp>
    </p:spTree>
    <p:extLst>
      <p:ext uri="{BB962C8B-B14F-4D97-AF65-F5344CB8AC3E}">
        <p14:creationId xmlns:p14="http://schemas.microsoft.com/office/powerpoint/2010/main" xmlns="" val="3940800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TOTAL NUMBER OF CLAIMS </a:t>
            </a:r>
            <a:r>
              <a:rPr lang="en-ZA" sz="2800" b="1" dirty="0" smtClean="0">
                <a:solidFill>
                  <a:srgbClr val="000000"/>
                </a:solidFill>
                <a:latin typeface="Tahoma"/>
                <a:cs typeface="Arial"/>
              </a:rPr>
              <a:t>UNRESOLVED </a:t>
            </a:r>
            <a:endParaRPr lang="en-ZA" dirty="0"/>
          </a:p>
        </p:txBody>
      </p:sp>
      <p:graphicFrame>
        <p:nvGraphicFramePr>
          <p:cNvPr id="6" name="Content Placeholder 5"/>
          <p:cNvGraphicFramePr>
            <a:graphicFrameLocks noGrp="1"/>
          </p:cNvGraphicFramePr>
          <p:nvPr>
            <p:ph idx="1"/>
            <p:extLst/>
          </p:nvPr>
        </p:nvGraphicFramePr>
        <p:xfrm>
          <a:off x="572073" y="1654791"/>
          <a:ext cx="7986215" cy="4173539"/>
        </p:xfrm>
        <a:graphic>
          <a:graphicData uri="http://schemas.openxmlformats.org/drawingml/2006/table">
            <a:tbl>
              <a:tblPr firstRow="1" bandRow="1"/>
              <a:tblGrid>
                <a:gridCol w="4252415">
                  <a:extLst>
                    <a:ext uri="{9D8B030D-6E8A-4147-A177-3AD203B41FA5}">
                      <a16:colId xmlns:a16="http://schemas.microsoft.com/office/drawing/2014/main" xmlns="" val="20000"/>
                    </a:ext>
                  </a:extLst>
                </a:gridCol>
                <a:gridCol w="3733800">
                  <a:extLst>
                    <a:ext uri="{9D8B030D-6E8A-4147-A177-3AD203B41FA5}">
                      <a16:colId xmlns:a16="http://schemas.microsoft.com/office/drawing/2014/main" xmlns="" val="20001"/>
                    </a:ext>
                  </a:extLst>
                </a:gridCol>
              </a:tblGrid>
              <a:tr h="609600">
                <a:tc>
                  <a:txBody>
                    <a:bodyPr/>
                    <a:lstStyle>
                      <a:lvl1pPr marL="0" algn="l" defTabSz="914400" rtl="0" eaLnBrk="1" latinLnBrk="0" hangingPunct="1">
                        <a:defRPr sz="1800" b="1" kern="1200">
                          <a:solidFill>
                            <a:schemeClr val="lt1"/>
                          </a:solidFill>
                          <a:latin typeface="Tahoma"/>
                          <a:cs typeface="Arial"/>
                        </a:defRPr>
                      </a:lvl1pPr>
                      <a:lvl2pPr marL="457200" algn="l" defTabSz="914400" rtl="0" eaLnBrk="1" latinLnBrk="0" hangingPunct="1">
                        <a:defRPr sz="1800" b="1" kern="1200">
                          <a:solidFill>
                            <a:schemeClr val="lt1"/>
                          </a:solidFill>
                          <a:latin typeface="Tahoma"/>
                          <a:cs typeface="Arial"/>
                        </a:defRPr>
                      </a:lvl2pPr>
                      <a:lvl3pPr marL="914400" algn="l" defTabSz="914400" rtl="0" eaLnBrk="1" latinLnBrk="0" hangingPunct="1">
                        <a:defRPr sz="1800" b="1" kern="1200">
                          <a:solidFill>
                            <a:schemeClr val="lt1"/>
                          </a:solidFill>
                          <a:latin typeface="Tahoma"/>
                          <a:cs typeface="Arial"/>
                        </a:defRPr>
                      </a:lvl3pPr>
                      <a:lvl4pPr marL="1371600" algn="l" defTabSz="914400" rtl="0" eaLnBrk="1" latinLnBrk="0" hangingPunct="1">
                        <a:defRPr sz="1800" b="1" kern="1200">
                          <a:solidFill>
                            <a:schemeClr val="lt1"/>
                          </a:solidFill>
                          <a:latin typeface="Tahoma"/>
                          <a:cs typeface="Arial"/>
                        </a:defRPr>
                      </a:lvl4pPr>
                      <a:lvl5pPr marL="1828800" algn="l" defTabSz="914400" rtl="0" eaLnBrk="1" latinLnBrk="0" hangingPunct="1">
                        <a:defRPr sz="1800" b="1" kern="1200">
                          <a:solidFill>
                            <a:schemeClr val="lt1"/>
                          </a:solidFill>
                          <a:latin typeface="Tahoma"/>
                          <a:cs typeface="Arial"/>
                        </a:defRPr>
                      </a:lvl5pPr>
                      <a:lvl6pPr marL="2286000" algn="l" defTabSz="914400" rtl="0" eaLnBrk="1" latinLnBrk="0" hangingPunct="1">
                        <a:defRPr sz="1800" b="1" kern="1200">
                          <a:solidFill>
                            <a:schemeClr val="lt1"/>
                          </a:solidFill>
                          <a:latin typeface="Tahoma"/>
                          <a:cs typeface="Arial"/>
                        </a:defRPr>
                      </a:lvl6pPr>
                      <a:lvl7pPr marL="2743200" algn="l" defTabSz="914400" rtl="0" eaLnBrk="1" latinLnBrk="0" hangingPunct="1">
                        <a:defRPr sz="1800" b="1" kern="1200">
                          <a:solidFill>
                            <a:schemeClr val="lt1"/>
                          </a:solidFill>
                          <a:latin typeface="Tahoma"/>
                          <a:cs typeface="Arial"/>
                        </a:defRPr>
                      </a:lvl7pPr>
                      <a:lvl8pPr marL="3200400" algn="l" defTabSz="914400" rtl="0" eaLnBrk="1" latinLnBrk="0" hangingPunct="1">
                        <a:defRPr sz="1800" b="1" kern="1200">
                          <a:solidFill>
                            <a:schemeClr val="lt1"/>
                          </a:solidFill>
                          <a:latin typeface="Tahoma"/>
                          <a:cs typeface="Arial"/>
                        </a:defRPr>
                      </a:lvl8pPr>
                      <a:lvl9pPr marL="3657600" algn="l" defTabSz="914400" rtl="0" eaLnBrk="1" latinLnBrk="0" hangingPunct="1">
                        <a:defRPr sz="1800" b="1" kern="1200">
                          <a:solidFill>
                            <a:schemeClr val="lt1"/>
                          </a:solidFill>
                          <a:latin typeface="Tahoma"/>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rPr>
                        <a:t>FINANCIAL YEAR</a:t>
                      </a:r>
                    </a:p>
                    <a:p>
                      <a:endParaRPr lang="en-US" sz="2400" b="1"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sz="1800" b="1" kern="1200">
                          <a:solidFill>
                            <a:schemeClr val="lt1"/>
                          </a:solidFill>
                          <a:latin typeface="Tahoma"/>
                          <a:cs typeface="Arial"/>
                        </a:defRPr>
                      </a:lvl1pPr>
                      <a:lvl2pPr marL="457200" algn="l" defTabSz="914400" rtl="0" eaLnBrk="1" latinLnBrk="0" hangingPunct="1">
                        <a:defRPr sz="1800" b="1" kern="1200">
                          <a:solidFill>
                            <a:schemeClr val="lt1"/>
                          </a:solidFill>
                          <a:latin typeface="Tahoma"/>
                          <a:cs typeface="Arial"/>
                        </a:defRPr>
                      </a:lvl2pPr>
                      <a:lvl3pPr marL="914400" algn="l" defTabSz="914400" rtl="0" eaLnBrk="1" latinLnBrk="0" hangingPunct="1">
                        <a:defRPr sz="1800" b="1" kern="1200">
                          <a:solidFill>
                            <a:schemeClr val="lt1"/>
                          </a:solidFill>
                          <a:latin typeface="Tahoma"/>
                          <a:cs typeface="Arial"/>
                        </a:defRPr>
                      </a:lvl3pPr>
                      <a:lvl4pPr marL="1371600" algn="l" defTabSz="914400" rtl="0" eaLnBrk="1" latinLnBrk="0" hangingPunct="1">
                        <a:defRPr sz="1800" b="1" kern="1200">
                          <a:solidFill>
                            <a:schemeClr val="lt1"/>
                          </a:solidFill>
                          <a:latin typeface="Tahoma"/>
                          <a:cs typeface="Arial"/>
                        </a:defRPr>
                      </a:lvl4pPr>
                      <a:lvl5pPr marL="1828800" algn="l" defTabSz="914400" rtl="0" eaLnBrk="1" latinLnBrk="0" hangingPunct="1">
                        <a:defRPr sz="1800" b="1" kern="1200">
                          <a:solidFill>
                            <a:schemeClr val="lt1"/>
                          </a:solidFill>
                          <a:latin typeface="Tahoma"/>
                          <a:cs typeface="Arial"/>
                        </a:defRPr>
                      </a:lvl5pPr>
                      <a:lvl6pPr marL="2286000" algn="l" defTabSz="914400" rtl="0" eaLnBrk="1" latinLnBrk="0" hangingPunct="1">
                        <a:defRPr sz="1800" b="1" kern="1200">
                          <a:solidFill>
                            <a:schemeClr val="lt1"/>
                          </a:solidFill>
                          <a:latin typeface="Tahoma"/>
                          <a:cs typeface="Arial"/>
                        </a:defRPr>
                      </a:lvl6pPr>
                      <a:lvl7pPr marL="2743200" algn="l" defTabSz="914400" rtl="0" eaLnBrk="1" latinLnBrk="0" hangingPunct="1">
                        <a:defRPr sz="1800" b="1" kern="1200">
                          <a:solidFill>
                            <a:schemeClr val="lt1"/>
                          </a:solidFill>
                          <a:latin typeface="Tahoma"/>
                          <a:cs typeface="Arial"/>
                        </a:defRPr>
                      </a:lvl7pPr>
                      <a:lvl8pPr marL="3200400" algn="l" defTabSz="914400" rtl="0" eaLnBrk="1" latinLnBrk="0" hangingPunct="1">
                        <a:defRPr sz="1800" b="1" kern="1200">
                          <a:solidFill>
                            <a:schemeClr val="lt1"/>
                          </a:solidFill>
                          <a:latin typeface="Tahoma"/>
                          <a:cs typeface="Arial"/>
                        </a:defRPr>
                      </a:lvl8pPr>
                      <a:lvl9pPr marL="3657600" algn="l" defTabSz="914400" rtl="0" eaLnBrk="1" latinLnBrk="0" hangingPunct="1">
                        <a:defRPr sz="1800" b="1" kern="1200">
                          <a:solidFill>
                            <a:schemeClr val="lt1"/>
                          </a:solidFill>
                          <a:latin typeface="Tahoma"/>
                          <a:cs typeface="Arial"/>
                        </a:defRPr>
                      </a:lvl9pPr>
                    </a:lstStyle>
                    <a:p>
                      <a:pPr algn="r"/>
                      <a:r>
                        <a:rPr lang="en-US" sz="2400" dirty="0" smtClean="0">
                          <a:solidFill>
                            <a:schemeClr val="tx1"/>
                          </a:solidFill>
                        </a:rPr>
                        <a:t> NUMBER</a:t>
                      </a:r>
                      <a:r>
                        <a:rPr lang="en-US" sz="2400" baseline="0" dirty="0" smtClean="0">
                          <a:solidFill>
                            <a:schemeClr val="tx1"/>
                          </a:solidFill>
                        </a:rPr>
                        <a:t> OF   CASES</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xmlns="" val="10000"/>
                  </a:ext>
                </a:extLst>
              </a:tr>
              <a:tr h="609600">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r>
                        <a:rPr kumimoji="0" lang="en-US" sz="2400" b="0" i="0" u="none" strike="noStrike" kern="0" cap="none" spc="0" normalizeH="0" baseline="0" noProof="0" dirty="0" smtClean="0">
                          <a:ln>
                            <a:noFill/>
                          </a:ln>
                          <a:solidFill>
                            <a:srgbClr val="000000"/>
                          </a:solidFill>
                          <a:effectLst/>
                          <a:uLnTx/>
                          <a:uFillTx/>
                          <a:latin typeface="+mn-lt"/>
                          <a:ea typeface="+mn-ea"/>
                          <a:cs typeface="+mn-cs"/>
                        </a:rPr>
                        <a:t>2014/15</a:t>
                      </a:r>
                      <a:endParaRPr lang="en-US" sz="2400" dirty="0">
                        <a:solidFill>
                          <a:schemeClr val="tx1"/>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r"/>
                      <a:r>
                        <a:rPr lang="en-US" sz="2400" dirty="0" smtClean="0">
                          <a:solidFill>
                            <a:schemeClr val="tx1"/>
                          </a:solidFill>
                        </a:rPr>
                        <a:t>203</a:t>
                      </a:r>
                      <a:endParaRPr lang="en-US" sz="2400" dirty="0">
                        <a:solidFill>
                          <a:schemeClr val="tx1"/>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0001"/>
                  </a:ext>
                </a:extLst>
              </a:tr>
              <a:tr h="609600">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2015/16</a:t>
                      </a:r>
                    </a:p>
                    <a:p>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r"/>
                      <a:r>
                        <a:rPr lang="en-US" sz="2400" dirty="0" smtClean="0">
                          <a:solidFill>
                            <a:schemeClr val="tx1"/>
                          </a:solidFill>
                        </a:rPr>
                        <a:t>122</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xmlns="" val="10002"/>
                  </a:ext>
                </a:extLst>
              </a:tr>
              <a:tr h="609600">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r>
                        <a:rPr lang="en-US" sz="2400" dirty="0" smtClean="0">
                          <a:solidFill>
                            <a:schemeClr val="tx1"/>
                          </a:solidFill>
                        </a:rPr>
                        <a:t>2016/17</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r"/>
                      <a:r>
                        <a:rPr lang="en-US" sz="2400" dirty="0" smtClean="0">
                          <a:solidFill>
                            <a:schemeClr val="tx1"/>
                          </a:solidFill>
                        </a:rPr>
                        <a:t>222</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0003"/>
                  </a:ext>
                </a:extLst>
              </a:tr>
              <a:tr h="609600">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r>
                        <a:rPr lang="en-US" sz="2400" dirty="0" smtClean="0">
                          <a:solidFill>
                            <a:schemeClr val="tx1"/>
                          </a:solidFill>
                        </a:rPr>
                        <a:t>2017/18</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r"/>
                      <a:r>
                        <a:rPr lang="en-US" sz="2400" dirty="0" smtClean="0">
                          <a:solidFill>
                            <a:schemeClr val="tx1"/>
                          </a:solidFill>
                        </a:rPr>
                        <a:t>249</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xmlns="" val="10004"/>
                  </a:ext>
                </a:extLst>
              </a:tr>
              <a:tr h="698819">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r>
                        <a:rPr lang="en-US" sz="2400" b="1" dirty="0" smtClean="0">
                          <a:solidFill>
                            <a:schemeClr val="tx1"/>
                          </a:solidFill>
                        </a:rPr>
                        <a:t>TOTAL</a:t>
                      </a:r>
                      <a:endParaRPr lang="en-US" sz="2400" b="1"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sz="1800" kern="1200">
                          <a:solidFill>
                            <a:schemeClr val="dk1"/>
                          </a:solidFill>
                          <a:latin typeface="Tahoma"/>
                          <a:cs typeface="Arial"/>
                        </a:defRPr>
                      </a:lvl1pPr>
                      <a:lvl2pPr marL="457200" algn="l" defTabSz="914400" rtl="0" eaLnBrk="1" latinLnBrk="0" hangingPunct="1">
                        <a:defRPr sz="1800" kern="1200">
                          <a:solidFill>
                            <a:schemeClr val="dk1"/>
                          </a:solidFill>
                          <a:latin typeface="Tahoma"/>
                          <a:cs typeface="Arial"/>
                        </a:defRPr>
                      </a:lvl2pPr>
                      <a:lvl3pPr marL="914400" algn="l" defTabSz="914400" rtl="0" eaLnBrk="1" latinLnBrk="0" hangingPunct="1">
                        <a:defRPr sz="1800" kern="1200">
                          <a:solidFill>
                            <a:schemeClr val="dk1"/>
                          </a:solidFill>
                          <a:latin typeface="Tahoma"/>
                          <a:cs typeface="Arial"/>
                        </a:defRPr>
                      </a:lvl3pPr>
                      <a:lvl4pPr marL="1371600" algn="l" defTabSz="914400" rtl="0" eaLnBrk="1" latinLnBrk="0" hangingPunct="1">
                        <a:defRPr sz="1800" kern="1200">
                          <a:solidFill>
                            <a:schemeClr val="dk1"/>
                          </a:solidFill>
                          <a:latin typeface="Tahoma"/>
                          <a:cs typeface="Arial"/>
                        </a:defRPr>
                      </a:lvl4pPr>
                      <a:lvl5pPr marL="1828800" algn="l" defTabSz="914400" rtl="0" eaLnBrk="1" latinLnBrk="0" hangingPunct="1">
                        <a:defRPr sz="1800" kern="1200">
                          <a:solidFill>
                            <a:schemeClr val="dk1"/>
                          </a:solidFill>
                          <a:latin typeface="Tahoma"/>
                          <a:cs typeface="Arial"/>
                        </a:defRPr>
                      </a:lvl5pPr>
                      <a:lvl6pPr marL="2286000" algn="l" defTabSz="914400" rtl="0" eaLnBrk="1" latinLnBrk="0" hangingPunct="1">
                        <a:defRPr sz="1800" kern="1200">
                          <a:solidFill>
                            <a:schemeClr val="dk1"/>
                          </a:solidFill>
                          <a:latin typeface="Tahoma"/>
                          <a:cs typeface="Arial"/>
                        </a:defRPr>
                      </a:lvl6pPr>
                      <a:lvl7pPr marL="2743200" algn="l" defTabSz="914400" rtl="0" eaLnBrk="1" latinLnBrk="0" hangingPunct="1">
                        <a:defRPr sz="1800" kern="1200">
                          <a:solidFill>
                            <a:schemeClr val="dk1"/>
                          </a:solidFill>
                          <a:latin typeface="Tahoma"/>
                          <a:cs typeface="Arial"/>
                        </a:defRPr>
                      </a:lvl7pPr>
                      <a:lvl8pPr marL="3200400" algn="l" defTabSz="914400" rtl="0" eaLnBrk="1" latinLnBrk="0" hangingPunct="1">
                        <a:defRPr sz="1800" kern="1200">
                          <a:solidFill>
                            <a:schemeClr val="dk1"/>
                          </a:solidFill>
                          <a:latin typeface="Tahoma"/>
                          <a:cs typeface="Arial"/>
                        </a:defRPr>
                      </a:lvl8pPr>
                      <a:lvl9pPr marL="3657600" algn="l" defTabSz="914400" rtl="0" eaLnBrk="1" latinLnBrk="0" hangingPunct="1">
                        <a:defRPr sz="1800" kern="1200">
                          <a:solidFill>
                            <a:schemeClr val="dk1"/>
                          </a:solidFill>
                          <a:latin typeface="Tahoma"/>
                          <a:cs typeface="Arial"/>
                        </a:defRPr>
                      </a:lvl9pPr>
                    </a:lstStyle>
                    <a:p>
                      <a:pPr algn="r"/>
                      <a:r>
                        <a:rPr lang="en-US" sz="2400" b="1" dirty="0" smtClean="0">
                          <a:solidFill>
                            <a:schemeClr val="tx1"/>
                          </a:solidFill>
                        </a:rPr>
                        <a:t>796</a:t>
                      </a:r>
                      <a:endParaRPr lang="en-US" sz="2400" b="1"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31</a:t>
            </a:fld>
            <a:endParaRPr lang="en-ZA" altLang="en-US"/>
          </a:p>
        </p:txBody>
      </p:sp>
    </p:spTree>
    <p:extLst>
      <p:ext uri="{BB962C8B-B14F-4D97-AF65-F5344CB8AC3E}">
        <p14:creationId xmlns:p14="http://schemas.microsoft.com/office/powerpoint/2010/main" xmlns="" val="986746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TOTAL NUMBER OF CLAIMS </a:t>
            </a:r>
            <a:r>
              <a:rPr lang="en-ZA" sz="2800" b="1" dirty="0" smtClean="0">
                <a:solidFill>
                  <a:srgbClr val="000000"/>
                </a:solidFill>
                <a:latin typeface="Tahoma"/>
                <a:cs typeface="Arial"/>
              </a:rPr>
              <a:t>UNRESOLVED </a:t>
            </a:r>
            <a:endParaRPr lang="en-ZA" dirty="0"/>
          </a:p>
        </p:txBody>
      </p:sp>
      <p:graphicFrame>
        <p:nvGraphicFramePr>
          <p:cNvPr id="6" name="Content Placeholder 5"/>
          <p:cNvGraphicFramePr>
            <a:graphicFrameLocks noGrp="1"/>
          </p:cNvGraphicFramePr>
          <p:nvPr>
            <p:ph idx="1"/>
            <p:extLst/>
          </p:nvPr>
        </p:nvGraphicFramePr>
        <p:xfrm>
          <a:off x="572073" y="1654791"/>
          <a:ext cx="7986215" cy="3261360"/>
        </p:xfrm>
        <a:graphic>
          <a:graphicData uri="http://schemas.openxmlformats.org/drawingml/2006/table">
            <a:tbl>
              <a:tblPr firstRow="1" bandRow="1"/>
              <a:tblGrid>
                <a:gridCol w="4252415">
                  <a:extLst>
                    <a:ext uri="{9D8B030D-6E8A-4147-A177-3AD203B41FA5}">
                      <a16:colId xmlns:a16="http://schemas.microsoft.com/office/drawing/2014/main" xmlns="" val="20000"/>
                    </a:ext>
                  </a:extLst>
                </a:gridCol>
                <a:gridCol w="3733800">
                  <a:extLst>
                    <a:ext uri="{9D8B030D-6E8A-4147-A177-3AD203B41FA5}">
                      <a16:colId xmlns:a16="http://schemas.microsoft.com/office/drawing/2014/main" xmlns="" val="20001"/>
                    </a:ext>
                  </a:extLst>
                </a:gridCol>
              </a:tblGrid>
              <a:tr h="609600">
                <a:tc>
                  <a:txBody>
                    <a:bodyPr/>
                    <a:lstStyle/>
                    <a:p>
                      <a:r>
                        <a:rPr lang="en-US" sz="2400" dirty="0" smtClean="0">
                          <a:solidFill>
                            <a:schemeClr val="tx1"/>
                          </a:solidFill>
                        </a:rPr>
                        <a:t>NATURE</a:t>
                      </a:r>
                      <a:r>
                        <a:rPr lang="en-US" sz="2400" baseline="0" dirty="0" smtClean="0">
                          <a:solidFill>
                            <a:schemeClr val="tx1"/>
                          </a:solidFill>
                        </a:rPr>
                        <a:t> OF CLAIM</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p>
                      <a:r>
                        <a:rPr lang="en-US" sz="2400" dirty="0" smtClean="0">
                          <a:solidFill>
                            <a:schemeClr val="tx1"/>
                          </a:solidFill>
                        </a:rPr>
                        <a:t>TOTAL</a:t>
                      </a:r>
                      <a:r>
                        <a:rPr lang="en-US" sz="2400" baseline="0" dirty="0" smtClean="0">
                          <a:solidFill>
                            <a:schemeClr val="tx1"/>
                          </a:solidFill>
                        </a:rPr>
                        <a:t> NUMBER</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xmlns="" val="10000"/>
                  </a:ext>
                </a:extLst>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Cerebral Palsy</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algn="r"/>
                      <a:r>
                        <a:rPr lang="en-US" sz="2400" dirty="0" smtClean="0">
                          <a:solidFill>
                            <a:schemeClr val="tx1"/>
                          </a:solidFill>
                        </a:rPr>
                        <a:t>250</a:t>
                      </a:r>
                      <a:endParaRPr lang="en-US" sz="2400" dirty="0">
                        <a:solidFill>
                          <a:schemeClr val="tx1"/>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0001"/>
                  </a:ext>
                </a:extLst>
              </a:tr>
              <a:tr h="609600">
                <a:tc>
                  <a:txBody>
                    <a:bodyPr/>
                    <a:lstStyle/>
                    <a:p>
                      <a:r>
                        <a:rPr kumimoji="0" lang="en-US" sz="2400" b="0" i="0" u="none" strike="noStrike" kern="0" cap="none" spc="0" normalizeH="0" baseline="0" noProof="0" dirty="0" smtClean="0">
                          <a:ln>
                            <a:noFill/>
                          </a:ln>
                          <a:solidFill>
                            <a:schemeClr val="tx1"/>
                          </a:solidFill>
                          <a:effectLst/>
                          <a:uLnTx/>
                          <a:uFillTx/>
                          <a:latin typeface="+mn-lt"/>
                          <a:ea typeface="+mn-ea"/>
                          <a:cs typeface="+mn-cs"/>
                        </a:rPr>
                        <a:t>Orthopaedics, Surgical &amp;Others</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p>
                      <a:pPr algn="r"/>
                      <a:r>
                        <a:rPr lang="en-US" sz="2400" dirty="0" smtClean="0">
                          <a:solidFill>
                            <a:schemeClr val="tx1"/>
                          </a:solidFill>
                        </a:rPr>
                        <a:t>347</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xmlns="" val="10002"/>
                  </a:ext>
                </a:extLst>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Obstetric and Gynaecology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algn="r"/>
                      <a:r>
                        <a:rPr lang="en-US" sz="2400" dirty="0" smtClean="0">
                          <a:solidFill>
                            <a:schemeClr val="tx1"/>
                          </a:solidFill>
                        </a:rPr>
                        <a:t>199</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0003"/>
                  </a:ext>
                </a:extLst>
              </a:tr>
              <a:tr h="609600">
                <a:tc>
                  <a:txBody>
                    <a:bodyPr/>
                    <a:lstStyle/>
                    <a:p>
                      <a:r>
                        <a:rPr lang="en-US" sz="2400" b="1" dirty="0" smtClean="0">
                          <a:solidFill>
                            <a:schemeClr val="tx1"/>
                          </a:solidFill>
                        </a:rPr>
                        <a:t>TOTAL</a:t>
                      </a:r>
                      <a:endParaRPr lang="en-US" sz="2400" b="1"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p>
                      <a:pPr algn="r"/>
                      <a:r>
                        <a:rPr lang="en-US" sz="2400" b="1" dirty="0" smtClean="0">
                          <a:solidFill>
                            <a:schemeClr val="tx1"/>
                          </a:solidFill>
                        </a:rPr>
                        <a:t>796</a:t>
                      </a:r>
                      <a:endParaRPr lang="en-US" sz="2400" b="1"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xmlns="" val="10004"/>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32</a:t>
            </a:fld>
            <a:endParaRPr lang="en-ZA" altLang="en-US"/>
          </a:p>
        </p:txBody>
      </p:sp>
    </p:spTree>
    <p:extLst>
      <p:ext uri="{BB962C8B-B14F-4D97-AF65-F5344CB8AC3E}">
        <p14:creationId xmlns:p14="http://schemas.microsoft.com/office/powerpoint/2010/main" xmlns="" val="1850141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TOTAL NUMBER OF CLAIMS </a:t>
            </a:r>
            <a:r>
              <a:rPr lang="en-ZA" sz="2800" b="1" dirty="0" smtClean="0">
                <a:solidFill>
                  <a:srgbClr val="000000"/>
                </a:solidFill>
                <a:latin typeface="Tahoma"/>
                <a:cs typeface="Arial"/>
              </a:rPr>
              <a:t>RESOLVED </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50453524"/>
              </p:ext>
            </p:extLst>
          </p:nvPr>
        </p:nvGraphicFramePr>
        <p:xfrm>
          <a:off x="572073" y="1654791"/>
          <a:ext cx="7986215" cy="3261360"/>
        </p:xfrm>
        <a:graphic>
          <a:graphicData uri="http://schemas.openxmlformats.org/drawingml/2006/table">
            <a:tbl>
              <a:tblPr firstRow="1" bandRow="1"/>
              <a:tblGrid>
                <a:gridCol w="4252415">
                  <a:extLst>
                    <a:ext uri="{9D8B030D-6E8A-4147-A177-3AD203B41FA5}">
                      <a16:colId xmlns:a16="http://schemas.microsoft.com/office/drawing/2014/main" xmlns="" val="20000"/>
                    </a:ext>
                  </a:extLst>
                </a:gridCol>
                <a:gridCol w="3733800">
                  <a:extLst>
                    <a:ext uri="{9D8B030D-6E8A-4147-A177-3AD203B41FA5}">
                      <a16:colId xmlns:a16="http://schemas.microsoft.com/office/drawing/2014/main" xmlns="" val="20001"/>
                    </a:ext>
                  </a:extLst>
                </a:gridCol>
              </a:tblGrid>
              <a:tr h="609600">
                <a:tc>
                  <a:txBody>
                    <a:bodyPr/>
                    <a:lstStyle/>
                    <a:p>
                      <a:r>
                        <a:rPr lang="en-US" sz="2000" dirty="0" smtClean="0">
                          <a:solidFill>
                            <a:schemeClr val="tx1"/>
                          </a:solidFill>
                        </a:rPr>
                        <a:t>FINALISED CASES</a:t>
                      </a:r>
                      <a:endParaRPr lang="en-US" sz="20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p>
                      <a:pPr algn="ctr"/>
                      <a:r>
                        <a:rPr lang="en-US" sz="2000" dirty="0" smtClean="0">
                          <a:solidFill>
                            <a:schemeClr val="tx1"/>
                          </a:solidFill>
                        </a:rPr>
                        <a:t>NUMBER</a:t>
                      </a:r>
                      <a:r>
                        <a:rPr lang="en-US" sz="2000" baseline="0" dirty="0" smtClean="0">
                          <a:solidFill>
                            <a:schemeClr val="tx1"/>
                          </a:solidFill>
                        </a:rPr>
                        <a:t> OF CASES</a:t>
                      </a:r>
                      <a:endParaRPr lang="en-US" sz="20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xmlns="" val="10000"/>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Cases</a:t>
                      </a:r>
                      <a:r>
                        <a:rPr lang="en-US" sz="2400" baseline="0" dirty="0" smtClean="0"/>
                        <a:t> averted through ADR</a:t>
                      </a:r>
                      <a:endParaRPr lang="en-US" sz="2400" dirty="0" smtClean="0"/>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algn="ctr"/>
                      <a:r>
                        <a:rPr lang="en-US" sz="2400" dirty="0" smtClean="0"/>
                        <a:t>30 cases </a:t>
                      </a:r>
                      <a:endParaRPr lang="en-US" sz="2400" dirty="0"/>
                    </a:p>
                  </a:txBody>
                  <a:tcP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552187642"/>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Through mediation or settlements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algn="ctr"/>
                      <a:r>
                        <a:rPr kumimoji="0" lang="en-US" sz="2400" b="0" i="0" u="none" strike="noStrike" kern="0" cap="none" spc="0" normalizeH="0" baseline="0" noProof="0" dirty="0" smtClean="0">
                          <a:ln>
                            <a:noFill/>
                          </a:ln>
                          <a:solidFill>
                            <a:srgbClr val="000000"/>
                          </a:solidFill>
                          <a:effectLst/>
                          <a:uLnTx/>
                          <a:uFillTx/>
                          <a:latin typeface="+mn-lt"/>
                          <a:ea typeface="+mn-ea"/>
                          <a:cs typeface="+mn-cs"/>
                        </a:rPr>
                        <a:t>6 cases</a:t>
                      </a:r>
                      <a:endParaRPr lang="en-US" sz="2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0001"/>
                  </a:ext>
                </a:extLst>
              </a:tr>
              <a:tr h="609600">
                <a:tc>
                  <a:txBody>
                    <a:bodyPr/>
                    <a:lstStyle/>
                    <a:p>
                      <a:pPr marL="0" marR="0" lvl="0" indent="0" algn="l" defTabSz="914400" rtl="0" eaLnBrk="1" fontAlgn="base" latinLnBrk="0" hangingPunct="1">
                        <a:lnSpc>
                          <a:spcPct val="100000"/>
                        </a:lnSpc>
                        <a:spcBef>
                          <a:spcPct val="20000"/>
                        </a:spcBef>
                        <a:spcAft>
                          <a:spcPct val="0"/>
                        </a:spcAft>
                        <a:buClr>
                          <a:srgbClr val="009900"/>
                        </a:buClr>
                        <a:buSzPct val="120000"/>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Through court orders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p>
                      <a:pPr algn="ctr"/>
                      <a:r>
                        <a:rPr kumimoji="0" lang="en-US" sz="2400" b="0" i="0" u="none" strike="noStrike" kern="0" cap="none" spc="0" normalizeH="0" baseline="0" noProof="0" dirty="0" smtClean="0">
                          <a:ln>
                            <a:noFill/>
                          </a:ln>
                          <a:solidFill>
                            <a:srgbClr val="000000"/>
                          </a:solidFill>
                          <a:effectLst/>
                          <a:uLnTx/>
                          <a:uFillTx/>
                          <a:latin typeface="+mn-lt"/>
                          <a:ea typeface="+mn-ea"/>
                          <a:cs typeface="+mn-cs"/>
                        </a:rPr>
                        <a:t>27 cases</a:t>
                      </a:r>
                      <a:endParaRPr lang="en-US" sz="2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xmlns="" val="10002"/>
                  </a:ext>
                </a:extLst>
              </a:tr>
              <a:tr h="609600">
                <a:tc>
                  <a:txBody>
                    <a:bodyPr/>
                    <a:lstStyle/>
                    <a:p>
                      <a:r>
                        <a:rPr lang="en-US" sz="2400" b="1" dirty="0" smtClean="0">
                          <a:solidFill>
                            <a:schemeClr val="tx1"/>
                          </a:solidFill>
                        </a:rPr>
                        <a:t>TOTAL</a:t>
                      </a:r>
                      <a:endParaRPr lang="en-US" sz="2400" b="1"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algn="ctr"/>
                      <a:r>
                        <a:rPr lang="en-US" sz="2400" b="1" dirty="0" smtClean="0">
                          <a:solidFill>
                            <a:schemeClr val="tx1"/>
                          </a:solidFill>
                        </a:rPr>
                        <a:t>33 cases</a:t>
                      </a:r>
                      <a:endParaRPr lang="en-US" sz="2400" b="1"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33</a:t>
            </a:fld>
            <a:endParaRPr lang="en-ZA" altLang="en-US"/>
          </a:p>
        </p:txBody>
      </p:sp>
    </p:spTree>
    <p:extLst>
      <p:ext uri="{BB962C8B-B14F-4D97-AF65-F5344CB8AC3E}">
        <p14:creationId xmlns:p14="http://schemas.microsoft.com/office/powerpoint/2010/main" xmlns="" val="283165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TOTAL NUMBER OF CLAIMS RECEIVED </a:t>
            </a:r>
            <a:endParaRPr lang="en-ZA" dirty="0"/>
          </a:p>
        </p:txBody>
      </p:sp>
      <p:graphicFrame>
        <p:nvGraphicFramePr>
          <p:cNvPr id="6" name="Content Placeholder 5"/>
          <p:cNvGraphicFramePr>
            <a:graphicFrameLocks noGrp="1"/>
          </p:cNvGraphicFramePr>
          <p:nvPr>
            <p:ph idx="1"/>
            <p:extLst/>
          </p:nvPr>
        </p:nvGraphicFramePr>
        <p:xfrm>
          <a:off x="599364" y="1846466"/>
          <a:ext cx="7986215" cy="3474720"/>
        </p:xfrm>
        <a:graphic>
          <a:graphicData uri="http://schemas.openxmlformats.org/drawingml/2006/table">
            <a:tbl>
              <a:tblPr firstRow="1" bandRow="1"/>
              <a:tblGrid>
                <a:gridCol w="2897667">
                  <a:extLst>
                    <a:ext uri="{9D8B030D-6E8A-4147-A177-3AD203B41FA5}">
                      <a16:colId xmlns:a16="http://schemas.microsoft.com/office/drawing/2014/main" xmlns="" val="20000"/>
                    </a:ext>
                  </a:extLst>
                </a:gridCol>
                <a:gridCol w="2544274">
                  <a:extLst>
                    <a:ext uri="{9D8B030D-6E8A-4147-A177-3AD203B41FA5}">
                      <a16:colId xmlns:a16="http://schemas.microsoft.com/office/drawing/2014/main" xmlns="" val="20001"/>
                    </a:ext>
                  </a:extLst>
                </a:gridCol>
                <a:gridCol w="2544274">
                  <a:extLst>
                    <a:ext uri="{9D8B030D-6E8A-4147-A177-3AD203B41FA5}">
                      <a16:colId xmlns:a16="http://schemas.microsoft.com/office/drawing/2014/main" xmlns="" val="20002"/>
                    </a:ext>
                  </a:extLst>
                </a:gridCol>
              </a:tblGrid>
              <a:tr h="0">
                <a:tc>
                  <a:txBody>
                    <a:bodyPr/>
                    <a:lstStyle/>
                    <a:p>
                      <a:r>
                        <a:rPr lang="en-US" sz="2400" dirty="0" smtClean="0">
                          <a:solidFill>
                            <a:schemeClr val="tx1"/>
                          </a:solidFill>
                        </a:rPr>
                        <a:t>FINANCIAL</a:t>
                      </a:r>
                      <a:r>
                        <a:rPr lang="en-US" sz="2400" baseline="0" dirty="0" smtClean="0">
                          <a:solidFill>
                            <a:schemeClr val="tx1"/>
                          </a:solidFill>
                        </a:rPr>
                        <a:t> YEAR </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p>
                      <a:r>
                        <a:rPr lang="en-US" sz="2400" dirty="0" smtClean="0">
                          <a:solidFill>
                            <a:schemeClr val="tx1"/>
                          </a:solidFill>
                        </a:rPr>
                        <a:t>NUMBER</a:t>
                      </a:r>
                      <a:r>
                        <a:rPr lang="en-US" sz="2400" baseline="0" dirty="0" smtClean="0">
                          <a:solidFill>
                            <a:schemeClr val="tx1"/>
                          </a:solidFill>
                        </a:rPr>
                        <a:t> OF CASES</a:t>
                      </a:r>
                      <a:endParaRPr lang="en-US" sz="24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p>
                      <a:r>
                        <a:rPr lang="en-US" sz="2400" dirty="0" smtClean="0">
                          <a:solidFill>
                            <a:schemeClr val="tx1"/>
                          </a:solidFill>
                        </a:rPr>
                        <a:t>AMOUNT</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xmlns="" val="10000"/>
                  </a:ext>
                </a:extLst>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2015/16</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algn="r"/>
                      <a:r>
                        <a:rPr lang="en-US" sz="2400" dirty="0" smtClean="0">
                          <a:solidFill>
                            <a:schemeClr val="tx1"/>
                          </a:solidFill>
                        </a:rPr>
                        <a:t>11</a:t>
                      </a:r>
                      <a:endParaRPr lang="en-US" sz="24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algn="r"/>
                      <a:r>
                        <a:rPr lang="en-US" sz="2400" dirty="0" smtClean="0">
                          <a:solidFill>
                            <a:schemeClr val="tx1"/>
                          </a:solidFill>
                        </a:rPr>
                        <a:t>R 6 883 452.99</a:t>
                      </a:r>
                      <a:endParaRPr lang="en-US" sz="2400" dirty="0">
                        <a:solidFill>
                          <a:schemeClr val="tx1"/>
                        </a:solidFill>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0001"/>
                  </a:ext>
                </a:extLst>
              </a:tr>
              <a:tr h="609600">
                <a:tc>
                  <a:txBody>
                    <a:bodyPr/>
                    <a:lstStyle/>
                    <a:p>
                      <a:r>
                        <a:rPr kumimoji="0" lang="en-US" sz="2400" b="0" i="0" u="none" strike="noStrike" kern="0" cap="none" spc="0" normalizeH="0" baseline="0" noProof="0" dirty="0" smtClean="0">
                          <a:ln>
                            <a:noFill/>
                          </a:ln>
                          <a:solidFill>
                            <a:srgbClr val="000000"/>
                          </a:solidFill>
                          <a:effectLst/>
                          <a:uLnTx/>
                          <a:uFillTx/>
                          <a:latin typeface="+mn-lt"/>
                          <a:ea typeface="+mn-ea"/>
                          <a:cs typeface="+mn-cs"/>
                        </a:rPr>
                        <a:t>2016/17</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p>
                      <a:pPr algn="r"/>
                      <a:r>
                        <a:rPr lang="en-US" sz="2400" dirty="0" smtClean="0">
                          <a:solidFill>
                            <a:schemeClr val="tx1"/>
                          </a:solidFill>
                        </a:rPr>
                        <a:t>14</a:t>
                      </a:r>
                      <a:endParaRPr lang="en-US" sz="24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p>
                      <a:pPr algn="r"/>
                      <a:r>
                        <a:rPr lang="en-US" sz="2400" dirty="0" smtClean="0">
                          <a:solidFill>
                            <a:schemeClr val="tx1"/>
                          </a:solidFill>
                        </a:rPr>
                        <a:t>R 74 174 281.15</a:t>
                      </a:r>
                      <a:endParaRPr lang="en-US" sz="2400" dirty="0">
                        <a:solidFill>
                          <a:schemeClr val="tx1"/>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xmlns="" val="10002"/>
                  </a:ext>
                </a:extLst>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2017/18</a:t>
                      </a: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algn="r"/>
                      <a:r>
                        <a:rPr lang="en-US" sz="2400" dirty="0" smtClean="0">
                          <a:solidFill>
                            <a:schemeClr val="tx1"/>
                          </a:solidFill>
                        </a:rPr>
                        <a:t>08</a:t>
                      </a:r>
                      <a:endParaRPr lang="en-US" sz="2400"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algn="r"/>
                      <a:r>
                        <a:rPr lang="en-US" sz="2400" dirty="0" smtClean="0">
                          <a:solidFill>
                            <a:schemeClr val="tx1"/>
                          </a:solidFill>
                        </a:rPr>
                        <a:t>R</a:t>
                      </a:r>
                      <a:r>
                        <a:rPr lang="en-US" sz="2400" baseline="0" dirty="0" smtClean="0">
                          <a:solidFill>
                            <a:schemeClr val="tx1"/>
                          </a:solidFill>
                        </a:rPr>
                        <a:t> 23 728 150</a:t>
                      </a:r>
                      <a:endParaRPr lang="en-US" sz="2400" dirty="0">
                        <a:solidFill>
                          <a:schemeClr val="tx1"/>
                        </a:solidFil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0003"/>
                  </a:ext>
                </a:extLst>
              </a:tr>
              <a:tr h="609600">
                <a:tc>
                  <a:txBody>
                    <a:bodyPr/>
                    <a:lstStyle/>
                    <a:p>
                      <a:r>
                        <a:rPr lang="en-US" sz="2400" b="1" dirty="0" smtClean="0">
                          <a:solidFill>
                            <a:schemeClr val="tx1"/>
                          </a:solidFill>
                        </a:rPr>
                        <a:t>TOTAL</a:t>
                      </a:r>
                      <a:endParaRPr lang="en-US" sz="2400" b="1" dirty="0">
                        <a:solidFill>
                          <a:schemeClr val="tx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algn="r"/>
                      <a:r>
                        <a:rPr lang="en-US" sz="2400" b="1" dirty="0" smtClean="0">
                          <a:solidFill>
                            <a:schemeClr val="tx1"/>
                          </a:solidFill>
                        </a:rPr>
                        <a:t>33</a:t>
                      </a:r>
                      <a:endParaRPr lang="en-US" sz="2400" b="1"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algn="r"/>
                      <a:r>
                        <a:rPr lang="en-US" sz="2400" b="1" dirty="0" smtClean="0">
                          <a:solidFill>
                            <a:schemeClr val="tx1"/>
                          </a:solidFill>
                        </a:rPr>
                        <a:t>R 104</a:t>
                      </a:r>
                      <a:r>
                        <a:rPr lang="en-US" sz="2400" b="1" baseline="0" dirty="0" smtClean="0">
                          <a:solidFill>
                            <a:schemeClr val="tx1"/>
                          </a:solidFill>
                        </a:rPr>
                        <a:t> 785 884.14</a:t>
                      </a:r>
                      <a:endParaRPr lang="en-US" sz="2400" b="1" dirty="0">
                        <a:solidFill>
                          <a:schemeClr val="tx1"/>
                        </a:solidFil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xmlns="" val="10004"/>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34</a:t>
            </a:fld>
            <a:endParaRPr lang="en-ZA" altLang="en-US"/>
          </a:p>
        </p:txBody>
      </p:sp>
    </p:spTree>
    <p:extLst>
      <p:ext uri="{BB962C8B-B14F-4D97-AF65-F5344CB8AC3E}">
        <p14:creationId xmlns:p14="http://schemas.microsoft.com/office/powerpoint/2010/main" xmlns="" val="1118471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Access and quality of care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9289674-F5FB-4291-A0D2-1657CC87F855}" type="slidenum">
              <a:rPr lang="en-ZA" altLang="en-US" smtClean="0"/>
              <a:pPr/>
              <a:t>35</a:t>
            </a:fld>
            <a:endParaRPr lang="en-ZA" altLang="en-US"/>
          </a:p>
        </p:txBody>
      </p:sp>
    </p:spTree>
    <p:extLst>
      <p:ext uri="{BB962C8B-B14F-4D97-AF65-F5344CB8AC3E}">
        <p14:creationId xmlns:p14="http://schemas.microsoft.com/office/powerpoint/2010/main" xmlns="" val="1525913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Levels of Care </a:t>
            </a:r>
            <a:endParaRPr lang="en-ZA" dirty="0"/>
          </a:p>
        </p:txBody>
      </p:sp>
      <p:sp>
        <p:nvSpPr>
          <p:cNvPr id="4" name="Content Placeholder 3"/>
          <p:cNvSpPr>
            <a:spLocks noGrp="1"/>
          </p:cNvSpPr>
          <p:nvPr>
            <p:ph idx="1"/>
          </p:nvPr>
        </p:nvSpPr>
        <p:spPr>
          <a:xfrm>
            <a:off x="609600" y="1600204"/>
            <a:ext cx="8382000" cy="4525963"/>
          </a:xfrm>
        </p:spPr>
        <p:txBody>
          <a:bodyPr>
            <a:normAutofit fontScale="55000" lnSpcReduction="20000"/>
          </a:bodyPr>
          <a:lstStyle/>
          <a:p>
            <a:pPr lvl="0"/>
            <a:r>
              <a:rPr lang="en-ZA" dirty="0"/>
              <a:t>Hospitals (24-hour operation)</a:t>
            </a:r>
          </a:p>
          <a:p>
            <a:pPr lvl="1"/>
            <a:r>
              <a:rPr lang="en-ZA" dirty="0"/>
              <a:t>LEVEL 1:	District Hospitals</a:t>
            </a:r>
          </a:p>
          <a:p>
            <a:pPr lvl="2"/>
            <a:r>
              <a:rPr lang="en-US" dirty="0"/>
              <a:t>Family physicians and medical officers based in district hospitals provide services to the catchment population - core specialists provide outreach from regional hospitals</a:t>
            </a:r>
            <a:endParaRPr lang="en-ZA" dirty="0"/>
          </a:p>
          <a:p>
            <a:pPr lvl="1"/>
            <a:r>
              <a:rPr lang="en-US" dirty="0"/>
              <a:t>LEVEL 2:	Regional Hospitals </a:t>
            </a:r>
            <a:r>
              <a:rPr lang="en-US" dirty="0" smtClean="0"/>
              <a:t>(5 </a:t>
            </a:r>
            <a:r>
              <a:rPr lang="en-US" dirty="0"/>
              <a:t>Regional Hospitals </a:t>
            </a:r>
            <a:endParaRPr lang="en-ZA" dirty="0"/>
          </a:p>
          <a:p>
            <a:pPr lvl="2"/>
            <a:r>
              <a:rPr lang="en-US" dirty="0"/>
              <a:t> 8 Core specialist services (Limpopo does not yet include Radiology)</a:t>
            </a:r>
            <a:endParaRPr lang="en-ZA" dirty="0"/>
          </a:p>
          <a:p>
            <a:pPr lvl="1"/>
            <a:r>
              <a:rPr lang="en-US" dirty="0"/>
              <a:t>LEVEL 3:	Tertiary Hospitals (T1 tertiary services)</a:t>
            </a:r>
            <a:endParaRPr lang="en-ZA" dirty="0"/>
          </a:p>
          <a:p>
            <a:pPr lvl="2"/>
            <a:r>
              <a:rPr lang="en-US" dirty="0"/>
              <a:t>Core specialist services and specialist services </a:t>
            </a:r>
            <a:endParaRPr lang="en-ZA" dirty="0"/>
          </a:p>
          <a:p>
            <a:pPr lvl="2"/>
            <a:r>
              <a:rPr lang="en-US" dirty="0"/>
              <a:t>All medical and surgical disciplines, multidisciplinary trauma, ICU, PICU, NICU, Burns</a:t>
            </a:r>
            <a:endParaRPr lang="en-ZA" dirty="0"/>
          </a:p>
          <a:p>
            <a:pPr lvl="1"/>
            <a:r>
              <a:rPr lang="en-US" dirty="0"/>
              <a:t>LEVEL 3:	 Central Hospital (T2 tertiary services)</a:t>
            </a:r>
            <a:endParaRPr lang="en-ZA" dirty="0"/>
          </a:p>
          <a:p>
            <a:pPr lvl="2"/>
            <a:r>
              <a:rPr lang="en-US" dirty="0"/>
              <a:t>Cardiology/Cardiothoracic (Medical, </a:t>
            </a:r>
            <a:r>
              <a:rPr lang="en-US" dirty="0" err="1"/>
              <a:t>Paediatric</a:t>
            </a:r>
            <a:r>
              <a:rPr lang="en-US" dirty="0"/>
              <a:t>, Surgical)</a:t>
            </a:r>
            <a:endParaRPr lang="en-ZA" dirty="0"/>
          </a:p>
          <a:p>
            <a:pPr lvl="2"/>
            <a:r>
              <a:rPr lang="en-US" dirty="0"/>
              <a:t>Comprehensive Oncology (Medical, </a:t>
            </a:r>
            <a:r>
              <a:rPr lang="en-US" dirty="0" err="1"/>
              <a:t>Paediatric</a:t>
            </a:r>
            <a:r>
              <a:rPr lang="en-US" dirty="0"/>
              <a:t>, Surgical, </a:t>
            </a:r>
            <a:r>
              <a:rPr lang="en-US" dirty="0" err="1"/>
              <a:t>Gynae</a:t>
            </a:r>
            <a:r>
              <a:rPr lang="en-US" dirty="0"/>
              <a:t>, Radiation)</a:t>
            </a:r>
            <a:endParaRPr lang="en-ZA" dirty="0"/>
          </a:p>
          <a:p>
            <a:pPr lvl="2"/>
            <a:r>
              <a:rPr lang="en-US" dirty="0"/>
              <a:t>Nephrology and Urology (Medical, </a:t>
            </a:r>
            <a:r>
              <a:rPr lang="en-US" dirty="0" err="1"/>
              <a:t>Paediatric</a:t>
            </a:r>
            <a:r>
              <a:rPr lang="en-US" dirty="0"/>
              <a:t>, Renal Dialysis, Transplant)</a:t>
            </a:r>
            <a:endParaRPr lang="en-ZA" dirty="0"/>
          </a:p>
          <a:p>
            <a:pPr lvl="1"/>
            <a:r>
              <a:rPr lang="en-US" dirty="0"/>
              <a:t>LEVEL 4:	National Referral Services (T3 quaternary care)</a:t>
            </a:r>
            <a:endParaRPr lang="en-ZA" dirty="0"/>
          </a:p>
          <a:p>
            <a:pPr lvl="2"/>
            <a:r>
              <a:rPr lang="en-US" dirty="0"/>
              <a:t>No services in Limpopo planned – referred </a:t>
            </a:r>
            <a:r>
              <a:rPr lang="en-US" dirty="0" smtClean="0"/>
              <a:t>elsewhere</a:t>
            </a:r>
            <a:endParaRPr lang="en-ZA" dirty="0"/>
          </a:p>
          <a:p>
            <a:pPr lvl="1"/>
            <a:r>
              <a:rPr lang="en-US" dirty="0" smtClean="0"/>
              <a:t>SPECIALISED:</a:t>
            </a:r>
            <a:r>
              <a:rPr lang="en-US" dirty="0"/>
              <a:t> </a:t>
            </a:r>
            <a:r>
              <a:rPr lang="en-US" dirty="0" smtClean="0"/>
              <a:t>Psychiatric and MDR TB hospitals</a:t>
            </a:r>
          </a:p>
          <a:p>
            <a:pPr lvl="2"/>
            <a:r>
              <a:rPr lang="en-ZA" dirty="0" smtClean="0"/>
              <a:t>Long term admission of psychiatric patients </a:t>
            </a:r>
          </a:p>
          <a:p>
            <a:pPr lvl="2"/>
            <a:r>
              <a:rPr lang="en-ZA" dirty="0" smtClean="0"/>
              <a:t>Forensic observation </a:t>
            </a:r>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36</a:t>
            </a:fld>
            <a:endParaRPr lang="en-ZA" altLang="en-US"/>
          </a:p>
        </p:txBody>
      </p:sp>
    </p:spTree>
    <p:extLst>
      <p:ext uri="{BB962C8B-B14F-4D97-AF65-F5344CB8AC3E}">
        <p14:creationId xmlns:p14="http://schemas.microsoft.com/office/powerpoint/2010/main" xmlns="" val="1912467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District hospitals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9289674-F5FB-4291-A0D2-1657CC87F855}" type="slidenum">
              <a:rPr lang="en-ZA" altLang="en-US" smtClean="0"/>
              <a:pPr/>
              <a:t>37</a:t>
            </a:fld>
            <a:endParaRPr lang="en-ZA" altLang="en-US"/>
          </a:p>
        </p:txBody>
      </p:sp>
    </p:spTree>
    <p:extLst>
      <p:ext uri="{BB962C8B-B14F-4D97-AF65-F5344CB8AC3E}">
        <p14:creationId xmlns:p14="http://schemas.microsoft.com/office/powerpoint/2010/main" xmlns="" val="699540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Current situation</a:t>
            </a:r>
            <a:endParaRPr lang="en-ZA" dirty="0"/>
          </a:p>
        </p:txBody>
      </p:sp>
      <p:sp>
        <p:nvSpPr>
          <p:cNvPr id="5" name="Content Placeholder 4"/>
          <p:cNvSpPr>
            <a:spLocks noGrp="1"/>
          </p:cNvSpPr>
          <p:nvPr>
            <p:ph idx="1"/>
          </p:nvPr>
        </p:nvSpPr>
        <p:spPr>
          <a:xfrm>
            <a:off x="720436" y="1417638"/>
            <a:ext cx="8271164" cy="4708529"/>
          </a:xfrm>
        </p:spPr>
        <p:txBody>
          <a:bodyPr/>
          <a:lstStyle/>
          <a:p>
            <a:r>
              <a:rPr lang="en-ZA" dirty="0" smtClean="0"/>
              <a:t>Limpopo Department of Health (LDOH) has 41 hospitals as follows:</a:t>
            </a:r>
          </a:p>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851552464"/>
              </p:ext>
            </p:extLst>
          </p:nvPr>
        </p:nvGraphicFramePr>
        <p:xfrm>
          <a:off x="223983" y="2635741"/>
          <a:ext cx="8767618" cy="2966720"/>
        </p:xfrm>
        <a:graphic>
          <a:graphicData uri="http://schemas.openxmlformats.org/drawingml/2006/table">
            <a:tbl>
              <a:tblPr firstRow="1" lastRow="1" bandRow="1">
                <a:tableStyleId>{5C22544A-7EE6-4342-B048-85BDC9FD1C3A}</a:tableStyleId>
              </a:tblPr>
              <a:tblGrid>
                <a:gridCol w="1799070">
                  <a:extLst>
                    <a:ext uri="{9D8B030D-6E8A-4147-A177-3AD203B41FA5}">
                      <a16:colId xmlns:a16="http://schemas.microsoft.com/office/drawing/2014/main" xmlns="" val="1740291373"/>
                    </a:ext>
                  </a:extLst>
                </a:gridCol>
                <a:gridCol w="970311">
                  <a:extLst>
                    <a:ext uri="{9D8B030D-6E8A-4147-A177-3AD203B41FA5}">
                      <a16:colId xmlns:a16="http://schemas.microsoft.com/office/drawing/2014/main" xmlns="" val="2916093907"/>
                    </a:ext>
                  </a:extLst>
                </a:gridCol>
                <a:gridCol w="1191674">
                  <a:extLst>
                    <a:ext uri="{9D8B030D-6E8A-4147-A177-3AD203B41FA5}">
                      <a16:colId xmlns:a16="http://schemas.microsoft.com/office/drawing/2014/main" xmlns="" val="3053351144"/>
                    </a:ext>
                  </a:extLst>
                </a:gridCol>
                <a:gridCol w="1396035">
                  <a:extLst>
                    <a:ext uri="{9D8B030D-6E8A-4147-A177-3AD203B41FA5}">
                      <a16:colId xmlns:a16="http://schemas.microsoft.com/office/drawing/2014/main" xmlns="" val="744018581"/>
                    </a:ext>
                  </a:extLst>
                </a:gridCol>
                <a:gridCol w="1099127">
                  <a:extLst>
                    <a:ext uri="{9D8B030D-6E8A-4147-A177-3AD203B41FA5}">
                      <a16:colId xmlns:a16="http://schemas.microsoft.com/office/drawing/2014/main" xmlns="" val="3718481803"/>
                    </a:ext>
                  </a:extLst>
                </a:gridCol>
                <a:gridCol w="1330036">
                  <a:extLst>
                    <a:ext uri="{9D8B030D-6E8A-4147-A177-3AD203B41FA5}">
                      <a16:colId xmlns:a16="http://schemas.microsoft.com/office/drawing/2014/main" xmlns="" val="1614390957"/>
                    </a:ext>
                  </a:extLst>
                </a:gridCol>
                <a:gridCol w="981365">
                  <a:extLst>
                    <a:ext uri="{9D8B030D-6E8A-4147-A177-3AD203B41FA5}">
                      <a16:colId xmlns:a16="http://schemas.microsoft.com/office/drawing/2014/main" xmlns="" val="3630505216"/>
                    </a:ext>
                  </a:extLst>
                </a:gridCol>
              </a:tblGrid>
              <a:tr h="370840">
                <a:tc rowSpan="2">
                  <a:txBody>
                    <a:bodyPr/>
                    <a:lstStyle/>
                    <a:p>
                      <a:r>
                        <a:rPr lang="en-ZA" dirty="0" smtClean="0">
                          <a:solidFill>
                            <a:schemeClr val="tx1"/>
                          </a:solidFill>
                        </a:rPr>
                        <a:t>District </a:t>
                      </a:r>
                      <a:endParaRPr lang="en-ZA" dirty="0">
                        <a:solidFill>
                          <a:schemeClr val="tx1"/>
                        </a:solidFill>
                      </a:endParaRPr>
                    </a:p>
                  </a:txBody>
                  <a:tcPr/>
                </a:tc>
                <a:tc gridSpan="5">
                  <a:txBody>
                    <a:bodyPr/>
                    <a:lstStyle/>
                    <a:p>
                      <a:r>
                        <a:rPr lang="en-ZA" dirty="0" smtClean="0">
                          <a:solidFill>
                            <a:schemeClr val="tx1"/>
                          </a:solidFill>
                        </a:rPr>
                        <a:t>Type</a:t>
                      </a:r>
                      <a:r>
                        <a:rPr lang="en-ZA" baseline="0" dirty="0" smtClean="0">
                          <a:solidFill>
                            <a:schemeClr val="tx1"/>
                          </a:solidFill>
                        </a:rPr>
                        <a:t> of hospital </a:t>
                      </a:r>
                      <a:endParaRPr lang="en-ZA" dirty="0">
                        <a:solidFill>
                          <a:schemeClr val="tx1"/>
                        </a:solidFill>
                      </a:endParaRPr>
                    </a:p>
                  </a:txBody>
                  <a:tcPr/>
                </a:tc>
                <a:tc hMerge="1">
                  <a:txBody>
                    <a:bodyPr/>
                    <a:lstStyle/>
                    <a:p>
                      <a:endParaRPr lang="en-ZA" dirty="0">
                        <a:solidFill>
                          <a:schemeClr val="tx1"/>
                        </a:solidFill>
                      </a:endParaRPr>
                    </a:p>
                  </a:txBody>
                  <a:tcPr/>
                </a:tc>
                <a:tc hMerge="1">
                  <a:txBody>
                    <a:bodyPr/>
                    <a:lstStyle/>
                    <a:p>
                      <a:endParaRPr lang="en-ZA" dirty="0">
                        <a:solidFill>
                          <a:schemeClr val="tx1"/>
                        </a:solidFill>
                      </a:endParaRPr>
                    </a:p>
                  </a:txBody>
                  <a:tcPr/>
                </a:tc>
                <a:tc hMerge="1">
                  <a:txBody>
                    <a:bodyPr/>
                    <a:lstStyle/>
                    <a:p>
                      <a:endParaRPr lang="en-ZA" dirty="0">
                        <a:solidFill>
                          <a:schemeClr val="tx1"/>
                        </a:solidFill>
                      </a:endParaRPr>
                    </a:p>
                  </a:txBody>
                  <a:tcPr/>
                </a:tc>
                <a:tc hMerge="1">
                  <a:txBody>
                    <a:bodyPr/>
                    <a:lstStyle/>
                    <a:p>
                      <a:endParaRPr lang="en-ZA" dirty="0">
                        <a:solidFill>
                          <a:schemeClr val="tx1"/>
                        </a:solidFill>
                      </a:endParaRPr>
                    </a:p>
                  </a:txBody>
                  <a:tcPr/>
                </a:tc>
                <a:tc rowSpan="2">
                  <a:txBody>
                    <a:bodyPr/>
                    <a:lstStyle/>
                    <a:p>
                      <a:r>
                        <a:rPr lang="en-ZA" dirty="0" smtClean="0">
                          <a:solidFill>
                            <a:schemeClr val="tx1"/>
                          </a:solidFill>
                        </a:rPr>
                        <a:t>Total </a:t>
                      </a:r>
                      <a:endParaRPr lang="en-ZA" dirty="0">
                        <a:solidFill>
                          <a:schemeClr val="tx1"/>
                        </a:solidFill>
                      </a:endParaRPr>
                    </a:p>
                  </a:txBody>
                  <a:tcPr/>
                </a:tc>
                <a:extLst>
                  <a:ext uri="{0D108BD9-81ED-4DB2-BD59-A6C34878D82A}">
                    <a16:rowId xmlns:a16="http://schemas.microsoft.com/office/drawing/2014/main" xmlns="" val="3751471197"/>
                  </a:ext>
                </a:extLst>
              </a:tr>
              <a:tr h="370840">
                <a:tc vMerge="1">
                  <a:txBody>
                    <a:bodyPr/>
                    <a:lstStyle/>
                    <a:p>
                      <a:endParaRPr lang="en-ZA" dirty="0">
                        <a:solidFill>
                          <a:schemeClr val="tx1"/>
                        </a:solidFill>
                      </a:endParaRPr>
                    </a:p>
                  </a:txBody>
                  <a:tcPr/>
                </a:tc>
                <a:tc>
                  <a:txBody>
                    <a:bodyPr/>
                    <a:lstStyle/>
                    <a:p>
                      <a:r>
                        <a:rPr lang="en-ZA" dirty="0" smtClean="0">
                          <a:solidFill>
                            <a:schemeClr val="tx1"/>
                          </a:solidFill>
                        </a:rPr>
                        <a:t>District</a:t>
                      </a:r>
                      <a:r>
                        <a:rPr lang="en-ZA" baseline="0" dirty="0" smtClean="0">
                          <a:solidFill>
                            <a:schemeClr val="tx1"/>
                          </a:solidFill>
                        </a:rPr>
                        <a:t> </a:t>
                      </a:r>
                      <a:endParaRPr lang="en-ZA" dirty="0">
                        <a:solidFill>
                          <a:schemeClr val="tx1"/>
                        </a:solidFill>
                      </a:endParaRPr>
                    </a:p>
                  </a:txBody>
                  <a:tcPr/>
                </a:tc>
                <a:tc>
                  <a:txBody>
                    <a:bodyPr/>
                    <a:lstStyle/>
                    <a:p>
                      <a:r>
                        <a:rPr lang="en-ZA" dirty="0" smtClean="0">
                          <a:solidFill>
                            <a:schemeClr val="tx1"/>
                          </a:solidFill>
                        </a:rPr>
                        <a:t>Regional </a:t>
                      </a:r>
                      <a:endParaRPr lang="en-ZA" dirty="0">
                        <a:solidFill>
                          <a:schemeClr val="tx1"/>
                        </a:solidFill>
                      </a:endParaRPr>
                    </a:p>
                  </a:txBody>
                  <a:tcPr/>
                </a:tc>
                <a:tc>
                  <a:txBody>
                    <a:bodyPr/>
                    <a:lstStyle/>
                    <a:p>
                      <a:r>
                        <a:rPr lang="en-ZA" dirty="0" smtClean="0">
                          <a:solidFill>
                            <a:schemeClr val="tx1"/>
                          </a:solidFill>
                        </a:rPr>
                        <a:t>Specialised </a:t>
                      </a:r>
                      <a:endParaRPr lang="en-ZA" dirty="0">
                        <a:solidFill>
                          <a:schemeClr val="tx1"/>
                        </a:solidFill>
                      </a:endParaRPr>
                    </a:p>
                  </a:txBody>
                  <a:tcPr/>
                </a:tc>
                <a:tc>
                  <a:txBody>
                    <a:bodyPr/>
                    <a:lstStyle/>
                    <a:p>
                      <a:r>
                        <a:rPr lang="en-ZA" dirty="0" smtClean="0">
                          <a:solidFill>
                            <a:schemeClr val="tx1"/>
                          </a:solidFill>
                        </a:rPr>
                        <a:t>Tertiary </a:t>
                      </a:r>
                      <a:endParaRPr lang="en-ZA" dirty="0">
                        <a:solidFill>
                          <a:schemeClr val="tx1"/>
                        </a:solidFill>
                      </a:endParaRPr>
                    </a:p>
                  </a:txBody>
                  <a:tcPr/>
                </a:tc>
                <a:tc>
                  <a:txBody>
                    <a:bodyPr/>
                    <a:lstStyle/>
                    <a:p>
                      <a:r>
                        <a:rPr lang="en-ZA" dirty="0" smtClean="0">
                          <a:solidFill>
                            <a:schemeClr val="tx1"/>
                          </a:solidFill>
                        </a:rPr>
                        <a:t>Central </a:t>
                      </a:r>
                      <a:endParaRPr lang="en-ZA" dirty="0">
                        <a:solidFill>
                          <a:schemeClr val="tx1"/>
                        </a:solidFill>
                      </a:endParaRPr>
                    </a:p>
                  </a:txBody>
                  <a:tcPr/>
                </a:tc>
                <a:tc vMerge="1">
                  <a:txBody>
                    <a:bodyPr/>
                    <a:lstStyle/>
                    <a:p>
                      <a:endParaRPr lang="en-ZA" dirty="0">
                        <a:solidFill>
                          <a:schemeClr val="tx1"/>
                        </a:solidFill>
                      </a:endParaRPr>
                    </a:p>
                  </a:txBody>
                  <a:tcPr/>
                </a:tc>
                <a:extLst>
                  <a:ext uri="{0D108BD9-81ED-4DB2-BD59-A6C34878D82A}">
                    <a16:rowId xmlns:a16="http://schemas.microsoft.com/office/drawing/2014/main" xmlns="" val="3912559315"/>
                  </a:ext>
                </a:extLst>
              </a:tr>
              <a:tr h="370840">
                <a:tc>
                  <a:txBody>
                    <a:bodyPr/>
                    <a:lstStyle/>
                    <a:p>
                      <a:r>
                        <a:rPr lang="en-ZA" dirty="0" smtClean="0">
                          <a:solidFill>
                            <a:schemeClr val="tx1"/>
                          </a:solidFill>
                        </a:rPr>
                        <a:t>Capricorn</a:t>
                      </a:r>
                      <a:endParaRPr lang="en-ZA" dirty="0">
                        <a:solidFill>
                          <a:schemeClr val="tx1"/>
                        </a:solidFill>
                      </a:endParaRPr>
                    </a:p>
                  </a:txBody>
                  <a:tcPr/>
                </a:tc>
                <a:tc>
                  <a:txBody>
                    <a:bodyPr/>
                    <a:lstStyle/>
                    <a:p>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r>
                        <a:rPr lang="en-ZA" dirty="0" smtClean="0">
                          <a:solidFill>
                            <a:schemeClr val="tx1"/>
                          </a:solidFill>
                        </a:rPr>
                        <a:t>1*</a:t>
                      </a:r>
                      <a:endParaRPr lang="en-ZA" dirty="0">
                        <a:solidFill>
                          <a:schemeClr val="tx1"/>
                        </a:solidFill>
                      </a:endParaRPr>
                    </a:p>
                  </a:txBody>
                  <a:tcPr/>
                </a:tc>
                <a:tc>
                  <a:txBody>
                    <a:bodyPr/>
                    <a:lstStyle/>
                    <a:p>
                      <a:r>
                        <a:rPr lang="en-ZA" dirty="0" smtClean="0">
                          <a:solidFill>
                            <a:schemeClr val="tx1"/>
                          </a:solidFill>
                        </a:rPr>
                        <a:t>2</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endParaRPr lang="en-ZA" dirty="0">
                        <a:solidFill>
                          <a:schemeClr val="tx1"/>
                        </a:solidFill>
                      </a:endParaRPr>
                    </a:p>
                  </a:txBody>
                  <a:tcPr/>
                </a:tc>
                <a:extLst>
                  <a:ext uri="{0D108BD9-81ED-4DB2-BD59-A6C34878D82A}">
                    <a16:rowId xmlns:a16="http://schemas.microsoft.com/office/drawing/2014/main" xmlns="" val="3684080377"/>
                  </a:ext>
                </a:extLst>
              </a:tr>
              <a:tr h="370840">
                <a:tc>
                  <a:txBody>
                    <a:bodyPr/>
                    <a:lstStyle/>
                    <a:p>
                      <a:r>
                        <a:rPr lang="en-ZA" dirty="0" smtClean="0">
                          <a:solidFill>
                            <a:schemeClr val="tx1"/>
                          </a:solidFill>
                        </a:rPr>
                        <a:t>Mopani</a:t>
                      </a:r>
                      <a:endParaRPr lang="en-ZA" dirty="0">
                        <a:solidFill>
                          <a:schemeClr val="tx1"/>
                        </a:solidFill>
                      </a:endParaRPr>
                    </a:p>
                  </a:txBody>
                  <a:tcPr/>
                </a:tc>
                <a:tc>
                  <a:txBody>
                    <a:bodyPr/>
                    <a:lstStyle/>
                    <a:p>
                      <a:r>
                        <a:rPr lang="en-ZA" dirty="0" smtClean="0">
                          <a:solidFill>
                            <a:schemeClr val="tx1"/>
                          </a:solidFill>
                        </a:rPr>
                        <a:t>6</a:t>
                      </a:r>
                      <a:endParaRPr lang="en-ZA" dirty="0">
                        <a:solidFill>
                          <a:schemeClr val="tx1"/>
                        </a:solidFill>
                      </a:endParaRPr>
                    </a:p>
                  </a:txBody>
                  <a:tcPr/>
                </a:tc>
                <a:tc>
                  <a:txBody>
                    <a:bodyPr/>
                    <a:lstStyle/>
                    <a:p>
                      <a:r>
                        <a:rPr lang="en-ZA" dirty="0" smtClean="0">
                          <a:solidFill>
                            <a:schemeClr val="tx1"/>
                          </a:solidFill>
                        </a:rPr>
                        <a:t>1</a:t>
                      </a:r>
                      <a:endParaRPr lang="en-ZA" dirty="0">
                        <a:solidFill>
                          <a:schemeClr val="tx1"/>
                        </a:solidFill>
                      </a:endParaRPr>
                    </a:p>
                  </a:txBody>
                  <a:tcPr/>
                </a:tc>
                <a:tc>
                  <a:txBody>
                    <a:bodyPr/>
                    <a:lstStyle/>
                    <a:p>
                      <a:r>
                        <a:rPr lang="en-ZA" dirty="0" smtClean="0">
                          <a:solidFill>
                            <a:schemeClr val="tx1"/>
                          </a:solidFill>
                        </a:rPr>
                        <a:t>1*</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endParaRPr lang="en-ZA">
                        <a:solidFill>
                          <a:schemeClr val="tx1"/>
                        </a:solidFill>
                      </a:endParaRPr>
                    </a:p>
                  </a:txBody>
                  <a:tcPr/>
                </a:tc>
                <a:extLst>
                  <a:ext uri="{0D108BD9-81ED-4DB2-BD59-A6C34878D82A}">
                    <a16:rowId xmlns:a16="http://schemas.microsoft.com/office/drawing/2014/main" xmlns="" val="4062409438"/>
                  </a:ext>
                </a:extLst>
              </a:tr>
              <a:tr h="370840">
                <a:tc>
                  <a:txBody>
                    <a:bodyPr/>
                    <a:lstStyle/>
                    <a:p>
                      <a:r>
                        <a:rPr lang="en-ZA" dirty="0" smtClean="0">
                          <a:solidFill>
                            <a:schemeClr val="tx1"/>
                          </a:solidFill>
                        </a:rPr>
                        <a:t>Sekhukhune</a:t>
                      </a:r>
                      <a:endParaRPr lang="en-ZA" dirty="0">
                        <a:solidFill>
                          <a:schemeClr val="tx1"/>
                        </a:solidFill>
                      </a:endParaRPr>
                    </a:p>
                  </a:txBody>
                  <a:tcPr/>
                </a:tc>
                <a:tc>
                  <a:txBody>
                    <a:bodyPr/>
                    <a:lstStyle/>
                    <a:p>
                      <a:r>
                        <a:rPr lang="en-ZA" dirty="0" smtClean="0">
                          <a:solidFill>
                            <a:schemeClr val="tx1"/>
                          </a:solidFill>
                        </a:rPr>
                        <a:t>5</a:t>
                      </a:r>
                      <a:endParaRPr lang="en-ZA" dirty="0">
                        <a:solidFill>
                          <a:schemeClr val="tx1"/>
                        </a:solidFill>
                      </a:endParaRPr>
                    </a:p>
                  </a:txBody>
                  <a:tcPr/>
                </a:tc>
                <a:tc>
                  <a:txBody>
                    <a:bodyPr/>
                    <a:lstStyle/>
                    <a:p>
                      <a:r>
                        <a:rPr lang="en-ZA" dirty="0" smtClean="0">
                          <a:solidFill>
                            <a:schemeClr val="tx1"/>
                          </a:solidFill>
                        </a:rPr>
                        <a:t>2</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endParaRPr lang="en-ZA">
                        <a:solidFill>
                          <a:schemeClr val="tx1"/>
                        </a:solidFill>
                      </a:endParaRPr>
                    </a:p>
                  </a:txBody>
                  <a:tcPr/>
                </a:tc>
                <a:extLst>
                  <a:ext uri="{0D108BD9-81ED-4DB2-BD59-A6C34878D82A}">
                    <a16:rowId xmlns:a16="http://schemas.microsoft.com/office/drawing/2014/main" xmlns="" val="509062303"/>
                  </a:ext>
                </a:extLst>
              </a:tr>
              <a:tr h="370840">
                <a:tc>
                  <a:txBody>
                    <a:bodyPr/>
                    <a:lstStyle/>
                    <a:p>
                      <a:r>
                        <a:rPr lang="en-ZA" dirty="0" smtClean="0">
                          <a:solidFill>
                            <a:schemeClr val="tx1"/>
                          </a:solidFill>
                        </a:rPr>
                        <a:t>Vhembe</a:t>
                      </a:r>
                      <a:endParaRPr lang="en-ZA" dirty="0">
                        <a:solidFill>
                          <a:schemeClr val="tx1"/>
                        </a:solidFill>
                      </a:endParaRPr>
                    </a:p>
                  </a:txBody>
                  <a:tcPr/>
                </a:tc>
                <a:tc>
                  <a:txBody>
                    <a:bodyPr/>
                    <a:lstStyle/>
                    <a:p>
                      <a:r>
                        <a:rPr lang="en-ZA" dirty="0" smtClean="0">
                          <a:solidFill>
                            <a:schemeClr val="tx1"/>
                          </a:solidFill>
                        </a:rPr>
                        <a:t>6</a:t>
                      </a:r>
                      <a:endParaRPr lang="en-ZA" dirty="0">
                        <a:solidFill>
                          <a:schemeClr val="tx1"/>
                        </a:solidFill>
                      </a:endParaRPr>
                    </a:p>
                  </a:txBody>
                  <a:tcPr/>
                </a:tc>
                <a:tc>
                  <a:txBody>
                    <a:bodyPr/>
                    <a:lstStyle/>
                    <a:p>
                      <a:r>
                        <a:rPr lang="en-ZA" dirty="0" smtClean="0">
                          <a:solidFill>
                            <a:schemeClr val="tx1"/>
                          </a:solidFill>
                        </a:rPr>
                        <a:t>1</a:t>
                      </a:r>
                      <a:endParaRPr lang="en-ZA" dirty="0">
                        <a:solidFill>
                          <a:schemeClr val="tx1"/>
                        </a:solidFill>
                      </a:endParaRPr>
                    </a:p>
                  </a:txBody>
                  <a:tcPr/>
                </a:tc>
                <a:tc>
                  <a:txBody>
                    <a:bodyPr/>
                    <a:lstStyle/>
                    <a:p>
                      <a:r>
                        <a:rPr lang="en-ZA" dirty="0" smtClean="0">
                          <a:solidFill>
                            <a:schemeClr val="tx1"/>
                          </a:solidFill>
                        </a:rPr>
                        <a:t>1*</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endParaRPr lang="en-ZA">
                        <a:solidFill>
                          <a:schemeClr val="tx1"/>
                        </a:solidFill>
                      </a:endParaRPr>
                    </a:p>
                  </a:txBody>
                  <a:tcPr/>
                </a:tc>
                <a:extLst>
                  <a:ext uri="{0D108BD9-81ED-4DB2-BD59-A6C34878D82A}">
                    <a16:rowId xmlns:a16="http://schemas.microsoft.com/office/drawing/2014/main" xmlns="" val="2554727003"/>
                  </a:ext>
                </a:extLst>
              </a:tr>
              <a:tr h="370840">
                <a:tc>
                  <a:txBody>
                    <a:bodyPr/>
                    <a:lstStyle/>
                    <a:p>
                      <a:r>
                        <a:rPr lang="en-ZA" dirty="0" smtClean="0">
                          <a:solidFill>
                            <a:schemeClr val="tx1"/>
                          </a:solidFill>
                        </a:rPr>
                        <a:t>Waterberg </a:t>
                      </a:r>
                      <a:endParaRPr lang="en-ZA" dirty="0">
                        <a:solidFill>
                          <a:schemeClr val="tx1"/>
                        </a:solidFill>
                      </a:endParaRPr>
                    </a:p>
                  </a:txBody>
                  <a:tcPr/>
                </a:tc>
                <a:tc>
                  <a:txBody>
                    <a:bodyPr/>
                    <a:lstStyle/>
                    <a:p>
                      <a:r>
                        <a:rPr lang="en-ZA" dirty="0" smtClean="0">
                          <a:solidFill>
                            <a:schemeClr val="tx1"/>
                          </a:solidFill>
                        </a:rPr>
                        <a:t>7</a:t>
                      </a:r>
                      <a:endParaRPr lang="en-ZA" dirty="0">
                        <a:solidFill>
                          <a:schemeClr val="tx1"/>
                        </a:solidFill>
                      </a:endParaRPr>
                    </a:p>
                  </a:txBody>
                  <a:tcPr/>
                </a:tc>
                <a:tc>
                  <a:txBody>
                    <a:bodyPr/>
                    <a:lstStyle/>
                    <a:p>
                      <a:r>
                        <a:rPr lang="en-ZA" dirty="0" smtClean="0">
                          <a:solidFill>
                            <a:schemeClr val="tx1"/>
                          </a:solidFill>
                        </a:rPr>
                        <a:t>1</a:t>
                      </a:r>
                      <a:endParaRPr lang="en-ZA" dirty="0">
                        <a:solidFill>
                          <a:schemeClr val="tx1"/>
                        </a:solidFill>
                      </a:endParaRPr>
                    </a:p>
                  </a:txBody>
                  <a:tcPr/>
                </a:tc>
                <a:tc>
                  <a:txBody>
                    <a:bodyPr/>
                    <a:lstStyle/>
                    <a:p>
                      <a:r>
                        <a:rPr lang="en-ZA" dirty="0" smtClean="0">
                          <a:solidFill>
                            <a:schemeClr val="tx1"/>
                          </a:solidFill>
                        </a:rPr>
                        <a:t>(1**)</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endParaRPr lang="en-ZA" dirty="0">
                        <a:solidFill>
                          <a:schemeClr val="tx1"/>
                        </a:solidFill>
                      </a:endParaRPr>
                    </a:p>
                  </a:txBody>
                  <a:tcPr/>
                </a:tc>
                <a:extLst>
                  <a:ext uri="{0D108BD9-81ED-4DB2-BD59-A6C34878D82A}">
                    <a16:rowId xmlns:a16="http://schemas.microsoft.com/office/drawing/2014/main" xmlns="" val="3911671379"/>
                  </a:ext>
                </a:extLst>
              </a:tr>
              <a:tr h="370840">
                <a:tc>
                  <a:txBody>
                    <a:bodyPr/>
                    <a:lstStyle/>
                    <a:p>
                      <a:r>
                        <a:rPr lang="en-ZA" dirty="0" smtClean="0">
                          <a:solidFill>
                            <a:schemeClr val="tx1"/>
                          </a:solidFill>
                        </a:rPr>
                        <a:t>Province </a:t>
                      </a:r>
                      <a:endParaRPr lang="en-ZA" dirty="0">
                        <a:solidFill>
                          <a:schemeClr val="tx1"/>
                        </a:solidFill>
                      </a:endParaRPr>
                    </a:p>
                  </a:txBody>
                  <a:tcPr/>
                </a:tc>
                <a:tc>
                  <a:txBody>
                    <a:bodyPr/>
                    <a:lstStyle/>
                    <a:p>
                      <a:r>
                        <a:rPr lang="en-ZA" dirty="0" smtClean="0">
                          <a:solidFill>
                            <a:schemeClr val="tx1"/>
                          </a:solidFill>
                        </a:rPr>
                        <a:t>30</a:t>
                      </a:r>
                      <a:endParaRPr lang="en-ZA" dirty="0">
                        <a:solidFill>
                          <a:schemeClr val="tx1"/>
                        </a:solidFill>
                      </a:endParaRPr>
                    </a:p>
                  </a:txBody>
                  <a:tcPr/>
                </a:tc>
                <a:tc>
                  <a:txBody>
                    <a:bodyPr/>
                    <a:lstStyle/>
                    <a:p>
                      <a:r>
                        <a:rPr lang="en-ZA" dirty="0" smtClean="0">
                          <a:solidFill>
                            <a:schemeClr val="tx1"/>
                          </a:solidFill>
                        </a:rPr>
                        <a:t>5</a:t>
                      </a:r>
                      <a:endParaRPr lang="en-ZA" dirty="0">
                        <a:solidFill>
                          <a:schemeClr val="tx1"/>
                        </a:solidFill>
                      </a:endParaRPr>
                    </a:p>
                  </a:txBody>
                  <a:tcPr/>
                </a:tc>
                <a:tc>
                  <a:txBody>
                    <a:bodyPr/>
                    <a:lstStyle/>
                    <a:p>
                      <a:r>
                        <a:rPr lang="en-ZA" dirty="0" smtClean="0">
                          <a:solidFill>
                            <a:schemeClr val="tx1"/>
                          </a:solidFill>
                        </a:rPr>
                        <a:t>4</a:t>
                      </a:r>
                      <a:endParaRPr lang="en-ZA" dirty="0">
                        <a:solidFill>
                          <a:schemeClr val="tx1"/>
                        </a:solidFill>
                      </a:endParaRPr>
                    </a:p>
                  </a:txBody>
                  <a:tcPr/>
                </a:tc>
                <a:tc>
                  <a:txBody>
                    <a:bodyPr/>
                    <a:lstStyle/>
                    <a:p>
                      <a:r>
                        <a:rPr lang="en-ZA" dirty="0" smtClean="0">
                          <a:solidFill>
                            <a:schemeClr val="tx1"/>
                          </a:solidFill>
                        </a:rPr>
                        <a:t>2</a:t>
                      </a:r>
                      <a:endParaRPr lang="en-ZA" dirty="0">
                        <a:solidFill>
                          <a:schemeClr val="tx1"/>
                        </a:solidFill>
                      </a:endParaRPr>
                    </a:p>
                  </a:txBody>
                  <a:tcPr/>
                </a:tc>
                <a:tc>
                  <a:txBody>
                    <a:bodyPr/>
                    <a:lstStyle/>
                    <a:p>
                      <a:r>
                        <a:rPr lang="en-ZA" dirty="0" smtClean="0">
                          <a:solidFill>
                            <a:schemeClr val="tx1"/>
                          </a:solidFill>
                        </a:rPr>
                        <a:t>0</a:t>
                      </a:r>
                      <a:endParaRPr lang="en-ZA" dirty="0">
                        <a:solidFill>
                          <a:schemeClr val="tx1"/>
                        </a:solidFill>
                      </a:endParaRPr>
                    </a:p>
                  </a:txBody>
                  <a:tcPr/>
                </a:tc>
                <a:tc>
                  <a:txBody>
                    <a:bodyPr/>
                    <a:lstStyle/>
                    <a:p>
                      <a:r>
                        <a:rPr lang="en-ZA" dirty="0" smtClean="0">
                          <a:solidFill>
                            <a:schemeClr val="tx1"/>
                          </a:solidFill>
                        </a:rPr>
                        <a:t>41</a:t>
                      </a:r>
                      <a:endParaRPr lang="en-ZA" dirty="0">
                        <a:solidFill>
                          <a:schemeClr val="tx1"/>
                        </a:solidFill>
                      </a:endParaRPr>
                    </a:p>
                  </a:txBody>
                  <a:tcPr/>
                </a:tc>
                <a:extLst>
                  <a:ext uri="{0D108BD9-81ED-4DB2-BD59-A6C34878D82A}">
                    <a16:rowId xmlns:a16="http://schemas.microsoft.com/office/drawing/2014/main" xmlns="" val="618518390"/>
                  </a:ext>
                </a:extLst>
              </a:tr>
            </a:tbl>
          </a:graphicData>
        </a:graphic>
      </p:graphicFrame>
      <p:sp>
        <p:nvSpPr>
          <p:cNvPr id="7" name="TextBox 6"/>
          <p:cNvSpPr txBox="1"/>
          <p:nvPr/>
        </p:nvSpPr>
        <p:spPr>
          <a:xfrm>
            <a:off x="129310" y="5723964"/>
            <a:ext cx="8682182" cy="830997"/>
          </a:xfrm>
          <a:prstGeom prst="rect">
            <a:avLst/>
          </a:prstGeom>
          <a:noFill/>
        </p:spPr>
        <p:txBody>
          <a:bodyPr wrap="square" rtlCol="0">
            <a:spAutoFit/>
          </a:bodyPr>
          <a:lstStyle/>
          <a:p>
            <a:r>
              <a:rPr lang="en-ZA" sz="1600" dirty="0" smtClean="0"/>
              <a:t>* Psychiatric hospitals </a:t>
            </a:r>
          </a:p>
          <a:p>
            <a:r>
              <a:rPr lang="en-ZA" sz="1600" dirty="0" smtClean="0"/>
              <a:t>** </a:t>
            </a:r>
            <a:r>
              <a:rPr lang="en-ZA" sz="1600" dirty="0" err="1" smtClean="0"/>
              <a:t>Modimolle</a:t>
            </a:r>
            <a:r>
              <a:rPr lang="en-ZA" sz="1600" dirty="0" smtClean="0"/>
              <a:t> MDR TB hospital gazetted in April  2018 and in the process of commissioning. </a:t>
            </a:r>
            <a:r>
              <a:rPr lang="en-ZA" sz="1600" dirty="0"/>
              <a:t>P</a:t>
            </a:r>
            <a:r>
              <a:rPr lang="en-ZA" sz="1600" dirty="0" smtClean="0"/>
              <a:t>reviously operated as a unit of </a:t>
            </a:r>
            <a:r>
              <a:rPr lang="en-ZA" sz="1600" dirty="0" err="1" smtClean="0"/>
              <a:t>Warmbath</a:t>
            </a:r>
            <a:r>
              <a:rPr lang="en-ZA" sz="1600" dirty="0" smtClean="0"/>
              <a:t> district hospital  </a:t>
            </a:r>
            <a:endParaRPr lang="en-ZA" sz="1600"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38</a:t>
            </a:fld>
            <a:endParaRPr lang="en-ZA" altLang="en-US"/>
          </a:p>
        </p:txBody>
      </p:sp>
    </p:spTree>
    <p:extLst>
      <p:ext uri="{BB962C8B-B14F-4D97-AF65-F5344CB8AC3E}">
        <p14:creationId xmlns:p14="http://schemas.microsoft.com/office/powerpoint/2010/main" xmlns="" val="414506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0"/>
            <a:ext cx="7620000" cy="960699"/>
          </a:xfrm>
        </p:spPr>
        <p:txBody>
          <a:bodyPr/>
          <a:lstStyle/>
          <a:p>
            <a:r>
              <a:rPr lang="en-ZA" dirty="0" smtClean="0"/>
              <a:t>SUMMARY BED STATUS</a:t>
            </a:r>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1942879477"/>
              </p:ext>
            </p:extLst>
          </p:nvPr>
        </p:nvGraphicFramePr>
        <p:xfrm>
          <a:off x="380997" y="1122743"/>
          <a:ext cx="8404187" cy="5213202"/>
        </p:xfrm>
        <a:graphic>
          <a:graphicData uri="http://schemas.openxmlformats.org/drawingml/2006/table">
            <a:tbl>
              <a:tblPr firstRow="1" lastRow="1" bandRow="1">
                <a:tableStyleId>{5C22544A-7EE6-4342-B048-85BDC9FD1C3A}</a:tableStyleId>
              </a:tblPr>
              <a:tblGrid>
                <a:gridCol w="1451795">
                  <a:extLst>
                    <a:ext uri="{9D8B030D-6E8A-4147-A177-3AD203B41FA5}">
                      <a16:colId xmlns:a16="http://schemas.microsoft.com/office/drawing/2014/main" xmlns="" val="1740291373"/>
                    </a:ext>
                  </a:extLst>
                </a:gridCol>
                <a:gridCol w="1310404">
                  <a:extLst>
                    <a:ext uri="{9D8B030D-6E8A-4147-A177-3AD203B41FA5}">
                      <a16:colId xmlns:a16="http://schemas.microsoft.com/office/drawing/2014/main" xmlns="" val="3098002177"/>
                    </a:ext>
                  </a:extLst>
                </a:gridCol>
                <a:gridCol w="1306023">
                  <a:extLst>
                    <a:ext uri="{9D8B030D-6E8A-4147-A177-3AD203B41FA5}">
                      <a16:colId xmlns:a16="http://schemas.microsoft.com/office/drawing/2014/main" xmlns="" val="2916093907"/>
                    </a:ext>
                  </a:extLst>
                </a:gridCol>
                <a:gridCol w="1338386">
                  <a:extLst>
                    <a:ext uri="{9D8B030D-6E8A-4147-A177-3AD203B41FA5}">
                      <a16:colId xmlns:a16="http://schemas.microsoft.com/office/drawing/2014/main" xmlns="" val="3053351144"/>
                    </a:ext>
                  </a:extLst>
                </a:gridCol>
                <a:gridCol w="1566822">
                  <a:extLst>
                    <a:ext uri="{9D8B030D-6E8A-4147-A177-3AD203B41FA5}">
                      <a16:colId xmlns:a16="http://schemas.microsoft.com/office/drawing/2014/main" xmlns="" val="744018581"/>
                    </a:ext>
                  </a:extLst>
                </a:gridCol>
                <a:gridCol w="1430757">
                  <a:extLst>
                    <a:ext uri="{9D8B030D-6E8A-4147-A177-3AD203B41FA5}">
                      <a16:colId xmlns:a16="http://schemas.microsoft.com/office/drawing/2014/main" xmlns="" val="3718481803"/>
                    </a:ext>
                  </a:extLst>
                </a:gridCol>
              </a:tblGrid>
              <a:tr h="307531">
                <a:tc rowSpan="2" gridSpan="2">
                  <a:txBody>
                    <a:bodyPr/>
                    <a:lstStyle/>
                    <a:p>
                      <a:r>
                        <a:rPr lang="en-ZA" sz="1400" dirty="0" smtClean="0">
                          <a:solidFill>
                            <a:schemeClr val="tx1"/>
                          </a:solidFill>
                        </a:rPr>
                        <a:t>District </a:t>
                      </a:r>
                      <a:endParaRPr lang="en-ZA" sz="1400" dirty="0">
                        <a:solidFill>
                          <a:schemeClr val="tx1"/>
                        </a:solidFill>
                      </a:endParaRPr>
                    </a:p>
                  </a:txBody>
                  <a:tcPr/>
                </a:tc>
                <a:tc rowSpan="2" hMerge="1">
                  <a:txBody>
                    <a:bodyPr/>
                    <a:lstStyle/>
                    <a:p>
                      <a:endParaRPr lang="en-ZA"/>
                    </a:p>
                  </a:txBody>
                  <a:tcPr/>
                </a:tc>
                <a:tc gridSpan="4">
                  <a:txBody>
                    <a:bodyPr/>
                    <a:lstStyle/>
                    <a:p>
                      <a:r>
                        <a:rPr lang="en-ZA" sz="1400" dirty="0" smtClean="0">
                          <a:solidFill>
                            <a:schemeClr val="tx1"/>
                          </a:solidFill>
                        </a:rPr>
                        <a:t>Type</a:t>
                      </a:r>
                      <a:r>
                        <a:rPr lang="en-ZA" sz="1400" baseline="0" dirty="0" smtClean="0">
                          <a:solidFill>
                            <a:schemeClr val="tx1"/>
                          </a:solidFill>
                        </a:rPr>
                        <a:t> of hospital </a:t>
                      </a:r>
                      <a:endParaRPr lang="en-ZA" sz="1400" dirty="0">
                        <a:solidFill>
                          <a:schemeClr val="tx1"/>
                        </a:solidFill>
                      </a:endParaRPr>
                    </a:p>
                  </a:txBody>
                  <a:tcPr/>
                </a:tc>
                <a:tc hMerge="1">
                  <a:txBody>
                    <a:bodyPr/>
                    <a:lstStyle/>
                    <a:p>
                      <a:endParaRPr lang="en-ZA" dirty="0">
                        <a:solidFill>
                          <a:schemeClr val="tx1"/>
                        </a:solidFill>
                      </a:endParaRPr>
                    </a:p>
                  </a:txBody>
                  <a:tcPr/>
                </a:tc>
                <a:tc hMerge="1">
                  <a:txBody>
                    <a:bodyPr/>
                    <a:lstStyle/>
                    <a:p>
                      <a:endParaRPr lang="en-ZA" dirty="0">
                        <a:solidFill>
                          <a:schemeClr val="tx1"/>
                        </a:solidFill>
                      </a:endParaRPr>
                    </a:p>
                  </a:txBody>
                  <a:tcPr/>
                </a:tc>
                <a:tc hMerge="1">
                  <a:txBody>
                    <a:bodyPr/>
                    <a:lstStyle/>
                    <a:p>
                      <a:endParaRPr lang="en-ZA" dirty="0">
                        <a:solidFill>
                          <a:schemeClr val="tx1"/>
                        </a:solidFill>
                      </a:endParaRPr>
                    </a:p>
                  </a:txBody>
                  <a:tcPr/>
                </a:tc>
                <a:extLst>
                  <a:ext uri="{0D108BD9-81ED-4DB2-BD59-A6C34878D82A}">
                    <a16:rowId xmlns:a16="http://schemas.microsoft.com/office/drawing/2014/main" xmlns="" val="3751471197"/>
                  </a:ext>
                </a:extLst>
              </a:tr>
              <a:tr h="307531">
                <a:tc gridSpan="2" vMerge="1">
                  <a:txBody>
                    <a:bodyPr/>
                    <a:lstStyle/>
                    <a:p>
                      <a:endParaRPr lang="en-ZA" dirty="0">
                        <a:solidFill>
                          <a:schemeClr val="tx1"/>
                        </a:solidFill>
                      </a:endParaRPr>
                    </a:p>
                  </a:txBody>
                  <a:tcPr/>
                </a:tc>
                <a:tc hMerge="1" vMerge="1">
                  <a:txBody>
                    <a:bodyPr/>
                    <a:lstStyle/>
                    <a:p>
                      <a:endParaRPr lang="en-ZA"/>
                    </a:p>
                  </a:txBody>
                  <a:tcPr/>
                </a:tc>
                <a:tc>
                  <a:txBody>
                    <a:bodyPr/>
                    <a:lstStyle/>
                    <a:p>
                      <a:r>
                        <a:rPr lang="en-ZA" sz="1400" dirty="0" smtClean="0">
                          <a:solidFill>
                            <a:schemeClr val="tx1"/>
                          </a:solidFill>
                        </a:rPr>
                        <a:t>District</a:t>
                      </a:r>
                      <a:r>
                        <a:rPr lang="en-ZA" sz="1400" baseline="0" dirty="0" smtClean="0">
                          <a:solidFill>
                            <a:schemeClr val="tx1"/>
                          </a:solidFill>
                        </a:rPr>
                        <a:t> </a:t>
                      </a:r>
                      <a:endParaRPr lang="en-ZA" sz="1400" dirty="0">
                        <a:solidFill>
                          <a:schemeClr val="tx1"/>
                        </a:solidFill>
                      </a:endParaRPr>
                    </a:p>
                  </a:txBody>
                  <a:tcPr/>
                </a:tc>
                <a:tc>
                  <a:txBody>
                    <a:bodyPr/>
                    <a:lstStyle/>
                    <a:p>
                      <a:r>
                        <a:rPr lang="en-ZA" sz="1400" dirty="0" smtClean="0">
                          <a:solidFill>
                            <a:schemeClr val="tx1"/>
                          </a:solidFill>
                        </a:rPr>
                        <a:t>Regional </a:t>
                      </a:r>
                      <a:endParaRPr lang="en-ZA" sz="1400" dirty="0">
                        <a:solidFill>
                          <a:schemeClr val="tx1"/>
                        </a:solidFill>
                      </a:endParaRPr>
                    </a:p>
                  </a:txBody>
                  <a:tcPr/>
                </a:tc>
                <a:tc>
                  <a:txBody>
                    <a:bodyPr/>
                    <a:lstStyle/>
                    <a:p>
                      <a:r>
                        <a:rPr lang="en-ZA" sz="1400" dirty="0" smtClean="0">
                          <a:solidFill>
                            <a:schemeClr val="tx1"/>
                          </a:solidFill>
                        </a:rPr>
                        <a:t>Specialised </a:t>
                      </a:r>
                      <a:endParaRPr lang="en-ZA" sz="1400" dirty="0">
                        <a:solidFill>
                          <a:schemeClr val="tx1"/>
                        </a:solidFill>
                      </a:endParaRPr>
                    </a:p>
                  </a:txBody>
                  <a:tcPr/>
                </a:tc>
                <a:tc>
                  <a:txBody>
                    <a:bodyPr/>
                    <a:lstStyle/>
                    <a:p>
                      <a:r>
                        <a:rPr lang="en-ZA" sz="1400" dirty="0" smtClean="0">
                          <a:solidFill>
                            <a:schemeClr val="tx1"/>
                          </a:solidFill>
                        </a:rPr>
                        <a:t>Tertiary </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3912559315"/>
                  </a:ext>
                </a:extLst>
              </a:tr>
              <a:tr h="442992">
                <a:tc rowSpan="2">
                  <a:txBody>
                    <a:bodyPr/>
                    <a:lstStyle/>
                    <a:p>
                      <a:r>
                        <a:rPr lang="en-ZA" sz="1400" dirty="0" smtClean="0">
                          <a:solidFill>
                            <a:schemeClr val="tx1"/>
                          </a:solidFill>
                        </a:rPr>
                        <a:t>Capricorn</a:t>
                      </a:r>
                      <a:endParaRPr lang="en-ZA" sz="1400" dirty="0">
                        <a:solidFill>
                          <a:schemeClr val="tx1"/>
                        </a:solidFill>
                      </a:endParaRPr>
                    </a:p>
                  </a:txBody>
                  <a:tcPr>
                    <a:lnR w="12700" cap="flat" cmpd="sng" algn="ctr">
                      <a:solidFill>
                        <a:schemeClr val="accent3"/>
                      </a:solidFill>
                      <a:prstDash val="solid"/>
                      <a:round/>
                      <a:headEnd type="none" w="med" len="med"/>
                      <a:tailEnd type="none" w="med" len="med"/>
                    </a:lnR>
                  </a:tcPr>
                </a:tc>
                <a:tc>
                  <a:txBody>
                    <a:bodyPr/>
                    <a:lstStyle/>
                    <a:p>
                      <a:r>
                        <a:rPr lang="en-ZA" sz="1400" dirty="0" smtClean="0">
                          <a:solidFill>
                            <a:schemeClr val="tx1"/>
                          </a:solidFill>
                        </a:rPr>
                        <a:t>Approved</a:t>
                      </a:r>
                      <a:r>
                        <a:rPr lang="en-ZA" sz="1400" baseline="0" dirty="0" smtClean="0">
                          <a:solidFill>
                            <a:schemeClr val="tx1"/>
                          </a:solidFill>
                        </a:rPr>
                        <a:t>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1020</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0</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400</a:t>
                      </a:r>
                      <a:endParaRPr lang="en-ZA" sz="1400" dirty="0">
                        <a:solidFill>
                          <a:schemeClr val="tx1"/>
                        </a:solidFill>
                      </a:endParaRPr>
                    </a:p>
                  </a:txBody>
                  <a:tcP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1319</a:t>
                      </a: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3684080377"/>
                  </a:ext>
                </a:extLst>
              </a:tr>
              <a:tr h="347205">
                <a:tc vMerge="1">
                  <a:txBody>
                    <a:bodyPr/>
                    <a:lstStyle/>
                    <a:p>
                      <a:endParaRPr lang="en-ZA"/>
                    </a:p>
                  </a:txBody>
                  <a:tcPr/>
                </a:tc>
                <a:tc>
                  <a:txBody>
                    <a:bodyPr/>
                    <a:lstStyle/>
                    <a:p>
                      <a:r>
                        <a:rPr lang="en-ZA" sz="1400" dirty="0" smtClean="0">
                          <a:solidFill>
                            <a:schemeClr val="tx1"/>
                          </a:solidFill>
                        </a:rPr>
                        <a:t>Usable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776</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0</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365</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1013</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xmlns="" val="2797213250"/>
                  </a:ext>
                </a:extLst>
              </a:tr>
              <a:tr h="442992">
                <a:tc rowSpan="2">
                  <a:txBody>
                    <a:bodyPr/>
                    <a:lstStyle/>
                    <a:p>
                      <a:r>
                        <a:rPr lang="en-ZA" sz="1400" dirty="0" smtClean="0">
                          <a:solidFill>
                            <a:schemeClr val="tx1"/>
                          </a:solidFill>
                        </a:rPr>
                        <a:t>Mopani</a:t>
                      </a:r>
                      <a:endParaRPr lang="en-ZA" sz="1400" dirty="0">
                        <a:solidFill>
                          <a:schemeClr val="tx1"/>
                        </a:solidFill>
                      </a:endParaRPr>
                    </a:p>
                  </a:txBody>
                  <a:tcPr>
                    <a:lnR w="12700" cap="flat" cmpd="sng" algn="ctr">
                      <a:solidFill>
                        <a:schemeClr val="accent3"/>
                      </a:solidFill>
                      <a:prstDash val="solid"/>
                      <a:round/>
                      <a:headEnd type="none" w="med" len="med"/>
                      <a:tailEnd type="none" w="med" len="med"/>
                    </a:lnR>
                  </a:tcPr>
                </a:tc>
                <a:tc>
                  <a:txBody>
                    <a:bodyPr/>
                    <a:lstStyle/>
                    <a:p>
                      <a:r>
                        <a:rPr lang="en-ZA" sz="1400" dirty="0" smtClean="0">
                          <a:solidFill>
                            <a:schemeClr val="tx1"/>
                          </a:solidFill>
                        </a:rPr>
                        <a:t>Approved</a:t>
                      </a:r>
                      <a:r>
                        <a:rPr lang="en-ZA" sz="1400" baseline="0" dirty="0" smtClean="0">
                          <a:solidFill>
                            <a:schemeClr val="tx1"/>
                          </a:solidFill>
                        </a:rPr>
                        <a:t>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1216</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400</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400</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4062409438"/>
                  </a:ext>
                </a:extLst>
              </a:tr>
              <a:tr h="362817">
                <a:tc vMerge="1">
                  <a:txBody>
                    <a:bodyPr/>
                    <a:lstStyle/>
                    <a:p>
                      <a:endParaRPr lang="en-ZA"/>
                    </a:p>
                  </a:txBody>
                  <a:tcPr/>
                </a:tc>
                <a:tc>
                  <a:txBody>
                    <a:bodyPr/>
                    <a:lstStyle/>
                    <a:p>
                      <a:r>
                        <a:rPr lang="en-ZA" sz="1400" dirty="0" smtClean="0">
                          <a:solidFill>
                            <a:schemeClr val="tx1"/>
                          </a:solidFill>
                        </a:rPr>
                        <a:t>Usable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874</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215</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354</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xmlns="" val="3727230736"/>
                  </a:ext>
                </a:extLst>
              </a:tr>
              <a:tr h="442992">
                <a:tc rowSpan="2">
                  <a:txBody>
                    <a:bodyPr/>
                    <a:lstStyle/>
                    <a:p>
                      <a:r>
                        <a:rPr lang="en-ZA" sz="1400" dirty="0" smtClean="0">
                          <a:solidFill>
                            <a:schemeClr val="tx1"/>
                          </a:solidFill>
                        </a:rPr>
                        <a:t>Sekhukhune</a:t>
                      </a:r>
                      <a:endParaRPr lang="en-ZA" sz="1400" dirty="0">
                        <a:solidFill>
                          <a:schemeClr val="tx1"/>
                        </a:solidFill>
                      </a:endParaRPr>
                    </a:p>
                  </a:txBody>
                  <a:tcPr>
                    <a:lnR w="12700" cap="flat" cmpd="sng" algn="ctr">
                      <a:solidFill>
                        <a:schemeClr val="accent3"/>
                      </a:solidFill>
                      <a:prstDash val="solid"/>
                      <a:round/>
                      <a:headEnd type="none" w="med" len="med"/>
                      <a:tailEnd type="none" w="med" len="med"/>
                    </a:lnR>
                  </a:tcPr>
                </a:tc>
                <a:tc>
                  <a:txBody>
                    <a:bodyPr/>
                    <a:lstStyle/>
                    <a:p>
                      <a:r>
                        <a:rPr lang="en-ZA" sz="1400" dirty="0" smtClean="0">
                          <a:solidFill>
                            <a:schemeClr val="tx1"/>
                          </a:solidFill>
                        </a:rPr>
                        <a:t>Approved</a:t>
                      </a:r>
                      <a:r>
                        <a:rPr lang="en-ZA" sz="1400" baseline="0" dirty="0" smtClean="0">
                          <a:solidFill>
                            <a:schemeClr val="tx1"/>
                          </a:solidFill>
                        </a:rPr>
                        <a:t>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998</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938</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ZA" sz="1400" kern="1200" dirty="0" smtClean="0">
                          <a:solidFill>
                            <a:schemeClr val="tx1"/>
                          </a:solidFill>
                          <a:latin typeface="+mn-lt"/>
                          <a:ea typeface="+mn-ea"/>
                          <a:cs typeface="+mn-cs"/>
                        </a:rPr>
                        <a:t>0</a:t>
                      </a:r>
                      <a:endParaRPr lang="en-ZA" sz="1400" kern="1200" dirty="0">
                        <a:solidFill>
                          <a:schemeClr val="tx1"/>
                        </a:solidFill>
                        <a:latin typeface="+mn-lt"/>
                        <a:ea typeface="+mn-ea"/>
                        <a:cs typeface="+mn-cs"/>
                      </a:endParaRPr>
                    </a:p>
                  </a:txBody>
                  <a:tcPr>
                    <a:lnB w="12700" cap="flat" cmpd="sng" algn="ctr">
                      <a:solidFill>
                        <a:schemeClr val="accent3"/>
                      </a:solidFill>
                      <a:prstDash val="solid"/>
                      <a:round/>
                      <a:headEnd type="none" w="med" len="med"/>
                      <a:tailEnd type="none" w="med" len="med"/>
                    </a:lnB>
                  </a:tcPr>
                </a:tc>
                <a:tc>
                  <a:txBody>
                    <a:bodyPr/>
                    <a:lstStyle/>
                    <a:p>
                      <a:pPr algn="ct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509062303"/>
                  </a:ext>
                </a:extLst>
              </a:tr>
              <a:tr h="442992">
                <a:tc vMerge="1">
                  <a:txBody>
                    <a:bodyPr/>
                    <a:lstStyle/>
                    <a:p>
                      <a:endParaRPr lang="en-ZA"/>
                    </a:p>
                  </a:txBody>
                  <a:tcPr/>
                </a:tc>
                <a:tc>
                  <a:txBody>
                    <a:bodyPr/>
                    <a:lstStyle/>
                    <a:p>
                      <a:r>
                        <a:rPr lang="en-ZA" sz="1400" dirty="0" smtClean="0">
                          <a:solidFill>
                            <a:schemeClr val="tx1"/>
                          </a:solidFill>
                        </a:rPr>
                        <a:t>Usable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679</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616</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r>
                        <a:rPr lang="en-ZA" sz="1400" kern="1200" dirty="0" smtClean="0">
                          <a:solidFill>
                            <a:schemeClr val="tx1"/>
                          </a:solidFill>
                          <a:latin typeface="+mn-lt"/>
                          <a:ea typeface="+mn-ea"/>
                          <a:cs typeface="+mn-cs"/>
                        </a:rPr>
                        <a:t>0</a:t>
                      </a:r>
                      <a:endParaRPr lang="en-ZA" sz="1400" kern="1200" dirty="0">
                        <a:solidFill>
                          <a:schemeClr val="tx1"/>
                        </a:solidFill>
                        <a:latin typeface="+mn-lt"/>
                        <a:ea typeface="+mn-ea"/>
                        <a:cs typeface="+mn-cs"/>
                      </a:endParaRPr>
                    </a:p>
                  </a:txBody>
                  <a:tcPr>
                    <a:lnT w="12700" cap="flat" cmpd="sng" algn="ctr">
                      <a:solidFill>
                        <a:schemeClr val="accent3"/>
                      </a:solidFill>
                      <a:prstDash val="solid"/>
                      <a:round/>
                      <a:headEnd type="none" w="med" len="med"/>
                      <a:tailEnd type="none" w="med" len="med"/>
                    </a:lnT>
                  </a:tcPr>
                </a:tc>
                <a:tc>
                  <a:txBody>
                    <a:bodyPr/>
                    <a:lstStyle/>
                    <a:p>
                      <a:pPr algn="ct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xmlns="" val="2290218853"/>
                  </a:ext>
                </a:extLst>
              </a:tr>
              <a:tr h="442992">
                <a:tc rowSpan="2">
                  <a:txBody>
                    <a:bodyPr/>
                    <a:lstStyle/>
                    <a:p>
                      <a:r>
                        <a:rPr lang="en-ZA" sz="1400" dirty="0" smtClean="0">
                          <a:solidFill>
                            <a:schemeClr val="tx1"/>
                          </a:solidFill>
                        </a:rPr>
                        <a:t>Vhembe</a:t>
                      </a:r>
                      <a:endParaRPr lang="en-ZA" sz="1400" dirty="0">
                        <a:solidFill>
                          <a:schemeClr val="tx1"/>
                        </a:solidFill>
                      </a:endParaRPr>
                    </a:p>
                  </a:txBody>
                  <a:tcPr>
                    <a:lnR w="12700" cap="flat" cmpd="sng" algn="ctr">
                      <a:solidFill>
                        <a:schemeClr val="accent3"/>
                      </a:solidFill>
                      <a:prstDash val="solid"/>
                      <a:round/>
                      <a:headEnd type="none" w="med" len="med"/>
                      <a:tailEnd type="none" w="med" len="med"/>
                    </a:lnR>
                  </a:tcPr>
                </a:tc>
                <a:tc>
                  <a:txBody>
                    <a:bodyPr/>
                    <a:lstStyle/>
                    <a:p>
                      <a:r>
                        <a:rPr lang="en-ZA" sz="1400" dirty="0" smtClean="0">
                          <a:solidFill>
                            <a:schemeClr val="tx1"/>
                          </a:solidFill>
                        </a:rPr>
                        <a:t>Approved</a:t>
                      </a:r>
                      <a:r>
                        <a:rPr lang="en-ZA" sz="1400" baseline="0" dirty="0" smtClean="0">
                          <a:solidFill>
                            <a:schemeClr val="tx1"/>
                          </a:solidFill>
                        </a:rPr>
                        <a:t>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1640</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530</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290</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2554727003"/>
                  </a:ext>
                </a:extLst>
              </a:tr>
              <a:tr h="442992">
                <a:tc vMerge="1">
                  <a:txBody>
                    <a:bodyPr/>
                    <a:lstStyle/>
                    <a:p>
                      <a:endParaRPr lang="en-ZA"/>
                    </a:p>
                  </a:txBody>
                  <a:tcPr/>
                </a:tc>
                <a:tc>
                  <a:txBody>
                    <a:bodyPr/>
                    <a:lstStyle/>
                    <a:p>
                      <a:r>
                        <a:rPr lang="en-ZA" sz="1400" dirty="0" smtClean="0">
                          <a:solidFill>
                            <a:schemeClr val="tx1"/>
                          </a:solidFill>
                        </a:rPr>
                        <a:t>Usable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1156</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400</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233</a:t>
                      </a: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tc>
                  <a:txBody>
                    <a:bodyPr/>
                    <a:lstStyle/>
                    <a:p>
                      <a:pPr algn="ctr"/>
                      <a:endParaRPr lang="en-ZA" sz="1400" dirty="0">
                        <a:solidFill>
                          <a:schemeClr val="tx1"/>
                        </a:solidFill>
                      </a:endParaRPr>
                    </a:p>
                  </a:txBody>
                  <a:tcP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xmlns="" val="1293447466"/>
                  </a:ext>
                </a:extLst>
              </a:tr>
              <a:tr h="307531">
                <a:tc rowSpan="2">
                  <a:txBody>
                    <a:bodyPr/>
                    <a:lstStyle/>
                    <a:p>
                      <a:r>
                        <a:rPr lang="en-ZA" sz="1400" dirty="0" smtClean="0">
                          <a:solidFill>
                            <a:schemeClr val="tx1"/>
                          </a:solidFill>
                        </a:rPr>
                        <a:t>Waterberg </a:t>
                      </a:r>
                      <a:endParaRPr lang="en-ZA" sz="1400" dirty="0">
                        <a:solidFill>
                          <a:schemeClr val="tx1"/>
                        </a:solidFill>
                      </a:endParaRPr>
                    </a:p>
                  </a:txBody>
                  <a:tcPr>
                    <a:lnR w="12700" cap="flat" cmpd="sng" algn="ctr">
                      <a:solidFill>
                        <a:schemeClr val="accent3"/>
                      </a:solidFill>
                      <a:prstDash val="solid"/>
                      <a:round/>
                      <a:headEnd type="none" w="med" len="med"/>
                      <a:tailEnd type="none" w="med" len="med"/>
                    </a:lnR>
                  </a:tcPr>
                </a:tc>
                <a:tc>
                  <a:txBody>
                    <a:bodyPr/>
                    <a:lstStyle/>
                    <a:p>
                      <a:r>
                        <a:rPr lang="en-ZA" sz="1400" dirty="0" smtClean="0">
                          <a:solidFill>
                            <a:schemeClr val="tx1"/>
                          </a:solidFill>
                        </a:rPr>
                        <a:t>Approved</a:t>
                      </a:r>
                      <a:r>
                        <a:rPr lang="en-ZA" sz="1400" baseline="0" dirty="0" smtClean="0">
                          <a:solidFill>
                            <a:schemeClr val="tx1"/>
                          </a:solidFill>
                        </a:rPr>
                        <a:t>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1014</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algn="ctr"/>
                      <a:r>
                        <a:rPr lang="en-ZA" sz="1400" dirty="0" smtClean="0">
                          <a:solidFill>
                            <a:schemeClr val="tx1"/>
                          </a:solidFill>
                        </a:rPr>
                        <a:t>376</a:t>
                      </a:r>
                      <a:endParaRPr lang="en-ZA" sz="1400" dirty="0">
                        <a:solidFill>
                          <a:schemeClr val="tx1"/>
                        </a:solidFill>
                      </a:endParaRPr>
                    </a:p>
                  </a:txBody>
                  <a:tcPr>
                    <a:lnB w="12700" cap="flat" cmpd="sng" algn="ctr">
                      <a:solidFill>
                        <a:schemeClr val="accent3"/>
                      </a:solidFill>
                      <a:prstDash val="solid"/>
                      <a:round/>
                      <a:headEnd type="none" w="med" len="med"/>
                      <a:tailEnd type="none" w="med" len="med"/>
                    </a:lnB>
                  </a:tcPr>
                </a:tc>
                <a:tc>
                  <a:txBody>
                    <a:bodyPr/>
                    <a:lstStyle/>
                    <a:p>
                      <a:pPr marL="0" algn="ctr" defTabSz="914400" rtl="0" eaLnBrk="1" latinLnBrk="0" hangingPunct="1"/>
                      <a:r>
                        <a:rPr lang="en-ZA" sz="1400" kern="1200" dirty="0" smtClean="0">
                          <a:solidFill>
                            <a:schemeClr val="tx1"/>
                          </a:solidFill>
                          <a:latin typeface="+mn-lt"/>
                          <a:ea typeface="+mn-ea"/>
                          <a:cs typeface="+mn-cs"/>
                        </a:rPr>
                        <a:t>0</a:t>
                      </a:r>
                      <a:endParaRPr lang="en-ZA" sz="1400" kern="1200" dirty="0">
                        <a:solidFill>
                          <a:schemeClr val="tx1"/>
                        </a:solidFill>
                        <a:latin typeface="+mn-lt"/>
                        <a:ea typeface="+mn-ea"/>
                        <a:cs typeface="+mn-cs"/>
                      </a:endParaRPr>
                    </a:p>
                  </a:txBody>
                  <a:tcPr>
                    <a:lnB w="12700" cap="flat" cmpd="sng" algn="ctr">
                      <a:solidFill>
                        <a:schemeClr val="accent3"/>
                      </a:solidFill>
                      <a:prstDash val="solid"/>
                      <a:round/>
                      <a:headEnd type="none" w="med" len="med"/>
                      <a:tailEnd type="none" w="med" len="med"/>
                    </a:lnB>
                  </a:tcPr>
                </a:tc>
                <a:tc>
                  <a:txBody>
                    <a:bodyPr/>
                    <a:lstStyle/>
                    <a:p>
                      <a:pPr marL="0" algn="ctr" defTabSz="914400" rtl="0" eaLnBrk="1" latinLnBrk="0" hangingPunct="1"/>
                      <a:endParaRPr lang="en-ZA" sz="1400" kern="1200" dirty="0">
                        <a:solidFill>
                          <a:schemeClr val="tx1"/>
                        </a:solidFill>
                        <a:latin typeface="+mn-lt"/>
                        <a:ea typeface="+mn-ea"/>
                        <a:cs typeface="+mn-cs"/>
                      </a:endParaRPr>
                    </a:p>
                  </a:txBody>
                  <a:tcP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3911671379"/>
                  </a:ext>
                </a:extLst>
              </a:tr>
              <a:tr h="307573">
                <a:tc vMerge="1">
                  <a:txBody>
                    <a:bodyPr/>
                    <a:lstStyle/>
                    <a:p>
                      <a:endParaRPr lang="en-ZA"/>
                    </a:p>
                  </a:txBody>
                  <a:tcPr/>
                </a:tc>
                <a:tc>
                  <a:txBody>
                    <a:bodyPr/>
                    <a:lstStyle/>
                    <a:p>
                      <a:r>
                        <a:rPr lang="en-ZA" sz="1400" dirty="0" smtClean="0">
                          <a:solidFill>
                            <a:schemeClr val="tx1"/>
                          </a:solidFill>
                        </a:rPr>
                        <a:t>Usable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699</a:t>
                      </a:r>
                      <a:endParaRPr lang="en-ZA" sz="1400" dirty="0">
                        <a:solidFill>
                          <a:schemeClr val="tx1"/>
                        </a:solidFill>
                      </a:endParaRPr>
                    </a:p>
                  </a:txBody>
                  <a:tcP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algn="ctr"/>
                      <a:r>
                        <a:rPr lang="en-ZA" sz="1400" dirty="0" smtClean="0">
                          <a:solidFill>
                            <a:schemeClr val="tx1"/>
                          </a:solidFill>
                        </a:rPr>
                        <a:t>266</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marL="0" algn="ctr" defTabSz="914400" rtl="0" eaLnBrk="1" latinLnBrk="0" hangingPunct="1"/>
                      <a:r>
                        <a:rPr lang="en-ZA" sz="1400" kern="1200" dirty="0" smtClean="0">
                          <a:solidFill>
                            <a:schemeClr val="tx1"/>
                          </a:solidFill>
                          <a:latin typeface="+mn-lt"/>
                          <a:ea typeface="+mn-ea"/>
                          <a:cs typeface="+mn-cs"/>
                        </a:rPr>
                        <a:t>0</a:t>
                      </a:r>
                      <a:endParaRPr lang="en-ZA" sz="1400" kern="1200" dirty="0">
                        <a:solidFill>
                          <a:schemeClr val="tx1"/>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marL="0" algn="ctr" defTabSz="914400" rtl="0" eaLnBrk="1" latinLnBrk="0" hangingPunct="1"/>
                      <a:endParaRPr lang="en-ZA" sz="1400" kern="1200" dirty="0">
                        <a:solidFill>
                          <a:schemeClr val="tx1"/>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xmlns="" val="1117561988"/>
                  </a:ext>
                </a:extLst>
              </a:tr>
              <a:tr h="307531">
                <a:tc rowSpan="2">
                  <a:txBody>
                    <a:bodyPr/>
                    <a:lstStyle/>
                    <a:p>
                      <a:r>
                        <a:rPr lang="en-ZA" sz="1400" dirty="0" smtClean="0">
                          <a:solidFill>
                            <a:schemeClr val="tx1"/>
                          </a:solidFill>
                        </a:rPr>
                        <a:t>Province  </a:t>
                      </a:r>
                      <a:endParaRPr lang="en-ZA" sz="1400" dirty="0">
                        <a:solidFill>
                          <a:schemeClr val="tx1"/>
                        </a:solidFill>
                      </a:endParaRPr>
                    </a:p>
                  </a:txBody>
                  <a:tcPr>
                    <a:lnR w="12700" cap="flat" cmpd="sng" algn="ctr">
                      <a:solidFill>
                        <a:schemeClr val="accent3"/>
                      </a:solidFill>
                      <a:prstDash val="solid"/>
                      <a:round/>
                      <a:headEnd type="none" w="med" len="med"/>
                      <a:tailEnd type="none" w="med" len="med"/>
                    </a:lnR>
                  </a:tcPr>
                </a:tc>
                <a:tc>
                  <a:txBody>
                    <a:bodyPr/>
                    <a:lstStyle/>
                    <a:p>
                      <a:r>
                        <a:rPr lang="en-ZA" sz="1400" b="1" dirty="0" smtClean="0">
                          <a:solidFill>
                            <a:schemeClr val="tx1"/>
                          </a:solidFill>
                        </a:rPr>
                        <a:t>Approved</a:t>
                      </a:r>
                      <a:r>
                        <a:rPr lang="en-ZA" sz="1400" b="1" baseline="0" dirty="0" smtClean="0">
                          <a:solidFill>
                            <a:schemeClr val="tx1"/>
                          </a:solidFill>
                        </a:rPr>
                        <a:t> </a:t>
                      </a:r>
                      <a:endParaRPr lang="en-ZA" sz="1400" b="1" dirty="0">
                        <a:solidFill>
                          <a:schemeClr val="tx1"/>
                        </a:solidFill>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a:txBody>
                    <a:bodyPr/>
                    <a:lstStyle/>
                    <a:p>
                      <a:pPr algn="ctr" fontAlgn="b"/>
                      <a:r>
                        <a:rPr lang="en-ZA" sz="1400" b="0" i="0" u="none" strike="noStrike" dirty="0">
                          <a:solidFill>
                            <a:srgbClr val="000000"/>
                          </a:solidFill>
                          <a:effectLst/>
                          <a:latin typeface="Calibri" panose="020F0502020204030204" pitchFamily="34" charset="0"/>
                        </a:rPr>
                        <a:t>5888</a:t>
                      </a:r>
                    </a:p>
                  </a:txBody>
                  <a:tcPr marL="6350" marR="6350" marT="6350" marB="0" anchor="b">
                    <a:lnR w="12700" cap="flat" cmpd="sng" algn="ctr">
                      <a:solidFill>
                        <a:schemeClr val="accent3"/>
                      </a:solidFill>
                      <a:prstDash val="solid"/>
                      <a:round/>
                      <a:headEnd type="none" w="med" len="med"/>
                      <a:tailEnd type="none" w="med" len="med"/>
                    </a:lnR>
                    <a:solidFill>
                      <a:schemeClr val="accent1"/>
                    </a:solidFill>
                  </a:tcPr>
                </a:tc>
                <a:tc>
                  <a:txBody>
                    <a:bodyPr/>
                    <a:lstStyle/>
                    <a:p>
                      <a:pPr algn="ctr" fontAlgn="b"/>
                      <a:r>
                        <a:rPr lang="en-ZA" sz="1400" b="0" i="0" u="none" strike="noStrike" dirty="0">
                          <a:solidFill>
                            <a:srgbClr val="000000"/>
                          </a:solidFill>
                          <a:effectLst/>
                          <a:latin typeface="Calibri" panose="020F0502020204030204" pitchFamily="34" charset="0"/>
                        </a:rPr>
                        <a:t>2244</a:t>
                      </a:r>
                    </a:p>
                  </a:txBody>
                  <a:tcPr marL="6350" marR="6350" marT="635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1"/>
                    </a:solidFill>
                  </a:tcPr>
                </a:tc>
                <a:tc>
                  <a:txBody>
                    <a:bodyPr/>
                    <a:lstStyle/>
                    <a:p>
                      <a:pPr algn="ctr" fontAlgn="b"/>
                      <a:r>
                        <a:rPr lang="en-ZA" sz="1400" b="0" i="0" u="none" strike="noStrike" dirty="0">
                          <a:solidFill>
                            <a:srgbClr val="000000"/>
                          </a:solidFill>
                          <a:effectLst/>
                          <a:latin typeface="Calibri" panose="020F0502020204030204" pitchFamily="34" charset="0"/>
                        </a:rPr>
                        <a:t>1090</a:t>
                      </a:r>
                    </a:p>
                  </a:txBody>
                  <a:tcPr marL="6350" marR="6350" marT="635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1"/>
                    </a:solidFill>
                  </a:tcPr>
                </a:tc>
                <a:tc>
                  <a:txBody>
                    <a:bodyPr/>
                    <a:lstStyle/>
                    <a:p>
                      <a:pPr algn="ct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1"/>
                    </a:solidFill>
                  </a:tcPr>
                </a:tc>
                <a:extLst>
                  <a:ext uri="{0D108BD9-81ED-4DB2-BD59-A6C34878D82A}">
                    <a16:rowId xmlns:a16="http://schemas.microsoft.com/office/drawing/2014/main" xmlns="" val="618518390"/>
                  </a:ext>
                </a:extLst>
              </a:tr>
              <a:tr h="307531">
                <a:tc vMerge="1">
                  <a:txBody>
                    <a:bodyPr/>
                    <a:lstStyle/>
                    <a:p>
                      <a:endParaRPr lang="en-ZA"/>
                    </a:p>
                  </a:txBody>
                  <a:tcPr/>
                </a:tc>
                <a:tc>
                  <a:txBody>
                    <a:bodyPr/>
                    <a:lstStyle/>
                    <a:p>
                      <a:r>
                        <a:rPr lang="en-ZA" sz="1400" dirty="0" smtClean="0">
                          <a:solidFill>
                            <a:schemeClr val="tx1"/>
                          </a:solidFill>
                        </a:rPr>
                        <a:t>Usable </a:t>
                      </a: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algn="ctr" fontAlgn="b"/>
                      <a:r>
                        <a:rPr lang="en-ZA" sz="1400" b="0" i="0" u="none" strike="noStrike" dirty="0" smtClean="0">
                          <a:solidFill>
                            <a:srgbClr val="000000"/>
                          </a:solidFill>
                          <a:effectLst/>
                          <a:latin typeface="Calibri" panose="020F0502020204030204" pitchFamily="34" charset="0"/>
                        </a:rPr>
                        <a:t>4184 (71%)</a:t>
                      </a:r>
                      <a:endParaRPr lang="en-ZA" sz="1400" b="0"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accent3"/>
                      </a:solidFill>
                      <a:prstDash val="solid"/>
                      <a:round/>
                      <a:headEnd type="none" w="med" len="med"/>
                      <a:tailEnd type="none" w="med" len="med"/>
                    </a:lnR>
                  </a:tcPr>
                </a:tc>
                <a:tc>
                  <a:txBody>
                    <a:bodyPr/>
                    <a:lstStyle/>
                    <a:p>
                      <a:pPr algn="ctr" fontAlgn="b"/>
                      <a:r>
                        <a:rPr lang="en-ZA" sz="1400" b="0" i="0" u="none" strike="noStrike" dirty="0" smtClean="0">
                          <a:solidFill>
                            <a:srgbClr val="000000"/>
                          </a:solidFill>
                          <a:effectLst/>
                          <a:latin typeface="Calibri" panose="020F0502020204030204" pitchFamily="34" charset="0"/>
                        </a:rPr>
                        <a:t>1497 (67%)</a:t>
                      </a:r>
                      <a:endParaRPr lang="en-ZA"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ZA" sz="1400" b="0" i="0" u="none" strike="noStrike" dirty="0" smtClean="0">
                          <a:solidFill>
                            <a:srgbClr val="000000"/>
                          </a:solidFill>
                          <a:effectLst/>
                          <a:latin typeface="Calibri" panose="020F0502020204030204" pitchFamily="34" charset="0"/>
                        </a:rPr>
                        <a:t>952 (87%)</a:t>
                      </a:r>
                      <a:endParaRPr lang="en-ZA"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endParaRPr lang="en-ZA" sz="1400" dirty="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xmlns="" val="1133249279"/>
                  </a:ext>
                </a:extLst>
              </a:tr>
            </a:tbl>
          </a:graphicData>
        </a:graphic>
      </p:graphicFrame>
      <p:sp>
        <p:nvSpPr>
          <p:cNvPr id="2" name="Slide Number Placeholder 1"/>
          <p:cNvSpPr>
            <a:spLocks noGrp="1"/>
          </p:cNvSpPr>
          <p:nvPr>
            <p:ph type="sldNum" sz="quarter" idx="12"/>
          </p:nvPr>
        </p:nvSpPr>
        <p:spPr/>
        <p:txBody>
          <a:bodyPr/>
          <a:lstStyle/>
          <a:p>
            <a:fld id="{78EC1A2B-DF89-4B8F-906F-AA4EF7B57BA3}" type="slidenum">
              <a:rPr lang="en-ZA" altLang="en-US" smtClean="0"/>
              <a:pPr/>
              <a:t>39</a:t>
            </a:fld>
            <a:endParaRPr lang="en-ZA" altLang="en-US"/>
          </a:p>
        </p:txBody>
      </p:sp>
    </p:spTree>
    <p:extLst>
      <p:ext uri="{BB962C8B-B14F-4D97-AF65-F5344CB8AC3E}">
        <p14:creationId xmlns:p14="http://schemas.microsoft.com/office/powerpoint/2010/main" xmlns="" val="431174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INTRODUCTION (2)</a:t>
            </a:r>
            <a:endParaRPr lang="en-US" sz="3600" dirty="0"/>
          </a:p>
        </p:txBody>
      </p:sp>
      <p:sp>
        <p:nvSpPr>
          <p:cNvPr id="3" name="Content Placeholder 2"/>
          <p:cNvSpPr>
            <a:spLocks noGrp="1"/>
          </p:cNvSpPr>
          <p:nvPr>
            <p:ph idx="1"/>
          </p:nvPr>
        </p:nvSpPr>
        <p:spPr>
          <a:xfrm>
            <a:off x="555585" y="1417638"/>
            <a:ext cx="8436015" cy="4708529"/>
          </a:xfrm>
        </p:spPr>
        <p:txBody>
          <a:bodyPr/>
          <a:lstStyle/>
          <a:p>
            <a:r>
              <a:rPr lang="en-GB" sz="2800" dirty="0"/>
              <a:t>Limpopo province is the fifth most populous province in South </a:t>
            </a:r>
            <a:r>
              <a:rPr lang="en-GB" sz="2800" dirty="0" smtClean="0"/>
              <a:t>Africa</a:t>
            </a:r>
          </a:p>
          <a:p>
            <a:r>
              <a:rPr lang="en-GB" sz="2800" dirty="0" smtClean="0"/>
              <a:t>Consists </a:t>
            </a:r>
            <a:r>
              <a:rPr lang="en-GB" sz="2800" dirty="0"/>
              <a:t>of five </a:t>
            </a:r>
            <a:r>
              <a:rPr lang="en-GB" sz="2800" dirty="0" smtClean="0"/>
              <a:t>districts:</a:t>
            </a:r>
          </a:p>
          <a:p>
            <a:pPr lvl="1"/>
            <a:r>
              <a:rPr lang="en-GB" sz="2400" dirty="0" smtClean="0"/>
              <a:t>Capricorn</a:t>
            </a:r>
          </a:p>
          <a:p>
            <a:pPr lvl="1"/>
            <a:r>
              <a:rPr lang="en-GB" sz="2400" dirty="0" smtClean="0"/>
              <a:t>Mopani</a:t>
            </a:r>
          </a:p>
          <a:p>
            <a:pPr lvl="1"/>
            <a:r>
              <a:rPr lang="en-GB" sz="2400" dirty="0" smtClean="0"/>
              <a:t>Sekhukhune</a:t>
            </a:r>
          </a:p>
          <a:p>
            <a:pPr lvl="1"/>
            <a:r>
              <a:rPr lang="en-GB" sz="2400" dirty="0" smtClean="0"/>
              <a:t>Vhembe</a:t>
            </a:r>
          </a:p>
          <a:p>
            <a:pPr lvl="1"/>
            <a:r>
              <a:rPr lang="en-GB" sz="2400" dirty="0" smtClean="0"/>
              <a:t>Waterberg</a:t>
            </a:r>
          </a:p>
          <a:p>
            <a:r>
              <a:rPr lang="en-GB" sz="2800" dirty="0" smtClean="0"/>
              <a:t>Consist of 462 </a:t>
            </a:r>
            <a:r>
              <a:rPr lang="en-GB" sz="2800" dirty="0"/>
              <a:t>clinics, 28 </a:t>
            </a:r>
            <a:r>
              <a:rPr lang="en-GB" sz="2800" dirty="0" smtClean="0"/>
              <a:t>CHCs, </a:t>
            </a:r>
            <a:r>
              <a:rPr lang="en-GB" sz="2800" dirty="0"/>
              <a:t>30 district hospitals, 5 regional </a:t>
            </a:r>
            <a:r>
              <a:rPr lang="en-GB" sz="2800" dirty="0" smtClean="0"/>
              <a:t>hospitals, 2 </a:t>
            </a:r>
            <a:r>
              <a:rPr lang="en-GB" sz="2800" dirty="0"/>
              <a:t>tertiary </a:t>
            </a:r>
            <a:r>
              <a:rPr lang="en-GB" sz="2800" dirty="0" smtClean="0"/>
              <a:t>hospitals, 4 specialised hospitals</a:t>
            </a:r>
            <a:endParaRPr lang="en-US" sz="2800" dirty="0"/>
          </a:p>
        </p:txBody>
      </p:sp>
      <p:sp>
        <p:nvSpPr>
          <p:cNvPr id="4" name="Slide Number Placeholder 3"/>
          <p:cNvSpPr>
            <a:spLocks noGrp="1"/>
          </p:cNvSpPr>
          <p:nvPr>
            <p:ph type="sldNum" sz="quarter" idx="12"/>
          </p:nvPr>
        </p:nvSpPr>
        <p:spPr/>
        <p:txBody>
          <a:bodyPr/>
          <a:lstStyle/>
          <a:p>
            <a:pPr>
              <a:defRPr/>
            </a:pPr>
            <a:fld id="{DCF40BA3-4F2E-44E5-AB28-74E75288D010}" type="slidenum">
              <a:rPr lang="en-US" smtClean="0"/>
              <a:pPr>
                <a:defRPr/>
              </a:pPr>
              <a:t>4</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1900" y="2054591"/>
            <a:ext cx="3721100" cy="27606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5904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CLINICAL SERVICES IN DISTRICT HOSPITALS</a:t>
            </a:r>
            <a:endParaRPr lang="en-GB" dirty="0"/>
          </a:p>
        </p:txBody>
      </p:sp>
      <p:sp>
        <p:nvSpPr>
          <p:cNvPr id="3" name="Content Placeholder 2"/>
          <p:cNvSpPr>
            <a:spLocks noGrp="1"/>
          </p:cNvSpPr>
          <p:nvPr>
            <p:ph sz="half" idx="1"/>
          </p:nvPr>
        </p:nvSpPr>
        <p:spPr>
          <a:xfrm>
            <a:off x="868101" y="1600205"/>
            <a:ext cx="4199199" cy="3782024"/>
          </a:xfrm>
        </p:spPr>
        <p:txBody>
          <a:bodyPr>
            <a:normAutofit fontScale="62500" lnSpcReduction="20000"/>
          </a:bodyPr>
          <a:lstStyle/>
          <a:p>
            <a:r>
              <a:rPr lang="en-GB" dirty="0" smtClean="0"/>
              <a:t>Clinical assessment and management of patients in </a:t>
            </a:r>
          </a:p>
          <a:p>
            <a:pPr lvl="1"/>
            <a:r>
              <a:rPr lang="en-GB" dirty="0"/>
              <a:t>Casualty </a:t>
            </a:r>
          </a:p>
          <a:p>
            <a:pPr lvl="1"/>
            <a:r>
              <a:rPr lang="en-GB" dirty="0"/>
              <a:t>General Outpatient department </a:t>
            </a:r>
          </a:p>
          <a:p>
            <a:pPr lvl="1"/>
            <a:r>
              <a:rPr lang="en-GB" dirty="0"/>
              <a:t>Obstetric Antenatal Ward</a:t>
            </a:r>
          </a:p>
          <a:p>
            <a:pPr lvl="1"/>
            <a:r>
              <a:rPr lang="en-GB" dirty="0"/>
              <a:t>Obstetric Labour ward</a:t>
            </a:r>
          </a:p>
          <a:p>
            <a:pPr lvl="1"/>
            <a:r>
              <a:rPr lang="en-GB" dirty="0"/>
              <a:t>Obstetric Postnatal </a:t>
            </a:r>
            <a:r>
              <a:rPr lang="en-GB" dirty="0" smtClean="0"/>
              <a:t>ward</a:t>
            </a:r>
          </a:p>
          <a:p>
            <a:pPr lvl="1"/>
            <a:r>
              <a:rPr lang="en-GB" dirty="0"/>
              <a:t>Neonatal Ward</a:t>
            </a:r>
          </a:p>
          <a:p>
            <a:pPr lvl="1"/>
            <a:r>
              <a:rPr lang="en-GB" dirty="0" smtClean="0"/>
              <a:t>Paediatric Ward</a:t>
            </a:r>
          </a:p>
          <a:p>
            <a:pPr lvl="1"/>
            <a:r>
              <a:rPr lang="en-GB" dirty="0" smtClean="0"/>
              <a:t>Medical Wards</a:t>
            </a:r>
          </a:p>
          <a:p>
            <a:pPr lvl="1"/>
            <a:r>
              <a:rPr lang="en-GB" dirty="0" smtClean="0"/>
              <a:t>Surgical Wards</a:t>
            </a:r>
          </a:p>
          <a:p>
            <a:pPr lvl="1"/>
            <a:r>
              <a:rPr lang="en-GB" dirty="0" smtClean="0"/>
              <a:t>Intensive care unit (large hospitals)</a:t>
            </a:r>
          </a:p>
          <a:p>
            <a:pPr lvl="1"/>
            <a:r>
              <a:rPr lang="en-GB" dirty="0" smtClean="0"/>
              <a:t>High care units / beds</a:t>
            </a:r>
          </a:p>
          <a:p>
            <a:pPr lvl="1"/>
            <a:r>
              <a:rPr lang="en-GB" dirty="0" smtClean="0"/>
              <a:t>HIV outpatient service </a:t>
            </a:r>
          </a:p>
          <a:p>
            <a:pPr lvl="1"/>
            <a:r>
              <a:rPr lang="en-GB" dirty="0" smtClean="0"/>
              <a:t>High risk antenatal clinic</a:t>
            </a:r>
          </a:p>
          <a:p>
            <a:pPr lvl="1"/>
            <a:r>
              <a:rPr lang="en-GB" dirty="0" smtClean="0"/>
              <a:t>Paediatric and other special clinics</a:t>
            </a:r>
          </a:p>
          <a:p>
            <a:pPr lvl="1"/>
            <a:endParaRPr lang="en-GB" dirty="0" smtClean="0"/>
          </a:p>
        </p:txBody>
      </p:sp>
      <p:sp>
        <p:nvSpPr>
          <p:cNvPr id="4" name="Content Placeholder 3"/>
          <p:cNvSpPr>
            <a:spLocks noGrp="1"/>
          </p:cNvSpPr>
          <p:nvPr>
            <p:ph sz="half" idx="2"/>
          </p:nvPr>
        </p:nvSpPr>
        <p:spPr/>
        <p:txBody>
          <a:bodyPr>
            <a:normAutofit fontScale="62500" lnSpcReduction="20000"/>
          </a:bodyPr>
          <a:lstStyle/>
          <a:p>
            <a:pPr marL="0" indent="0">
              <a:buNone/>
            </a:pPr>
            <a:r>
              <a:rPr lang="en-GB" dirty="0" smtClean="0"/>
              <a:t>Medical procedures </a:t>
            </a:r>
          </a:p>
          <a:p>
            <a:r>
              <a:rPr lang="en-GB" dirty="0" smtClean="0"/>
              <a:t>Daily theatre cases for elective conditions, including tubal ligations, D&amp;C’s, orthopaedic cases, Caesarean section</a:t>
            </a:r>
          </a:p>
          <a:p>
            <a:r>
              <a:rPr lang="en-GB" dirty="0" smtClean="0"/>
              <a:t>Emergency theatre cases, especially emergency caesarean sections</a:t>
            </a:r>
          </a:p>
          <a:p>
            <a:r>
              <a:rPr lang="en-GB" dirty="0" smtClean="0"/>
              <a:t>Procedures done in casualty  including abscess drainage, application of plaster of </a:t>
            </a:r>
            <a:r>
              <a:rPr lang="en-GB" dirty="0" err="1" smtClean="0"/>
              <a:t>paris</a:t>
            </a:r>
            <a:endParaRPr lang="en-GB" dirty="0" smtClean="0"/>
          </a:p>
          <a:p>
            <a:r>
              <a:rPr lang="en-GB" dirty="0" smtClean="0"/>
              <a:t>Assistance with Termination of pregnancy cases</a:t>
            </a:r>
          </a:p>
        </p:txBody>
      </p:sp>
      <p:sp>
        <p:nvSpPr>
          <p:cNvPr id="5" name="Slide Number Placeholder 4"/>
          <p:cNvSpPr>
            <a:spLocks noGrp="1"/>
          </p:cNvSpPr>
          <p:nvPr>
            <p:ph type="sldNum" sz="quarter" idx="12"/>
          </p:nvPr>
        </p:nvSpPr>
        <p:spPr/>
        <p:txBody>
          <a:bodyPr/>
          <a:lstStyle/>
          <a:p>
            <a:fld id="{BC16965B-86E7-4BE2-B9F1-9249E175A2B8}" type="slidenum">
              <a:rPr lang="en-ZA" altLang="en-US" smtClean="0"/>
              <a:pPr/>
              <a:t>40</a:t>
            </a:fld>
            <a:endParaRPr lang="en-ZA" altLang="en-US"/>
          </a:p>
        </p:txBody>
      </p:sp>
    </p:spTree>
    <p:extLst>
      <p:ext uri="{BB962C8B-B14F-4D97-AF65-F5344CB8AC3E}">
        <p14:creationId xmlns:p14="http://schemas.microsoft.com/office/powerpoint/2010/main" xmlns="" val="3567106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20000" cy="672792"/>
          </a:xfrm>
        </p:spPr>
        <p:txBody>
          <a:bodyPr>
            <a:normAutofit/>
          </a:bodyPr>
          <a:lstStyle/>
          <a:p>
            <a:r>
              <a:rPr lang="en-GB" sz="2000" dirty="0" smtClean="0"/>
              <a:t>Work load Index: Small District Hospitals </a:t>
            </a:r>
            <a:endParaRPr lang="en-GB"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9909832"/>
              </p:ext>
            </p:extLst>
          </p:nvPr>
        </p:nvGraphicFramePr>
        <p:xfrm>
          <a:off x="625031" y="947430"/>
          <a:ext cx="8102279" cy="5168241"/>
        </p:xfrm>
        <a:graphic>
          <a:graphicData uri="http://schemas.openxmlformats.org/drawingml/2006/table">
            <a:tbl>
              <a:tblPr/>
              <a:tblGrid>
                <a:gridCol w="1506467"/>
                <a:gridCol w="1214434"/>
                <a:gridCol w="1274544"/>
                <a:gridCol w="1176502"/>
                <a:gridCol w="1121997"/>
                <a:gridCol w="868942"/>
                <a:gridCol w="939393"/>
              </a:tblGrid>
              <a:tr h="1344357">
                <a:tc>
                  <a:txBody>
                    <a:bodyPr/>
                    <a:lstStyle/>
                    <a:p>
                      <a:pPr algn="l" fontAlgn="b"/>
                      <a:endParaRPr lang="en-US" sz="1700" b="0" i="0" u="none" strike="noStrike" dirty="0">
                        <a:solidFill>
                          <a:srgbClr val="000000"/>
                        </a:solidFill>
                        <a:effectLst/>
                        <a:latin typeface="Calibri"/>
                      </a:endParaRP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Arial"/>
                        </a:rPr>
                        <a:t>Inpatient beds - total</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Average </a:t>
                      </a:r>
                      <a:r>
                        <a:rPr lang="en-US" sz="1400" b="0" i="0" u="none" strike="noStrike" dirty="0" smtClean="0">
                          <a:solidFill>
                            <a:srgbClr val="000000"/>
                          </a:solidFill>
                          <a:effectLst/>
                          <a:latin typeface="Arial"/>
                        </a:rPr>
                        <a:t>Monthly</a:t>
                      </a:r>
                      <a:r>
                        <a:rPr lang="en-US" sz="1400" b="0" i="0" u="none" strike="noStrike" baseline="0" dirty="0" smtClean="0">
                          <a:solidFill>
                            <a:srgbClr val="000000"/>
                          </a:solidFill>
                          <a:effectLst/>
                          <a:latin typeface="Arial"/>
                        </a:rPr>
                        <a:t> </a:t>
                      </a:r>
                      <a:r>
                        <a:rPr lang="en-US" sz="1400" b="0" i="0" u="none" strike="noStrike" dirty="0" smtClean="0">
                          <a:solidFill>
                            <a:srgbClr val="000000"/>
                          </a:solidFill>
                          <a:effectLst/>
                          <a:latin typeface="Arial"/>
                        </a:rPr>
                        <a:t>Emergency </a:t>
                      </a:r>
                      <a:r>
                        <a:rPr lang="en-US" sz="1400" b="0" i="0" u="none" strike="noStrike" dirty="0">
                          <a:solidFill>
                            <a:srgbClr val="000000"/>
                          </a:solidFill>
                          <a:effectLst/>
                          <a:latin typeface="Arial"/>
                        </a:rPr>
                        <a:t>headcount </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Average </a:t>
                      </a:r>
                      <a:r>
                        <a:rPr lang="en-US" sz="1400" b="0" i="0" u="none" strike="noStrike" dirty="0" smtClean="0">
                          <a:solidFill>
                            <a:srgbClr val="000000"/>
                          </a:solidFill>
                          <a:effectLst/>
                          <a:latin typeface="Arial"/>
                        </a:rPr>
                        <a:t>monthly </a:t>
                      </a:r>
                      <a:r>
                        <a:rPr lang="en-US" sz="1400" b="0" i="0" u="none" strike="noStrike" dirty="0">
                          <a:solidFill>
                            <a:srgbClr val="000000"/>
                          </a:solidFill>
                          <a:effectLst/>
                          <a:latin typeface="Arial"/>
                        </a:rPr>
                        <a:t>OPD headcount </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Average Patient Day Equivalent</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Average CS per Month</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Average </a:t>
                      </a:r>
                      <a:r>
                        <a:rPr lang="en-US" sz="1400" b="0" i="0" u="none" strike="noStrike" dirty="0" smtClean="0">
                          <a:solidFill>
                            <a:srgbClr val="000000"/>
                          </a:solidFill>
                          <a:effectLst/>
                          <a:latin typeface="Arial"/>
                        </a:rPr>
                        <a:t>deliveries </a:t>
                      </a:r>
                      <a:r>
                        <a:rPr lang="en-US" sz="1400" b="0" i="0" u="none" strike="noStrike" dirty="0">
                          <a:solidFill>
                            <a:srgbClr val="000000"/>
                          </a:solidFill>
                          <a:effectLst/>
                          <a:latin typeface="Arial"/>
                        </a:rPr>
                        <a:t>per month</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24876">
                <a:tc>
                  <a:txBody>
                    <a:bodyPr/>
                    <a:lstStyle/>
                    <a:p>
                      <a:pPr algn="l" fontAlgn="b"/>
                      <a:r>
                        <a:rPr lang="en-US" sz="1700" b="0" i="0" u="none" strike="noStrike">
                          <a:solidFill>
                            <a:srgbClr val="000000"/>
                          </a:solidFill>
                          <a:effectLst/>
                          <a:latin typeface="Calibri"/>
                        </a:rPr>
                        <a:t>Groblersdal</a:t>
                      </a:r>
                    </a:p>
                  </a:txBody>
                  <a:tcPr marL="12700" marR="12700" marT="152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52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is-IS" sz="1700" b="0" i="0" u="none" strike="noStrike">
                          <a:solidFill>
                            <a:srgbClr val="000000"/>
                          </a:solidFill>
                          <a:effectLst/>
                          <a:latin typeface="Arial Narrow"/>
                        </a:rPr>
                        <a:t>471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dirty="0">
                          <a:solidFill>
                            <a:srgbClr val="000000"/>
                          </a:solidFill>
                          <a:effectLst/>
                          <a:latin typeface="Arial Narrow"/>
                        </a:rPr>
                        <a:t>3308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dirty="0">
                          <a:solidFill>
                            <a:srgbClr val="000000"/>
                          </a:solidFill>
                          <a:effectLst/>
                          <a:latin typeface="Arial Narrow"/>
                        </a:rPr>
                        <a:t>2462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27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128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876">
                <a:tc>
                  <a:txBody>
                    <a:bodyPr/>
                    <a:lstStyle/>
                    <a:p>
                      <a:pPr algn="l" fontAlgn="b"/>
                      <a:r>
                        <a:rPr lang="en-US" sz="1700" b="0" i="0" u="none" strike="noStrike">
                          <a:solidFill>
                            <a:srgbClr val="000000"/>
                          </a:solidFill>
                          <a:effectLst/>
                          <a:latin typeface="Arial"/>
                        </a:rPr>
                        <a:t>Louis trichardt</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effectLst/>
                          <a:latin typeface="Arial Narrow"/>
                        </a:rPr>
                        <a:t>55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is-IS" sz="1700" b="0" i="0" u="none" strike="noStrike">
                          <a:solidFill>
                            <a:srgbClr val="000000"/>
                          </a:solidFill>
                          <a:effectLst/>
                          <a:latin typeface="Arial Narrow"/>
                        </a:rPr>
                        <a:t>370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700" b="0" i="0" u="none" strike="noStrike" dirty="0">
                          <a:solidFill>
                            <a:srgbClr val="000000"/>
                          </a:solidFill>
                          <a:effectLst/>
                          <a:latin typeface="Arial Narrow"/>
                        </a:rPr>
                        <a:t>3875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2793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Arial Narrow"/>
                        </a:rPr>
                        <a:t>31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a:solidFill>
                            <a:srgbClr val="000000"/>
                          </a:solidFill>
                          <a:effectLst/>
                          <a:latin typeface="Arial Narrow"/>
                        </a:rPr>
                        <a:t>115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876">
                <a:tc>
                  <a:txBody>
                    <a:bodyPr/>
                    <a:lstStyle/>
                    <a:p>
                      <a:pPr algn="l" fontAlgn="b"/>
                      <a:r>
                        <a:rPr lang="en-US" sz="1700" b="0" i="0" u="none" strike="noStrike">
                          <a:solidFill>
                            <a:srgbClr val="000000"/>
                          </a:solidFill>
                          <a:effectLst/>
                          <a:latin typeface="Calibri"/>
                        </a:rPr>
                        <a:t>Thabazimbi</a:t>
                      </a:r>
                    </a:p>
                  </a:txBody>
                  <a:tcPr marL="12700" marR="12700" marT="152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Arial Narrow"/>
                        </a:rPr>
                        <a:t>55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700" b="0" i="0" u="none" strike="noStrike">
                          <a:solidFill>
                            <a:srgbClr val="000000"/>
                          </a:solidFill>
                          <a:effectLst/>
                          <a:latin typeface="Arial Narrow"/>
                        </a:rPr>
                        <a:t>98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2164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700" b="0" i="0" u="none" strike="noStrike">
                          <a:solidFill>
                            <a:srgbClr val="000000"/>
                          </a:solidFill>
                          <a:effectLst/>
                          <a:latin typeface="Arial Narrow"/>
                        </a:rPr>
                        <a:t>1853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dirty="0">
                          <a:solidFill>
                            <a:srgbClr val="000000"/>
                          </a:solidFill>
                          <a:effectLst/>
                          <a:latin typeface="Arial Narrow"/>
                        </a:rPr>
                        <a:t>24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a:solidFill>
                            <a:srgbClr val="000000"/>
                          </a:solidFill>
                          <a:effectLst/>
                          <a:latin typeface="Arial Narrow"/>
                        </a:rPr>
                        <a:t>94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876">
                <a:tc>
                  <a:txBody>
                    <a:bodyPr/>
                    <a:lstStyle/>
                    <a:p>
                      <a:pPr algn="l" fontAlgn="b"/>
                      <a:r>
                        <a:rPr lang="en-US" sz="1700" b="0" i="0" u="none" strike="noStrike" dirty="0">
                          <a:solidFill>
                            <a:srgbClr val="000000"/>
                          </a:solidFill>
                          <a:effectLst/>
                          <a:latin typeface="Arial"/>
                        </a:rPr>
                        <a:t>Botlokwa</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700" b="0" i="0" u="none" strike="noStrike">
                          <a:solidFill>
                            <a:srgbClr val="000000"/>
                          </a:solidFill>
                          <a:effectLst/>
                          <a:latin typeface="Arial Narrow"/>
                        </a:rPr>
                        <a:t>56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is-IS" sz="1700" b="0" i="0" u="none" strike="noStrike">
                          <a:solidFill>
                            <a:srgbClr val="000000"/>
                          </a:solidFill>
                          <a:effectLst/>
                          <a:latin typeface="Arial Narrow"/>
                        </a:rPr>
                        <a:t>288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Arial Narrow"/>
                        </a:rPr>
                        <a:t>4319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700" b="0" i="0" u="none" strike="noStrike">
                          <a:solidFill>
                            <a:srgbClr val="000000"/>
                          </a:solidFill>
                          <a:effectLst/>
                          <a:latin typeface="Arial Narrow"/>
                        </a:rPr>
                        <a:t>2985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Arial Narrow"/>
                        </a:rPr>
                        <a:t>30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a:solidFill>
                            <a:srgbClr val="000000"/>
                          </a:solidFill>
                          <a:effectLst/>
                          <a:latin typeface="Arial Narrow"/>
                        </a:rPr>
                        <a:t>111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876">
                <a:tc>
                  <a:txBody>
                    <a:bodyPr/>
                    <a:lstStyle/>
                    <a:p>
                      <a:pPr algn="l" fontAlgn="b"/>
                      <a:r>
                        <a:rPr lang="en-US" sz="1700" b="0" i="0" u="none" strike="noStrike" dirty="0">
                          <a:solidFill>
                            <a:srgbClr val="000000"/>
                          </a:solidFill>
                          <a:effectLst/>
                          <a:latin typeface="Calibri"/>
                        </a:rPr>
                        <a:t>Witpoort</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effectLst/>
                          <a:latin typeface="Arial Narrow"/>
                        </a:rPr>
                        <a:t>59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cs-CZ" sz="1700" b="0" i="0" u="none" strike="noStrike">
                          <a:solidFill>
                            <a:srgbClr val="000000"/>
                          </a:solidFill>
                          <a:effectLst/>
                          <a:latin typeface="Arial Narrow"/>
                        </a:rPr>
                        <a:t>110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a:solidFill>
                            <a:srgbClr val="000000"/>
                          </a:solidFill>
                          <a:effectLst/>
                          <a:latin typeface="Arial Narrow"/>
                        </a:rPr>
                        <a:t>2890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2193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Arial Narrow"/>
                        </a:rPr>
                        <a:t>17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92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876">
                <a:tc>
                  <a:txBody>
                    <a:bodyPr/>
                    <a:lstStyle/>
                    <a:p>
                      <a:pPr algn="l" fontAlgn="b"/>
                      <a:r>
                        <a:rPr lang="en-US" sz="1700" b="0" i="0" u="none" strike="noStrike">
                          <a:solidFill>
                            <a:srgbClr val="000000"/>
                          </a:solidFill>
                          <a:effectLst/>
                          <a:latin typeface="Calibri"/>
                        </a:rPr>
                        <a:t>van Velden</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ru-RU" sz="1700" b="0" i="0" u="none" strike="noStrike" dirty="0">
                          <a:solidFill>
                            <a:srgbClr val="000000"/>
                          </a:solidFill>
                          <a:effectLst/>
                          <a:latin typeface="Arial Narrow"/>
                        </a:rPr>
                        <a:t>74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is-IS" sz="1700" b="0" i="0" u="none" strike="noStrike">
                          <a:solidFill>
                            <a:srgbClr val="000000"/>
                          </a:solidFill>
                          <a:effectLst/>
                          <a:latin typeface="Arial Narrow"/>
                        </a:rPr>
                        <a:t>967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effectLst/>
                          <a:latin typeface="Arial Narrow"/>
                        </a:rPr>
                        <a:t>3330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3044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Arial Narrow"/>
                        </a:rPr>
                        <a:t>40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a:solidFill>
                            <a:srgbClr val="000000"/>
                          </a:solidFill>
                          <a:effectLst/>
                          <a:latin typeface="Arial Narrow"/>
                        </a:rPr>
                        <a:t>121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876">
                <a:tc>
                  <a:txBody>
                    <a:bodyPr/>
                    <a:lstStyle/>
                    <a:p>
                      <a:pPr algn="l" fontAlgn="b"/>
                      <a:r>
                        <a:rPr lang="en-US" sz="1700" b="0" i="0" u="none" strike="noStrike">
                          <a:solidFill>
                            <a:srgbClr val="000000"/>
                          </a:solidFill>
                          <a:effectLst/>
                          <a:latin typeface="Calibri"/>
                        </a:rPr>
                        <a:t>Zebediela</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ru-RU" sz="1700" b="0" i="0" u="none" strike="noStrike">
                          <a:solidFill>
                            <a:srgbClr val="000000"/>
                          </a:solidFill>
                          <a:effectLst/>
                          <a:latin typeface="Arial Narrow"/>
                        </a:rPr>
                        <a:t>74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is-IS" sz="1700" b="0" i="0" u="none" strike="noStrike">
                          <a:solidFill>
                            <a:srgbClr val="000000"/>
                          </a:solidFill>
                          <a:effectLst/>
                          <a:latin typeface="Arial Narrow"/>
                        </a:rPr>
                        <a:t>734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2330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3040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26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142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876">
                <a:tc>
                  <a:txBody>
                    <a:bodyPr/>
                    <a:lstStyle/>
                    <a:p>
                      <a:pPr algn="l" fontAlgn="b"/>
                      <a:r>
                        <a:rPr lang="en-US" sz="1700" b="0" i="0" u="none" strike="noStrike">
                          <a:solidFill>
                            <a:srgbClr val="000000"/>
                          </a:solidFill>
                          <a:effectLst/>
                          <a:latin typeface="Calibri"/>
                        </a:rPr>
                        <a:t>Messina</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700" b="0" i="0" u="none" strike="noStrike">
                          <a:solidFill>
                            <a:srgbClr val="000000"/>
                          </a:solidFill>
                          <a:effectLst/>
                          <a:latin typeface="Arial Narrow"/>
                        </a:rPr>
                        <a:t>80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cs-CZ" sz="1700" b="0" i="0" u="none" strike="noStrike" dirty="0">
                          <a:solidFill>
                            <a:srgbClr val="000000"/>
                          </a:solidFill>
                          <a:effectLst/>
                          <a:latin typeface="Arial Narrow"/>
                        </a:rPr>
                        <a:t>216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700" b="0" i="0" u="none" strike="noStrike">
                          <a:solidFill>
                            <a:srgbClr val="000000"/>
                          </a:solidFill>
                          <a:effectLst/>
                          <a:latin typeface="Arial Narrow"/>
                        </a:rPr>
                        <a:t>3879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2648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23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a:solidFill>
                            <a:srgbClr val="000000"/>
                          </a:solidFill>
                          <a:effectLst/>
                          <a:latin typeface="Arial Narrow"/>
                        </a:rPr>
                        <a:t>110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876">
                <a:tc>
                  <a:txBody>
                    <a:bodyPr/>
                    <a:lstStyle/>
                    <a:p>
                      <a:pPr algn="l" fontAlgn="b"/>
                      <a:r>
                        <a:rPr lang="en-US" sz="1700" b="0" i="0" u="none" strike="noStrike">
                          <a:solidFill>
                            <a:srgbClr val="000000"/>
                          </a:solidFill>
                          <a:effectLst/>
                          <a:latin typeface="Calibri"/>
                        </a:rPr>
                        <a:t>Voortrekker </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700" b="0" i="0" u="none" strike="noStrike" dirty="0">
                          <a:solidFill>
                            <a:srgbClr val="000000"/>
                          </a:solidFill>
                          <a:effectLst/>
                          <a:latin typeface="Arial Narrow"/>
                        </a:rPr>
                        <a:t>91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700" b="0" i="0" u="none" strike="noStrike">
                          <a:solidFill>
                            <a:srgbClr val="000000"/>
                          </a:solidFill>
                          <a:effectLst/>
                          <a:latin typeface="Arial Narrow"/>
                        </a:rPr>
                        <a:t>765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2678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dirty="0">
                          <a:solidFill>
                            <a:srgbClr val="000000"/>
                          </a:solidFill>
                          <a:effectLst/>
                          <a:latin typeface="Arial Narrow"/>
                        </a:rPr>
                        <a:t>3361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Arial Narrow"/>
                        </a:rPr>
                        <a:t>37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dirty="0">
                          <a:solidFill>
                            <a:srgbClr val="000000"/>
                          </a:solidFill>
                          <a:effectLst/>
                          <a:latin typeface="Arial Narrow"/>
                        </a:rPr>
                        <a:t>142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56E41C8F-6852-4F79-ACAF-D98EB2C3A37B}" type="slidenum">
              <a:rPr lang="en-ZA" altLang="en-US" smtClean="0"/>
              <a:pPr/>
              <a:t>41</a:t>
            </a:fld>
            <a:endParaRPr lang="en-ZA" altLang="en-US"/>
          </a:p>
        </p:txBody>
      </p:sp>
    </p:spTree>
    <p:extLst>
      <p:ext uri="{BB962C8B-B14F-4D97-AF65-F5344CB8AC3E}">
        <p14:creationId xmlns:p14="http://schemas.microsoft.com/office/powerpoint/2010/main" xmlns="" val="1082627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676115"/>
          </a:xfrm>
        </p:spPr>
        <p:txBody>
          <a:bodyPr>
            <a:normAutofit/>
          </a:bodyPr>
          <a:lstStyle/>
          <a:p>
            <a:r>
              <a:rPr lang="en-GB" sz="2000" dirty="0" smtClean="0"/>
              <a:t>Work load index: Medium sized district hospitals; </a:t>
            </a:r>
            <a:endParaRPr lang="en-GB"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91424269"/>
              </p:ext>
            </p:extLst>
          </p:nvPr>
        </p:nvGraphicFramePr>
        <p:xfrm>
          <a:off x="314616" y="880278"/>
          <a:ext cx="8227501" cy="5457468"/>
        </p:xfrm>
        <a:graphic>
          <a:graphicData uri="http://schemas.openxmlformats.org/drawingml/2006/table">
            <a:tbl>
              <a:tblPr/>
              <a:tblGrid>
                <a:gridCol w="1224998"/>
                <a:gridCol w="1400222"/>
                <a:gridCol w="1256853"/>
                <a:gridCol w="1171681"/>
                <a:gridCol w="1298730"/>
                <a:gridCol w="921103"/>
                <a:gridCol w="953914"/>
              </a:tblGrid>
              <a:tr h="1082040">
                <a:tc>
                  <a:txBody>
                    <a:bodyPr/>
                    <a:lstStyle/>
                    <a:p>
                      <a:pPr algn="l" fontAlgn="b"/>
                      <a:endParaRPr lang="en-US" sz="1400" b="0" i="0" u="none" strike="noStrike" dirty="0">
                        <a:solidFill>
                          <a:srgbClr val="000000"/>
                        </a:solidFill>
                        <a:effectLst/>
                        <a:latin typeface="Calibri"/>
                      </a:endParaRP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Arial"/>
                        </a:rPr>
                        <a:t>Inpatient beds - total</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Average Mnth Emergency headcount </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Average </a:t>
                      </a:r>
                      <a:r>
                        <a:rPr lang="en-US" sz="1400" b="0" i="0" u="none" strike="noStrike" dirty="0" err="1" smtClean="0">
                          <a:solidFill>
                            <a:srgbClr val="000000"/>
                          </a:solidFill>
                          <a:effectLst/>
                          <a:latin typeface="Arial"/>
                        </a:rPr>
                        <a:t>mnthly</a:t>
                      </a:r>
                      <a:r>
                        <a:rPr lang="en-US" sz="1400" b="0" i="0" u="none" strike="noStrike" dirty="0" smtClean="0">
                          <a:solidFill>
                            <a:srgbClr val="000000"/>
                          </a:solidFill>
                          <a:effectLst/>
                          <a:latin typeface="Arial"/>
                        </a:rPr>
                        <a:t> </a:t>
                      </a:r>
                      <a:r>
                        <a:rPr lang="en-US" sz="1400" b="0" i="0" u="none" strike="noStrike" dirty="0">
                          <a:solidFill>
                            <a:srgbClr val="000000"/>
                          </a:solidFill>
                          <a:effectLst/>
                          <a:latin typeface="Arial"/>
                        </a:rPr>
                        <a:t>OPD headcount - </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Average Patient Day Equivalent</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Average CS per Month</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Average </a:t>
                      </a:r>
                      <a:r>
                        <a:rPr lang="en-US" sz="1400" b="0" i="0" u="none" strike="noStrike" dirty="0" smtClean="0">
                          <a:solidFill>
                            <a:srgbClr val="000000"/>
                          </a:solidFill>
                          <a:effectLst/>
                          <a:latin typeface="Arial"/>
                        </a:rPr>
                        <a:t>deliveries </a:t>
                      </a:r>
                      <a:r>
                        <a:rPr lang="en-US" sz="1400" b="0" i="0" u="none" strike="noStrike" dirty="0">
                          <a:solidFill>
                            <a:srgbClr val="000000"/>
                          </a:solidFill>
                          <a:effectLst/>
                          <a:latin typeface="Arial"/>
                        </a:rPr>
                        <a:t>per month</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54152">
                <a:tc>
                  <a:txBody>
                    <a:bodyPr/>
                    <a:lstStyle/>
                    <a:p>
                      <a:pPr algn="l" fontAlgn="b"/>
                      <a:r>
                        <a:rPr lang="en-US" sz="1400" b="0" i="0" u="none" strike="noStrike">
                          <a:solidFill>
                            <a:srgbClr val="000000"/>
                          </a:solidFill>
                          <a:effectLst/>
                          <a:latin typeface="Calibri"/>
                        </a:rPr>
                        <a:t>Maphuta Malatji</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400" b="0" i="0" u="none" strike="noStrike" dirty="0">
                          <a:solidFill>
                            <a:srgbClr val="000000"/>
                          </a:solidFill>
                          <a:effectLst/>
                          <a:latin typeface="Arial Narrow"/>
                        </a:rPr>
                        <a:t>104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uk-UA" sz="1400" b="0" i="0" u="none" strike="noStrike">
                          <a:solidFill>
                            <a:srgbClr val="000000"/>
                          </a:solidFill>
                          <a:effectLst/>
                          <a:latin typeface="Arial Narrow"/>
                        </a:rPr>
                        <a:t>519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Arial Narrow"/>
                        </a:rPr>
                        <a:t>5458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4803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52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209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63">
                <a:tc>
                  <a:txBody>
                    <a:bodyPr/>
                    <a:lstStyle/>
                    <a:p>
                      <a:pPr algn="l" fontAlgn="b"/>
                      <a:r>
                        <a:rPr lang="en-US" sz="1400" b="0" i="0" u="none" strike="noStrike">
                          <a:solidFill>
                            <a:srgbClr val="000000"/>
                          </a:solidFill>
                          <a:effectLst/>
                          <a:latin typeface="Calibri"/>
                        </a:rPr>
                        <a:t>WF Knobel</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400" b="0" i="0" u="none" strike="noStrike">
                          <a:solidFill>
                            <a:srgbClr val="000000"/>
                          </a:solidFill>
                          <a:effectLst/>
                          <a:latin typeface="Arial Narrow"/>
                        </a:rPr>
                        <a:t>110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en-US" sz="1400" b="0" i="0" u="none" strike="noStrike">
                          <a:solidFill>
                            <a:srgbClr val="000000"/>
                          </a:solidFill>
                          <a:effectLst/>
                          <a:latin typeface="Arial Narrow"/>
                        </a:rPr>
                        <a:t>543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3070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3230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Narrow"/>
                        </a:rPr>
                        <a:t>35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Narrow"/>
                        </a:rPr>
                        <a:t>140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63">
                <a:tc>
                  <a:txBody>
                    <a:bodyPr/>
                    <a:lstStyle/>
                    <a:p>
                      <a:pPr algn="l" fontAlgn="b"/>
                      <a:r>
                        <a:rPr lang="en-US" sz="1400" b="0" i="0" u="none" strike="noStrike">
                          <a:solidFill>
                            <a:srgbClr val="000000"/>
                          </a:solidFill>
                          <a:effectLst/>
                          <a:latin typeface="Calibri"/>
                        </a:rPr>
                        <a:t>Elisras</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400" b="0" i="0" u="none" strike="noStrike">
                          <a:solidFill>
                            <a:srgbClr val="000000"/>
                          </a:solidFill>
                          <a:effectLst/>
                          <a:latin typeface="Arial Narrow"/>
                        </a:rPr>
                        <a:t>120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cs-CZ" sz="1400" b="0" i="0" u="none" strike="noStrike">
                          <a:solidFill>
                            <a:srgbClr val="000000"/>
                          </a:solidFill>
                          <a:effectLst/>
                          <a:latin typeface="Arial Narrow"/>
                        </a:rPr>
                        <a:t>349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3293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400" b="0" i="0" u="none" strike="noStrike">
                          <a:solidFill>
                            <a:srgbClr val="000000"/>
                          </a:solidFill>
                          <a:effectLst/>
                          <a:latin typeface="Arial Narrow"/>
                        </a:rPr>
                        <a:t>3188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Arial Narrow"/>
                        </a:rPr>
                        <a:t>34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Arial Narrow"/>
                        </a:rPr>
                        <a:t>111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63">
                <a:tc>
                  <a:txBody>
                    <a:bodyPr/>
                    <a:lstStyle/>
                    <a:p>
                      <a:pPr algn="l" fontAlgn="b"/>
                      <a:r>
                        <a:rPr lang="en-US" sz="1400" b="0" i="0" u="none" strike="noStrike" dirty="0" err="1">
                          <a:solidFill>
                            <a:srgbClr val="000000"/>
                          </a:solidFill>
                          <a:effectLst/>
                          <a:latin typeface="Calibri"/>
                        </a:rPr>
                        <a:t>Matlala</a:t>
                      </a:r>
                      <a:endParaRPr lang="en-US" sz="1400" b="0" i="0" u="none" strike="noStrike" dirty="0">
                        <a:solidFill>
                          <a:srgbClr val="000000"/>
                        </a:solidFill>
                        <a:effectLst/>
                        <a:latin typeface="Calibri"/>
                      </a:endParaRP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400" b="0" i="0" u="none" strike="noStrike">
                          <a:solidFill>
                            <a:srgbClr val="000000"/>
                          </a:solidFill>
                          <a:effectLst/>
                          <a:latin typeface="Arial Narrow"/>
                        </a:rPr>
                        <a:t>120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en-US" sz="1400" b="0" i="0" u="none" strike="noStrike" dirty="0">
                          <a:solidFill>
                            <a:srgbClr val="000000"/>
                          </a:solidFill>
                          <a:effectLst/>
                          <a:latin typeface="Arial Narrow"/>
                        </a:rPr>
                        <a:t>145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400" b="0" i="0" u="none" strike="noStrike">
                          <a:solidFill>
                            <a:srgbClr val="000000"/>
                          </a:solidFill>
                          <a:effectLst/>
                          <a:latin typeface="Arial Narrow"/>
                        </a:rPr>
                        <a:t>4188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3807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48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Narrow"/>
                        </a:rPr>
                        <a:t>146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63">
                <a:tc>
                  <a:txBody>
                    <a:bodyPr/>
                    <a:lstStyle/>
                    <a:p>
                      <a:pPr algn="l" fontAlgn="b"/>
                      <a:r>
                        <a:rPr lang="en-US" sz="1400" b="0" i="0" u="none" strike="noStrike">
                          <a:solidFill>
                            <a:srgbClr val="000000"/>
                          </a:solidFill>
                          <a:effectLst/>
                          <a:latin typeface="Calibri"/>
                        </a:rPr>
                        <a:t>Mecklenberg</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400" b="0" i="0" u="none" strike="noStrike">
                          <a:solidFill>
                            <a:srgbClr val="000000"/>
                          </a:solidFill>
                          <a:effectLst/>
                          <a:latin typeface="Arial Narrow"/>
                        </a:rPr>
                        <a:t>121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is-IS" sz="1400" b="0" i="0" u="none" strike="noStrike">
                          <a:solidFill>
                            <a:srgbClr val="000000"/>
                          </a:solidFill>
                          <a:effectLst/>
                          <a:latin typeface="Arial Narrow"/>
                        </a:rPr>
                        <a:t>392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3084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2930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Narrow"/>
                        </a:rPr>
                        <a:t>35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219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63">
                <a:tc>
                  <a:txBody>
                    <a:bodyPr/>
                    <a:lstStyle/>
                    <a:p>
                      <a:pPr algn="l" fontAlgn="b"/>
                      <a:r>
                        <a:rPr lang="en-US" sz="1400" b="0" i="0" u="none" strike="noStrike">
                          <a:solidFill>
                            <a:srgbClr val="000000"/>
                          </a:solidFill>
                          <a:effectLst/>
                          <a:latin typeface="Calibri"/>
                        </a:rPr>
                        <a:t>FH Odendaal</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400" b="0" i="0" u="none" strike="noStrike">
                          <a:solidFill>
                            <a:srgbClr val="000000"/>
                          </a:solidFill>
                          <a:effectLst/>
                          <a:latin typeface="Arial Narrow"/>
                        </a:rPr>
                        <a:t>122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en-US" sz="1400" b="0" i="0" u="none" strike="noStrike">
                          <a:solidFill>
                            <a:srgbClr val="000000"/>
                          </a:solidFill>
                          <a:effectLst/>
                          <a:latin typeface="Arial Narrow"/>
                        </a:rPr>
                        <a:t>430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Arial Narrow"/>
                        </a:rPr>
                        <a:t>3833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3247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27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Arial Narrow"/>
                        </a:rPr>
                        <a:t>118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929">
                <a:tc>
                  <a:txBody>
                    <a:bodyPr/>
                    <a:lstStyle/>
                    <a:p>
                      <a:pPr algn="l" fontAlgn="b"/>
                      <a:r>
                        <a:rPr lang="en-US" sz="1400" b="0" i="0" u="none" strike="noStrike" dirty="0" err="1">
                          <a:solidFill>
                            <a:srgbClr val="000000"/>
                          </a:solidFill>
                          <a:effectLst/>
                          <a:latin typeface="Calibri"/>
                        </a:rPr>
                        <a:t>Dr</a:t>
                      </a:r>
                      <a:r>
                        <a:rPr lang="en-US" sz="1400" b="0" i="0" u="none" strike="noStrike" dirty="0">
                          <a:solidFill>
                            <a:srgbClr val="000000"/>
                          </a:solidFill>
                          <a:effectLst/>
                          <a:latin typeface="Calibri"/>
                        </a:rPr>
                        <a:t> CN </a:t>
                      </a:r>
                      <a:r>
                        <a:rPr lang="en-US" sz="1400" b="0" i="0" u="none" strike="noStrike" dirty="0" err="1">
                          <a:solidFill>
                            <a:srgbClr val="000000"/>
                          </a:solidFill>
                          <a:effectLst/>
                          <a:latin typeface="Calibri"/>
                        </a:rPr>
                        <a:t>Phatudi</a:t>
                      </a:r>
                      <a:endParaRPr lang="en-US" sz="1400" b="0" i="0" u="none" strike="noStrike" dirty="0">
                        <a:solidFill>
                          <a:srgbClr val="000000"/>
                        </a:solidFill>
                        <a:effectLst/>
                        <a:latin typeface="Calibri"/>
                      </a:endParaRP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400" b="0" i="0" u="none" strike="noStrike">
                          <a:solidFill>
                            <a:srgbClr val="000000"/>
                          </a:solidFill>
                          <a:effectLst/>
                          <a:latin typeface="Arial Narrow"/>
                        </a:rPr>
                        <a:t>130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is-IS" sz="1400" b="0" i="0" u="none" strike="noStrike">
                          <a:solidFill>
                            <a:srgbClr val="000000"/>
                          </a:solidFill>
                          <a:effectLst/>
                          <a:latin typeface="Arial Narrow"/>
                        </a:rPr>
                        <a:t>1082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5962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4853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29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Arial Narrow"/>
                        </a:rPr>
                        <a:t>149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63">
                <a:tc>
                  <a:txBody>
                    <a:bodyPr/>
                    <a:lstStyle/>
                    <a:p>
                      <a:pPr algn="l" fontAlgn="b"/>
                      <a:r>
                        <a:rPr lang="en-US" sz="1400" b="0" i="0" u="none" strike="noStrike">
                          <a:solidFill>
                            <a:srgbClr val="000000"/>
                          </a:solidFill>
                          <a:effectLst/>
                          <a:latin typeface="Calibri"/>
                        </a:rPr>
                        <a:t>Sekororo</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400" b="0" i="0" u="none" strike="noStrike">
                          <a:solidFill>
                            <a:srgbClr val="000000"/>
                          </a:solidFill>
                          <a:effectLst/>
                          <a:latin typeface="Arial Narrow"/>
                        </a:rPr>
                        <a:t>132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en-US" sz="1400" b="0" i="0" u="none" strike="noStrike" dirty="0">
                          <a:solidFill>
                            <a:srgbClr val="000000"/>
                          </a:solidFill>
                          <a:effectLst/>
                          <a:latin typeface="Arial Narrow"/>
                        </a:rPr>
                        <a:t>381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3209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Arial Narrow"/>
                        </a:rPr>
                        <a:t>3476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Narrow"/>
                        </a:rPr>
                        <a:t>38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165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63">
                <a:tc>
                  <a:txBody>
                    <a:bodyPr/>
                    <a:lstStyle/>
                    <a:p>
                      <a:pPr algn="l" fontAlgn="b"/>
                      <a:r>
                        <a:rPr lang="en-US" sz="1400" b="0" i="0" u="none" strike="noStrike">
                          <a:solidFill>
                            <a:srgbClr val="000000"/>
                          </a:solidFill>
                          <a:effectLst/>
                          <a:latin typeface="Calibri"/>
                        </a:rPr>
                        <a:t>Warmbaths</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400" b="0" i="0" u="none" strike="noStrike">
                          <a:solidFill>
                            <a:srgbClr val="000000"/>
                          </a:solidFill>
                          <a:effectLst/>
                          <a:latin typeface="Arial Narrow"/>
                        </a:rPr>
                        <a:t>133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cs-CZ" sz="1400" b="0" i="0" u="none" strike="noStrike">
                          <a:solidFill>
                            <a:srgbClr val="000000"/>
                          </a:solidFill>
                          <a:effectLst/>
                          <a:latin typeface="Arial Narrow"/>
                        </a:rPr>
                        <a:t>449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Arial Narrow"/>
                        </a:rPr>
                        <a:t>3570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400" b="0" i="0" u="none" strike="noStrike">
                          <a:solidFill>
                            <a:srgbClr val="000000"/>
                          </a:solidFill>
                          <a:effectLst/>
                          <a:latin typeface="Arial Narrow"/>
                        </a:rPr>
                        <a:t>4002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Arial Narrow"/>
                        </a:rPr>
                        <a:t>36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129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086">
                <a:tc>
                  <a:txBody>
                    <a:bodyPr/>
                    <a:lstStyle/>
                    <a:p>
                      <a:pPr algn="l" fontAlgn="b"/>
                      <a:r>
                        <a:rPr lang="en-US" sz="1400" b="0" i="0" u="none" strike="noStrike" dirty="0">
                          <a:solidFill>
                            <a:srgbClr val="000000"/>
                          </a:solidFill>
                          <a:effectLst/>
                          <a:latin typeface="Calibri"/>
                        </a:rPr>
                        <a:t>Helena </a:t>
                      </a:r>
                      <a:r>
                        <a:rPr lang="en-US" sz="1400" b="0" i="0" u="none" strike="noStrike" dirty="0" err="1">
                          <a:solidFill>
                            <a:srgbClr val="000000"/>
                          </a:solidFill>
                          <a:effectLst/>
                          <a:latin typeface="Calibri"/>
                        </a:rPr>
                        <a:t>Frans</a:t>
                      </a:r>
                      <a:r>
                        <a:rPr lang="en-US" sz="1400" b="0" i="0" u="none" strike="noStrike" dirty="0">
                          <a:solidFill>
                            <a:srgbClr val="000000"/>
                          </a:solidFill>
                          <a:effectLst/>
                          <a:latin typeface="Calibri"/>
                        </a:rPr>
                        <a:t> </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400" b="0" i="0" u="none" strike="noStrike" dirty="0">
                          <a:solidFill>
                            <a:srgbClr val="000000"/>
                          </a:solidFill>
                          <a:effectLst/>
                          <a:latin typeface="Arial Narrow"/>
                        </a:rPr>
                        <a:t>136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en-US" sz="1400" b="0" i="0" u="none" strike="noStrike" dirty="0">
                          <a:solidFill>
                            <a:srgbClr val="000000"/>
                          </a:solidFill>
                          <a:effectLst/>
                          <a:latin typeface="Arial Narrow"/>
                        </a:rPr>
                        <a:t>915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dirty="0">
                          <a:solidFill>
                            <a:srgbClr val="000000"/>
                          </a:solidFill>
                          <a:effectLst/>
                          <a:latin typeface="Arial Narrow"/>
                        </a:rPr>
                        <a:t>4051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4273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Narrow"/>
                        </a:rPr>
                        <a:t>41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213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960">
                <a:tc>
                  <a:txBody>
                    <a:bodyPr/>
                    <a:lstStyle/>
                    <a:p>
                      <a:pPr algn="l" fontAlgn="b"/>
                      <a:r>
                        <a:rPr lang="en-US" sz="1400" b="0" i="0" u="none" strike="noStrike">
                          <a:solidFill>
                            <a:srgbClr val="000000"/>
                          </a:solidFill>
                          <a:effectLst/>
                          <a:latin typeface="Calibri"/>
                        </a:rPr>
                        <a:t>George Masebe</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400" b="0" i="0" u="none" strike="noStrike">
                          <a:solidFill>
                            <a:srgbClr val="000000"/>
                          </a:solidFill>
                          <a:effectLst/>
                          <a:latin typeface="Arial Narrow"/>
                        </a:rPr>
                        <a:t>143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fi-FI" sz="1400" b="0" i="0" u="none" strike="noStrike">
                          <a:solidFill>
                            <a:srgbClr val="000000"/>
                          </a:solidFill>
                          <a:effectLst/>
                          <a:latin typeface="Arial Narrow"/>
                        </a:rPr>
                        <a:t>181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Narrow"/>
                        </a:rPr>
                        <a:t>3153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400" b="0" i="0" u="none" strike="noStrike">
                          <a:solidFill>
                            <a:srgbClr val="000000"/>
                          </a:solidFill>
                          <a:effectLst/>
                          <a:latin typeface="Arial Narrow"/>
                        </a:rPr>
                        <a:t>3797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Arial Narrow"/>
                        </a:rPr>
                        <a:t>36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130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63">
                <a:tc>
                  <a:txBody>
                    <a:bodyPr/>
                    <a:lstStyle/>
                    <a:p>
                      <a:pPr algn="l" fontAlgn="b"/>
                      <a:r>
                        <a:rPr lang="en-US" sz="1400" b="0" i="0" u="none" strike="noStrike">
                          <a:solidFill>
                            <a:srgbClr val="000000"/>
                          </a:solidFill>
                          <a:effectLst/>
                          <a:latin typeface="Calibri"/>
                        </a:rPr>
                        <a:t>Seshego</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Arial Narrow"/>
                        </a:rPr>
                        <a:t>175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is-IS" sz="1400" b="0" i="0" u="none" strike="noStrike">
                          <a:solidFill>
                            <a:srgbClr val="000000"/>
                          </a:solidFill>
                          <a:effectLst/>
                          <a:latin typeface="Arial Narrow"/>
                        </a:rPr>
                        <a:t>1578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4623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5628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solidFill>
                            <a:srgbClr val="000000"/>
                          </a:solidFill>
                          <a:effectLst/>
                          <a:latin typeface="Arial Narrow"/>
                        </a:rPr>
                        <a:t>39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255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63">
                <a:tc>
                  <a:txBody>
                    <a:bodyPr/>
                    <a:lstStyle/>
                    <a:p>
                      <a:pPr algn="l" fontAlgn="b"/>
                      <a:r>
                        <a:rPr lang="en-US" sz="1400" b="0" i="0" u="none" strike="noStrike">
                          <a:solidFill>
                            <a:srgbClr val="000000"/>
                          </a:solidFill>
                          <a:effectLst/>
                          <a:latin typeface="Calibri"/>
                        </a:rPr>
                        <a:t>Kgapane</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400" b="0" i="0" u="none" strike="noStrike">
                          <a:solidFill>
                            <a:srgbClr val="000000"/>
                          </a:solidFill>
                          <a:effectLst/>
                          <a:latin typeface="Arial Narrow"/>
                        </a:rPr>
                        <a:t>178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en-US" sz="1400" b="0" i="0" u="none" strike="noStrike">
                          <a:solidFill>
                            <a:srgbClr val="000000"/>
                          </a:solidFill>
                          <a:effectLst/>
                          <a:latin typeface="Arial Narrow"/>
                        </a:rPr>
                        <a:t>350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5071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Arial Narrow"/>
                        </a:rPr>
                        <a:t>5588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Narrow"/>
                        </a:rPr>
                        <a:t>60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296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63">
                <a:tc>
                  <a:txBody>
                    <a:bodyPr/>
                    <a:lstStyle/>
                    <a:p>
                      <a:pPr algn="l" fontAlgn="b"/>
                      <a:r>
                        <a:rPr lang="en-US" sz="1400" b="0" i="0" u="none" strike="noStrike" dirty="0">
                          <a:solidFill>
                            <a:srgbClr val="000000"/>
                          </a:solidFill>
                          <a:effectLst/>
                          <a:latin typeface="Calibri"/>
                        </a:rPr>
                        <a:t>Dilokong</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FI" sz="1400" b="0" i="0" u="none" strike="noStrike" dirty="0">
                          <a:solidFill>
                            <a:srgbClr val="000000"/>
                          </a:solidFill>
                          <a:effectLst/>
                          <a:latin typeface="Arial Narrow"/>
                        </a:rPr>
                        <a:t>186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82"/>
                    </a:solidFill>
                  </a:tcPr>
                </a:tc>
                <a:tc>
                  <a:txBody>
                    <a:bodyPr/>
                    <a:lstStyle/>
                    <a:p>
                      <a:pPr algn="ctr" fontAlgn="b"/>
                      <a:r>
                        <a:rPr lang="cs-CZ" sz="1400" b="0" i="0" u="none" strike="noStrike">
                          <a:solidFill>
                            <a:srgbClr val="000000"/>
                          </a:solidFill>
                          <a:effectLst/>
                          <a:latin typeface="Arial Narrow"/>
                        </a:rPr>
                        <a:t>997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5063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5052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400" b="0" i="0" u="none" strike="noStrike">
                          <a:solidFill>
                            <a:srgbClr val="000000"/>
                          </a:solidFill>
                          <a:effectLst/>
                          <a:latin typeface="Arial Narrow"/>
                        </a:rPr>
                        <a:t>62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Arial Narrow"/>
                        </a:rPr>
                        <a:t>347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56E41C8F-6852-4F79-ACAF-D98EB2C3A37B}" type="slidenum">
              <a:rPr lang="en-ZA" altLang="en-US" smtClean="0"/>
              <a:pPr/>
              <a:t>42</a:t>
            </a:fld>
            <a:endParaRPr lang="en-ZA" altLang="en-US"/>
          </a:p>
        </p:txBody>
      </p:sp>
    </p:spTree>
    <p:extLst>
      <p:ext uri="{BB962C8B-B14F-4D97-AF65-F5344CB8AC3E}">
        <p14:creationId xmlns:p14="http://schemas.microsoft.com/office/powerpoint/2010/main" xmlns="" val="1904057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Large district hospitals - workload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0502239"/>
              </p:ext>
            </p:extLst>
          </p:nvPr>
        </p:nvGraphicFramePr>
        <p:xfrm>
          <a:off x="361220" y="1866901"/>
          <a:ext cx="8308218" cy="3857092"/>
        </p:xfrm>
        <a:graphic>
          <a:graphicData uri="http://schemas.openxmlformats.org/drawingml/2006/table">
            <a:tbl>
              <a:tblPr/>
              <a:tblGrid>
                <a:gridCol w="1456610"/>
                <a:gridCol w="1278251"/>
                <a:gridCol w="1527617"/>
                <a:gridCol w="1131844"/>
                <a:gridCol w="1059598"/>
                <a:gridCol w="891026"/>
                <a:gridCol w="963272"/>
              </a:tblGrid>
              <a:tr h="1310640">
                <a:tc>
                  <a:txBody>
                    <a:bodyPr/>
                    <a:lstStyle/>
                    <a:p>
                      <a:pPr algn="ctr" fontAlgn="b"/>
                      <a:endParaRPr lang="en-US" sz="1700" b="0" i="0" u="none" strike="noStrike" dirty="0">
                        <a:solidFill>
                          <a:srgbClr val="000000"/>
                        </a:solidFill>
                        <a:effectLst/>
                        <a:latin typeface="+mn-lt"/>
                      </a:endParaRP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700" b="0" i="0" u="none" strike="noStrike" dirty="0">
                          <a:solidFill>
                            <a:srgbClr val="000000"/>
                          </a:solidFill>
                          <a:effectLst/>
                          <a:latin typeface="+mn-lt"/>
                        </a:rPr>
                        <a:t>Inpatient beds - total</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effectLst/>
                          <a:latin typeface="+mn-lt"/>
                        </a:rPr>
                        <a:t>Average </a:t>
                      </a:r>
                      <a:r>
                        <a:rPr lang="en-US" sz="1700" b="0" i="0" u="none" strike="noStrike" dirty="0" smtClean="0">
                          <a:solidFill>
                            <a:srgbClr val="000000"/>
                          </a:solidFill>
                          <a:effectLst/>
                          <a:latin typeface="+mn-lt"/>
                        </a:rPr>
                        <a:t>Monthly </a:t>
                      </a:r>
                      <a:r>
                        <a:rPr lang="en-US" sz="1700" b="0" i="0" u="none" strike="noStrike" dirty="0">
                          <a:solidFill>
                            <a:srgbClr val="000000"/>
                          </a:solidFill>
                          <a:effectLst/>
                          <a:latin typeface="+mn-lt"/>
                        </a:rPr>
                        <a:t>Emergency headcount </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mn-lt"/>
                        </a:rPr>
                        <a:t>Average mnth OPD headcount - </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effectLst/>
                          <a:latin typeface="+mn-lt"/>
                        </a:rPr>
                        <a:t>Average Patient Day Equivalent</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mn-lt"/>
                        </a:rPr>
                        <a:t>Average CS per Month</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mn-lt"/>
                        </a:rPr>
                        <a:t>Average deleries per month</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60340">
                <a:tc>
                  <a:txBody>
                    <a:bodyPr/>
                    <a:lstStyle/>
                    <a:p>
                      <a:pPr algn="ctr" fontAlgn="b"/>
                      <a:r>
                        <a:rPr lang="en-US" sz="1700" b="0" i="0" u="none" strike="noStrike">
                          <a:solidFill>
                            <a:srgbClr val="000000"/>
                          </a:solidFill>
                          <a:effectLst/>
                          <a:latin typeface="+mn-lt"/>
                        </a:rPr>
                        <a:t>Malamulela</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700" b="0" i="0" u="none" strike="noStrike">
                          <a:solidFill>
                            <a:srgbClr val="000000"/>
                          </a:solidFill>
                          <a:effectLst/>
                          <a:latin typeface="+mn-lt"/>
                        </a:rPr>
                        <a:t>195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FAA"/>
                    </a:solidFill>
                  </a:tcPr>
                </a:tc>
                <a:tc>
                  <a:txBody>
                    <a:bodyPr/>
                    <a:lstStyle/>
                    <a:p>
                      <a:pPr algn="ctr" fontAlgn="b"/>
                      <a:r>
                        <a:rPr lang="is-IS" sz="1700" b="0" i="0" u="none" strike="noStrike" dirty="0">
                          <a:solidFill>
                            <a:srgbClr val="000000"/>
                          </a:solidFill>
                          <a:effectLst/>
                          <a:latin typeface="+mn-lt"/>
                        </a:rPr>
                        <a:t>1000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700" b="0" i="0" u="none" strike="noStrike" dirty="0">
                          <a:solidFill>
                            <a:srgbClr val="000000"/>
                          </a:solidFill>
                          <a:effectLst/>
                          <a:latin typeface="+mn-lt"/>
                        </a:rPr>
                        <a:t>3539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dirty="0">
                          <a:solidFill>
                            <a:srgbClr val="000000"/>
                          </a:solidFill>
                          <a:effectLst/>
                          <a:latin typeface="+mn-lt"/>
                        </a:rPr>
                        <a:t>5284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dirty="0">
                          <a:solidFill>
                            <a:srgbClr val="000000"/>
                          </a:solidFill>
                          <a:effectLst/>
                          <a:latin typeface="+mn-lt"/>
                        </a:rPr>
                        <a:t>52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dirty="0">
                          <a:solidFill>
                            <a:srgbClr val="000000"/>
                          </a:solidFill>
                          <a:effectLst/>
                          <a:latin typeface="+mn-lt"/>
                        </a:rPr>
                        <a:t>332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340">
                <a:tc>
                  <a:txBody>
                    <a:bodyPr/>
                    <a:lstStyle/>
                    <a:p>
                      <a:pPr algn="ctr" fontAlgn="b"/>
                      <a:r>
                        <a:rPr lang="en-US" sz="1700" b="0" i="0" u="none" strike="noStrike">
                          <a:solidFill>
                            <a:srgbClr val="000000"/>
                          </a:solidFill>
                          <a:effectLst/>
                          <a:latin typeface="+mn-lt"/>
                        </a:rPr>
                        <a:t>Jane Furse</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700" b="0" i="0" u="none" strike="noStrike">
                          <a:solidFill>
                            <a:srgbClr val="000000"/>
                          </a:solidFill>
                          <a:effectLst/>
                          <a:latin typeface="+mn-lt"/>
                        </a:rPr>
                        <a:t>200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FAA"/>
                    </a:solidFill>
                  </a:tcPr>
                </a:tc>
                <a:tc>
                  <a:txBody>
                    <a:bodyPr/>
                    <a:lstStyle/>
                    <a:p>
                      <a:pPr algn="ctr" fontAlgn="b"/>
                      <a:r>
                        <a:rPr lang="is-IS" sz="1700" b="0" i="0" u="none" strike="noStrike" dirty="0">
                          <a:solidFill>
                            <a:srgbClr val="000000"/>
                          </a:solidFill>
                          <a:effectLst/>
                          <a:latin typeface="+mn-lt"/>
                        </a:rPr>
                        <a:t>1053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700" b="0" i="0" u="none" strike="noStrike">
                          <a:solidFill>
                            <a:srgbClr val="000000"/>
                          </a:solidFill>
                          <a:effectLst/>
                          <a:latin typeface="+mn-lt"/>
                        </a:rPr>
                        <a:t>6588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mn-lt"/>
                        </a:rPr>
                        <a:t>6859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dirty="0">
                          <a:solidFill>
                            <a:srgbClr val="000000"/>
                          </a:solidFill>
                          <a:effectLst/>
                          <a:latin typeface="+mn-lt"/>
                        </a:rPr>
                        <a:t>94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effectLst/>
                          <a:latin typeface="+mn-lt"/>
                        </a:rPr>
                        <a:t>414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412">
                <a:tc>
                  <a:txBody>
                    <a:bodyPr/>
                    <a:lstStyle/>
                    <a:p>
                      <a:pPr algn="ctr" fontAlgn="b"/>
                      <a:r>
                        <a:rPr lang="en-US" sz="1700" b="0" i="0" u="none" strike="noStrike">
                          <a:solidFill>
                            <a:srgbClr val="000000"/>
                          </a:solidFill>
                          <a:effectLst/>
                          <a:latin typeface="+mn-lt"/>
                        </a:rPr>
                        <a:t>Lebowakgomo</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700" b="0" i="0" u="none" strike="noStrike">
                          <a:solidFill>
                            <a:srgbClr val="000000"/>
                          </a:solidFill>
                          <a:effectLst/>
                          <a:latin typeface="+mn-lt"/>
                        </a:rPr>
                        <a:t>220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FAA"/>
                    </a:solidFill>
                  </a:tcPr>
                </a:tc>
                <a:tc>
                  <a:txBody>
                    <a:bodyPr/>
                    <a:lstStyle/>
                    <a:p>
                      <a:pPr algn="ctr" fontAlgn="b"/>
                      <a:r>
                        <a:rPr lang="en-US" sz="1700" b="0" i="0" u="none" strike="noStrike" dirty="0">
                          <a:solidFill>
                            <a:srgbClr val="000000"/>
                          </a:solidFill>
                          <a:effectLst/>
                          <a:latin typeface="+mn-lt"/>
                        </a:rPr>
                        <a:t>1456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mn-lt"/>
                        </a:rPr>
                        <a:t>7471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mn-lt"/>
                        </a:rPr>
                        <a:t>8435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mn-lt"/>
                        </a:rPr>
                        <a:t>93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dirty="0">
                          <a:solidFill>
                            <a:srgbClr val="000000"/>
                          </a:solidFill>
                          <a:effectLst/>
                          <a:latin typeface="+mn-lt"/>
                        </a:rPr>
                        <a:t>280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340">
                <a:tc>
                  <a:txBody>
                    <a:bodyPr/>
                    <a:lstStyle/>
                    <a:p>
                      <a:pPr algn="ctr" fontAlgn="b"/>
                      <a:r>
                        <a:rPr lang="en-US" sz="1700" b="0" i="0" u="none" strike="noStrike" dirty="0" smtClean="0">
                          <a:solidFill>
                            <a:srgbClr val="000000"/>
                          </a:solidFill>
                          <a:effectLst/>
                          <a:latin typeface="+mn-lt"/>
                        </a:rPr>
                        <a:t>Siloam</a:t>
                      </a:r>
                      <a:endParaRPr lang="en-US" sz="1700" b="0" i="0" u="none" strike="noStrike" dirty="0">
                        <a:solidFill>
                          <a:srgbClr val="000000"/>
                        </a:solidFill>
                        <a:effectLst/>
                        <a:latin typeface="+mn-lt"/>
                      </a:endParaRP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700" b="0" i="0" u="none" strike="noStrike">
                          <a:solidFill>
                            <a:srgbClr val="000000"/>
                          </a:solidFill>
                          <a:effectLst/>
                          <a:latin typeface="+mn-lt"/>
                        </a:rPr>
                        <a:t>220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FAA"/>
                    </a:solidFill>
                  </a:tcPr>
                </a:tc>
                <a:tc>
                  <a:txBody>
                    <a:bodyPr/>
                    <a:lstStyle/>
                    <a:p>
                      <a:pPr algn="ctr" fontAlgn="b"/>
                      <a:r>
                        <a:rPr lang="cs-CZ" sz="1700" b="0" i="0" u="none" strike="noStrike">
                          <a:solidFill>
                            <a:srgbClr val="000000"/>
                          </a:solidFill>
                          <a:effectLst/>
                          <a:latin typeface="+mn-lt"/>
                        </a:rPr>
                        <a:t>421</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mn-lt"/>
                        </a:rPr>
                        <a:t>5006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mn-lt"/>
                        </a:rPr>
                        <a:t>7385</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effectLst/>
                          <a:latin typeface="+mn-lt"/>
                        </a:rPr>
                        <a:t>56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mn-lt"/>
                        </a:rPr>
                        <a:t>248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340">
                <a:tc>
                  <a:txBody>
                    <a:bodyPr/>
                    <a:lstStyle/>
                    <a:p>
                      <a:pPr algn="ctr" fontAlgn="b"/>
                      <a:r>
                        <a:rPr lang="en-US" sz="1700" b="0" i="0" u="none" strike="noStrike">
                          <a:solidFill>
                            <a:srgbClr val="000000"/>
                          </a:solidFill>
                          <a:effectLst/>
                          <a:latin typeface="+mn-lt"/>
                        </a:rPr>
                        <a:t>Nkhensani</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700" b="0" i="0" u="none" strike="noStrike" dirty="0">
                          <a:solidFill>
                            <a:srgbClr val="000000"/>
                          </a:solidFill>
                          <a:effectLst/>
                          <a:latin typeface="+mn-lt"/>
                        </a:rPr>
                        <a:t>223</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FAA"/>
                    </a:solidFill>
                  </a:tcPr>
                </a:tc>
                <a:tc>
                  <a:txBody>
                    <a:bodyPr/>
                    <a:lstStyle/>
                    <a:p>
                      <a:pPr algn="ctr" fontAlgn="b"/>
                      <a:r>
                        <a:rPr lang="en-US" sz="1700" b="0" i="0" u="none" strike="noStrike" dirty="0">
                          <a:solidFill>
                            <a:srgbClr val="000000"/>
                          </a:solidFill>
                          <a:effectLst/>
                          <a:latin typeface="+mn-lt"/>
                        </a:rPr>
                        <a:t>964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mn-lt"/>
                        </a:rPr>
                        <a:t>4696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700" b="0" i="0" u="none" strike="noStrike">
                          <a:solidFill>
                            <a:srgbClr val="000000"/>
                          </a:solidFill>
                          <a:effectLst/>
                          <a:latin typeface="+mn-lt"/>
                        </a:rPr>
                        <a:t>7920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mn-lt"/>
                        </a:rPr>
                        <a:t>64</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dirty="0">
                          <a:solidFill>
                            <a:srgbClr val="000000"/>
                          </a:solidFill>
                          <a:effectLst/>
                          <a:latin typeface="+mn-lt"/>
                        </a:rPr>
                        <a:t>376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340">
                <a:tc>
                  <a:txBody>
                    <a:bodyPr/>
                    <a:lstStyle/>
                    <a:p>
                      <a:pPr algn="ctr" fontAlgn="b"/>
                      <a:r>
                        <a:rPr lang="en-US" sz="1700" b="0" i="0" u="none" strike="noStrike">
                          <a:solidFill>
                            <a:srgbClr val="000000"/>
                          </a:solidFill>
                          <a:effectLst/>
                          <a:latin typeface="+mn-lt"/>
                        </a:rPr>
                        <a:t>DFH</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700" b="0" i="0" u="none" strike="noStrike">
                          <a:solidFill>
                            <a:srgbClr val="000000"/>
                          </a:solidFill>
                          <a:effectLst/>
                          <a:latin typeface="+mn-lt"/>
                        </a:rPr>
                        <a:t>286</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FAA"/>
                    </a:solidFill>
                  </a:tcPr>
                </a:tc>
                <a:tc>
                  <a:txBody>
                    <a:bodyPr/>
                    <a:lstStyle/>
                    <a:p>
                      <a:pPr algn="ctr" fontAlgn="b"/>
                      <a:r>
                        <a:rPr lang="is-IS" sz="1700" b="0" i="0" u="none" strike="noStrike" dirty="0">
                          <a:solidFill>
                            <a:srgbClr val="000000"/>
                          </a:solidFill>
                          <a:effectLst/>
                          <a:latin typeface="+mn-lt"/>
                        </a:rPr>
                        <a:t>542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a:solidFill>
                            <a:srgbClr val="000000"/>
                          </a:solidFill>
                          <a:effectLst/>
                          <a:latin typeface="+mn-lt"/>
                        </a:rPr>
                        <a:t>6529</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dirty="0">
                          <a:solidFill>
                            <a:srgbClr val="000000"/>
                          </a:solidFill>
                          <a:effectLst/>
                          <a:latin typeface="+mn-lt"/>
                        </a:rPr>
                        <a:t>8368</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a:solidFill>
                            <a:srgbClr val="000000"/>
                          </a:solidFill>
                          <a:effectLst/>
                          <a:latin typeface="+mn-lt"/>
                        </a:rPr>
                        <a:t>80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700" b="0" i="0" u="none" strike="noStrike">
                          <a:solidFill>
                            <a:srgbClr val="000000"/>
                          </a:solidFill>
                          <a:effectLst/>
                          <a:latin typeface="+mn-lt"/>
                        </a:rPr>
                        <a:t>390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340">
                <a:tc>
                  <a:txBody>
                    <a:bodyPr/>
                    <a:lstStyle/>
                    <a:p>
                      <a:pPr algn="ctr" fontAlgn="b"/>
                      <a:r>
                        <a:rPr lang="en-US" sz="1700" b="0" i="0" u="none" strike="noStrike">
                          <a:solidFill>
                            <a:srgbClr val="000000"/>
                          </a:solidFill>
                          <a:effectLst/>
                          <a:latin typeface="+mn-lt"/>
                        </a:rPr>
                        <a:t>Elim </a:t>
                      </a:r>
                    </a:p>
                  </a:txBody>
                  <a:tcPr marL="12700" marR="12700" marT="1524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700" b="0" i="0" u="none" strike="noStrike">
                          <a:solidFill>
                            <a:srgbClr val="000000"/>
                          </a:solidFill>
                          <a:effectLst/>
                          <a:latin typeface="+mn-lt"/>
                        </a:rPr>
                        <a:t>320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FAA"/>
                    </a:solidFill>
                  </a:tcPr>
                </a:tc>
                <a:tc>
                  <a:txBody>
                    <a:bodyPr/>
                    <a:lstStyle/>
                    <a:p>
                      <a:pPr algn="ctr" fontAlgn="b"/>
                      <a:r>
                        <a:rPr lang="is-IS" sz="1700" b="0" i="0" u="none" strike="noStrike" dirty="0">
                          <a:solidFill>
                            <a:srgbClr val="000000"/>
                          </a:solidFill>
                          <a:effectLst/>
                          <a:latin typeface="+mn-lt"/>
                        </a:rPr>
                        <a:t>250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dirty="0">
                          <a:solidFill>
                            <a:srgbClr val="000000"/>
                          </a:solidFill>
                          <a:effectLst/>
                          <a:latin typeface="+mn-lt"/>
                        </a:rPr>
                        <a:t>9832</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700" b="0" i="0" u="none" strike="noStrike" dirty="0">
                          <a:solidFill>
                            <a:srgbClr val="000000"/>
                          </a:solidFill>
                          <a:effectLst/>
                          <a:latin typeface="+mn-lt"/>
                        </a:rPr>
                        <a:t>9837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0" i="0" u="none" strike="noStrike" dirty="0">
                          <a:solidFill>
                            <a:srgbClr val="000000"/>
                          </a:solidFill>
                          <a:effectLst/>
                          <a:latin typeface="+mn-lt"/>
                        </a:rPr>
                        <a:t>70</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700" b="0" i="0" u="none" strike="noStrike" dirty="0">
                          <a:solidFill>
                            <a:srgbClr val="000000"/>
                          </a:solidFill>
                          <a:effectLst/>
                          <a:latin typeface="+mn-lt"/>
                        </a:rPr>
                        <a:t>277</a:t>
                      </a:r>
                    </a:p>
                  </a:txBody>
                  <a:tcPr marL="12700" marR="12700" marT="15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56E41C8F-6852-4F79-ACAF-D98EB2C3A37B}" type="slidenum">
              <a:rPr lang="en-ZA" altLang="en-US" smtClean="0"/>
              <a:pPr/>
              <a:t>43</a:t>
            </a:fld>
            <a:endParaRPr lang="en-ZA" altLang="en-US"/>
          </a:p>
        </p:txBody>
      </p:sp>
    </p:spTree>
    <p:extLst>
      <p:ext uri="{BB962C8B-B14F-4D97-AF65-F5344CB8AC3E}">
        <p14:creationId xmlns:p14="http://schemas.microsoft.com/office/powerpoint/2010/main" xmlns="" val="38670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Regional hospital</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9289674-F5FB-4291-A0D2-1657CC87F855}" type="slidenum">
              <a:rPr lang="en-ZA" altLang="en-US" smtClean="0"/>
              <a:pPr/>
              <a:t>44</a:t>
            </a:fld>
            <a:endParaRPr lang="en-ZA" altLang="en-US"/>
          </a:p>
        </p:txBody>
      </p:sp>
    </p:spTree>
    <p:extLst>
      <p:ext uri="{BB962C8B-B14F-4D97-AF65-F5344CB8AC3E}">
        <p14:creationId xmlns:p14="http://schemas.microsoft.com/office/powerpoint/2010/main" xmlns="" val="1450357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hospitals</a:t>
            </a:r>
            <a:endParaRPr lang="en-GB" dirty="0"/>
          </a:p>
        </p:txBody>
      </p:sp>
      <p:sp>
        <p:nvSpPr>
          <p:cNvPr id="3" name="Content Placeholder 2"/>
          <p:cNvSpPr>
            <a:spLocks noGrp="1"/>
          </p:cNvSpPr>
          <p:nvPr>
            <p:ph sz="half" idx="1"/>
          </p:nvPr>
        </p:nvSpPr>
        <p:spPr>
          <a:xfrm>
            <a:off x="335667" y="1600204"/>
            <a:ext cx="4731634" cy="4525963"/>
          </a:xfrm>
        </p:spPr>
        <p:txBody>
          <a:bodyPr>
            <a:normAutofit lnSpcReduction="10000"/>
          </a:bodyPr>
          <a:lstStyle/>
          <a:p>
            <a:r>
              <a:rPr lang="en-GB" dirty="0"/>
              <a:t>G</a:t>
            </a:r>
            <a:r>
              <a:rPr lang="en-GB" dirty="0" smtClean="0"/>
              <a:t>eneral “specialist” services to the district</a:t>
            </a:r>
          </a:p>
          <a:p>
            <a:pPr lvl="1"/>
            <a:r>
              <a:rPr lang="en-GB" dirty="0" smtClean="0"/>
              <a:t>500 000 </a:t>
            </a:r>
            <a:r>
              <a:rPr lang="mr-IN" dirty="0" smtClean="0"/>
              <a:t>–</a:t>
            </a:r>
            <a:r>
              <a:rPr lang="en-GB" dirty="0" smtClean="0"/>
              <a:t> 1,5 million people</a:t>
            </a:r>
          </a:p>
          <a:p>
            <a:pPr lvl="1"/>
            <a:r>
              <a:rPr lang="en-GB" dirty="0" smtClean="0"/>
              <a:t>Referral services for 6 </a:t>
            </a:r>
            <a:r>
              <a:rPr lang="mr-IN" dirty="0" smtClean="0"/>
              <a:t>–</a:t>
            </a:r>
            <a:r>
              <a:rPr lang="en-GB" dirty="0" smtClean="0"/>
              <a:t> 7 district hospitals and 50 </a:t>
            </a:r>
            <a:r>
              <a:rPr lang="mr-IN" dirty="0" smtClean="0"/>
              <a:t>–</a:t>
            </a:r>
            <a:r>
              <a:rPr lang="en-GB" dirty="0" smtClean="0"/>
              <a:t> 150 PHC clinics</a:t>
            </a:r>
          </a:p>
          <a:p>
            <a:pPr lvl="1"/>
            <a:r>
              <a:rPr lang="en-GB" dirty="0" smtClean="0"/>
              <a:t>Clinical services to patients in the sub-district (~ 200 000)</a:t>
            </a:r>
          </a:p>
          <a:p>
            <a:pPr lvl="1"/>
            <a:endParaRPr lang="en-GB" dirty="0" smtClean="0"/>
          </a:p>
        </p:txBody>
      </p:sp>
      <p:sp>
        <p:nvSpPr>
          <p:cNvPr id="4" name="Content Placeholder 3"/>
          <p:cNvSpPr>
            <a:spLocks noGrp="1"/>
          </p:cNvSpPr>
          <p:nvPr>
            <p:ph sz="half" idx="2"/>
          </p:nvPr>
        </p:nvSpPr>
        <p:spPr>
          <a:xfrm>
            <a:off x="5219700" y="1600204"/>
            <a:ext cx="3924300" cy="4525963"/>
          </a:xfrm>
        </p:spPr>
        <p:txBody>
          <a:bodyPr>
            <a:normAutofit lnSpcReduction="10000"/>
          </a:bodyPr>
          <a:lstStyle/>
          <a:p>
            <a:r>
              <a:rPr lang="en-US" dirty="0" smtClean="0"/>
              <a:t>24-hour service in each key discipline</a:t>
            </a:r>
          </a:p>
          <a:p>
            <a:pPr lvl="1"/>
            <a:r>
              <a:rPr lang="en-US" dirty="0" smtClean="0"/>
              <a:t>Clinical </a:t>
            </a:r>
          </a:p>
          <a:p>
            <a:pPr lvl="1"/>
            <a:r>
              <a:rPr lang="en-US" dirty="0" smtClean="0"/>
              <a:t>Referral</a:t>
            </a:r>
          </a:p>
          <a:p>
            <a:r>
              <a:rPr lang="en-US" dirty="0" smtClean="0"/>
              <a:t>Provided by a “specialist”  lead team in each discipline </a:t>
            </a:r>
          </a:p>
          <a:p>
            <a:r>
              <a:rPr lang="en-US" dirty="0" smtClean="0"/>
              <a:t>Team provides support services to the district </a:t>
            </a:r>
          </a:p>
          <a:p>
            <a:endParaRPr lang="en-US" dirty="0" smtClean="0"/>
          </a:p>
          <a:p>
            <a:pPr lvl="1"/>
            <a:endParaRPr lang="en-US" dirty="0" smtClean="0"/>
          </a:p>
          <a:p>
            <a:pPr lvl="1"/>
            <a:endParaRPr lang="en-US" dirty="0" smtClean="0"/>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BC16965B-86E7-4BE2-B9F1-9249E175A2B8}" type="slidenum">
              <a:rPr lang="en-ZA" altLang="en-US" smtClean="0"/>
              <a:pPr/>
              <a:t>45</a:t>
            </a:fld>
            <a:endParaRPr lang="en-ZA" altLang="en-US"/>
          </a:p>
        </p:txBody>
      </p:sp>
    </p:spTree>
    <p:extLst>
      <p:ext uri="{BB962C8B-B14F-4D97-AF65-F5344CB8AC3E}">
        <p14:creationId xmlns:p14="http://schemas.microsoft.com/office/powerpoint/2010/main" xmlns="" val="2971312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Key regional specialist services </a:t>
            </a:r>
            <a:br>
              <a:rPr lang="en-GB" dirty="0" smtClean="0"/>
            </a:br>
            <a:r>
              <a:rPr lang="en-GB" sz="2200" dirty="0" smtClean="0"/>
              <a:t>(Defined by National </a:t>
            </a:r>
            <a:r>
              <a:rPr lang="en-GB" sz="2200" dirty="0" smtClean="0">
                <a:solidFill>
                  <a:schemeClr val="tx1"/>
                </a:solidFill>
              </a:rPr>
              <a:t>Tertiary Service Policy</a:t>
            </a:r>
            <a:r>
              <a:rPr lang="en-GB" sz="2200" dirty="0" smtClean="0"/>
              <a:t>)</a:t>
            </a:r>
            <a:endParaRPr lang="en-GB" sz="2200" dirty="0"/>
          </a:p>
        </p:txBody>
      </p:sp>
      <p:sp>
        <p:nvSpPr>
          <p:cNvPr id="3" name="Content Placeholder 2"/>
          <p:cNvSpPr>
            <a:spLocks noGrp="1"/>
          </p:cNvSpPr>
          <p:nvPr>
            <p:ph sz="half" idx="1"/>
          </p:nvPr>
        </p:nvSpPr>
        <p:spPr>
          <a:xfrm>
            <a:off x="798653" y="1600204"/>
            <a:ext cx="4268647" cy="4525963"/>
          </a:xfrm>
        </p:spPr>
        <p:txBody>
          <a:bodyPr>
            <a:normAutofit fontScale="92500" lnSpcReduction="20000"/>
          </a:bodyPr>
          <a:lstStyle/>
          <a:p>
            <a:r>
              <a:rPr lang="en-GB" b="1" dirty="0" smtClean="0"/>
              <a:t>Paediatrics and neonatal care</a:t>
            </a:r>
          </a:p>
          <a:p>
            <a:r>
              <a:rPr lang="en-GB" b="1" dirty="0" smtClean="0"/>
              <a:t>Obstetrics and Gynaecology</a:t>
            </a:r>
          </a:p>
          <a:p>
            <a:r>
              <a:rPr lang="en-GB" b="1" dirty="0"/>
              <a:t>Anaesthesia</a:t>
            </a:r>
          </a:p>
          <a:p>
            <a:r>
              <a:rPr lang="en-GB" b="1" dirty="0" smtClean="0"/>
              <a:t>Surgery and orthopaedics</a:t>
            </a:r>
          </a:p>
          <a:p>
            <a:r>
              <a:rPr lang="en-GB" b="1" dirty="0" smtClean="0"/>
              <a:t>Internal </a:t>
            </a:r>
            <a:r>
              <a:rPr lang="en-GB" b="1" dirty="0"/>
              <a:t>medicine</a:t>
            </a:r>
          </a:p>
          <a:p>
            <a:r>
              <a:rPr lang="en-GB" b="1" dirty="0"/>
              <a:t>Psychiatry</a:t>
            </a:r>
          </a:p>
          <a:p>
            <a:r>
              <a:rPr lang="en-GB" i="1" dirty="0" smtClean="0"/>
              <a:t>Radiology</a:t>
            </a:r>
            <a:endParaRPr lang="en-GB" i="1" dirty="0"/>
          </a:p>
          <a:p>
            <a:r>
              <a:rPr lang="en-GB" i="1" dirty="0"/>
              <a:t>Family </a:t>
            </a:r>
            <a:r>
              <a:rPr lang="en-GB" i="1" dirty="0" smtClean="0"/>
              <a:t>medicine</a:t>
            </a:r>
            <a:endParaRPr lang="en-GB" i="1" dirty="0"/>
          </a:p>
          <a:p>
            <a:endParaRPr lang="en-GB" dirty="0"/>
          </a:p>
          <a:p>
            <a:endParaRPr lang="en-GB" dirty="0" smtClean="0"/>
          </a:p>
        </p:txBody>
      </p:sp>
      <p:sp>
        <p:nvSpPr>
          <p:cNvPr id="4" name="Content Placeholder 3"/>
          <p:cNvSpPr>
            <a:spLocks noGrp="1"/>
          </p:cNvSpPr>
          <p:nvPr>
            <p:ph sz="half" idx="2"/>
          </p:nvPr>
        </p:nvSpPr>
        <p:spPr>
          <a:xfrm>
            <a:off x="4837176" y="1600204"/>
            <a:ext cx="3849624" cy="4525963"/>
          </a:xfrm>
        </p:spPr>
        <p:txBody>
          <a:bodyPr>
            <a:normAutofit fontScale="92500" lnSpcReduction="20000"/>
          </a:bodyPr>
          <a:lstStyle/>
          <a:p>
            <a:pPr lvl="1"/>
            <a:r>
              <a:rPr lang="en-GB" dirty="0" smtClean="0"/>
              <a:t>Emergency referral services</a:t>
            </a:r>
          </a:p>
          <a:p>
            <a:pPr lvl="1"/>
            <a:r>
              <a:rPr lang="en-GB" dirty="0" smtClean="0"/>
              <a:t>Specialist Inpatient clinical services</a:t>
            </a:r>
          </a:p>
          <a:p>
            <a:pPr lvl="1"/>
            <a:r>
              <a:rPr lang="en-GB" dirty="0" smtClean="0"/>
              <a:t>Specialist outpatient clinical services</a:t>
            </a:r>
          </a:p>
          <a:p>
            <a:pPr lvl="1"/>
            <a:r>
              <a:rPr lang="en-GB" dirty="0" smtClean="0"/>
              <a:t>Intensive care services for all patients – neonates, children, mothers, adults</a:t>
            </a:r>
          </a:p>
          <a:p>
            <a:pPr lvl="1"/>
            <a:r>
              <a:rPr lang="en-GB" dirty="0" smtClean="0"/>
              <a:t>Surgery and Anaesthesia</a:t>
            </a:r>
          </a:p>
          <a:p>
            <a:endParaRPr lang="en-GB" dirty="0" smtClean="0"/>
          </a:p>
          <a:p>
            <a:endParaRPr lang="en-GB" dirty="0" smtClean="0"/>
          </a:p>
        </p:txBody>
      </p:sp>
      <p:sp>
        <p:nvSpPr>
          <p:cNvPr id="5" name="Slide Number Placeholder 4"/>
          <p:cNvSpPr>
            <a:spLocks noGrp="1"/>
          </p:cNvSpPr>
          <p:nvPr>
            <p:ph type="sldNum" sz="quarter" idx="12"/>
          </p:nvPr>
        </p:nvSpPr>
        <p:spPr/>
        <p:txBody>
          <a:bodyPr/>
          <a:lstStyle/>
          <a:p>
            <a:fld id="{BC16965B-86E7-4BE2-B9F1-9249E175A2B8}" type="slidenum">
              <a:rPr lang="en-ZA" altLang="en-US" smtClean="0"/>
              <a:pPr/>
              <a:t>46</a:t>
            </a:fld>
            <a:endParaRPr lang="en-ZA" altLang="en-US"/>
          </a:p>
        </p:txBody>
      </p:sp>
    </p:spTree>
    <p:extLst>
      <p:ext uri="{BB962C8B-B14F-4D97-AF65-F5344CB8AC3E}">
        <p14:creationId xmlns:p14="http://schemas.microsoft.com/office/powerpoint/2010/main" xmlns="" val="2561845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Infrastructure and staff norms</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Neonatal </a:t>
            </a:r>
          </a:p>
          <a:p>
            <a:r>
              <a:rPr lang="en-GB" dirty="0" smtClean="0"/>
              <a:t>Neonatal unit</a:t>
            </a:r>
            <a:endParaRPr lang="en-GB" dirty="0"/>
          </a:p>
          <a:p>
            <a:pPr lvl="1"/>
            <a:r>
              <a:rPr lang="en-GB" dirty="0" smtClean="0"/>
              <a:t>3,5 beds / 1000 deliveries in the hospital </a:t>
            </a:r>
          </a:p>
          <a:p>
            <a:pPr lvl="1"/>
            <a:r>
              <a:rPr lang="en-GB" dirty="0" smtClean="0"/>
              <a:t>1,5 beds / 1000 deliveries in the entire district </a:t>
            </a:r>
          </a:p>
          <a:p>
            <a:r>
              <a:rPr lang="en-GB" dirty="0" smtClean="0"/>
              <a:t>Paediatric ward and ICU</a:t>
            </a:r>
          </a:p>
          <a:p>
            <a:pPr lvl="1"/>
            <a:r>
              <a:rPr lang="en-GB" dirty="0" smtClean="0"/>
              <a:t>20% beds required for the hospital </a:t>
            </a:r>
          </a:p>
          <a:p>
            <a:pPr lvl="1"/>
            <a:endParaRPr lang="en-GB" dirty="0" smtClean="0"/>
          </a:p>
        </p:txBody>
      </p:sp>
      <p:sp>
        <p:nvSpPr>
          <p:cNvPr id="4" name="Content Placeholder 3"/>
          <p:cNvSpPr>
            <a:spLocks noGrp="1"/>
          </p:cNvSpPr>
          <p:nvPr>
            <p:ph sz="half" idx="2"/>
          </p:nvPr>
        </p:nvSpPr>
        <p:spPr>
          <a:xfrm>
            <a:off x="4648200" y="1600201"/>
            <a:ext cx="4038600" cy="4980709"/>
          </a:xfrm>
        </p:spPr>
        <p:txBody>
          <a:bodyPr>
            <a:normAutofit fontScale="92500" lnSpcReduction="10000"/>
          </a:bodyPr>
          <a:lstStyle/>
          <a:p>
            <a:r>
              <a:rPr lang="en-GB" dirty="0" smtClean="0"/>
              <a:t>Paediatric </a:t>
            </a:r>
          </a:p>
          <a:p>
            <a:pPr lvl="1"/>
            <a:r>
              <a:rPr lang="en-GB" dirty="0" smtClean="0"/>
              <a:t>20% of beds in the facility</a:t>
            </a:r>
          </a:p>
          <a:p>
            <a:pPr lvl="1"/>
            <a:endParaRPr lang="en-GB" dirty="0"/>
          </a:p>
          <a:p>
            <a:r>
              <a:rPr lang="en-GB" dirty="0" smtClean="0"/>
              <a:t>Intensive care beds</a:t>
            </a:r>
          </a:p>
          <a:p>
            <a:pPr lvl="1"/>
            <a:r>
              <a:rPr lang="en-GB" dirty="0" smtClean="0"/>
              <a:t>3 </a:t>
            </a:r>
            <a:r>
              <a:rPr lang="mr-IN" dirty="0" smtClean="0"/>
              <a:t>–</a:t>
            </a:r>
            <a:r>
              <a:rPr lang="en-GB" dirty="0" smtClean="0"/>
              <a:t> 8 beds</a:t>
            </a:r>
          </a:p>
          <a:p>
            <a:endParaRPr lang="en-GB" dirty="0"/>
          </a:p>
          <a:p>
            <a:r>
              <a:rPr lang="en-GB" dirty="0" smtClean="0"/>
              <a:t>Paediatricians</a:t>
            </a:r>
          </a:p>
          <a:p>
            <a:pPr lvl="1"/>
            <a:r>
              <a:rPr lang="en-GB" dirty="0" smtClean="0"/>
              <a:t>1 per 40 000 population</a:t>
            </a:r>
          </a:p>
          <a:p>
            <a:pPr lvl="1"/>
            <a:endParaRPr lang="en-GB" dirty="0"/>
          </a:p>
          <a:p>
            <a:pPr lvl="1"/>
            <a:endParaRPr lang="en-GB" dirty="0"/>
          </a:p>
          <a:p>
            <a:pPr lvl="1"/>
            <a:endParaRPr lang="en-GB" dirty="0" smtClean="0"/>
          </a:p>
        </p:txBody>
      </p:sp>
      <p:sp>
        <p:nvSpPr>
          <p:cNvPr id="5" name="Slide Number Placeholder 4"/>
          <p:cNvSpPr>
            <a:spLocks noGrp="1"/>
          </p:cNvSpPr>
          <p:nvPr>
            <p:ph type="sldNum" sz="quarter" idx="12"/>
          </p:nvPr>
        </p:nvSpPr>
        <p:spPr/>
        <p:txBody>
          <a:bodyPr/>
          <a:lstStyle/>
          <a:p>
            <a:fld id="{BC16965B-86E7-4BE2-B9F1-9249E175A2B8}" type="slidenum">
              <a:rPr lang="en-ZA" altLang="en-US" smtClean="0"/>
              <a:pPr/>
              <a:t>47</a:t>
            </a:fld>
            <a:endParaRPr lang="en-ZA" altLang="en-US"/>
          </a:p>
        </p:txBody>
      </p:sp>
    </p:spTree>
    <p:extLst>
      <p:ext uri="{BB962C8B-B14F-4D97-AF65-F5344CB8AC3E}">
        <p14:creationId xmlns:p14="http://schemas.microsoft.com/office/powerpoint/2010/main" xmlns="" val="3144337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a:t>
            </a:r>
            <a:r>
              <a:rPr lang="en-GB" dirty="0" smtClean="0"/>
              <a:t>nfrastructure and support services </a:t>
            </a:r>
            <a:endParaRPr lang="en-GB" dirty="0"/>
          </a:p>
        </p:txBody>
      </p:sp>
      <p:sp>
        <p:nvSpPr>
          <p:cNvPr id="3" name="Content Placeholder 2"/>
          <p:cNvSpPr>
            <a:spLocks noGrp="1"/>
          </p:cNvSpPr>
          <p:nvPr>
            <p:ph sz="half" idx="1"/>
          </p:nvPr>
        </p:nvSpPr>
        <p:spPr/>
        <p:txBody>
          <a:bodyPr>
            <a:normAutofit fontScale="92500" lnSpcReduction="20000"/>
          </a:bodyPr>
          <a:lstStyle/>
          <a:p>
            <a:pPr marL="0" indent="0">
              <a:buNone/>
            </a:pPr>
            <a:r>
              <a:rPr lang="en-GB" dirty="0" smtClean="0"/>
              <a:t>Norms for facilities required in Paediatric </a:t>
            </a:r>
          </a:p>
          <a:p>
            <a:r>
              <a:rPr lang="en-GB" dirty="0" smtClean="0"/>
              <a:t>Neonatal unit</a:t>
            </a:r>
            <a:endParaRPr lang="en-GB" dirty="0"/>
          </a:p>
          <a:p>
            <a:pPr lvl="1"/>
            <a:r>
              <a:rPr lang="en-GB" dirty="0" smtClean="0"/>
              <a:t>3,5beds / 1000 deliveries in the hospital </a:t>
            </a:r>
          </a:p>
          <a:p>
            <a:pPr lvl="1"/>
            <a:r>
              <a:rPr lang="en-GB" dirty="0" smtClean="0"/>
              <a:t>1,5 beds / 1000 deliveries in the entire district </a:t>
            </a:r>
          </a:p>
          <a:p>
            <a:r>
              <a:rPr lang="en-GB" dirty="0" smtClean="0"/>
              <a:t>Paediatric ward and ICU</a:t>
            </a:r>
          </a:p>
          <a:p>
            <a:pPr lvl="1"/>
            <a:r>
              <a:rPr lang="en-GB" dirty="0" smtClean="0"/>
              <a:t>20% beds required for the hospital </a:t>
            </a:r>
          </a:p>
          <a:p>
            <a:pPr lvl="1"/>
            <a:endParaRPr lang="en-GB" dirty="0" smtClean="0"/>
          </a:p>
        </p:txBody>
      </p:sp>
      <p:sp>
        <p:nvSpPr>
          <p:cNvPr id="4" name="Content Placeholder 3"/>
          <p:cNvSpPr>
            <a:spLocks noGrp="1"/>
          </p:cNvSpPr>
          <p:nvPr>
            <p:ph sz="half" idx="2"/>
          </p:nvPr>
        </p:nvSpPr>
        <p:spPr>
          <a:xfrm>
            <a:off x="4648200" y="1600201"/>
            <a:ext cx="4038600" cy="4980709"/>
          </a:xfrm>
        </p:spPr>
        <p:txBody>
          <a:bodyPr>
            <a:normAutofit fontScale="92500" lnSpcReduction="20000"/>
          </a:bodyPr>
          <a:lstStyle/>
          <a:p>
            <a:pPr lvl="2"/>
            <a:endParaRPr lang="en-GB" dirty="0"/>
          </a:p>
          <a:p>
            <a:r>
              <a:rPr lang="en-GB" dirty="0" smtClean="0"/>
              <a:t>Training, outreach and support</a:t>
            </a:r>
          </a:p>
          <a:p>
            <a:pPr lvl="1"/>
            <a:r>
              <a:rPr lang="en-GB" dirty="0" smtClean="0"/>
              <a:t>Intern training and supervision</a:t>
            </a:r>
          </a:p>
          <a:p>
            <a:pPr lvl="1"/>
            <a:r>
              <a:rPr lang="en-GB" dirty="0" smtClean="0"/>
              <a:t>COSMO training</a:t>
            </a:r>
          </a:p>
          <a:p>
            <a:pPr lvl="1"/>
            <a:r>
              <a:rPr lang="en-GB" dirty="0" smtClean="0"/>
              <a:t>MO / </a:t>
            </a:r>
            <a:r>
              <a:rPr lang="en-GB" dirty="0" err="1" smtClean="0"/>
              <a:t>Reg</a:t>
            </a:r>
            <a:r>
              <a:rPr lang="en-GB" dirty="0" smtClean="0"/>
              <a:t> supervision</a:t>
            </a:r>
          </a:p>
          <a:p>
            <a:pPr lvl="1"/>
            <a:r>
              <a:rPr lang="en-GB" dirty="0" smtClean="0"/>
              <a:t>Monitoring of services and outcomes</a:t>
            </a:r>
          </a:p>
          <a:p>
            <a:pPr lvl="1"/>
            <a:r>
              <a:rPr lang="en-GB" dirty="0" smtClean="0"/>
              <a:t>Clinical support visits to district hospital </a:t>
            </a:r>
          </a:p>
          <a:p>
            <a:pPr lvl="1"/>
            <a:endParaRPr lang="en-GB" dirty="0"/>
          </a:p>
          <a:p>
            <a:pPr lvl="1"/>
            <a:endParaRPr lang="en-GB" dirty="0" smtClean="0"/>
          </a:p>
        </p:txBody>
      </p:sp>
      <p:sp>
        <p:nvSpPr>
          <p:cNvPr id="5" name="Slide Number Placeholder 4"/>
          <p:cNvSpPr>
            <a:spLocks noGrp="1"/>
          </p:cNvSpPr>
          <p:nvPr>
            <p:ph type="sldNum" sz="quarter" idx="12"/>
          </p:nvPr>
        </p:nvSpPr>
        <p:spPr/>
        <p:txBody>
          <a:bodyPr/>
          <a:lstStyle/>
          <a:p>
            <a:fld id="{BC16965B-86E7-4BE2-B9F1-9249E175A2B8}" type="slidenum">
              <a:rPr lang="en-ZA" altLang="en-US" smtClean="0"/>
              <a:pPr/>
              <a:t>48</a:t>
            </a:fld>
            <a:endParaRPr lang="en-ZA" altLang="en-US"/>
          </a:p>
        </p:txBody>
      </p:sp>
    </p:spTree>
    <p:extLst>
      <p:ext uri="{BB962C8B-B14F-4D97-AF65-F5344CB8AC3E}">
        <p14:creationId xmlns:p14="http://schemas.microsoft.com/office/powerpoint/2010/main" xmlns="" val="348740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Obstetrics and </a:t>
            </a:r>
            <a:r>
              <a:rPr lang="en-US" dirty="0" err="1" smtClean="0"/>
              <a:t>Gynaecology</a:t>
            </a:r>
            <a:endParaRPr lang="en-US" dirty="0"/>
          </a:p>
        </p:txBody>
      </p:sp>
      <p:sp>
        <p:nvSpPr>
          <p:cNvPr id="3" name="Content Placeholder 2"/>
          <p:cNvSpPr>
            <a:spLocks noGrp="1"/>
          </p:cNvSpPr>
          <p:nvPr>
            <p:ph sz="half" idx="1"/>
          </p:nvPr>
        </p:nvSpPr>
        <p:spPr/>
        <p:txBody>
          <a:bodyPr>
            <a:normAutofit fontScale="77500" lnSpcReduction="20000"/>
          </a:bodyPr>
          <a:lstStyle/>
          <a:p>
            <a:r>
              <a:rPr lang="en-GB" dirty="0"/>
              <a:t>Emergency </a:t>
            </a:r>
            <a:r>
              <a:rPr lang="en-GB" dirty="0" smtClean="0"/>
              <a:t>O&amp;G</a:t>
            </a:r>
          </a:p>
          <a:p>
            <a:r>
              <a:rPr lang="en-GB" dirty="0"/>
              <a:t>S</a:t>
            </a:r>
            <a:r>
              <a:rPr lang="en-GB" dirty="0" smtClean="0"/>
              <a:t>tandard O&amp;G</a:t>
            </a:r>
            <a:endParaRPr lang="en-GB" dirty="0"/>
          </a:p>
          <a:p>
            <a:r>
              <a:rPr lang="en-GB" dirty="0" smtClean="0"/>
              <a:t>Ultrasound</a:t>
            </a:r>
            <a:r>
              <a:rPr lang="en-GB" dirty="0"/>
              <a:t>, prenatal diagnosis </a:t>
            </a:r>
            <a:endParaRPr lang="en-GB" dirty="0" smtClean="0"/>
          </a:p>
          <a:p>
            <a:r>
              <a:rPr lang="en-GB" dirty="0" smtClean="0"/>
              <a:t>Basic </a:t>
            </a:r>
            <a:r>
              <a:rPr lang="en-GB" dirty="0" err="1" smtClean="0"/>
              <a:t>urogynaecology</a:t>
            </a:r>
            <a:endParaRPr lang="en-GB" dirty="0"/>
          </a:p>
          <a:p>
            <a:r>
              <a:rPr lang="en-GB" dirty="0" smtClean="0"/>
              <a:t>Mid </a:t>
            </a:r>
            <a:r>
              <a:rPr lang="en-GB" dirty="0"/>
              <a:t>trimester </a:t>
            </a:r>
            <a:r>
              <a:rPr lang="en-GB" dirty="0" smtClean="0"/>
              <a:t>abortions</a:t>
            </a:r>
          </a:p>
          <a:p>
            <a:r>
              <a:rPr lang="en-GB" dirty="0"/>
              <a:t>Basic </a:t>
            </a:r>
            <a:r>
              <a:rPr lang="en-GB" dirty="0" smtClean="0"/>
              <a:t>oncology</a:t>
            </a:r>
            <a:endParaRPr lang="en-GB" dirty="0"/>
          </a:p>
          <a:p>
            <a:r>
              <a:rPr lang="en-GB" dirty="0"/>
              <a:t>menopause and screening programmes</a:t>
            </a:r>
          </a:p>
          <a:p>
            <a:r>
              <a:rPr lang="en-GB" dirty="0"/>
              <a:t>Preliminary infertility investigations</a:t>
            </a:r>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err="1" smtClean="0"/>
              <a:t>Labour</a:t>
            </a:r>
            <a:r>
              <a:rPr lang="en-US" dirty="0" smtClean="0"/>
              <a:t> ward, antenatal and postnatal and </a:t>
            </a:r>
            <a:r>
              <a:rPr lang="en-US" dirty="0" err="1" smtClean="0"/>
              <a:t>gynae</a:t>
            </a:r>
            <a:r>
              <a:rPr lang="en-US" dirty="0" smtClean="0"/>
              <a:t> wards </a:t>
            </a:r>
          </a:p>
          <a:p>
            <a:r>
              <a:rPr lang="en-US" dirty="0" smtClean="0"/>
              <a:t>High care and ICU</a:t>
            </a:r>
          </a:p>
          <a:p>
            <a:r>
              <a:rPr lang="en-US" dirty="0" smtClean="0"/>
              <a:t>Maternity theatre</a:t>
            </a:r>
          </a:p>
          <a:p>
            <a:r>
              <a:rPr lang="en-US" dirty="0" err="1" smtClean="0"/>
              <a:t>Gynae</a:t>
            </a:r>
            <a:r>
              <a:rPr lang="en-US" dirty="0" smtClean="0"/>
              <a:t> theatre</a:t>
            </a:r>
          </a:p>
          <a:p>
            <a:r>
              <a:rPr lang="en-US" dirty="0" smtClean="0"/>
              <a:t>High risk clinic</a:t>
            </a:r>
          </a:p>
          <a:p>
            <a:r>
              <a:rPr lang="en-US" dirty="0" err="1" smtClean="0"/>
              <a:t>Gynae</a:t>
            </a:r>
            <a:r>
              <a:rPr lang="en-US" dirty="0" smtClean="0"/>
              <a:t> clinics\</a:t>
            </a:r>
          </a:p>
          <a:p>
            <a:endParaRPr lang="en-US" dirty="0" smtClean="0"/>
          </a:p>
          <a:p>
            <a:r>
              <a:rPr lang="en-US" dirty="0" smtClean="0"/>
              <a:t>Support to district hospitals </a:t>
            </a:r>
          </a:p>
          <a:p>
            <a:r>
              <a:rPr lang="en-US" dirty="0" smtClean="0"/>
              <a:t>Clinical training and support</a:t>
            </a:r>
          </a:p>
          <a:p>
            <a:r>
              <a:rPr lang="en-US" dirty="0" smtClean="0"/>
              <a:t>Clinical governance</a:t>
            </a:r>
          </a:p>
          <a:p>
            <a:endParaRPr lang="en-US" dirty="0"/>
          </a:p>
        </p:txBody>
      </p:sp>
      <p:sp>
        <p:nvSpPr>
          <p:cNvPr id="5" name="Slide Number Placeholder 4"/>
          <p:cNvSpPr>
            <a:spLocks noGrp="1"/>
          </p:cNvSpPr>
          <p:nvPr>
            <p:ph type="sldNum" sz="quarter" idx="12"/>
          </p:nvPr>
        </p:nvSpPr>
        <p:spPr/>
        <p:txBody>
          <a:bodyPr/>
          <a:lstStyle/>
          <a:p>
            <a:fld id="{BC16965B-86E7-4BE2-B9F1-9249E175A2B8}" type="slidenum">
              <a:rPr lang="en-ZA" altLang="en-US" smtClean="0"/>
              <a:pPr/>
              <a:t>49</a:t>
            </a:fld>
            <a:endParaRPr lang="en-ZA" altLang="en-US"/>
          </a:p>
        </p:txBody>
      </p:sp>
    </p:spTree>
    <p:extLst>
      <p:ext uri="{BB962C8B-B14F-4D97-AF65-F5344CB8AC3E}">
        <p14:creationId xmlns:p14="http://schemas.microsoft.com/office/powerpoint/2010/main" xmlns="" val="1814575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INTRODUCTION (3)</a:t>
            </a:r>
            <a:endParaRPr lang="en-ZA" sz="3600" dirty="0"/>
          </a:p>
        </p:txBody>
      </p:sp>
      <p:sp>
        <p:nvSpPr>
          <p:cNvPr id="3" name="Content Placeholder 2"/>
          <p:cNvSpPr>
            <a:spLocks noGrp="1"/>
          </p:cNvSpPr>
          <p:nvPr>
            <p:ph idx="1"/>
          </p:nvPr>
        </p:nvSpPr>
        <p:spPr/>
        <p:txBody>
          <a:bodyPr/>
          <a:lstStyle/>
          <a:p>
            <a:pPr>
              <a:buClr>
                <a:srgbClr val="FFCF01"/>
              </a:buClr>
            </a:pPr>
            <a:r>
              <a:rPr lang="en-US" sz="2400" dirty="0">
                <a:solidFill>
                  <a:srgbClr val="000000"/>
                </a:solidFill>
                <a:latin typeface="Tahoma"/>
                <a:cs typeface="Arial"/>
              </a:rPr>
              <a:t>Our Mandate is derived from Outcome 2 of a Long and Healthy Life for All. </a:t>
            </a:r>
            <a:endParaRPr lang="en-US" sz="2400" dirty="0" smtClean="0">
              <a:solidFill>
                <a:srgbClr val="000000"/>
              </a:solidFill>
              <a:latin typeface="Tahoma"/>
              <a:cs typeface="Arial"/>
            </a:endParaRPr>
          </a:p>
          <a:p>
            <a:pPr>
              <a:buClr>
                <a:srgbClr val="FFCF01"/>
              </a:buClr>
            </a:pPr>
            <a:r>
              <a:rPr lang="en-US" sz="2400" dirty="0" smtClean="0">
                <a:solidFill>
                  <a:srgbClr val="000000"/>
                </a:solidFill>
                <a:cs typeface="Times New Roman" pitchFamily="18" charset="0"/>
              </a:rPr>
              <a:t>The </a:t>
            </a:r>
            <a:r>
              <a:rPr lang="en-US" sz="2400" dirty="0">
                <a:solidFill>
                  <a:srgbClr val="000000"/>
                </a:solidFill>
                <a:cs typeface="Times New Roman" pitchFamily="18" charset="0"/>
              </a:rPr>
              <a:t>Department has adopted National Development Plan (NDP)  framework in order to improve  Health care delivery  system.</a:t>
            </a:r>
          </a:p>
          <a:p>
            <a:pPr>
              <a:buClr>
                <a:srgbClr val="FFCF01"/>
              </a:buClr>
            </a:pPr>
            <a:r>
              <a:rPr lang="en-US" sz="2400" dirty="0">
                <a:solidFill>
                  <a:srgbClr val="000000"/>
                </a:solidFill>
                <a:cs typeface="Times New Roman" pitchFamily="18" charset="0"/>
              </a:rPr>
              <a:t> The delivery system mainly focus on prevention of illnesses , promotion of healthily lifestyle , rehabilitation and cure of diseases</a:t>
            </a:r>
            <a:endParaRPr lang="en-US" sz="2400" dirty="0">
              <a:solidFill>
                <a:srgbClr val="000000"/>
              </a:solidFill>
            </a:endParaRPr>
          </a:p>
          <a:p>
            <a:pPr lvl="0" eaLnBrk="1" hangingPunct="1">
              <a:spcAft>
                <a:spcPct val="30000"/>
              </a:spcAft>
              <a:buClr>
                <a:srgbClr val="FFCF01"/>
              </a:buClr>
              <a:buSzTx/>
              <a:buFont typeface="Wingdings" pitchFamily="2" charset="2"/>
              <a:buChar char="§"/>
            </a:pPr>
            <a:endParaRPr lang="en-US" sz="2400" dirty="0">
              <a:solidFill>
                <a:srgbClr val="000000"/>
              </a:solidFill>
              <a:latin typeface="Tahoma"/>
              <a:cs typeface="Arial"/>
            </a:endParaRPr>
          </a:p>
          <a:p>
            <a:pPr marL="0" indent="0">
              <a:buNone/>
            </a:pPr>
            <a:endParaRPr lang="en-ZA" dirty="0" smtClean="0"/>
          </a:p>
        </p:txBody>
      </p:sp>
      <p:sp>
        <p:nvSpPr>
          <p:cNvPr id="4" name="Slide Number Placeholder 3"/>
          <p:cNvSpPr>
            <a:spLocks noGrp="1"/>
          </p:cNvSpPr>
          <p:nvPr>
            <p:ph type="sldNum" sz="quarter" idx="12"/>
          </p:nvPr>
        </p:nvSpPr>
        <p:spPr/>
        <p:txBody>
          <a:bodyPr/>
          <a:lstStyle/>
          <a:p>
            <a:pPr>
              <a:defRPr/>
            </a:pPr>
            <a:fld id="{DCF40BA3-4F2E-44E5-AB28-74E75288D010}" type="slidenum">
              <a:rPr lang="en-US" smtClean="0"/>
              <a:pPr>
                <a:defRPr/>
              </a:pPr>
              <a:t>5</a:t>
            </a:fld>
            <a:endParaRPr lang="en-US" dirty="0"/>
          </a:p>
        </p:txBody>
      </p:sp>
    </p:spTree>
    <p:extLst>
      <p:ext uri="{BB962C8B-B14F-4D97-AF65-F5344CB8AC3E}">
        <p14:creationId xmlns:p14="http://schemas.microsoft.com/office/powerpoint/2010/main" xmlns="" val="477577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Surgical and </a:t>
            </a:r>
            <a:r>
              <a:rPr lang="en-US" dirty="0" err="1" smtClean="0"/>
              <a:t>Orthopaedic</a:t>
            </a:r>
            <a:r>
              <a:rPr lang="en-US" dirty="0" smtClean="0"/>
              <a:t> service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General surgery</a:t>
            </a:r>
          </a:p>
          <a:p>
            <a:r>
              <a:rPr lang="en-US" dirty="0" smtClean="0"/>
              <a:t>General </a:t>
            </a:r>
            <a:r>
              <a:rPr lang="en-US" dirty="0" err="1" smtClean="0"/>
              <a:t>orthopaedics</a:t>
            </a:r>
            <a:endParaRPr lang="en-US" dirty="0" smtClean="0"/>
          </a:p>
          <a:p>
            <a:r>
              <a:rPr lang="en-US" dirty="0" smtClean="0"/>
              <a:t>Accident and emergency</a:t>
            </a:r>
          </a:p>
          <a:p>
            <a:r>
              <a:rPr lang="en-US" dirty="0" smtClean="0"/>
              <a:t>Regional burns service</a:t>
            </a:r>
          </a:p>
          <a:p>
            <a:r>
              <a:rPr lang="en-US" dirty="0" smtClean="0"/>
              <a:t>24 hour level II trauma service</a:t>
            </a:r>
          </a:p>
          <a:p>
            <a:r>
              <a:rPr lang="en-US" dirty="0" smtClean="0"/>
              <a:t>Visiting Sub-specialty services</a:t>
            </a:r>
          </a:p>
          <a:p>
            <a:pPr lvl="1"/>
            <a:r>
              <a:rPr lang="en-US" dirty="0" err="1" smtClean="0"/>
              <a:t>Opthalmology</a:t>
            </a:r>
            <a:endParaRPr lang="en-US" dirty="0" smtClean="0"/>
          </a:p>
          <a:p>
            <a:pPr lvl="1"/>
            <a:r>
              <a:rPr lang="en-US" dirty="0" smtClean="0"/>
              <a:t>ENT</a:t>
            </a:r>
          </a:p>
          <a:p>
            <a:pPr lvl="1"/>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Male and female wards, </a:t>
            </a:r>
            <a:r>
              <a:rPr lang="en-US" dirty="0" err="1" smtClean="0"/>
              <a:t>paediatric</a:t>
            </a:r>
            <a:r>
              <a:rPr lang="en-US" dirty="0" smtClean="0"/>
              <a:t> ward</a:t>
            </a:r>
          </a:p>
          <a:p>
            <a:r>
              <a:rPr lang="en-US" dirty="0" smtClean="0"/>
              <a:t>Daily theatre services</a:t>
            </a:r>
          </a:p>
          <a:p>
            <a:r>
              <a:rPr lang="en-US" dirty="0" smtClean="0"/>
              <a:t>Accident and emergency</a:t>
            </a:r>
          </a:p>
          <a:p>
            <a:r>
              <a:rPr lang="en-US" dirty="0" smtClean="0"/>
              <a:t>ICU and High care</a:t>
            </a:r>
          </a:p>
          <a:p>
            <a:r>
              <a:rPr lang="en-US" dirty="0" smtClean="0"/>
              <a:t>Ambulatory clinics</a:t>
            </a:r>
          </a:p>
          <a:p>
            <a:pPr lvl="1"/>
            <a:r>
              <a:rPr lang="en-US" dirty="0" smtClean="0"/>
              <a:t>General surgery and subspecialty services</a:t>
            </a:r>
          </a:p>
          <a:p>
            <a:r>
              <a:rPr lang="en-US" dirty="0" smtClean="0"/>
              <a:t>Clinical training and support to district hospitals</a:t>
            </a:r>
          </a:p>
          <a:p>
            <a:r>
              <a:rPr lang="en-US" dirty="0" smtClean="0"/>
              <a:t>Clinical governance</a:t>
            </a:r>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BC16965B-86E7-4BE2-B9F1-9249E175A2B8}" type="slidenum">
              <a:rPr lang="en-ZA" altLang="en-US" smtClean="0"/>
              <a:pPr/>
              <a:t>50</a:t>
            </a:fld>
            <a:endParaRPr lang="en-ZA" altLang="en-US"/>
          </a:p>
        </p:txBody>
      </p:sp>
    </p:spTree>
    <p:extLst>
      <p:ext uri="{BB962C8B-B14F-4D97-AF65-F5344CB8AC3E}">
        <p14:creationId xmlns:p14="http://schemas.microsoft.com/office/powerpoint/2010/main" xmlns="" val="295429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Anaethesia</a:t>
            </a:r>
            <a:r>
              <a:rPr lang="en-US" dirty="0" smtClean="0"/>
              <a:t> and ICU</a:t>
            </a:r>
            <a:endParaRPr lang="en-US" dirty="0"/>
          </a:p>
        </p:txBody>
      </p:sp>
      <p:sp>
        <p:nvSpPr>
          <p:cNvPr id="3" name="Content Placeholder 2"/>
          <p:cNvSpPr>
            <a:spLocks noGrp="1"/>
          </p:cNvSpPr>
          <p:nvPr>
            <p:ph sz="half" idx="1"/>
          </p:nvPr>
        </p:nvSpPr>
        <p:spPr/>
        <p:txBody>
          <a:bodyPr/>
          <a:lstStyle/>
          <a:p>
            <a:r>
              <a:rPr lang="en-US" dirty="0" err="1" smtClean="0"/>
              <a:t>Anaesthetic</a:t>
            </a:r>
            <a:r>
              <a:rPr lang="en-US" dirty="0" smtClean="0"/>
              <a:t> services</a:t>
            </a:r>
          </a:p>
          <a:p>
            <a:pPr lvl="1"/>
            <a:r>
              <a:rPr lang="en-US" dirty="0" smtClean="0"/>
              <a:t>Maternity theatre</a:t>
            </a:r>
          </a:p>
          <a:p>
            <a:pPr lvl="1"/>
            <a:r>
              <a:rPr lang="en-US" dirty="0" smtClean="0"/>
              <a:t>Main theatre</a:t>
            </a:r>
          </a:p>
          <a:p>
            <a:pPr lvl="1"/>
            <a:r>
              <a:rPr lang="en-US" dirty="0" smtClean="0"/>
              <a:t>A+E</a:t>
            </a:r>
          </a:p>
          <a:p>
            <a:pPr lvl="1"/>
            <a:r>
              <a:rPr lang="en-US" dirty="0" smtClean="0"/>
              <a:t>Radiology</a:t>
            </a:r>
          </a:p>
          <a:p>
            <a:pPr lvl="1"/>
            <a:r>
              <a:rPr lang="en-US" dirty="0" smtClean="0"/>
              <a:t>Pre-</a:t>
            </a:r>
            <a:r>
              <a:rPr lang="en-US" dirty="0" err="1" smtClean="0"/>
              <a:t>anaesthetic</a:t>
            </a:r>
            <a:r>
              <a:rPr lang="en-US" dirty="0" smtClean="0"/>
              <a:t> services </a:t>
            </a:r>
          </a:p>
          <a:p>
            <a:pPr lvl="1"/>
            <a:endParaRPr lang="en-US" dirty="0"/>
          </a:p>
        </p:txBody>
      </p:sp>
      <p:sp>
        <p:nvSpPr>
          <p:cNvPr id="4" name="Content Placeholder 3"/>
          <p:cNvSpPr>
            <a:spLocks noGrp="1"/>
          </p:cNvSpPr>
          <p:nvPr>
            <p:ph sz="half" idx="2"/>
          </p:nvPr>
        </p:nvSpPr>
        <p:spPr/>
        <p:txBody>
          <a:bodyPr/>
          <a:lstStyle/>
          <a:p>
            <a:r>
              <a:rPr lang="en-US" dirty="0" smtClean="0"/>
              <a:t>Intensive care units</a:t>
            </a:r>
          </a:p>
          <a:p>
            <a:pPr lvl="1"/>
            <a:r>
              <a:rPr lang="en-US" dirty="0" smtClean="0"/>
              <a:t>Main Adult and </a:t>
            </a:r>
            <a:r>
              <a:rPr lang="en-US" dirty="0" err="1" smtClean="0"/>
              <a:t>Paediatric</a:t>
            </a:r>
            <a:r>
              <a:rPr lang="en-US" dirty="0" smtClean="0"/>
              <a:t> ICU</a:t>
            </a:r>
          </a:p>
          <a:p>
            <a:pPr lvl="2"/>
            <a:r>
              <a:rPr lang="en-US" dirty="0" smtClean="0"/>
              <a:t>24 hour cover</a:t>
            </a:r>
          </a:p>
          <a:p>
            <a:pPr lvl="1"/>
            <a:r>
              <a:rPr lang="en-US" dirty="0" smtClean="0"/>
              <a:t>Support to Neonatal ICU</a:t>
            </a:r>
          </a:p>
        </p:txBody>
      </p:sp>
      <p:sp>
        <p:nvSpPr>
          <p:cNvPr id="5" name="Slide Number Placeholder 4"/>
          <p:cNvSpPr>
            <a:spLocks noGrp="1"/>
          </p:cNvSpPr>
          <p:nvPr>
            <p:ph type="sldNum" sz="quarter" idx="12"/>
          </p:nvPr>
        </p:nvSpPr>
        <p:spPr/>
        <p:txBody>
          <a:bodyPr/>
          <a:lstStyle/>
          <a:p>
            <a:fld id="{BC16965B-86E7-4BE2-B9F1-9249E175A2B8}" type="slidenum">
              <a:rPr lang="en-ZA" altLang="en-US" smtClean="0"/>
              <a:pPr/>
              <a:t>51</a:t>
            </a:fld>
            <a:endParaRPr lang="en-ZA" altLang="en-US"/>
          </a:p>
        </p:txBody>
      </p:sp>
    </p:spTree>
    <p:extLst>
      <p:ext uri="{BB962C8B-B14F-4D97-AF65-F5344CB8AC3E}">
        <p14:creationId xmlns:p14="http://schemas.microsoft.com/office/powerpoint/2010/main" xmlns="" val="3714632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Internal medicine</a:t>
            </a:r>
            <a:endParaRPr lang="en-US" dirty="0"/>
          </a:p>
        </p:txBody>
      </p:sp>
      <p:sp>
        <p:nvSpPr>
          <p:cNvPr id="5" name="Content Placeholder 4"/>
          <p:cNvSpPr>
            <a:spLocks noGrp="1"/>
          </p:cNvSpPr>
          <p:nvPr>
            <p:ph sz="half" idx="1"/>
          </p:nvPr>
        </p:nvSpPr>
        <p:spPr/>
        <p:txBody>
          <a:bodyPr>
            <a:normAutofit fontScale="55000" lnSpcReduction="20000"/>
          </a:bodyPr>
          <a:lstStyle/>
          <a:p>
            <a:pPr marL="0" indent="0">
              <a:buNone/>
            </a:pPr>
            <a:r>
              <a:rPr lang="en-GB" dirty="0" smtClean="0"/>
              <a:t>MTS</a:t>
            </a:r>
            <a:endParaRPr lang="en-GB" dirty="0"/>
          </a:p>
          <a:p>
            <a:r>
              <a:rPr lang="en-GB" dirty="0" smtClean="0"/>
              <a:t>General Internal Medicine</a:t>
            </a:r>
          </a:p>
          <a:p>
            <a:r>
              <a:rPr lang="en-GB" dirty="0" smtClean="0"/>
              <a:t>Echocardiography</a:t>
            </a:r>
            <a:r>
              <a:rPr lang="en-GB" dirty="0"/>
              <a:t>, </a:t>
            </a:r>
            <a:r>
              <a:rPr lang="en-GB" dirty="0" smtClean="0"/>
              <a:t>Stress </a:t>
            </a:r>
            <a:r>
              <a:rPr lang="en-GB" dirty="0"/>
              <a:t>ECG </a:t>
            </a:r>
            <a:endParaRPr lang="en-GB" dirty="0" smtClean="0"/>
          </a:p>
          <a:p>
            <a:r>
              <a:rPr lang="en-GB" dirty="0" smtClean="0"/>
              <a:t>Regional </a:t>
            </a:r>
            <a:r>
              <a:rPr lang="en-GB" dirty="0"/>
              <a:t>ICU </a:t>
            </a:r>
            <a:r>
              <a:rPr lang="en-GB" dirty="0" smtClean="0"/>
              <a:t>Service</a:t>
            </a:r>
          </a:p>
          <a:p>
            <a:r>
              <a:rPr lang="en-GB" dirty="0" smtClean="0"/>
              <a:t>Diabetes </a:t>
            </a:r>
            <a:r>
              <a:rPr lang="en-GB" dirty="0"/>
              <a:t>/ Endocrine clinic </a:t>
            </a:r>
            <a:endParaRPr lang="en-GB" dirty="0" smtClean="0"/>
          </a:p>
          <a:p>
            <a:r>
              <a:rPr lang="en-GB" dirty="0" smtClean="0"/>
              <a:t>GIT </a:t>
            </a:r>
            <a:r>
              <a:rPr lang="en-GB" dirty="0"/>
              <a:t>incl. endoscopy, proctoscopy, sigmoidoscopy, </a:t>
            </a:r>
            <a:r>
              <a:rPr lang="en-GB" dirty="0" err="1" smtClean="0"/>
              <a:t>colonosocopy</a:t>
            </a:r>
            <a:r>
              <a:rPr lang="en-GB" dirty="0" smtClean="0"/>
              <a:t> </a:t>
            </a:r>
            <a:r>
              <a:rPr lang="en-GB" dirty="0"/>
              <a:t>(with Gen </a:t>
            </a:r>
            <a:r>
              <a:rPr lang="en-GB" dirty="0" err="1" smtClean="0"/>
              <a:t>Surg</a:t>
            </a:r>
            <a:r>
              <a:rPr lang="en-GB" dirty="0" smtClean="0"/>
              <a:t>)</a:t>
            </a:r>
          </a:p>
          <a:p>
            <a:r>
              <a:rPr lang="en-GB" dirty="0" smtClean="0"/>
              <a:t>Regional </a:t>
            </a:r>
            <a:r>
              <a:rPr lang="en-GB" dirty="0"/>
              <a:t>Dialysis Service &amp; Organ </a:t>
            </a:r>
            <a:r>
              <a:rPr lang="en-GB" dirty="0" smtClean="0"/>
              <a:t>Donation</a:t>
            </a:r>
          </a:p>
          <a:p>
            <a:r>
              <a:rPr lang="en-GB" dirty="0" smtClean="0"/>
              <a:t>Geriatric Care</a:t>
            </a:r>
          </a:p>
          <a:p>
            <a:r>
              <a:rPr lang="en-GB" dirty="0" smtClean="0"/>
              <a:t>Genetic </a:t>
            </a:r>
            <a:r>
              <a:rPr lang="en-GB" dirty="0"/>
              <a:t>Nurse &amp; </a:t>
            </a:r>
            <a:r>
              <a:rPr lang="en-GB" dirty="0" smtClean="0"/>
              <a:t>Counselling</a:t>
            </a:r>
          </a:p>
          <a:p>
            <a:r>
              <a:rPr lang="en-GB" dirty="0"/>
              <a:t>Oncology palliation and basic care</a:t>
            </a:r>
          </a:p>
          <a:p>
            <a:r>
              <a:rPr lang="en-GB" dirty="0"/>
              <a:t>Neurology basic care</a:t>
            </a:r>
          </a:p>
          <a:p>
            <a:r>
              <a:rPr lang="en-GB" dirty="0"/>
              <a:t>Spirometry &amp; oximetry</a:t>
            </a:r>
          </a:p>
          <a:p>
            <a:r>
              <a:rPr lang="en-GB" dirty="0"/>
              <a:t>Basic Rheumatology</a:t>
            </a:r>
          </a:p>
          <a:p>
            <a:r>
              <a:rPr lang="en-GB" dirty="0"/>
              <a:t>Basic infectious </a:t>
            </a:r>
            <a:r>
              <a:rPr lang="en-GB" dirty="0" smtClean="0"/>
              <a:t>diseases</a:t>
            </a:r>
            <a:endParaRPr lang="en-GB" dirty="0"/>
          </a:p>
        </p:txBody>
      </p:sp>
      <p:sp>
        <p:nvSpPr>
          <p:cNvPr id="6" name="Content Placeholder 5"/>
          <p:cNvSpPr>
            <a:spLocks noGrp="1"/>
          </p:cNvSpPr>
          <p:nvPr>
            <p:ph sz="half" idx="2"/>
          </p:nvPr>
        </p:nvSpPr>
        <p:spPr/>
        <p:txBody>
          <a:bodyPr>
            <a:normAutofit fontScale="55000" lnSpcReduction="20000"/>
          </a:bodyPr>
          <a:lstStyle/>
          <a:p>
            <a:r>
              <a:rPr lang="en-US" dirty="0" smtClean="0"/>
              <a:t>Inpatient services </a:t>
            </a:r>
          </a:p>
          <a:p>
            <a:r>
              <a:rPr lang="en-US" dirty="0" smtClean="0"/>
              <a:t>Intensive care</a:t>
            </a:r>
          </a:p>
          <a:p>
            <a:r>
              <a:rPr lang="en-US" dirty="0" smtClean="0"/>
              <a:t>Ambulatory services</a:t>
            </a:r>
          </a:p>
          <a:p>
            <a:pPr lvl="1"/>
            <a:r>
              <a:rPr lang="en-US" dirty="0" smtClean="0"/>
              <a:t>Cardiac</a:t>
            </a:r>
          </a:p>
          <a:p>
            <a:pPr lvl="1"/>
            <a:r>
              <a:rPr lang="en-US" dirty="0" smtClean="0"/>
              <a:t>Pulmonology</a:t>
            </a:r>
          </a:p>
          <a:p>
            <a:pPr lvl="1"/>
            <a:r>
              <a:rPr lang="en-US" dirty="0" smtClean="0"/>
              <a:t>Geriatric</a:t>
            </a:r>
          </a:p>
          <a:p>
            <a:pPr lvl="1"/>
            <a:r>
              <a:rPr lang="en-US" dirty="0" smtClean="0"/>
              <a:t>Diabetes</a:t>
            </a:r>
          </a:p>
          <a:p>
            <a:pPr lvl="1"/>
            <a:r>
              <a:rPr lang="en-US" dirty="0" smtClean="0"/>
              <a:t>Neurology</a:t>
            </a:r>
          </a:p>
          <a:p>
            <a:pPr lvl="1"/>
            <a:r>
              <a:rPr lang="en-US" dirty="0" smtClean="0"/>
              <a:t>Oncology</a:t>
            </a:r>
          </a:p>
          <a:p>
            <a:pPr lvl="1"/>
            <a:r>
              <a:rPr lang="en-US" dirty="0" smtClean="0"/>
              <a:t>Rheumatology</a:t>
            </a:r>
          </a:p>
          <a:p>
            <a:pPr lvl="1"/>
            <a:r>
              <a:rPr lang="en-US" dirty="0" smtClean="0"/>
              <a:t>Infectious diseases and HIV</a:t>
            </a:r>
          </a:p>
          <a:p>
            <a:pPr lvl="1"/>
            <a:endParaRPr lang="en-US" dirty="0"/>
          </a:p>
          <a:p>
            <a:r>
              <a:rPr lang="en-US" dirty="0" smtClean="0"/>
              <a:t>Clinical teaching and support</a:t>
            </a:r>
          </a:p>
          <a:p>
            <a:r>
              <a:rPr lang="en-US" dirty="0" smtClean="0"/>
              <a:t>Clinical governance</a:t>
            </a:r>
          </a:p>
          <a:p>
            <a:endParaRPr lang="en-US" dirty="0" smtClean="0"/>
          </a:p>
          <a:p>
            <a:pPr lvl="1"/>
            <a:endParaRPr lang="en-US" dirty="0"/>
          </a:p>
        </p:txBody>
      </p:sp>
      <p:sp>
        <p:nvSpPr>
          <p:cNvPr id="2" name="Slide Number Placeholder 1"/>
          <p:cNvSpPr>
            <a:spLocks noGrp="1"/>
          </p:cNvSpPr>
          <p:nvPr>
            <p:ph type="sldNum" sz="quarter" idx="12"/>
          </p:nvPr>
        </p:nvSpPr>
        <p:spPr/>
        <p:txBody>
          <a:bodyPr/>
          <a:lstStyle/>
          <a:p>
            <a:fld id="{BC16965B-86E7-4BE2-B9F1-9249E175A2B8}" type="slidenum">
              <a:rPr lang="en-ZA" altLang="en-US" smtClean="0"/>
              <a:pPr/>
              <a:t>52</a:t>
            </a:fld>
            <a:endParaRPr lang="en-ZA" altLang="en-US"/>
          </a:p>
        </p:txBody>
      </p:sp>
    </p:spTree>
    <p:extLst>
      <p:ext uri="{BB962C8B-B14F-4D97-AF65-F5344CB8AC3E}">
        <p14:creationId xmlns:p14="http://schemas.microsoft.com/office/powerpoint/2010/main" xmlns="" val="793376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Medicine</a:t>
            </a:r>
            <a:endParaRPr lang="en-US" dirty="0"/>
          </a:p>
        </p:txBody>
      </p:sp>
      <p:sp>
        <p:nvSpPr>
          <p:cNvPr id="3" name="Content Placeholder 2"/>
          <p:cNvSpPr>
            <a:spLocks noGrp="1"/>
          </p:cNvSpPr>
          <p:nvPr>
            <p:ph sz="half" idx="1"/>
          </p:nvPr>
        </p:nvSpPr>
        <p:spPr/>
        <p:txBody>
          <a:bodyPr>
            <a:normAutofit/>
          </a:bodyPr>
          <a:lstStyle/>
          <a:p>
            <a:r>
              <a:rPr lang="en-US" dirty="0" smtClean="0"/>
              <a:t>Clinical ambulatory services </a:t>
            </a:r>
          </a:p>
          <a:p>
            <a:pPr lvl="1"/>
            <a:r>
              <a:rPr lang="en-US" dirty="0" smtClean="0"/>
              <a:t>General medical</a:t>
            </a:r>
            <a:r>
              <a:rPr lang="en-US" dirty="0"/>
              <a:t> </a:t>
            </a:r>
            <a:r>
              <a:rPr lang="en-US" dirty="0" smtClean="0"/>
              <a:t>and surgical, mother and child </a:t>
            </a:r>
          </a:p>
          <a:p>
            <a:pPr lvl="2"/>
            <a:r>
              <a:rPr lang="en-US" dirty="0" smtClean="0"/>
              <a:t>Gateway</a:t>
            </a:r>
          </a:p>
          <a:p>
            <a:pPr lvl="2"/>
            <a:r>
              <a:rPr lang="en-US" dirty="0" smtClean="0"/>
              <a:t>Community health </a:t>
            </a:r>
            <a:r>
              <a:rPr lang="en-US" dirty="0" err="1" smtClean="0"/>
              <a:t>centres</a:t>
            </a:r>
            <a:endParaRPr lang="en-US" dirty="0" smtClean="0"/>
          </a:p>
          <a:p>
            <a:pPr lvl="2"/>
            <a:r>
              <a:rPr lang="en-US" dirty="0" smtClean="0"/>
              <a:t>PHC clinics</a:t>
            </a:r>
          </a:p>
          <a:p>
            <a:pPr lvl="2"/>
            <a:r>
              <a:rPr lang="en-US" dirty="0" smtClean="0"/>
              <a:t>Community </a:t>
            </a:r>
          </a:p>
          <a:p>
            <a:pPr lvl="2"/>
            <a:r>
              <a:rPr lang="en-US" dirty="0" smtClean="0"/>
              <a:t>District hospitals</a:t>
            </a:r>
          </a:p>
        </p:txBody>
      </p:sp>
      <p:sp>
        <p:nvSpPr>
          <p:cNvPr id="4" name="Content Placeholder 3"/>
          <p:cNvSpPr>
            <a:spLocks noGrp="1"/>
          </p:cNvSpPr>
          <p:nvPr>
            <p:ph sz="half" idx="2"/>
          </p:nvPr>
        </p:nvSpPr>
        <p:spPr/>
        <p:txBody>
          <a:bodyPr>
            <a:normAutofit/>
          </a:bodyPr>
          <a:lstStyle/>
          <a:p>
            <a:r>
              <a:rPr lang="en-US" dirty="0" smtClean="0"/>
              <a:t>Training and support</a:t>
            </a:r>
          </a:p>
          <a:p>
            <a:pPr lvl="1"/>
            <a:r>
              <a:rPr lang="en-US" dirty="0" smtClean="0"/>
              <a:t>Interns , MO’s, registrars</a:t>
            </a:r>
          </a:p>
          <a:p>
            <a:pPr lvl="1"/>
            <a:r>
              <a:rPr lang="en-US" dirty="0" smtClean="0"/>
              <a:t>PHC workers </a:t>
            </a:r>
          </a:p>
          <a:p>
            <a:pPr lvl="1"/>
            <a:endParaRPr lang="en-US" dirty="0" smtClean="0"/>
          </a:p>
          <a:p>
            <a:r>
              <a:rPr lang="en-US" dirty="0" smtClean="0"/>
              <a:t>Clinical governance</a:t>
            </a:r>
          </a:p>
          <a:p>
            <a:pPr lvl="1"/>
            <a:r>
              <a:rPr lang="en-US" dirty="0" smtClean="0"/>
              <a:t>Primary health care service</a:t>
            </a:r>
            <a:endParaRPr lang="en-US" dirty="0"/>
          </a:p>
        </p:txBody>
      </p:sp>
      <p:sp>
        <p:nvSpPr>
          <p:cNvPr id="5" name="Slide Number Placeholder 4"/>
          <p:cNvSpPr>
            <a:spLocks noGrp="1"/>
          </p:cNvSpPr>
          <p:nvPr>
            <p:ph type="sldNum" sz="quarter" idx="12"/>
          </p:nvPr>
        </p:nvSpPr>
        <p:spPr/>
        <p:txBody>
          <a:bodyPr/>
          <a:lstStyle/>
          <a:p>
            <a:fld id="{BC16965B-86E7-4BE2-B9F1-9249E175A2B8}" type="slidenum">
              <a:rPr lang="en-ZA" altLang="en-US" smtClean="0"/>
              <a:pPr/>
              <a:t>53</a:t>
            </a:fld>
            <a:endParaRPr lang="en-ZA" altLang="en-US"/>
          </a:p>
        </p:txBody>
      </p:sp>
    </p:spTree>
    <p:extLst>
      <p:ext uri="{BB962C8B-B14F-4D97-AF65-F5344CB8AC3E}">
        <p14:creationId xmlns:p14="http://schemas.microsoft.com/office/powerpoint/2010/main" xmlns="" val="1188337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1790"/>
          </a:xfrm>
        </p:spPr>
        <p:txBody>
          <a:bodyPr>
            <a:normAutofit/>
          </a:bodyPr>
          <a:lstStyle/>
          <a:p>
            <a:r>
              <a:rPr lang="en-GB" sz="2400" b="1" dirty="0" smtClean="0"/>
              <a:t>Doctors required at regional hospital  </a:t>
            </a:r>
            <a:endParaRPr lang="en-GB" sz="2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487180724"/>
              </p:ext>
            </p:extLst>
          </p:nvPr>
        </p:nvGraphicFramePr>
        <p:xfrm>
          <a:off x="317514" y="816425"/>
          <a:ext cx="8094971" cy="5419288"/>
        </p:xfrm>
        <a:graphic>
          <a:graphicData uri="http://schemas.openxmlformats.org/drawingml/2006/table">
            <a:tbl>
              <a:tblPr firstRow="1" bandRow="1">
                <a:tableStyleId>{6E25E649-3F16-4E02-A733-19D2CDBF48F0}</a:tableStyleId>
              </a:tblPr>
              <a:tblGrid>
                <a:gridCol w="3228318"/>
                <a:gridCol w="898156"/>
                <a:gridCol w="731520"/>
                <a:gridCol w="795528"/>
                <a:gridCol w="850392"/>
                <a:gridCol w="740664"/>
                <a:gridCol w="850393"/>
              </a:tblGrid>
              <a:tr h="604251">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dirty="0" smtClean="0">
                          <a:solidFill>
                            <a:schemeClr val="tx2"/>
                          </a:solidFill>
                        </a:rPr>
                        <a:t>Minimum</a:t>
                      </a:r>
                      <a:r>
                        <a:rPr lang="en-GB" sz="1700" baseline="0" dirty="0" smtClean="0">
                          <a:solidFill>
                            <a:schemeClr val="tx2"/>
                          </a:solidFill>
                        </a:rPr>
                        <a:t> and ideal number of doctors for district hospitals </a:t>
                      </a:r>
                      <a:endParaRPr lang="en-GB" sz="1700" dirty="0" smtClean="0">
                        <a:solidFill>
                          <a:schemeClr val="tx2"/>
                        </a:solidFill>
                      </a:endParaRPr>
                    </a:p>
                  </a:txBody>
                  <a:tcPr marT="54864" marB="54864"/>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dirty="0" smtClean="0">
                          <a:solidFill>
                            <a:schemeClr val="tx2"/>
                          </a:solidFill>
                        </a:rPr>
                        <a:t>Interns</a:t>
                      </a:r>
                    </a:p>
                  </a:txBody>
                  <a:tcPr marT="54864" marB="54864"/>
                </a:tc>
                <a:tc hMerge="1">
                  <a:txBody>
                    <a:bodyPr/>
                    <a:lstStyle/>
                    <a:p>
                      <a:endParaRPr lang="en-GB" sz="1400" dirty="0"/>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dirty="0" smtClean="0">
                          <a:solidFill>
                            <a:schemeClr val="tx2"/>
                          </a:solidFill>
                        </a:rPr>
                        <a:t>MO’s or registrars</a:t>
                      </a:r>
                    </a:p>
                  </a:txBody>
                  <a:tcPr marT="54864" marB="54864"/>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400" dirty="0" smtClean="0"/>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dirty="0" smtClean="0">
                          <a:solidFill>
                            <a:schemeClr val="tx2"/>
                          </a:solidFill>
                        </a:rPr>
                        <a:t>Specialists</a:t>
                      </a:r>
                    </a:p>
                  </a:txBody>
                  <a:tcPr marT="54864" marB="54864"/>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400" dirty="0" smtClean="0"/>
                    </a:p>
                  </a:txBody>
                  <a:tcPr/>
                </a:tc>
              </a:tr>
              <a:tr h="379752">
                <a:tc vMerge="1">
                  <a:txBody>
                    <a:bodyPr/>
                    <a:lstStyle/>
                    <a:p>
                      <a:endParaRPr lang="en-GB" sz="1400" dirty="0"/>
                    </a:p>
                  </a:txBody>
                  <a:tcPr/>
                </a:tc>
                <a:tc>
                  <a:txBody>
                    <a:bodyPr/>
                    <a:lstStyle/>
                    <a:p>
                      <a:r>
                        <a:rPr lang="en-GB" sz="1700" dirty="0" smtClean="0"/>
                        <a:t>Min</a:t>
                      </a:r>
                      <a:endParaRPr lang="en-GB" sz="1700" dirty="0"/>
                    </a:p>
                  </a:txBody>
                  <a:tcPr marT="54864" marB="54864"/>
                </a:tc>
                <a:tc>
                  <a:txBody>
                    <a:bodyPr/>
                    <a:lstStyle/>
                    <a:p>
                      <a:r>
                        <a:rPr lang="en-GB" sz="1700" dirty="0" smtClean="0"/>
                        <a:t>Ideal</a:t>
                      </a:r>
                      <a:endParaRPr lang="en-GB" sz="1700" dirty="0"/>
                    </a:p>
                  </a:txBody>
                  <a:tcPr marT="54864" marB="54864"/>
                </a:tc>
                <a:tc>
                  <a:txBody>
                    <a:bodyPr/>
                    <a:lstStyle/>
                    <a:p>
                      <a:r>
                        <a:rPr lang="en-GB" sz="1700" dirty="0" smtClean="0"/>
                        <a:t>Min</a:t>
                      </a:r>
                      <a:endParaRPr lang="en-GB" sz="1700" dirty="0"/>
                    </a:p>
                  </a:txBody>
                  <a:tcPr marT="54864" marB="54864"/>
                </a:tc>
                <a:tc>
                  <a:txBody>
                    <a:bodyPr/>
                    <a:lstStyle/>
                    <a:p>
                      <a:r>
                        <a:rPr lang="en-GB" sz="1700" dirty="0" smtClean="0"/>
                        <a:t>Ideal</a:t>
                      </a:r>
                      <a:endParaRPr lang="en-GB" sz="1700" dirty="0"/>
                    </a:p>
                  </a:txBody>
                  <a:tcPr marT="54864" marB="54864"/>
                </a:tc>
                <a:tc>
                  <a:txBody>
                    <a:bodyPr/>
                    <a:lstStyle/>
                    <a:p>
                      <a:r>
                        <a:rPr lang="en-GB" sz="1700" dirty="0" smtClean="0"/>
                        <a:t>Min </a:t>
                      </a:r>
                      <a:endParaRPr lang="en-GB" sz="1700" dirty="0"/>
                    </a:p>
                  </a:txBody>
                  <a:tcPr marT="54864" marB="54864"/>
                </a:tc>
                <a:tc>
                  <a:txBody>
                    <a:bodyPr/>
                    <a:lstStyle/>
                    <a:p>
                      <a:r>
                        <a:rPr lang="en-GB" sz="1700" dirty="0" smtClean="0"/>
                        <a:t>Ideal</a:t>
                      </a:r>
                      <a:endParaRPr lang="en-GB" sz="1700" dirty="0"/>
                    </a:p>
                  </a:txBody>
                  <a:tcPr marT="54864" marB="54864"/>
                </a:tc>
              </a:tr>
              <a:tr h="431484">
                <a:tc>
                  <a:txBody>
                    <a:bodyPr/>
                    <a:lstStyle/>
                    <a:p>
                      <a:r>
                        <a:rPr lang="en-GB" sz="1700" dirty="0" smtClean="0"/>
                        <a:t>Obstetrics and Gynaecology</a:t>
                      </a:r>
                      <a:endParaRPr lang="en-GB" sz="1700" baseline="0" dirty="0" smtClean="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6</a:t>
                      </a:r>
                      <a:endParaRPr lang="en-GB" sz="1700" dirty="0"/>
                    </a:p>
                  </a:txBody>
                  <a:tcPr marT="54864" marB="54864"/>
                </a:tc>
                <a:tc>
                  <a:txBody>
                    <a:bodyPr/>
                    <a:lstStyle/>
                    <a:p>
                      <a:pPr algn="ctr"/>
                      <a:r>
                        <a:rPr lang="en-GB" sz="1700" dirty="0" smtClean="0"/>
                        <a:t>6</a:t>
                      </a:r>
                      <a:endParaRPr lang="en-GB" sz="1700" dirty="0"/>
                    </a:p>
                  </a:txBody>
                  <a:tcPr marT="54864" marB="54864"/>
                </a:tc>
                <a:tc>
                  <a:txBody>
                    <a:bodyPr/>
                    <a:lstStyle/>
                    <a:p>
                      <a:pPr algn="ctr"/>
                      <a:r>
                        <a:rPr lang="en-GB" sz="1700" dirty="0" smtClean="0"/>
                        <a:t>8</a:t>
                      </a:r>
                      <a:endParaRPr lang="en-GB" sz="1700" dirty="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5</a:t>
                      </a:r>
                      <a:endParaRPr lang="en-GB" sz="1700" dirty="0"/>
                    </a:p>
                  </a:txBody>
                  <a:tcPr marT="54864" marB="54864"/>
                </a:tc>
              </a:tr>
              <a:tr h="458516">
                <a:tc>
                  <a:txBody>
                    <a:bodyPr/>
                    <a:lstStyle/>
                    <a:p>
                      <a:r>
                        <a:rPr lang="en-GB" sz="1700" dirty="0" smtClean="0"/>
                        <a:t>Paediatrics and Neonatal</a:t>
                      </a:r>
                      <a:r>
                        <a:rPr lang="en-GB" sz="1700" baseline="0" dirty="0" smtClean="0"/>
                        <a:t> care</a:t>
                      </a:r>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6</a:t>
                      </a:r>
                      <a:endParaRPr lang="en-GB" sz="1700" dirty="0"/>
                    </a:p>
                  </a:txBody>
                  <a:tcPr marT="54864" marB="54864"/>
                </a:tc>
                <a:tc>
                  <a:txBody>
                    <a:bodyPr/>
                    <a:lstStyle/>
                    <a:p>
                      <a:pPr algn="ctr"/>
                      <a:r>
                        <a:rPr lang="en-GB" sz="1700" dirty="0" smtClean="0"/>
                        <a:t>6</a:t>
                      </a:r>
                      <a:endParaRPr lang="en-GB" sz="1700" dirty="0"/>
                    </a:p>
                  </a:txBody>
                  <a:tcPr marT="54864" marB="54864"/>
                </a:tc>
                <a:tc>
                  <a:txBody>
                    <a:bodyPr/>
                    <a:lstStyle/>
                    <a:p>
                      <a:pPr algn="ctr"/>
                      <a:r>
                        <a:rPr lang="en-GB" sz="1700" dirty="0" smtClean="0"/>
                        <a:t>8</a:t>
                      </a:r>
                      <a:endParaRPr lang="en-GB" sz="1700" dirty="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5</a:t>
                      </a:r>
                      <a:endParaRPr lang="en-GB" sz="1700" dirty="0"/>
                    </a:p>
                  </a:txBody>
                  <a:tcPr marT="54864" marB="54864"/>
                </a:tc>
              </a:tr>
              <a:tr h="361253">
                <a:tc>
                  <a:txBody>
                    <a:bodyPr/>
                    <a:lstStyle/>
                    <a:p>
                      <a:r>
                        <a:rPr lang="en-GB" sz="1700" dirty="0" smtClean="0"/>
                        <a:t>Anaesthesia</a:t>
                      </a:r>
                      <a:endParaRPr lang="en-GB" sz="1700" dirty="0"/>
                    </a:p>
                  </a:txBody>
                  <a:tcPr marT="54864" marB="54864"/>
                </a:tc>
                <a:tc>
                  <a:txBody>
                    <a:bodyPr/>
                    <a:lstStyle/>
                    <a:p>
                      <a:pPr algn="ctr"/>
                      <a:r>
                        <a:rPr lang="en-GB" sz="1700" dirty="0" smtClean="0"/>
                        <a:t>1</a:t>
                      </a:r>
                      <a:r>
                        <a:rPr lang="en-GB" sz="1700" baseline="0" dirty="0" smtClean="0"/>
                        <a:t> </a:t>
                      </a:r>
                      <a:r>
                        <a:rPr lang="mr-IN" sz="1700" baseline="0" dirty="0" smtClean="0"/>
                        <a:t>–</a:t>
                      </a:r>
                      <a:r>
                        <a:rPr lang="en-GB" sz="1700" baseline="0" dirty="0" smtClean="0"/>
                        <a:t> 2 </a:t>
                      </a:r>
                      <a:endParaRPr lang="en-GB" sz="1700" dirty="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4</a:t>
                      </a:r>
                      <a:endParaRPr lang="en-GB" sz="1700" dirty="0"/>
                    </a:p>
                  </a:txBody>
                  <a:tcPr marT="54864" marB="54864"/>
                </a:tc>
                <a:tc>
                  <a:txBody>
                    <a:bodyPr/>
                    <a:lstStyle/>
                    <a:p>
                      <a:pPr algn="ctr"/>
                      <a:r>
                        <a:rPr lang="en-GB" sz="1700" dirty="0" smtClean="0"/>
                        <a:t>8</a:t>
                      </a:r>
                      <a:endParaRPr lang="en-GB" sz="1700" dirty="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5</a:t>
                      </a:r>
                      <a:endParaRPr lang="en-GB" sz="1700" dirty="0"/>
                    </a:p>
                  </a:txBody>
                  <a:tcPr marT="54864" marB="54864"/>
                </a:tc>
              </a:tr>
              <a:tr h="402936">
                <a:tc>
                  <a:txBody>
                    <a:bodyPr/>
                    <a:lstStyle/>
                    <a:p>
                      <a:r>
                        <a:rPr lang="en-GB" sz="1700" dirty="0" smtClean="0"/>
                        <a:t>Internal Medicine</a:t>
                      </a:r>
                      <a:endParaRPr lang="en-GB" sz="1700" dirty="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6</a:t>
                      </a:r>
                      <a:endParaRPr lang="en-GB" sz="1700" dirty="0"/>
                    </a:p>
                  </a:txBody>
                  <a:tcPr marT="54864" marB="54864"/>
                </a:tc>
                <a:tc>
                  <a:txBody>
                    <a:bodyPr/>
                    <a:lstStyle/>
                    <a:p>
                      <a:pPr algn="ctr"/>
                      <a:r>
                        <a:rPr lang="en-GB" sz="1700" dirty="0" smtClean="0"/>
                        <a:t>4</a:t>
                      </a:r>
                      <a:endParaRPr lang="en-GB" sz="1700" dirty="0"/>
                    </a:p>
                  </a:txBody>
                  <a:tcPr marT="54864" marB="54864"/>
                </a:tc>
                <a:tc>
                  <a:txBody>
                    <a:bodyPr/>
                    <a:lstStyle/>
                    <a:p>
                      <a:pPr algn="ctr"/>
                      <a:r>
                        <a:rPr lang="en-GB" sz="1700" dirty="0" smtClean="0"/>
                        <a:t>8</a:t>
                      </a:r>
                      <a:endParaRPr lang="en-GB" sz="1700" dirty="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5</a:t>
                      </a:r>
                      <a:endParaRPr lang="en-GB" sz="1700" dirty="0"/>
                    </a:p>
                  </a:txBody>
                  <a:tcPr marT="54864" marB="54864"/>
                </a:tc>
              </a:tr>
              <a:tr h="372926">
                <a:tc>
                  <a:txBody>
                    <a:bodyPr/>
                    <a:lstStyle/>
                    <a:p>
                      <a:r>
                        <a:rPr lang="en-GB" sz="1700" dirty="0" smtClean="0"/>
                        <a:t>Surgery </a:t>
                      </a:r>
                      <a:endParaRPr lang="en-GB" sz="1700" dirty="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6</a:t>
                      </a:r>
                      <a:endParaRPr lang="en-GB" sz="1700" dirty="0"/>
                    </a:p>
                  </a:txBody>
                  <a:tcPr marT="54864" marB="54864"/>
                </a:tc>
                <a:tc>
                  <a:txBody>
                    <a:bodyPr/>
                    <a:lstStyle/>
                    <a:p>
                      <a:pPr algn="ctr"/>
                      <a:r>
                        <a:rPr lang="en-GB" sz="1700" dirty="0" smtClean="0"/>
                        <a:t>4</a:t>
                      </a:r>
                      <a:endParaRPr lang="en-GB" sz="1700" dirty="0"/>
                    </a:p>
                  </a:txBody>
                  <a:tcPr marT="54864" marB="54864"/>
                </a:tc>
                <a:tc>
                  <a:txBody>
                    <a:bodyPr/>
                    <a:lstStyle/>
                    <a:p>
                      <a:pPr algn="ctr"/>
                      <a:r>
                        <a:rPr lang="en-GB" sz="1700" dirty="0" smtClean="0"/>
                        <a:t>8</a:t>
                      </a:r>
                      <a:endParaRPr lang="en-GB" sz="1700" dirty="0"/>
                    </a:p>
                  </a:txBody>
                  <a:tcPr marT="54864" marB="54864"/>
                </a:tc>
                <a:tc>
                  <a:txBody>
                    <a:bodyPr/>
                    <a:lstStyle/>
                    <a:p>
                      <a:pPr algn="ctr"/>
                      <a:r>
                        <a:rPr lang="en-GB" sz="1700" dirty="0" smtClean="0"/>
                        <a:t>2</a:t>
                      </a:r>
                      <a:endParaRPr lang="en-GB" sz="1700" dirty="0"/>
                    </a:p>
                  </a:txBody>
                  <a:tcPr marT="54864" marB="54864"/>
                </a:tc>
                <a:tc>
                  <a:txBody>
                    <a:bodyPr/>
                    <a:lstStyle/>
                    <a:p>
                      <a:pPr algn="ctr"/>
                      <a:r>
                        <a:rPr lang="en-GB" sz="1700" dirty="0" smtClean="0"/>
                        <a:t>4</a:t>
                      </a:r>
                      <a:endParaRPr lang="en-GB" sz="1700" dirty="0"/>
                    </a:p>
                  </a:txBody>
                  <a:tcPr marT="54864" marB="54864"/>
                </a:tc>
              </a:tr>
              <a:tr h="372926">
                <a:tc>
                  <a:txBody>
                    <a:bodyPr/>
                    <a:lstStyle/>
                    <a:p>
                      <a:r>
                        <a:rPr lang="en-GB" sz="1700" dirty="0" smtClean="0"/>
                        <a:t>Orthopaedics</a:t>
                      </a:r>
                      <a:endParaRPr lang="en-GB" sz="1700" dirty="0"/>
                    </a:p>
                  </a:txBody>
                  <a:tcPr marT="54864" marB="54864"/>
                </a:tc>
                <a:tc>
                  <a:txBody>
                    <a:bodyPr/>
                    <a:lstStyle/>
                    <a:p>
                      <a:pPr algn="ctr"/>
                      <a:r>
                        <a:rPr lang="en-GB" sz="1700" dirty="0" smtClean="0"/>
                        <a:t>1 - 2</a:t>
                      </a:r>
                      <a:r>
                        <a:rPr lang="en-GB" sz="1700" baseline="0" dirty="0" smtClean="0"/>
                        <a:t> </a:t>
                      </a:r>
                      <a:endParaRPr lang="en-GB" sz="1700" dirty="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4</a:t>
                      </a:r>
                      <a:endParaRPr lang="en-GB" sz="1700" dirty="0"/>
                    </a:p>
                  </a:txBody>
                  <a:tcPr marT="54864" marB="54864"/>
                </a:tc>
                <a:tc>
                  <a:txBody>
                    <a:bodyPr/>
                    <a:lstStyle/>
                    <a:p>
                      <a:pPr algn="ctr"/>
                      <a:r>
                        <a:rPr lang="en-GB" sz="1700" dirty="0" smtClean="0"/>
                        <a:t>8</a:t>
                      </a:r>
                      <a:endParaRPr lang="en-GB" sz="1700" dirty="0"/>
                    </a:p>
                  </a:txBody>
                  <a:tcPr marT="54864" marB="54864"/>
                </a:tc>
                <a:tc>
                  <a:txBody>
                    <a:bodyPr/>
                    <a:lstStyle/>
                    <a:p>
                      <a:pPr algn="ctr"/>
                      <a:r>
                        <a:rPr lang="en-GB" sz="1700" dirty="0" smtClean="0"/>
                        <a:t>2</a:t>
                      </a:r>
                      <a:endParaRPr lang="en-GB" sz="1700" dirty="0"/>
                    </a:p>
                  </a:txBody>
                  <a:tcPr marT="54864" marB="54864"/>
                </a:tc>
                <a:tc>
                  <a:txBody>
                    <a:bodyPr/>
                    <a:lstStyle/>
                    <a:p>
                      <a:pPr algn="ctr"/>
                      <a:r>
                        <a:rPr lang="en-GB" sz="1700" dirty="0" smtClean="0"/>
                        <a:t>4</a:t>
                      </a:r>
                      <a:endParaRPr lang="en-GB" sz="1700" dirty="0"/>
                    </a:p>
                  </a:txBody>
                  <a:tcPr marT="54864" marB="54864"/>
                </a:tc>
              </a:tr>
              <a:tr h="604251">
                <a:tc>
                  <a:txBody>
                    <a:bodyPr/>
                    <a:lstStyle/>
                    <a:p>
                      <a:r>
                        <a:rPr lang="en-GB" sz="1700" baseline="0" dirty="0" smtClean="0"/>
                        <a:t>Family and Emergency Medicine</a:t>
                      </a:r>
                      <a:endParaRPr lang="en-GB" sz="1700" dirty="0"/>
                    </a:p>
                  </a:txBody>
                  <a:tcPr marT="54864" marB="54864"/>
                </a:tc>
                <a:tc>
                  <a:txBody>
                    <a:bodyPr/>
                    <a:lstStyle/>
                    <a:p>
                      <a:pPr algn="ctr"/>
                      <a:r>
                        <a:rPr lang="en-GB" sz="1700" dirty="0" smtClean="0"/>
                        <a:t>1</a:t>
                      </a:r>
                      <a:r>
                        <a:rPr lang="en-GB" sz="1700" baseline="0" dirty="0" smtClean="0"/>
                        <a:t> </a:t>
                      </a:r>
                      <a:r>
                        <a:rPr lang="mr-IN" sz="1700" baseline="0" dirty="0" smtClean="0"/>
                        <a:t>–</a:t>
                      </a:r>
                      <a:r>
                        <a:rPr lang="en-GB" sz="1700" baseline="0" dirty="0" smtClean="0"/>
                        <a:t> 2</a:t>
                      </a:r>
                      <a:endParaRPr lang="en-GB" sz="1700" dirty="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6</a:t>
                      </a:r>
                      <a:endParaRPr lang="en-GB" sz="1700" dirty="0"/>
                    </a:p>
                  </a:txBody>
                  <a:tcPr marT="54864" marB="54864"/>
                </a:tc>
                <a:tc>
                  <a:txBody>
                    <a:bodyPr/>
                    <a:lstStyle/>
                    <a:p>
                      <a:pPr algn="ctr"/>
                      <a:r>
                        <a:rPr lang="en-GB" sz="1700" dirty="0" smtClean="0"/>
                        <a:t>8</a:t>
                      </a:r>
                      <a:endParaRPr lang="en-GB" sz="1700" dirty="0"/>
                    </a:p>
                  </a:txBody>
                  <a:tcPr marT="54864" marB="54864"/>
                </a:tc>
                <a:tc>
                  <a:txBody>
                    <a:bodyPr/>
                    <a:lstStyle/>
                    <a:p>
                      <a:pPr algn="ctr"/>
                      <a:r>
                        <a:rPr lang="en-GB" sz="1700" dirty="0" smtClean="0"/>
                        <a:t>1</a:t>
                      </a:r>
                      <a:endParaRPr lang="en-GB" sz="1700" dirty="0"/>
                    </a:p>
                  </a:txBody>
                  <a:tcPr marT="54864" marB="54864"/>
                </a:tc>
                <a:tc>
                  <a:txBody>
                    <a:bodyPr/>
                    <a:lstStyle/>
                    <a:p>
                      <a:pPr algn="ctr"/>
                      <a:r>
                        <a:rPr lang="en-GB" sz="1700" dirty="0" smtClean="0"/>
                        <a:t>2</a:t>
                      </a:r>
                      <a:endParaRPr lang="en-GB" sz="1700" dirty="0"/>
                    </a:p>
                  </a:txBody>
                  <a:tcPr marT="54864" marB="54864"/>
                </a:tc>
              </a:tr>
              <a:tr h="485248">
                <a:tc>
                  <a:txBody>
                    <a:bodyPr/>
                    <a:lstStyle/>
                    <a:p>
                      <a:r>
                        <a:rPr lang="en-GB" sz="1700" dirty="0" smtClean="0"/>
                        <a:t>Psychiatry </a:t>
                      </a:r>
                      <a:endParaRPr lang="en-GB" sz="1700" dirty="0"/>
                    </a:p>
                  </a:txBody>
                  <a:tcPr marT="54864" marB="54864"/>
                </a:tc>
                <a:tc>
                  <a:txBody>
                    <a:bodyPr/>
                    <a:lstStyle/>
                    <a:p>
                      <a:pPr algn="ctr"/>
                      <a:r>
                        <a:rPr lang="en-GB" sz="1700" dirty="0" smtClean="0"/>
                        <a:t>1</a:t>
                      </a:r>
                      <a:r>
                        <a:rPr lang="en-GB" sz="1700" baseline="0" dirty="0" smtClean="0"/>
                        <a:t> </a:t>
                      </a:r>
                      <a:r>
                        <a:rPr lang="mr-IN" sz="1700" baseline="0" dirty="0" smtClean="0"/>
                        <a:t>–</a:t>
                      </a:r>
                      <a:r>
                        <a:rPr lang="en-GB" sz="1700" baseline="0" dirty="0" smtClean="0"/>
                        <a:t> 2 </a:t>
                      </a:r>
                      <a:endParaRPr lang="en-GB" sz="1700" dirty="0"/>
                    </a:p>
                  </a:txBody>
                  <a:tcPr marT="54864" marB="54864"/>
                </a:tc>
                <a:tc>
                  <a:txBody>
                    <a:bodyPr/>
                    <a:lstStyle/>
                    <a:p>
                      <a:pPr algn="ctr"/>
                      <a:r>
                        <a:rPr lang="en-GB" sz="1700" dirty="0" smtClean="0"/>
                        <a:t>3</a:t>
                      </a:r>
                      <a:endParaRPr lang="en-GB" sz="1700" dirty="0"/>
                    </a:p>
                  </a:txBody>
                  <a:tcPr marT="54864" marB="54864"/>
                </a:tc>
                <a:tc>
                  <a:txBody>
                    <a:bodyPr/>
                    <a:lstStyle/>
                    <a:p>
                      <a:pPr algn="ctr"/>
                      <a:r>
                        <a:rPr lang="en-GB" sz="1700" dirty="0" smtClean="0"/>
                        <a:t>2</a:t>
                      </a:r>
                      <a:endParaRPr lang="en-GB" sz="1700" dirty="0"/>
                    </a:p>
                  </a:txBody>
                  <a:tcPr marT="54864" marB="54864"/>
                </a:tc>
                <a:tc>
                  <a:txBody>
                    <a:bodyPr/>
                    <a:lstStyle/>
                    <a:p>
                      <a:pPr algn="ctr"/>
                      <a:r>
                        <a:rPr lang="en-GB" sz="1700" dirty="0" smtClean="0"/>
                        <a:t>4</a:t>
                      </a:r>
                      <a:endParaRPr lang="en-GB" sz="1700" dirty="0"/>
                    </a:p>
                  </a:txBody>
                  <a:tcPr marT="54864" marB="54864"/>
                </a:tc>
                <a:tc>
                  <a:txBody>
                    <a:bodyPr/>
                    <a:lstStyle/>
                    <a:p>
                      <a:pPr algn="ctr"/>
                      <a:r>
                        <a:rPr lang="en-GB" sz="1700" dirty="0" smtClean="0"/>
                        <a:t>1</a:t>
                      </a:r>
                      <a:endParaRPr lang="en-GB" sz="1700" dirty="0"/>
                    </a:p>
                  </a:txBody>
                  <a:tcPr marT="54864" marB="54864"/>
                </a:tc>
                <a:tc>
                  <a:txBody>
                    <a:bodyPr/>
                    <a:lstStyle/>
                    <a:p>
                      <a:pPr algn="ctr"/>
                      <a:r>
                        <a:rPr lang="en-GB" sz="1700" dirty="0" smtClean="0"/>
                        <a:t>2</a:t>
                      </a:r>
                      <a:endParaRPr lang="en-GB" sz="1700" dirty="0"/>
                    </a:p>
                  </a:txBody>
                  <a:tcPr marT="54864" marB="54864"/>
                </a:tc>
              </a:tr>
              <a:tr h="405668">
                <a:tc>
                  <a:txBody>
                    <a:bodyPr/>
                    <a:lstStyle/>
                    <a:p>
                      <a:r>
                        <a:rPr lang="en-GB" sz="1700" dirty="0" smtClean="0"/>
                        <a:t>Clinical Management </a:t>
                      </a:r>
                      <a:endParaRPr lang="en-GB" sz="1700" dirty="0"/>
                    </a:p>
                  </a:txBody>
                  <a:tcPr marT="54864" marB="54864"/>
                </a:tc>
                <a:tc>
                  <a:txBody>
                    <a:bodyPr/>
                    <a:lstStyle/>
                    <a:p>
                      <a:pPr algn="ctr"/>
                      <a:endParaRPr lang="en-GB" sz="1700" dirty="0"/>
                    </a:p>
                  </a:txBody>
                  <a:tcPr marT="54864" marB="54864"/>
                </a:tc>
                <a:tc>
                  <a:txBody>
                    <a:bodyPr/>
                    <a:lstStyle/>
                    <a:p>
                      <a:pPr algn="ctr"/>
                      <a:endParaRPr lang="en-GB" sz="1700" dirty="0"/>
                    </a:p>
                  </a:txBody>
                  <a:tcPr marT="54864" marB="54864"/>
                </a:tc>
                <a:tc>
                  <a:txBody>
                    <a:bodyPr/>
                    <a:lstStyle/>
                    <a:p>
                      <a:pPr algn="ctr"/>
                      <a:r>
                        <a:rPr lang="en-GB" sz="1700" dirty="0" smtClean="0"/>
                        <a:t>2</a:t>
                      </a:r>
                      <a:endParaRPr lang="en-GB" sz="1700" dirty="0"/>
                    </a:p>
                  </a:txBody>
                  <a:tcPr marT="54864" marB="54864"/>
                </a:tc>
                <a:tc>
                  <a:txBody>
                    <a:bodyPr/>
                    <a:lstStyle/>
                    <a:p>
                      <a:pPr algn="ctr"/>
                      <a:r>
                        <a:rPr lang="en-GB" sz="1700" dirty="0" smtClean="0"/>
                        <a:t>2</a:t>
                      </a:r>
                      <a:endParaRPr lang="en-GB" sz="1700" dirty="0"/>
                    </a:p>
                  </a:txBody>
                  <a:tcPr marT="54864" marB="54864"/>
                </a:tc>
                <a:tc>
                  <a:txBody>
                    <a:bodyPr/>
                    <a:lstStyle/>
                    <a:p>
                      <a:pPr algn="ctr"/>
                      <a:endParaRPr lang="en-GB" sz="1700" dirty="0"/>
                    </a:p>
                  </a:txBody>
                  <a:tcPr marT="54864" marB="54864"/>
                </a:tc>
                <a:tc>
                  <a:txBody>
                    <a:bodyPr/>
                    <a:lstStyle/>
                    <a:p>
                      <a:pPr algn="ctr"/>
                      <a:endParaRPr lang="en-GB" sz="1700" dirty="0"/>
                    </a:p>
                  </a:txBody>
                  <a:tcPr marT="54864" marB="54864"/>
                </a:tc>
              </a:tr>
              <a:tr h="485248">
                <a:tc>
                  <a:txBody>
                    <a:bodyPr/>
                    <a:lstStyle/>
                    <a:p>
                      <a:r>
                        <a:rPr lang="en-GB" sz="1700" dirty="0" smtClean="0"/>
                        <a:t>Total </a:t>
                      </a:r>
                      <a:endParaRPr lang="en-GB" sz="1700" dirty="0"/>
                    </a:p>
                  </a:txBody>
                  <a:tcPr marT="54864" marB="54864"/>
                </a:tc>
                <a:tc>
                  <a:txBody>
                    <a:bodyPr/>
                    <a:lstStyle/>
                    <a:p>
                      <a:pPr algn="ctr"/>
                      <a:r>
                        <a:rPr lang="en-GB" sz="1700" dirty="0" smtClean="0"/>
                        <a:t>18</a:t>
                      </a:r>
                      <a:endParaRPr lang="en-GB" sz="1700" dirty="0"/>
                    </a:p>
                  </a:txBody>
                  <a:tcPr marT="54864" marB="54864"/>
                </a:tc>
                <a:tc>
                  <a:txBody>
                    <a:bodyPr/>
                    <a:lstStyle/>
                    <a:p>
                      <a:pPr algn="ctr"/>
                      <a:r>
                        <a:rPr lang="en-GB" sz="1700" dirty="0" smtClean="0"/>
                        <a:t>36</a:t>
                      </a:r>
                      <a:endParaRPr lang="en-GB" sz="1700" dirty="0"/>
                    </a:p>
                  </a:txBody>
                  <a:tcPr marT="54864" marB="54864"/>
                </a:tc>
                <a:tc>
                  <a:txBody>
                    <a:bodyPr/>
                    <a:lstStyle/>
                    <a:p>
                      <a:pPr algn="ctr"/>
                      <a:r>
                        <a:rPr lang="en-GB" sz="1700" dirty="0" smtClean="0"/>
                        <a:t>38</a:t>
                      </a:r>
                      <a:endParaRPr lang="en-GB" sz="1700" dirty="0"/>
                    </a:p>
                  </a:txBody>
                  <a:tcPr marT="54864" marB="54864"/>
                </a:tc>
                <a:tc>
                  <a:txBody>
                    <a:bodyPr/>
                    <a:lstStyle/>
                    <a:p>
                      <a:pPr algn="ctr"/>
                      <a:r>
                        <a:rPr lang="en-GB" sz="1700" dirty="0" smtClean="0"/>
                        <a:t>62</a:t>
                      </a:r>
                      <a:endParaRPr lang="en-GB" sz="1700" dirty="0"/>
                    </a:p>
                  </a:txBody>
                  <a:tcPr marT="54864" marB="54864"/>
                </a:tc>
                <a:tc>
                  <a:txBody>
                    <a:bodyPr/>
                    <a:lstStyle/>
                    <a:p>
                      <a:pPr algn="ctr"/>
                      <a:r>
                        <a:rPr lang="en-GB" sz="1700" dirty="0" smtClean="0"/>
                        <a:t>17</a:t>
                      </a:r>
                      <a:endParaRPr lang="en-GB" sz="1700" dirty="0"/>
                    </a:p>
                  </a:txBody>
                  <a:tcPr marT="54864" marB="54864"/>
                </a:tc>
                <a:tc>
                  <a:txBody>
                    <a:bodyPr/>
                    <a:lstStyle/>
                    <a:p>
                      <a:pPr algn="ctr"/>
                      <a:r>
                        <a:rPr lang="en-GB" sz="1700" dirty="0" smtClean="0"/>
                        <a:t>29</a:t>
                      </a:r>
                      <a:endParaRPr lang="en-GB" sz="1700" dirty="0"/>
                    </a:p>
                  </a:txBody>
                  <a:tcPr marT="54864" marB="54864"/>
                </a:tc>
              </a:tr>
            </a:tbl>
          </a:graphicData>
        </a:graphic>
      </p:graphicFrame>
      <p:sp>
        <p:nvSpPr>
          <p:cNvPr id="3" name="Slide Number Placeholder 2"/>
          <p:cNvSpPr>
            <a:spLocks noGrp="1"/>
          </p:cNvSpPr>
          <p:nvPr>
            <p:ph type="sldNum" sz="quarter" idx="12"/>
          </p:nvPr>
        </p:nvSpPr>
        <p:spPr/>
        <p:txBody>
          <a:bodyPr/>
          <a:lstStyle/>
          <a:p>
            <a:fld id="{56E41C8F-6852-4F79-ACAF-D98EB2C3A37B}" type="slidenum">
              <a:rPr lang="en-ZA" altLang="en-US" smtClean="0"/>
              <a:pPr/>
              <a:t>54</a:t>
            </a:fld>
            <a:endParaRPr lang="en-ZA" altLang="en-US"/>
          </a:p>
        </p:txBody>
      </p:sp>
    </p:spTree>
    <p:extLst>
      <p:ext uri="{BB962C8B-B14F-4D97-AF65-F5344CB8AC3E}">
        <p14:creationId xmlns:p14="http://schemas.microsoft.com/office/powerpoint/2010/main" xmlns="" val="23786137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CURRENT SPECIALIST </a:t>
            </a:r>
            <a:r>
              <a:rPr lang="en-GB" sz="3200" dirty="0" smtClean="0"/>
              <a:t>STAFFING: REGIONAL HOSPITALS</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8659203"/>
              </p:ext>
            </p:extLst>
          </p:nvPr>
        </p:nvGraphicFramePr>
        <p:xfrm>
          <a:off x="533396" y="1417638"/>
          <a:ext cx="8229604" cy="4825069"/>
        </p:xfrm>
        <a:graphic>
          <a:graphicData uri="http://schemas.openxmlformats.org/drawingml/2006/table">
            <a:tbl>
              <a:tblPr/>
              <a:tblGrid>
                <a:gridCol w="1045941"/>
                <a:gridCol w="1206855"/>
                <a:gridCol w="747101"/>
                <a:gridCol w="747101"/>
                <a:gridCol w="747101"/>
                <a:gridCol w="747101"/>
                <a:gridCol w="747101"/>
                <a:gridCol w="747101"/>
                <a:gridCol w="747101"/>
                <a:gridCol w="747101"/>
              </a:tblGrid>
              <a:tr h="214961">
                <a:tc>
                  <a:txBody>
                    <a:bodyPr/>
                    <a:lstStyle/>
                    <a:p>
                      <a:pPr algn="ctr" fontAlgn="b"/>
                      <a:r>
                        <a:rPr lang="en-US" sz="1300" b="0" i="0" u="none" strike="noStrike">
                          <a:solidFill>
                            <a:srgbClr val="000000"/>
                          </a:solidFill>
                          <a:effectLst/>
                          <a:latin typeface="Calibri"/>
                        </a:rPr>
                        <a:t>Discipline</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Region</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Waterberg</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Vhembe</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Mopani</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300" b="0" i="0" u="none" strike="noStrike">
                          <a:solidFill>
                            <a:srgbClr val="000000"/>
                          </a:solidFill>
                          <a:effectLst/>
                          <a:latin typeface="Calibri"/>
                        </a:rPr>
                        <a:t>Greater Sekhukhune</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r>
                        <a:rPr lang="sk-SK" sz="1300" b="0" i="0" u="none" strike="noStrike">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Capricorn</a:t>
                      </a:r>
                    </a:p>
                  </a:txBody>
                  <a:tcPr marL="11494" marR="11494" marT="1379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1494" marR="11494" marT="1379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699">
                <a:tc>
                  <a:txBody>
                    <a:bodyPr/>
                    <a:lstStyle/>
                    <a:p>
                      <a:pPr algn="ctr" fontAlgn="b"/>
                      <a:r>
                        <a:rPr lang="sk-SK" sz="1300" b="0" i="0" u="none" strike="noStrike">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Population served</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100" b="0" i="0" u="none" strike="noStrike">
                          <a:solidFill>
                            <a:srgbClr val="000000"/>
                          </a:solidFill>
                          <a:effectLst/>
                          <a:latin typeface="Calibri"/>
                        </a:rPr>
                        <a:t>682 301</a:t>
                      </a:r>
                    </a:p>
                  </a:txBody>
                  <a:tcPr marL="11494" marR="11494" marT="1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100" b="0" i="0" u="none" strike="noStrike">
                          <a:solidFill>
                            <a:srgbClr val="000000"/>
                          </a:solidFill>
                          <a:effectLst/>
                          <a:latin typeface="Calibri"/>
                        </a:rPr>
                        <a:t>1 322 159</a:t>
                      </a:r>
                    </a:p>
                  </a:txBody>
                  <a:tcPr marL="11494" marR="11494" marT="1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100" b="0" i="0" u="none" strike="noStrike">
                          <a:solidFill>
                            <a:srgbClr val="000000"/>
                          </a:solidFill>
                          <a:effectLst/>
                          <a:latin typeface="Calibri"/>
                        </a:rPr>
                        <a:t>1 092 563</a:t>
                      </a:r>
                    </a:p>
                  </a:txBody>
                  <a:tcPr marL="11494" marR="11494" marT="1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cs-CZ" sz="1100" b="0" i="0" u="none" strike="noStrike" dirty="0">
                          <a:solidFill>
                            <a:srgbClr val="000000"/>
                          </a:solidFill>
                          <a:effectLst/>
                          <a:latin typeface="Calibri"/>
                        </a:rPr>
                        <a:t>998 085</a:t>
                      </a:r>
                    </a:p>
                  </a:txBody>
                  <a:tcPr marL="11494" marR="11494" marT="1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r>
                        <a:rPr lang="sk-SK" sz="1300" b="0" i="0" u="none" strike="noStrike">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100" b="0" i="0" u="none" strike="noStrike" dirty="0" smtClean="0">
                          <a:solidFill>
                            <a:srgbClr val="000000"/>
                          </a:solidFill>
                          <a:effectLst/>
                          <a:latin typeface="Calibri"/>
                        </a:rPr>
                        <a:t>120 8273 + </a:t>
                      </a:r>
                      <a:r>
                        <a:rPr lang="en-US" sz="1100" b="0" i="0" u="none" strike="noStrike" dirty="0">
                          <a:solidFill>
                            <a:srgbClr val="000000"/>
                          </a:solidFill>
                          <a:effectLst/>
                          <a:latin typeface="Calibri"/>
                        </a:rPr>
                        <a:t>Total Limpopo</a:t>
                      </a:r>
                    </a:p>
                  </a:txBody>
                  <a:tcPr marL="11494" marR="11494" marT="13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26006">
                <a:tc>
                  <a:txBody>
                    <a:bodyPr/>
                    <a:lstStyle/>
                    <a:p>
                      <a:pPr algn="ctr" fontAlgn="b"/>
                      <a:r>
                        <a:rPr lang="sk-SK" sz="1300" b="0" i="0" u="none" strike="noStrike">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Regional Hospital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Mokopane</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Tshilidzini</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Letaba</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St Ritas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Philadelphia</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Total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Pietersburg*</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Mankweng*</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rowSpan="2">
                  <a:txBody>
                    <a:bodyPr/>
                    <a:lstStyle/>
                    <a:p>
                      <a:pPr algn="ctr" fontAlgn="b"/>
                      <a:r>
                        <a:rPr lang="en-US" sz="1300" b="0" i="0" u="none" strike="noStrike" dirty="0">
                          <a:solidFill>
                            <a:srgbClr val="000000"/>
                          </a:solidFill>
                          <a:effectLst/>
                          <a:latin typeface="Calibri"/>
                        </a:rPr>
                        <a:t>Anaesthesia</a:t>
                      </a:r>
                    </a:p>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Specialists</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1</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1</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vMerge="1">
                  <a:txBody>
                    <a:bodyPr/>
                    <a:lstStyle/>
                    <a:p>
                      <a:pPr algn="ctr" fontAlgn="b"/>
                      <a:endParaRPr lang="sk-SK" sz="1100" b="0" i="0" u="none" strike="noStrike" dirty="0">
                        <a:solidFill>
                          <a:srgbClr val="000000"/>
                        </a:solidFill>
                        <a:effectLst/>
                        <a:latin typeface="Calibri"/>
                      </a:endParaRPr>
                    </a:p>
                  </a:txBody>
                  <a:tcPr marL="11494" marR="11494" marT="11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Foreign Q (MO)</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1</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1</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1</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1</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1</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5</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rowSpan="2">
                  <a:txBody>
                    <a:bodyPr/>
                    <a:lstStyle/>
                    <a:p>
                      <a:pPr algn="ctr" fontAlgn="b"/>
                      <a:r>
                        <a:rPr lang="en-US" sz="1300" b="0" i="0" u="none" strike="noStrike" dirty="0">
                          <a:solidFill>
                            <a:srgbClr val="000000"/>
                          </a:solidFill>
                          <a:effectLst/>
                          <a:latin typeface="Calibri"/>
                        </a:rPr>
                        <a:t>Family medicine</a:t>
                      </a:r>
                    </a:p>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Specialists*</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1</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1</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2</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920">
                <a:tc vMerge="1">
                  <a:txBody>
                    <a:bodyPr/>
                    <a:lstStyle/>
                    <a:p>
                      <a:pPr algn="ctr" fontAlgn="b"/>
                      <a:endParaRPr lang="sk-SK" sz="1100" b="0" i="0" u="none" strike="noStrike" dirty="0">
                        <a:solidFill>
                          <a:srgbClr val="000000"/>
                        </a:solidFill>
                        <a:effectLst/>
                        <a:latin typeface="Calibri"/>
                      </a:endParaRPr>
                    </a:p>
                  </a:txBody>
                  <a:tcPr marL="11494" marR="11494" marT="11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Foreign </a:t>
                      </a:r>
                      <a:r>
                        <a:rPr lang="en-US" sz="1300" b="0" i="0" u="none" strike="noStrike" dirty="0" smtClean="0">
                          <a:solidFill>
                            <a:srgbClr val="000000"/>
                          </a:solidFill>
                          <a:effectLst/>
                          <a:latin typeface="Calibri"/>
                        </a:rPr>
                        <a:t>Q</a:t>
                      </a:r>
                      <a:r>
                        <a:rPr lang="en-US" sz="1300" b="0" i="0" u="none" strike="noStrike" baseline="0" dirty="0" smtClean="0">
                          <a:solidFill>
                            <a:srgbClr val="000000"/>
                          </a:solidFill>
                          <a:effectLst/>
                          <a:latin typeface="Calibri"/>
                        </a:rPr>
                        <a:t> </a:t>
                      </a:r>
                      <a:r>
                        <a:rPr lang="en-US" sz="1300" b="0" i="0" u="none" strike="noStrike" dirty="0" smtClean="0">
                          <a:solidFill>
                            <a:srgbClr val="000000"/>
                          </a:solidFill>
                          <a:effectLst/>
                          <a:latin typeface="Calibri"/>
                        </a:rPr>
                        <a:t>MO</a:t>
                      </a:r>
                      <a:r>
                        <a:rPr lang="en-US" sz="1300" b="0" i="0" u="none" strike="noStrike" dirty="0">
                          <a:solidFill>
                            <a:srgbClr val="000000"/>
                          </a:solidFill>
                          <a:effectLst/>
                          <a:latin typeface="Calibri"/>
                        </a:rPr>
                        <a:t>)</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1</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3</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0</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4</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rowSpan="2">
                  <a:txBody>
                    <a:bodyPr/>
                    <a:lstStyle/>
                    <a:p>
                      <a:pPr algn="ctr" fontAlgn="b"/>
                      <a:r>
                        <a:rPr lang="en-US" sz="1300" b="0" i="0" u="none" strike="noStrike" dirty="0">
                          <a:solidFill>
                            <a:srgbClr val="000000"/>
                          </a:solidFill>
                          <a:effectLst/>
                          <a:latin typeface="Calibri"/>
                        </a:rPr>
                        <a:t>Internal Medicine</a:t>
                      </a:r>
                    </a:p>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Specialists</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0</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vMerge="1">
                  <a:txBody>
                    <a:bodyPr/>
                    <a:lstStyle/>
                    <a:p>
                      <a:pPr algn="ctr" fontAlgn="b"/>
                      <a:endParaRPr lang="sk-SK" sz="1100" b="0" i="0" u="none" strike="noStrike" dirty="0">
                        <a:solidFill>
                          <a:srgbClr val="000000"/>
                        </a:solidFill>
                        <a:effectLst/>
                        <a:latin typeface="Calibri"/>
                      </a:endParaRPr>
                    </a:p>
                  </a:txBody>
                  <a:tcPr marL="11494" marR="11494" marT="11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F</a:t>
                      </a:r>
                      <a:r>
                        <a:rPr lang="en-US" sz="1300" b="0" i="0" u="none" strike="noStrike" dirty="0" smtClean="0">
                          <a:solidFill>
                            <a:srgbClr val="000000"/>
                          </a:solidFill>
                          <a:effectLst/>
                          <a:latin typeface="Calibri"/>
                        </a:rPr>
                        <a:t>oreign Q</a:t>
                      </a:r>
                      <a:r>
                        <a:rPr lang="en-US" sz="1300" b="0" i="0" u="none" strike="noStrike" baseline="0" dirty="0" smtClean="0">
                          <a:solidFill>
                            <a:srgbClr val="000000"/>
                          </a:solidFill>
                          <a:effectLst/>
                          <a:latin typeface="Calibri"/>
                        </a:rPr>
                        <a:t> </a:t>
                      </a:r>
                      <a:r>
                        <a:rPr lang="en-US" sz="1300" b="0" i="0" u="none" strike="noStrike" dirty="0" smtClean="0">
                          <a:solidFill>
                            <a:srgbClr val="000000"/>
                          </a:solidFill>
                          <a:effectLst/>
                          <a:latin typeface="Calibri"/>
                        </a:rPr>
                        <a:t>(MO</a:t>
                      </a:r>
                      <a:r>
                        <a:rPr lang="en-US" sz="1300" b="0" i="0" u="none" strike="noStrike" dirty="0">
                          <a:solidFill>
                            <a:srgbClr val="000000"/>
                          </a:solidFill>
                          <a:effectLst/>
                          <a:latin typeface="Calibri"/>
                        </a:rPr>
                        <a:t>)</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2</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1</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2</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0</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rowSpan="2">
                  <a:txBody>
                    <a:bodyPr/>
                    <a:lstStyle/>
                    <a:p>
                      <a:pPr algn="ctr" fontAlgn="b"/>
                      <a:r>
                        <a:rPr lang="en-US" sz="1300" b="0" i="0" u="none" strike="noStrike" dirty="0">
                          <a:solidFill>
                            <a:srgbClr val="000000"/>
                          </a:solidFill>
                          <a:effectLst/>
                          <a:latin typeface="Calibri"/>
                        </a:rPr>
                        <a:t>OBGYN</a:t>
                      </a:r>
                    </a:p>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Specialists</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1</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1</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300" b="0" i="0" u="none" strike="noStrike" dirty="0">
                          <a:solidFill>
                            <a:srgbClr val="000000"/>
                          </a:solidFill>
                          <a:effectLst/>
                          <a:latin typeface="Calibri"/>
                        </a:rPr>
                        <a:t>2</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vMerge="1">
                  <a:txBody>
                    <a:bodyPr/>
                    <a:lstStyle/>
                    <a:p>
                      <a:pPr algn="ctr" fontAlgn="b"/>
                      <a:endParaRPr lang="sk-SK" sz="1100" b="0" i="0" u="none" strike="noStrike" dirty="0">
                        <a:solidFill>
                          <a:srgbClr val="000000"/>
                        </a:solidFill>
                        <a:effectLst/>
                        <a:latin typeface="Calibri"/>
                      </a:endParaRPr>
                    </a:p>
                  </a:txBody>
                  <a:tcPr marL="11494" marR="11494" marT="11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Foreign Q </a:t>
                      </a:r>
                      <a:r>
                        <a:rPr lang="en-US" sz="1300" b="0" i="0" u="none" strike="noStrike" dirty="0" smtClean="0">
                          <a:solidFill>
                            <a:srgbClr val="000000"/>
                          </a:solidFill>
                          <a:effectLst/>
                          <a:latin typeface="Calibri"/>
                        </a:rPr>
                        <a:t>(MO</a:t>
                      </a:r>
                      <a:r>
                        <a:rPr lang="en-US" sz="1300" b="0" i="0" u="none" strike="noStrike" dirty="0">
                          <a:solidFill>
                            <a:srgbClr val="000000"/>
                          </a:solidFill>
                          <a:effectLst/>
                          <a:latin typeface="Calibri"/>
                        </a:rPr>
                        <a:t>)</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1</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2</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2</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5</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rowSpan="2">
                  <a:txBody>
                    <a:bodyPr/>
                    <a:lstStyle/>
                    <a:p>
                      <a:pPr algn="ctr" fontAlgn="b"/>
                      <a:r>
                        <a:rPr lang="en-US" sz="1300" b="0" i="0" u="none" strike="noStrike" dirty="0">
                          <a:solidFill>
                            <a:srgbClr val="000000"/>
                          </a:solidFill>
                          <a:effectLst/>
                          <a:latin typeface="Calibri"/>
                        </a:rPr>
                        <a:t>Paediatrics</a:t>
                      </a:r>
                    </a:p>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Specialists</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300" b="0" i="0" u="none" strike="noStrike" dirty="0">
                          <a:solidFill>
                            <a:srgbClr val="000000"/>
                          </a:solidFill>
                          <a:effectLst/>
                          <a:latin typeface="Calibri"/>
                        </a:rPr>
                        <a:t>2</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300" b="0" i="0" u="none" strike="noStrike">
                          <a:solidFill>
                            <a:srgbClr val="000000"/>
                          </a:solidFill>
                          <a:effectLst/>
                          <a:latin typeface="Calibri"/>
                        </a:rPr>
                        <a:t>2</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1</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5</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s-IS"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vMerge="1">
                  <a:txBody>
                    <a:bodyPr/>
                    <a:lstStyle/>
                    <a:p>
                      <a:pPr algn="ctr" fontAlgn="b"/>
                      <a:endParaRPr lang="sk-SK" sz="1100" b="0" i="0" u="none" strike="noStrike" dirty="0">
                        <a:solidFill>
                          <a:srgbClr val="000000"/>
                        </a:solidFill>
                        <a:effectLst/>
                        <a:latin typeface="Calibri"/>
                      </a:endParaRPr>
                    </a:p>
                  </a:txBody>
                  <a:tcPr marL="11494" marR="11494" marT="11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Foreign Q </a:t>
                      </a:r>
                      <a:r>
                        <a:rPr lang="en-US" sz="1300" b="0" i="0" u="none" strike="noStrike" dirty="0" smtClean="0">
                          <a:solidFill>
                            <a:srgbClr val="000000"/>
                          </a:solidFill>
                          <a:effectLst/>
                          <a:latin typeface="Calibri"/>
                        </a:rPr>
                        <a:t>(MO</a:t>
                      </a:r>
                      <a:r>
                        <a:rPr lang="en-US" sz="1300" b="0" i="0" u="none" strike="noStrike" dirty="0">
                          <a:solidFill>
                            <a:srgbClr val="000000"/>
                          </a:solidFill>
                          <a:effectLst/>
                          <a:latin typeface="Calibri"/>
                        </a:rPr>
                        <a:t>)</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0</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300" b="0" i="0" u="none" strike="noStrike">
                          <a:solidFill>
                            <a:srgbClr val="000000"/>
                          </a:solidFill>
                          <a:effectLst/>
                          <a:latin typeface="Calibri"/>
                        </a:rPr>
                        <a:t>2</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300" b="0" i="0" u="none" strike="noStrike">
                          <a:solidFill>
                            <a:srgbClr val="000000"/>
                          </a:solidFill>
                          <a:effectLst/>
                          <a:latin typeface="Calibri"/>
                        </a:rPr>
                        <a:t>2</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2</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a:rPr>
                        <a:t>6</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rowSpan="2">
                  <a:txBody>
                    <a:bodyPr/>
                    <a:lstStyle/>
                    <a:p>
                      <a:pPr algn="ctr" fontAlgn="b"/>
                      <a:r>
                        <a:rPr lang="en-US" sz="1300" b="0" i="0" u="none" strike="noStrike" dirty="0" smtClean="0">
                          <a:solidFill>
                            <a:srgbClr val="000000"/>
                          </a:solidFill>
                          <a:effectLst/>
                          <a:latin typeface="Calibri"/>
                        </a:rPr>
                        <a:t>Surgery</a:t>
                      </a:r>
                      <a:r>
                        <a:rPr lang="en-US" sz="1300" b="0" i="0" u="none" strike="noStrike" baseline="0" dirty="0" smtClean="0">
                          <a:solidFill>
                            <a:srgbClr val="000000"/>
                          </a:solidFill>
                          <a:effectLst/>
                          <a:latin typeface="Calibri"/>
                        </a:rPr>
                        <a:t> and Orthopaedics</a:t>
                      </a:r>
                      <a:endParaRPr lang="en-US" sz="1300" b="0" i="0" u="none" strike="noStrike" dirty="0">
                        <a:solidFill>
                          <a:srgbClr val="000000"/>
                        </a:solidFill>
                        <a:effectLst/>
                        <a:latin typeface="Calibri"/>
                      </a:endParaRPr>
                    </a:p>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Specialists</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0</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0</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0</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1</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0</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1</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63">
                <a:tc vMerge="1">
                  <a:txBody>
                    <a:bodyPr/>
                    <a:lstStyle/>
                    <a:p>
                      <a:pPr algn="ctr" fontAlgn="b"/>
                      <a:endParaRPr lang="sk-SK" sz="1100" b="0" i="0" u="none" strike="noStrike" dirty="0">
                        <a:solidFill>
                          <a:srgbClr val="000000"/>
                        </a:solidFill>
                        <a:effectLst/>
                        <a:latin typeface="Calibri"/>
                      </a:endParaRPr>
                    </a:p>
                  </a:txBody>
                  <a:tcPr marL="11494" marR="11494" marT="11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Foreign Q </a:t>
                      </a:r>
                      <a:r>
                        <a:rPr lang="en-US" sz="1300" b="0" i="0" u="none" strike="noStrike" dirty="0" smtClean="0">
                          <a:solidFill>
                            <a:srgbClr val="000000"/>
                          </a:solidFill>
                          <a:effectLst/>
                          <a:latin typeface="Calibri"/>
                        </a:rPr>
                        <a:t>(MO</a:t>
                      </a:r>
                      <a:r>
                        <a:rPr lang="en-US" sz="1300" b="0" i="0" u="none" strike="noStrike" dirty="0">
                          <a:solidFill>
                            <a:srgbClr val="000000"/>
                          </a:solidFill>
                          <a:effectLst/>
                          <a:latin typeface="Calibri"/>
                        </a:rPr>
                        <a:t>)</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r>
                        <a:rPr lang="sk-SK" sz="1300" b="0" i="0" u="none" strike="noStrike" dirty="0" smtClean="0">
                          <a:solidFill>
                            <a:srgbClr val="000000"/>
                          </a:solidFill>
                          <a:effectLst/>
                          <a:latin typeface="Calibri"/>
                        </a:rPr>
                        <a:t>1</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3</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3</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3</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1</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11</a:t>
                      </a:r>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rowSpan="2">
                  <a:txBody>
                    <a:bodyPr/>
                    <a:lstStyle/>
                    <a:p>
                      <a:pPr algn="ctr" fontAlgn="b"/>
                      <a:r>
                        <a:rPr lang="en-US" sz="1300" b="0" i="0" u="none" strike="noStrike" dirty="0" smtClean="0">
                          <a:solidFill>
                            <a:srgbClr val="000000"/>
                          </a:solidFill>
                          <a:effectLst/>
                          <a:latin typeface="Calibri"/>
                        </a:rPr>
                        <a:t>Psychiatry</a:t>
                      </a:r>
                      <a:r>
                        <a:rPr lang="en-US" sz="1300" b="0" i="0" u="none" strike="noStrike" baseline="0" dirty="0" smtClean="0">
                          <a:solidFill>
                            <a:srgbClr val="000000"/>
                          </a:solidFill>
                          <a:effectLst/>
                          <a:latin typeface="Calibri"/>
                        </a:rPr>
                        <a:t> </a:t>
                      </a:r>
                    </a:p>
                    <a:p>
                      <a:pPr algn="ctr" fontAlgn="b"/>
                      <a:endParaRPr lang="en-US"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Specialists</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smtClean="0">
                          <a:solidFill>
                            <a:srgbClr val="000000"/>
                          </a:solidFill>
                          <a:effectLst/>
                          <a:latin typeface="Calibri"/>
                        </a:rPr>
                        <a:t>1</a:t>
                      </a:r>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vMerge="1">
                  <a:txBody>
                    <a:bodyPr/>
                    <a:lstStyle/>
                    <a:p>
                      <a:pPr algn="ctr" fontAlgn="b"/>
                      <a:endParaRPr lang="sk-SK" sz="1100" b="0" i="0" u="none" strike="noStrike" dirty="0">
                        <a:solidFill>
                          <a:srgbClr val="000000"/>
                        </a:solidFill>
                        <a:effectLst/>
                        <a:latin typeface="Calibri"/>
                      </a:endParaRPr>
                    </a:p>
                  </a:txBody>
                  <a:tcPr marL="11494" marR="11494" marT="11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Foreign Q </a:t>
                      </a:r>
                      <a:r>
                        <a:rPr lang="en-US" sz="1300" b="0" i="0" u="none" strike="noStrike" dirty="0" smtClean="0">
                          <a:solidFill>
                            <a:srgbClr val="000000"/>
                          </a:solidFill>
                          <a:effectLst/>
                          <a:latin typeface="Calibri"/>
                        </a:rPr>
                        <a:t>(MO</a:t>
                      </a:r>
                      <a:r>
                        <a:rPr lang="en-US" sz="1300" b="0" i="0" u="none" strike="noStrike" dirty="0">
                          <a:solidFill>
                            <a:srgbClr val="000000"/>
                          </a:solidFill>
                          <a:effectLst/>
                          <a:latin typeface="Calibri"/>
                        </a:rPr>
                        <a:t>)</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k-SK" sz="1300" b="0"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rowSpan="2">
                  <a:txBody>
                    <a:bodyPr/>
                    <a:lstStyle/>
                    <a:p>
                      <a:pPr algn="ctr" fontAlgn="b"/>
                      <a:r>
                        <a:rPr lang="en-US" sz="1300" b="1" i="0" u="none" strike="noStrike" dirty="0">
                          <a:solidFill>
                            <a:srgbClr val="000000"/>
                          </a:solidFill>
                          <a:effectLst/>
                          <a:latin typeface="Calibri"/>
                        </a:rPr>
                        <a:t>Total </a:t>
                      </a:r>
                    </a:p>
                    <a:p>
                      <a:pPr algn="l" fontAlgn="b"/>
                      <a:r>
                        <a:rPr lang="sk-SK" sz="1300" b="1"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Calibri"/>
                        </a:rPr>
                        <a:t>Total specialists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a:rPr>
                        <a:t>4</a:t>
                      </a:r>
                      <a:endParaRPr lang="en-US" sz="1300" b="1"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a:rPr>
                        <a:t>4</a:t>
                      </a:r>
                      <a:endParaRPr lang="en-US" sz="1300" b="1"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a:rPr>
                        <a:t>1</a:t>
                      </a:r>
                      <a:endParaRPr lang="en-US" sz="1300" b="1"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a:rPr>
                        <a:t>1</a:t>
                      </a:r>
                      <a:endParaRPr lang="en-US" sz="1300" b="1"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smtClean="0">
                          <a:solidFill>
                            <a:srgbClr val="000000"/>
                          </a:solidFill>
                          <a:effectLst/>
                          <a:latin typeface="Calibri"/>
                        </a:rPr>
                        <a:t>0</a:t>
                      </a:r>
                      <a:endParaRPr lang="en-US" sz="1300" b="1"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300" b="1" i="0" u="none" strike="noStrike" dirty="0" smtClean="0">
                          <a:solidFill>
                            <a:srgbClr val="000000"/>
                          </a:solidFill>
                          <a:effectLst/>
                          <a:latin typeface="Calibri"/>
                        </a:rPr>
                        <a:t>10</a:t>
                      </a:r>
                      <a:endParaRPr lang="fi-FI" sz="1300" b="1"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61">
                <a:tc vMerge="1">
                  <a:txBody>
                    <a:bodyPr/>
                    <a:lstStyle/>
                    <a:p>
                      <a:pPr algn="l" fontAlgn="b"/>
                      <a:endParaRPr lang="sk-SK" sz="1100" b="0" i="0" u="none" strike="noStrike" dirty="0">
                        <a:solidFill>
                          <a:srgbClr val="000000"/>
                        </a:solidFill>
                        <a:effectLst/>
                        <a:latin typeface="Calibri"/>
                      </a:endParaRPr>
                    </a:p>
                  </a:txBody>
                  <a:tcPr marL="11494" marR="11494" marT="114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a:solidFill>
                            <a:srgbClr val="000000"/>
                          </a:solidFill>
                          <a:effectLst/>
                          <a:latin typeface="Calibri"/>
                        </a:rPr>
                        <a:t>Total FQ spec</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1" i="0" u="none" strike="noStrike" dirty="0" smtClean="0">
                          <a:solidFill>
                            <a:srgbClr val="000000"/>
                          </a:solidFill>
                          <a:effectLst/>
                          <a:latin typeface="Calibri"/>
                        </a:rPr>
                        <a:t>3</a:t>
                      </a:r>
                      <a:r>
                        <a:rPr lang="sk-SK" sz="1300" b="1"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1" i="0" u="none" strike="noStrike" dirty="0">
                          <a:solidFill>
                            <a:srgbClr val="000000"/>
                          </a:solidFill>
                          <a:effectLst/>
                          <a:latin typeface="Calibri"/>
                        </a:rPr>
                        <a:t> </a:t>
                      </a:r>
                      <a:r>
                        <a:rPr lang="sk-SK" sz="1300" b="1" i="0" u="none" strike="noStrike" dirty="0" smtClean="0">
                          <a:solidFill>
                            <a:srgbClr val="000000"/>
                          </a:solidFill>
                          <a:effectLst/>
                          <a:latin typeface="Calibri"/>
                        </a:rPr>
                        <a:t>10 </a:t>
                      </a:r>
                      <a:endParaRPr lang="sk-SK" sz="1300" b="1"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1" i="0" u="none" strike="noStrike" dirty="0">
                          <a:solidFill>
                            <a:srgbClr val="000000"/>
                          </a:solidFill>
                          <a:effectLst/>
                          <a:latin typeface="Calibri"/>
                        </a:rPr>
                        <a:t> </a:t>
                      </a:r>
                      <a:r>
                        <a:rPr lang="sk-SK" sz="1300" b="1" i="0" u="none" strike="noStrike" dirty="0" smtClean="0">
                          <a:solidFill>
                            <a:srgbClr val="000000"/>
                          </a:solidFill>
                          <a:effectLst/>
                          <a:latin typeface="Calibri"/>
                        </a:rPr>
                        <a:t>9 </a:t>
                      </a:r>
                      <a:endParaRPr lang="sk-SK" sz="1300" b="1"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1" i="0" u="none" strike="noStrike" dirty="0">
                          <a:solidFill>
                            <a:srgbClr val="000000"/>
                          </a:solidFill>
                          <a:effectLst/>
                          <a:latin typeface="Calibri"/>
                        </a:rPr>
                        <a:t> </a:t>
                      </a:r>
                      <a:r>
                        <a:rPr lang="sk-SK" sz="1300" b="1" i="0" u="none" strike="noStrike" dirty="0" smtClean="0">
                          <a:solidFill>
                            <a:srgbClr val="000000"/>
                          </a:solidFill>
                          <a:effectLst/>
                          <a:latin typeface="Calibri"/>
                        </a:rPr>
                        <a:t>10</a:t>
                      </a:r>
                      <a:endParaRPr lang="sk-SK" sz="1300" b="1"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1" i="0" u="none" strike="noStrike" dirty="0">
                          <a:solidFill>
                            <a:srgbClr val="000000"/>
                          </a:solidFill>
                          <a:effectLst/>
                          <a:latin typeface="Calibri"/>
                        </a:rPr>
                        <a:t> </a:t>
                      </a:r>
                      <a:r>
                        <a:rPr lang="sk-SK" sz="1300" b="1" i="0" u="none" strike="noStrike" dirty="0" smtClean="0">
                          <a:solidFill>
                            <a:srgbClr val="000000"/>
                          </a:solidFill>
                          <a:effectLst/>
                          <a:latin typeface="Calibri"/>
                        </a:rPr>
                        <a:t>4</a:t>
                      </a:r>
                      <a:endParaRPr lang="sk-SK" sz="1300" b="1" i="0" u="none" strike="noStrike" dirty="0">
                        <a:solidFill>
                          <a:srgbClr val="000000"/>
                        </a:solidFill>
                        <a:effectLst/>
                        <a:latin typeface="Calibri"/>
                      </a:endParaRP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1" i="0" u="none" strike="noStrike" dirty="0" smtClean="0">
                          <a:solidFill>
                            <a:srgbClr val="000000"/>
                          </a:solidFill>
                          <a:effectLst/>
                          <a:latin typeface="Calibri"/>
                        </a:rPr>
                        <a:t>31</a:t>
                      </a:r>
                      <a:r>
                        <a:rPr lang="sk-SK" sz="1300" b="1"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300" b="0" i="0" u="none" strike="noStrike">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300" b="0" i="0" u="none" strike="noStrike" dirty="0">
                          <a:solidFill>
                            <a:srgbClr val="000000"/>
                          </a:solidFill>
                          <a:effectLst/>
                          <a:latin typeface="Calibri"/>
                        </a:rPr>
                        <a:t> </a:t>
                      </a:r>
                    </a:p>
                  </a:txBody>
                  <a:tcPr marL="11494" marR="11494" marT="13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56E41C8F-6852-4F79-ACAF-D98EB2C3A37B}" type="slidenum">
              <a:rPr lang="en-ZA" altLang="en-US" smtClean="0"/>
              <a:pPr/>
              <a:t>55</a:t>
            </a:fld>
            <a:endParaRPr lang="en-ZA" altLang="en-US"/>
          </a:p>
        </p:txBody>
      </p:sp>
    </p:spTree>
    <p:extLst>
      <p:ext uri="{BB962C8B-B14F-4D97-AF65-F5344CB8AC3E}">
        <p14:creationId xmlns:p14="http://schemas.microsoft.com/office/powerpoint/2010/main" xmlns="" val="4824623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cstate="print"/>
          <a:srcRect l="2" r="-1"/>
          <a:stretch/>
        </p:blipFill>
        <p:spPr>
          <a:xfrm>
            <a:off x="457206" y="274640"/>
            <a:ext cx="7879847" cy="6230585"/>
          </a:xfrm>
        </p:spPr>
      </p:pic>
      <p:sp>
        <p:nvSpPr>
          <p:cNvPr id="3" name="Slide Number Placeholder 2"/>
          <p:cNvSpPr>
            <a:spLocks noGrp="1"/>
          </p:cNvSpPr>
          <p:nvPr>
            <p:ph type="sldNum" sz="quarter" idx="12"/>
          </p:nvPr>
        </p:nvSpPr>
        <p:spPr/>
        <p:txBody>
          <a:bodyPr/>
          <a:lstStyle/>
          <a:p>
            <a:fld id="{56E41C8F-6852-4F79-ACAF-D98EB2C3A37B}" type="slidenum">
              <a:rPr lang="en-ZA" altLang="en-US" smtClean="0"/>
              <a:pPr/>
              <a:t>56</a:t>
            </a:fld>
            <a:endParaRPr lang="en-ZA" altLang="en-US"/>
          </a:p>
        </p:txBody>
      </p:sp>
    </p:spTree>
    <p:extLst>
      <p:ext uri="{BB962C8B-B14F-4D97-AF65-F5344CB8AC3E}">
        <p14:creationId xmlns:p14="http://schemas.microsoft.com/office/powerpoint/2010/main" xmlns="" val="34939295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SPECIALISED HOSPITALS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9289674-F5FB-4291-A0D2-1657CC87F855}" type="slidenum">
              <a:rPr lang="en-ZA" altLang="en-US" smtClean="0"/>
              <a:pPr/>
              <a:t>57</a:t>
            </a:fld>
            <a:endParaRPr lang="en-ZA" altLang="en-US"/>
          </a:p>
        </p:txBody>
      </p:sp>
    </p:spTree>
    <p:extLst>
      <p:ext uri="{BB962C8B-B14F-4D97-AF65-F5344CB8AC3E}">
        <p14:creationId xmlns:p14="http://schemas.microsoft.com/office/powerpoint/2010/main" xmlns="" val="1711470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ACCESS: SPECIALISED  HOSPITALS</a:t>
            </a:r>
            <a:endParaRPr lang="en-ZA" dirty="0"/>
          </a:p>
        </p:txBody>
      </p:sp>
      <p:sp>
        <p:nvSpPr>
          <p:cNvPr id="5" name="Content Placeholder 4"/>
          <p:cNvSpPr>
            <a:spLocks noGrp="1"/>
          </p:cNvSpPr>
          <p:nvPr>
            <p:ph idx="1"/>
          </p:nvPr>
        </p:nvSpPr>
        <p:spPr>
          <a:xfrm>
            <a:off x="706056" y="1600204"/>
            <a:ext cx="8285544" cy="4525963"/>
          </a:xfrm>
        </p:spPr>
        <p:txBody>
          <a:bodyPr/>
          <a:lstStyle/>
          <a:p>
            <a:r>
              <a:rPr lang="en-ZA" dirty="0" smtClean="0"/>
              <a:t>Long term stay for psychiatric hospitals </a:t>
            </a:r>
          </a:p>
          <a:p>
            <a:r>
              <a:rPr lang="en-ZA" dirty="0" smtClean="0"/>
              <a:t>Forensic observation services: </a:t>
            </a:r>
            <a:r>
              <a:rPr lang="en-ZA" dirty="0" err="1" smtClean="0"/>
              <a:t>Hayani</a:t>
            </a:r>
            <a:r>
              <a:rPr lang="en-ZA" dirty="0" smtClean="0"/>
              <a:t> and </a:t>
            </a:r>
            <a:r>
              <a:rPr lang="en-ZA" dirty="0" err="1" smtClean="0"/>
              <a:t>Thabamoopo</a:t>
            </a:r>
            <a:endParaRPr lang="en-ZA" dirty="0" smtClean="0"/>
          </a:p>
          <a:p>
            <a:r>
              <a:rPr lang="en-ZA" dirty="0" smtClean="0"/>
              <a:t>Child psychiatry services: </a:t>
            </a:r>
            <a:r>
              <a:rPr lang="en-ZA" dirty="0" err="1" smtClean="0"/>
              <a:t>Thabamoopo</a:t>
            </a:r>
            <a:r>
              <a:rPr lang="en-ZA" dirty="0" smtClean="0"/>
              <a:t> services</a:t>
            </a:r>
          </a:p>
          <a:p>
            <a:r>
              <a:rPr lang="en-ZA" dirty="0" smtClean="0"/>
              <a:t>Maximum security facility: </a:t>
            </a:r>
            <a:r>
              <a:rPr lang="en-ZA" dirty="0" err="1" smtClean="0"/>
              <a:t>Hayani</a:t>
            </a:r>
            <a:r>
              <a:rPr lang="en-ZA" dirty="0" smtClean="0"/>
              <a:t> </a:t>
            </a:r>
          </a:p>
          <a:p>
            <a:r>
              <a:rPr lang="en-ZA" dirty="0" smtClean="0"/>
              <a:t>MDR TB Hospital: </a:t>
            </a:r>
            <a:r>
              <a:rPr lang="en-ZA" dirty="0" err="1" smtClean="0"/>
              <a:t>Modimolle</a:t>
            </a:r>
            <a:endParaRPr lang="en-ZA" dirty="0" smtClean="0"/>
          </a:p>
          <a:p>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58</a:t>
            </a:fld>
            <a:endParaRPr lang="en-ZA" altLang="en-US"/>
          </a:p>
        </p:txBody>
      </p:sp>
    </p:spTree>
    <p:extLst>
      <p:ext uri="{BB962C8B-B14F-4D97-AF65-F5344CB8AC3E}">
        <p14:creationId xmlns:p14="http://schemas.microsoft.com/office/powerpoint/2010/main" xmlns="" val="2003491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ACCESS: STATUS PSYCHIATRIC HOSPITALS</a:t>
            </a:r>
            <a:endParaRPr lang="en-ZA" dirty="0"/>
          </a:p>
        </p:txBody>
      </p:sp>
      <p:sp>
        <p:nvSpPr>
          <p:cNvPr id="5" name="Content Placeholder 4"/>
          <p:cNvSpPr>
            <a:spLocks noGrp="1"/>
          </p:cNvSpPr>
          <p:nvPr>
            <p:ph idx="1"/>
          </p:nvPr>
        </p:nvSpPr>
        <p:spPr>
          <a:xfrm>
            <a:off x="535709" y="1600204"/>
            <a:ext cx="8455891" cy="4525963"/>
          </a:xfrm>
        </p:spPr>
        <p:txBody>
          <a:bodyPr/>
          <a:lstStyle/>
          <a:p>
            <a:r>
              <a:rPr lang="en-ZA" dirty="0" smtClean="0"/>
              <a:t>Long term stay for psychiatric hospitals </a:t>
            </a:r>
          </a:p>
          <a:p>
            <a:r>
              <a:rPr lang="en-ZA" dirty="0" smtClean="0"/>
              <a:t>Forensic observation services: </a:t>
            </a:r>
            <a:r>
              <a:rPr lang="en-ZA" dirty="0" err="1" smtClean="0"/>
              <a:t>Hayani</a:t>
            </a:r>
            <a:r>
              <a:rPr lang="en-ZA" dirty="0" smtClean="0"/>
              <a:t> and </a:t>
            </a:r>
            <a:r>
              <a:rPr lang="en-ZA" dirty="0" err="1" smtClean="0"/>
              <a:t>Thabamoopo</a:t>
            </a:r>
            <a:endParaRPr lang="en-ZA" dirty="0" smtClean="0"/>
          </a:p>
          <a:p>
            <a:r>
              <a:rPr lang="en-ZA" dirty="0" smtClean="0"/>
              <a:t>Child psychiatry services: </a:t>
            </a:r>
            <a:r>
              <a:rPr lang="en-ZA" dirty="0" err="1" smtClean="0"/>
              <a:t>Thabamoopo</a:t>
            </a:r>
            <a:r>
              <a:rPr lang="en-ZA" dirty="0" smtClean="0"/>
              <a:t> services</a:t>
            </a:r>
          </a:p>
          <a:p>
            <a:r>
              <a:rPr lang="en-ZA" dirty="0" smtClean="0"/>
              <a:t>Maximum security facility: </a:t>
            </a:r>
            <a:r>
              <a:rPr lang="en-ZA" dirty="0" err="1" smtClean="0"/>
              <a:t>Hayani</a:t>
            </a:r>
            <a:r>
              <a:rPr lang="en-ZA" dirty="0" smtClean="0"/>
              <a:t> </a:t>
            </a:r>
          </a:p>
          <a:p>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59</a:t>
            </a:fld>
            <a:endParaRPr lang="en-ZA" altLang="en-US"/>
          </a:p>
        </p:txBody>
      </p:sp>
    </p:spTree>
    <p:extLst>
      <p:ext uri="{BB962C8B-B14F-4D97-AF65-F5344CB8AC3E}">
        <p14:creationId xmlns:p14="http://schemas.microsoft.com/office/powerpoint/2010/main" xmlns="" val="63631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86213"/>
            <a:ext cx="7620000" cy="1143000"/>
          </a:xfrm>
        </p:spPr>
        <p:txBody>
          <a:bodyPr/>
          <a:lstStyle/>
          <a:p>
            <a:r>
              <a:rPr lang="en-ZA" sz="2800" b="1" dirty="0" smtClean="0">
                <a:solidFill>
                  <a:srgbClr val="000000"/>
                </a:solidFill>
                <a:latin typeface="Tahoma"/>
                <a:cs typeface="Arial"/>
              </a:rPr>
              <a:t>GOVERNANCE </a:t>
            </a:r>
            <a:r>
              <a:rPr lang="en-ZA" sz="2800" b="1" dirty="0">
                <a:solidFill>
                  <a:srgbClr val="000000"/>
                </a:solidFill>
                <a:latin typeface="Tahoma"/>
                <a:cs typeface="Arial"/>
              </a:rPr>
              <a:t>AND LEADERSHIP</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961204584"/>
              </p:ext>
            </p:extLst>
          </p:nvPr>
        </p:nvGraphicFramePr>
        <p:xfrm>
          <a:off x="706546" y="1429213"/>
          <a:ext cx="8070687" cy="4572627"/>
        </p:xfrm>
        <a:graphic>
          <a:graphicData uri="http://schemas.openxmlformats.org/drawingml/2006/table">
            <a:tbl>
              <a:tblPr firstRow="1" bandRow="1"/>
              <a:tblGrid>
                <a:gridCol w="2647908">
                  <a:extLst>
                    <a:ext uri="{9D8B030D-6E8A-4147-A177-3AD203B41FA5}">
                      <a16:colId xmlns:a16="http://schemas.microsoft.com/office/drawing/2014/main" xmlns="" val="20000"/>
                    </a:ext>
                  </a:extLst>
                </a:gridCol>
                <a:gridCol w="2104563">
                  <a:extLst>
                    <a:ext uri="{9D8B030D-6E8A-4147-A177-3AD203B41FA5}">
                      <a16:colId xmlns:a16="http://schemas.microsoft.com/office/drawing/2014/main" xmlns="" val="20001"/>
                    </a:ext>
                  </a:extLst>
                </a:gridCol>
                <a:gridCol w="3318216">
                  <a:extLst>
                    <a:ext uri="{9D8B030D-6E8A-4147-A177-3AD203B41FA5}">
                      <a16:colId xmlns:a16="http://schemas.microsoft.com/office/drawing/2014/main" xmlns="" val="20003"/>
                    </a:ext>
                  </a:extLst>
                </a:gridCol>
              </a:tblGrid>
              <a:tr h="284601">
                <a:tc>
                  <a:txBody>
                    <a:bodyPr/>
                    <a:lstStyle/>
                    <a:p>
                      <a:pPr algn="ctr">
                        <a:lnSpc>
                          <a:spcPct val="115000"/>
                        </a:lnSpc>
                        <a:spcAft>
                          <a:spcPts val="0"/>
                        </a:spcAft>
                      </a:pPr>
                      <a:r>
                        <a:rPr lang="en-ZA" sz="1200" b="1" dirty="0">
                          <a:effectLst/>
                          <a:latin typeface="Arial"/>
                          <a:ea typeface="Calibri"/>
                          <a:cs typeface="Times New Roman"/>
                        </a:rPr>
                        <a:t>Name of Entity</a:t>
                      </a:r>
                      <a:endParaRPr lang="en-ZA" sz="12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05C"/>
                    </a:solidFill>
                  </a:tcPr>
                </a:tc>
                <a:tc>
                  <a:txBody>
                    <a:bodyPr/>
                    <a:lstStyle/>
                    <a:p>
                      <a:pPr algn="ctr">
                        <a:lnSpc>
                          <a:spcPct val="115000"/>
                        </a:lnSpc>
                        <a:spcAft>
                          <a:spcPts val="0"/>
                        </a:spcAft>
                      </a:pPr>
                      <a:r>
                        <a:rPr lang="en-ZA" sz="1200" b="1" dirty="0">
                          <a:effectLst/>
                          <a:latin typeface="Arial"/>
                          <a:ea typeface="Calibri"/>
                          <a:cs typeface="Times New Roman"/>
                        </a:rPr>
                        <a:t>Legislative Mandate</a:t>
                      </a:r>
                      <a:endParaRPr lang="en-ZA" sz="12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05C"/>
                    </a:solidFill>
                  </a:tcPr>
                </a:tc>
                <a:tc>
                  <a:txBody>
                    <a:bodyPr/>
                    <a:lstStyle/>
                    <a:p>
                      <a:pPr algn="ctr">
                        <a:lnSpc>
                          <a:spcPct val="115000"/>
                        </a:lnSpc>
                        <a:spcAft>
                          <a:spcPts val="0"/>
                        </a:spcAft>
                      </a:pPr>
                      <a:r>
                        <a:rPr lang="en-ZA" sz="1200" b="1" kern="1200" dirty="0" smtClean="0">
                          <a:solidFill>
                            <a:schemeClr val="tx1"/>
                          </a:solidFill>
                          <a:effectLst/>
                          <a:latin typeface="Arial"/>
                          <a:ea typeface="Calibri"/>
                          <a:cs typeface="Times New Roman"/>
                        </a:rPr>
                        <a:t>Status </a:t>
                      </a:r>
                      <a:endParaRPr lang="en-ZA" sz="1200" b="1" kern="1200" dirty="0">
                        <a:solidFill>
                          <a:schemeClr val="tx1"/>
                        </a:solidFill>
                        <a:effectLst/>
                        <a:latin typeface="Arial"/>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605C"/>
                    </a:solidFill>
                  </a:tcPr>
                </a:tc>
                <a:extLst>
                  <a:ext uri="{0D108BD9-81ED-4DB2-BD59-A6C34878D82A}">
                    <a16:rowId xmlns:a16="http://schemas.microsoft.com/office/drawing/2014/main" xmlns="" val="10000"/>
                  </a:ext>
                </a:extLst>
              </a:tr>
              <a:tr h="692484">
                <a:tc>
                  <a:txBody>
                    <a:bodyPr/>
                    <a:lstStyle/>
                    <a:p>
                      <a:pPr algn="just">
                        <a:lnSpc>
                          <a:spcPct val="115000"/>
                        </a:lnSpc>
                        <a:spcAft>
                          <a:spcPts val="1000"/>
                        </a:spcAft>
                      </a:pPr>
                      <a:r>
                        <a:rPr lang="en-ZA" sz="1400" dirty="0">
                          <a:effectLst/>
                          <a:latin typeface="Arial"/>
                          <a:ea typeface="Calibri"/>
                          <a:cs typeface="Times New Roman"/>
                        </a:rPr>
                        <a:t>Hospital boards</a:t>
                      </a:r>
                      <a:endParaRPr lang="en-ZA" sz="1400" dirty="0">
                        <a:effectLst/>
                        <a:latin typeface="Calibri"/>
                        <a:ea typeface="Calibri"/>
                        <a:cs typeface="Times New Roman"/>
                      </a:endParaRPr>
                    </a:p>
                    <a:p>
                      <a:pPr>
                        <a:lnSpc>
                          <a:spcPct val="115000"/>
                        </a:lnSpc>
                        <a:spcBef>
                          <a:spcPts val="300"/>
                        </a:spcBef>
                        <a:spcAft>
                          <a:spcPts val="300"/>
                        </a:spcAft>
                      </a:pPr>
                      <a:r>
                        <a:rPr lang="en-ZA" sz="1400" dirty="0">
                          <a:effectLst/>
                          <a:latin typeface="Arial"/>
                          <a:ea typeface="Calibri"/>
                          <a:cs typeface="Times New Roman"/>
                        </a:rPr>
                        <a:t> </a:t>
                      </a:r>
                      <a:endParaRPr lang="en-ZA" sz="14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n-ZA" sz="1400" dirty="0">
                          <a:effectLst/>
                          <a:latin typeface="Arial"/>
                          <a:ea typeface="Calibri"/>
                          <a:cs typeface="Times New Roman"/>
                        </a:rPr>
                        <a:t>National Health Act,61 of  2003,section 41</a:t>
                      </a:r>
                      <a:endParaRPr lang="en-ZA" sz="14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n-ZA" sz="1400" dirty="0" smtClean="0">
                          <a:effectLst/>
                          <a:latin typeface="Calibri"/>
                          <a:ea typeface="Calibri"/>
                          <a:cs typeface="Times New Roman"/>
                        </a:rPr>
                        <a:t>37</a:t>
                      </a:r>
                      <a:r>
                        <a:rPr lang="en-ZA" sz="1400" baseline="0" dirty="0" smtClean="0">
                          <a:effectLst/>
                          <a:latin typeface="Calibri"/>
                          <a:ea typeface="Calibri"/>
                          <a:cs typeface="Times New Roman"/>
                        </a:rPr>
                        <a:t> hospital </a:t>
                      </a:r>
                      <a:r>
                        <a:rPr lang="en-ZA" sz="1400" baseline="0" dirty="0" smtClean="0">
                          <a:solidFill>
                            <a:schemeClr val="tx1"/>
                          </a:solidFill>
                          <a:effectLst/>
                          <a:latin typeface="Calibri"/>
                          <a:ea typeface="Calibri"/>
                          <a:cs typeface="Times New Roman"/>
                        </a:rPr>
                        <a:t>boards appointed, no hospital boards appointed for the specialised hospitals </a:t>
                      </a:r>
                      <a:endParaRPr lang="en-ZA" sz="1400" dirty="0">
                        <a:solidFill>
                          <a:schemeClr val="tx1"/>
                        </a:solidFill>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80472">
                <a:tc>
                  <a:txBody>
                    <a:bodyPr/>
                    <a:lstStyle/>
                    <a:p>
                      <a:pPr algn="just">
                        <a:lnSpc>
                          <a:spcPct val="115000"/>
                        </a:lnSpc>
                        <a:spcAft>
                          <a:spcPts val="1000"/>
                        </a:spcAft>
                      </a:pPr>
                      <a:r>
                        <a:rPr lang="en-ZA" sz="1400" dirty="0">
                          <a:effectLst/>
                          <a:latin typeface="Arial"/>
                          <a:ea typeface="Calibri"/>
                          <a:cs typeface="Times New Roman"/>
                        </a:rPr>
                        <a:t>Mental Health Review boards</a:t>
                      </a:r>
                      <a:endParaRPr lang="en-ZA" sz="1400" dirty="0">
                        <a:effectLst/>
                        <a:latin typeface="Calibri"/>
                        <a:ea typeface="Calibri"/>
                        <a:cs typeface="Times New Roman"/>
                      </a:endParaRPr>
                    </a:p>
                    <a:p>
                      <a:pPr>
                        <a:lnSpc>
                          <a:spcPct val="115000"/>
                        </a:lnSpc>
                        <a:spcBef>
                          <a:spcPts val="300"/>
                        </a:spcBef>
                        <a:spcAft>
                          <a:spcPts val="300"/>
                        </a:spcAft>
                      </a:pPr>
                      <a:r>
                        <a:rPr lang="en-ZA" sz="1400" dirty="0">
                          <a:effectLst/>
                          <a:latin typeface="Arial"/>
                          <a:ea typeface="Calibri"/>
                          <a:cs typeface="Times New Roman"/>
                        </a:rPr>
                        <a:t> </a:t>
                      </a:r>
                      <a:endParaRPr lang="en-ZA" sz="14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400" dirty="0">
                          <a:effectLst/>
                          <a:latin typeface="Arial"/>
                          <a:ea typeface="Calibri"/>
                          <a:cs typeface="Times New Roman"/>
                        </a:rPr>
                        <a:t>Mental Health Care Act, Act 17 of 2002</a:t>
                      </a:r>
                      <a:endParaRPr lang="en-ZA" sz="14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n-ZA" sz="1400" dirty="0" smtClean="0">
                          <a:effectLst/>
                          <a:latin typeface="Calibri"/>
                          <a:ea typeface="Calibri"/>
                          <a:cs typeface="Times New Roman"/>
                        </a:rPr>
                        <a:t>5</a:t>
                      </a:r>
                      <a:r>
                        <a:rPr lang="en-ZA" sz="1400" baseline="0" dirty="0" smtClean="0">
                          <a:effectLst/>
                          <a:latin typeface="Calibri"/>
                          <a:ea typeface="Calibri"/>
                          <a:cs typeface="Times New Roman"/>
                        </a:rPr>
                        <a:t> appointed and 3 functional.</a:t>
                      </a:r>
                    </a:p>
                    <a:p>
                      <a:pPr marL="171450" indent="-171450">
                        <a:lnSpc>
                          <a:spcPct val="115000"/>
                        </a:lnSpc>
                        <a:spcBef>
                          <a:spcPts val="300"/>
                        </a:spcBef>
                        <a:spcAft>
                          <a:spcPts val="300"/>
                        </a:spcAft>
                        <a:buFont typeface="Arial" panose="020B0604020202020204" pitchFamily="34" charset="0"/>
                        <a:buChar char="•"/>
                      </a:pPr>
                      <a:r>
                        <a:rPr lang="en-ZA" sz="1400" baseline="0" dirty="0" smtClean="0">
                          <a:effectLst/>
                          <a:latin typeface="Calibri"/>
                          <a:ea typeface="Calibri"/>
                          <a:cs typeface="Times New Roman"/>
                        </a:rPr>
                        <a:t>Mopani MHRB non functional and dissolved. Cases managed by Vhembe MHRB</a:t>
                      </a:r>
                    </a:p>
                    <a:p>
                      <a:pPr marL="171450" indent="-171450">
                        <a:lnSpc>
                          <a:spcPct val="115000"/>
                        </a:lnSpc>
                        <a:spcBef>
                          <a:spcPts val="300"/>
                        </a:spcBef>
                        <a:spcAft>
                          <a:spcPts val="300"/>
                        </a:spcAft>
                        <a:buFont typeface="Arial" panose="020B0604020202020204" pitchFamily="34" charset="0"/>
                        <a:buChar char="•"/>
                      </a:pPr>
                      <a:r>
                        <a:rPr lang="en-ZA" sz="1400" baseline="0" dirty="0" smtClean="0">
                          <a:effectLst/>
                          <a:latin typeface="Calibri"/>
                          <a:ea typeface="Calibri"/>
                          <a:cs typeface="Times New Roman"/>
                        </a:rPr>
                        <a:t>Sekhukhune MHRB non functional  due to resignations. Cases being managed by Capricorn MHRB.</a:t>
                      </a:r>
                      <a:endParaRPr lang="en-ZA" sz="14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65602">
                <a:tc>
                  <a:txBody>
                    <a:bodyPr/>
                    <a:lstStyle/>
                    <a:p>
                      <a:pPr algn="just">
                        <a:lnSpc>
                          <a:spcPct val="115000"/>
                        </a:lnSpc>
                        <a:spcAft>
                          <a:spcPts val="1000"/>
                        </a:spcAft>
                      </a:pPr>
                      <a:r>
                        <a:rPr lang="en-ZA" sz="1400" dirty="0">
                          <a:effectLst/>
                          <a:latin typeface="Arial"/>
                          <a:ea typeface="Calibri"/>
                          <a:cs typeface="Times New Roman"/>
                        </a:rPr>
                        <a:t>District Health Councils</a:t>
                      </a:r>
                      <a:endParaRPr lang="en-ZA" sz="1400" dirty="0">
                        <a:effectLst/>
                        <a:latin typeface="Calibri"/>
                        <a:ea typeface="Calibri"/>
                        <a:cs typeface="Times New Roman"/>
                      </a:endParaRPr>
                    </a:p>
                    <a:p>
                      <a:pPr>
                        <a:lnSpc>
                          <a:spcPct val="115000"/>
                        </a:lnSpc>
                        <a:spcBef>
                          <a:spcPts val="300"/>
                        </a:spcBef>
                        <a:spcAft>
                          <a:spcPts val="300"/>
                        </a:spcAft>
                      </a:pPr>
                      <a:r>
                        <a:rPr lang="en-ZA" sz="1400" dirty="0">
                          <a:effectLst/>
                          <a:latin typeface="Arial"/>
                          <a:ea typeface="Calibri"/>
                          <a:cs typeface="Times New Roman"/>
                        </a:rPr>
                        <a:t> </a:t>
                      </a:r>
                      <a:endParaRPr lang="en-ZA" sz="14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n-ZA" sz="1400" dirty="0">
                          <a:effectLst/>
                          <a:latin typeface="Arial"/>
                          <a:ea typeface="Calibri"/>
                          <a:cs typeface="Times New Roman"/>
                        </a:rPr>
                        <a:t>National Health Act,61 of  2003,section 31</a:t>
                      </a:r>
                      <a:endParaRPr lang="en-ZA" sz="14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n-ZA" sz="1400" dirty="0" smtClean="0">
                          <a:effectLst/>
                          <a:latin typeface="Calibri"/>
                        </a:rPr>
                        <a:t>2 functional (Vhembe, Mopani)</a:t>
                      </a:r>
                      <a:endParaRPr lang="en-ZA" sz="1400" baseline="0" dirty="0" smtClean="0">
                        <a:effectLst/>
                        <a:latin typeface="Calibri"/>
                      </a:endParaRPr>
                    </a:p>
                    <a:p>
                      <a:pPr>
                        <a:lnSpc>
                          <a:spcPct val="115000"/>
                        </a:lnSpc>
                        <a:spcBef>
                          <a:spcPts val="300"/>
                        </a:spcBef>
                        <a:spcAft>
                          <a:spcPts val="300"/>
                        </a:spcAft>
                      </a:pPr>
                      <a:r>
                        <a:rPr lang="en-ZA" sz="1400" baseline="0" dirty="0" smtClean="0">
                          <a:effectLst/>
                          <a:latin typeface="Calibri"/>
                        </a:rPr>
                        <a:t>3 non-functional (Waterberg, Capricorn, Sekhukhune)</a:t>
                      </a:r>
                      <a:endParaRPr lang="en-ZA" sz="1400" dirty="0">
                        <a:effectLst/>
                        <a:latin typeface="Calibri"/>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1192695"/>
                  </a:ext>
                </a:extLst>
              </a:tr>
              <a:tr h="869694">
                <a:tc>
                  <a:txBody>
                    <a:bodyPr/>
                    <a:lstStyle/>
                    <a:p>
                      <a:pPr>
                        <a:lnSpc>
                          <a:spcPct val="115000"/>
                        </a:lnSpc>
                        <a:spcBef>
                          <a:spcPts val="300"/>
                        </a:spcBef>
                        <a:spcAft>
                          <a:spcPts val="300"/>
                        </a:spcAft>
                      </a:pPr>
                      <a:r>
                        <a:rPr lang="en-ZA" sz="1400" dirty="0" smtClean="0">
                          <a:effectLst/>
                          <a:latin typeface="Calibri"/>
                          <a:ea typeface="Calibri"/>
                          <a:cs typeface="Times New Roman"/>
                        </a:rPr>
                        <a:t>Districts AIDS councils </a:t>
                      </a:r>
                      <a:endParaRPr lang="en-ZA" sz="14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endParaRPr lang="en-ZA" sz="1400" dirty="0">
                        <a:effectLst/>
                        <a:latin typeface="Calibri"/>
                        <a:ea typeface="Calibri"/>
                        <a:cs typeface="Times New Roman"/>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n-ZA" sz="1400" dirty="0" smtClean="0">
                          <a:effectLst/>
                          <a:latin typeface="Calibri"/>
                        </a:rPr>
                        <a:t>4 functional </a:t>
                      </a:r>
                    </a:p>
                    <a:p>
                      <a:pPr marL="171450" indent="-171450">
                        <a:lnSpc>
                          <a:spcPct val="115000"/>
                        </a:lnSpc>
                        <a:spcBef>
                          <a:spcPts val="300"/>
                        </a:spcBef>
                        <a:spcAft>
                          <a:spcPts val="300"/>
                        </a:spcAft>
                        <a:buFont typeface="Arial" panose="020B0604020202020204" pitchFamily="34" charset="0"/>
                        <a:buChar char="•"/>
                      </a:pPr>
                      <a:r>
                        <a:rPr lang="en-ZA" sz="1400" dirty="0" smtClean="0">
                          <a:effectLst/>
                          <a:latin typeface="Calibri"/>
                        </a:rPr>
                        <a:t>Waterberg district not functional</a:t>
                      </a:r>
                      <a:r>
                        <a:rPr lang="en-ZA" sz="1400" baseline="0" dirty="0" smtClean="0">
                          <a:effectLst/>
                          <a:latin typeface="Calibri"/>
                        </a:rPr>
                        <a:t> </a:t>
                      </a:r>
                      <a:endParaRPr lang="en-ZA" sz="1400" dirty="0">
                        <a:effectLst/>
                        <a:latin typeface="Calibri"/>
                      </a:endParaRPr>
                    </a:p>
                  </a:txBody>
                  <a:tcPr marL="44346" marR="44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4409738"/>
                  </a:ext>
                </a:extLst>
              </a:tr>
            </a:tbl>
          </a:graphicData>
        </a:graphic>
      </p:graphicFrame>
      <p:sp>
        <p:nvSpPr>
          <p:cNvPr id="2" name="Slide Number Placeholder 1"/>
          <p:cNvSpPr>
            <a:spLocks noGrp="1"/>
          </p:cNvSpPr>
          <p:nvPr>
            <p:ph type="sldNum" sz="quarter" idx="12"/>
          </p:nvPr>
        </p:nvSpPr>
        <p:spPr/>
        <p:txBody>
          <a:bodyPr/>
          <a:lstStyle/>
          <a:p>
            <a:fld id="{78EC1A2B-DF89-4B8F-906F-AA4EF7B57BA3}" type="slidenum">
              <a:rPr lang="en-ZA" altLang="en-US" smtClean="0"/>
              <a:pPr/>
              <a:t>6</a:t>
            </a:fld>
            <a:endParaRPr lang="en-ZA" altLang="en-US"/>
          </a:p>
        </p:txBody>
      </p:sp>
    </p:spTree>
    <p:extLst>
      <p:ext uri="{BB962C8B-B14F-4D97-AF65-F5344CB8AC3E}">
        <p14:creationId xmlns:p14="http://schemas.microsoft.com/office/powerpoint/2010/main" xmlns="" val="6875294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71A8A02D-89E8-9640-88AD-D5DDB5716A3F}" type="slidenum">
              <a:rPr lang="en-US" altLang="en-US" sz="1400">
                <a:solidFill>
                  <a:schemeClr val="bg1"/>
                </a:solidFill>
              </a:rPr>
              <a:pPr eaLnBrk="1" hangingPunct="1"/>
              <a:t>60</a:t>
            </a:fld>
            <a:endParaRPr lang="en-US" altLang="en-US" sz="1400">
              <a:solidFill>
                <a:schemeClr val="bg1"/>
              </a:solidFill>
            </a:endParaRPr>
          </a:p>
        </p:txBody>
      </p:sp>
      <p:sp>
        <p:nvSpPr>
          <p:cNvPr id="5123" name="Title 1"/>
          <p:cNvSpPr>
            <a:spLocks noGrp="1"/>
          </p:cNvSpPr>
          <p:nvPr>
            <p:ph type="title"/>
          </p:nvPr>
        </p:nvSpPr>
        <p:spPr>
          <a:xfrm>
            <a:off x="1295400" y="274638"/>
            <a:ext cx="7620000" cy="792162"/>
          </a:xfrm>
        </p:spPr>
        <p:txBody>
          <a:bodyPr/>
          <a:lstStyle/>
          <a:p>
            <a:pPr eaLnBrk="1" hangingPunct="1"/>
            <a:r>
              <a:rPr lang="en-ZA" altLang="en-US" sz="2400" b="1" dirty="0" smtClean="0"/>
              <a:t>BACKGROUND MENTAL HEALTH SERVICE</a:t>
            </a:r>
            <a:endParaRPr lang="en-ZA" altLang="en-US" sz="2400" b="1" dirty="0">
              <a:solidFill>
                <a:srgbClr val="000000"/>
              </a:solidFill>
            </a:endParaRPr>
          </a:p>
        </p:txBody>
      </p:sp>
      <p:sp>
        <p:nvSpPr>
          <p:cNvPr id="5124" name="Content Placeholder 2"/>
          <p:cNvSpPr>
            <a:spLocks noGrp="1"/>
          </p:cNvSpPr>
          <p:nvPr>
            <p:ph idx="1"/>
          </p:nvPr>
        </p:nvSpPr>
        <p:spPr>
          <a:xfrm>
            <a:off x="762000" y="1447800"/>
            <a:ext cx="8229600" cy="4830763"/>
          </a:xfrm>
        </p:spPr>
        <p:txBody>
          <a:bodyPr/>
          <a:lstStyle/>
          <a:p>
            <a:pPr>
              <a:buFont typeface="Arial" pitchFamily="34" charset="0"/>
              <a:buChar char="•"/>
              <a:defRPr/>
            </a:pPr>
            <a:r>
              <a:rPr lang="en-ZA" sz="2000" dirty="0" smtClean="0">
                <a:latin typeface="Arial Narrow" pitchFamily="34" charset="0"/>
              </a:rPr>
              <a:t>There are six (06) General Hospitals with Psychiatric wards (Donald Fraser, Elim, Siloam, Malamulele, Mankweng and Matlala)</a:t>
            </a:r>
          </a:p>
          <a:p>
            <a:pPr>
              <a:buFont typeface="Arial" pitchFamily="34" charset="0"/>
              <a:buChar char="•"/>
              <a:defRPr/>
            </a:pPr>
            <a:r>
              <a:rPr lang="en-ZA" sz="2000" dirty="0" smtClean="0">
                <a:latin typeface="Arial Narrow" pitchFamily="34" charset="0"/>
              </a:rPr>
              <a:t>There are three (03) Specialised Psychiatric Hospitals (Hayani, Evuxakeni, Thabamoopo)</a:t>
            </a:r>
          </a:p>
          <a:p>
            <a:pPr>
              <a:buFont typeface="Arial" pitchFamily="34" charset="0"/>
              <a:buChar char="•"/>
              <a:defRPr/>
            </a:pPr>
            <a:r>
              <a:rPr lang="en-ZA" sz="2000" dirty="0" smtClean="0">
                <a:latin typeface="Arial Narrow" pitchFamily="34" charset="0"/>
              </a:rPr>
              <a:t>Two general hospitals have non–functional Psychiatric wards (Tshilidzini and Letaba)</a:t>
            </a:r>
          </a:p>
          <a:p>
            <a:pPr>
              <a:buFont typeface="Arial" pitchFamily="34" charset="0"/>
              <a:buChar char="•"/>
              <a:defRPr/>
            </a:pPr>
            <a:r>
              <a:rPr lang="en-ZA" sz="2000" b="1" dirty="0" smtClean="0">
                <a:latin typeface="Arial Narrow" pitchFamily="34" charset="0"/>
              </a:rPr>
              <a:t>A state of the art Psychiatric ward is about to be commissioned at </a:t>
            </a:r>
            <a:r>
              <a:rPr lang="en-ZA" sz="2000" b="1" dirty="0" err="1" smtClean="0">
                <a:latin typeface="Arial Narrow" pitchFamily="34" charset="0"/>
              </a:rPr>
              <a:t>Letaba</a:t>
            </a:r>
            <a:r>
              <a:rPr lang="en-ZA" sz="2000" b="1" dirty="0" smtClean="0">
                <a:latin typeface="Arial Narrow" pitchFamily="34" charset="0"/>
              </a:rPr>
              <a:t> Hospital</a:t>
            </a:r>
          </a:p>
          <a:p>
            <a:pPr>
              <a:buFont typeface="Arial" pitchFamily="34" charset="0"/>
              <a:buChar char="•"/>
              <a:defRPr/>
            </a:pPr>
            <a:endParaRPr lang="en-ZA" sz="2000" b="1" dirty="0" smtClean="0">
              <a:latin typeface="Arial Narrow" pitchFamily="34" charset="0"/>
            </a:endParaRPr>
          </a:p>
          <a:p>
            <a:pPr marL="0" indent="0" eaLnBrk="1" hangingPunct="1">
              <a:spcBef>
                <a:spcPct val="0"/>
              </a:spcBef>
              <a:buClrTx/>
              <a:buSzTx/>
              <a:buFontTx/>
              <a:buNone/>
              <a:defRPr/>
            </a:pPr>
            <a:endParaRPr lang="en-ZA" b="1" dirty="0" smtClean="0">
              <a:solidFill>
                <a:srgbClr val="000000"/>
              </a:solidFill>
            </a:endParaRPr>
          </a:p>
        </p:txBody>
      </p:sp>
    </p:spTree>
    <p:extLst>
      <p:ext uri="{BB962C8B-B14F-4D97-AF65-F5344CB8AC3E}">
        <p14:creationId xmlns:p14="http://schemas.microsoft.com/office/powerpoint/2010/main" xmlns="" val="9289803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71A8A02D-89E8-9640-88AD-D5DDB5716A3F}" type="slidenum">
              <a:rPr lang="en-US" altLang="en-US" sz="1400">
                <a:solidFill>
                  <a:schemeClr val="bg1"/>
                </a:solidFill>
              </a:rPr>
              <a:pPr eaLnBrk="1" hangingPunct="1"/>
              <a:t>61</a:t>
            </a:fld>
            <a:endParaRPr lang="en-US" altLang="en-US" sz="1400">
              <a:solidFill>
                <a:schemeClr val="bg1"/>
              </a:solidFill>
            </a:endParaRPr>
          </a:p>
        </p:txBody>
      </p:sp>
      <p:sp>
        <p:nvSpPr>
          <p:cNvPr id="5123" name="Title 1"/>
          <p:cNvSpPr>
            <a:spLocks noGrp="1"/>
          </p:cNvSpPr>
          <p:nvPr>
            <p:ph type="title"/>
          </p:nvPr>
        </p:nvSpPr>
        <p:spPr>
          <a:xfrm>
            <a:off x="1295400" y="274638"/>
            <a:ext cx="7620000" cy="792162"/>
          </a:xfrm>
        </p:spPr>
        <p:txBody>
          <a:bodyPr/>
          <a:lstStyle/>
          <a:p>
            <a:pPr eaLnBrk="1" hangingPunct="1"/>
            <a:r>
              <a:rPr lang="en-ZA" altLang="en-US" sz="2400" b="1" dirty="0" smtClean="0"/>
              <a:t>BACKGROUND MENTAL HEALTH SERVICE</a:t>
            </a:r>
            <a:endParaRPr lang="en-ZA" altLang="en-US" sz="2400" b="1" dirty="0">
              <a:solidFill>
                <a:srgbClr val="000000"/>
              </a:solidFill>
            </a:endParaRPr>
          </a:p>
        </p:txBody>
      </p:sp>
      <p:sp>
        <p:nvSpPr>
          <p:cNvPr id="5124" name="Content Placeholder 2"/>
          <p:cNvSpPr>
            <a:spLocks noGrp="1"/>
          </p:cNvSpPr>
          <p:nvPr>
            <p:ph idx="1"/>
          </p:nvPr>
        </p:nvSpPr>
        <p:spPr>
          <a:xfrm>
            <a:off x="762000" y="1447800"/>
            <a:ext cx="8229600" cy="4830763"/>
          </a:xfrm>
        </p:spPr>
        <p:txBody>
          <a:bodyPr/>
          <a:lstStyle/>
          <a:p>
            <a:r>
              <a:rPr lang="en-ZA" altLang="en-US" sz="2000" smtClean="0">
                <a:latin typeface="Arial Narrow" charset="0"/>
              </a:rPr>
              <a:t>All hospitals (40) in the province manage Psychiatric patients and refer them to appropriate facilities when necessary</a:t>
            </a:r>
          </a:p>
          <a:p>
            <a:r>
              <a:rPr lang="en-ZA" altLang="en-US" sz="2000" smtClean="0">
                <a:latin typeface="Arial Narrow" charset="0"/>
              </a:rPr>
              <a:t>In </a:t>
            </a:r>
            <a:r>
              <a:rPr lang="en-ZA" altLang="en-US" sz="2000" dirty="0">
                <a:latin typeface="Arial Narrow" charset="0"/>
              </a:rPr>
              <a:t>addition, there are:</a:t>
            </a:r>
          </a:p>
          <a:p>
            <a:r>
              <a:rPr lang="en-ZA" altLang="en-US" sz="2000" dirty="0">
                <a:latin typeface="Arial Narrow" charset="0"/>
              </a:rPr>
              <a:t>Three (03) community residential facilities – under the department of Social Development</a:t>
            </a:r>
          </a:p>
          <a:p>
            <a:r>
              <a:rPr lang="en-ZA" altLang="en-US" sz="2000" dirty="0">
                <a:latin typeface="Arial Narrow" charset="0"/>
              </a:rPr>
              <a:t>One (01) Licensed Sub – Acute Psychiatric Hospital with 38 beds (deals with voluntary mental health care users only)</a:t>
            </a:r>
          </a:p>
          <a:p>
            <a:r>
              <a:rPr lang="en-ZA" altLang="en-US" sz="2000" dirty="0">
                <a:latin typeface="Arial Narrow" charset="0"/>
              </a:rPr>
              <a:t>There is no licensed acute Psychiatric hospital in the province</a:t>
            </a:r>
          </a:p>
          <a:p>
            <a:r>
              <a:rPr lang="en-ZA" altLang="en-US" sz="2000" dirty="0">
                <a:latin typeface="Arial Narrow" charset="0"/>
              </a:rPr>
              <a:t>There are no child / adolescent outpatient clinics.  Child and adolescent mental healthcare users are admitted to separate  sections of the mental health care facilities only if they cannot be managed as inpatients in other healthcare facilities or as outpatients</a:t>
            </a:r>
          </a:p>
          <a:p>
            <a:r>
              <a:rPr lang="en-ZA" altLang="en-US" sz="2000" b="1" dirty="0">
                <a:latin typeface="Arial Narrow" charset="0"/>
              </a:rPr>
              <a:t>Mental Health Care facilities are the last resort for admitting children</a:t>
            </a:r>
          </a:p>
          <a:p>
            <a:pPr>
              <a:buFont typeface="Arial" pitchFamily="34" charset="0"/>
              <a:buChar char="•"/>
              <a:defRPr/>
            </a:pPr>
            <a:endParaRPr lang="en-ZA" sz="2000" b="1" dirty="0" smtClean="0">
              <a:latin typeface="Arial Narrow" pitchFamily="34" charset="0"/>
            </a:endParaRPr>
          </a:p>
          <a:p>
            <a:pPr marL="0" indent="0" eaLnBrk="1" hangingPunct="1">
              <a:spcBef>
                <a:spcPct val="0"/>
              </a:spcBef>
              <a:buClrTx/>
              <a:buSzTx/>
              <a:buFontTx/>
              <a:buNone/>
              <a:defRPr/>
            </a:pPr>
            <a:endParaRPr lang="en-ZA" b="1" dirty="0" smtClean="0">
              <a:solidFill>
                <a:srgbClr val="000000"/>
              </a:solidFill>
            </a:endParaRPr>
          </a:p>
        </p:txBody>
      </p:sp>
    </p:spTree>
    <p:extLst>
      <p:ext uri="{BB962C8B-B14F-4D97-AF65-F5344CB8AC3E}">
        <p14:creationId xmlns:p14="http://schemas.microsoft.com/office/powerpoint/2010/main" xmlns="" val="16109385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B0CFB3A1-48F9-0845-B816-2E00425F8654}" type="slidenum">
              <a:rPr lang="en-US" altLang="en-US" sz="1400">
                <a:solidFill>
                  <a:schemeClr val="bg1"/>
                </a:solidFill>
              </a:rPr>
              <a:pPr eaLnBrk="1" hangingPunct="1"/>
              <a:t>62</a:t>
            </a:fld>
            <a:endParaRPr lang="en-US" altLang="en-US" sz="1400">
              <a:solidFill>
                <a:schemeClr val="bg1"/>
              </a:solidFill>
            </a:endParaRPr>
          </a:p>
        </p:txBody>
      </p:sp>
      <p:sp>
        <p:nvSpPr>
          <p:cNvPr id="9219" name="TextBox 1"/>
          <p:cNvSpPr txBox="1">
            <a:spLocks noChangeArrowheads="1"/>
          </p:cNvSpPr>
          <p:nvPr/>
        </p:nvSpPr>
        <p:spPr bwMode="auto">
          <a:xfrm>
            <a:off x="1724628" y="689659"/>
            <a:ext cx="673357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r>
              <a:rPr lang="en-ZA" altLang="en-US" sz="1800" b="1" dirty="0">
                <a:latin typeface="Arial Narrow" charset="0"/>
              </a:rPr>
              <a:t>CURRENT STATUS OF THE SPECIALISED PSYCHIATRIC HOSPITALS</a:t>
            </a:r>
            <a:endParaRPr lang="en-ZA" altLang="en-US" sz="1800" b="1" dirty="0"/>
          </a:p>
        </p:txBody>
      </p:sp>
      <p:graphicFrame>
        <p:nvGraphicFramePr>
          <p:cNvPr id="3" name="Table 2"/>
          <p:cNvGraphicFramePr>
            <a:graphicFrameLocks noGrp="1"/>
          </p:cNvGraphicFramePr>
          <p:nvPr>
            <p:extLst>
              <p:ext uri="{D42A27DB-BD31-4B8C-83A1-F6EECF244321}">
                <p14:modId xmlns:p14="http://schemas.microsoft.com/office/powerpoint/2010/main" xmlns="" val="1457711981"/>
              </p:ext>
            </p:extLst>
          </p:nvPr>
        </p:nvGraphicFramePr>
        <p:xfrm>
          <a:off x="0" y="1524000"/>
          <a:ext cx="9144000" cy="5750818"/>
        </p:xfrm>
        <a:graphic>
          <a:graphicData uri="http://schemas.openxmlformats.org/drawingml/2006/table">
            <a:tbl>
              <a:tblPr/>
              <a:tblGrid>
                <a:gridCol w="2286000"/>
                <a:gridCol w="2286000"/>
                <a:gridCol w="2286000"/>
                <a:gridCol w="2286000"/>
              </a:tblGrid>
              <a:tr h="385763">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800" b="1" i="0" u="none" strike="noStrike" cap="none" normalizeH="0" baseline="0">
                        <a:ln>
                          <a:noFill/>
                        </a:ln>
                        <a:solidFill>
                          <a:srgbClr val="FFFFFF"/>
                        </a:solidFill>
                        <a:effectLst/>
                        <a:latin typeface="Arial Narrow"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a:ln>
                            <a:noFill/>
                          </a:ln>
                          <a:solidFill>
                            <a:srgbClr val="FFFFFF"/>
                          </a:solidFill>
                          <a:effectLst/>
                          <a:latin typeface="Arial Narrow" charset="0"/>
                        </a:rPr>
                        <a:t>HAYANI</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a:ln>
                            <a:noFill/>
                          </a:ln>
                          <a:solidFill>
                            <a:srgbClr val="FFFFFF"/>
                          </a:solidFill>
                          <a:effectLst/>
                          <a:latin typeface="Arial Narrow" charset="0"/>
                        </a:rPr>
                        <a:t>EVUXAKENI</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a:ln>
                            <a:noFill/>
                          </a:ln>
                          <a:solidFill>
                            <a:srgbClr val="FFFFFF"/>
                          </a:solidFill>
                          <a:effectLst/>
                          <a:latin typeface="Arial Narrow" charset="0"/>
                        </a:rPr>
                        <a:t>THABAMOOPO</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4800">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Narrow" charset="0"/>
                        </a:rPr>
                        <a:t>When was Hospital built</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rgbClr val="000000"/>
                          </a:solidFill>
                          <a:effectLst/>
                          <a:latin typeface="Arial Narrow" charset="0"/>
                        </a:rPr>
                        <a:t>1969</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Narrow" charset="0"/>
                        </a:rPr>
                        <a:t>1984</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Narrow" charset="0"/>
                        </a:rPr>
                        <a:t>1972</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4800">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Narrow" charset="0"/>
                        </a:rPr>
                        <a:t>Approved beds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Narrow" charset="0"/>
                        </a:rPr>
                        <a:t>390</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Narrow" charset="0"/>
                        </a:rPr>
                        <a:t>400</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Narrow" charset="0"/>
                        </a:rPr>
                        <a:t>400</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4800">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Narrow" charset="0"/>
                        </a:rPr>
                        <a:t>Usable Beds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Narrow" charset="0"/>
                        </a:rPr>
                        <a:t>234</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Narrow" charset="0"/>
                        </a:rPr>
                        <a:t>354</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Narrow" charset="0"/>
                        </a:rPr>
                        <a:t>365</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4800">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Narrow" charset="0"/>
                        </a:rPr>
                        <a:t>Average UBUR</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2"/>
                          </a:solidFill>
                          <a:effectLst/>
                          <a:latin typeface="Arial Narrow" charset="0"/>
                        </a:rPr>
                        <a:t>&gt;100% (236 Patients)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2"/>
                          </a:solidFill>
                          <a:effectLst/>
                          <a:latin typeface="Arial Narrow" charset="0"/>
                        </a:rPr>
                        <a:t>76,9% ( 342 patients)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76%  ( 368 patients)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17525">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Narrow" charset="0"/>
                        </a:rPr>
                        <a:t>Overcrowding</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Maximum security ward 54pt (33 beds) Wards A + B</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2"/>
                          </a:solidFill>
                          <a:effectLst/>
                          <a:latin typeface="Arial Narrow" charset="0"/>
                        </a:rPr>
                        <a:t>None</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2"/>
                          </a:solidFill>
                          <a:effectLst/>
                          <a:latin typeface="Arial Narrow" charset="0"/>
                        </a:rPr>
                        <a:t>Wards D 79 pts (36)</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2"/>
                          </a:solidFill>
                          <a:effectLst/>
                          <a:latin typeface="Arial Narrow" charset="0"/>
                        </a:rPr>
                        <a:t>Wards B 64 pts (34)</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4800">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Narrow" charset="0"/>
                        </a:rPr>
                        <a:t>Category of patients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Assisted:  72 pts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Assisted:  240 pts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2"/>
                          </a:solidFill>
                          <a:effectLst/>
                          <a:latin typeface="Arial Narrow" charset="0"/>
                        </a:rPr>
                        <a:t>Assisted:  184 pts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4800">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1" i="0" u="none" strike="noStrike" cap="none" normalizeH="0" baseline="0">
                        <a:ln>
                          <a:noFill/>
                        </a:ln>
                        <a:solidFill>
                          <a:srgbClr val="000000"/>
                        </a:solidFill>
                        <a:effectLst/>
                        <a:latin typeface="Arial Narrow"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Involuntary:  116 pts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Involuntary:  43 pts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2"/>
                          </a:solidFill>
                          <a:effectLst/>
                          <a:latin typeface="Arial Narrow" charset="0"/>
                        </a:rPr>
                        <a:t>Involuntary:  60 pts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4800">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1" i="0" u="none" strike="noStrike" cap="none" normalizeH="0" baseline="0">
                        <a:ln>
                          <a:noFill/>
                        </a:ln>
                        <a:solidFill>
                          <a:srgbClr val="000000"/>
                        </a:solidFill>
                        <a:effectLst/>
                        <a:latin typeface="Arial Narrow"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State patients:  48</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State patients:  0</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2"/>
                          </a:solidFill>
                          <a:effectLst/>
                          <a:latin typeface="Arial Narrow" charset="0"/>
                        </a:rPr>
                        <a:t>State patients = 89</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4800">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1" i="0" u="none" strike="noStrike" cap="none" normalizeH="0" baseline="0">
                        <a:ln>
                          <a:noFill/>
                        </a:ln>
                        <a:solidFill>
                          <a:srgbClr val="000000"/>
                        </a:solidFill>
                        <a:effectLst/>
                        <a:latin typeface="Arial Narrow"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Forensic pts:  0</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Forensic pts:  0</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a:ln>
                          <a:noFill/>
                        </a:ln>
                        <a:solidFill>
                          <a:schemeClr val="tx2"/>
                        </a:solidFill>
                        <a:effectLst/>
                        <a:latin typeface="Arial Narrow"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44563">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1" i="0" u="none" strike="noStrike" cap="none" normalizeH="0" baseline="0">
                        <a:ln>
                          <a:noFill/>
                        </a:ln>
                        <a:solidFill>
                          <a:srgbClr val="000000"/>
                        </a:solidFill>
                        <a:effectLst/>
                        <a:latin typeface="Arial Narrow"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Approximately 100 patients are is admitted for Social Reasons and can benefit from a step – down facility</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2"/>
                          </a:solidFill>
                          <a:effectLst/>
                          <a:latin typeface="Arial Narrow" charset="0"/>
                        </a:rPr>
                        <a:t>36 patients are admitted for Social reasons and can be discharged to a step – down facility</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a:ln>
                            <a:noFill/>
                          </a:ln>
                          <a:solidFill>
                            <a:schemeClr val="tx2"/>
                          </a:solidFill>
                          <a:effectLst/>
                          <a:latin typeface="Arial Narrow" charset="0"/>
                        </a:rPr>
                        <a:t>143 pts in ward B and D have been there some since 1972 and qualify to be in a step down facility</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158875">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1" i="0" u="none" strike="noStrike" cap="none" normalizeH="0" baseline="0">
                        <a:ln>
                          <a:noFill/>
                        </a:ln>
                        <a:solidFill>
                          <a:srgbClr val="000000"/>
                        </a:solidFill>
                        <a:effectLst/>
                        <a:latin typeface="Arial Narrow"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a:ln>
                          <a:noFill/>
                        </a:ln>
                        <a:solidFill>
                          <a:srgbClr val="000000"/>
                        </a:solidFill>
                        <a:effectLst/>
                        <a:latin typeface="Arial Narrow" charset="0"/>
                      </a:endParaRP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a:ln>
                            <a:noFill/>
                          </a:ln>
                          <a:solidFill>
                            <a:srgbClr val="000000"/>
                          </a:solidFill>
                          <a:effectLst/>
                          <a:latin typeface="Arial Narrow" charset="0"/>
                        </a:rPr>
                        <a:t>Mpumalanga  has </a:t>
                      </a:r>
                      <a:r>
                        <a:rPr kumimoji="0" lang="en-ZA" altLang="en-US" sz="1400" b="1" i="0" u="none" strike="noStrike" cap="none" normalizeH="0" baseline="0" dirty="0" smtClean="0">
                          <a:ln>
                            <a:noFill/>
                          </a:ln>
                          <a:solidFill>
                            <a:srgbClr val="000000"/>
                          </a:solidFill>
                          <a:effectLst/>
                          <a:latin typeface="Arial Narrow" charset="0"/>
                        </a:rPr>
                        <a:t>requested </a:t>
                      </a:r>
                      <a:r>
                        <a:rPr kumimoji="0" lang="en-ZA" altLang="en-US" sz="1400" b="1" i="0" u="none" strike="noStrike" cap="none" normalizeH="0" baseline="0" dirty="0">
                          <a:ln>
                            <a:noFill/>
                          </a:ln>
                          <a:solidFill>
                            <a:srgbClr val="000000"/>
                          </a:solidFill>
                          <a:effectLst/>
                          <a:latin typeface="Arial Narrow" charset="0"/>
                        </a:rPr>
                        <a:t>Limpopo to admit 23 of </a:t>
                      </a:r>
                      <a:r>
                        <a:rPr kumimoji="0" lang="en-ZA" altLang="en-US" sz="1400" b="1" i="0" u="none" strike="noStrike" cap="none" normalizeH="0" baseline="0" dirty="0" smtClean="0">
                          <a:ln>
                            <a:noFill/>
                          </a:ln>
                          <a:solidFill>
                            <a:srgbClr val="000000"/>
                          </a:solidFill>
                          <a:effectLst/>
                          <a:latin typeface="Arial Narrow" charset="0"/>
                        </a:rPr>
                        <a:t>patients </a:t>
                      </a:r>
                      <a:r>
                        <a:rPr kumimoji="0" lang="en-ZA" altLang="en-US" sz="1400" b="1" i="0" u="none" strike="noStrike" cap="none" normalizeH="0" baseline="0" dirty="0">
                          <a:ln>
                            <a:noFill/>
                          </a:ln>
                          <a:solidFill>
                            <a:srgbClr val="000000"/>
                          </a:solidFill>
                          <a:effectLst/>
                          <a:latin typeface="Arial Narrow" charset="0"/>
                        </a:rPr>
                        <a:t>since they do not have  facilities for mental health care</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Narrow" charset="0"/>
                        </a:rPr>
                        <a:t>Holding cells  has 107 pts (waiting for observation and admission)</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4800">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Narrow" charset="0"/>
                        </a:rPr>
                        <a:t>Cost per PDE (3</a:t>
                      </a:r>
                      <a:r>
                        <a:rPr kumimoji="0" lang="en-ZA" altLang="en-US" sz="1400" b="1" i="0" u="none" strike="noStrike" cap="none" normalizeH="0" baseline="30000">
                          <a:ln>
                            <a:noFill/>
                          </a:ln>
                          <a:solidFill>
                            <a:srgbClr val="000000"/>
                          </a:solidFill>
                          <a:effectLst/>
                          <a:latin typeface="Arial Narrow" charset="0"/>
                        </a:rPr>
                        <a:t>rd</a:t>
                      </a:r>
                      <a:r>
                        <a:rPr kumimoji="0" lang="en-ZA" altLang="en-US" sz="1400" b="1" i="0" u="none" strike="noStrike" cap="none" normalizeH="0" baseline="0">
                          <a:ln>
                            <a:noFill/>
                          </a:ln>
                          <a:solidFill>
                            <a:srgbClr val="000000"/>
                          </a:solidFill>
                          <a:effectLst/>
                          <a:latin typeface="Arial Narrow" charset="0"/>
                        </a:rPr>
                        <a:t> Quarter)</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Narrow" charset="0"/>
                        </a:rPr>
                        <a:t>R1565,00</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a:ln>
                            <a:noFill/>
                          </a:ln>
                          <a:solidFill>
                            <a:srgbClr val="000000"/>
                          </a:solidFill>
                          <a:effectLst/>
                          <a:latin typeface="Arial Narrow" charset="0"/>
                        </a:rPr>
                        <a:t>R1234,50</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rgbClr val="009900"/>
                        </a:buClr>
                        <a:buSzPct val="120000"/>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a:ln>
                            <a:noFill/>
                          </a:ln>
                          <a:solidFill>
                            <a:srgbClr val="000000"/>
                          </a:solidFill>
                          <a:effectLst/>
                          <a:latin typeface="Arial Narrow" charset="0"/>
                        </a:rPr>
                        <a:t>R1768,00</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xmlns="" val="16640651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95400" y="609600"/>
            <a:ext cx="7620000" cy="808038"/>
          </a:xfrm>
        </p:spPr>
        <p:txBody>
          <a:bodyPr/>
          <a:lstStyle/>
          <a:p>
            <a:r>
              <a:rPr lang="en-ZA" altLang="en-US" sz="2000" b="1" dirty="0" smtClean="0">
                <a:latin typeface="Arial Narrow" charset="0"/>
              </a:rPr>
              <a:t>LIST </a:t>
            </a:r>
            <a:r>
              <a:rPr lang="en-ZA" altLang="en-US" sz="2000" b="1" dirty="0">
                <a:latin typeface="Arial Narrow" charset="0"/>
              </a:rPr>
              <a:t>OF AWAITING TRIAL DETAINEES REFFERED FOR OBSERVATION BY THE COURTS AT THABAMOOPO HOSPITAL</a:t>
            </a:r>
          </a:p>
        </p:txBody>
      </p:sp>
      <p:sp>
        <p:nvSpPr>
          <p:cNvPr id="20483" name="Content Placeholder 2"/>
          <p:cNvSpPr>
            <a:spLocks noGrp="1"/>
          </p:cNvSpPr>
          <p:nvPr>
            <p:ph idx="1"/>
          </p:nvPr>
        </p:nvSpPr>
        <p:spPr>
          <a:xfrm>
            <a:off x="457200" y="1600200"/>
            <a:ext cx="8534400" cy="4525963"/>
          </a:xfrm>
        </p:spPr>
        <p:txBody>
          <a:bodyPr/>
          <a:lstStyle/>
          <a:p>
            <a:r>
              <a:rPr lang="en-ZA" altLang="en-US" sz="2000">
                <a:latin typeface="Arial Narrow" charset="0"/>
              </a:rPr>
              <a:t>This are patients from court who are awaiting mental observation by the psychiatrist</a:t>
            </a:r>
          </a:p>
          <a:p>
            <a:endParaRPr lang="en-ZA" altLang="en-US" sz="2000">
              <a:latin typeface="Arial Narrow" charset="0"/>
            </a:endParaRPr>
          </a:p>
          <a:p>
            <a:endParaRPr lang="en-ZA" altLang="en-US" sz="2000">
              <a:latin typeface="Arial Narrow" charset="0"/>
            </a:endParaRPr>
          </a:p>
          <a:p>
            <a:endParaRPr lang="en-ZA" altLang="en-US" sz="2000">
              <a:latin typeface="Arial Narrow" charset="0"/>
            </a:endParaRPr>
          </a:p>
          <a:p>
            <a:endParaRPr lang="en-ZA" altLang="en-US" sz="2000">
              <a:latin typeface="Arial Narrow" charset="0"/>
            </a:endParaRPr>
          </a:p>
          <a:p>
            <a:endParaRPr lang="en-ZA" altLang="en-US" sz="2000">
              <a:latin typeface="Arial Narrow" charset="0"/>
            </a:endParaRPr>
          </a:p>
          <a:p>
            <a:endParaRPr lang="en-ZA" altLang="en-US" sz="2000">
              <a:latin typeface="Arial Narrow" charset="0"/>
            </a:endParaRPr>
          </a:p>
          <a:p>
            <a:r>
              <a:rPr lang="en-ZA" altLang="en-US" sz="2000">
                <a:latin typeface="Arial Narrow" charset="0"/>
              </a:rPr>
              <a:t>Key:  Panel cases are those who committed serious offences like murder, rape etc., and they need two or more psychiatrists to observe them before the judge can give final verdict in court.</a:t>
            </a:r>
          </a:p>
          <a:p>
            <a:r>
              <a:rPr lang="en-ZA" altLang="en-US" sz="2000">
                <a:latin typeface="Arial Narrow" charset="0"/>
              </a:rPr>
              <a:t>Single Psychiatrist cases are those who committed minor offences like common robbery and they need one psychiatrist for observation</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925FB506-9548-F945-9DC3-C297F3AA96DF}" type="slidenum">
              <a:rPr lang="en-US" altLang="en-US" sz="1400">
                <a:solidFill>
                  <a:schemeClr val="bg1"/>
                </a:solidFill>
              </a:rPr>
              <a:pPr eaLnBrk="1" hangingPunct="1"/>
              <a:t>63</a:t>
            </a:fld>
            <a:endParaRPr lang="en-US" altLang="en-US" sz="1400">
              <a:solidFill>
                <a:schemeClr val="bg1"/>
              </a:solidFill>
            </a:endParaRPr>
          </a:p>
        </p:txBody>
      </p:sp>
      <p:graphicFrame>
        <p:nvGraphicFramePr>
          <p:cNvPr id="5" name="Table 4"/>
          <p:cNvGraphicFramePr>
            <a:graphicFrameLocks noGrp="1"/>
          </p:cNvGraphicFramePr>
          <p:nvPr/>
        </p:nvGraphicFramePr>
        <p:xfrm>
          <a:off x="838200" y="2133600"/>
          <a:ext cx="7772400" cy="1981200"/>
        </p:xfrm>
        <a:graphic>
          <a:graphicData uri="http://schemas.openxmlformats.org/drawingml/2006/table">
            <a:tbl>
              <a:tblPr firstRow="1" bandRow="1">
                <a:tableStyleId>{5C22544A-7EE6-4342-B048-85BDC9FD1C3A}</a:tableStyleId>
              </a:tblPr>
              <a:tblGrid>
                <a:gridCol w="3886200"/>
                <a:gridCol w="3886200"/>
              </a:tblGrid>
              <a:tr h="450273">
                <a:tc>
                  <a:txBody>
                    <a:bodyPr/>
                    <a:lstStyle/>
                    <a:p>
                      <a:r>
                        <a:rPr lang="en-ZA" sz="1400" dirty="0" smtClean="0"/>
                        <a:t>Type of patients</a:t>
                      </a:r>
                      <a:endParaRPr lang="en-ZA" sz="1400" dirty="0"/>
                    </a:p>
                  </a:txBody>
                  <a:tcPr/>
                </a:tc>
                <a:tc>
                  <a:txBody>
                    <a:bodyPr/>
                    <a:lstStyle/>
                    <a:p>
                      <a:r>
                        <a:rPr lang="en-ZA" sz="1400" dirty="0" smtClean="0"/>
                        <a:t>Number</a:t>
                      </a:r>
                      <a:endParaRPr lang="en-ZA" sz="1400" dirty="0"/>
                    </a:p>
                  </a:txBody>
                  <a:tcPr/>
                </a:tc>
              </a:tr>
              <a:tr h="450273">
                <a:tc>
                  <a:txBody>
                    <a:bodyPr/>
                    <a:lstStyle/>
                    <a:p>
                      <a:r>
                        <a:rPr lang="en-ZA" sz="1400" dirty="0" smtClean="0"/>
                        <a:t>Panel Cases</a:t>
                      </a:r>
                      <a:endParaRPr lang="en-ZA" sz="1400" dirty="0"/>
                    </a:p>
                  </a:txBody>
                  <a:tcPr/>
                </a:tc>
                <a:tc>
                  <a:txBody>
                    <a:bodyPr/>
                    <a:lstStyle/>
                    <a:p>
                      <a:r>
                        <a:rPr lang="en-ZA" sz="1400" dirty="0" smtClean="0"/>
                        <a:t>78</a:t>
                      </a:r>
                      <a:endParaRPr lang="en-ZA" sz="1400" dirty="0"/>
                    </a:p>
                  </a:txBody>
                  <a:tcPr/>
                </a:tc>
              </a:tr>
              <a:tr h="360218">
                <a:tc>
                  <a:txBody>
                    <a:bodyPr/>
                    <a:lstStyle/>
                    <a:p>
                      <a:r>
                        <a:rPr lang="en-ZA" sz="1400" dirty="0" smtClean="0"/>
                        <a:t>Single psychiatrist patients</a:t>
                      </a:r>
                      <a:endParaRPr lang="en-ZA" sz="1400" dirty="0"/>
                    </a:p>
                  </a:txBody>
                  <a:tcPr/>
                </a:tc>
                <a:tc>
                  <a:txBody>
                    <a:bodyPr/>
                    <a:lstStyle/>
                    <a:p>
                      <a:r>
                        <a:rPr lang="en-ZA" sz="1400" dirty="0" smtClean="0"/>
                        <a:t>171</a:t>
                      </a:r>
                      <a:endParaRPr lang="en-ZA" sz="1400" dirty="0"/>
                    </a:p>
                  </a:txBody>
                  <a:tcPr/>
                </a:tc>
              </a:tr>
              <a:tr h="720436">
                <a:tc>
                  <a:txBody>
                    <a:bodyPr/>
                    <a:lstStyle/>
                    <a:p>
                      <a:r>
                        <a:rPr lang="en-ZA" sz="1400" b="1" dirty="0" smtClean="0"/>
                        <a:t>Grand total</a:t>
                      </a:r>
                      <a:endParaRPr lang="en-ZA" sz="1400" b="1" dirty="0"/>
                    </a:p>
                  </a:txBody>
                  <a:tcPr/>
                </a:tc>
                <a:tc>
                  <a:txBody>
                    <a:bodyPr/>
                    <a:lstStyle/>
                    <a:p>
                      <a:r>
                        <a:rPr lang="en-ZA" sz="1400" b="1" dirty="0" smtClean="0"/>
                        <a:t>249</a:t>
                      </a:r>
                      <a:endParaRPr lang="en-ZA" sz="1400" b="1" dirty="0"/>
                    </a:p>
                  </a:txBody>
                  <a:tcPr/>
                </a:tc>
              </a:tr>
            </a:tbl>
          </a:graphicData>
        </a:graphic>
      </p:graphicFrame>
    </p:spTree>
    <p:extLst>
      <p:ext uri="{BB962C8B-B14F-4D97-AF65-F5344CB8AC3E}">
        <p14:creationId xmlns:p14="http://schemas.microsoft.com/office/powerpoint/2010/main" xmlns="" val="20683946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TERTIARY, CENTRAL AND ACADEMIC SERVICES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9289674-F5FB-4291-A0D2-1657CC87F855}" type="slidenum">
              <a:rPr lang="en-ZA" altLang="en-US" smtClean="0"/>
              <a:pPr/>
              <a:t>64</a:t>
            </a:fld>
            <a:endParaRPr lang="en-ZA" altLang="en-US"/>
          </a:p>
        </p:txBody>
      </p:sp>
    </p:spTree>
    <p:extLst>
      <p:ext uri="{BB962C8B-B14F-4D97-AF65-F5344CB8AC3E}">
        <p14:creationId xmlns:p14="http://schemas.microsoft.com/office/powerpoint/2010/main" xmlns="" val="166218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Tertiary </a:t>
            </a:r>
            <a:endParaRPr lang="en-US" dirty="0"/>
          </a:p>
        </p:txBody>
      </p:sp>
      <p:sp>
        <p:nvSpPr>
          <p:cNvPr id="5" name="Content Placeholder 4"/>
          <p:cNvSpPr>
            <a:spLocks noGrp="1"/>
          </p:cNvSpPr>
          <p:nvPr>
            <p:ph idx="1"/>
          </p:nvPr>
        </p:nvSpPr>
        <p:spPr/>
        <p:txBody>
          <a:bodyPr/>
          <a:lstStyle/>
          <a:p>
            <a:r>
              <a:rPr lang="en-US" dirty="0" smtClean="0"/>
              <a:t>Academic complex</a:t>
            </a:r>
          </a:p>
          <a:p>
            <a:pPr lvl="1"/>
            <a:r>
              <a:rPr lang="en-US" dirty="0" smtClean="0"/>
              <a:t>2 Tertiary hospitals </a:t>
            </a:r>
          </a:p>
          <a:p>
            <a:pPr lvl="2"/>
            <a:r>
              <a:rPr lang="en-US" dirty="0" smtClean="0"/>
              <a:t>Pietersburg Hospital (T1 and T2)</a:t>
            </a:r>
          </a:p>
          <a:p>
            <a:pPr lvl="3"/>
            <a:r>
              <a:rPr lang="en-US" dirty="0" smtClean="0"/>
              <a:t>504 usable beds</a:t>
            </a:r>
          </a:p>
          <a:p>
            <a:pPr lvl="2"/>
            <a:r>
              <a:rPr lang="en-US" dirty="0" smtClean="0"/>
              <a:t>Mankweng Hospital (T1 and T2)</a:t>
            </a:r>
          </a:p>
          <a:p>
            <a:pPr lvl="3"/>
            <a:r>
              <a:rPr lang="en-US" dirty="0" smtClean="0"/>
              <a:t>509 usable beds</a:t>
            </a:r>
          </a:p>
          <a:p>
            <a:pPr lvl="2"/>
            <a:r>
              <a:rPr lang="en-US" dirty="0" err="1" smtClean="0"/>
              <a:t>Thabamoopo</a:t>
            </a:r>
            <a:endParaRPr lang="en-US" dirty="0" smtClean="0"/>
          </a:p>
          <a:p>
            <a:r>
              <a:rPr lang="en-US" dirty="0" smtClean="0"/>
              <a:t>0 central hospitals</a:t>
            </a:r>
          </a:p>
          <a:p>
            <a:pPr lvl="1"/>
            <a:r>
              <a:rPr lang="en-US" dirty="0" smtClean="0"/>
              <a:t>Limpopo Central hospital in planning</a:t>
            </a:r>
          </a:p>
          <a:p>
            <a:endParaRPr lang="en-US"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65</a:t>
            </a:fld>
            <a:endParaRPr lang="en-ZA" altLang="en-US"/>
          </a:p>
        </p:txBody>
      </p:sp>
    </p:spTree>
    <p:extLst>
      <p:ext uri="{BB962C8B-B14F-4D97-AF65-F5344CB8AC3E}">
        <p14:creationId xmlns:p14="http://schemas.microsoft.com/office/powerpoint/2010/main" xmlns="" val="9818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Specialist numbers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9289674-F5FB-4291-A0D2-1657CC87F855}" type="slidenum">
              <a:rPr lang="en-ZA" altLang="en-US" smtClean="0"/>
              <a:pPr/>
              <a:t>66</a:t>
            </a:fld>
            <a:endParaRPr lang="en-ZA" altLang="en-US"/>
          </a:p>
        </p:txBody>
      </p:sp>
    </p:spTree>
    <p:extLst>
      <p:ext uri="{BB962C8B-B14F-4D97-AF65-F5344CB8AC3E}">
        <p14:creationId xmlns:p14="http://schemas.microsoft.com/office/powerpoint/2010/main" xmlns="" val="8693191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Specialist needs in tertiary hospitals</a:t>
            </a:r>
            <a:endParaRPr lang="en-US" sz="2800"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xmlns="" val="710131183"/>
              </p:ext>
            </p:extLst>
          </p:nvPr>
        </p:nvGraphicFramePr>
        <p:xfrm>
          <a:off x="763933" y="1840369"/>
          <a:ext cx="4303367" cy="3728373"/>
        </p:xfrm>
        <a:graphic>
          <a:graphicData uri="http://schemas.openxmlformats.org/drawingml/2006/table">
            <a:tbl>
              <a:tblPr>
                <a:tableStyleId>{616DA210-FB5B-4158-B5E0-FEB733F419BA}</a:tableStyleId>
              </a:tblPr>
              <a:tblGrid>
                <a:gridCol w="1107618"/>
                <a:gridCol w="236049"/>
                <a:gridCol w="272365"/>
                <a:gridCol w="223944"/>
                <a:gridCol w="272365"/>
                <a:gridCol w="242102"/>
                <a:gridCol w="260260"/>
                <a:gridCol w="266313"/>
                <a:gridCol w="236049"/>
                <a:gridCol w="248155"/>
                <a:gridCol w="290523"/>
                <a:gridCol w="357101"/>
                <a:gridCol w="290523"/>
              </a:tblGrid>
              <a:tr h="124337">
                <a:tc>
                  <a:txBody>
                    <a:bodyPr/>
                    <a:lstStyle/>
                    <a:p>
                      <a:pPr algn="l" fontAlgn="b"/>
                      <a:r>
                        <a:rPr lang="sk-SK" sz="700" u="none" strike="noStrike" dirty="0">
                          <a:effectLst/>
                        </a:rPr>
                        <a:t> </a:t>
                      </a:r>
                      <a:endParaRPr lang="sk-SK" sz="700" b="0" i="0" u="none" strike="noStrike" dirty="0">
                        <a:solidFill>
                          <a:srgbClr val="000000"/>
                        </a:solidFill>
                        <a:effectLst/>
                        <a:latin typeface="Calibri" charset="0"/>
                      </a:endParaRPr>
                    </a:p>
                  </a:txBody>
                  <a:tcPr marL="7077" marR="7077" marT="7077" marB="0" anchor="b"/>
                </a:tc>
                <a:tc gridSpan="2">
                  <a:txBody>
                    <a:bodyPr/>
                    <a:lstStyle/>
                    <a:p>
                      <a:pPr algn="ctr" fontAlgn="b"/>
                      <a:r>
                        <a:rPr lang="en-US" sz="700" u="none" strike="noStrike" dirty="0">
                          <a:effectLst/>
                        </a:rPr>
                        <a:t>HCD </a:t>
                      </a:r>
                      <a:endParaRPr lang="en-US" sz="700" b="0" i="0" u="none" strike="noStrike" dirty="0">
                        <a:solidFill>
                          <a:srgbClr val="000000"/>
                        </a:solidFill>
                        <a:effectLst/>
                        <a:latin typeface="Calibri" charset="0"/>
                      </a:endParaRPr>
                    </a:p>
                  </a:txBody>
                  <a:tcPr marL="7077" marR="7077" marT="7077" marB="0" anchor="b"/>
                </a:tc>
                <a:tc hMerge="1">
                  <a:txBody>
                    <a:bodyPr/>
                    <a:lstStyle/>
                    <a:p>
                      <a:endParaRPr lang="en-US"/>
                    </a:p>
                  </a:txBody>
                  <a:tcPr/>
                </a:tc>
                <a:tc gridSpan="4">
                  <a:txBody>
                    <a:bodyPr/>
                    <a:lstStyle/>
                    <a:p>
                      <a:pPr algn="ctr" fontAlgn="b"/>
                      <a:r>
                        <a:rPr lang="en-US" sz="700" u="none" strike="noStrike">
                          <a:effectLst/>
                        </a:rPr>
                        <a:t>Pietersburg </a:t>
                      </a:r>
                      <a:endParaRPr lang="en-US" sz="700" b="0" i="0" u="none" strike="noStrike">
                        <a:solidFill>
                          <a:srgbClr val="000000"/>
                        </a:solidFill>
                        <a:effectLst/>
                        <a:latin typeface="Calibri" charset="0"/>
                      </a:endParaRPr>
                    </a:p>
                  </a:txBody>
                  <a:tcPr marL="7077" marR="7077" marT="7077"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u="none" strike="noStrike" dirty="0">
                          <a:effectLst/>
                        </a:rPr>
                        <a:t>Mankweng</a:t>
                      </a:r>
                      <a:endParaRPr lang="en-US" sz="700" b="0" i="0" u="none" strike="noStrike" dirty="0">
                        <a:solidFill>
                          <a:srgbClr val="000000"/>
                        </a:solidFill>
                        <a:effectLst/>
                        <a:latin typeface="Calibri" charset="0"/>
                      </a:endParaRPr>
                    </a:p>
                  </a:txBody>
                  <a:tcPr marL="7077" marR="7077" marT="7077"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700" u="none" strike="noStrike">
                          <a:effectLst/>
                        </a:rPr>
                        <a:t>Totals </a:t>
                      </a:r>
                      <a:endParaRPr lang="en-US" sz="700" b="0" i="0" u="none" strike="noStrike">
                        <a:solidFill>
                          <a:srgbClr val="000000"/>
                        </a:solidFill>
                        <a:effectLst/>
                        <a:latin typeface="Calibri" charset="0"/>
                      </a:endParaRPr>
                    </a:p>
                  </a:txBody>
                  <a:tcPr marL="7077" marR="7077" marT="7077" marB="0" anchor="b"/>
                </a:tc>
                <a:tc hMerge="1">
                  <a:txBody>
                    <a:bodyPr/>
                    <a:lstStyle/>
                    <a:p>
                      <a:endParaRPr lang="en-US"/>
                    </a:p>
                  </a:txBody>
                  <a:tcPr/>
                </a:tc>
              </a:tr>
              <a:tr h="379010">
                <a:tc>
                  <a:txBody>
                    <a:bodyPr/>
                    <a:lstStyle/>
                    <a:p>
                      <a:pPr algn="l" fontAlgn="b"/>
                      <a:r>
                        <a:rPr lang="sk-SK" sz="700" u="none" strike="noStrike" dirty="0">
                          <a:effectLst/>
                        </a:rPr>
                        <a:t> </a:t>
                      </a:r>
                      <a:endParaRPr lang="sk-SK" sz="700" b="0" i="0" u="none" strike="noStrike" dirty="0">
                        <a:solidFill>
                          <a:srgbClr val="000000"/>
                        </a:solidFill>
                        <a:effectLst/>
                        <a:latin typeface="Calibri" charset="0"/>
                      </a:endParaRPr>
                    </a:p>
                  </a:txBody>
                  <a:tcPr marL="7077" marR="7077" marT="7077" marB="0" anchor="b"/>
                </a:tc>
                <a:tc>
                  <a:txBody>
                    <a:bodyPr/>
                    <a:lstStyle/>
                    <a:p>
                      <a:pPr algn="ctr" fontAlgn="ctr"/>
                      <a:r>
                        <a:rPr lang="en-US" sz="700" u="none" strike="noStrike" dirty="0">
                          <a:effectLst/>
                        </a:rPr>
                        <a:t>HCD</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HCD Need </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HCU</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Need</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Spec</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Need</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HCU</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Need</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Spec</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Need</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b"/>
                      <a:r>
                        <a:rPr lang="en-US" sz="700" u="none" strike="noStrike" dirty="0">
                          <a:effectLst/>
                        </a:rPr>
                        <a:t>Current specialists</a:t>
                      </a:r>
                      <a:endParaRPr lang="en-US" sz="700" b="0" i="0" u="none" strike="noStrike" dirty="0">
                        <a:solidFill>
                          <a:srgbClr val="000000"/>
                        </a:solidFill>
                        <a:effectLst/>
                        <a:latin typeface="Calibri" charset="0"/>
                      </a:endParaRPr>
                    </a:p>
                  </a:txBody>
                  <a:tcPr marL="7077" marR="7077" marT="7077" marB="0" anchor="b"/>
                </a:tc>
                <a:tc>
                  <a:txBody>
                    <a:bodyPr/>
                    <a:lstStyle/>
                    <a:p>
                      <a:pPr algn="ctr" fontAlgn="ctr"/>
                      <a:r>
                        <a:rPr lang="en-US" sz="700" u="none" strike="noStrike" dirty="0">
                          <a:effectLst/>
                        </a:rPr>
                        <a:t>Need</a:t>
                      </a:r>
                      <a:endParaRPr lang="en-US" sz="700" b="0" i="0" u="none" strike="noStrike" dirty="0">
                        <a:solidFill>
                          <a:srgbClr val="000000"/>
                        </a:solidFill>
                        <a:effectLst/>
                        <a:latin typeface="Calibri" charset="0"/>
                      </a:endParaRPr>
                    </a:p>
                  </a:txBody>
                  <a:tcPr marL="7077" marR="7077" marT="7077" marB="0" anchor="ctr"/>
                </a:tc>
              </a:tr>
              <a:tr h="124337">
                <a:tc>
                  <a:txBody>
                    <a:bodyPr/>
                    <a:lstStyle/>
                    <a:p>
                      <a:pPr algn="l" fontAlgn="b"/>
                      <a:r>
                        <a:rPr lang="en-US" sz="700" u="none" strike="noStrike" dirty="0">
                          <a:effectLst/>
                        </a:rPr>
                        <a:t>Anaesthesia</a:t>
                      </a:r>
                      <a:endParaRPr lang="en-US" sz="700" b="1" i="0" u="none" strike="noStrike" dirty="0">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6</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Critical Care </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6</a:t>
                      </a:r>
                      <a:endParaRPr lang="en-US" sz="700" b="0" i="0" u="none" strike="noStrike">
                        <a:solidFill>
                          <a:srgbClr val="000000"/>
                        </a:solidFill>
                        <a:effectLst/>
                        <a:latin typeface="Calibri" charset="0"/>
                      </a:endParaRPr>
                    </a:p>
                  </a:txBody>
                  <a:tcPr marL="7077" marR="7077" marT="7077" marB="0" anchor="b"/>
                </a:tc>
              </a:tr>
              <a:tr h="124337">
                <a:tc>
                  <a:txBody>
                    <a:bodyPr/>
                    <a:lstStyle/>
                    <a:p>
                      <a:pPr algn="l" fontAlgn="b"/>
                      <a:r>
                        <a:rPr lang="en-US" sz="700" u="none" strike="noStrike">
                          <a:effectLst/>
                        </a:rPr>
                        <a:t>General Surgery</a:t>
                      </a:r>
                      <a:endParaRPr lang="en-US" sz="700" b="1"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dirty="0">
                          <a:effectLst/>
                        </a:rPr>
                        <a:t>0</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10</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Cardiothoracic Surgery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Neurosurgery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4</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Opthalmology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5</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Otolayrngology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3</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Paediatric Surgery </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5</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Plastic Surgery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3</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3</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Urology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5</a:t>
                      </a:r>
                      <a:endParaRPr lang="en-US" sz="700" b="0" i="0" u="none" strike="noStrike">
                        <a:solidFill>
                          <a:srgbClr val="000000"/>
                        </a:solidFill>
                        <a:effectLst/>
                        <a:latin typeface="Calibri" charset="0"/>
                      </a:endParaRPr>
                    </a:p>
                  </a:txBody>
                  <a:tcPr marL="7077" marR="7077" marT="7077" marB="0" anchor="b"/>
                </a:tc>
              </a:tr>
              <a:tr h="240938">
                <a:tc>
                  <a:txBody>
                    <a:bodyPr/>
                    <a:lstStyle/>
                    <a:p>
                      <a:pPr algn="l" fontAlgn="b"/>
                      <a:r>
                        <a:rPr lang="en-US" sz="700" u="none" strike="noStrike" dirty="0">
                          <a:effectLst/>
                        </a:rPr>
                        <a:t>Diagnostic Radiology &amp; Imaging </a:t>
                      </a:r>
                      <a:endParaRPr lang="en-US" sz="700" b="1" i="0" u="none" strike="noStrike" dirty="0">
                        <a:solidFill>
                          <a:srgbClr val="000000"/>
                        </a:solidFill>
                        <a:effectLst/>
                        <a:latin typeface="Calibri" charset="0"/>
                      </a:endParaRPr>
                    </a:p>
                  </a:txBody>
                  <a:tcPr marL="7077" marR="7077" marT="7077" marB="0" anchor="b"/>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3</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8</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Nuclear Medicine</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r>
              <a:tr h="124337">
                <a:tc>
                  <a:txBody>
                    <a:bodyPr/>
                    <a:lstStyle/>
                    <a:p>
                      <a:pPr algn="l" fontAlgn="b"/>
                      <a:r>
                        <a:rPr lang="en-US" sz="700" u="none" strike="noStrike">
                          <a:effectLst/>
                        </a:rPr>
                        <a:t>Family Medicine </a:t>
                      </a:r>
                      <a:endParaRPr lang="en-US" sz="700" b="1"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3</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5</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Emergency medicine</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3</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5</a:t>
                      </a:r>
                      <a:endParaRPr lang="en-US" sz="700" b="0" i="0" u="none" strike="noStrike">
                        <a:solidFill>
                          <a:srgbClr val="000000"/>
                        </a:solidFill>
                        <a:effectLst/>
                        <a:latin typeface="Calibri" charset="0"/>
                      </a:endParaRPr>
                    </a:p>
                  </a:txBody>
                  <a:tcPr marL="7077" marR="7077" marT="7077" marB="0" anchor="b"/>
                </a:tc>
              </a:tr>
              <a:tr h="124337">
                <a:tc>
                  <a:txBody>
                    <a:bodyPr/>
                    <a:lstStyle/>
                    <a:p>
                      <a:pPr algn="l" fontAlgn="b"/>
                      <a:r>
                        <a:rPr lang="en-US" sz="700" u="none" strike="noStrike">
                          <a:effectLst/>
                        </a:rPr>
                        <a:t>Forensic Medicine</a:t>
                      </a:r>
                      <a:endParaRPr lang="en-US" sz="700" b="1"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4</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24337">
                <a:tc>
                  <a:txBody>
                    <a:bodyPr/>
                    <a:lstStyle/>
                    <a:p>
                      <a:pPr algn="l" fontAlgn="b"/>
                      <a:r>
                        <a:rPr lang="en-US" sz="700" u="none" strike="noStrike">
                          <a:effectLst/>
                        </a:rPr>
                        <a:t>Internal Medicine</a:t>
                      </a:r>
                      <a:endParaRPr lang="en-US" sz="700" b="1"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3</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3</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6</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Cardiology </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Haematology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Nephrology </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Neurology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Pulmunology </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Rheumatology </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Medical Oncology </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Radiation Oncology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r>
              <a:tr h="124337">
                <a:tc>
                  <a:txBody>
                    <a:bodyPr/>
                    <a:lstStyle/>
                    <a:p>
                      <a:pPr algn="r" fontAlgn="b"/>
                      <a:r>
                        <a:rPr lang="en-US" sz="700" u="none" strike="noStrike">
                          <a:effectLst/>
                        </a:rPr>
                        <a:t>Dermatology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c>
                  <a:txBody>
                    <a:bodyPr/>
                    <a:lstStyle/>
                    <a:p>
                      <a:pPr algn="ctr" fontAlgn="b"/>
                      <a:r>
                        <a:rPr lang="is-IS" sz="700" u="none" strike="noStrike" dirty="0">
                          <a:effectLst/>
                        </a:rPr>
                        <a:t>2</a:t>
                      </a:r>
                      <a:endParaRPr lang="is-IS" sz="700" b="0" i="0" u="none" strike="noStrike" dirty="0">
                        <a:solidFill>
                          <a:srgbClr val="000000"/>
                        </a:solidFill>
                        <a:effectLst/>
                        <a:latin typeface="Calibri" charset="0"/>
                      </a:endParaRPr>
                    </a:p>
                  </a:txBody>
                  <a:tcPr marL="7077" marR="7077" marT="7077" marB="0" anchor="b"/>
                </a:tc>
              </a:tr>
            </a:tbl>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xmlns="" val="763998028"/>
              </p:ext>
            </p:extLst>
          </p:nvPr>
        </p:nvGraphicFramePr>
        <p:xfrm>
          <a:off x="5143501" y="1880927"/>
          <a:ext cx="3771899" cy="3794495"/>
        </p:xfrm>
        <a:graphic>
          <a:graphicData uri="http://schemas.openxmlformats.org/drawingml/2006/table">
            <a:tbl>
              <a:tblPr firstRow="1" firstCol="1">
                <a:tableStyleId>{616DA210-FB5B-4158-B5E0-FEB733F419BA}</a:tableStyleId>
              </a:tblPr>
              <a:tblGrid>
                <a:gridCol w="970826"/>
                <a:gridCol w="206897"/>
                <a:gridCol w="238728"/>
                <a:gridCol w="196287"/>
                <a:gridCol w="238728"/>
                <a:gridCol w="212202"/>
                <a:gridCol w="228118"/>
                <a:gridCol w="233423"/>
                <a:gridCol w="206897"/>
                <a:gridCol w="217508"/>
                <a:gridCol w="254643"/>
                <a:gridCol w="312999"/>
                <a:gridCol w="254643"/>
              </a:tblGrid>
              <a:tr h="210887">
                <a:tc>
                  <a:txBody>
                    <a:bodyPr/>
                    <a:lstStyle/>
                    <a:p>
                      <a:pPr algn="l" fontAlgn="b"/>
                      <a:r>
                        <a:rPr lang="sk-SK" sz="700" u="none" strike="noStrike" dirty="0">
                          <a:effectLst/>
                        </a:rPr>
                        <a:t> </a:t>
                      </a:r>
                      <a:endParaRPr lang="sk-SK" sz="700" b="0" i="0" u="none" strike="noStrike" dirty="0">
                        <a:solidFill>
                          <a:srgbClr val="000000"/>
                        </a:solidFill>
                        <a:effectLst/>
                        <a:latin typeface="Calibri" charset="0"/>
                      </a:endParaRPr>
                    </a:p>
                  </a:txBody>
                  <a:tcPr marL="7077" marR="7077" marT="7077" marB="0" anchor="b"/>
                </a:tc>
                <a:tc gridSpan="2">
                  <a:txBody>
                    <a:bodyPr/>
                    <a:lstStyle/>
                    <a:p>
                      <a:pPr algn="ctr" fontAlgn="b"/>
                      <a:r>
                        <a:rPr lang="en-US" sz="700" u="none" strike="noStrike" dirty="0">
                          <a:effectLst/>
                        </a:rPr>
                        <a:t>HCD </a:t>
                      </a:r>
                      <a:endParaRPr lang="en-US" sz="700" b="0" i="0" u="none" strike="noStrike" dirty="0">
                        <a:solidFill>
                          <a:srgbClr val="000000"/>
                        </a:solidFill>
                        <a:effectLst/>
                        <a:latin typeface="Calibri" charset="0"/>
                      </a:endParaRPr>
                    </a:p>
                  </a:txBody>
                  <a:tcPr marL="7077" marR="7077" marT="7077" marB="0" anchor="b"/>
                </a:tc>
                <a:tc hMerge="1">
                  <a:txBody>
                    <a:bodyPr/>
                    <a:lstStyle/>
                    <a:p>
                      <a:endParaRPr lang="en-US"/>
                    </a:p>
                  </a:txBody>
                  <a:tcPr/>
                </a:tc>
                <a:tc gridSpan="4">
                  <a:txBody>
                    <a:bodyPr/>
                    <a:lstStyle/>
                    <a:p>
                      <a:pPr algn="ctr" fontAlgn="b"/>
                      <a:r>
                        <a:rPr lang="en-US" sz="700" u="none" strike="noStrike">
                          <a:effectLst/>
                        </a:rPr>
                        <a:t>Pietersburg </a:t>
                      </a:r>
                      <a:endParaRPr lang="en-US" sz="700" b="0" i="0" u="none" strike="noStrike">
                        <a:solidFill>
                          <a:srgbClr val="000000"/>
                        </a:solidFill>
                        <a:effectLst/>
                        <a:latin typeface="Calibri" charset="0"/>
                      </a:endParaRPr>
                    </a:p>
                  </a:txBody>
                  <a:tcPr marL="7077" marR="7077" marT="7077"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u="none" strike="noStrike" dirty="0">
                          <a:effectLst/>
                        </a:rPr>
                        <a:t>Mankweng</a:t>
                      </a:r>
                      <a:endParaRPr lang="en-US" sz="700" b="0" i="0" u="none" strike="noStrike" dirty="0">
                        <a:solidFill>
                          <a:srgbClr val="000000"/>
                        </a:solidFill>
                        <a:effectLst/>
                        <a:latin typeface="Calibri" charset="0"/>
                      </a:endParaRPr>
                    </a:p>
                  </a:txBody>
                  <a:tcPr marL="7077" marR="7077" marT="7077"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700" u="none" strike="noStrike">
                          <a:effectLst/>
                        </a:rPr>
                        <a:t>Totals </a:t>
                      </a:r>
                      <a:endParaRPr lang="en-US" sz="700" b="0" i="0" u="none" strike="noStrike">
                        <a:solidFill>
                          <a:srgbClr val="000000"/>
                        </a:solidFill>
                        <a:effectLst/>
                        <a:latin typeface="Calibri" charset="0"/>
                      </a:endParaRPr>
                    </a:p>
                  </a:txBody>
                  <a:tcPr marL="7077" marR="7077" marT="7077" marB="0" anchor="b"/>
                </a:tc>
                <a:tc hMerge="1">
                  <a:txBody>
                    <a:bodyPr/>
                    <a:lstStyle/>
                    <a:p>
                      <a:endParaRPr lang="en-US"/>
                    </a:p>
                  </a:txBody>
                  <a:tcPr/>
                </a:tc>
              </a:tr>
              <a:tr h="210887">
                <a:tc>
                  <a:txBody>
                    <a:bodyPr/>
                    <a:lstStyle/>
                    <a:p>
                      <a:pPr algn="l" fontAlgn="b"/>
                      <a:r>
                        <a:rPr lang="sk-SK" sz="700" u="none" strike="noStrike" dirty="0">
                          <a:effectLst/>
                        </a:rPr>
                        <a:t> </a:t>
                      </a:r>
                      <a:endParaRPr lang="sk-SK" sz="700" b="0" i="0" u="none" strike="noStrike" dirty="0">
                        <a:solidFill>
                          <a:srgbClr val="000000"/>
                        </a:solidFill>
                        <a:effectLst/>
                        <a:latin typeface="Calibri" charset="0"/>
                      </a:endParaRPr>
                    </a:p>
                  </a:txBody>
                  <a:tcPr marL="7077" marR="7077" marT="7077" marB="0" anchor="b"/>
                </a:tc>
                <a:tc>
                  <a:txBody>
                    <a:bodyPr/>
                    <a:lstStyle/>
                    <a:p>
                      <a:pPr algn="ctr" fontAlgn="ctr"/>
                      <a:r>
                        <a:rPr lang="en-US" sz="700" u="none" strike="noStrike">
                          <a:effectLst/>
                        </a:rPr>
                        <a:t>HCD</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HCD Need </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HCU</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Need</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Spec</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Need</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HCU</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Need</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Spec</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ctr"/>
                      <a:r>
                        <a:rPr lang="en-US" sz="700" u="none" strike="noStrike" dirty="0">
                          <a:effectLst/>
                        </a:rPr>
                        <a:t>Need</a:t>
                      </a:r>
                      <a:endParaRPr lang="en-US" sz="700" b="0" i="0" u="none" strike="noStrike" dirty="0">
                        <a:solidFill>
                          <a:srgbClr val="000000"/>
                        </a:solidFill>
                        <a:effectLst/>
                        <a:latin typeface="Calibri" charset="0"/>
                      </a:endParaRPr>
                    </a:p>
                  </a:txBody>
                  <a:tcPr marL="7077" marR="7077" marT="7077" marB="0" anchor="ctr"/>
                </a:tc>
                <a:tc>
                  <a:txBody>
                    <a:bodyPr/>
                    <a:lstStyle/>
                    <a:p>
                      <a:pPr algn="ctr" fontAlgn="b"/>
                      <a:r>
                        <a:rPr lang="en-US" sz="700" u="none" strike="noStrike">
                          <a:effectLst/>
                        </a:rPr>
                        <a:t>Current specialists</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dirty="0">
                          <a:effectLst/>
                        </a:rPr>
                        <a:t>Need</a:t>
                      </a:r>
                      <a:endParaRPr lang="en-US" sz="700" b="0" i="0" u="none" strike="noStrike" dirty="0">
                        <a:solidFill>
                          <a:srgbClr val="000000"/>
                        </a:solidFill>
                        <a:effectLst/>
                        <a:latin typeface="Calibri" charset="0"/>
                      </a:endParaRPr>
                    </a:p>
                  </a:txBody>
                  <a:tcPr marL="7077" marR="7077" marT="7077" marB="0" anchor="ctr"/>
                </a:tc>
              </a:tr>
              <a:tr h="210887">
                <a:tc>
                  <a:txBody>
                    <a:bodyPr/>
                    <a:lstStyle/>
                    <a:p>
                      <a:pPr algn="l" fontAlgn="b"/>
                      <a:r>
                        <a:rPr lang="en-US" sz="700" u="none" strike="noStrike" dirty="0">
                          <a:effectLst/>
                        </a:rPr>
                        <a:t>Obstetrics and Gynaecology</a:t>
                      </a:r>
                      <a:endParaRPr lang="en-US" sz="700" b="1" i="0" u="none" strike="noStrike" dirty="0">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8</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3</a:t>
                      </a:r>
                      <a:endParaRPr lang="en-U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Gynae Oncology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Reproductive Medicine</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r>
              <a:tr h="210887">
                <a:tc>
                  <a:txBody>
                    <a:bodyPr/>
                    <a:lstStyle/>
                    <a:p>
                      <a:pPr algn="r" fontAlgn="b"/>
                      <a:r>
                        <a:rPr lang="en-US" sz="700" u="none" strike="noStrike">
                          <a:effectLst/>
                        </a:rPr>
                        <a:t>Maternal and Foetal Medicine </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r>
              <a:tr h="113228">
                <a:tc>
                  <a:txBody>
                    <a:bodyPr/>
                    <a:lstStyle/>
                    <a:p>
                      <a:pPr algn="l" fontAlgn="b"/>
                      <a:r>
                        <a:rPr lang="en-US" sz="700" u="none" strike="noStrike">
                          <a:effectLst/>
                        </a:rPr>
                        <a:t>Orthopaedics</a:t>
                      </a:r>
                      <a:endParaRPr lang="en-US" sz="700" b="1"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6</a:t>
                      </a:r>
                      <a:endParaRPr lang="en-US" sz="700" b="0" i="0" u="none" strike="noStrike">
                        <a:solidFill>
                          <a:srgbClr val="000000"/>
                        </a:solidFill>
                        <a:effectLst/>
                        <a:latin typeface="Calibri" charset="0"/>
                      </a:endParaRPr>
                    </a:p>
                  </a:txBody>
                  <a:tcPr marL="7077" marR="7077" marT="7077" marB="0" anchor="b"/>
                </a:tc>
              </a:tr>
              <a:tr h="113228">
                <a:tc>
                  <a:txBody>
                    <a:bodyPr/>
                    <a:lstStyle/>
                    <a:p>
                      <a:pPr algn="l" fontAlgn="b"/>
                      <a:r>
                        <a:rPr lang="en-US" sz="700" u="none" strike="noStrike" dirty="0">
                          <a:effectLst/>
                        </a:rPr>
                        <a:t>Paediatrics </a:t>
                      </a:r>
                      <a:endParaRPr lang="en-US" sz="700" b="1" i="0" u="none" strike="noStrike" dirty="0">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6</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5</a:t>
                      </a:r>
                      <a:endParaRPr lang="en-U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Neonatology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Paed Pulmunology &amp; CC</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Paediatric Oncology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Paediatric Cardiology </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Paediatric Nephrology </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Paediatric Neurology </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13228">
                <a:tc>
                  <a:txBody>
                    <a:bodyPr/>
                    <a:lstStyle/>
                    <a:p>
                      <a:pPr algn="l" fontAlgn="b"/>
                      <a:r>
                        <a:rPr lang="en-US" sz="700" u="none" strike="noStrike">
                          <a:effectLst/>
                        </a:rPr>
                        <a:t>Psychiatry: Thabamoopo</a:t>
                      </a:r>
                      <a:endParaRPr lang="en-US" sz="700" b="1"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4</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3</a:t>
                      </a:r>
                      <a:endParaRPr lang="en-US" sz="700" b="0" i="0" u="none" strike="noStrike">
                        <a:solidFill>
                          <a:srgbClr val="000000"/>
                        </a:solidFill>
                        <a:effectLst/>
                        <a:latin typeface="Calibri" charset="0"/>
                      </a:endParaRPr>
                    </a:p>
                  </a:txBody>
                  <a:tcPr marL="7077" marR="7077" marT="7077" marB="0" anchor="b"/>
                </a:tc>
              </a:tr>
              <a:tr h="210887">
                <a:tc>
                  <a:txBody>
                    <a:bodyPr/>
                    <a:lstStyle/>
                    <a:p>
                      <a:pPr algn="r" fontAlgn="b"/>
                      <a:r>
                        <a:rPr lang="en-US" sz="700" u="none" strike="noStrike">
                          <a:effectLst/>
                        </a:rPr>
                        <a:t>Child and Adolescent Psychiatry </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Forensic Psychiatry</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l"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13228">
                <a:tc>
                  <a:txBody>
                    <a:bodyPr/>
                    <a:lstStyle/>
                    <a:p>
                      <a:pPr algn="l" fontAlgn="b"/>
                      <a:r>
                        <a:rPr lang="en-US" sz="700" u="none" strike="noStrike">
                          <a:effectLst/>
                        </a:rPr>
                        <a:t>Public Health </a:t>
                      </a:r>
                      <a:endParaRPr lang="en-US" sz="700" b="1" i="0" u="none" strike="noStrike">
                        <a:solidFill>
                          <a:srgbClr val="000000"/>
                        </a:solidFill>
                        <a:effectLst/>
                        <a:latin typeface="Calibri" charset="0"/>
                      </a:endParaRPr>
                    </a:p>
                  </a:txBody>
                  <a:tcPr marL="7077" marR="7077" marT="7077" marB="0" anchor="b"/>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3</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r>
              <a:tr h="113228">
                <a:tc>
                  <a:txBody>
                    <a:bodyPr/>
                    <a:lstStyle/>
                    <a:p>
                      <a:pPr algn="l" fontAlgn="b"/>
                      <a:r>
                        <a:rPr lang="en-US" sz="700" u="none" strike="noStrike">
                          <a:effectLst/>
                        </a:rPr>
                        <a:t>Dental specialties </a:t>
                      </a:r>
                      <a:endParaRPr lang="en-US" sz="700" b="1"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l"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c>
                  <a:txBody>
                    <a:bodyPr/>
                    <a:lstStyle/>
                    <a:p>
                      <a:pPr algn="ctr" fontAlgn="b"/>
                      <a:r>
                        <a:rPr lang="sk-SK" sz="700" u="none" strike="noStrike">
                          <a:effectLst/>
                        </a:rPr>
                        <a:t> </a:t>
                      </a:r>
                      <a:endParaRPr lang="sk-SK"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Maxillofacial</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Orthodontics</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3</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Prosthodontics</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Periodontics</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is-IS" sz="700" u="none" strike="noStrike">
                          <a:effectLst/>
                        </a:rPr>
                        <a:t>2</a:t>
                      </a:r>
                      <a:endParaRPr lang="is-IS" sz="700" b="0" i="0" u="none" strike="noStrike">
                        <a:solidFill>
                          <a:srgbClr val="000000"/>
                        </a:solidFill>
                        <a:effectLst/>
                        <a:latin typeface="Calibri" charset="0"/>
                      </a:endParaRPr>
                    </a:p>
                  </a:txBody>
                  <a:tcPr marL="7077" marR="7077" marT="7077" marB="0" anchor="b"/>
                </a:tc>
              </a:tr>
              <a:tr h="113228">
                <a:tc>
                  <a:txBody>
                    <a:bodyPr/>
                    <a:lstStyle/>
                    <a:p>
                      <a:pPr algn="r" fontAlgn="b"/>
                      <a:r>
                        <a:rPr lang="en-US" sz="700" u="none" strike="noStrike">
                          <a:effectLst/>
                        </a:rPr>
                        <a:t>Oral Pathology</a:t>
                      </a:r>
                      <a:endParaRPr lang="en-US" sz="700" b="0" i="0" u="none" strike="noStrike">
                        <a:solidFill>
                          <a:srgbClr val="000000"/>
                        </a:solidFill>
                        <a:effectLst/>
                        <a:latin typeface="Calibri" charset="0"/>
                      </a:endParaRPr>
                    </a:p>
                  </a:txBody>
                  <a:tcPr marL="7077" marR="7077" marT="7077" marB="0" anchor="b"/>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sk-SK" sz="700" u="none" strike="noStrike">
                          <a:effectLst/>
                        </a:rPr>
                        <a:t> </a:t>
                      </a:r>
                      <a:endParaRPr lang="sk-SK"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0</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en-US" sz="700" u="none" strike="noStrike">
                          <a:effectLst/>
                        </a:rPr>
                        <a:t>1</a:t>
                      </a:r>
                      <a:endParaRPr lang="en-US" sz="700" b="0" i="0" u="none" strike="noStrike">
                        <a:solidFill>
                          <a:srgbClr val="000000"/>
                        </a:solidFill>
                        <a:effectLst/>
                        <a:latin typeface="Calibri" charset="0"/>
                      </a:endParaRPr>
                    </a:p>
                  </a:txBody>
                  <a:tcPr marL="7077" marR="7077" marT="7077" marB="0" anchor="b"/>
                </a:tc>
              </a:tr>
              <a:tr h="113228">
                <a:tc>
                  <a:txBody>
                    <a:bodyPr/>
                    <a:lstStyle/>
                    <a:p>
                      <a:pPr algn="l" fontAlgn="b"/>
                      <a:r>
                        <a:rPr lang="en-US" sz="700" u="none" strike="noStrike">
                          <a:effectLst/>
                        </a:rPr>
                        <a:t>TOTAL </a:t>
                      </a:r>
                      <a:endParaRPr lang="en-US" sz="700" b="1" i="0" u="none" strike="noStrike">
                        <a:solidFill>
                          <a:srgbClr val="000000"/>
                        </a:solidFill>
                        <a:effectLst/>
                        <a:latin typeface="Calibri" charset="0"/>
                      </a:endParaRPr>
                    </a:p>
                  </a:txBody>
                  <a:tcPr marL="7077" marR="7077" marT="7077" marB="0" anchor="b"/>
                </a:tc>
                <a:tc>
                  <a:txBody>
                    <a:bodyPr/>
                    <a:lstStyle/>
                    <a:p>
                      <a:pPr algn="ctr" fontAlgn="ctr"/>
                      <a:r>
                        <a:rPr lang="cs-CZ" sz="700" u="none" strike="noStrike">
                          <a:effectLst/>
                        </a:rPr>
                        <a:t>11</a:t>
                      </a:r>
                      <a:endParaRPr lang="cs-CZ"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12</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is-IS" sz="700" u="none" strike="noStrike">
                          <a:effectLst/>
                        </a:rPr>
                        <a:t>13</a:t>
                      </a:r>
                      <a:endParaRPr lang="is-I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17</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ru-RU" sz="700" u="none" strike="noStrike">
                          <a:effectLst/>
                        </a:rPr>
                        <a:t>57</a:t>
                      </a:r>
                      <a:endParaRPr lang="ru-RU"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8</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4</a:t>
                      </a:r>
                      <a:endParaRPr lang="en-US" sz="700" b="0" i="0" u="none" strike="noStrike">
                        <a:solidFill>
                          <a:srgbClr val="000000"/>
                        </a:solidFill>
                        <a:effectLst/>
                        <a:latin typeface="Calibri" charset="0"/>
                      </a:endParaRPr>
                    </a:p>
                  </a:txBody>
                  <a:tcPr marL="7077" marR="7077" marT="7077" marB="0" anchor="ctr"/>
                </a:tc>
                <a:tc>
                  <a:txBody>
                    <a:bodyPr/>
                    <a:lstStyle/>
                    <a:p>
                      <a:pPr algn="ctr" fontAlgn="ctr"/>
                      <a:r>
                        <a:rPr lang="cs-CZ" sz="700" u="none" strike="noStrike">
                          <a:effectLst/>
                        </a:rPr>
                        <a:t>11</a:t>
                      </a:r>
                      <a:endParaRPr lang="cs-CZ" sz="700" b="0" i="0" u="none" strike="noStrike">
                        <a:solidFill>
                          <a:srgbClr val="000000"/>
                        </a:solidFill>
                        <a:effectLst/>
                        <a:latin typeface="Calibri" charset="0"/>
                      </a:endParaRPr>
                    </a:p>
                  </a:txBody>
                  <a:tcPr marL="7077" marR="7077" marT="7077" marB="0" anchor="ctr"/>
                </a:tc>
                <a:tc>
                  <a:txBody>
                    <a:bodyPr/>
                    <a:lstStyle/>
                    <a:p>
                      <a:pPr algn="ctr" fontAlgn="ctr"/>
                      <a:r>
                        <a:rPr lang="en-US" sz="700" u="none" strike="noStrike">
                          <a:effectLst/>
                        </a:rPr>
                        <a:t>30</a:t>
                      </a:r>
                      <a:endParaRPr lang="en-US" sz="700" b="0" i="0" u="none" strike="noStrike">
                        <a:solidFill>
                          <a:srgbClr val="000000"/>
                        </a:solidFill>
                        <a:effectLst/>
                        <a:latin typeface="Calibri" charset="0"/>
                      </a:endParaRPr>
                    </a:p>
                  </a:txBody>
                  <a:tcPr marL="7077" marR="7077" marT="7077" marB="0" anchor="ctr"/>
                </a:tc>
                <a:tc>
                  <a:txBody>
                    <a:bodyPr/>
                    <a:lstStyle/>
                    <a:p>
                      <a:pPr algn="ctr" fontAlgn="b"/>
                      <a:r>
                        <a:rPr lang="en-US" sz="700" u="none" strike="noStrike">
                          <a:effectLst/>
                        </a:rPr>
                        <a:t>59</a:t>
                      </a:r>
                      <a:endParaRPr lang="en-US" sz="700" b="0" i="0" u="none" strike="noStrike">
                        <a:solidFill>
                          <a:srgbClr val="000000"/>
                        </a:solidFill>
                        <a:effectLst/>
                        <a:latin typeface="Calibri" charset="0"/>
                      </a:endParaRPr>
                    </a:p>
                  </a:txBody>
                  <a:tcPr marL="7077" marR="7077" marT="7077" marB="0" anchor="b"/>
                </a:tc>
                <a:tc>
                  <a:txBody>
                    <a:bodyPr/>
                    <a:lstStyle/>
                    <a:p>
                      <a:pPr algn="ctr" fontAlgn="b"/>
                      <a:r>
                        <a:rPr lang="is-IS" sz="700" u="none" strike="noStrike" dirty="0">
                          <a:effectLst/>
                        </a:rPr>
                        <a:t>108</a:t>
                      </a:r>
                      <a:endParaRPr lang="is-IS" sz="700" b="0" i="0" u="none" strike="noStrike" dirty="0">
                        <a:solidFill>
                          <a:srgbClr val="000000"/>
                        </a:solidFill>
                        <a:effectLst/>
                        <a:latin typeface="Calibri" charset="0"/>
                      </a:endParaRPr>
                    </a:p>
                  </a:txBody>
                  <a:tcPr marL="7077" marR="7077" marT="7077" marB="0" anchor="b"/>
                </a:tc>
              </a:tr>
            </a:tbl>
          </a:graphicData>
        </a:graphic>
      </p:graphicFrame>
      <p:sp>
        <p:nvSpPr>
          <p:cNvPr id="2" name="Slide Number Placeholder 1"/>
          <p:cNvSpPr>
            <a:spLocks noGrp="1"/>
          </p:cNvSpPr>
          <p:nvPr>
            <p:ph type="sldNum" sz="quarter" idx="12"/>
          </p:nvPr>
        </p:nvSpPr>
        <p:spPr/>
        <p:txBody>
          <a:bodyPr/>
          <a:lstStyle/>
          <a:p>
            <a:fld id="{BC16965B-86E7-4BE2-B9F1-9249E175A2B8}" type="slidenum">
              <a:rPr lang="en-ZA" altLang="en-US" smtClean="0"/>
              <a:pPr/>
              <a:t>67</a:t>
            </a:fld>
            <a:endParaRPr lang="en-ZA" altLang="en-US"/>
          </a:p>
        </p:txBody>
      </p:sp>
    </p:spTree>
    <p:extLst>
      <p:ext uri="{BB962C8B-B14F-4D97-AF65-F5344CB8AC3E}">
        <p14:creationId xmlns:p14="http://schemas.microsoft.com/office/powerpoint/2010/main" xmlns="" val="1314947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
            </a:r>
            <a:br>
              <a:rPr lang="en-GB" sz="3100" dirty="0" smtClean="0"/>
            </a:br>
            <a:r>
              <a:rPr lang="en-GB" sz="3100" dirty="0"/>
              <a:t/>
            </a:r>
            <a:br>
              <a:rPr lang="en-GB" sz="3100" dirty="0"/>
            </a:br>
            <a:r>
              <a:rPr lang="en-GB" sz="3100" dirty="0" smtClean="0"/>
              <a:t>Limpopo Central Hospital</a:t>
            </a:r>
            <a:br>
              <a:rPr lang="en-GB" sz="3100" dirty="0" smtClean="0"/>
            </a:br>
            <a:r>
              <a:rPr lang="en-GB" sz="3100" dirty="0" smtClean="0"/>
              <a:t>11</a:t>
            </a:r>
            <a:r>
              <a:rPr lang="en-GB" sz="3100" baseline="30000" dirty="0" smtClean="0"/>
              <a:t>th</a:t>
            </a:r>
            <a:r>
              <a:rPr lang="en-GB" sz="3100" dirty="0" smtClean="0"/>
              <a:t> June 2018</a:t>
            </a:r>
            <a:r>
              <a:rPr lang="en-GB" dirty="0"/>
              <a:t/>
            </a:r>
            <a:br>
              <a:rPr lang="en-GB" dirty="0"/>
            </a:br>
            <a:endParaRPr lang="en-GB" dirty="0"/>
          </a:p>
        </p:txBody>
      </p:sp>
      <p:sp>
        <p:nvSpPr>
          <p:cNvPr id="3" name="Subtitle 2"/>
          <p:cNvSpPr>
            <a:spLocks noGrp="1"/>
          </p:cNvSpPr>
          <p:nvPr>
            <p:ph idx="1"/>
          </p:nvPr>
        </p:nvSpPr>
        <p:spPr/>
        <p:txBody>
          <a:bodyPr>
            <a:normAutofit/>
          </a:bodyPr>
          <a:lstStyle/>
          <a:p>
            <a:endParaRPr lang="en-GB" dirty="0" smtClean="0"/>
          </a:p>
          <a:p>
            <a:endParaRPr lang="en-GB" dirty="0"/>
          </a:p>
        </p:txBody>
      </p:sp>
      <p:pic>
        <p:nvPicPr>
          <p:cNvPr id="8" name="Content Placeholder 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5833" t="23901" r="3333" b="21917"/>
          <a:stretch/>
        </p:blipFill>
        <p:spPr>
          <a:xfrm>
            <a:off x="838207" y="1699515"/>
            <a:ext cx="7985561" cy="4494022"/>
          </a:xfrm>
          <a:prstGeom prst="rect">
            <a:avLst/>
          </a:prstGeom>
        </p:spPr>
      </p:pic>
      <p:sp>
        <p:nvSpPr>
          <p:cNvPr id="4" name="Slide Number Placeholder 3"/>
          <p:cNvSpPr>
            <a:spLocks noGrp="1"/>
          </p:cNvSpPr>
          <p:nvPr>
            <p:ph type="sldNum" sz="quarter" idx="12"/>
          </p:nvPr>
        </p:nvSpPr>
        <p:spPr/>
        <p:txBody>
          <a:bodyPr/>
          <a:lstStyle/>
          <a:p>
            <a:pPr>
              <a:defRPr/>
            </a:pPr>
            <a:fld id="{DCF40BA3-4F2E-44E5-AB28-74E75288D010}" type="slidenum">
              <a:rPr lang="en-US" smtClean="0">
                <a:solidFill>
                  <a:prstClr val="white"/>
                </a:solidFill>
              </a:rPr>
              <a:pPr>
                <a:defRPr/>
              </a:pPr>
              <a:t>68</a:t>
            </a:fld>
            <a:endParaRPr lang="en-US" dirty="0">
              <a:solidFill>
                <a:prstClr val="white"/>
              </a:solidFill>
            </a:endParaRPr>
          </a:p>
        </p:txBody>
      </p:sp>
    </p:spTree>
    <p:extLst>
      <p:ext uri="{BB962C8B-B14F-4D97-AF65-F5344CB8AC3E}">
        <p14:creationId xmlns:p14="http://schemas.microsoft.com/office/powerpoint/2010/main" xmlns="" val="19288495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Definitions of “Central Hospital” and “Academic complex</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ZA" sz="2900" b="1" dirty="0" smtClean="0"/>
              <a:t>‘Academic complex’ </a:t>
            </a:r>
            <a:r>
              <a:rPr lang="en-ZA" sz="2900" dirty="0" smtClean="0"/>
              <a:t>The </a:t>
            </a:r>
            <a:r>
              <a:rPr lang="en-ZA" sz="2900" dirty="0"/>
              <a:t>National Health Act (NHA</a:t>
            </a:r>
            <a:r>
              <a:rPr lang="en-ZA" sz="2900" dirty="0" smtClean="0"/>
              <a:t>) and National </a:t>
            </a:r>
            <a:r>
              <a:rPr lang="en-ZA" sz="2900" dirty="0"/>
              <a:t>Tertiary Health Service </a:t>
            </a:r>
            <a:r>
              <a:rPr lang="en-ZA" sz="2900" dirty="0" smtClean="0"/>
              <a:t>Policy </a:t>
            </a:r>
            <a:r>
              <a:rPr lang="en-ZA" sz="2900" dirty="0"/>
              <a:t>(NTHSP</a:t>
            </a:r>
            <a:r>
              <a:rPr lang="en-ZA" sz="2900" dirty="0" smtClean="0"/>
              <a:t>)  have no definition of an “academic </a:t>
            </a:r>
            <a:r>
              <a:rPr lang="en-ZA" sz="2900" dirty="0"/>
              <a:t>hospital” </a:t>
            </a:r>
          </a:p>
          <a:p>
            <a:pPr lvl="0"/>
            <a:r>
              <a:rPr lang="en-ZA" sz="2900" dirty="0" smtClean="0"/>
              <a:t>The </a:t>
            </a:r>
            <a:r>
              <a:rPr lang="en-ZA" sz="2900" dirty="0"/>
              <a:t>NHA refers to ‘Academic Complexes’ and defines them in Section 51 as follows:</a:t>
            </a:r>
            <a:endParaRPr lang="en-US" sz="2900" dirty="0"/>
          </a:p>
          <a:p>
            <a:pPr lvl="1"/>
            <a:r>
              <a:rPr lang="en-ZA" sz="2900" i="1" dirty="0"/>
              <a:t>“academic health complexes</a:t>
            </a:r>
            <a:r>
              <a:rPr lang="en-ZA" sz="2900" i="1" dirty="0" smtClean="0"/>
              <a:t>, </a:t>
            </a:r>
            <a:r>
              <a:rPr lang="en-ZA" sz="2900" i="1" dirty="0"/>
              <a:t>may consist of one or more health establishments at all levels of the national health system, including peripheral facilities, and one or more educational institutions working together to educate and train health care personnel and to conduct research in health services</a:t>
            </a:r>
            <a:r>
              <a:rPr lang="en-ZA" sz="2900" i="1" dirty="0" smtClean="0"/>
              <a:t>”</a:t>
            </a:r>
            <a:endParaRPr lang="en-US" sz="2900" dirty="0" smtClean="0"/>
          </a:p>
          <a:p>
            <a:pPr lvl="1"/>
            <a:endParaRPr lang="en-ZA" sz="2900" dirty="0" smtClean="0"/>
          </a:p>
          <a:p>
            <a:pPr marL="0" lvl="0" indent="0">
              <a:buNone/>
            </a:pPr>
            <a:r>
              <a:rPr lang="en-ZA" sz="2900" b="1" dirty="0" smtClean="0"/>
              <a:t>“Central Hospitals”</a:t>
            </a:r>
            <a:r>
              <a:rPr lang="en-ZA" sz="2900" dirty="0" smtClean="0"/>
              <a:t> (GG R185_Categories_of_Hospitals_March_2012) provides for</a:t>
            </a:r>
            <a:endParaRPr lang="en-US" sz="2900" dirty="0" smtClean="0"/>
          </a:p>
          <a:p>
            <a:pPr lvl="0"/>
            <a:r>
              <a:rPr lang="en-ZA" sz="2900" i="1" dirty="0" smtClean="0"/>
              <a:t>must </a:t>
            </a:r>
            <a:r>
              <a:rPr lang="en-ZA" sz="2900" i="1" dirty="0"/>
              <a:t>provide tertiary hospital services </a:t>
            </a:r>
            <a:r>
              <a:rPr lang="en-ZA" sz="2900" i="1" dirty="0" smtClean="0"/>
              <a:t>(T1) and </a:t>
            </a:r>
            <a:r>
              <a:rPr lang="en-ZA" sz="2900" i="1" dirty="0"/>
              <a:t>central referral </a:t>
            </a:r>
            <a:r>
              <a:rPr lang="en-ZA" sz="2900" i="1" dirty="0" smtClean="0"/>
              <a:t>services(T2) </a:t>
            </a:r>
            <a:r>
              <a:rPr lang="en-ZA" sz="2900" i="1" dirty="0"/>
              <a:t>and may provide national referral </a:t>
            </a:r>
            <a:r>
              <a:rPr lang="en-ZA" sz="2900" i="1" dirty="0" smtClean="0"/>
              <a:t>services(T3);</a:t>
            </a:r>
            <a:endParaRPr lang="en-US" sz="2900" dirty="0"/>
          </a:p>
          <a:p>
            <a:pPr lvl="0"/>
            <a:r>
              <a:rPr lang="en-ZA" sz="2900" i="1" dirty="0"/>
              <a:t>must provide training of health care providers;</a:t>
            </a:r>
            <a:endParaRPr lang="en-US" sz="2900" dirty="0"/>
          </a:p>
          <a:p>
            <a:pPr lvl="0"/>
            <a:r>
              <a:rPr lang="en-ZA" sz="2900" i="1" dirty="0"/>
              <a:t>must conduct research;</a:t>
            </a:r>
            <a:endParaRPr lang="en-US" sz="2900" dirty="0"/>
          </a:p>
          <a:p>
            <a:pPr lvl="0"/>
            <a:r>
              <a:rPr lang="en-ZA" sz="2900" i="1" dirty="0"/>
              <a:t>receives patients referred to it from more than one province; </a:t>
            </a:r>
            <a:endParaRPr lang="en-US" sz="2900" dirty="0"/>
          </a:p>
          <a:p>
            <a:pPr lvl="0"/>
            <a:r>
              <a:rPr lang="en-ZA" sz="2900" i="1" dirty="0"/>
              <a:t>must be attached to a medical school as the main teaching platform; and</a:t>
            </a:r>
            <a:endParaRPr lang="en-US" sz="2900" dirty="0"/>
          </a:p>
          <a:p>
            <a:pPr lvl="0"/>
            <a:r>
              <a:rPr lang="en-ZA" sz="2900" i="1" dirty="0"/>
              <a:t>must have a maximum of 1200 </a:t>
            </a:r>
            <a:r>
              <a:rPr lang="en-ZA" sz="2900" i="1" dirty="0" smtClean="0"/>
              <a:t>beds</a:t>
            </a:r>
            <a:endParaRPr lang="en-US" sz="2900" dirty="0"/>
          </a:p>
          <a:p>
            <a:pPr marL="0" indent="0">
              <a:buNone/>
            </a:pPr>
            <a:endParaRPr lang="en-ZA" sz="2900" dirty="0" smtClean="0"/>
          </a:p>
          <a:p>
            <a:pPr marL="0" indent="0">
              <a:buNone/>
            </a:pPr>
            <a:r>
              <a:rPr lang="en-ZA" sz="2900" dirty="0" smtClean="0"/>
              <a:t>The </a:t>
            </a:r>
            <a:r>
              <a:rPr lang="en-ZA" sz="2900" dirty="0"/>
              <a:t>financing implication of getting this right is that Central Hospitals are the financial responsibility of National government budget, not the provincial equitable share (PES). This also affects the post definitions and staff rotations. </a:t>
            </a:r>
            <a:endParaRPr lang="en-US" sz="2900"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pPr>
              <a:defRPr/>
            </a:pPr>
            <a:fld id="{DCF40BA3-4F2E-44E5-AB28-74E75288D010}" type="slidenum">
              <a:rPr lang="en-US" smtClean="0">
                <a:solidFill>
                  <a:prstClr val="white"/>
                </a:solidFill>
              </a:rPr>
              <a:pPr>
                <a:defRPr/>
              </a:pPr>
              <a:t>69</a:t>
            </a:fld>
            <a:endParaRPr lang="en-US" dirty="0">
              <a:solidFill>
                <a:prstClr val="white"/>
              </a:solidFill>
            </a:endParaRPr>
          </a:p>
        </p:txBody>
      </p:sp>
    </p:spTree>
    <p:extLst>
      <p:ext uri="{BB962C8B-B14F-4D97-AF65-F5344CB8AC3E}">
        <p14:creationId xmlns:p14="http://schemas.microsoft.com/office/powerpoint/2010/main" xmlns="" val="332041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14130" y="435937"/>
            <a:ext cx="7272670" cy="816603"/>
          </a:xfrm>
        </p:spPr>
        <p:txBody>
          <a:bodyPr/>
          <a:lstStyle/>
          <a:p>
            <a:r>
              <a:rPr lang="en-GB" altLang="en-US" sz="2000" dirty="0" smtClean="0"/>
              <a:t>DISTRICT HEALTH SYSTEM</a:t>
            </a:r>
          </a:p>
        </p:txBody>
      </p:sp>
      <p:sp>
        <p:nvSpPr>
          <p:cNvPr id="18516" name="Slide Number Placeholder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fld id="{98DB6782-F3D4-4F3F-9A5B-99C53495AD86}" type="slidenum">
              <a:rPr lang="en-US" altLang="en-US" sz="1400">
                <a:solidFill>
                  <a:srgbClr val="FFFFFF"/>
                </a:solidFill>
              </a:rPr>
              <a:pPr/>
              <a:t>7</a:t>
            </a:fld>
            <a:endParaRPr lang="en-US" altLang="en-US" sz="1400">
              <a:solidFill>
                <a:srgbClr val="FFFFFF"/>
              </a:solidFill>
            </a:endParaRPr>
          </a:p>
        </p:txBody>
      </p:sp>
      <p:pic>
        <p:nvPicPr>
          <p:cNvPr id="8" name="Content Placeholder 7"/>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1722" y="1006997"/>
            <a:ext cx="7199453" cy="5197033"/>
          </a:xfrm>
          <a:prstGeom prst="rect">
            <a:avLst/>
          </a:prstGeom>
          <a:noFill/>
          <a:ln>
            <a:noFill/>
          </a:ln>
        </p:spPr>
      </p:pic>
    </p:spTree>
    <p:extLst>
      <p:ext uri="{BB962C8B-B14F-4D97-AF65-F5344CB8AC3E}">
        <p14:creationId xmlns:p14="http://schemas.microsoft.com/office/powerpoint/2010/main" xmlns="" val="1025157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Limpopo Central Hospital and Limpopo Academic Complex </a:t>
            </a:r>
            <a:endParaRPr lang="en-US" sz="2400" dirty="0"/>
          </a:p>
        </p:txBody>
      </p:sp>
      <p:sp>
        <p:nvSpPr>
          <p:cNvPr id="3" name="Content Placeholder 2"/>
          <p:cNvSpPr>
            <a:spLocks noGrp="1"/>
          </p:cNvSpPr>
          <p:nvPr>
            <p:ph sz="half" idx="1"/>
          </p:nvPr>
        </p:nvSpPr>
        <p:spPr/>
        <p:txBody>
          <a:bodyPr/>
          <a:lstStyle/>
          <a:p>
            <a:r>
              <a:rPr lang="en-US" dirty="0" smtClean="0"/>
              <a:t>Limpopo Central Hospital: Phase 1</a:t>
            </a:r>
          </a:p>
          <a:p>
            <a:pPr lvl="1"/>
            <a:r>
              <a:rPr lang="en-US" dirty="0" smtClean="0"/>
              <a:t>488 Beds</a:t>
            </a:r>
          </a:p>
          <a:p>
            <a:pPr lvl="2"/>
            <a:r>
              <a:rPr lang="en-US" dirty="0" smtClean="0"/>
              <a:t>T1 and T2 services for most clinical disciplines</a:t>
            </a:r>
          </a:p>
          <a:p>
            <a:pPr lvl="1"/>
            <a:endParaRPr lang="en-US" dirty="0"/>
          </a:p>
          <a:p>
            <a:r>
              <a:rPr lang="en-US" dirty="0" smtClean="0"/>
              <a:t>Phase </a:t>
            </a:r>
            <a:r>
              <a:rPr lang="en-US" dirty="0"/>
              <a:t>2</a:t>
            </a:r>
          </a:p>
          <a:p>
            <a:pPr lvl="1"/>
            <a:r>
              <a:rPr lang="en-US" dirty="0"/>
              <a:t>Additional 200 </a:t>
            </a:r>
            <a:r>
              <a:rPr lang="en-US" dirty="0" smtClean="0"/>
              <a:t>beds</a:t>
            </a:r>
          </a:p>
          <a:p>
            <a:pPr lvl="1"/>
            <a:r>
              <a:rPr lang="en-US" dirty="0" smtClean="0"/>
              <a:t>Total of 688 beds</a:t>
            </a:r>
          </a:p>
          <a:p>
            <a:pPr lvl="2"/>
            <a:r>
              <a:rPr lang="en-US" dirty="0" smtClean="0"/>
              <a:t>Cater for T2 services in all clinical disciplines</a:t>
            </a:r>
            <a:endParaRPr lang="en-US" dirty="0"/>
          </a:p>
          <a:p>
            <a:endParaRPr lang="en-US" dirty="0"/>
          </a:p>
        </p:txBody>
      </p:sp>
      <p:sp>
        <p:nvSpPr>
          <p:cNvPr id="4" name="Content Placeholder 3"/>
          <p:cNvSpPr>
            <a:spLocks noGrp="1"/>
          </p:cNvSpPr>
          <p:nvPr>
            <p:ph sz="half" idx="2"/>
          </p:nvPr>
        </p:nvSpPr>
        <p:spPr/>
        <p:txBody>
          <a:bodyPr>
            <a:normAutofit fontScale="85000" lnSpcReduction="10000"/>
          </a:bodyPr>
          <a:lstStyle/>
          <a:p>
            <a:pPr marL="457200" lvl="1" indent="0">
              <a:buNone/>
            </a:pPr>
            <a:r>
              <a:rPr lang="en-US" b="1" dirty="0" smtClean="0"/>
              <a:t>Limpopo Academic Complex</a:t>
            </a:r>
          </a:p>
          <a:p>
            <a:pPr lvl="1"/>
            <a:r>
              <a:rPr lang="en-US" dirty="0" smtClean="0"/>
              <a:t>Capricorn </a:t>
            </a:r>
            <a:r>
              <a:rPr lang="en-US" dirty="0"/>
              <a:t>Regional hospital </a:t>
            </a:r>
            <a:r>
              <a:rPr lang="en-US" dirty="0" smtClean="0"/>
              <a:t>(</a:t>
            </a:r>
            <a:r>
              <a:rPr lang="en-US" dirty="0" err="1" smtClean="0"/>
              <a:t>Pb</a:t>
            </a:r>
            <a:r>
              <a:rPr lang="en-US" dirty="0" smtClean="0"/>
              <a:t>)</a:t>
            </a:r>
            <a:endParaRPr lang="en-US" dirty="0"/>
          </a:p>
          <a:p>
            <a:pPr lvl="2"/>
            <a:r>
              <a:rPr lang="en-US" dirty="0"/>
              <a:t>90 L3 Beds </a:t>
            </a:r>
            <a:endParaRPr lang="en-US" dirty="0" smtClean="0"/>
          </a:p>
          <a:p>
            <a:pPr lvl="3"/>
            <a:r>
              <a:rPr lang="en-US" dirty="0" smtClean="0"/>
              <a:t>T1, T2, Oncology, Renal and Urology</a:t>
            </a:r>
            <a:endParaRPr lang="en-US" dirty="0"/>
          </a:p>
          <a:p>
            <a:pPr lvl="2"/>
            <a:r>
              <a:rPr lang="en-US" dirty="0"/>
              <a:t>320 L2 Beds</a:t>
            </a:r>
          </a:p>
          <a:p>
            <a:pPr lvl="1"/>
            <a:r>
              <a:rPr lang="en-US" dirty="0"/>
              <a:t>Mankweng District Hospital</a:t>
            </a:r>
          </a:p>
          <a:p>
            <a:pPr lvl="2"/>
            <a:r>
              <a:rPr lang="en-US" dirty="0"/>
              <a:t>36 L3 Beds </a:t>
            </a:r>
            <a:endParaRPr lang="en-US" dirty="0" smtClean="0"/>
          </a:p>
          <a:p>
            <a:pPr lvl="3"/>
            <a:r>
              <a:rPr lang="en-US" dirty="0" smtClean="0"/>
              <a:t>T1 T2 Ophthalmology </a:t>
            </a:r>
            <a:endParaRPr lang="en-US" dirty="0"/>
          </a:p>
          <a:p>
            <a:pPr lvl="2"/>
            <a:r>
              <a:rPr lang="en-US" dirty="0"/>
              <a:t>473 L1 </a:t>
            </a:r>
            <a:r>
              <a:rPr lang="en-US" dirty="0" smtClean="0"/>
              <a:t>Beds</a:t>
            </a:r>
          </a:p>
          <a:p>
            <a:pPr lvl="3"/>
            <a:r>
              <a:rPr lang="en-US" dirty="0" smtClean="0"/>
              <a:t>Some L2 O&amp;G, </a:t>
            </a:r>
            <a:r>
              <a:rPr lang="en-US" dirty="0" err="1" smtClean="0"/>
              <a:t>Paeds</a:t>
            </a:r>
            <a:endParaRPr lang="en-US" dirty="0"/>
          </a:p>
          <a:p>
            <a:pPr lvl="1"/>
            <a:r>
              <a:rPr lang="en-US" dirty="0"/>
              <a:t>Thabamoopo</a:t>
            </a:r>
          </a:p>
          <a:p>
            <a:pPr lvl="2"/>
            <a:r>
              <a:rPr lang="en-US" dirty="0"/>
              <a:t>20 L3 </a:t>
            </a:r>
            <a:r>
              <a:rPr lang="en-US" dirty="0" smtClean="0"/>
              <a:t>Beds</a:t>
            </a:r>
          </a:p>
          <a:p>
            <a:pPr lvl="3"/>
            <a:r>
              <a:rPr lang="en-US" dirty="0" smtClean="0"/>
              <a:t>T1 Psychiatry </a:t>
            </a:r>
          </a:p>
          <a:p>
            <a:pPr lvl="1"/>
            <a:r>
              <a:rPr lang="en-US" dirty="0" smtClean="0"/>
              <a:t>All Regional hospitals and some district hospitals</a:t>
            </a:r>
            <a:endParaRPr lang="en-US" dirty="0"/>
          </a:p>
          <a:p>
            <a:pPr lvl="2"/>
            <a:endParaRPr lang="en-US" dirty="0" smtClean="0"/>
          </a:p>
          <a:p>
            <a:pPr lvl="2"/>
            <a:endParaRPr lang="en-US" dirty="0" smtClean="0"/>
          </a:p>
          <a:p>
            <a:pPr lvl="2"/>
            <a:endParaRPr lang="en-US" dirty="0" smtClean="0"/>
          </a:p>
        </p:txBody>
      </p:sp>
      <p:sp>
        <p:nvSpPr>
          <p:cNvPr id="5" name="Slide Number Placeholder 4"/>
          <p:cNvSpPr>
            <a:spLocks noGrp="1"/>
          </p:cNvSpPr>
          <p:nvPr>
            <p:ph type="sldNum" sz="quarter" idx="12"/>
          </p:nvPr>
        </p:nvSpPr>
        <p:spPr/>
        <p:txBody>
          <a:bodyPr/>
          <a:lstStyle/>
          <a:p>
            <a:pPr>
              <a:defRPr/>
            </a:pPr>
            <a:fld id="{F87619A8-48A7-463A-8D22-3EF8F1247AB9}" type="slidenum">
              <a:rPr lang="en-US" smtClean="0">
                <a:solidFill>
                  <a:prstClr val="white"/>
                </a:solidFill>
              </a:rPr>
              <a:pPr>
                <a:defRPr/>
              </a:pPr>
              <a:t>70</a:t>
            </a:fld>
            <a:endParaRPr lang="en-US" dirty="0">
              <a:solidFill>
                <a:prstClr val="white"/>
              </a:solidFill>
            </a:endParaRPr>
          </a:p>
        </p:txBody>
      </p:sp>
    </p:spTree>
    <p:extLst>
      <p:ext uri="{BB962C8B-B14F-4D97-AF65-F5344CB8AC3E}">
        <p14:creationId xmlns:p14="http://schemas.microsoft.com/office/powerpoint/2010/main" xmlns="" val="3742300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a:t>
            </a:r>
            <a:endParaRPr lang="en-US" dirty="0"/>
          </a:p>
        </p:txBody>
      </p:sp>
      <p:sp>
        <p:nvSpPr>
          <p:cNvPr id="3" name="Content Placeholder 2"/>
          <p:cNvSpPr>
            <a:spLocks noGrp="1"/>
          </p:cNvSpPr>
          <p:nvPr>
            <p:ph sz="half" idx="1"/>
          </p:nvPr>
        </p:nvSpPr>
        <p:spPr/>
        <p:txBody>
          <a:bodyPr/>
          <a:lstStyle/>
          <a:p>
            <a:r>
              <a:rPr lang="en-US" dirty="0" smtClean="0"/>
              <a:t>Capital Costs</a:t>
            </a:r>
          </a:p>
          <a:p>
            <a:pPr lvl="1"/>
            <a:r>
              <a:rPr lang="en-US" dirty="0" smtClean="0"/>
              <a:t>488 beds LCH = ~ R3bn</a:t>
            </a:r>
          </a:p>
          <a:p>
            <a:pPr lvl="1"/>
            <a:r>
              <a:rPr lang="en-US" dirty="0"/>
              <a:t>N</a:t>
            </a:r>
            <a:r>
              <a:rPr lang="en-US" dirty="0" smtClean="0"/>
              <a:t>ew infrastructure and some demolition for Capricorn Regional (</a:t>
            </a:r>
            <a:r>
              <a:rPr lang="en-US" dirty="0" err="1" smtClean="0"/>
              <a:t>Pieterburg</a:t>
            </a:r>
            <a:r>
              <a:rPr lang="en-US" dirty="0" smtClean="0"/>
              <a:t>) ~ R300m</a:t>
            </a:r>
          </a:p>
          <a:p>
            <a:pPr lvl="1"/>
            <a:r>
              <a:rPr lang="en-US" dirty="0" smtClean="0"/>
              <a:t>Refurbish Mankweng District </a:t>
            </a:r>
            <a:endParaRPr lang="en-US" dirty="0"/>
          </a:p>
        </p:txBody>
      </p:sp>
      <p:sp>
        <p:nvSpPr>
          <p:cNvPr id="4" name="Content Placeholder 3"/>
          <p:cNvSpPr>
            <a:spLocks noGrp="1"/>
          </p:cNvSpPr>
          <p:nvPr>
            <p:ph sz="half" idx="2"/>
          </p:nvPr>
        </p:nvSpPr>
        <p:spPr>
          <a:xfrm>
            <a:off x="4838701" y="1187451"/>
            <a:ext cx="4152900" cy="5183188"/>
          </a:xfrm>
        </p:spPr>
        <p:txBody>
          <a:bodyPr/>
          <a:lstStyle/>
          <a:p>
            <a:r>
              <a:rPr lang="en-US" dirty="0"/>
              <a:t>R</a:t>
            </a:r>
            <a:r>
              <a:rPr lang="en-US" dirty="0" smtClean="0"/>
              <a:t>ecurrent cost </a:t>
            </a:r>
          </a:p>
          <a:p>
            <a:pPr lvl="1"/>
            <a:r>
              <a:rPr lang="en-US" dirty="0" smtClean="0"/>
              <a:t>R800 m additional / year </a:t>
            </a:r>
          </a:p>
          <a:p>
            <a:pPr lvl="1"/>
            <a:r>
              <a:rPr lang="en-US" dirty="0" smtClean="0"/>
              <a:t>This will be systematically introduced through NTSG and HPTDG from 2019/2020</a:t>
            </a:r>
          </a:p>
          <a:p>
            <a:pPr lvl="1"/>
            <a:r>
              <a:rPr lang="en-US" dirty="0" smtClean="0"/>
              <a:t>Investment in Health technology</a:t>
            </a:r>
          </a:p>
          <a:p>
            <a:pPr lvl="2"/>
            <a:r>
              <a:rPr lang="en-US" dirty="0" err="1" smtClean="0"/>
              <a:t>Linac</a:t>
            </a:r>
            <a:r>
              <a:rPr lang="en-US" dirty="0" smtClean="0"/>
              <a:t> x 2</a:t>
            </a:r>
          </a:p>
          <a:p>
            <a:pPr lvl="2"/>
            <a:r>
              <a:rPr lang="en-US" dirty="0" smtClean="0"/>
              <a:t>PACS x 2</a:t>
            </a:r>
          </a:p>
          <a:p>
            <a:pPr lvl="2"/>
            <a:r>
              <a:rPr lang="en-US" dirty="0" smtClean="0"/>
              <a:t>MRI x 1</a:t>
            </a:r>
          </a:p>
          <a:p>
            <a:pPr lvl="1"/>
            <a:r>
              <a:rPr lang="en-US" dirty="0"/>
              <a:t>I</a:t>
            </a:r>
            <a:r>
              <a:rPr lang="en-US" dirty="0" smtClean="0"/>
              <a:t>nvest in specialists and specialist nurses for all regional and tertiary</a:t>
            </a:r>
          </a:p>
          <a:p>
            <a:pPr lvl="1"/>
            <a:endParaRPr lang="en-US" dirty="0"/>
          </a:p>
        </p:txBody>
      </p:sp>
      <p:sp>
        <p:nvSpPr>
          <p:cNvPr id="5" name="Slide Number Placeholder 4"/>
          <p:cNvSpPr>
            <a:spLocks noGrp="1"/>
          </p:cNvSpPr>
          <p:nvPr>
            <p:ph type="sldNum" sz="quarter" idx="12"/>
          </p:nvPr>
        </p:nvSpPr>
        <p:spPr/>
        <p:txBody>
          <a:bodyPr/>
          <a:lstStyle/>
          <a:p>
            <a:pPr>
              <a:defRPr/>
            </a:pPr>
            <a:fld id="{F87619A8-48A7-463A-8D22-3EF8F1247AB9}" type="slidenum">
              <a:rPr lang="en-US" smtClean="0">
                <a:solidFill>
                  <a:prstClr val="white"/>
                </a:solidFill>
              </a:rPr>
              <a:pPr>
                <a:defRPr/>
              </a:pPr>
              <a:t>71</a:t>
            </a:fld>
            <a:endParaRPr lang="en-US" dirty="0">
              <a:solidFill>
                <a:prstClr val="white"/>
              </a:solidFill>
            </a:endParaRPr>
          </a:p>
        </p:txBody>
      </p:sp>
    </p:spTree>
    <p:extLst>
      <p:ext uri="{BB962C8B-B14F-4D97-AF65-F5344CB8AC3E}">
        <p14:creationId xmlns:p14="http://schemas.microsoft.com/office/powerpoint/2010/main" xmlns="" val="30132900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NATIONAL CORE STANDARDS</a:t>
            </a: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3277666258"/>
              </p:ext>
            </p:extLst>
          </p:nvPr>
        </p:nvGraphicFramePr>
        <p:xfrm>
          <a:off x="803564" y="1505527"/>
          <a:ext cx="7740072" cy="4089862"/>
        </p:xfrm>
        <a:graphic>
          <a:graphicData uri="http://schemas.openxmlformats.org/drawingml/2006/table">
            <a:tbl>
              <a:tblPr firstRow="1" bandRow="1">
                <a:tableStyleId>{5C22544A-7EE6-4342-B048-85BDC9FD1C3A}</a:tableStyleId>
              </a:tblPr>
              <a:tblGrid>
                <a:gridCol w="2580024">
                  <a:extLst>
                    <a:ext uri="{9D8B030D-6E8A-4147-A177-3AD203B41FA5}">
                      <a16:colId xmlns:a16="http://schemas.microsoft.com/office/drawing/2014/main" xmlns="" val="2211371724"/>
                    </a:ext>
                  </a:extLst>
                </a:gridCol>
                <a:gridCol w="2580024">
                  <a:extLst>
                    <a:ext uri="{9D8B030D-6E8A-4147-A177-3AD203B41FA5}">
                      <a16:colId xmlns:a16="http://schemas.microsoft.com/office/drawing/2014/main" xmlns="" val="3512843522"/>
                    </a:ext>
                  </a:extLst>
                </a:gridCol>
                <a:gridCol w="2580024">
                  <a:extLst>
                    <a:ext uri="{9D8B030D-6E8A-4147-A177-3AD203B41FA5}">
                      <a16:colId xmlns:a16="http://schemas.microsoft.com/office/drawing/2014/main" xmlns="" val="128755916"/>
                    </a:ext>
                  </a:extLst>
                </a:gridCol>
              </a:tblGrid>
              <a:tr h="2185675">
                <a:tc>
                  <a:txBody>
                    <a:bodyPr/>
                    <a:lstStyle/>
                    <a:p>
                      <a:r>
                        <a:rPr lang="en-ZA" dirty="0" smtClean="0">
                          <a:solidFill>
                            <a:schemeClr val="tx1"/>
                          </a:solidFill>
                        </a:rPr>
                        <a:t>Type</a:t>
                      </a:r>
                      <a:r>
                        <a:rPr lang="en-ZA" baseline="0" dirty="0" smtClean="0">
                          <a:solidFill>
                            <a:schemeClr val="tx1"/>
                          </a:solidFill>
                        </a:rPr>
                        <a:t> of hospital </a:t>
                      </a:r>
                      <a:endParaRPr lang="en-ZA"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TARTGET: Hospital achieved 75% and more on National Core Standards self-assessment rate (2017/18)</a:t>
                      </a:r>
                      <a:endParaRPr lang="en-ZA" dirty="0" smtClean="0">
                        <a:solidFill>
                          <a:schemeClr val="tx1"/>
                        </a:solidFill>
                      </a:endParaRPr>
                    </a:p>
                    <a:p>
                      <a:endParaRPr lang="en-ZA" dirty="0">
                        <a:solidFill>
                          <a:schemeClr val="tx1"/>
                        </a:solidFill>
                      </a:endParaRPr>
                    </a:p>
                  </a:txBody>
                  <a:tcPr/>
                </a:tc>
                <a:tc>
                  <a:txBody>
                    <a:bodyPr/>
                    <a:lstStyle/>
                    <a:p>
                      <a:r>
                        <a:rPr lang="en-GB" dirty="0" smtClean="0">
                          <a:solidFill>
                            <a:schemeClr val="tx1"/>
                          </a:solidFill>
                        </a:rPr>
                        <a:t>STATUS: Hospital achieved 75% and more on National Core Standards self-assessment rate (2017/18)</a:t>
                      </a:r>
                      <a:endParaRPr lang="en-ZA" dirty="0">
                        <a:solidFill>
                          <a:schemeClr val="tx1"/>
                        </a:solidFill>
                      </a:endParaRPr>
                    </a:p>
                  </a:txBody>
                  <a:tcPr/>
                </a:tc>
                <a:extLst>
                  <a:ext uri="{0D108BD9-81ED-4DB2-BD59-A6C34878D82A}">
                    <a16:rowId xmlns:a16="http://schemas.microsoft.com/office/drawing/2014/main" xmlns="" val="1805446754"/>
                  </a:ext>
                </a:extLst>
              </a:tr>
              <a:tr h="402915">
                <a:tc>
                  <a:txBody>
                    <a:bodyPr/>
                    <a:lstStyle/>
                    <a:p>
                      <a:r>
                        <a:rPr lang="en-ZA" dirty="0" smtClean="0"/>
                        <a:t>District</a:t>
                      </a:r>
                      <a:endParaRPr lang="en-ZA" dirty="0"/>
                    </a:p>
                  </a:txBody>
                  <a:tcPr/>
                </a:tc>
                <a:tc>
                  <a:txBody>
                    <a:bodyPr/>
                    <a:lstStyle/>
                    <a:p>
                      <a:r>
                        <a:rPr lang="en-ZA" dirty="0" smtClean="0"/>
                        <a:t>10/30</a:t>
                      </a:r>
                      <a:endParaRPr lang="en-ZA" dirty="0"/>
                    </a:p>
                  </a:txBody>
                  <a:tcPr/>
                </a:tc>
                <a:tc>
                  <a:txBody>
                    <a:bodyPr/>
                    <a:lstStyle/>
                    <a:p>
                      <a:r>
                        <a:rPr lang="en-ZA" dirty="0" smtClean="0"/>
                        <a:t>15/30 </a:t>
                      </a:r>
                      <a:endParaRPr lang="en-ZA" dirty="0"/>
                    </a:p>
                  </a:txBody>
                  <a:tcPr/>
                </a:tc>
                <a:extLst>
                  <a:ext uri="{0D108BD9-81ED-4DB2-BD59-A6C34878D82A}">
                    <a16:rowId xmlns:a16="http://schemas.microsoft.com/office/drawing/2014/main" xmlns="" val="1641298650"/>
                  </a:ext>
                </a:extLst>
              </a:tr>
              <a:tr h="402915">
                <a:tc>
                  <a:txBody>
                    <a:bodyPr/>
                    <a:lstStyle/>
                    <a:p>
                      <a:r>
                        <a:rPr lang="en-ZA" dirty="0" smtClean="0"/>
                        <a:t>Regional</a:t>
                      </a:r>
                      <a:endParaRPr lang="en-ZA" dirty="0"/>
                    </a:p>
                  </a:txBody>
                  <a:tcPr/>
                </a:tc>
                <a:tc>
                  <a:txBody>
                    <a:bodyPr/>
                    <a:lstStyle/>
                    <a:p>
                      <a:r>
                        <a:rPr lang="en-ZA" dirty="0" smtClean="0"/>
                        <a:t>5/5</a:t>
                      </a:r>
                      <a:endParaRPr lang="en-ZA" dirty="0"/>
                    </a:p>
                  </a:txBody>
                  <a:tcPr/>
                </a:tc>
                <a:tc>
                  <a:txBody>
                    <a:bodyPr/>
                    <a:lstStyle/>
                    <a:p>
                      <a:r>
                        <a:rPr lang="en-ZA" dirty="0" smtClean="0"/>
                        <a:t>5/5</a:t>
                      </a:r>
                      <a:endParaRPr lang="en-ZA" dirty="0"/>
                    </a:p>
                  </a:txBody>
                  <a:tcPr/>
                </a:tc>
                <a:extLst>
                  <a:ext uri="{0D108BD9-81ED-4DB2-BD59-A6C34878D82A}">
                    <a16:rowId xmlns:a16="http://schemas.microsoft.com/office/drawing/2014/main" xmlns="" val="2400839791"/>
                  </a:ext>
                </a:extLst>
              </a:tr>
              <a:tr h="402915">
                <a:tc>
                  <a:txBody>
                    <a:bodyPr/>
                    <a:lstStyle/>
                    <a:p>
                      <a:r>
                        <a:rPr lang="en-ZA" dirty="0" smtClean="0"/>
                        <a:t>Specialised </a:t>
                      </a:r>
                      <a:endParaRPr lang="en-ZA" dirty="0"/>
                    </a:p>
                  </a:txBody>
                  <a:tcPr/>
                </a:tc>
                <a:tc>
                  <a:txBody>
                    <a:bodyPr/>
                    <a:lstStyle/>
                    <a:p>
                      <a:r>
                        <a:rPr lang="en-ZA" dirty="0" smtClean="0"/>
                        <a:t>3/3</a:t>
                      </a:r>
                      <a:endParaRPr lang="en-ZA" dirty="0"/>
                    </a:p>
                  </a:txBody>
                  <a:tcPr/>
                </a:tc>
                <a:tc>
                  <a:txBody>
                    <a:bodyPr/>
                    <a:lstStyle/>
                    <a:p>
                      <a:r>
                        <a:rPr lang="en-ZA" dirty="0" smtClean="0"/>
                        <a:t>2/3 </a:t>
                      </a:r>
                      <a:endParaRPr lang="en-ZA" dirty="0"/>
                    </a:p>
                  </a:txBody>
                  <a:tcPr/>
                </a:tc>
                <a:extLst>
                  <a:ext uri="{0D108BD9-81ED-4DB2-BD59-A6C34878D82A}">
                    <a16:rowId xmlns:a16="http://schemas.microsoft.com/office/drawing/2014/main" xmlns="" val="2702094510"/>
                  </a:ext>
                </a:extLst>
              </a:tr>
              <a:tr h="695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Tertiary </a:t>
                      </a:r>
                    </a:p>
                    <a:p>
                      <a:endParaRPr lang="en-ZA" dirty="0"/>
                    </a:p>
                  </a:txBody>
                  <a:tcPr/>
                </a:tc>
                <a:tc>
                  <a:txBody>
                    <a:bodyPr/>
                    <a:lstStyle/>
                    <a:p>
                      <a:r>
                        <a:rPr lang="en-ZA" dirty="0" smtClean="0"/>
                        <a:t>2/2</a:t>
                      </a:r>
                      <a:endParaRPr lang="en-ZA" dirty="0"/>
                    </a:p>
                  </a:txBody>
                  <a:tcPr/>
                </a:tc>
                <a:tc>
                  <a:txBody>
                    <a:bodyPr/>
                    <a:lstStyle/>
                    <a:p>
                      <a:r>
                        <a:rPr lang="en-ZA" dirty="0" smtClean="0"/>
                        <a:t>2/2</a:t>
                      </a:r>
                      <a:endParaRPr lang="en-ZA" dirty="0"/>
                    </a:p>
                  </a:txBody>
                  <a:tcPr/>
                </a:tc>
                <a:extLst>
                  <a:ext uri="{0D108BD9-81ED-4DB2-BD59-A6C34878D82A}">
                    <a16:rowId xmlns:a16="http://schemas.microsoft.com/office/drawing/2014/main" xmlns="" val="3411236976"/>
                  </a:ext>
                </a:extLst>
              </a:tr>
            </a:tbl>
          </a:graphicData>
        </a:graphic>
      </p:graphicFrame>
      <p:sp>
        <p:nvSpPr>
          <p:cNvPr id="3" name="Slide Number Placeholder 2"/>
          <p:cNvSpPr>
            <a:spLocks noGrp="1"/>
          </p:cNvSpPr>
          <p:nvPr>
            <p:ph type="sldNum" sz="quarter" idx="12"/>
          </p:nvPr>
        </p:nvSpPr>
        <p:spPr/>
        <p:txBody>
          <a:bodyPr/>
          <a:lstStyle/>
          <a:p>
            <a:fld id="{78EC1A2B-DF89-4B8F-906F-AA4EF7B57BA3}" type="slidenum">
              <a:rPr lang="en-ZA" altLang="en-US" smtClean="0"/>
              <a:pPr/>
              <a:t>72</a:t>
            </a:fld>
            <a:endParaRPr lang="en-ZA" altLang="en-US"/>
          </a:p>
        </p:txBody>
      </p:sp>
    </p:spTree>
    <p:extLst>
      <p:ext uri="{BB962C8B-B14F-4D97-AF65-F5344CB8AC3E}">
        <p14:creationId xmlns:p14="http://schemas.microsoft.com/office/powerpoint/2010/main" xmlns="" val="12848325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60967" y="274643"/>
            <a:ext cx="6613453" cy="661027"/>
          </a:xfrm>
        </p:spPr>
        <p:txBody>
          <a:bodyPr>
            <a:normAutofit fontScale="90000"/>
          </a:bodyPr>
          <a:lstStyle/>
          <a:p>
            <a:r>
              <a:rPr lang="en-ZA" dirty="0" smtClean="0"/>
              <a:t>Summary Hospitals services </a:t>
            </a:r>
          </a:p>
        </p:txBody>
      </p:sp>
      <p:graphicFrame>
        <p:nvGraphicFramePr>
          <p:cNvPr id="4" name="Content Placeholder 3"/>
          <p:cNvGraphicFramePr>
            <a:graphicFrameLocks noGrp="1"/>
          </p:cNvGraphicFramePr>
          <p:nvPr>
            <p:ph idx="1"/>
          </p:nvPr>
        </p:nvGraphicFramePr>
        <p:xfrm>
          <a:off x="533400" y="1042988"/>
          <a:ext cx="8229600" cy="5053012"/>
        </p:xfrm>
        <a:graphic>
          <a:graphicData uri="http://schemas.openxmlformats.org/drawingml/2006/table">
            <a:tbl>
              <a:tblPr firstRow="1" bandRow="1">
                <a:tableStyleId>{5C22544A-7EE6-4342-B048-85BDC9FD1C3A}</a:tableStyleId>
              </a:tblPr>
              <a:tblGrid>
                <a:gridCol w="1752600"/>
                <a:gridCol w="2362200"/>
                <a:gridCol w="2057400"/>
                <a:gridCol w="2057400"/>
              </a:tblGrid>
              <a:tr h="389008">
                <a:tc>
                  <a:txBody>
                    <a:bodyPr/>
                    <a:lstStyle/>
                    <a:p>
                      <a:r>
                        <a:rPr lang="en-ZA" sz="1200" dirty="0" smtClean="0">
                          <a:solidFill>
                            <a:schemeClr val="tx1"/>
                          </a:solidFill>
                        </a:rPr>
                        <a:t>ITEM</a:t>
                      </a:r>
                      <a:endParaRPr lang="en-GB" sz="1200" dirty="0">
                        <a:solidFill>
                          <a:schemeClr val="tx1"/>
                        </a:solidFill>
                      </a:endParaRPr>
                    </a:p>
                  </a:txBody>
                  <a:tcPr marT="45742" marB="45742"/>
                </a:tc>
                <a:tc>
                  <a:txBody>
                    <a:bodyPr/>
                    <a:lstStyle/>
                    <a:p>
                      <a:r>
                        <a:rPr lang="en-ZA" sz="1200" dirty="0" smtClean="0">
                          <a:solidFill>
                            <a:schemeClr val="tx1"/>
                          </a:solidFill>
                        </a:rPr>
                        <a:t>CHALLENGE</a:t>
                      </a:r>
                      <a:endParaRPr lang="en-GB" sz="1200" dirty="0">
                        <a:solidFill>
                          <a:schemeClr val="tx1"/>
                        </a:solidFill>
                      </a:endParaRPr>
                    </a:p>
                  </a:txBody>
                  <a:tcPr marT="45742" marB="45742"/>
                </a:tc>
                <a:tc>
                  <a:txBody>
                    <a:bodyPr/>
                    <a:lstStyle/>
                    <a:p>
                      <a:r>
                        <a:rPr lang="en-ZA" sz="1200" dirty="0" smtClean="0">
                          <a:solidFill>
                            <a:schemeClr val="tx1"/>
                          </a:solidFill>
                        </a:rPr>
                        <a:t>IMPACT</a:t>
                      </a:r>
                      <a:endParaRPr lang="en-GB" sz="1200" dirty="0">
                        <a:solidFill>
                          <a:schemeClr val="tx1"/>
                        </a:solidFill>
                      </a:endParaRPr>
                    </a:p>
                  </a:txBody>
                  <a:tcPr marT="45742" marB="45742"/>
                </a:tc>
                <a:tc>
                  <a:txBody>
                    <a:bodyPr/>
                    <a:lstStyle/>
                    <a:p>
                      <a:r>
                        <a:rPr lang="en-ZA" sz="1200" dirty="0" smtClean="0">
                          <a:solidFill>
                            <a:schemeClr val="tx1"/>
                          </a:solidFill>
                        </a:rPr>
                        <a:t>INTERVENTION</a:t>
                      </a:r>
                      <a:endParaRPr lang="en-GB" sz="1200" dirty="0">
                        <a:solidFill>
                          <a:schemeClr val="tx1"/>
                        </a:solidFill>
                      </a:endParaRPr>
                    </a:p>
                  </a:txBody>
                  <a:tcPr marT="45742" marB="45742"/>
                </a:tc>
              </a:tr>
              <a:tr h="1737566">
                <a:tc>
                  <a:txBody>
                    <a:bodyPr/>
                    <a:lstStyle/>
                    <a:p>
                      <a:r>
                        <a:rPr lang="en-GB" sz="1200" b="1" dirty="0" smtClean="0">
                          <a:latin typeface="Arial" pitchFamily="34" charset="0"/>
                          <a:cs typeface="Arial" pitchFamily="34" charset="0"/>
                        </a:rPr>
                        <a:t>1. Infrastructure</a:t>
                      </a:r>
                      <a:endParaRPr lang="en-GB" sz="1200" b="1" dirty="0">
                        <a:latin typeface="Arial" pitchFamily="34" charset="0"/>
                        <a:cs typeface="Arial" pitchFamily="34" charset="0"/>
                      </a:endParaRPr>
                    </a:p>
                  </a:txBody>
                  <a:tcPr marT="45742" marB="45742"/>
                </a:tc>
                <a:tc>
                  <a:txBody>
                    <a:bodyPr/>
                    <a:lstStyle/>
                    <a:p>
                      <a:pPr marL="171450" indent="-171450">
                        <a:buFont typeface="Arial" pitchFamily="34" charset="0"/>
                        <a:buChar char="•"/>
                      </a:pPr>
                      <a:r>
                        <a:rPr lang="en-ZA" sz="1200" dirty="0" smtClean="0"/>
                        <a:t>Most of the hospitals are old and dilapidated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200" dirty="0" smtClean="0"/>
                        <a:t>Some hospitals still without the necessary IT Infrastructure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200" dirty="0" smtClean="0"/>
                        <a:t>Incomplete projects due to non payment of service providers</a:t>
                      </a:r>
                    </a:p>
                    <a:p>
                      <a:pPr marL="171450" indent="-171450">
                        <a:buFont typeface="Arial" pitchFamily="34" charset="0"/>
                        <a:buChar char="•"/>
                      </a:pPr>
                      <a:endParaRPr lang="en-ZA" sz="1200" dirty="0" smtClean="0">
                        <a:latin typeface="Arial" pitchFamily="34" charset="0"/>
                        <a:cs typeface="Arial" pitchFamily="34" charset="0"/>
                      </a:endParaRPr>
                    </a:p>
                  </a:txBody>
                  <a:tcPr marT="45742" marB="45742"/>
                </a:tc>
                <a:tc>
                  <a:txBody>
                    <a:bodyPr/>
                    <a:lstStyle/>
                    <a:p>
                      <a:pPr marL="171450" indent="-171450">
                        <a:buFont typeface="Arial" pitchFamily="34" charset="0"/>
                        <a:buChar char="•"/>
                      </a:pPr>
                      <a:r>
                        <a:rPr lang="en-GB" sz="1200" dirty="0" smtClean="0">
                          <a:latin typeface="Arial" pitchFamily="34" charset="0"/>
                          <a:cs typeface="Arial" pitchFamily="34" charset="0"/>
                        </a:rPr>
                        <a:t>Poor delivery of health services</a:t>
                      </a:r>
                    </a:p>
                    <a:p>
                      <a:pPr marL="171450" indent="-171450">
                        <a:buFont typeface="Arial" pitchFamily="34" charset="0"/>
                        <a:buChar char="•"/>
                      </a:pPr>
                      <a:r>
                        <a:rPr lang="en-GB" sz="1200" dirty="0" smtClean="0">
                          <a:latin typeface="Arial" pitchFamily="34" charset="0"/>
                          <a:cs typeface="Arial" pitchFamily="34" charset="0"/>
                        </a:rPr>
                        <a:t>Poor communication</a:t>
                      </a:r>
                    </a:p>
                    <a:p>
                      <a:pPr marL="171450" indent="-171450">
                        <a:buFont typeface="Arial" pitchFamily="34" charset="0"/>
                        <a:buChar char="•"/>
                      </a:pPr>
                      <a:r>
                        <a:rPr lang="en-GB" sz="1200" dirty="0" smtClean="0">
                          <a:latin typeface="Arial" pitchFamily="34" charset="0"/>
                          <a:cs typeface="Arial" pitchFamily="34" charset="0"/>
                        </a:rPr>
                        <a:t>Inability to modernise services</a:t>
                      </a:r>
                    </a:p>
                    <a:p>
                      <a:endParaRPr lang="en-GB" sz="1200" dirty="0">
                        <a:latin typeface="Arial" pitchFamily="34" charset="0"/>
                        <a:cs typeface="Arial" pitchFamily="34" charset="0"/>
                      </a:endParaRPr>
                    </a:p>
                  </a:txBody>
                  <a:tcPr marT="45742" marB="45742"/>
                </a:tc>
                <a:tc>
                  <a:txBody>
                    <a:bodyPr/>
                    <a:lstStyle/>
                    <a:p>
                      <a:pPr marL="171450" indent="-171450">
                        <a:buFont typeface="Arial" pitchFamily="34" charset="0"/>
                        <a:buChar char="•"/>
                      </a:pPr>
                      <a:r>
                        <a:rPr lang="en-ZA" sz="1200" dirty="0" smtClean="0"/>
                        <a:t>Continue with HRP</a:t>
                      </a:r>
                    </a:p>
                    <a:p>
                      <a:pPr marL="171450" indent="-171450">
                        <a:buFont typeface="Arial" pitchFamily="34" charset="0"/>
                        <a:buChar char="•"/>
                      </a:pPr>
                      <a:r>
                        <a:rPr lang="en-ZA" sz="1200" dirty="0" smtClean="0"/>
                        <a:t>Need special funding</a:t>
                      </a:r>
                    </a:p>
                    <a:p>
                      <a:pPr marL="171450" indent="-171450">
                        <a:buFont typeface="Arial" pitchFamily="34" charset="0"/>
                        <a:buChar char="•"/>
                      </a:pPr>
                      <a:r>
                        <a:rPr lang="en-ZA" sz="1200" dirty="0" smtClean="0"/>
                        <a:t>Improve on maintenance of infrastructure</a:t>
                      </a:r>
                    </a:p>
                    <a:p>
                      <a:pPr marL="171450" indent="-171450">
                        <a:buFont typeface="Arial" pitchFamily="34" charset="0"/>
                        <a:buChar char="•"/>
                      </a:pPr>
                      <a:r>
                        <a:rPr lang="en-ZA" sz="1200" dirty="0" smtClean="0"/>
                        <a:t>Payment of service providers to complete projects</a:t>
                      </a:r>
                    </a:p>
                    <a:p>
                      <a:pPr marL="285750" indent="-285750">
                        <a:buFont typeface="Arial" pitchFamily="34" charset="0"/>
                        <a:buChar char="•"/>
                      </a:pPr>
                      <a:endParaRPr lang="en-ZA" sz="1200" baseline="0" dirty="0" smtClean="0">
                        <a:latin typeface="Arial" pitchFamily="34" charset="0"/>
                        <a:cs typeface="Arial" pitchFamily="34" charset="0"/>
                      </a:endParaRPr>
                    </a:p>
                  </a:txBody>
                  <a:tcPr marT="45742" marB="45742"/>
                </a:tc>
              </a:tr>
              <a:tr h="2652057">
                <a:tc>
                  <a:txBody>
                    <a:bodyPr/>
                    <a:lstStyle/>
                    <a:p>
                      <a:r>
                        <a:rPr lang="en-GB" sz="1200" b="1" dirty="0" smtClean="0">
                          <a:latin typeface="Arial" pitchFamily="34" charset="0"/>
                          <a:cs typeface="Arial" pitchFamily="34" charset="0"/>
                        </a:rPr>
                        <a:t>2. Machinery and Equipment </a:t>
                      </a:r>
                      <a:endParaRPr lang="en-GB" sz="1200" b="1" dirty="0">
                        <a:latin typeface="Arial" pitchFamily="34" charset="0"/>
                        <a:cs typeface="Arial" pitchFamily="34" charset="0"/>
                      </a:endParaRPr>
                    </a:p>
                  </a:txBody>
                  <a:tcPr marT="45742" marB="45742"/>
                </a:tc>
                <a:tc>
                  <a:txBody>
                    <a:bodyPr/>
                    <a:lstStyle/>
                    <a:p>
                      <a:pPr marL="171450" indent="-171450">
                        <a:buFont typeface="Arial" pitchFamily="34" charset="0"/>
                        <a:buChar char="•"/>
                      </a:pPr>
                      <a:r>
                        <a:rPr lang="en-ZA" sz="1200" dirty="0" smtClean="0"/>
                        <a:t>Lack of equipment , old and out-dated equipment( Anaesthetic machines, x-ray machines)</a:t>
                      </a:r>
                    </a:p>
                    <a:p>
                      <a:pPr marL="171450" indent="-171450">
                        <a:buFont typeface="Arial" pitchFamily="34" charset="0"/>
                        <a:buChar char="•"/>
                      </a:pPr>
                      <a:r>
                        <a:rPr lang="en-ZA" sz="1200" dirty="0" smtClean="0"/>
                        <a:t>Challenges with maintenance of non-high tech equipment</a:t>
                      </a:r>
                    </a:p>
                    <a:p>
                      <a:pPr marL="285750" indent="-285750">
                        <a:buFont typeface="Arial" pitchFamily="34" charset="0"/>
                        <a:buChar char="•"/>
                      </a:pPr>
                      <a:endParaRPr lang="en-ZA" sz="1200" dirty="0" smtClean="0">
                        <a:latin typeface="Arial" pitchFamily="34" charset="0"/>
                        <a:cs typeface="Arial" pitchFamily="34" charset="0"/>
                      </a:endParaRPr>
                    </a:p>
                  </a:txBody>
                  <a:tcPr marT="45742" marB="45742"/>
                </a:tc>
                <a:tc>
                  <a:txBody>
                    <a:bodyPr/>
                    <a:lstStyle/>
                    <a:p>
                      <a:pPr marL="171450" indent="-171450">
                        <a:buFont typeface="Arial" pitchFamily="34" charset="0"/>
                        <a:buChar char="•"/>
                      </a:pPr>
                      <a:r>
                        <a:rPr lang="en-ZA" sz="1200" dirty="0" smtClean="0">
                          <a:latin typeface="Arial" pitchFamily="34" charset="0"/>
                          <a:cs typeface="Arial" pitchFamily="34" charset="0"/>
                        </a:rPr>
                        <a:t>Poor delivery of clinical services</a:t>
                      </a:r>
                    </a:p>
                    <a:p>
                      <a:pPr marL="171450" indent="-171450">
                        <a:buFont typeface="Arial" pitchFamily="34" charset="0"/>
                        <a:buChar char="•"/>
                      </a:pPr>
                      <a:r>
                        <a:rPr lang="en-ZA" sz="1200" dirty="0" smtClean="0">
                          <a:latin typeface="Arial" pitchFamily="34" charset="0"/>
                          <a:cs typeface="Arial" pitchFamily="34" charset="0"/>
                        </a:rPr>
                        <a:t>Risk of Medico-legal consequences</a:t>
                      </a:r>
                    </a:p>
                    <a:p>
                      <a:pPr marL="171450" indent="-171450">
                        <a:buFont typeface="Arial" pitchFamily="34" charset="0"/>
                        <a:buChar char="•"/>
                      </a:pPr>
                      <a:r>
                        <a:rPr lang="en-ZA" sz="1200" dirty="0" smtClean="0">
                          <a:latin typeface="Arial" pitchFamily="34" charset="0"/>
                          <a:cs typeface="Arial" pitchFamily="34" charset="0"/>
                        </a:rPr>
                        <a:t>Creation of backlogs</a:t>
                      </a:r>
                    </a:p>
                    <a:p>
                      <a:pPr marL="171450" indent="-171450">
                        <a:buFont typeface="Arial" pitchFamily="34" charset="0"/>
                        <a:buChar char="•"/>
                      </a:pPr>
                      <a:r>
                        <a:rPr lang="en-ZA" sz="1200" dirty="0" smtClean="0">
                          <a:latin typeface="Arial" pitchFamily="34" charset="0"/>
                          <a:cs typeface="Arial" pitchFamily="34" charset="0"/>
                        </a:rPr>
                        <a:t>Unnecessary interruptions of patient treatment and management</a:t>
                      </a:r>
                    </a:p>
                    <a:p>
                      <a:endParaRPr lang="en-ZA" sz="1200" dirty="0" smtClean="0">
                        <a:latin typeface="Arial" pitchFamily="34" charset="0"/>
                        <a:cs typeface="Arial" pitchFamily="34" charset="0"/>
                      </a:endParaRPr>
                    </a:p>
                  </a:txBody>
                  <a:tcPr marT="45742" marB="45742"/>
                </a:tc>
                <a:tc>
                  <a:txBody>
                    <a:bodyPr/>
                    <a:lstStyle/>
                    <a:p>
                      <a:pPr marL="171450" indent="-171450">
                        <a:buFont typeface="Arial" pitchFamily="34" charset="0"/>
                        <a:buChar char="•"/>
                      </a:pPr>
                      <a:r>
                        <a:rPr lang="en-ZA" sz="1200" dirty="0" smtClean="0"/>
                        <a:t>Standardisation of medical equipment </a:t>
                      </a:r>
                    </a:p>
                    <a:p>
                      <a:pPr marL="171450" indent="-171450">
                        <a:buFont typeface="Arial" pitchFamily="34" charset="0"/>
                        <a:buChar char="•"/>
                      </a:pPr>
                      <a:r>
                        <a:rPr lang="en-ZA" sz="1200" dirty="0" smtClean="0"/>
                        <a:t>Improve on maintenance of equipment</a:t>
                      </a:r>
                    </a:p>
                    <a:p>
                      <a:pPr marL="171450" indent="-171450">
                        <a:buFont typeface="Arial" pitchFamily="34" charset="0"/>
                        <a:buChar char="•"/>
                      </a:pPr>
                      <a:r>
                        <a:rPr lang="en-ZA" sz="1200" dirty="0" smtClean="0"/>
                        <a:t>Centralised budget </a:t>
                      </a:r>
                    </a:p>
                    <a:p>
                      <a:pPr marL="171450" indent="-171450">
                        <a:buFont typeface="Arial" pitchFamily="34" charset="0"/>
                        <a:buChar char="•"/>
                      </a:pPr>
                      <a:r>
                        <a:rPr lang="en-ZA" sz="1200" dirty="0" smtClean="0"/>
                        <a:t>Increase</a:t>
                      </a:r>
                      <a:r>
                        <a:rPr lang="en-ZA" sz="1200" baseline="0" dirty="0" smtClean="0"/>
                        <a:t> allocation of funds for machinery and equipment</a:t>
                      </a:r>
                    </a:p>
                    <a:p>
                      <a:pPr marL="171450" indent="-171450">
                        <a:buFont typeface="Arial" pitchFamily="34" charset="0"/>
                        <a:buChar char="•"/>
                      </a:pPr>
                      <a:r>
                        <a:rPr lang="en-ZA" sz="1200" baseline="0" dirty="0" smtClean="0"/>
                        <a:t>Conditional Grants to assist with funding of specialised services in Regional and some district hospital</a:t>
                      </a:r>
                      <a:endParaRPr lang="en-ZA" sz="1200" dirty="0" smtClean="0"/>
                    </a:p>
                    <a:p>
                      <a:endParaRPr lang="en-ZA" sz="1200" dirty="0" smtClean="0">
                        <a:latin typeface="Arial" pitchFamily="34" charset="0"/>
                        <a:cs typeface="Arial" pitchFamily="34" charset="0"/>
                      </a:endParaRPr>
                    </a:p>
                  </a:txBody>
                  <a:tcPr marT="45742" marB="45742"/>
                </a:tc>
              </a:tr>
              <a:tr h="274381">
                <a:tc>
                  <a:txBody>
                    <a:bodyPr/>
                    <a:lstStyle/>
                    <a:p>
                      <a:endParaRPr lang="en-GB" sz="1200" b="1" dirty="0">
                        <a:latin typeface="Arial" pitchFamily="34" charset="0"/>
                        <a:cs typeface="Arial" pitchFamily="34" charset="0"/>
                      </a:endParaRPr>
                    </a:p>
                  </a:txBody>
                  <a:tcPr marT="45742" marB="45742"/>
                </a:tc>
                <a:tc>
                  <a:txBody>
                    <a:bodyPr/>
                    <a:lstStyle/>
                    <a:p>
                      <a:endParaRPr lang="en-ZA" sz="1200" dirty="0" smtClean="0">
                        <a:latin typeface="Arial" pitchFamily="34" charset="0"/>
                        <a:cs typeface="Arial" pitchFamily="34" charset="0"/>
                      </a:endParaRPr>
                    </a:p>
                  </a:txBody>
                  <a:tcPr marT="45742" marB="45742"/>
                </a:tc>
                <a:tc>
                  <a:txBody>
                    <a:bodyPr/>
                    <a:lstStyle/>
                    <a:p>
                      <a:endParaRPr lang="en-GB" sz="1200" dirty="0">
                        <a:latin typeface="Arial" pitchFamily="34" charset="0"/>
                        <a:cs typeface="Arial" pitchFamily="34" charset="0"/>
                      </a:endParaRPr>
                    </a:p>
                  </a:txBody>
                  <a:tcPr marT="45742" marB="45742"/>
                </a:tc>
                <a:tc>
                  <a:txBody>
                    <a:bodyPr/>
                    <a:lstStyle/>
                    <a:p>
                      <a:endParaRPr lang="en-ZA" sz="1200" dirty="0" smtClean="0">
                        <a:latin typeface="Arial" pitchFamily="34" charset="0"/>
                        <a:cs typeface="Arial" pitchFamily="34" charset="0"/>
                      </a:endParaRPr>
                    </a:p>
                  </a:txBody>
                  <a:tcPr marT="45742" marB="45742"/>
                </a:tc>
              </a:tr>
            </a:tbl>
          </a:graphicData>
        </a:graphic>
      </p:graphicFrame>
      <p:sp>
        <p:nvSpPr>
          <p:cNvPr id="2" name="Slide Number Placeholder 1"/>
          <p:cNvSpPr>
            <a:spLocks noGrp="1"/>
          </p:cNvSpPr>
          <p:nvPr>
            <p:ph type="sldNum" sz="quarter" idx="12"/>
          </p:nvPr>
        </p:nvSpPr>
        <p:spPr/>
        <p:txBody>
          <a:bodyPr/>
          <a:lstStyle/>
          <a:p>
            <a:pPr>
              <a:defRPr/>
            </a:pPr>
            <a:fld id="{E00A92AE-A14A-46DB-B4F9-716A12BF1BA8}" type="slidenum">
              <a:rPr lang="en-US" smtClean="0">
                <a:solidFill>
                  <a:srgbClr val="000000"/>
                </a:solidFill>
              </a:rPr>
              <a:pPr>
                <a:defRPr/>
              </a:pPr>
              <a:t>73</a:t>
            </a:fld>
            <a:endParaRPr lang="en-US">
              <a:solidFill>
                <a:srgbClr val="000000"/>
              </a:solidFill>
            </a:endParaRPr>
          </a:p>
        </p:txBody>
      </p:sp>
    </p:spTree>
    <p:extLst>
      <p:ext uri="{BB962C8B-B14F-4D97-AF65-F5344CB8AC3E}">
        <p14:creationId xmlns:p14="http://schemas.microsoft.com/office/powerpoint/2010/main" xmlns="" val="40673895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ZA" dirty="0"/>
              <a:t>Summary </a:t>
            </a:r>
            <a:r>
              <a:rPr lang="en-ZA" dirty="0" smtClean="0"/>
              <a:t>Hospital services (2)  </a:t>
            </a:r>
          </a:p>
        </p:txBody>
      </p:sp>
      <p:graphicFrame>
        <p:nvGraphicFramePr>
          <p:cNvPr id="4" name="Content Placeholder 3"/>
          <p:cNvGraphicFramePr>
            <a:graphicFrameLocks noGrp="1"/>
          </p:cNvGraphicFramePr>
          <p:nvPr>
            <p:ph idx="1"/>
          </p:nvPr>
        </p:nvGraphicFramePr>
        <p:xfrm>
          <a:off x="838200" y="1295401"/>
          <a:ext cx="7848600" cy="6270625"/>
        </p:xfrm>
        <a:graphic>
          <a:graphicData uri="http://schemas.openxmlformats.org/drawingml/2006/table">
            <a:tbl>
              <a:tblPr firstRow="1" bandRow="1">
                <a:tableStyleId>{5C22544A-7EE6-4342-B048-85BDC9FD1C3A}</a:tableStyleId>
              </a:tblPr>
              <a:tblGrid>
                <a:gridCol w="1600200"/>
                <a:gridCol w="2362200"/>
                <a:gridCol w="2057400"/>
                <a:gridCol w="1828800"/>
              </a:tblGrid>
              <a:tr h="388985">
                <a:tc>
                  <a:txBody>
                    <a:bodyPr/>
                    <a:lstStyle/>
                    <a:p>
                      <a:r>
                        <a:rPr lang="en-ZA" sz="1200" dirty="0" smtClean="0">
                          <a:solidFill>
                            <a:schemeClr val="tx1"/>
                          </a:solidFill>
                        </a:rPr>
                        <a:t>ITEM</a:t>
                      </a:r>
                      <a:endParaRPr lang="en-GB" sz="1200" dirty="0">
                        <a:solidFill>
                          <a:schemeClr val="tx1"/>
                        </a:solidFill>
                      </a:endParaRPr>
                    </a:p>
                  </a:txBody>
                  <a:tcPr marT="45739" marB="45739"/>
                </a:tc>
                <a:tc>
                  <a:txBody>
                    <a:bodyPr/>
                    <a:lstStyle/>
                    <a:p>
                      <a:r>
                        <a:rPr lang="en-ZA" sz="1200" dirty="0" smtClean="0">
                          <a:solidFill>
                            <a:schemeClr val="tx1"/>
                          </a:solidFill>
                        </a:rPr>
                        <a:t>CHALLENGE</a:t>
                      </a:r>
                      <a:endParaRPr lang="en-GB" sz="1200" dirty="0">
                        <a:solidFill>
                          <a:schemeClr val="tx1"/>
                        </a:solidFill>
                      </a:endParaRPr>
                    </a:p>
                  </a:txBody>
                  <a:tcPr marT="45739" marB="45739"/>
                </a:tc>
                <a:tc>
                  <a:txBody>
                    <a:bodyPr/>
                    <a:lstStyle/>
                    <a:p>
                      <a:r>
                        <a:rPr lang="en-ZA" sz="1200" dirty="0" smtClean="0">
                          <a:solidFill>
                            <a:schemeClr val="tx1"/>
                          </a:solidFill>
                        </a:rPr>
                        <a:t>IMPACT</a:t>
                      </a:r>
                      <a:endParaRPr lang="en-GB" sz="1200" dirty="0">
                        <a:solidFill>
                          <a:schemeClr val="tx1"/>
                        </a:solidFill>
                      </a:endParaRPr>
                    </a:p>
                  </a:txBody>
                  <a:tcPr marT="45739" marB="45739"/>
                </a:tc>
                <a:tc>
                  <a:txBody>
                    <a:bodyPr/>
                    <a:lstStyle/>
                    <a:p>
                      <a:r>
                        <a:rPr lang="en-ZA" sz="1200" dirty="0" smtClean="0">
                          <a:solidFill>
                            <a:schemeClr val="tx1"/>
                          </a:solidFill>
                        </a:rPr>
                        <a:t>INTERVENTION</a:t>
                      </a:r>
                      <a:endParaRPr lang="en-GB" sz="1200" dirty="0">
                        <a:solidFill>
                          <a:schemeClr val="tx1"/>
                        </a:solidFill>
                      </a:endParaRPr>
                    </a:p>
                  </a:txBody>
                  <a:tcPr marT="45739" marB="45739"/>
                </a:tc>
              </a:tr>
              <a:tr h="2286124">
                <a:tc>
                  <a:txBody>
                    <a:bodyPr/>
                    <a:lstStyle/>
                    <a:p>
                      <a:r>
                        <a:rPr lang="en-GB" sz="1200" b="1" dirty="0" smtClean="0">
                          <a:latin typeface="Arial" pitchFamily="34" charset="0"/>
                          <a:cs typeface="Arial" pitchFamily="34" charset="0"/>
                        </a:rPr>
                        <a:t>3.</a:t>
                      </a:r>
                      <a:r>
                        <a:rPr lang="en-GB" sz="1200" b="1" baseline="0" dirty="0" smtClean="0">
                          <a:latin typeface="Arial" pitchFamily="34" charset="0"/>
                          <a:cs typeface="Arial" pitchFamily="34" charset="0"/>
                        </a:rPr>
                        <a:t> Human Resources</a:t>
                      </a:r>
                      <a:endParaRPr lang="en-GB" sz="1200" b="1" dirty="0">
                        <a:latin typeface="Arial" pitchFamily="34" charset="0"/>
                        <a:cs typeface="Arial" pitchFamily="34" charset="0"/>
                      </a:endParaRPr>
                    </a:p>
                  </a:txBody>
                  <a:tcPr marT="45739" marB="45739"/>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200" dirty="0" smtClean="0"/>
                        <a:t>Most Management posts occupied by personnel on acting capacity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200" dirty="0" smtClean="0"/>
                        <a:t>CEOs and Clinical Manager’s</a:t>
                      </a:r>
                      <a:r>
                        <a:rPr lang="en-ZA" sz="1200" baseline="0" dirty="0" smtClean="0"/>
                        <a:t> posts in some</a:t>
                      </a:r>
                      <a:r>
                        <a:rPr lang="en-ZA" sz="1200" dirty="0" smtClean="0"/>
                        <a:t> hospitals still</a:t>
                      </a:r>
                      <a:r>
                        <a:rPr lang="en-ZA" sz="1200" baseline="0" dirty="0" smtClean="0"/>
                        <a:t> vacant</a:t>
                      </a:r>
                      <a:endParaRPr lang="en-ZA"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200" dirty="0" smtClean="0"/>
                        <a:t>Key posts are still in high vacancy rate( Doctors and nurses) </a:t>
                      </a:r>
                    </a:p>
                    <a:p>
                      <a:endParaRPr lang="en-ZA"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ZA" sz="1200" dirty="0" smtClean="0"/>
                    </a:p>
                    <a:p>
                      <a:pPr marL="171450" indent="-171450">
                        <a:buFont typeface="Arial" pitchFamily="34" charset="0"/>
                        <a:buChar char="•"/>
                      </a:pPr>
                      <a:endParaRPr lang="en-ZA" sz="1200" dirty="0" smtClean="0">
                        <a:latin typeface="Arial" pitchFamily="34" charset="0"/>
                        <a:cs typeface="Arial" pitchFamily="34" charset="0"/>
                      </a:endParaRPr>
                    </a:p>
                  </a:txBody>
                  <a:tcPr marT="45739" marB="45739"/>
                </a:tc>
                <a:tc>
                  <a:txBody>
                    <a:bodyPr/>
                    <a:lstStyle/>
                    <a:p>
                      <a:pPr marL="171450" indent="-171450">
                        <a:buFont typeface="Arial" pitchFamily="34" charset="0"/>
                        <a:buChar char="•"/>
                      </a:pPr>
                      <a:r>
                        <a:rPr lang="en-GB" sz="1200" dirty="0" smtClean="0">
                          <a:latin typeface="Arial" pitchFamily="34" charset="0"/>
                          <a:cs typeface="Arial" pitchFamily="34" charset="0"/>
                        </a:rPr>
                        <a:t>Poor</a:t>
                      </a:r>
                      <a:r>
                        <a:rPr lang="en-GB" sz="1200" baseline="0" dirty="0" smtClean="0">
                          <a:latin typeface="Arial" pitchFamily="34" charset="0"/>
                          <a:cs typeface="Arial" pitchFamily="34" charset="0"/>
                        </a:rPr>
                        <a:t> leadership and management of institutions</a:t>
                      </a:r>
                    </a:p>
                    <a:p>
                      <a:pPr marL="171450" indent="-171450">
                        <a:buFont typeface="Arial" pitchFamily="34" charset="0"/>
                        <a:buChar char="•"/>
                      </a:pPr>
                      <a:r>
                        <a:rPr lang="en-GB" sz="1200" baseline="0" dirty="0" smtClean="0">
                          <a:latin typeface="Arial" pitchFamily="34" charset="0"/>
                          <a:cs typeface="Arial" pitchFamily="34" charset="0"/>
                        </a:rPr>
                        <a:t>Risk of medico legal litigations</a:t>
                      </a:r>
                      <a:endParaRPr lang="en-GB" sz="1200" dirty="0">
                        <a:latin typeface="Arial" pitchFamily="34" charset="0"/>
                        <a:cs typeface="Arial" pitchFamily="34" charset="0"/>
                      </a:endParaRPr>
                    </a:p>
                  </a:txBody>
                  <a:tcPr marT="45739" marB="45739"/>
                </a:tc>
                <a:tc>
                  <a:txBody>
                    <a:bodyPr/>
                    <a:lstStyle/>
                    <a:p>
                      <a:pPr marL="171450" indent="-171450">
                        <a:buFont typeface="Arial" pitchFamily="34" charset="0"/>
                        <a:buChar char="•"/>
                      </a:pPr>
                      <a:r>
                        <a:rPr lang="en-ZA" sz="1200" dirty="0" smtClean="0"/>
                        <a:t>Vacant Posts of</a:t>
                      </a:r>
                      <a:r>
                        <a:rPr lang="en-ZA" sz="1200" baseline="0" dirty="0" smtClean="0"/>
                        <a:t> Key Management to be</a:t>
                      </a:r>
                      <a:r>
                        <a:rPr lang="en-ZA" sz="1200" dirty="0" smtClean="0"/>
                        <a:t> filled </a:t>
                      </a:r>
                    </a:p>
                    <a:p>
                      <a:pPr marL="171450" indent="-171450">
                        <a:buFont typeface="Arial" pitchFamily="34" charset="0"/>
                        <a:buChar char="•"/>
                      </a:pPr>
                      <a:r>
                        <a:rPr lang="en-ZA" sz="1200" dirty="0" smtClean="0"/>
                        <a:t>Deploy all contract (bursary) doctors to the needy hospitals</a:t>
                      </a:r>
                    </a:p>
                    <a:p>
                      <a:pPr marL="171450" indent="-171450">
                        <a:buFont typeface="Arial" pitchFamily="34" charset="0"/>
                        <a:buChar char="•"/>
                      </a:pPr>
                      <a:r>
                        <a:rPr lang="en-ZA" sz="1200" dirty="0" smtClean="0"/>
                        <a:t>Recruit and retain health professionals.</a:t>
                      </a:r>
                    </a:p>
                    <a:p>
                      <a:pPr marL="285750" indent="-285750">
                        <a:buFont typeface="Arial" pitchFamily="34" charset="0"/>
                        <a:buChar char="•"/>
                      </a:pPr>
                      <a:endParaRPr lang="en-ZA" sz="1200" baseline="0" dirty="0" smtClean="0">
                        <a:latin typeface="Arial" pitchFamily="34" charset="0"/>
                        <a:cs typeface="Arial" pitchFamily="34" charset="0"/>
                      </a:endParaRPr>
                    </a:p>
                  </a:txBody>
                  <a:tcPr marT="45739" marB="45739"/>
                </a:tc>
              </a:tr>
              <a:tr h="2286124">
                <a:tc>
                  <a:txBody>
                    <a:bodyPr/>
                    <a:lstStyle/>
                    <a:p>
                      <a:r>
                        <a:rPr lang="en-GB" sz="1200" b="1" dirty="0" smtClean="0">
                          <a:latin typeface="Arial" pitchFamily="34" charset="0"/>
                          <a:cs typeface="Arial" pitchFamily="34" charset="0"/>
                        </a:rPr>
                        <a:t>4. Finance and Budgeting</a:t>
                      </a:r>
                      <a:endParaRPr lang="en-GB" sz="1200" b="1" dirty="0">
                        <a:latin typeface="Arial" pitchFamily="34" charset="0"/>
                        <a:cs typeface="Arial" pitchFamily="34" charset="0"/>
                      </a:endParaRPr>
                    </a:p>
                  </a:txBody>
                  <a:tcPr marT="45739" marB="45739"/>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200" dirty="0" smtClean="0"/>
                        <a:t>Insufficient budget to cater for the needs of the hospital</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200" dirty="0" smtClean="0"/>
                        <a:t>SCM in hospitals is ineffective.</a:t>
                      </a:r>
                    </a:p>
                    <a:p>
                      <a:pPr marL="82296" indent="0">
                        <a:buNone/>
                      </a:pPr>
                      <a:r>
                        <a:rPr lang="en-ZA" sz="1200" dirty="0" smtClean="0"/>
                        <a:t>-  Food supply( SCM)</a:t>
                      </a:r>
                    </a:p>
                    <a:p>
                      <a:pPr>
                        <a:buFontTx/>
                        <a:buChar char="-"/>
                      </a:pPr>
                      <a:r>
                        <a:rPr lang="en-ZA" sz="1200" dirty="0" smtClean="0"/>
                        <a:t>Constant challenges with suppliers especially on that one supplier for all the hospitals</a:t>
                      </a:r>
                    </a:p>
                    <a:p>
                      <a:pPr>
                        <a:buFontTx/>
                        <a:buChar char="-"/>
                      </a:pPr>
                      <a:r>
                        <a:rPr lang="en-ZA" sz="1200" dirty="0" smtClean="0"/>
                        <a:t>On-going quotation system .</a:t>
                      </a:r>
                    </a:p>
                    <a:p>
                      <a:pPr>
                        <a:buFontTx/>
                        <a:buChar char="-"/>
                      </a:pPr>
                      <a:r>
                        <a:rPr lang="en-ZA" sz="1200" dirty="0" smtClean="0"/>
                        <a:t> lack of segregation of duties due to shortages of staff</a:t>
                      </a:r>
                    </a:p>
                    <a:p>
                      <a:pPr marL="285750" indent="-285750">
                        <a:buFont typeface="Arial" pitchFamily="34" charset="0"/>
                        <a:buChar char="•"/>
                      </a:pPr>
                      <a:endParaRPr lang="en-ZA" sz="1200" dirty="0" smtClean="0">
                        <a:latin typeface="Arial" pitchFamily="34" charset="0"/>
                        <a:cs typeface="Arial" pitchFamily="34" charset="0"/>
                      </a:endParaRPr>
                    </a:p>
                  </a:txBody>
                  <a:tcPr marT="45739" marB="45739"/>
                </a:tc>
                <a:tc>
                  <a:txBody>
                    <a:bodyPr/>
                    <a:lstStyle/>
                    <a:p>
                      <a:pPr marL="171450" indent="-171450">
                        <a:buFont typeface="Arial" pitchFamily="34" charset="0"/>
                        <a:buChar char="•"/>
                      </a:pPr>
                      <a:r>
                        <a:rPr lang="en-ZA" sz="1200" dirty="0" smtClean="0">
                          <a:latin typeface="Arial" pitchFamily="34" charset="0"/>
                          <a:cs typeface="Arial" pitchFamily="34" charset="0"/>
                        </a:rPr>
                        <a:t>Delays in payment of suppliers</a:t>
                      </a:r>
                    </a:p>
                    <a:p>
                      <a:pPr marL="171450" indent="-171450">
                        <a:buFont typeface="Arial" pitchFamily="34" charset="0"/>
                        <a:buChar char="•"/>
                      </a:pPr>
                      <a:r>
                        <a:rPr lang="en-ZA" sz="1200" dirty="0" smtClean="0">
                          <a:latin typeface="Arial" pitchFamily="34" charset="0"/>
                          <a:cs typeface="Arial" pitchFamily="34" charset="0"/>
                        </a:rPr>
                        <a:t>Delays in procurement</a:t>
                      </a:r>
                    </a:p>
                    <a:p>
                      <a:pPr marL="171450" indent="-171450">
                        <a:buFont typeface="Arial" pitchFamily="34" charset="0"/>
                        <a:buChar char="•"/>
                      </a:pPr>
                      <a:r>
                        <a:rPr lang="en-ZA" sz="1200" dirty="0" smtClean="0">
                          <a:latin typeface="Arial" pitchFamily="34" charset="0"/>
                          <a:cs typeface="Arial" pitchFamily="34" charset="0"/>
                        </a:rPr>
                        <a:t>Audit </a:t>
                      </a:r>
                    </a:p>
                    <a:p>
                      <a:pPr marL="171450" indent="-171450">
                        <a:buFont typeface="Arial" pitchFamily="34" charset="0"/>
                        <a:buChar char="•"/>
                      </a:pPr>
                      <a:endParaRPr lang="en-ZA" sz="1200" dirty="0" smtClean="0">
                        <a:latin typeface="Arial" pitchFamily="34" charset="0"/>
                        <a:cs typeface="Arial" pitchFamily="34" charset="0"/>
                      </a:endParaRPr>
                    </a:p>
                    <a:p>
                      <a:endParaRPr lang="en-ZA" sz="1200" dirty="0" smtClean="0">
                        <a:latin typeface="Arial" pitchFamily="34" charset="0"/>
                        <a:cs typeface="Arial" pitchFamily="34" charset="0"/>
                      </a:endParaRPr>
                    </a:p>
                  </a:txBody>
                  <a:tcPr marT="45739" marB="45739"/>
                </a:tc>
                <a:tc>
                  <a:txBody>
                    <a:bodyPr/>
                    <a:lstStyle/>
                    <a:p>
                      <a:pPr marL="171450" indent="-171450">
                        <a:buFont typeface="Arial" pitchFamily="34" charset="0"/>
                        <a:buChar char="•"/>
                      </a:pPr>
                      <a:r>
                        <a:rPr lang="en-ZA" sz="1200" dirty="0" smtClean="0"/>
                        <a:t>General increase of the Hospital budget</a:t>
                      </a:r>
                    </a:p>
                    <a:p>
                      <a:pPr marL="171450" indent="-171450">
                        <a:buFont typeface="Arial" pitchFamily="34" charset="0"/>
                        <a:buChar char="•"/>
                      </a:pPr>
                      <a:r>
                        <a:rPr lang="en-ZA" sz="1200" dirty="0" smtClean="0"/>
                        <a:t>Scientific budget allocation </a:t>
                      </a:r>
                    </a:p>
                    <a:p>
                      <a:pPr marL="171450" indent="-171450">
                        <a:buFont typeface="Arial" pitchFamily="34" charset="0"/>
                        <a:buChar char="•"/>
                      </a:pPr>
                      <a:r>
                        <a:rPr lang="en-ZA" sz="1200" dirty="0" smtClean="0"/>
                        <a:t>Prioritise key strategic financial management positions</a:t>
                      </a:r>
                    </a:p>
                    <a:p>
                      <a:endParaRPr lang="en-ZA" sz="1200" dirty="0" smtClean="0">
                        <a:latin typeface="Arial" pitchFamily="34" charset="0"/>
                        <a:cs typeface="Arial" pitchFamily="34" charset="0"/>
                      </a:endParaRPr>
                    </a:p>
                  </a:txBody>
                  <a:tcPr marT="45739" marB="45739"/>
                </a:tc>
              </a:tr>
              <a:tr h="1309392">
                <a:tc>
                  <a:txBody>
                    <a:bodyPr/>
                    <a:lstStyle/>
                    <a:p>
                      <a:endParaRPr lang="en-GB" sz="1200" b="1" dirty="0">
                        <a:latin typeface="Arial" pitchFamily="34" charset="0"/>
                        <a:cs typeface="Arial" pitchFamily="34" charset="0"/>
                      </a:endParaRPr>
                    </a:p>
                  </a:txBody>
                  <a:tcPr marT="45739" marB="45739"/>
                </a:tc>
                <a:tc>
                  <a:txBody>
                    <a:bodyPr/>
                    <a:lstStyle/>
                    <a:p>
                      <a:endParaRPr lang="en-ZA" sz="1200" dirty="0" smtClean="0">
                        <a:latin typeface="Arial" pitchFamily="34" charset="0"/>
                        <a:cs typeface="Arial" pitchFamily="34" charset="0"/>
                      </a:endParaRPr>
                    </a:p>
                  </a:txBody>
                  <a:tcPr marT="45739" marB="45739"/>
                </a:tc>
                <a:tc>
                  <a:txBody>
                    <a:bodyPr/>
                    <a:lstStyle/>
                    <a:p>
                      <a:endParaRPr lang="en-GB" sz="1200" dirty="0">
                        <a:latin typeface="Arial" pitchFamily="34" charset="0"/>
                        <a:cs typeface="Arial" pitchFamily="34" charset="0"/>
                      </a:endParaRPr>
                    </a:p>
                  </a:txBody>
                  <a:tcPr marT="45739" marB="45739"/>
                </a:tc>
                <a:tc>
                  <a:txBody>
                    <a:bodyPr/>
                    <a:lstStyle/>
                    <a:p>
                      <a:endParaRPr lang="en-ZA" sz="1200" dirty="0" smtClean="0">
                        <a:latin typeface="Arial" pitchFamily="34" charset="0"/>
                        <a:cs typeface="Arial" pitchFamily="34" charset="0"/>
                      </a:endParaRPr>
                    </a:p>
                  </a:txBody>
                  <a:tcPr marT="45739" marB="45739"/>
                </a:tc>
              </a:tr>
            </a:tbl>
          </a:graphicData>
        </a:graphic>
      </p:graphicFrame>
      <p:sp>
        <p:nvSpPr>
          <p:cNvPr id="2" name="Slide Number Placeholder 1"/>
          <p:cNvSpPr>
            <a:spLocks noGrp="1"/>
          </p:cNvSpPr>
          <p:nvPr>
            <p:ph type="sldNum" sz="quarter" idx="12"/>
          </p:nvPr>
        </p:nvSpPr>
        <p:spPr/>
        <p:txBody>
          <a:bodyPr/>
          <a:lstStyle/>
          <a:p>
            <a:pPr>
              <a:defRPr/>
            </a:pPr>
            <a:fld id="{E00A92AE-A14A-46DB-B4F9-716A12BF1BA8}" type="slidenum">
              <a:rPr lang="en-US" smtClean="0">
                <a:solidFill>
                  <a:srgbClr val="000000"/>
                </a:solidFill>
              </a:rPr>
              <a:pPr>
                <a:defRPr/>
              </a:pPr>
              <a:t>74</a:t>
            </a:fld>
            <a:endParaRPr lang="en-US">
              <a:solidFill>
                <a:srgbClr val="000000"/>
              </a:solidFill>
            </a:endParaRPr>
          </a:p>
        </p:txBody>
      </p:sp>
    </p:spTree>
    <p:extLst>
      <p:ext uri="{BB962C8B-B14F-4D97-AF65-F5344CB8AC3E}">
        <p14:creationId xmlns:p14="http://schemas.microsoft.com/office/powerpoint/2010/main" xmlns="" val="34836974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PHARMACEUTICAL SERVICES</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A9289674-F5FB-4291-A0D2-1657CC87F855}" type="slidenum">
              <a:rPr lang="en-ZA" altLang="en-US" smtClean="0"/>
              <a:pPr/>
              <a:t>75</a:t>
            </a:fld>
            <a:endParaRPr lang="en-ZA" altLang="en-US"/>
          </a:p>
        </p:txBody>
      </p:sp>
    </p:spTree>
    <p:extLst>
      <p:ext uri="{BB962C8B-B14F-4D97-AF65-F5344CB8AC3E}">
        <p14:creationId xmlns:p14="http://schemas.microsoft.com/office/powerpoint/2010/main" xmlns="" val="13401582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PHARMACEUTICAL(1) </a:t>
            </a:r>
            <a:endParaRPr lang="en-US" dirty="0"/>
          </a:p>
        </p:txBody>
      </p:sp>
      <p:sp>
        <p:nvSpPr>
          <p:cNvPr id="3" name="Content Placeholder 2"/>
          <p:cNvSpPr>
            <a:spLocks noGrp="1"/>
          </p:cNvSpPr>
          <p:nvPr>
            <p:ph idx="1"/>
          </p:nvPr>
        </p:nvSpPr>
        <p:spPr>
          <a:xfrm>
            <a:off x="833377" y="1600204"/>
            <a:ext cx="8158223" cy="4525963"/>
          </a:xfrm>
        </p:spPr>
        <p:txBody>
          <a:bodyPr>
            <a:normAutofit fontScale="77500" lnSpcReduction="20000"/>
          </a:bodyPr>
          <a:lstStyle/>
          <a:p>
            <a:pPr lvl="0">
              <a:buClrTx/>
            </a:pPr>
            <a:r>
              <a:rPr lang="en-US" dirty="0" smtClean="0"/>
              <a:t>During </a:t>
            </a:r>
            <a:r>
              <a:rPr lang="en-US" dirty="0"/>
              <a:t>the 2017/18 financial year, medicine availability was as follows: </a:t>
            </a:r>
          </a:p>
          <a:p>
            <a:pPr lvl="1">
              <a:buClrTx/>
            </a:pPr>
            <a:r>
              <a:rPr lang="en-US" dirty="0"/>
              <a:t>Hospital level: 	90,67%</a:t>
            </a:r>
          </a:p>
          <a:p>
            <a:pPr lvl="1">
              <a:buClrTx/>
            </a:pPr>
            <a:r>
              <a:rPr lang="en-US" dirty="0"/>
              <a:t>PHC </a:t>
            </a:r>
            <a:r>
              <a:rPr lang="en-US" dirty="0" smtClean="0"/>
              <a:t>level: </a:t>
            </a:r>
            <a:r>
              <a:rPr lang="en-US" dirty="0"/>
              <a:t>	87,2%</a:t>
            </a:r>
          </a:p>
          <a:p>
            <a:pPr>
              <a:buClrTx/>
            </a:pPr>
            <a:r>
              <a:rPr lang="en-US" dirty="0"/>
              <a:t>The current overall medicine availability is 95% for ARV’s and 87% for essential medicines.</a:t>
            </a:r>
          </a:p>
          <a:p>
            <a:pPr>
              <a:buClrTx/>
            </a:pPr>
            <a:r>
              <a:rPr lang="en-US" dirty="0"/>
              <a:t>The main factors impacting on medicine availability are:</a:t>
            </a:r>
          </a:p>
          <a:p>
            <a:pPr lvl="1">
              <a:buClrTx/>
            </a:pPr>
            <a:r>
              <a:rPr lang="en-US" dirty="0"/>
              <a:t>Budget pressures that at the end of the financial year, resulting in suppliers putting accounts on hold. The medicine accounts payable at the end of 2017/18 financial year was R410 million, </a:t>
            </a:r>
            <a:r>
              <a:rPr lang="en-US" dirty="0" err="1"/>
              <a:t>eg</a:t>
            </a:r>
            <a:r>
              <a:rPr lang="en-US" dirty="0"/>
              <a:t> 47% of the R862,228,000 allocated for medicines in the 2018/19 financial year. </a:t>
            </a:r>
          </a:p>
          <a:p>
            <a:pPr lvl="1">
              <a:buClrTx/>
            </a:pPr>
            <a:r>
              <a:rPr lang="en-US" dirty="0"/>
              <a:t>International &amp; National shortage of certain items. </a:t>
            </a:r>
          </a:p>
          <a:p>
            <a:pPr lvl="1">
              <a:buClrTx/>
            </a:pPr>
            <a:endParaRPr lang="en-US" dirty="0"/>
          </a:p>
          <a:p>
            <a:endParaRPr lang="en-US" dirty="0"/>
          </a:p>
        </p:txBody>
      </p:sp>
      <p:sp>
        <p:nvSpPr>
          <p:cNvPr id="4" name="Slide Number Placeholder 3"/>
          <p:cNvSpPr>
            <a:spLocks noGrp="1"/>
          </p:cNvSpPr>
          <p:nvPr>
            <p:ph type="sldNum" sz="quarter" idx="12"/>
          </p:nvPr>
        </p:nvSpPr>
        <p:spPr/>
        <p:txBody>
          <a:bodyPr/>
          <a:lstStyle/>
          <a:p>
            <a:fld id="{56E41C8F-6852-4F79-ACAF-D98EB2C3A37B}" type="slidenum">
              <a:rPr lang="en-ZA" altLang="en-US" smtClean="0"/>
              <a:pPr/>
              <a:t>76</a:t>
            </a:fld>
            <a:endParaRPr lang="en-ZA" altLang="en-US"/>
          </a:p>
        </p:txBody>
      </p:sp>
    </p:spTree>
    <p:extLst>
      <p:ext uri="{BB962C8B-B14F-4D97-AF65-F5344CB8AC3E}">
        <p14:creationId xmlns:p14="http://schemas.microsoft.com/office/powerpoint/2010/main" xmlns="" val="1876243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 (2) </a:t>
            </a:r>
            <a:endParaRPr lang="en-US" dirty="0"/>
          </a:p>
        </p:txBody>
      </p:sp>
      <p:sp>
        <p:nvSpPr>
          <p:cNvPr id="3" name="Content Placeholder 2"/>
          <p:cNvSpPr>
            <a:spLocks noGrp="1"/>
          </p:cNvSpPr>
          <p:nvPr>
            <p:ph idx="1"/>
          </p:nvPr>
        </p:nvSpPr>
        <p:spPr>
          <a:xfrm>
            <a:off x="902825" y="1600204"/>
            <a:ext cx="8088775" cy="4525963"/>
          </a:xfrm>
        </p:spPr>
        <p:txBody>
          <a:bodyPr>
            <a:normAutofit fontScale="77500" lnSpcReduction="20000"/>
          </a:bodyPr>
          <a:lstStyle/>
          <a:p>
            <a:pPr lvl="0" eaLnBrk="1" hangingPunct="1">
              <a:spcAft>
                <a:spcPct val="30000"/>
              </a:spcAft>
              <a:buClrTx/>
              <a:buSzTx/>
              <a:buFont typeface="Wingdings" pitchFamily="2" charset="2"/>
              <a:buChar char="§"/>
            </a:pPr>
            <a:r>
              <a:rPr lang="en-ZA" sz="2800" dirty="0">
                <a:solidFill>
                  <a:srgbClr val="000000"/>
                </a:solidFill>
                <a:latin typeface="Tahoma"/>
                <a:cs typeface="Arial"/>
              </a:rPr>
              <a:t>Medicine delivery &amp; management models:</a:t>
            </a:r>
          </a:p>
          <a:p>
            <a:pPr lvl="1" eaLnBrk="1" hangingPunct="1">
              <a:buFont typeface="Wingdings" pitchFamily="2" charset="2"/>
              <a:buChar char="–"/>
            </a:pPr>
            <a:r>
              <a:rPr lang="en-ZA" dirty="0">
                <a:solidFill>
                  <a:srgbClr val="000000"/>
                </a:solidFill>
                <a:latin typeface="Tahoma"/>
                <a:cs typeface="Arial"/>
              </a:rPr>
              <a:t>Tertiary procure medicines directly while Regional Hospitals procure all items through the Direct Delivery (DDV) Model, with ARVs procured by all hospitals on the DDV model.</a:t>
            </a:r>
          </a:p>
          <a:p>
            <a:pPr lvl="1" eaLnBrk="1" hangingPunct="1">
              <a:buFont typeface="Wingdings" pitchFamily="2" charset="2"/>
              <a:buChar char="–"/>
            </a:pPr>
            <a:r>
              <a:rPr lang="en-ZA" dirty="0">
                <a:solidFill>
                  <a:srgbClr val="000000"/>
                </a:solidFill>
                <a:latin typeface="Tahoma"/>
                <a:cs typeface="Arial"/>
              </a:rPr>
              <a:t>The distribution of medicines from the Depot to district hospitals and PHC is outsourced. </a:t>
            </a:r>
          </a:p>
          <a:p>
            <a:pPr lvl="1" eaLnBrk="1" hangingPunct="1">
              <a:buFont typeface="Wingdings" pitchFamily="2" charset="2"/>
              <a:buChar char="–"/>
            </a:pPr>
            <a:r>
              <a:rPr lang="en-ZA" dirty="0">
                <a:solidFill>
                  <a:srgbClr val="000000"/>
                </a:solidFill>
                <a:latin typeface="Tahoma"/>
                <a:cs typeface="Arial"/>
              </a:rPr>
              <a:t>All hospitals use the Rx Solution platform for managing stock levels.</a:t>
            </a:r>
          </a:p>
          <a:p>
            <a:pPr lvl="1" eaLnBrk="1" hangingPunct="1">
              <a:buFont typeface="Wingdings" pitchFamily="2" charset="2"/>
              <a:buChar char="–"/>
            </a:pPr>
            <a:r>
              <a:rPr lang="en-ZA" dirty="0">
                <a:solidFill>
                  <a:srgbClr val="000000"/>
                </a:solidFill>
                <a:latin typeface="Tahoma"/>
                <a:cs typeface="Arial"/>
              </a:rPr>
              <a:t>The Pharmaceutical Depot is in the process of implementing a new Warehouse Management System, using the G-commerce platform for procurement. </a:t>
            </a:r>
          </a:p>
          <a:p>
            <a:pPr lvl="1" eaLnBrk="1" hangingPunct="1">
              <a:buFont typeface="Wingdings" pitchFamily="2" charset="2"/>
              <a:buChar char="–"/>
            </a:pPr>
            <a:r>
              <a:rPr lang="en-ZA" dirty="0">
                <a:solidFill>
                  <a:srgbClr val="000000"/>
                </a:solidFill>
                <a:latin typeface="Tahoma"/>
                <a:cs typeface="Arial"/>
              </a:rPr>
              <a:t>Limpopo would be the 2</a:t>
            </a:r>
            <a:r>
              <a:rPr lang="en-ZA" baseline="30000" dirty="0">
                <a:solidFill>
                  <a:srgbClr val="000000"/>
                </a:solidFill>
                <a:latin typeface="Tahoma"/>
                <a:cs typeface="Arial"/>
              </a:rPr>
              <a:t>nd</a:t>
            </a:r>
            <a:r>
              <a:rPr lang="en-ZA" dirty="0">
                <a:solidFill>
                  <a:srgbClr val="000000"/>
                </a:solidFill>
                <a:latin typeface="Tahoma"/>
                <a:cs typeface="Arial"/>
              </a:rPr>
              <a:t> province implementing the system to go live in July 2018. </a:t>
            </a:r>
            <a:r>
              <a:rPr lang="en-US" sz="2800" dirty="0">
                <a:solidFill>
                  <a:srgbClr val="000000"/>
                </a:solidFill>
                <a:latin typeface="Tahoma"/>
                <a:cs typeface="Arial"/>
              </a:rPr>
              <a:t> </a:t>
            </a:r>
          </a:p>
          <a:p>
            <a:pPr lvl="0" eaLnBrk="1" hangingPunct="1">
              <a:spcAft>
                <a:spcPct val="30000"/>
              </a:spcAft>
              <a:buClr>
                <a:srgbClr val="FFCF01"/>
              </a:buClr>
              <a:buSzTx/>
              <a:buFont typeface="Wingdings" pitchFamily="2" charset="2"/>
              <a:buChar char="§"/>
            </a:pPr>
            <a:endParaRPr lang="en-US" sz="2800" dirty="0">
              <a:solidFill>
                <a:srgbClr val="000000"/>
              </a:solidFill>
              <a:latin typeface="Tahoma"/>
              <a:cs typeface="Arial"/>
            </a:endParaRPr>
          </a:p>
          <a:p>
            <a:endParaRPr lang="en-US" dirty="0"/>
          </a:p>
        </p:txBody>
      </p:sp>
      <p:sp>
        <p:nvSpPr>
          <p:cNvPr id="4" name="Slide Number Placeholder 3"/>
          <p:cNvSpPr>
            <a:spLocks noGrp="1"/>
          </p:cNvSpPr>
          <p:nvPr>
            <p:ph type="sldNum" sz="quarter" idx="12"/>
          </p:nvPr>
        </p:nvSpPr>
        <p:spPr/>
        <p:txBody>
          <a:bodyPr/>
          <a:lstStyle/>
          <a:p>
            <a:fld id="{56E41C8F-6852-4F79-ACAF-D98EB2C3A37B}" type="slidenum">
              <a:rPr lang="en-ZA" altLang="en-US" smtClean="0"/>
              <a:pPr/>
              <a:t>77</a:t>
            </a:fld>
            <a:endParaRPr lang="en-ZA" altLang="en-US"/>
          </a:p>
        </p:txBody>
      </p:sp>
    </p:spTree>
    <p:extLst>
      <p:ext uri="{BB962C8B-B14F-4D97-AF65-F5344CB8AC3E}">
        <p14:creationId xmlns:p14="http://schemas.microsoft.com/office/powerpoint/2010/main" xmlns="" val="8968432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Malaria: The costly mosquito </a:t>
            </a:r>
            <a:endParaRPr lang="en-ZA" dirty="0"/>
          </a:p>
        </p:txBody>
      </p:sp>
      <p:sp>
        <p:nvSpPr>
          <p:cNvPr id="4" name="Slide Number Placeholder 3"/>
          <p:cNvSpPr>
            <a:spLocks noGrp="1"/>
          </p:cNvSpPr>
          <p:nvPr>
            <p:ph type="sldNum" sz="quarter" idx="4294967295"/>
          </p:nvPr>
        </p:nvSpPr>
        <p:spPr>
          <a:xfrm>
            <a:off x="8458200" y="6457950"/>
            <a:ext cx="609600" cy="476250"/>
          </a:xfrm>
          <a:prstGeom prst="rect">
            <a:avLst/>
          </a:prstGeom>
        </p:spPr>
        <p:txBody>
          <a:bodyPr/>
          <a:lstStyle/>
          <a:p>
            <a:fld id="{E31D5621-2CCB-46D4-B9CE-89C5CAB4A855}" type="slidenum">
              <a:rPr lang="en-US" smtClean="0">
                <a:solidFill>
                  <a:srgbClr val="FFFFFF"/>
                </a:solidFill>
              </a:rPr>
              <a:pPr/>
              <a:t>78</a:t>
            </a:fld>
            <a:endParaRPr lang="en-US">
              <a:solidFill>
                <a:srgbClr val="FFFFFF"/>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56792"/>
            <a:ext cx="2555776" cy="4174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587081" y="2564904"/>
            <a:ext cx="6512024" cy="3785652"/>
          </a:xfrm>
          <a:prstGeom prst="rect">
            <a:avLst/>
          </a:prstGeom>
          <a:noFill/>
        </p:spPr>
        <p:txBody>
          <a:bodyPr wrap="square" rtlCol="0">
            <a:spAutoFit/>
          </a:bodyPr>
          <a:lstStyle/>
          <a:p>
            <a:endParaRPr lang="en-US" dirty="0" smtClean="0">
              <a:solidFill>
                <a:srgbClr val="000000"/>
              </a:solidFill>
            </a:endParaRPr>
          </a:p>
          <a:p>
            <a:pPr marL="285750" indent="-285750">
              <a:buFont typeface="Arial" pitchFamily="34" charset="0"/>
              <a:buChar char="•"/>
            </a:pPr>
            <a:endParaRPr lang="en-US" sz="2400" b="1" dirty="0" smtClean="0">
              <a:solidFill>
                <a:srgbClr val="000000"/>
              </a:solidFill>
            </a:endParaRPr>
          </a:p>
          <a:p>
            <a:pPr marL="285750" indent="-285750">
              <a:buFont typeface="Arial" pitchFamily="34" charset="0"/>
              <a:buChar char="•"/>
            </a:pPr>
            <a:r>
              <a:rPr lang="en-US" sz="2400" b="1" dirty="0" err="1" smtClean="0">
                <a:solidFill>
                  <a:srgbClr val="000000"/>
                </a:solidFill>
              </a:rPr>
              <a:t>Artesunate</a:t>
            </a:r>
            <a:r>
              <a:rPr lang="en-US" sz="2400" b="1" dirty="0" smtClean="0">
                <a:solidFill>
                  <a:srgbClr val="000000"/>
                </a:solidFill>
              </a:rPr>
              <a:t>: sole supplier, manufactured in India</a:t>
            </a:r>
          </a:p>
          <a:p>
            <a:pPr marL="285750" indent="-285750">
              <a:buFont typeface="Arial" pitchFamily="34" charset="0"/>
              <a:buChar char="•"/>
            </a:pPr>
            <a:r>
              <a:rPr lang="en-US" sz="2400" b="1" dirty="0" smtClean="0">
                <a:solidFill>
                  <a:srgbClr val="000000"/>
                </a:solidFill>
              </a:rPr>
              <a:t>Price </a:t>
            </a:r>
            <a:r>
              <a:rPr lang="en-US" sz="2400" b="1" dirty="0">
                <a:solidFill>
                  <a:srgbClr val="000000"/>
                </a:solidFill>
              </a:rPr>
              <a:t>increased from </a:t>
            </a:r>
            <a:r>
              <a:rPr lang="en-US" sz="2400" b="1" dirty="0" smtClean="0">
                <a:solidFill>
                  <a:schemeClr val="tx2"/>
                </a:solidFill>
              </a:rPr>
              <a:t>R160/ vial (April 2017) </a:t>
            </a:r>
            <a:r>
              <a:rPr lang="en-US" sz="2400" b="1" dirty="0">
                <a:solidFill>
                  <a:schemeClr val="tx2"/>
                </a:solidFill>
              </a:rPr>
              <a:t>to </a:t>
            </a:r>
            <a:r>
              <a:rPr lang="en-US" sz="2400" b="1" dirty="0" smtClean="0">
                <a:solidFill>
                  <a:schemeClr val="tx2"/>
                </a:solidFill>
              </a:rPr>
              <a:t>R360/vial (October 2017)  i.e. &gt; 200% price increase in 6 months</a:t>
            </a:r>
          </a:p>
          <a:p>
            <a:pPr marL="285750" indent="-285750">
              <a:buFont typeface="Arial" pitchFamily="34" charset="0"/>
              <a:buChar char="•"/>
            </a:pPr>
            <a:r>
              <a:rPr lang="en-US" sz="2400" b="1" dirty="0" smtClean="0">
                <a:solidFill>
                  <a:schemeClr val="tx2"/>
                </a:solidFill>
              </a:rPr>
              <a:t>More than R2.9 million spent for one drug (</a:t>
            </a:r>
            <a:r>
              <a:rPr lang="en-US" sz="2400" b="1" dirty="0" err="1" smtClean="0">
                <a:solidFill>
                  <a:schemeClr val="tx2"/>
                </a:solidFill>
              </a:rPr>
              <a:t>Artesunate</a:t>
            </a:r>
            <a:r>
              <a:rPr lang="en-US" sz="2400" b="1" dirty="0" smtClean="0">
                <a:solidFill>
                  <a:schemeClr val="tx2"/>
                </a:solidFill>
              </a:rPr>
              <a:t>) in two weeks.</a:t>
            </a:r>
          </a:p>
          <a:p>
            <a:endParaRPr lang="en-ZA" dirty="0" smtClean="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447498108"/>
              </p:ext>
            </p:extLst>
          </p:nvPr>
        </p:nvGraphicFramePr>
        <p:xfrm>
          <a:off x="2587080" y="1417638"/>
          <a:ext cx="6480720" cy="1920240"/>
        </p:xfrm>
        <a:graphic>
          <a:graphicData uri="http://schemas.openxmlformats.org/drawingml/2006/table">
            <a:tbl>
              <a:tblPr/>
              <a:tblGrid>
                <a:gridCol w="1521296"/>
                <a:gridCol w="1901889"/>
                <a:gridCol w="1905407"/>
                <a:gridCol w="1152128"/>
              </a:tblGrid>
              <a:tr h="0">
                <a:tc gridSpan="2">
                  <a:txBody>
                    <a:bodyPr/>
                    <a:lstStyle/>
                    <a:p>
                      <a:pPr algn="ctr"/>
                      <a:r>
                        <a:rPr lang="en-ZA" dirty="0" smtClean="0">
                          <a:solidFill>
                            <a:srgbClr val="000000"/>
                          </a:solidFill>
                          <a:effectLst/>
                          <a:latin typeface="arial"/>
                        </a:rPr>
                        <a:t>Malaria consumables </a:t>
                      </a:r>
                    </a:p>
                    <a:p>
                      <a:pPr algn="ctr"/>
                      <a:r>
                        <a:rPr lang="en-ZA" dirty="0" smtClean="0">
                          <a:solidFill>
                            <a:srgbClr val="000000"/>
                          </a:solidFill>
                          <a:effectLst/>
                          <a:latin typeface="arial"/>
                        </a:rPr>
                        <a:t>March </a:t>
                      </a:r>
                      <a:r>
                        <a:rPr lang="en-ZA" dirty="0">
                          <a:solidFill>
                            <a:srgbClr val="000000"/>
                          </a:solidFill>
                          <a:effectLst/>
                          <a:latin typeface="arial"/>
                        </a:rPr>
                        <a:t>to October</a:t>
                      </a:r>
                      <a:endParaRPr lang="en-ZA" dirty="0">
                        <a:effectLst/>
                        <a:latin typeface="arial"/>
                      </a:endParaRPr>
                    </a:p>
                  </a:txBody>
                  <a:tcPr marL="68580" marR="68580" marT="0" marB="0" anchor="b">
                    <a:lnL>
                      <a:noFill/>
                    </a:lnL>
                    <a:lnR w="12700" cmpd="sng">
                      <a:no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dirty="0"/>
                    </a:p>
                  </a:txBody>
                  <a:tcPr>
                    <a:lnL w="12700" cap="flat" cmpd="sng" algn="ctr">
                      <a:solidFill>
                        <a:srgbClr val="000000"/>
                      </a:solidFill>
                      <a:prstDash val="solid"/>
                      <a:round/>
                      <a:headEnd type="none" w="med" len="med"/>
                      <a:tailEnd type="none" w="med" len="med"/>
                    </a:lnL>
                  </a:tcPr>
                </a:tc>
                <a:tc>
                  <a:txBody>
                    <a:bodyPr/>
                    <a:lstStyle/>
                    <a:p>
                      <a:pPr algn="ctr"/>
                      <a:endParaRPr lang="en-ZA" dirty="0">
                        <a:effectLst/>
                        <a:latin typeface="arial"/>
                      </a:endParaRPr>
                    </a:p>
                  </a:txBody>
                  <a:tcPr marL="68580" marR="68580" marT="0" marB="0" anchor="b">
                    <a:lnL>
                      <a:noFill/>
                    </a:lnL>
                    <a:lnR w="12700" cmpd="sng">
                      <a:noFill/>
                      <a:prstDash val="solid"/>
                    </a:lnR>
                    <a:lnT w="12700" cap="flat" cmpd="sng" algn="ctr">
                      <a:solidFill>
                        <a:srgbClr val="000000"/>
                      </a:solidFill>
                      <a:prstDash val="solid"/>
                      <a:round/>
                      <a:headEnd type="none" w="med" len="med"/>
                      <a:tailEnd type="none" w="med" len="med"/>
                    </a:lnT>
                    <a:solidFill>
                      <a:srgbClr val="FFFFFF"/>
                    </a:solidFill>
                  </a:tcPr>
                </a:tc>
                <a:tc>
                  <a:txBody>
                    <a:bodyPr/>
                    <a:lstStyle/>
                    <a:p>
                      <a:pPr algn="ctr"/>
                      <a:endParaRPr lang="en-ZA" dirty="0">
                        <a:effectLst/>
                        <a:latin typeface="arial"/>
                      </a:endParaRPr>
                    </a:p>
                  </a:txBody>
                  <a:tcPr marL="68580" marR="68580" marT="0" marB="0" anchor="b">
                    <a:lnL>
                      <a:noFill/>
                    </a:lnL>
                    <a:lnT w="12700" cap="flat" cmpd="sng" algn="ctr">
                      <a:solidFill>
                        <a:srgbClr val="000000"/>
                      </a:solidFill>
                      <a:prstDash val="solid"/>
                      <a:round/>
                      <a:headEnd type="none" w="med" len="med"/>
                      <a:tailEnd type="none" w="med" len="med"/>
                    </a:lnT>
                    <a:solidFill>
                      <a:srgbClr val="FFFFFF"/>
                    </a:solidFill>
                  </a:tcPr>
                </a:tc>
              </a:tr>
              <a:tr h="0">
                <a:tc>
                  <a:txBody>
                    <a:bodyPr/>
                    <a:lstStyle/>
                    <a:p>
                      <a:r>
                        <a:rPr lang="en-ZA" dirty="0">
                          <a:solidFill>
                            <a:srgbClr val="000000"/>
                          </a:solidFill>
                          <a:effectLst/>
                          <a:latin typeface="arial"/>
                        </a:rPr>
                        <a:t> </a:t>
                      </a:r>
                      <a:endParaRPr lang="en-ZA" dirty="0">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ZA" dirty="0">
                          <a:solidFill>
                            <a:srgbClr val="000000"/>
                          </a:solidFill>
                          <a:effectLst/>
                          <a:latin typeface="arial"/>
                        </a:rPr>
                        <a:t>2016</a:t>
                      </a:r>
                      <a:endParaRPr lang="en-ZA" dirty="0">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ZA" dirty="0">
                          <a:solidFill>
                            <a:schemeClr val="tx2"/>
                          </a:solidFill>
                          <a:effectLst/>
                          <a:latin typeface="arial"/>
                        </a:rPr>
                        <a:t>2017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ZA" dirty="0" smtClean="0">
                          <a:solidFill>
                            <a:schemeClr val="tx2"/>
                          </a:solidFill>
                          <a:effectLst/>
                          <a:latin typeface="arial"/>
                        </a:rPr>
                        <a:t>Increase</a:t>
                      </a:r>
                      <a:r>
                        <a:rPr lang="en-ZA" baseline="0" dirty="0" smtClean="0">
                          <a:solidFill>
                            <a:schemeClr val="tx2"/>
                          </a:solidFill>
                          <a:effectLst/>
                          <a:latin typeface="arial"/>
                        </a:rPr>
                        <a:t> </a:t>
                      </a:r>
                      <a:endParaRPr lang="en-ZA" dirty="0">
                        <a:solidFill>
                          <a:schemeClr val="tx2"/>
                        </a:solidFill>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r>
              <a:tr h="0">
                <a:tc>
                  <a:txBody>
                    <a:bodyPr/>
                    <a:lstStyle/>
                    <a:p>
                      <a:r>
                        <a:rPr lang="en-ZA">
                          <a:solidFill>
                            <a:srgbClr val="000000"/>
                          </a:solidFill>
                          <a:effectLst/>
                          <a:latin typeface="arial"/>
                        </a:rPr>
                        <a:t>IV Artesunate</a:t>
                      </a:r>
                      <a:endParaRPr lang="en-ZA">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dirty="0" smtClean="0">
                          <a:solidFill>
                            <a:srgbClr val="000000"/>
                          </a:solidFill>
                          <a:effectLst/>
                          <a:latin typeface="arial"/>
                        </a:rPr>
                        <a:t>R3 </a:t>
                      </a:r>
                      <a:r>
                        <a:rPr lang="en-ZA" dirty="0">
                          <a:solidFill>
                            <a:srgbClr val="000000"/>
                          </a:solidFill>
                          <a:effectLst/>
                          <a:latin typeface="arial"/>
                        </a:rPr>
                        <a:t>059 212.80</a:t>
                      </a:r>
                      <a:endParaRPr lang="en-ZA"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dirty="0" smtClean="0">
                          <a:solidFill>
                            <a:schemeClr val="tx2"/>
                          </a:solidFill>
                          <a:effectLst/>
                          <a:latin typeface="arial"/>
                        </a:rPr>
                        <a:t>R10 </a:t>
                      </a:r>
                      <a:r>
                        <a:rPr lang="en-ZA" dirty="0">
                          <a:solidFill>
                            <a:schemeClr val="tx2"/>
                          </a:solidFill>
                          <a:effectLst/>
                          <a:latin typeface="arial"/>
                        </a:rPr>
                        <a:t>391 261.88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ZA" dirty="0" smtClean="0">
                          <a:solidFill>
                            <a:schemeClr val="tx2"/>
                          </a:solidFill>
                          <a:effectLst/>
                          <a:latin typeface="arial"/>
                        </a:rPr>
                        <a:t>X3.4</a:t>
                      </a:r>
                      <a:endParaRPr lang="en-ZA" dirty="0">
                        <a:solidFill>
                          <a:schemeClr val="tx2"/>
                        </a:solidFill>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ZA" dirty="0">
                          <a:solidFill>
                            <a:srgbClr val="000000"/>
                          </a:solidFill>
                          <a:effectLst/>
                          <a:latin typeface="arial"/>
                        </a:rPr>
                        <a:t>Malaria test kit</a:t>
                      </a:r>
                      <a:endParaRPr lang="en-ZA" dirty="0">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dirty="0" smtClean="0">
                          <a:solidFill>
                            <a:srgbClr val="000000"/>
                          </a:solidFill>
                          <a:effectLst/>
                          <a:latin typeface="arial"/>
                        </a:rPr>
                        <a:t>R1 </a:t>
                      </a:r>
                      <a:r>
                        <a:rPr lang="en-ZA" dirty="0">
                          <a:solidFill>
                            <a:srgbClr val="000000"/>
                          </a:solidFill>
                          <a:effectLst/>
                          <a:latin typeface="arial"/>
                        </a:rPr>
                        <a:t>846 444.39</a:t>
                      </a:r>
                      <a:endParaRPr lang="en-ZA"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dirty="0" smtClean="0">
                          <a:solidFill>
                            <a:schemeClr val="tx2"/>
                          </a:solidFill>
                          <a:effectLst/>
                          <a:latin typeface="arial"/>
                        </a:rPr>
                        <a:t>R2 </a:t>
                      </a:r>
                      <a:r>
                        <a:rPr lang="en-ZA" dirty="0">
                          <a:solidFill>
                            <a:schemeClr val="tx2"/>
                          </a:solidFill>
                          <a:effectLst/>
                          <a:latin typeface="arial"/>
                        </a:rPr>
                        <a:t>981 272.78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ZA" dirty="0" smtClean="0">
                          <a:solidFill>
                            <a:schemeClr val="tx2"/>
                          </a:solidFill>
                          <a:effectLst/>
                          <a:latin typeface="arial"/>
                        </a:rPr>
                        <a:t>X1.6</a:t>
                      </a:r>
                      <a:endParaRPr lang="en-ZA" dirty="0">
                        <a:solidFill>
                          <a:schemeClr val="tx2"/>
                        </a:solidFill>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ZA">
                          <a:solidFill>
                            <a:srgbClr val="000000"/>
                          </a:solidFill>
                          <a:effectLst/>
                          <a:latin typeface="arial"/>
                        </a:rPr>
                        <a:t>Coartem</a:t>
                      </a:r>
                      <a:endParaRPr lang="en-ZA">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dirty="0" smtClean="0">
                          <a:solidFill>
                            <a:srgbClr val="000000"/>
                          </a:solidFill>
                          <a:effectLst/>
                          <a:latin typeface="arial"/>
                        </a:rPr>
                        <a:t>R227 </a:t>
                      </a:r>
                      <a:r>
                        <a:rPr lang="en-ZA" dirty="0">
                          <a:solidFill>
                            <a:srgbClr val="000000"/>
                          </a:solidFill>
                          <a:effectLst/>
                          <a:latin typeface="arial"/>
                        </a:rPr>
                        <a:t>251.82</a:t>
                      </a:r>
                      <a:endParaRPr lang="en-ZA"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dirty="0" smtClean="0">
                          <a:solidFill>
                            <a:schemeClr val="tx2"/>
                          </a:solidFill>
                          <a:effectLst/>
                          <a:latin typeface="arial"/>
                        </a:rPr>
                        <a:t>R1 </a:t>
                      </a:r>
                      <a:r>
                        <a:rPr lang="en-ZA" dirty="0">
                          <a:solidFill>
                            <a:schemeClr val="tx2"/>
                          </a:solidFill>
                          <a:effectLst/>
                          <a:latin typeface="arial"/>
                        </a:rPr>
                        <a:t>702 813.62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ZA" dirty="0" smtClean="0">
                          <a:solidFill>
                            <a:schemeClr val="tx2"/>
                          </a:solidFill>
                          <a:effectLst/>
                          <a:latin typeface="arial"/>
                        </a:rPr>
                        <a:t>X7.5</a:t>
                      </a:r>
                      <a:endParaRPr lang="en-ZA" dirty="0">
                        <a:solidFill>
                          <a:schemeClr val="tx2"/>
                        </a:solidFill>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12315541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ZA" sz="3200" dirty="0" smtClean="0"/>
              <a:t>Challenge: Upward adjustment contraceptive price</a:t>
            </a:r>
            <a:endParaRPr lang="en-ZA" sz="3200" dirty="0"/>
          </a:p>
        </p:txBody>
      </p:sp>
      <p:sp>
        <p:nvSpPr>
          <p:cNvPr id="5" name="Content Placeholder 4"/>
          <p:cNvSpPr>
            <a:spLocks noGrp="1"/>
          </p:cNvSpPr>
          <p:nvPr>
            <p:ph idx="1"/>
          </p:nvPr>
        </p:nvSpPr>
        <p:spPr>
          <a:xfrm>
            <a:off x="509286" y="1417638"/>
            <a:ext cx="8445802" cy="5440362"/>
          </a:xfrm>
        </p:spPr>
        <p:txBody>
          <a:bodyPr>
            <a:normAutofit fontScale="92500"/>
          </a:bodyPr>
          <a:lstStyle/>
          <a:p>
            <a:r>
              <a:rPr lang="en-ZA" sz="2600" dirty="0" smtClean="0"/>
              <a:t>Product in question: </a:t>
            </a:r>
            <a:r>
              <a:rPr lang="en-ZA" sz="2600" dirty="0" err="1" smtClean="0"/>
              <a:t>Norethisterone</a:t>
            </a:r>
            <a:r>
              <a:rPr lang="en-ZA" sz="2600" dirty="0" smtClean="0"/>
              <a:t> </a:t>
            </a:r>
            <a:r>
              <a:rPr lang="en-ZA" sz="2600" dirty="0" err="1" smtClean="0"/>
              <a:t>Enanthate</a:t>
            </a:r>
            <a:r>
              <a:rPr lang="en-ZA" sz="2600" dirty="0" smtClean="0"/>
              <a:t> (</a:t>
            </a:r>
            <a:r>
              <a:rPr lang="en-ZA" sz="2600" dirty="0" err="1" smtClean="0"/>
              <a:t>Nur-Isterate</a:t>
            </a:r>
            <a:r>
              <a:rPr lang="en-ZA" sz="2600" baseline="30000" dirty="0" smtClean="0"/>
              <a:t>®</a:t>
            </a:r>
            <a:r>
              <a:rPr lang="en-ZA" sz="2600" dirty="0" smtClean="0"/>
              <a:t>)- long acting injectable for women who require progesterone only for contraception. It is a SA Essential Medicine ( </a:t>
            </a:r>
            <a:r>
              <a:rPr lang="en-ZA" sz="2600" dirty="0" err="1" smtClean="0"/>
              <a:t>Catergory</a:t>
            </a:r>
            <a:r>
              <a:rPr lang="en-ZA" sz="2600" dirty="0" smtClean="0"/>
              <a:t> A)</a:t>
            </a:r>
          </a:p>
          <a:p>
            <a:pPr lvl="1"/>
            <a:r>
              <a:rPr lang="en-ZA" sz="2200" dirty="0" smtClean="0"/>
              <a:t>Previously on contract(NT) price @ R11,54 VAT incl.</a:t>
            </a:r>
          </a:p>
          <a:p>
            <a:pPr lvl="1"/>
            <a:r>
              <a:rPr lang="en-ZA" sz="2200" dirty="0" smtClean="0"/>
              <a:t>Contract expired Sep 2017 and no new contract was awarded</a:t>
            </a:r>
          </a:p>
          <a:p>
            <a:r>
              <a:rPr lang="en-ZA" sz="2600" dirty="0" smtClean="0"/>
              <a:t>Pharmaceutical depot obtained Quote on 02/Feb/2018 for adjudication @ R11,54 (On Friday 9</a:t>
            </a:r>
            <a:r>
              <a:rPr lang="en-ZA" sz="2600" baseline="30000" dirty="0" smtClean="0"/>
              <a:t>th</a:t>
            </a:r>
            <a:r>
              <a:rPr lang="en-ZA" sz="2600" dirty="0" smtClean="0"/>
              <a:t>) </a:t>
            </a:r>
          </a:p>
          <a:p>
            <a:r>
              <a:rPr lang="en-ZA" sz="2600" dirty="0" smtClean="0"/>
              <a:t>Supplementary contract loaded by NT 09 Feb 2018 (RT-283 2017) held by National Treasury  @R24 per vial</a:t>
            </a:r>
          </a:p>
          <a:p>
            <a:r>
              <a:rPr lang="en-ZA" sz="2600" dirty="0" smtClean="0">
                <a:solidFill>
                  <a:schemeClr val="tx2"/>
                </a:solidFill>
              </a:rPr>
              <a:t>NB. SEP (Single Exit Price) = R12. New contract price is twice the SEP</a:t>
            </a:r>
          </a:p>
          <a:p>
            <a:endParaRPr lang="en-ZA" dirty="0" smtClean="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79</a:t>
            </a:fld>
            <a:endParaRPr lang="en-ZA" altLang="en-US"/>
          </a:p>
        </p:txBody>
      </p:sp>
    </p:spTree>
    <p:extLst>
      <p:ext uri="{BB962C8B-B14F-4D97-AF65-F5344CB8AC3E}">
        <p14:creationId xmlns:p14="http://schemas.microsoft.com/office/powerpoint/2010/main" xmlns="" val="93333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2371" y="115747"/>
            <a:ext cx="9306372" cy="6250330"/>
          </a:xfrm>
        </p:spPr>
      </p:pic>
      <p:sp>
        <p:nvSpPr>
          <p:cNvPr id="2" name="Slide Number Placeholder 1"/>
          <p:cNvSpPr>
            <a:spLocks noGrp="1"/>
          </p:cNvSpPr>
          <p:nvPr>
            <p:ph type="sldNum" sz="quarter" idx="12"/>
          </p:nvPr>
        </p:nvSpPr>
        <p:spPr/>
        <p:txBody>
          <a:bodyPr/>
          <a:lstStyle/>
          <a:p>
            <a:fld id="{56E41C8F-6852-4F79-ACAF-D98EB2C3A37B}" type="slidenum">
              <a:rPr lang="en-ZA" altLang="en-US" smtClean="0"/>
              <a:pPr/>
              <a:t>8</a:t>
            </a:fld>
            <a:endParaRPr lang="en-ZA" altLang="en-US"/>
          </a:p>
        </p:txBody>
      </p:sp>
    </p:spTree>
    <p:extLst>
      <p:ext uri="{BB962C8B-B14F-4D97-AF65-F5344CB8AC3E}">
        <p14:creationId xmlns:p14="http://schemas.microsoft.com/office/powerpoint/2010/main" xmlns="" val="5575588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TECHNOLOGY</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9289674-F5FB-4291-A0D2-1657CC87F855}" type="slidenum">
              <a:rPr lang="en-ZA" altLang="en-US" smtClean="0"/>
              <a:pPr/>
              <a:t>80</a:t>
            </a:fld>
            <a:endParaRPr lang="en-ZA" altLang="en-US"/>
          </a:p>
        </p:txBody>
      </p:sp>
    </p:spTree>
    <p:extLst>
      <p:ext uri="{BB962C8B-B14F-4D97-AF65-F5344CB8AC3E}">
        <p14:creationId xmlns:p14="http://schemas.microsoft.com/office/powerpoint/2010/main" xmlns="" val="6395530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MEDICAL EQUIPMENT</a:t>
            </a:r>
            <a:endParaRPr lang="en-ZA" dirty="0"/>
          </a:p>
        </p:txBody>
      </p:sp>
      <p:sp>
        <p:nvSpPr>
          <p:cNvPr id="3" name="Content Placeholder 2"/>
          <p:cNvSpPr>
            <a:spLocks noGrp="1"/>
          </p:cNvSpPr>
          <p:nvPr>
            <p:ph idx="1"/>
          </p:nvPr>
        </p:nvSpPr>
        <p:spPr>
          <a:xfrm>
            <a:off x="538018" y="1590965"/>
            <a:ext cx="7696200" cy="4525963"/>
          </a:xfrm>
        </p:spPr>
        <p:txBody>
          <a:bodyPr/>
          <a:lstStyle/>
          <a:p>
            <a:pPr lvl="0" eaLnBrk="1" hangingPunct="1">
              <a:spcAft>
                <a:spcPct val="30000"/>
              </a:spcAft>
              <a:buClr>
                <a:srgbClr val="FFCF01"/>
              </a:buClr>
              <a:buSzTx/>
              <a:buFont typeface="Wingdings" pitchFamily="2" charset="2"/>
              <a:buChar char="§"/>
            </a:pPr>
            <a:r>
              <a:rPr lang="en-ZA" sz="2400" dirty="0">
                <a:solidFill>
                  <a:srgbClr val="000000"/>
                </a:solidFill>
                <a:latin typeface="Tahoma"/>
                <a:cs typeface="Arial"/>
              </a:rPr>
              <a:t>In ensuring the availability of Health Technology equipment within the Provincial Health system, procurement and commissioning were done as follows, over the past two financial years: </a:t>
            </a:r>
          </a:p>
          <a:p>
            <a:pPr lvl="0" eaLnBrk="1" hangingPunct="1">
              <a:spcAft>
                <a:spcPct val="30000"/>
              </a:spcAft>
              <a:buClr>
                <a:srgbClr val="FFCF01"/>
              </a:buClr>
              <a:buSzTx/>
              <a:buFont typeface="Wingdings" pitchFamily="2" charset="2"/>
              <a:buChar char="§"/>
            </a:pPr>
            <a:endParaRPr lang="en-ZA" sz="2400" dirty="0">
              <a:solidFill>
                <a:srgbClr val="000000"/>
              </a:solidFill>
              <a:latin typeface="Tahoma"/>
              <a:cs typeface="Arial"/>
            </a:endParaRPr>
          </a:p>
          <a:p>
            <a:endParaRPr lang="en-ZA" dirty="0"/>
          </a:p>
        </p:txBody>
      </p:sp>
      <p:pic>
        <p:nvPicPr>
          <p:cNvPr id="4" name="Picture 3"/>
          <p:cNvPicPr>
            <a:picLocks noChangeAspect="1"/>
          </p:cNvPicPr>
          <p:nvPr/>
        </p:nvPicPr>
        <p:blipFill>
          <a:blip r:embed="rId2" cstate="print"/>
          <a:stretch>
            <a:fillRect/>
          </a:stretch>
        </p:blipFill>
        <p:spPr>
          <a:xfrm>
            <a:off x="726743" y="3284779"/>
            <a:ext cx="8188657" cy="3005472"/>
          </a:xfrm>
          <a:prstGeom prst="rect">
            <a:avLst/>
          </a:prstGeom>
        </p:spPr>
      </p:pic>
      <p:sp>
        <p:nvSpPr>
          <p:cNvPr id="5" name="Slide Number Placeholder 4"/>
          <p:cNvSpPr>
            <a:spLocks noGrp="1"/>
          </p:cNvSpPr>
          <p:nvPr>
            <p:ph type="sldNum" sz="quarter" idx="12"/>
          </p:nvPr>
        </p:nvSpPr>
        <p:spPr/>
        <p:txBody>
          <a:bodyPr/>
          <a:lstStyle/>
          <a:p>
            <a:fld id="{56E41C8F-6852-4F79-ACAF-D98EB2C3A37B}" type="slidenum">
              <a:rPr lang="en-ZA" altLang="en-US" smtClean="0"/>
              <a:pPr/>
              <a:t>81</a:t>
            </a:fld>
            <a:endParaRPr lang="en-ZA" altLang="en-US"/>
          </a:p>
        </p:txBody>
      </p:sp>
    </p:spTree>
    <p:extLst>
      <p:ext uri="{BB962C8B-B14F-4D97-AF65-F5344CB8AC3E}">
        <p14:creationId xmlns:p14="http://schemas.microsoft.com/office/powerpoint/2010/main" xmlns="" val="17073990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EQUIPMENT LIST PER HOSPITAL</a:t>
            </a:r>
            <a:endParaRPr lang="en-US" dirty="0"/>
          </a:p>
        </p:txBody>
      </p:sp>
      <p:sp>
        <p:nvSpPr>
          <p:cNvPr id="5" name="Content Placeholder 4"/>
          <p:cNvSpPr>
            <a:spLocks noGrp="1"/>
          </p:cNvSpPr>
          <p:nvPr>
            <p:ph idx="1"/>
          </p:nvPr>
        </p:nvSpPr>
        <p:spPr/>
        <p:txBody>
          <a:bodyPr/>
          <a:lstStyle/>
          <a:p>
            <a:r>
              <a:rPr lang="en-US" dirty="0" smtClean="0">
                <a:solidFill>
                  <a:srgbClr val="FF0000"/>
                </a:solidFill>
              </a:rPr>
              <a:t>Hyperlink to excel spreadsheet</a:t>
            </a:r>
          </a:p>
          <a:p>
            <a:pPr lvl="1"/>
            <a:r>
              <a:rPr lang="en-US" dirty="0" smtClean="0">
                <a:solidFill>
                  <a:srgbClr val="FF0000"/>
                </a:solidFill>
              </a:rPr>
              <a:t>Procured in 2017/18</a:t>
            </a:r>
          </a:p>
          <a:p>
            <a:pPr lvl="1"/>
            <a:r>
              <a:rPr lang="en-US" dirty="0" smtClean="0">
                <a:solidFill>
                  <a:srgbClr val="FF0000"/>
                </a:solidFill>
              </a:rPr>
              <a:t>Current asset register</a:t>
            </a:r>
          </a:p>
          <a:p>
            <a:pPr lvl="1"/>
            <a:endParaRPr lang="en-US" dirty="0">
              <a:solidFill>
                <a:srgbClr val="FF0000"/>
              </a:solidFill>
            </a:endParaRPr>
          </a:p>
          <a:p>
            <a:pPr lvl="1"/>
            <a:endParaRPr lang="en-US" dirty="0">
              <a:solidFill>
                <a:srgbClr val="FF0000"/>
              </a:solidFill>
            </a:endParaRPr>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82</a:t>
            </a:fld>
            <a:endParaRPr lang="en-ZA" altLang="en-US"/>
          </a:p>
        </p:txBody>
      </p:sp>
    </p:spTree>
    <p:extLst>
      <p:ext uri="{BB962C8B-B14F-4D97-AF65-F5344CB8AC3E}">
        <p14:creationId xmlns:p14="http://schemas.microsoft.com/office/powerpoint/2010/main" xmlns="" val="11711028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sz="3200" dirty="0" smtClean="0">
                <a:solidFill>
                  <a:schemeClr val="tx1"/>
                </a:solidFill>
              </a:rPr>
              <a:t>Availability Speciality</a:t>
            </a:r>
            <a:r>
              <a:rPr lang="en-ZA" sz="3200" dirty="0" smtClean="0"/>
              <a:t> Medical equipment </a:t>
            </a:r>
            <a:endParaRPr lang="en-ZA" sz="3200" dirty="0"/>
          </a:p>
        </p:txBody>
      </p:sp>
      <p:graphicFrame>
        <p:nvGraphicFramePr>
          <p:cNvPr id="4" name="Table 3"/>
          <p:cNvGraphicFramePr>
            <a:graphicFrameLocks noGrp="1"/>
          </p:cNvGraphicFramePr>
          <p:nvPr>
            <p:extLst>
              <p:ext uri="{D42A27DB-BD31-4B8C-83A1-F6EECF244321}">
                <p14:modId xmlns:p14="http://schemas.microsoft.com/office/powerpoint/2010/main" xmlns="" val="1496578872"/>
              </p:ext>
            </p:extLst>
          </p:nvPr>
        </p:nvGraphicFramePr>
        <p:xfrm>
          <a:off x="355779" y="1128210"/>
          <a:ext cx="8423563" cy="4693920"/>
        </p:xfrm>
        <a:graphic>
          <a:graphicData uri="http://schemas.openxmlformats.org/drawingml/2006/table">
            <a:tbl>
              <a:tblPr firstRow="1" bandRow="1">
                <a:tableStyleId>{5C22544A-7EE6-4342-B048-85BDC9FD1C3A}</a:tableStyleId>
              </a:tblPr>
              <a:tblGrid>
                <a:gridCol w="2098054">
                  <a:extLst>
                    <a:ext uri="{9D8B030D-6E8A-4147-A177-3AD203B41FA5}">
                      <a16:colId xmlns:a16="http://schemas.microsoft.com/office/drawing/2014/main" xmlns="" val="774428011"/>
                    </a:ext>
                  </a:extLst>
                </a:gridCol>
                <a:gridCol w="1446835">
                  <a:extLst>
                    <a:ext uri="{9D8B030D-6E8A-4147-A177-3AD203B41FA5}">
                      <a16:colId xmlns:a16="http://schemas.microsoft.com/office/drawing/2014/main" xmlns="" val="4164238655"/>
                    </a:ext>
                  </a:extLst>
                </a:gridCol>
                <a:gridCol w="4878674">
                  <a:extLst>
                    <a:ext uri="{9D8B030D-6E8A-4147-A177-3AD203B41FA5}">
                      <a16:colId xmlns:a16="http://schemas.microsoft.com/office/drawing/2014/main" xmlns="" val="2607382334"/>
                    </a:ext>
                  </a:extLst>
                </a:gridCol>
              </a:tblGrid>
              <a:tr h="370840">
                <a:tc>
                  <a:txBody>
                    <a:bodyPr/>
                    <a:lstStyle/>
                    <a:p>
                      <a:r>
                        <a:rPr lang="en-ZA" dirty="0" smtClean="0">
                          <a:solidFill>
                            <a:schemeClr val="tx1"/>
                          </a:solidFill>
                        </a:rPr>
                        <a:t>Equipment </a:t>
                      </a:r>
                      <a:endParaRPr lang="en-ZA" dirty="0">
                        <a:solidFill>
                          <a:schemeClr val="tx1"/>
                        </a:solidFill>
                      </a:endParaRPr>
                    </a:p>
                  </a:txBody>
                  <a:tcPr/>
                </a:tc>
                <a:tc>
                  <a:txBody>
                    <a:bodyPr/>
                    <a:lstStyle/>
                    <a:p>
                      <a:r>
                        <a:rPr lang="en-ZA" dirty="0" smtClean="0">
                          <a:solidFill>
                            <a:schemeClr val="tx1"/>
                          </a:solidFill>
                        </a:rPr>
                        <a:t>Availability </a:t>
                      </a:r>
                      <a:endParaRPr lang="en-ZA" dirty="0">
                        <a:solidFill>
                          <a:schemeClr val="tx1"/>
                        </a:solidFill>
                      </a:endParaRPr>
                    </a:p>
                  </a:txBody>
                  <a:tcPr/>
                </a:tc>
                <a:tc>
                  <a:txBody>
                    <a:bodyPr/>
                    <a:lstStyle/>
                    <a:p>
                      <a:r>
                        <a:rPr lang="en-ZA" dirty="0" smtClean="0">
                          <a:solidFill>
                            <a:schemeClr val="tx1"/>
                          </a:solidFill>
                        </a:rPr>
                        <a:t>Comment </a:t>
                      </a:r>
                      <a:endParaRPr lang="en-ZA" dirty="0">
                        <a:solidFill>
                          <a:schemeClr val="tx1"/>
                        </a:solidFill>
                      </a:endParaRPr>
                    </a:p>
                  </a:txBody>
                  <a:tcPr/>
                </a:tc>
                <a:extLst>
                  <a:ext uri="{0D108BD9-81ED-4DB2-BD59-A6C34878D82A}">
                    <a16:rowId xmlns:a16="http://schemas.microsoft.com/office/drawing/2014/main" xmlns="" val="3268876978"/>
                  </a:ext>
                </a:extLst>
              </a:tr>
              <a:tr h="116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Oncology</a:t>
                      </a:r>
                      <a:r>
                        <a:rPr lang="en-ZA" baseline="0" dirty="0" smtClean="0"/>
                        <a:t> (</a:t>
                      </a:r>
                      <a:r>
                        <a:rPr lang="en-ZA" dirty="0" smtClean="0"/>
                        <a:t>Lin</a:t>
                      </a:r>
                      <a:r>
                        <a:rPr lang="en-ZA" baseline="0" dirty="0" smtClean="0"/>
                        <a:t> </a:t>
                      </a:r>
                      <a:r>
                        <a:rPr lang="en-ZA" baseline="0" dirty="0" err="1" smtClean="0"/>
                        <a:t>Acc</a:t>
                      </a:r>
                      <a:r>
                        <a:rPr lang="en-ZA" baseline="0" dirty="0" smtClean="0"/>
                        <a:t>)</a:t>
                      </a:r>
                      <a:endParaRPr lang="en-ZA" dirty="0" smtClean="0"/>
                    </a:p>
                    <a:p>
                      <a:endParaRPr lang="en-ZA" dirty="0"/>
                    </a:p>
                  </a:txBody>
                  <a:tcPr/>
                </a:tc>
                <a:tc>
                  <a:txBody>
                    <a:bodyPr/>
                    <a:lstStyle/>
                    <a:p>
                      <a:pPr algn="ctr"/>
                      <a:r>
                        <a:rPr lang="en-ZA" dirty="0" smtClean="0"/>
                        <a:t>2</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1 is condemned</a:t>
                      </a:r>
                    </a:p>
                    <a:p>
                      <a:r>
                        <a:rPr lang="en-ZA" dirty="0" smtClean="0"/>
                        <a:t>1 is 15 years old,</a:t>
                      </a:r>
                      <a:r>
                        <a:rPr lang="en-ZA" baseline="0" dirty="0" smtClean="0"/>
                        <a:t> due for replacement in 2018/19 can only manage 25-30 patients per day instead of 50 creating a backlog </a:t>
                      </a:r>
                    </a:p>
                  </a:txBody>
                  <a:tcPr/>
                </a:tc>
                <a:extLst>
                  <a:ext uri="{0D108BD9-81ED-4DB2-BD59-A6C34878D82A}">
                    <a16:rowId xmlns:a16="http://schemas.microsoft.com/office/drawing/2014/main" xmlns="" val="3950213855"/>
                  </a:ext>
                </a:extLst>
              </a:tr>
              <a:tr h="370840">
                <a:tc>
                  <a:txBody>
                    <a:bodyPr/>
                    <a:lstStyle/>
                    <a:p>
                      <a:r>
                        <a:rPr lang="en-ZA" dirty="0" smtClean="0"/>
                        <a:t>CT scan </a:t>
                      </a:r>
                      <a:endParaRPr lang="en-ZA" dirty="0"/>
                    </a:p>
                  </a:txBody>
                  <a:tcPr/>
                </a:tc>
                <a:tc>
                  <a:txBody>
                    <a:bodyPr/>
                    <a:lstStyle/>
                    <a:p>
                      <a:pPr algn="ctr"/>
                      <a:r>
                        <a:rPr lang="en-ZA" dirty="0" smtClean="0"/>
                        <a:t>2</a:t>
                      </a:r>
                      <a:endParaRPr lang="en-ZA" dirty="0"/>
                    </a:p>
                  </a:txBody>
                  <a:tcPr/>
                </a:tc>
                <a:tc>
                  <a:txBody>
                    <a:bodyPr/>
                    <a:lstStyle/>
                    <a:p>
                      <a:r>
                        <a:rPr lang="en-ZA" dirty="0" smtClean="0"/>
                        <a:t>Both Functional</a:t>
                      </a:r>
                      <a:endParaRPr lang="en-ZA" dirty="0"/>
                    </a:p>
                  </a:txBody>
                  <a:tcPr/>
                </a:tc>
                <a:extLst>
                  <a:ext uri="{0D108BD9-81ED-4DB2-BD59-A6C34878D82A}">
                    <a16:rowId xmlns:a16="http://schemas.microsoft.com/office/drawing/2014/main" xmlns="" val="4244316319"/>
                  </a:ext>
                </a:extLst>
              </a:tr>
              <a:tr h="370840">
                <a:tc>
                  <a:txBody>
                    <a:bodyPr/>
                    <a:lstStyle/>
                    <a:p>
                      <a:r>
                        <a:rPr lang="en-ZA" dirty="0" smtClean="0"/>
                        <a:t>MRI</a:t>
                      </a:r>
                      <a:endParaRPr lang="en-ZA" dirty="0"/>
                    </a:p>
                  </a:txBody>
                  <a:tcPr/>
                </a:tc>
                <a:tc>
                  <a:txBody>
                    <a:bodyPr/>
                    <a:lstStyle/>
                    <a:p>
                      <a:pPr algn="ctr"/>
                      <a:r>
                        <a:rPr lang="en-ZA" dirty="0" smtClean="0"/>
                        <a:t>1</a:t>
                      </a:r>
                      <a:endParaRPr lang="en-ZA" dirty="0"/>
                    </a:p>
                  </a:txBody>
                  <a:tcPr/>
                </a:tc>
                <a:tc>
                  <a:txBody>
                    <a:bodyPr/>
                    <a:lstStyle/>
                    <a:p>
                      <a:r>
                        <a:rPr lang="en-ZA" dirty="0" smtClean="0"/>
                        <a:t>&gt;10 years old. Due for replacement </a:t>
                      </a:r>
                      <a:endParaRPr lang="en-ZA" dirty="0"/>
                    </a:p>
                  </a:txBody>
                  <a:tcPr/>
                </a:tc>
                <a:extLst>
                  <a:ext uri="{0D108BD9-81ED-4DB2-BD59-A6C34878D82A}">
                    <a16:rowId xmlns:a16="http://schemas.microsoft.com/office/drawing/2014/main" xmlns="" val="59633744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Mammogram</a:t>
                      </a:r>
                      <a:r>
                        <a:rPr lang="en-ZA" baseline="0" dirty="0" smtClean="0"/>
                        <a:t> </a:t>
                      </a:r>
                      <a:endParaRPr lang="en-ZA" dirty="0"/>
                    </a:p>
                  </a:txBody>
                  <a:tcPr/>
                </a:tc>
                <a:tc>
                  <a:txBody>
                    <a:bodyPr/>
                    <a:lstStyle/>
                    <a:p>
                      <a:pPr algn="ctr"/>
                      <a:r>
                        <a:rPr lang="en-ZA" dirty="0" smtClean="0"/>
                        <a:t>2</a:t>
                      </a:r>
                      <a:endParaRPr lang="en-ZA" dirty="0"/>
                    </a:p>
                  </a:txBody>
                  <a:tcPr/>
                </a:tc>
                <a:tc>
                  <a:txBody>
                    <a:bodyPr/>
                    <a:lstStyle/>
                    <a:p>
                      <a:r>
                        <a:rPr lang="en-ZA" dirty="0" smtClean="0"/>
                        <a:t>Both Functional </a:t>
                      </a:r>
                      <a:endParaRPr lang="en-ZA" dirty="0"/>
                    </a:p>
                  </a:txBody>
                  <a:tcPr/>
                </a:tc>
                <a:extLst>
                  <a:ext uri="{0D108BD9-81ED-4DB2-BD59-A6C34878D82A}">
                    <a16:rowId xmlns:a16="http://schemas.microsoft.com/office/drawing/2014/main" xmlns="" val="3841652223"/>
                  </a:ext>
                </a:extLst>
              </a:tr>
              <a:tr h="363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Dialysis </a:t>
                      </a:r>
                    </a:p>
                  </a:txBody>
                  <a:tcPr/>
                </a:tc>
                <a:tc>
                  <a:txBody>
                    <a:bodyPr/>
                    <a:lstStyle/>
                    <a:p>
                      <a:pPr algn="ctr"/>
                      <a:r>
                        <a:rPr lang="en-ZA" dirty="0" smtClean="0"/>
                        <a:t>22</a:t>
                      </a:r>
                      <a:endParaRPr lang="en-ZA" dirty="0"/>
                    </a:p>
                  </a:txBody>
                  <a:tcPr/>
                </a:tc>
                <a:tc>
                  <a:txBody>
                    <a:bodyPr/>
                    <a:lstStyle/>
                    <a:p>
                      <a:r>
                        <a:rPr lang="en-ZA" dirty="0" smtClean="0"/>
                        <a:t>Outsourced through PPP</a:t>
                      </a:r>
                      <a:endParaRPr lang="en-ZA" dirty="0"/>
                    </a:p>
                  </a:txBody>
                  <a:tcPr/>
                </a:tc>
                <a:extLst>
                  <a:ext uri="{0D108BD9-81ED-4DB2-BD59-A6C34878D82A}">
                    <a16:rowId xmlns:a16="http://schemas.microsoft.com/office/drawing/2014/main" xmlns="" val="54271319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C-Arm </a:t>
                      </a:r>
                      <a:endParaRPr lang="en-ZA" dirty="0">
                        <a:solidFill>
                          <a:schemeClr val="tx1"/>
                        </a:solidFill>
                      </a:endParaRPr>
                    </a:p>
                  </a:txBody>
                  <a:tcPr/>
                </a:tc>
                <a:tc>
                  <a:txBody>
                    <a:bodyPr/>
                    <a:lstStyle/>
                    <a:p>
                      <a:pPr algn="ctr"/>
                      <a:r>
                        <a:rPr lang="en-ZA" dirty="0" smtClean="0"/>
                        <a:t>7</a:t>
                      </a:r>
                      <a:endParaRPr lang="en-ZA" dirty="0"/>
                    </a:p>
                  </a:txBody>
                  <a:tcPr/>
                </a:tc>
                <a:tc>
                  <a:txBody>
                    <a:bodyPr/>
                    <a:lstStyle/>
                    <a:p>
                      <a:r>
                        <a:rPr lang="en-ZA" dirty="0" smtClean="0"/>
                        <a:t>Only 3 Functional</a:t>
                      </a:r>
                      <a:endParaRPr lang="en-ZA" dirty="0"/>
                    </a:p>
                  </a:txBody>
                  <a:tcPr/>
                </a:tc>
                <a:extLst>
                  <a:ext uri="{0D108BD9-81ED-4DB2-BD59-A6C34878D82A}">
                    <a16:rowId xmlns:a16="http://schemas.microsoft.com/office/drawing/2014/main" xmlns="" val="2177602964"/>
                  </a:ext>
                </a:extLst>
              </a:tr>
              <a:tr h="370840">
                <a:tc>
                  <a:txBody>
                    <a:bodyPr/>
                    <a:lstStyle/>
                    <a:p>
                      <a:r>
                        <a:rPr lang="en-ZA" dirty="0" smtClean="0">
                          <a:solidFill>
                            <a:schemeClr val="tx1"/>
                          </a:solidFill>
                        </a:rPr>
                        <a:t>CATH lab </a:t>
                      </a:r>
                      <a:endParaRPr lang="en-ZA" dirty="0">
                        <a:solidFill>
                          <a:schemeClr val="tx1"/>
                        </a:solidFill>
                      </a:endParaRPr>
                    </a:p>
                  </a:txBody>
                  <a:tcPr/>
                </a:tc>
                <a:tc>
                  <a:txBody>
                    <a:bodyPr/>
                    <a:lstStyle/>
                    <a:p>
                      <a:pPr algn="ctr"/>
                      <a:r>
                        <a:rPr lang="en-ZA" dirty="0" smtClean="0"/>
                        <a:t>1</a:t>
                      </a:r>
                      <a:endParaRPr lang="en-ZA" dirty="0"/>
                    </a:p>
                  </a:txBody>
                  <a:tcPr/>
                </a:tc>
                <a:tc>
                  <a:txBody>
                    <a:bodyPr/>
                    <a:lstStyle/>
                    <a:p>
                      <a:r>
                        <a:rPr lang="en-ZA" dirty="0" smtClean="0"/>
                        <a:t>To</a:t>
                      </a:r>
                      <a:r>
                        <a:rPr lang="en-ZA" baseline="0" dirty="0" smtClean="0"/>
                        <a:t> be commissioned in July 2018, delay due to air-conditioning and laminar flow challenges.</a:t>
                      </a:r>
                      <a:endParaRPr lang="en-ZA" dirty="0"/>
                    </a:p>
                  </a:txBody>
                  <a:tcPr/>
                </a:tc>
                <a:extLst>
                  <a:ext uri="{0D108BD9-81ED-4DB2-BD59-A6C34878D82A}">
                    <a16:rowId xmlns:a16="http://schemas.microsoft.com/office/drawing/2014/main" xmlns="" val="2141216195"/>
                  </a:ext>
                </a:extLst>
              </a:tr>
              <a:tr h="370840">
                <a:tc>
                  <a:txBody>
                    <a:bodyPr/>
                    <a:lstStyle/>
                    <a:p>
                      <a:r>
                        <a:rPr lang="en-ZA" dirty="0" smtClean="0"/>
                        <a:t>PACS RIS</a:t>
                      </a:r>
                      <a:endParaRPr lang="en-ZA" dirty="0"/>
                    </a:p>
                  </a:txBody>
                  <a:tcPr/>
                </a:tc>
                <a:tc>
                  <a:txBody>
                    <a:bodyPr/>
                    <a:lstStyle/>
                    <a:p>
                      <a:pPr algn="ctr"/>
                      <a:r>
                        <a:rPr lang="en-ZA" dirty="0" smtClean="0"/>
                        <a:t>0</a:t>
                      </a:r>
                      <a:endParaRPr lang="en-ZA" dirty="0"/>
                    </a:p>
                  </a:txBody>
                  <a:tcPr/>
                </a:tc>
                <a:tc>
                  <a:txBody>
                    <a:bodyPr/>
                    <a:lstStyle/>
                    <a:p>
                      <a:r>
                        <a:rPr lang="en-ZA" dirty="0" smtClean="0"/>
                        <a:t>Tender advertised,</a:t>
                      </a:r>
                      <a:r>
                        <a:rPr lang="en-ZA" baseline="0" dirty="0" smtClean="0"/>
                        <a:t> budgetary constraints</a:t>
                      </a:r>
                      <a:endParaRPr lang="en-ZA" dirty="0"/>
                    </a:p>
                  </a:txBody>
                  <a:tcPr/>
                </a:tc>
                <a:extLst>
                  <a:ext uri="{0D108BD9-81ED-4DB2-BD59-A6C34878D82A}">
                    <a16:rowId xmlns:a16="http://schemas.microsoft.com/office/drawing/2014/main" xmlns="" val="2618127744"/>
                  </a:ext>
                </a:extLst>
              </a:tr>
            </a:tbl>
          </a:graphicData>
        </a:graphic>
      </p:graphicFrame>
      <p:sp>
        <p:nvSpPr>
          <p:cNvPr id="2" name="Slide Number Placeholder 1"/>
          <p:cNvSpPr>
            <a:spLocks noGrp="1"/>
          </p:cNvSpPr>
          <p:nvPr>
            <p:ph type="sldNum" sz="quarter" idx="12"/>
          </p:nvPr>
        </p:nvSpPr>
        <p:spPr/>
        <p:txBody>
          <a:bodyPr/>
          <a:lstStyle/>
          <a:p>
            <a:fld id="{78EC1A2B-DF89-4B8F-906F-AA4EF7B57BA3}" type="slidenum">
              <a:rPr lang="en-ZA" altLang="en-US" smtClean="0"/>
              <a:pPr/>
              <a:t>83</a:t>
            </a:fld>
            <a:endParaRPr lang="en-ZA" altLang="en-US"/>
          </a:p>
        </p:txBody>
      </p:sp>
    </p:spTree>
    <p:extLst>
      <p:ext uri="{BB962C8B-B14F-4D97-AF65-F5344CB8AC3E}">
        <p14:creationId xmlns:p14="http://schemas.microsoft.com/office/powerpoint/2010/main" xmlns="" val="39710068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Surgical Backlog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47351351"/>
              </p:ext>
            </p:extLst>
          </p:nvPr>
        </p:nvGraphicFramePr>
        <p:xfrm>
          <a:off x="821804" y="1539434"/>
          <a:ext cx="8093595" cy="4340508"/>
        </p:xfrm>
        <a:graphic>
          <a:graphicData uri="http://schemas.openxmlformats.org/drawingml/2006/table">
            <a:tbl>
              <a:tblPr firstRow="1" firstCol="1">
                <a:tableStyleId>{775DCB02-9BB8-47FD-8907-85C794F793BA}</a:tableStyleId>
              </a:tblPr>
              <a:tblGrid>
                <a:gridCol w="1504264"/>
                <a:gridCol w="931990"/>
                <a:gridCol w="931990"/>
                <a:gridCol w="719430"/>
                <a:gridCol w="833887"/>
                <a:gridCol w="801184"/>
                <a:gridCol w="801184"/>
                <a:gridCol w="801184"/>
                <a:gridCol w="768482"/>
              </a:tblGrid>
              <a:tr h="518974">
                <a:tc>
                  <a:txBody>
                    <a:bodyPr/>
                    <a:lstStyle/>
                    <a:p>
                      <a:pPr algn="l" fontAlgn="b"/>
                      <a:r>
                        <a:rPr lang="en-US" sz="1600" u="none" strike="noStrike" dirty="0">
                          <a:effectLst/>
                        </a:rPr>
                        <a:t>Surgical Domain </a:t>
                      </a:r>
                      <a:endParaRPr lang="en-US" sz="1600" b="1" i="0" u="none" strike="noStrike" dirty="0">
                        <a:solidFill>
                          <a:srgbClr val="000000"/>
                        </a:solidFill>
                        <a:effectLst/>
                        <a:latin typeface="Calibri" charset="0"/>
                      </a:endParaRPr>
                    </a:p>
                  </a:txBody>
                  <a:tcPr marL="12700" marR="12700" marT="12700" marB="0" anchor="b"/>
                </a:tc>
                <a:tc>
                  <a:txBody>
                    <a:bodyPr/>
                    <a:lstStyle/>
                    <a:p>
                      <a:pPr algn="ctr" fontAlgn="b"/>
                      <a:r>
                        <a:rPr lang="en-US" sz="1600" u="none" strike="noStrike" dirty="0" err="1" smtClean="0">
                          <a:effectLst/>
                        </a:rPr>
                        <a:t>Pieters</a:t>
                      </a:r>
                      <a:r>
                        <a:rPr lang="en-US" sz="1600" u="none" strike="noStrike" dirty="0" smtClean="0">
                          <a:effectLst/>
                        </a:rPr>
                        <a:t>-burg </a:t>
                      </a:r>
                      <a:endParaRPr lang="en-US" sz="1600" b="1" i="0" u="none" strike="noStrike" dirty="0">
                        <a:solidFill>
                          <a:srgbClr val="000000"/>
                        </a:solidFill>
                        <a:effectLst/>
                        <a:latin typeface="Calibri" charset="0"/>
                      </a:endParaRPr>
                    </a:p>
                  </a:txBody>
                  <a:tcPr marL="12700" marR="12700" marT="12700" marB="0" anchor="b"/>
                </a:tc>
                <a:tc>
                  <a:txBody>
                    <a:bodyPr/>
                    <a:lstStyle/>
                    <a:p>
                      <a:pPr algn="ctr" fontAlgn="b"/>
                      <a:r>
                        <a:rPr lang="en-US" sz="1600" u="none" strike="noStrike" dirty="0" err="1" smtClean="0">
                          <a:effectLst/>
                        </a:rPr>
                        <a:t>Mank-weng</a:t>
                      </a:r>
                      <a:r>
                        <a:rPr lang="en-US" sz="1600" u="none" strike="noStrike" dirty="0" smtClean="0">
                          <a:effectLst/>
                        </a:rPr>
                        <a:t> </a:t>
                      </a:r>
                      <a:endParaRPr lang="en-US" sz="1600" b="1" i="0" u="none" strike="noStrike" dirty="0">
                        <a:solidFill>
                          <a:srgbClr val="000000"/>
                        </a:solidFill>
                        <a:effectLst/>
                        <a:latin typeface="Calibri" charset="0"/>
                      </a:endParaRPr>
                    </a:p>
                  </a:txBody>
                  <a:tcPr marL="12700" marR="12700" marT="12700" marB="0" anchor="b"/>
                </a:tc>
                <a:tc>
                  <a:txBody>
                    <a:bodyPr/>
                    <a:lstStyle/>
                    <a:p>
                      <a:pPr algn="ctr" fontAlgn="b"/>
                      <a:r>
                        <a:rPr lang="en-US" sz="1600" u="none" strike="noStrike" dirty="0">
                          <a:effectLst/>
                        </a:rPr>
                        <a:t>Letaba</a:t>
                      </a:r>
                      <a:endParaRPr lang="en-US" sz="1600" b="1" i="0" u="none" strike="noStrike" dirty="0">
                        <a:solidFill>
                          <a:srgbClr val="000000"/>
                        </a:solidFill>
                        <a:effectLst/>
                        <a:latin typeface="Calibri" charset="0"/>
                      </a:endParaRPr>
                    </a:p>
                  </a:txBody>
                  <a:tcPr marL="12700" marR="12700" marT="12700" marB="0" anchor="b"/>
                </a:tc>
                <a:tc>
                  <a:txBody>
                    <a:bodyPr/>
                    <a:lstStyle/>
                    <a:p>
                      <a:pPr algn="ctr" fontAlgn="b"/>
                      <a:r>
                        <a:rPr lang="en-US" sz="1600" u="none" strike="noStrike">
                          <a:effectLst/>
                        </a:rPr>
                        <a:t>Mokopane</a:t>
                      </a:r>
                      <a:endParaRPr lang="en-US" sz="1600" b="1" i="0" u="none" strike="noStrike">
                        <a:solidFill>
                          <a:srgbClr val="000000"/>
                        </a:solidFill>
                        <a:effectLst/>
                        <a:latin typeface="Calibri" charset="0"/>
                      </a:endParaRPr>
                    </a:p>
                  </a:txBody>
                  <a:tcPr marL="12700" marR="12700" marT="12700" marB="0" anchor="b"/>
                </a:tc>
                <a:tc>
                  <a:txBody>
                    <a:bodyPr/>
                    <a:lstStyle/>
                    <a:p>
                      <a:pPr algn="ctr" fontAlgn="b"/>
                      <a:r>
                        <a:rPr lang="en-US" sz="1600" u="none" strike="noStrike">
                          <a:effectLst/>
                        </a:rPr>
                        <a:t>Phila-delphia </a:t>
                      </a:r>
                      <a:endParaRPr lang="en-US" sz="1600" b="1" i="0" u="none" strike="noStrike">
                        <a:solidFill>
                          <a:srgbClr val="000000"/>
                        </a:solidFill>
                        <a:effectLst/>
                        <a:latin typeface="Calibri" charset="0"/>
                      </a:endParaRPr>
                    </a:p>
                  </a:txBody>
                  <a:tcPr marL="12700" marR="12700" marT="12700" marB="0" anchor="b"/>
                </a:tc>
                <a:tc>
                  <a:txBody>
                    <a:bodyPr/>
                    <a:lstStyle/>
                    <a:p>
                      <a:pPr algn="ctr" fontAlgn="b"/>
                      <a:r>
                        <a:rPr lang="en-US" sz="1600" u="none" strike="noStrike">
                          <a:effectLst/>
                        </a:rPr>
                        <a:t>St Ritas</a:t>
                      </a:r>
                      <a:endParaRPr lang="en-US" sz="1600" b="1" i="0" u="none" strike="noStrike">
                        <a:solidFill>
                          <a:srgbClr val="000000"/>
                        </a:solidFill>
                        <a:effectLst/>
                        <a:latin typeface="Calibri" charset="0"/>
                      </a:endParaRPr>
                    </a:p>
                  </a:txBody>
                  <a:tcPr marL="12700" marR="12700" marT="12700" marB="0" anchor="b"/>
                </a:tc>
                <a:tc>
                  <a:txBody>
                    <a:bodyPr/>
                    <a:lstStyle/>
                    <a:p>
                      <a:pPr algn="ctr" fontAlgn="b"/>
                      <a:r>
                        <a:rPr lang="en-US" sz="1600" u="none" strike="noStrike">
                          <a:effectLst/>
                        </a:rPr>
                        <a:t>Tshilidzini </a:t>
                      </a:r>
                      <a:endParaRPr lang="en-US" sz="1600" b="1" i="0" u="none" strike="noStrike">
                        <a:solidFill>
                          <a:srgbClr val="000000"/>
                        </a:solidFill>
                        <a:effectLst/>
                        <a:latin typeface="Calibri" charset="0"/>
                      </a:endParaRPr>
                    </a:p>
                  </a:txBody>
                  <a:tcPr marL="12700" marR="12700" marT="12700" marB="0" anchor="b"/>
                </a:tc>
                <a:tc>
                  <a:txBody>
                    <a:bodyPr/>
                    <a:lstStyle/>
                    <a:p>
                      <a:pPr algn="ctr" fontAlgn="b"/>
                      <a:r>
                        <a:rPr lang="en-US" sz="1600" u="none" strike="noStrike">
                          <a:effectLst/>
                        </a:rPr>
                        <a:t>TOTAL </a:t>
                      </a:r>
                      <a:endParaRPr lang="en-US" sz="1600" b="1" i="0" u="none" strike="noStrike">
                        <a:solidFill>
                          <a:srgbClr val="000000"/>
                        </a:solidFill>
                        <a:effectLst/>
                        <a:latin typeface="Calibri" charset="0"/>
                      </a:endParaRPr>
                    </a:p>
                  </a:txBody>
                  <a:tcPr marL="12700" marR="12700" marT="12700" marB="0" anchor="b"/>
                </a:tc>
              </a:tr>
              <a:tr h="589743">
                <a:tc>
                  <a:txBody>
                    <a:bodyPr/>
                    <a:lstStyle/>
                    <a:p>
                      <a:pPr algn="l" fontAlgn="b"/>
                      <a:r>
                        <a:rPr lang="en-US" sz="1600" u="none" strike="noStrike" dirty="0">
                          <a:effectLst/>
                        </a:rPr>
                        <a:t>General Surgery </a:t>
                      </a:r>
                      <a:endParaRPr lang="en-US" sz="1600" b="1" i="0" u="none" strike="noStrike" dirty="0">
                        <a:solidFill>
                          <a:srgbClr val="000000"/>
                        </a:solidFill>
                        <a:effectLst/>
                        <a:latin typeface="Calibri" charset="0"/>
                      </a:endParaRPr>
                    </a:p>
                  </a:txBody>
                  <a:tcPr marL="12700" marR="12700" marT="12700" marB="0" anchor="b"/>
                </a:tc>
                <a:tc>
                  <a:txBody>
                    <a:bodyPr/>
                    <a:lstStyle/>
                    <a:p>
                      <a:pPr algn="ctr" fontAlgn="ctr"/>
                      <a:r>
                        <a:rPr lang="is-IS" sz="1600" u="none" strike="noStrike" dirty="0">
                          <a:effectLst/>
                        </a:rPr>
                        <a:t>300</a:t>
                      </a:r>
                      <a:endParaRPr lang="is-IS" sz="1600" b="0" i="0" u="none" strike="noStrike" dirty="0">
                        <a:solidFill>
                          <a:srgbClr val="000000"/>
                        </a:solidFill>
                        <a:effectLst/>
                        <a:latin typeface="Calibri" charset="0"/>
                      </a:endParaRPr>
                    </a:p>
                  </a:txBody>
                  <a:tcPr marL="12700" marR="12700" marT="12700" marB="0" anchor="ctr"/>
                </a:tc>
                <a:tc>
                  <a:txBody>
                    <a:bodyPr/>
                    <a:lstStyle/>
                    <a:p>
                      <a:pPr algn="ctr" fontAlgn="ctr"/>
                      <a:r>
                        <a:rPr lang="en-US" sz="1600" u="none" strike="noStrike">
                          <a:effectLst/>
                        </a:rPr>
                        <a:t>70</a:t>
                      </a:r>
                      <a:endParaRPr lang="en-US" sz="1600" b="0" i="0" u="none" strike="noStrike">
                        <a:solidFill>
                          <a:srgbClr val="000000"/>
                        </a:solidFill>
                        <a:effectLst/>
                        <a:latin typeface="Calibri" charset="0"/>
                      </a:endParaRPr>
                    </a:p>
                  </a:txBody>
                  <a:tcPr marL="12700" marR="12700" marT="12700" marB="0" anchor="ctr"/>
                </a:tc>
                <a:tc>
                  <a:txBody>
                    <a:bodyPr/>
                    <a:lstStyle/>
                    <a:p>
                      <a:pPr algn="ctr" fontAlgn="ctr"/>
                      <a:r>
                        <a:rPr lang="en-US" sz="1600" u="none" strike="noStrike">
                          <a:effectLst/>
                        </a:rPr>
                        <a:t>0</a:t>
                      </a:r>
                      <a:endParaRPr lang="en-US" sz="1600" b="0" i="0" u="none" strike="noStrike">
                        <a:solidFill>
                          <a:srgbClr val="000000"/>
                        </a:solidFill>
                        <a:effectLst/>
                        <a:latin typeface="Calibri" charset="0"/>
                      </a:endParaRPr>
                    </a:p>
                  </a:txBody>
                  <a:tcPr marL="12700" marR="12700" marT="12700" marB="0" anchor="ctr"/>
                </a:tc>
                <a:tc>
                  <a:txBody>
                    <a:bodyPr/>
                    <a:lstStyle/>
                    <a:p>
                      <a:pPr algn="ctr" fontAlgn="ctr"/>
                      <a:r>
                        <a:rPr lang="is-IS" sz="1600" u="none" strike="noStrike">
                          <a:effectLst/>
                        </a:rPr>
                        <a:t>152</a:t>
                      </a:r>
                      <a:endParaRPr lang="is-IS" sz="1600" b="0" i="0" u="none" strike="noStrike">
                        <a:solidFill>
                          <a:srgbClr val="000000"/>
                        </a:solidFill>
                        <a:effectLst/>
                        <a:latin typeface="Calibri" charset="0"/>
                      </a:endParaRPr>
                    </a:p>
                  </a:txBody>
                  <a:tcPr marL="12700" marR="12700" marT="12700" marB="0" anchor="ctr"/>
                </a:tc>
                <a:tc>
                  <a:txBody>
                    <a:bodyPr/>
                    <a:lstStyle/>
                    <a:p>
                      <a:pPr algn="ctr" fontAlgn="ctr"/>
                      <a:r>
                        <a:rPr lang="en-US" sz="1600" u="none" strike="noStrike">
                          <a:effectLst/>
                        </a:rPr>
                        <a:t>0</a:t>
                      </a:r>
                      <a:endParaRPr lang="en-US" sz="1600" b="0" i="0" u="none" strike="noStrike">
                        <a:solidFill>
                          <a:srgbClr val="000000"/>
                        </a:solidFill>
                        <a:effectLst/>
                        <a:latin typeface="Calibri" charset="0"/>
                      </a:endParaRPr>
                    </a:p>
                  </a:txBody>
                  <a:tcPr marL="12700" marR="12700" marT="12700" marB="0" anchor="ctr"/>
                </a:tc>
                <a:tc>
                  <a:txBody>
                    <a:bodyPr/>
                    <a:lstStyle/>
                    <a:p>
                      <a:pPr algn="ctr" fontAlgn="ctr"/>
                      <a:r>
                        <a:rPr lang="is-IS" sz="1600" u="none" strike="noStrike">
                          <a:effectLst/>
                        </a:rPr>
                        <a:t>230</a:t>
                      </a:r>
                      <a:endParaRPr lang="is-IS" sz="1600" b="0" i="0" u="none" strike="noStrike">
                        <a:solidFill>
                          <a:srgbClr val="000000"/>
                        </a:solidFill>
                        <a:effectLst/>
                        <a:latin typeface="Calibri" charset="0"/>
                      </a:endParaRPr>
                    </a:p>
                  </a:txBody>
                  <a:tcPr marL="12700" marR="12700" marT="12700" marB="0" anchor="ctr"/>
                </a:tc>
                <a:tc>
                  <a:txBody>
                    <a:bodyPr/>
                    <a:lstStyle/>
                    <a:p>
                      <a:pPr algn="ctr" fontAlgn="ctr"/>
                      <a:r>
                        <a:rPr lang="is-IS" sz="1600" u="none" strike="noStrike">
                          <a:effectLst/>
                        </a:rPr>
                        <a:t>131</a:t>
                      </a:r>
                      <a:endParaRPr lang="is-IS" sz="1600" b="0" i="0" u="none" strike="noStrike">
                        <a:solidFill>
                          <a:srgbClr val="000000"/>
                        </a:solidFill>
                        <a:effectLst/>
                        <a:latin typeface="Calibri" charset="0"/>
                      </a:endParaRPr>
                    </a:p>
                  </a:txBody>
                  <a:tcPr marL="12700" marR="12700" marT="12700" marB="0" anchor="ctr"/>
                </a:tc>
                <a:tc>
                  <a:txBody>
                    <a:bodyPr/>
                    <a:lstStyle/>
                    <a:p>
                      <a:pPr algn="ctr" fontAlgn="b"/>
                      <a:r>
                        <a:rPr lang="cs-CZ" sz="1600" u="none" strike="noStrike">
                          <a:effectLst/>
                        </a:rPr>
                        <a:t>883</a:t>
                      </a:r>
                      <a:endParaRPr lang="cs-CZ" sz="1600" b="0" i="0" u="none" strike="noStrike">
                        <a:solidFill>
                          <a:srgbClr val="000000"/>
                        </a:solidFill>
                        <a:effectLst/>
                        <a:latin typeface="Calibri" charset="0"/>
                      </a:endParaRPr>
                    </a:p>
                  </a:txBody>
                  <a:tcPr marL="12700" marR="12700" marT="12700" marB="0" anchor="b"/>
                </a:tc>
              </a:tr>
              <a:tr h="330256">
                <a:tc>
                  <a:txBody>
                    <a:bodyPr/>
                    <a:lstStyle/>
                    <a:p>
                      <a:pPr algn="l" fontAlgn="b"/>
                      <a:r>
                        <a:rPr lang="en-US" sz="1600" u="none" strike="noStrike" dirty="0">
                          <a:effectLst/>
                        </a:rPr>
                        <a:t>Orthopaedics</a:t>
                      </a:r>
                      <a:endParaRPr lang="en-US" sz="1600" b="1" i="0" u="none" strike="noStrike" dirty="0">
                        <a:solidFill>
                          <a:srgbClr val="000000"/>
                        </a:solidFill>
                        <a:effectLst/>
                        <a:latin typeface="Calibri" charset="0"/>
                      </a:endParaRPr>
                    </a:p>
                  </a:txBody>
                  <a:tcPr marL="12700" marR="12700" marT="12700" marB="0" anchor="b"/>
                </a:tc>
                <a:tc>
                  <a:txBody>
                    <a:bodyPr/>
                    <a:lstStyle/>
                    <a:p>
                      <a:pPr algn="ctr" fontAlgn="ctr"/>
                      <a:r>
                        <a:rPr lang="is-IS" sz="1600" u="none" strike="noStrike">
                          <a:effectLst/>
                        </a:rPr>
                        <a:t>500</a:t>
                      </a:r>
                      <a:endParaRPr lang="is-IS" sz="1600" b="0" i="0" u="none" strike="noStrike">
                        <a:solidFill>
                          <a:srgbClr val="000000"/>
                        </a:solidFill>
                        <a:effectLst/>
                        <a:latin typeface="Calibri" charset="0"/>
                      </a:endParaRPr>
                    </a:p>
                  </a:txBody>
                  <a:tcPr marL="12700" marR="12700" marT="12700" marB="0" anchor="ctr"/>
                </a:tc>
                <a:tc>
                  <a:txBody>
                    <a:bodyPr/>
                    <a:lstStyle/>
                    <a:p>
                      <a:pPr algn="ctr" fontAlgn="ctr"/>
                      <a:r>
                        <a:rPr lang="is-IS" sz="1600" u="none" strike="noStrike" dirty="0">
                          <a:effectLst/>
                        </a:rPr>
                        <a:t>236</a:t>
                      </a:r>
                      <a:endParaRPr lang="is-IS" sz="1600" b="0" i="0" u="none" strike="noStrike" dirty="0">
                        <a:solidFill>
                          <a:srgbClr val="000000"/>
                        </a:solidFill>
                        <a:effectLst/>
                        <a:latin typeface="Calibri" charset="0"/>
                      </a:endParaRPr>
                    </a:p>
                  </a:txBody>
                  <a:tcPr marL="12700" marR="12700" marT="12700" marB="0" anchor="ctr"/>
                </a:tc>
                <a:tc>
                  <a:txBody>
                    <a:bodyPr/>
                    <a:lstStyle/>
                    <a:p>
                      <a:pPr algn="ctr" fontAlgn="ctr"/>
                      <a:r>
                        <a:rPr lang="en-US" sz="1600" u="none" strike="noStrike">
                          <a:effectLst/>
                        </a:rPr>
                        <a:t>8</a:t>
                      </a:r>
                      <a:endParaRPr lang="en-US" sz="1600" b="0" i="0" u="none" strike="noStrike">
                        <a:solidFill>
                          <a:srgbClr val="000000"/>
                        </a:solidFill>
                        <a:effectLst/>
                        <a:latin typeface="Calibri" charset="0"/>
                      </a:endParaRPr>
                    </a:p>
                  </a:txBody>
                  <a:tcPr marL="12700" marR="12700" marT="12700" marB="0" anchor="ctr"/>
                </a:tc>
                <a:tc>
                  <a:txBody>
                    <a:bodyPr/>
                    <a:lstStyle/>
                    <a:p>
                      <a:pPr algn="ctr" fontAlgn="ctr"/>
                      <a:r>
                        <a:rPr lang="en-US" sz="1600" u="none" strike="noStrike">
                          <a:effectLst/>
                        </a:rPr>
                        <a:t>80</a:t>
                      </a:r>
                      <a:endParaRPr lang="en-US" sz="1600" b="0" i="0" u="none" strike="noStrike">
                        <a:solidFill>
                          <a:srgbClr val="000000"/>
                        </a:solidFill>
                        <a:effectLst/>
                        <a:latin typeface="Calibri" charset="0"/>
                      </a:endParaRPr>
                    </a:p>
                  </a:txBody>
                  <a:tcPr marL="12700" marR="12700" marT="12700" marB="0" anchor="ctr"/>
                </a:tc>
                <a:tc>
                  <a:txBody>
                    <a:bodyPr/>
                    <a:lstStyle/>
                    <a:p>
                      <a:pPr algn="ctr" fontAlgn="ctr"/>
                      <a:r>
                        <a:rPr lang="en-US" sz="1600" u="none" strike="noStrike">
                          <a:effectLst/>
                        </a:rPr>
                        <a:t>7</a:t>
                      </a:r>
                      <a:endParaRPr lang="en-US" sz="1600" b="0" i="0" u="none" strike="noStrike">
                        <a:solidFill>
                          <a:srgbClr val="000000"/>
                        </a:solidFill>
                        <a:effectLst/>
                        <a:latin typeface="Calibri" charset="0"/>
                      </a:endParaRPr>
                    </a:p>
                  </a:txBody>
                  <a:tcPr marL="12700" marR="12700" marT="12700" marB="0" anchor="ctr"/>
                </a:tc>
                <a:tc>
                  <a:txBody>
                    <a:bodyPr/>
                    <a:lstStyle/>
                    <a:p>
                      <a:pPr algn="ctr" fontAlgn="ctr"/>
                      <a:r>
                        <a:rPr lang="cs-CZ" sz="1600" u="none" strike="noStrike">
                          <a:effectLst/>
                        </a:rPr>
                        <a:t>11</a:t>
                      </a:r>
                      <a:endParaRPr lang="cs-CZ" sz="1600" b="0" i="0" u="none" strike="noStrike">
                        <a:solidFill>
                          <a:srgbClr val="000000"/>
                        </a:solidFill>
                        <a:effectLst/>
                        <a:latin typeface="Calibri" charset="0"/>
                      </a:endParaRPr>
                    </a:p>
                  </a:txBody>
                  <a:tcPr marL="12700" marR="12700" marT="12700" marB="0" anchor="ctr"/>
                </a:tc>
                <a:tc>
                  <a:txBody>
                    <a:bodyPr/>
                    <a:lstStyle/>
                    <a:p>
                      <a:pPr algn="ctr" fontAlgn="ctr"/>
                      <a:r>
                        <a:rPr lang="cs-CZ" sz="1600" u="none" strike="noStrike">
                          <a:effectLst/>
                        </a:rPr>
                        <a:t>21</a:t>
                      </a:r>
                      <a:endParaRPr lang="cs-CZ" sz="1600" b="0" i="0" u="none" strike="noStrike">
                        <a:solidFill>
                          <a:srgbClr val="000000"/>
                        </a:solidFill>
                        <a:effectLst/>
                        <a:latin typeface="Calibri" charset="0"/>
                      </a:endParaRPr>
                    </a:p>
                  </a:txBody>
                  <a:tcPr marL="12700" marR="12700" marT="12700" marB="0" anchor="ctr"/>
                </a:tc>
                <a:tc>
                  <a:txBody>
                    <a:bodyPr/>
                    <a:lstStyle/>
                    <a:p>
                      <a:pPr algn="ctr" fontAlgn="b"/>
                      <a:r>
                        <a:rPr lang="is-IS" sz="1600" u="none" strike="noStrike">
                          <a:effectLst/>
                        </a:rPr>
                        <a:t>863</a:t>
                      </a:r>
                      <a:endParaRPr lang="is-IS" sz="1600" b="0" i="0" u="none" strike="noStrike">
                        <a:solidFill>
                          <a:srgbClr val="000000"/>
                        </a:solidFill>
                        <a:effectLst/>
                        <a:latin typeface="Calibri" charset="0"/>
                      </a:endParaRPr>
                    </a:p>
                  </a:txBody>
                  <a:tcPr marL="12700" marR="12700" marT="12700" marB="0" anchor="b"/>
                </a:tc>
              </a:tr>
              <a:tr h="330256">
                <a:tc>
                  <a:txBody>
                    <a:bodyPr/>
                    <a:lstStyle/>
                    <a:p>
                      <a:pPr algn="l" fontAlgn="b"/>
                      <a:r>
                        <a:rPr lang="en-US" sz="1600" u="none" strike="noStrike">
                          <a:effectLst/>
                        </a:rPr>
                        <a:t>Gynaecology</a:t>
                      </a:r>
                      <a:endParaRPr lang="en-US" sz="1600" b="1" i="0" u="none" strike="noStrike">
                        <a:solidFill>
                          <a:srgbClr val="000000"/>
                        </a:solidFill>
                        <a:effectLst/>
                        <a:latin typeface="Calibri" charset="0"/>
                      </a:endParaRPr>
                    </a:p>
                  </a:txBody>
                  <a:tcPr marL="12700" marR="12700" marT="12700" marB="0" anchor="b"/>
                </a:tc>
                <a:tc>
                  <a:txBody>
                    <a:bodyPr/>
                    <a:lstStyle/>
                    <a:p>
                      <a:pPr algn="ctr" fontAlgn="ctr"/>
                      <a:r>
                        <a:rPr lang="cs-CZ" sz="1600" u="none" strike="noStrike">
                          <a:effectLst/>
                        </a:rPr>
                        <a:t>94</a:t>
                      </a:r>
                      <a:endParaRPr lang="cs-CZ" sz="1600" b="0" i="0" u="none" strike="noStrike">
                        <a:solidFill>
                          <a:srgbClr val="000000"/>
                        </a:solidFill>
                        <a:effectLst/>
                        <a:latin typeface="Calibri" charset="0"/>
                      </a:endParaRPr>
                    </a:p>
                  </a:txBody>
                  <a:tcPr marL="12700" marR="12700" marT="12700" marB="0" anchor="ctr"/>
                </a:tc>
                <a:tc>
                  <a:txBody>
                    <a:bodyPr/>
                    <a:lstStyle/>
                    <a:p>
                      <a:pPr algn="ctr" fontAlgn="ctr"/>
                      <a:r>
                        <a:rPr lang="en-US" sz="1600" u="none" strike="noStrike" dirty="0">
                          <a:effectLst/>
                        </a:rPr>
                        <a:t>44</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ctr"/>
                      <a:r>
                        <a:rPr lang="en-US" sz="1600" u="none" strike="noStrike">
                          <a:effectLst/>
                        </a:rPr>
                        <a:t>0</a:t>
                      </a:r>
                      <a:endParaRPr lang="en-US" sz="1600" b="0" i="0" u="none" strike="noStrike">
                        <a:solidFill>
                          <a:srgbClr val="000000"/>
                        </a:solidFill>
                        <a:effectLst/>
                        <a:latin typeface="Calibri" charset="0"/>
                      </a:endParaRPr>
                    </a:p>
                  </a:txBody>
                  <a:tcPr marL="12700" marR="12700" marT="12700" marB="0" anchor="ctr"/>
                </a:tc>
                <a:tc>
                  <a:txBody>
                    <a:bodyPr/>
                    <a:lstStyle/>
                    <a:p>
                      <a:pPr algn="ctr" fontAlgn="ctr"/>
                      <a:r>
                        <a:rPr lang="is-IS" sz="1600" u="none" strike="noStrike">
                          <a:effectLst/>
                        </a:rPr>
                        <a:t>37</a:t>
                      </a:r>
                      <a:endParaRPr lang="is-IS" sz="1600" b="0" i="0" u="none" strike="noStrike">
                        <a:solidFill>
                          <a:srgbClr val="000000"/>
                        </a:solidFill>
                        <a:effectLst/>
                        <a:latin typeface="Calibri" charset="0"/>
                      </a:endParaRPr>
                    </a:p>
                  </a:txBody>
                  <a:tcPr marL="12700" marR="12700" marT="12700" marB="0" anchor="ctr"/>
                </a:tc>
                <a:tc>
                  <a:txBody>
                    <a:bodyPr/>
                    <a:lstStyle/>
                    <a:p>
                      <a:pPr algn="ctr" fontAlgn="ctr"/>
                      <a:r>
                        <a:rPr lang="en-US" sz="1600" u="none" strike="noStrike">
                          <a:effectLst/>
                        </a:rPr>
                        <a:t>0</a:t>
                      </a:r>
                      <a:endParaRPr lang="en-US" sz="1600" b="0" i="0" u="none" strike="noStrike">
                        <a:solidFill>
                          <a:srgbClr val="000000"/>
                        </a:solidFill>
                        <a:effectLst/>
                        <a:latin typeface="Calibri" charset="0"/>
                      </a:endParaRPr>
                    </a:p>
                  </a:txBody>
                  <a:tcPr marL="12700" marR="12700" marT="12700" marB="0" anchor="ctr"/>
                </a:tc>
                <a:tc>
                  <a:txBody>
                    <a:bodyPr/>
                    <a:lstStyle/>
                    <a:p>
                      <a:pPr algn="ctr" fontAlgn="ctr"/>
                      <a:r>
                        <a:rPr lang="en-US" sz="1600" u="none" strike="noStrike">
                          <a:effectLst/>
                        </a:rPr>
                        <a:t>0</a:t>
                      </a:r>
                      <a:endParaRPr lang="en-US" sz="1600" b="0" i="0" u="none" strike="noStrike">
                        <a:solidFill>
                          <a:srgbClr val="000000"/>
                        </a:solidFill>
                        <a:effectLst/>
                        <a:latin typeface="Calibri" charset="0"/>
                      </a:endParaRPr>
                    </a:p>
                  </a:txBody>
                  <a:tcPr marL="12700" marR="12700" marT="12700" marB="0" anchor="ctr"/>
                </a:tc>
                <a:tc>
                  <a:txBody>
                    <a:bodyPr/>
                    <a:lstStyle/>
                    <a:p>
                      <a:pPr algn="ctr" fontAlgn="ctr"/>
                      <a:r>
                        <a:rPr lang="is-IS" sz="1600" u="none" strike="noStrike">
                          <a:effectLst/>
                        </a:rPr>
                        <a:t>239</a:t>
                      </a:r>
                      <a:endParaRPr lang="is-IS" sz="1600" b="0" i="0" u="none" strike="noStrike">
                        <a:solidFill>
                          <a:srgbClr val="000000"/>
                        </a:solidFill>
                        <a:effectLst/>
                        <a:latin typeface="Calibri" charset="0"/>
                      </a:endParaRPr>
                    </a:p>
                  </a:txBody>
                  <a:tcPr marL="12700" marR="12700" marT="12700" marB="0" anchor="ctr"/>
                </a:tc>
                <a:tc>
                  <a:txBody>
                    <a:bodyPr/>
                    <a:lstStyle/>
                    <a:p>
                      <a:pPr algn="ctr" fontAlgn="b"/>
                      <a:r>
                        <a:rPr lang="en-US" sz="1600" u="none" strike="noStrike">
                          <a:effectLst/>
                        </a:rPr>
                        <a:t>414</a:t>
                      </a:r>
                      <a:endParaRPr lang="en-US" sz="1600" b="0" i="0" u="none" strike="noStrike">
                        <a:solidFill>
                          <a:srgbClr val="000000"/>
                        </a:solidFill>
                        <a:effectLst/>
                        <a:latin typeface="Calibri" charset="0"/>
                      </a:endParaRPr>
                    </a:p>
                  </a:txBody>
                  <a:tcPr marL="12700" marR="12700" marT="12700" marB="0" anchor="b"/>
                </a:tc>
              </a:tr>
              <a:tr h="589743">
                <a:tc>
                  <a:txBody>
                    <a:bodyPr/>
                    <a:lstStyle/>
                    <a:p>
                      <a:pPr algn="l" fontAlgn="b"/>
                      <a:r>
                        <a:rPr lang="en-US" sz="1600" u="none" strike="noStrike">
                          <a:effectLst/>
                        </a:rPr>
                        <a:t>Cardio-thoracic</a:t>
                      </a:r>
                      <a:endParaRPr lang="en-US" sz="1600" b="1" i="0" u="none" strike="noStrike">
                        <a:solidFill>
                          <a:srgbClr val="000000"/>
                        </a:solidFill>
                        <a:effectLst/>
                        <a:latin typeface="Calibri" charset="0"/>
                      </a:endParaRPr>
                    </a:p>
                  </a:txBody>
                  <a:tcPr marL="12700" marR="12700" marT="12700" marB="0" anchor="b"/>
                </a:tc>
                <a:tc>
                  <a:txBody>
                    <a:bodyPr/>
                    <a:lstStyle/>
                    <a:p>
                      <a:pPr algn="ctr" fontAlgn="ctr"/>
                      <a:r>
                        <a:rPr lang="is-IS" sz="1600" u="none" strike="noStrike" dirty="0">
                          <a:effectLst/>
                        </a:rPr>
                        <a:t>234</a:t>
                      </a:r>
                      <a:endParaRPr lang="is-IS"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b"/>
                      <a:r>
                        <a:rPr lang="is-IS" sz="1600" u="none" strike="noStrike">
                          <a:effectLst/>
                        </a:rPr>
                        <a:t>234</a:t>
                      </a:r>
                      <a:endParaRPr lang="is-IS" sz="1600" b="0" i="0" u="none" strike="noStrike">
                        <a:solidFill>
                          <a:srgbClr val="000000"/>
                        </a:solidFill>
                        <a:effectLst/>
                        <a:latin typeface="Calibri" charset="0"/>
                      </a:endParaRPr>
                    </a:p>
                  </a:txBody>
                  <a:tcPr marL="12700" marR="12700" marT="12700" marB="0" anchor="b"/>
                </a:tc>
              </a:tr>
              <a:tr h="330256">
                <a:tc>
                  <a:txBody>
                    <a:bodyPr/>
                    <a:lstStyle/>
                    <a:p>
                      <a:pPr algn="l" fontAlgn="b"/>
                      <a:r>
                        <a:rPr lang="en-US" sz="1600" u="none" strike="noStrike">
                          <a:effectLst/>
                        </a:rPr>
                        <a:t>Neurosurgery</a:t>
                      </a:r>
                      <a:endParaRPr lang="en-US" sz="1600" b="1" i="0" u="none" strike="noStrike">
                        <a:solidFill>
                          <a:srgbClr val="000000"/>
                        </a:solidFill>
                        <a:effectLst/>
                        <a:latin typeface="Calibri" charset="0"/>
                      </a:endParaRPr>
                    </a:p>
                  </a:txBody>
                  <a:tcPr marL="12700" marR="12700" marT="12700" marB="0" anchor="b"/>
                </a:tc>
                <a:tc>
                  <a:txBody>
                    <a:bodyPr/>
                    <a:lstStyle/>
                    <a:p>
                      <a:pPr algn="ctr" fontAlgn="ctr"/>
                      <a:r>
                        <a:rPr lang="en-US" sz="1600" u="none" strike="noStrike" dirty="0">
                          <a:effectLst/>
                        </a:rPr>
                        <a:t>50</a:t>
                      </a:r>
                      <a:endParaRPr lang="en-US"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b"/>
                      <a:r>
                        <a:rPr lang="en-US" sz="1600" u="none" strike="noStrike">
                          <a:effectLst/>
                        </a:rPr>
                        <a:t>50</a:t>
                      </a:r>
                      <a:endParaRPr lang="en-US" sz="1600" b="0" i="0" u="none" strike="noStrike">
                        <a:solidFill>
                          <a:srgbClr val="000000"/>
                        </a:solidFill>
                        <a:effectLst/>
                        <a:latin typeface="Calibri" charset="0"/>
                      </a:endParaRPr>
                    </a:p>
                  </a:txBody>
                  <a:tcPr marL="12700" marR="12700" marT="12700" marB="0" anchor="b"/>
                </a:tc>
              </a:tr>
              <a:tr h="330256">
                <a:tc>
                  <a:txBody>
                    <a:bodyPr/>
                    <a:lstStyle/>
                    <a:p>
                      <a:pPr algn="l" fontAlgn="b"/>
                      <a:r>
                        <a:rPr lang="en-US" sz="1600" u="none" strike="noStrike">
                          <a:effectLst/>
                        </a:rPr>
                        <a:t>ENT</a:t>
                      </a:r>
                      <a:endParaRPr lang="en-US" sz="1600" b="1" i="0" u="none" strike="noStrike">
                        <a:solidFill>
                          <a:srgbClr val="000000"/>
                        </a:solidFill>
                        <a:effectLst/>
                        <a:latin typeface="Calibri" charset="0"/>
                      </a:endParaRPr>
                    </a:p>
                  </a:txBody>
                  <a:tcPr marL="12700" marR="12700" marT="12700" marB="0" anchor="b"/>
                </a:tc>
                <a:tc>
                  <a:txBody>
                    <a:bodyPr/>
                    <a:lstStyle/>
                    <a:p>
                      <a:pPr algn="ctr" fontAlgn="ctr"/>
                      <a:r>
                        <a:rPr lang="fi-FI" sz="1600" u="none" strike="noStrike">
                          <a:effectLst/>
                        </a:rPr>
                        <a:t>180</a:t>
                      </a:r>
                      <a:endParaRPr lang="fi-FI"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b"/>
                      <a:r>
                        <a:rPr lang="fi-FI" sz="1600" u="none" strike="noStrike">
                          <a:effectLst/>
                        </a:rPr>
                        <a:t>180</a:t>
                      </a:r>
                      <a:endParaRPr lang="fi-FI" sz="1600" b="0" i="0" u="none" strike="noStrike">
                        <a:solidFill>
                          <a:srgbClr val="000000"/>
                        </a:solidFill>
                        <a:effectLst/>
                        <a:latin typeface="Calibri" charset="0"/>
                      </a:endParaRPr>
                    </a:p>
                  </a:txBody>
                  <a:tcPr marL="12700" marR="12700" marT="12700" marB="0" anchor="b"/>
                </a:tc>
              </a:tr>
              <a:tr h="330256">
                <a:tc>
                  <a:txBody>
                    <a:bodyPr/>
                    <a:lstStyle/>
                    <a:p>
                      <a:pPr algn="l" fontAlgn="b"/>
                      <a:r>
                        <a:rPr lang="en-US" sz="1600" u="none" strike="noStrike">
                          <a:effectLst/>
                        </a:rPr>
                        <a:t>Maxillo facial </a:t>
                      </a:r>
                      <a:endParaRPr lang="en-US" sz="1600" b="1" i="0" u="none" strike="noStrike">
                        <a:solidFill>
                          <a:srgbClr val="000000"/>
                        </a:solidFill>
                        <a:effectLst/>
                        <a:latin typeface="Calibri" charset="0"/>
                      </a:endParaRPr>
                    </a:p>
                  </a:txBody>
                  <a:tcPr marL="12700" marR="12700" marT="12700" marB="0" anchor="b"/>
                </a:tc>
                <a:tc>
                  <a:txBody>
                    <a:bodyPr/>
                    <a:lstStyle/>
                    <a:p>
                      <a:pPr algn="ctr" fontAlgn="ctr"/>
                      <a:r>
                        <a:rPr lang="cs-CZ" sz="1600" u="none" strike="noStrike">
                          <a:effectLst/>
                        </a:rPr>
                        <a:t>110</a:t>
                      </a:r>
                      <a:endParaRPr lang="cs-CZ"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cs-CZ" sz="1600" u="none" strike="noStrike">
                          <a:effectLst/>
                        </a:rPr>
                        <a:t>110</a:t>
                      </a:r>
                      <a:endParaRPr lang="cs-CZ" sz="1600" b="0" i="0" u="none" strike="noStrike">
                        <a:solidFill>
                          <a:srgbClr val="000000"/>
                        </a:solidFill>
                        <a:effectLst/>
                        <a:latin typeface="Calibri" charset="0"/>
                      </a:endParaRPr>
                    </a:p>
                  </a:txBody>
                  <a:tcPr marL="12700" marR="12700" marT="12700" marB="0" anchor="b"/>
                </a:tc>
              </a:tr>
              <a:tr h="330256">
                <a:tc>
                  <a:txBody>
                    <a:bodyPr/>
                    <a:lstStyle/>
                    <a:p>
                      <a:pPr algn="l" fontAlgn="b"/>
                      <a:r>
                        <a:rPr lang="en-US" sz="1600" u="none" strike="noStrike">
                          <a:effectLst/>
                        </a:rPr>
                        <a:t>Urology</a:t>
                      </a:r>
                      <a:endParaRPr lang="en-US" sz="1600" b="1" i="0" u="none" strike="noStrike">
                        <a:solidFill>
                          <a:srgbClr val="000000"/>
                        </a:solidFill>
                        <a:effectLst/>
                        <a:latin typeface="Calibri" charset="0"/>
                      </a:endParaRPr>
                    </a:p>
                  </a:txBody>
                  <a:tcPr marL="12700" marR="12700" marT="12700" marB="0" anchor="b"/>
                </a:tc>
                <a:tc>
                  <a:txBody>
                    <a:bodyPr/>
                    <a:lstStyle/>
                    <a:p>
                      <a:pPr algn="ctr" fontAlgn="ctr"/>
                      <a:r>
                        <a:rPr lang="is-IS" sz="1600" u="none" strike="noStrike">
                          <a:effectLst/>
                        </a:rPr>
                        <a:t>582</a:t>
                      </a:r>
                      <a:endParaRPr lang="is-IS"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b"/>
                      <a:r>
                        <a:rPr lang="is-IS" sz="1600" u="none" strike="noStrike" dirty="0">
                          <a:effectLst/>
                        </a:rPr>
                        <a:t>582</a:t>
                      </a:r>
                      <a:endParaRPr lang="is-IS" sz="1600" b="0" i="0" u="none" strike="noStrike" dirty="0">
                        <a:solidFill>
                          <a:srgbClr val="000000"/>
                        </a:solidFill>
                        <a:effectLst/>
                        <a:latin typeface="Calibri" charset="0"/>
                      </a:endParaRPr>
                    </a:p>
                  </a:txBody>
                  <a:tcPr marL="12700" marR="12700" marT="12700" marB="0" anchor="b"/>
                </a:tc>
              </a:tr>
              <a:tr h="330256">
                <a:tc>
                  <a:txBody>
                    <a:bodyPr/>
                    <a:lstStyle/>
                    <a:p>
                      <a:pPr algn="l" fontAlgn="b"/>
                      <a:r>
                        <a:rPr lang="en-US" sz="1600" u="none" strike="noStrike">
                          <a:effectLst/>
                        </a:rPr>
                        <a:t>Opthalmology </a:t>
                      </a:r>
                      <a:endParaRPr lang="en-US" sz="1600" b="1" i="0" u="none" strike="noStrike">
                        <a:solidFill>
                          <a:srgbClr val="000000"/>
                        </a:solidFill>
                        <a:effectLst/>
                        <a:latin typeface="Calibri" charset="0"/>
                      </a:endParaRPr>
                    </a:p>
                  </a:txBody>
                  <a:tcPr marL="12700" marR="12700" marT="12700" marB="0" anchor="b"/>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is-IS" sz="1600" u="none" strike="noStrike">
                          <a:effectLst/>
                        </a:rPr>
                        <a:t>23550</a:t>
                      </a:r>
                      <a:endParaRPr lang="is-IS"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a:effectLst/>
                        </a:rPr>
                        <a:t> </a:t>
                      </a:r>
                      <a:endParaRPr lang="sk-SK" sz="1600" b="0" i="0" u="none" strike="noStrike">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ctr"/>
                      <a:r>
                        <a:rPr lang="sk-SK" sz="1600" u="none" strike="noStrike" dirty="0">
                          <a:effectLst/>
                        </a:rPr>
                        <a:t> </a:t>
                      </a:r>
                      <a:endParaRPr lang="sk-SK" sz="1600" b="0" i="0" u="none" strike="noStrike" dirty="0">
                        <a:solidFill>
                          <a:srgbClr val="000000"/>
                        </a:solidFill>
                        <a:effectLst/>
                        <a:latin typeface="Calibri" charset="0"/>
                      </a:endParaRPr>
                    </a:p>
                  </a:txBody>
                  <a:tcPr marL="12700" marR="12700" marT="12700" marB="0" anchor="ctr"/>
                </a:tc>
                <a:tc>
                  <a:txBody>
                    <a:bodyPr/>
                    <a:lstStyle/>
                    <a:p>
                      <a:pPr algn="ctr" fontAlgn="b"/>
                      <a:r>
                        <a:rPr lang="is-IS" sz="1600" u="none" strike="noStrike" dirty="0">
                          <a:effectLst/>
                        </a:rPr>
                        <a:t>23550</a:t>
                      </a:r>
                      <a:endParaRPr lang="is-IS" sz="1600" b="0" i="0" u="none" strike="noStrike" dirty="0">
                        <a:solidFill>
                          <a:srgbClr val="000000"/>
                        </a:solidFill>
                        <a:effectLst/>
                        <a:latin typeface="Calibri" charset="0"/>
                      </a:endParaRPr>
                    </a:p>
                  </a:txBody>
                  <a:tcPr marL="12700" marR="12700" marT="12700" marB="0" anchor="b"/>
                </a:tc>
              </a:tr>
              <a:tr h="330256">
                <a:tc>
                  <a:txBody>
                    <a:bodyPr/>
                    <a:lstStyle/>
                    <a:p>
                      <a:pPr algn="l" fontAlgn="b"/>
                      <a:r>
                        <a:rPr lang="en-US" sz="1600" u="none" strike="noStrike">
                          <a:effectLst/>
                        </a:rPr>
                        <a:t>TOTAL </a:t>
                      </a:r>
                      <a:endParaRPr lang="en-US" sz="1600" b="1" i="0" u="none" strike="noStrike">
                        <a:solidFill>
                          <a:srgbClr val="000000"/>
                        </a:solidFill>
                        <a:effectLst/>
                        <a:latin typeface="Calibri" charset="0"/>
                      </a:endParaRPr>
                    </a:p>
                  </a:txBody>
                  <a:tcPr marL="12700" marR="12700" marT="12700" marB="0" anchor="b"/>
                </a:tc>
                <a:tc>
                  <a:txBody>
                    <a:bodyPr/>
                    <a:lstStyle/>
                    <a:p>
                      <a:pPr algn="ctr" fontAlgn="b"/>
                      <a:r>
                        <a:rPr lang="is-IS" sz="1600" u="none" strike="noStrike">
                          <a:effectLst/>
                        </a:rPr>
                        <a:t>2050</a:t>
                      </a:r>
                      <a:endParaRPr lang="is-IS" sz="1600" b="0" i="0" u="none" strike="noStrike">
                        <a:solidFill>
                          <a:srgbClr val="000000"/>
                        </a:solidFill>
                        <a:effectLst/>
                        <a:latin typeface="Calibri" charset="0"/>
                      </a:endParaRPr>
                    </a:p>
                  </a:txBody>
                  <a:tcPr marL="12700" marR="12700" marT="12700" marB="0" anchor="b"/>
                </a:tc>
                <a:tc>
                  <a:txBody>
                    <a:bodyPr/>
                    <a:lstStyle/>
                    <a:p>
                      <a:pPr algn="ctr" fontAlgn="b"/>
                      <a:r>
                        <a:rPr lang="is-IS" sz="1600" u="none" strike="noStrike">
                          <a:effectLst/>
                        </a:rPr>
                        <a:t>23900</a:t>
                      </a:r>
                      <a:endParaRPr lang="is-IS" sz="1600" b="0" i="0" u="none" strike="noStrike">
                        <a:solidFill>
                          <a:srgbClr val="000000"/>
                        </a:solidFill>
                        <a:effectLst/>
                        <a:latin typeface="Calibri" charset="0"/>
                      </a:endParaRPr>
                    </a:p>
                  </a:txBody>
                  <a:tcPr marL="12700" marR="12700" marT="12700" marB="0" anchor="b"/>
                </a:tc>
                <a:tc>
                  <a:txBody>
                    <a:bodyPr/>
                    <a:lstStyle/>
                    <a:p>
                      <a:pPr algn="ctr" fontAlgn="b"/>
                      <a:r>
                        <a:rPr lang="en-US" sz="1600" u="none" strike="noStrike">
                          <a:effectLst/>
                        </a:rPr>
                        <a:t>8</a:t>
                      </a:r>
                      <a:endParaRPr lang="en-US" sz="1600" b="0" i="0" u="none" strike="noStrike">
                        <a:solidFill>
                          <a:srgbClr val="000000"/>
                        </a:solidFill>
                        <a:effectLst/>
                        <a:latin typeface="Calibri" charset="0"/>
                      </a:endParaRPr>
                    </a:p>
                  </a:txBody>
                  <a:tcPr marL="12700" marR="12700" marT="12700" marB="0" anchor="b"/>
                </a:tc>
                <a:tc>
                  <a:txBody>
                    <a:bodyPr/>
                    <a:lstStyle/>
                    <a:p>
                      <a:pPr algn="ctr" fontAlgn="b"/>
                      <a:r>
                        <a:rPr lang="is-IS" sz="1600" u="none" strike="noStrike">
                          <a:effectLst/>
                        </a:rPr>
                        <a:t>269</a:t>
                      </a:r>
                      <a:endParaRPr lang="is-IS" sz="1600" b="0" i="0" u="none" strike="noStrike">
                        <a:solidFill>
                          <a:srgbClr val="000000"/>
                        </a:solidFill>
                        <a:effectLst/>
                        <a:latin typeface="Calibri" charset="0"/>
                      </a:endParaRPr>
                    </a:p>
                  </a:txBody>
                  <a:tcPr marL="12700" marR="12700" marT="12700" marB="0" anchor="b"/>
                </a:tc>
                <a:tc>
                  <a:txBody>
                    <a:bodyPr/>
                    <a:lstStyle/>
                    <a:p>
                      <a:pPr algn="ctr" fontAlgn="b"/>
                      <a:r>
                        <a:rPr lang="en-US" sz="1600" u="none" strike="noStrike">
                          <a:effectLst/>
                        </a:rPr>
                        <a:t>7</a:t>
                      </a:r>
                      <a:endParaRPr lang="en-US" sz="1600" b="0" i="0" u="none" strike="noStrike">
                        <a:solidFill>
                          <a:srgbClr val="000000"/>
                        </a:solidFill>
                        <a:effectLst/>
                        <a:latin typeface="Calibri" charset="0"/>
                      </a:endParaRPr>
                    </a:p>
                  </a:txBody>
                  <a:tcPr marL="12700" marR="12700" marT="12700" marB="0" anchor="b"/>
                </a:tc>
                <a:tc>
                  <a:txBody>
                    <a:bodyPr/>
                    <a:lstStyle/>
                    <a:p>
                      <a:pPr algn="ctr" fontAlgn="b"/>
                      <a:r>
                        <a:rPr lang="is-IS" sz="1600" u="none" strike="noStrike">
                          <a:effectLst/>
                        </a:rPr>
                        <a:t>241</a:t>
                      </a:r>
                      <a:endParaRPr lang="is-IS" sz="1600" b="0" i="0" u="none" strike="noStrike">
                        <a:solidFill>
                          <a:srgbClr val="000000"/>
                        </a:solidFill>
                        <a:effectLst/>
                        <a:latin typeface="Calibri" charset="0"/>
                      </a:endParaRPr>
                    </a:p>
                  </a:txBody>
                  <a:tcPr marL="12700" marR="12700" marT="12700" marB="0" anchor="b"/>
                </a:tc>
                <a:tc>
                  <a:txBody>
                    <a:bodyPr/>
                    <a:lstStyle/>
                    <a:p>
                      <a:pPr algn="ctr" fontAlgn="b"/>
                      <a:r>
                        <a:rPr lang="uk-UA" sz="1600" u="none" strike="noStrike" dirty="0">
                          <a:effectLst/>
                        </a:rPr>
                        <a:t>391</a:t>
                      </a:r>
                      <a:endParaRPr lang="uk-UA" sz="1600" b="0" i="0" u="none" strike="noStrike" dirty="0">
                        <a:solidFill>
                          <a:srgbClr val="000000"/>
                        </a:solidFill>
                        <a:effectLst/>
                        <a:latin typeface="Calibri" charset="0"/>
                      </a:endParaRPr>
                    </a:p>
                  </a:txBody>
                  <a:tcPr marL="12700" marR="12700" marT="12700" marB="0" anchor="b"/>
                </a:tc>
                <a:tc>
                  <a:txBody>
                    <a:bodyPr/>
                    <a:lstStyle/>
                    <a:p>
                      <a:pPr algn="ctr" fontAlgn="b"/>
                      <a:r>
                        <a:rPr lang="is-IS" sz="1600" u="none" strike="noStrike" dirty="0">
                          <a:effectLst/>
                        </a:rPr>
                        <a:t>26866</a:t>
                      </a:r>
                      <a:endParaRPr lang="is-IS" sz="1600" b="0" i="0" u="none" strike="noStrike" dirty="0">
                        <a:solidFill>
                          <a:srgbClr val="000000"/>
                        </a:solidFill>
                        <a:effectLst/>
                        <a:latin typeface="Calibri" charset="0"/>
                      </a:endParaRPr>
                    </a:p>
                  </a:txBody>
                  <a:tcPr marL="12700" marR="12700" marT="12700" marB="0" anchor="b"/>
                </a:tc>
              </a:tr>
            </a:tbl>
          </a:graphicData>
        </a:graphic>
      </p:graphicFrame>
      <p:sp>
        <p:nvSpPr>
          <p:cNvPr id="3" name="Slide Number Placeholder 2"/>
          <p:cNvSpPr>
            <a:spLocks noGrp="1"/>
          </p:cNvSpPr>
          <p:nvPr>
            <p:ph type="sldNum" sz="quarter" idx="12"/>
          </p:nvPr>
        </p:nvSpPr>
        <p:spPr/>
        <p:txBody>
          <a:bodyPr/>
          <a:lstStyle/>
          <a:p>
            <a:fld id="{56E41C8F-6852-4F79-ACAF-D98EB2C3A37B}" type="slidenum">
              <a:rPr lang="en-ZA" altLang="en-US" smtClean="0"/>
              <a:pPr/>
              <a:t>84</a:t>
            </a:fld>
            <a:endParaRPr lang="en-ZA" altLang="en-US"/>
          </a:p>
        </p:txBody>
      </p:sp>
    </p:spTree>
    <p:extLst>
      <p:ext uri="{BB962C8B-B14F-4D97-AF65-F5344CB8AC3E}">
        <p14:creationId xmlns:p14="http://schemas.microsoft.com/office/powerpoint/2010/main" xmlns="" val="11433007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74638"/>
            <a:ext cx="7620000" cy="651337"/>
          </a:xfrm>
        </p:spPr>
        <p:txBody>
          <a:bodyPr/>
          <a:lstStyle/>
          <a:p>
            <a:r>
              <a:rPr lang="en-US" dirty="0" smtClean="0"/>
              <a:t>Oncology backlog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43395854"/>
              </p:ext>
            </p:extLst>
          </p:nvPr>
        </p:nvGraphicFramePr>
        <p:xfrm>
          <a:off x="1041723" y="1504708"/>
          <a:ext cx="7280473" cy="4618302"/>
        </p:xfrm>
        <a:graphic>
          <a:graphicData uri="http://schemas.openxmlformats.org/drawingml/2006/table">
            <a:tbl>
              <a:tblPr firstRow="1" firstCol="1">
                <a:tableStyleId>{775DCB02-9BB8-47FD-8907-85C794F793BA}</a:tableStyleId>
              </a:tblPr>
              <a:tblGrid>
                <a:gridCol w="5009627"/>
                <a:gridCol w="1101016"/>
                <a:gridCol w="1169830"/>
              </a:tblGrid>
              <a:tr h="587570">
                <a:tc gridSpan="3">
                  <a:txBody>
                    <a:bodyPr/>
                    <a:lstStyle/>
                    <a:p>
                      <a:pPr algn="ctr" fontAlgn="b"/>
                      <a:r>
                        <a:rPr lang="en-US" sz="1600" u="none" strike="noStrike" dirty="0">
                          <a:effectLst/>
                        </a:rPr>
                        <a:t>AVERAGE WAIT TIMES AND CURRENT BACKLOG FOR ADULT AND CHILD PATIENTS</a:t>
                      </a:r>
                      <a:endParaRPr lang="en-US" sz="1600" b="1"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hMerge="1">
                  <a:txBody>
                    <a:bodyPr/>
                    <a:lstStyle/>
                    <a:p>
                      <a:endParaRPr lang="en-US"/>
                    </a:p>
                  </a:txBody>
                  <a:tcPr/>
                </a:tc>
              </a:tr>
              <a:tr h="587570">
                <a:tc>
                  <a:txBody>
                    <a:bodyPr/>
                    <a:lstStyle/>
                    <a:p>
                      <a:pPr algn="l" fontAlgn="b"/>
                      <a:r>
                        <a:rPr lang="en-US" sz="1600" u="none" strike="noStrike" dirty="0">
                          <a:effectLst/>
                        </a:rPr>
                        <a:t>Waiting time from point of diagnosis to radiotherapy treatment</a:t>
                      </a:r>
                      <a:endParaRPr lang="en-US" sz="1600" b="0" i="0" u="none" strike="noStrike" dirty="0">
                        <a:solidFill>
                          <a:srgbClr val="000000"/>
                        </a:solidFill>
                        <a:effectLst/>
                        <a:latin typeface="Calibri" charset="0"/>
                      </a:endParaRPr>
                    </a:p>
                  </a:txBody>
                  <a:tcPr marL="12700" marR="12700" marT="12700" marB="0" anchor="b"/>
                </a:tc>
                <a:tc>
                  <a:txBody>
                    <a:bodyPr/>
                    <a:lstStyle/>
                    <a:p>
                      <a:pPr algn="l" fontAlgn="b"/>
                      <a:endParaRPr lang="en-US" sz="1600" b="0" i="0" u="none" strike="noStrike">
                        <a:solidFill>
                          <a:srgbClr val="000000"/>
                        </a:solidFill>
                        <a:effectLst/>
                        <a:latin typeface="Calibri" charset="0"/>
                      </a:endParaRPr>
                    </a:p>
                  </a:txBody>
                  <a:tcPr marL="12700" marR="12700" marT="12700" marB="0" anchor="b"/>
                </a:tc>
                <a:tc>
                  <a:txBody>
                    <a:bodyPr/>
                    <a:lstStyle/>
                    <a:p>
                      <a:pPr algn="l" fontAlgn="b"/>
                      <a:endParaRPr lang="en-US" sz="1600" b="0" i="0" u="none" strike="noStrike">
                        <a:solidFill>
                          <a:srgbClr val="000000"/>
                        </a:solidFill>
                        <a:effectLst/>
                        <a:latin typeface="Calibri" charset="0"/>
                      </a:endParaRPr>
                    </a:p>
                  </a:txBody>
                  <a:tcPr marL="12700" marR="12700" marT="12700" marB="0" anchor="b"/>
                </a:tc>
              </a:tr>
              <a:tr h="587570">
                <a:tc>
                  <a:txBody>
                    <a:bodyPr/>
                    <a:lstStyle/>
                    <a:p>
                      <a:pPr algn="ctr" fontAlgn="b"/>
                      <a:r>
                        <a:rPr lang="sk-SK" sz="1600" u="none" strike="noStrike" dirty="0">
                          <a:effectLst/>
                        </a:rPr>
                        <a:t> </a:t>
                      </a:r>
                      <a:endParaRPr lang="sk-SK" sz="1600" b="1" i="0" u="none" strike="noStrike" dirty="0">
                        <a:solidFill>
                          <a:srgbClr val="FFFFFF"/>
                        </a:solidFill>
                        <a:effectLst/>
                        <a:latin typeface="Calibri" charset="0"/>
                      </a:endParaRPr>
                    </a:p>
                  </a:txBody>
                  <a:tcPr marL="12700" marR="12700" marT="12700" marB="0" anchor="b"/>
                </a:tc>
                <a:tc>
                  <a:txBody>
                    <a:bodyPr/>
                    <a:lstStyle/>
                    <a:p>
                      <a:pPr algn="ctr" fontAlgn="b"/>
                      <a:r>
                        <a:rPr lang="en-US" sz="1600" u="none" strike="noStrike">
                          <a:effectLst/>
                        </a:rPr>
                        <a:t>WAITING TIME</a:t>
                      </a:r>
                      <a:endParaRPr lang="en-US" sz="1600" b="1" i="0" u="none" strike="noStrike">
                        <a:solidFill>
                          <a:srgbClr val="FFFFFF"/>
                        </a:solidFill>
                        <a:effectLst/>
                        <a:latin typeface="Calibri" charset="0"/>
                      </a:endParaRPr>
                    </a:p>
                  </a:txBody>
                  <a:tcPr marL="12700" marR="12700" marT="12700" marB="0" anchor="b"/>
                </a:tc>
                <a:tc>
                  <a:txBody>
                    <a:bodyPr/>
                    <a:lstStyle/>
                    <a:p>
                      <a:pPr algn="ctr" fontAlgn="b"/>
                      <a:r>
                        <a:rPr lang="en-US" sz="1600" u="none" strike="noStrike">
                          <a:effectLst/>
                        </a:rPr>
                        <a:t>BACKLOG</a:t>
                      </a:r>
                      <a:endParaRPr lang="en-US" sz="1600" b="1" i="0" u="none" strike="noStrike">
                        <a:solidFill>
                          <a:srgbClr val="FFFFFF"/>
                        </a:solidFill>
                        <a:effectLst/>
                        <a:latin typeface="Calibri" charset="0"/>
                      </a:endParaRPr>
                    </a:p>
                  </a:txBody>
                  <a:tcPr marL="12700" marR="12700" marT="12700" marB="0" anchor="b"/>
                </a:tc>
              </a:tr>
              <a:tr h="317288">
                <a:tc>
                  <a:txBody>
                    <a:bodyPr/>
                    <a:lstStyle/>
                    <a:p>
                      <a:pPr algn="l" fontAlgn="b"/>
                      <a:r>
                        <a:rPr lang="en-US" sz="1600" u="none" strike="noStrike" dirty="0">
                          <a:effectLst/>
                        </a:rPr>
                        <a:t>HEAD  AND NECK </a:t>
                      </a:r>
                      <a:endParaRPr lang="en-US" sz="1600" b="1" i="0" u="none" strike="noStrike" dirty="0">
                        <a:solidFill>
                          <a:srgbClr val="000000"/>
                        </a:solidFill>
                        <a:effectLst/>
                        <a:latin typeface="Calibri" charset="0"/>
                      </a:endParaRPr>
                    </a:p>
                  </a:txBody>
                  <a:tcPr marL="12700" marR="12700" marT="12700" marB="0" anchor="b"/>
                </a:tc>
                <a:tc>
                  <a:txBody>
                    <a:bodyPr/>
                    <a:lstStyle/>
                    <a:p>
                      <a:pPr algn="l" fontAlgn="b"/>
                      <a:r>
                        <a:rPr lang="en-US" sz="1600" u="none" strike="noStrike" dirty="0">
                          <a:effectLst/>
                        </a:rPr>
                        <a:t>12 months</a:t>
                      </a:r>
                      <a:endParaRPr lang="en-US" sz="1600" b="1" i="0" u="none" strike="noStrike" dirty="0">
                        <a:solidFill>
                          <a:srgbClr val="000000"/>
                        </a:solidFill>
                        <a:effectLst/>
                        <a:latin typeface="Calibri" charset="0"/>
                      </a:endParaRPr>
                    </a:p>
                  </a:txBody>
                  <a:tcPr marL="12700" marR="12700" marT="12700" marB="0" anchor="b"/>
                </a:tc>
                <a:tc>
                  <a:txBody>
                    <a:bodyPr/>
                    <a:lstStyle/>
                    <a:p>
                      <a:pPr algn="ctr" fontAlgn="b"/>
                      <a:r>
                        <a:rPr lang="en-US" sz="1600" u="none" strike="noStrike" dirty="0">
                          <a:effectLst/>
                        </a:rPr>
                        <a:t>38</a:t>
                      </a:r>
                      <a:endParaRPr lang="en-US" sz="1600" b="1" i="0" u="none" strike="noStrike" dirty="0">
                        <a:solidFill>
                          <a:srgbClr val="000000"/>
                        </a:solidFill>
                        <a:effectLst/>
                        <a:latin typeface="Calibri" charset="0"/>
                      </a:endParaRPr>
                    </a:p>
                  </a:txBody>
                  <a:tcPr marL="12700" marR="12700" marT="12700" marB="0" anchor="b"/>
                </a:tc>
              </a:tr>
              <a:tr h="317288">
                <a:tc>
                  <a:txBody>
                    <a:bodyPr/>
                    <a:lstStyle/>
                    <a:p>
                      <a:pPr algn="l" fontAlgn="b"/>
                      <a:r>
                        <a:rPr lang="en-US" sz="1600" u="none" strike="noStrike">
                          <a:effectLst/>
                        </a:rPr>
                        <a:t>LUNG</a:t>
                      </a:r>
                      <a:endParaRPr lang="en-US" sz="1600" b="1" i="0" u="none" strike="noStrike">
                        <a:solidFill>
                          <a:srgbClr val="000000"/>
                        </a:solidFill>
                        <a:effectLst/>
                        <a:latin typeface="Calibri" charset="0"/>
                      </a:endParaRPr>
                    </a:p>
                  </a:txBody>
                  <a:tcPr marL="12700" marR="12700" marT="12700" marB="0" anchor="b"/>
                </a:tc>
                <a:tc>
                  <a:txBody>
                    <a:bodyPr/>
                    <a:lstStyle/>
                    <a:p>
                      <a:pPr algn="l" fontAlgn="b"/>
                      <a:r>
                        <a:rPr lang="en-US" sz="1600" u="none" strike="noStrike" dirty="0">
                          <a:effectLst/>
                        </a:rPr>
                        <a:t>12 months</a:t>
                      </a:r>
                      <a:endParaRPr lang="en-US" sz="1600" b="1" i="0" u="none" strike="noStrike" dirty="0">
                        <a:solidFill>
                          <a:srgbClr val="000000"/>
                        </a:solidFill>
                        <a:effectLst/>
                        <a:latin typeface="Calibri" charset="0"/>
                      </a:endParaRPr>
                    </a:p>
                  </a:txBody>
                  <a:tcPr marL="12700" marR="12700" marT="12700" marB="0" anchor="b"/>
                </a:tc>
                <a:tc>
                  <a:txBody>
                    <a:bodyPr/>
                    <a:lstStyle/>
                    <a:p>
                      <a:pPr algn="ctr" fontAlgn="b"/>
                      <a:r>
                        <a:rPr lang="en-US" sz="1600" u="none" strike="noStrike" dirty="0">
                          <a:effectLst/>
                        </a:rPr>
                        <a:t>0</a:t>
                      </a:r>
                      <a:endParaRPr lang="en-US" sz="1600" b="1" i="0" u="none" strike="noStrike" dirty="0">
                        <a:solidFill>
                          <a:srgbClr val="000000"/>
                        </a:solidFill>
                        <a:effectLst/>
                        <a:latin typeface="Calibri" charset="0"/>
                      </a:endParaRPr>
                    </a:p>
                  </a:txBody>
                  <a:tcPr marL="12700" marR="12700" marT="12700" marB="0" anchor="b"/>
                </a:tc>
              </a:tr>
              <a:tr h="317288">
                <a:tc>
                  <a:txBody>
                    <a:bodyPr/>
                    <a:lstStyle/>
                    <a:p>
                      <a:pPr algn="l" fontAlgn="b"/>
                      <a:r>
                        <a:rPr lang="en-US" sz="1600" u="none" strike="noStrike">
                          <a:effectLst/>
                        </a:rPr>
                        <a:t>BREAST</a:t>
                      </a:r>
                      <a:endParaRPr lang="en-US" sz="1600" b="1" i="0" u="none" strike="noStrike">
                        <a:solidFill>
                          <a:srgbClr val="000000"/>
                        </a:solidFill>
                        <a:effectLst/>
                        <a:latin typeface="Calibri" charset="0"/>
                      </a:endParaRPr>
                    </a:p>
                  </a:txBody>
                  <a:tcPr marL="12700" marR="12700" marT="12700" marB="0" anchor="b"/>
                </a:tc>
                <a:tc>
                  <a:txBody>
                    <a:bodyPr/>
                    <a:lstStyle/>
                    <a:p>
                      <a:pPr algn="l" fontAlgn="b"/>
                      <a:r>
                        <a:rPr lang="en-US" sz="1600" u="none" strike="noStrike" dirty="0">
                          <a:effectLst/>
                        </a:rPr>
                        <a:t>12 months</a:t>
                      </a:r>
                      <a:endParaRPr lang="en-US" sz="1600" b="1" i="0" u="none" strike="noStrike" dirty="0">
                        <a:solidFill>
                          <a:srgbClr val="000000"/>
                        </a:solidFill>
                        <a:effectLst/>
                        <a:latin typeface="Calibri" charset="0"/>
                      </a:endParaRPr>
                    </a:p>
                  </a:txBody>
                  <a:tcPr marL="12700" marR="12700" marT="12700" marB="0" anchor="b"/>
                </a:tc>
                <a:tc>
                  <a:txBody>
                    <a:bodyPr/>
                    <a:lstStyle/>
                    <a:p>
                      <a:pPr algn="ctr" fontAlgn="b"/>
                      <a:r>
                        <a:rPr lang="en-US" sz="1600" u="none" strike="noStrike" dirty="0">
                          <a:effectLst/>
                        </a:rPr>
                        <a:t>46</a:t>
                      </a:r>
                      <a:endParaRPr lang="en-US" sz="1600" b="1" i="0" u="none" strike="noStrike" dirty="0">
                        <a:solidFill>
                          <a:srgbClr val="000000"/>
                        </a:solidFill>
                        <a:effectLst/>
                        <a:latin typeface="Calibri" charset="0"/>
                      </a:endParaRPr>
                    </a:p>
                  </a:txBody>
                  <a:tcPr marL="12700" marR="12700" marT="12700" marB="0" anchor="b"/>
                </a:tc>
              </a:tr>
              <a:tr h="317288">
                <a:tc>
                  <a:txBody>
                    <a:bodyPr/>
                    <a:lstStyle/>
                    <a:p>
                      <a:pPr algn="l" fontAlgn="b"/>
                      <a:r>
                        <a:rPr lang="en-US" sz="1600" u="none" strike="noStrike">
                          <a:effectLst/>
                        </a:rPr>
                        <a:t>CERVIX</a:t>
                      </a:r>
                      <a:endParaRPr lang="en-US" sz="1600" b="1" i="0" u="none" strike="noStrike">
                        <a:solidFill>
                          <a:srgbClr val="000000"/>
                        </a:solidFill>
                        <a:effectLst/>
                        <a:latin typeface="Calibri" charset="0"/>
                      </a:endParaRPr>
                    </a:p>
                  </a:txBody>
                  <a:tcPr marL="12700" marR="12700" marT="12700" marB="0" anchor="b"/>
                </a:tc>
                <a:tc>
                  <a:txBody>
                    <a:bodyPr/>
                    <a:lstStyle/>
                    <a:p>
                      <a:pPr algn="l" fontAlgn="b"/>
                      <a:r>
                        <a:rPr lang="en-US" sz="1600" u="none" strike="noStrike">
                          <a:effectLst/>
                        </a:rPr>
                        <a:t>12 months</a:t>
                      </a:r>
                      <a:endParaRPr lang="en-US" sz="1600" b="1" i="0" u="none" strike="noStrike">
                        <a:solidFill>
                          <a:srgbClr val="000000"/>
                        </a:solidFill>
                        <a:effectLst/>
                        <a:latin typeface="Calibri" charset="0"/>
                      </a:endParaRPr>
                    </a:p>
                  </a:txBody>
                  <a:tcPr marL="12700" marR="12700" marT="12700" marB="0" anchor="b"/>
                </a:tc>
                <a:tc>
                  <a:txBody>
                    <a:bodyPr/>
                    <a:lstStyle/>
                    <a:p>
                      <a:pPr algn="ctr" fontAlgn="b"/>
                      <a:r>
                        <a:rPr lang="is-IS" sz="1600" u="none" strike="noStrike" dirty="0">
                          <a:effectLst/>
                        </a:rPr>
                        <a:t>92</a:t>
                      </a:r>
                      <a:endParaRPr lang="is-IS" sz="1600" b="1" i="0" u="none" strike="noStrike" dirty="0">
                        <a:solidFill>
                          <a:srgbClr val="000000"/>
                        </a:solidFill>
                        <a:effectLst/>
                        <a:latin typeface="Calibri" charset="0"/>
                      </a:endParaRPr>
                    </a:p>
                  </a:txBody>
                  <a:tcPr marL="12700" marR="12700" marT="12700" marB="0" anchor="b"/>
                </a:tc>
              </a:tr>
              <a:tr h="317288">
                <a:tc>
                  <a:txBody>
                    <a:bodyPr/>
                    <a:lstStyle/>
                    <a:p>
                      <a:pPr algn="l" fontAlgn="b"/>
                      <a:r>
                        <a:rPr lang="en-US" sz="1600" u="none" strike="noStrike">
                          <a:effectLst/>
                        </a:rPr>
                        <a:t>PROSTRATE/COLORECTAL</a:t>
                      </a:r>
                      <a:endParaRPr lang="en-US" sz="1600" b="1" i="0" u="none" strike="noStrike">
                        <a:solidFill>
                          <a:srgbClr val="000000"/>
                        </a:solidFill>
                        <a:effectLst/>
                        <a:latin typeface="Calibri" charset="0"/>
                      </a:endParaRPr>
                    </a:p>
                  </a:txBody>
                  <a:tcPr marL="12700" marR="12700" marT="12700" marB="0" anchor="b"/>
                </a:tc>
                <a:tc>
                  <a:txBody>
                    <a:bodyPr/>
                    <a:lstStyle/>
                    <a:p>
                      <a:pPr algn="l" fontAlgn="b"/>
                      <a:r>
                        <a:rPr lang="en-US" sz="1600" u="none" strike="noStrike">
                          <a:effectLst/>
                        </a:rPr>
                        <a:t>12 months</a:t>
                      </a:r>
                      <a:endParaRPr lang="en-US" sz="1600" b="1" i="0" u="none" strike="noStrike">
                        <a:solidFill>
                          <a:srgbClr val="000000"/>
                        </a:solidFill>
                        <a:effectLst/>
                        <a:latin typeface="Calibri" charset="0"/>
                      </a:endParaRPr>
                    </a:p>
                  </a:txBody>
                  <a:tcPr marL="12700" marR="12700" marT="12700" marB="0" anchor="b"/>
                </a:tc>
                <a:tc>
                  <a:txBody>
                    <a:bodyPr/>
                    <a:lstStyle/>
                    <a:p>
                      <a:pPr algn="ctr" fontAlgn="b"/>
                      <a:r>
                        <a:rPr lang="en-US" sz="1600" u="none" strike="noStrike" dirty="0">
                          <a:effectLst/>
                        </a:rPr>
                        <a:t>9</a:t>
                      </a:r>
                      <a:endParaRPr lang="en-US" sz="1600" b="1" i="0" u="none" strike="noStrike" dirty="0">
                        <a:solidFill>
                          <a:srgbClr val="000000"/>
                        </a:solidFill>
                        <a:effectLst/>
                        <a:latin typeface="Calibri" charset="0"/>
                      </a:endParaRPr>
                    </a:p>
                  </a:txBody>
                  <a:tcPr marL="12700" marR="12700" marT="12700" marB="0" anchor="b"/>
                </a:tc>
              </a:tr>
              <a:tr h="317288">
                <a:tc>
                  <a:txBody>
                    <a:bodyPr/>
                    <a:lstStyle/>
                    <a:p>
                      <a:pPr algn="l" fontAlgn="b"/>
                      <a:r>
                        <a:rPr lang="en-US" sz="1600" u="none" strike="noStrike">
                          <a:effectLst/>
                        </a:rPr>
                        <a:t>UTERUS</a:t>
                      </a:r>
                      <a:endParaRPr lang="en-US" sz="1600" b="1" i="0" u="none" strike="noStrike">
                        <a:solidFill>
                          <a:srgbClr val="000000"/>
                        </a:solidFill>
                        <a:effectLst/>
                        <a:latin typeface="Calibri" charset="0"/>
                      </a:endParaRPr>
                    </a:p>
                  </a:txBody>
                  <a:tcPr marL="12700" marR="12700" marT="12700" marB="0" anchor="b"/>
                </a:tc>
                <a:tc>
                  <a:txBody>
                    <a:bodyPr/>
                    <a:lstStyle/>
                    <a:p>
                      <a:pPr algn="l" fontAlgn="b"/>
                      <a:r>
                        <a:rPr lang="en-US" sz="1600" u="none" strike="noStrike">
                          <a:effectLst/>
                        </a:rPr>
                        <a:t>12 months</a:t>
                      </a:r>
                      <a:endParaRPr lang="en-US" sz="1600" b="1" i="0" u="none" strike="noStrike">
                        <a:solidFill>
                          <a:srgbClr val="000000"/>
                        </a:solidFill>
                        <a:effectLst/>
                        <a:latin typeface="Calibri" charset="0"/>
                      </a:endParaRPr>
                    </a:p>
                  </a:txBody>
                  <a:tcPr marL="12700" marR="12700" marT="12700" marB="0" anchor="b"/>
                </a:tc>
                <a:tc>
                  <a:txBody>
                    <a:bodyPr/>
                    <a:lstStyle/>
                    <a:p>
                      <a:pPr algn="ctr" fontAlgn="b"/>
                      <a:r>
                        <a:rPr lang="en-US" sz="1600" u="none" strike="noStrike" dirty="0">
                          <a:effectLst/>
                        </a:rPr>
                        <a:t>10</a:t>
                      </a:r>
                      <a:endParaRPr lang="en-US" sz="1600" b="1" i="0" u="none" strike="noStrike" dirty="0">
                        <a:solidFill>
                          <a:srgbClr val="000000"/>
                        </a:solidFill>
                        <a:effectLst/>
                        <a:latin typeface="Calibri" charset="0"/>
                      </a:endParaRPr>
                    </a:p>
                  </a:txBody>
                  <a:tcPr marL="12700" marR="12700" marT="12700" marB="0" anchor="b"/>
                </a:tc>
              </a:tr>
              <a:tr h="317288">
                <a:tc>
                  <a:txBody>
                    <a:bodyPr/>
                    <a:lstStyle/>
                    <a:p>
                      <a:pPr algn="l" fontAlgn="b"/>
                      <a:r>
                        <a:rPr lang="en-US" sz="1600" u="none" strike="noStrike">
                          <a:effectLst/>
                        </a:rPr>
                        <a:t>OESOPHAGUS</a:t>
                      </a:r>
                      <a:endParaRPr lang="en-US" sz="1600" b="1" i="0" u="none" strike="noStrike">
                        <a:solidFill>
                          <a:srgbClr val="000000"/>
                        </a:solidFill>
                        <a:effectLst/>
                        <a:latin typeface="Calibri" charset="0"/>
                      </a:endParaRPr>
                    </a:p>
                  </a:txBody>
                  <a:tcPr marL="12700" marR="12700" marT="12700" marB="0" anchor="b"/>
                </a:tc>
                <a:tc>
                  <a:txBody>
                    <a:bodyPr/>
                    <a:lstStyle/>
                    <a:p>
                      <a:pPr algn="l" fontAlgn="b"/>
                      <a:r>
                        <a:rPr lang="en-US" sz="1600" u="none" strike="noStrike">
                          <a:effectLst/>
                        </a:rPr>
                        <a:t>12 months</a:t>
                      </a:r>
                      <a:endParaRPr lang="en-US" sz="1600" b="1" i="0" u="none" strike="noStrike">
                        <a:solidFill>
                          <a:srgbClr val="000000"/>
                        </a:solidFill>
                        <a:effectLst/>
                        <a:latin typeface="Calibri" charset="0"/>
                      </a:endParaRPr>
                    </a:p>
                  </a:txBody>
                  <a:tcPr marL="12700" marR="12700" marT="12700" marB="0" anchor="b"/>
                </a:tc>
                <a:tc>
                  <a:txBody>
                    <a:bodyPr/>
                    <a:lstStyle/>
                    <a:p>
                      <a:pPr algn="ctr" fontAlgn="b"/>
                      <a:r>
                        <a:rPr lang="en-US" sz="1600" u="none" strike="noStrike" dirty="0">
                          <a:effectLst/>
                        </a:rPr>
                        <a:t>1</a:t>
                      </a:r>
                      <a:endParaRPr lang="en-US" sz="1600" b="1" i="0" u="none" strike="noStrike" dirty="0">
                        <a:solidFill>
                          <a:srgbClr val="000000"/>
                        </a:solidFill>
                        <a:effectLst/>
                        <a:latin typeface="Calibri" charset="0"/>
                      </a:endParaRPr>
                    </a:p>
                  </a:txBody>
                  <a:tcPr marL="12700" marR="12700" marT="12700" marB="0" anchor="b"/>
                </a:tc>
              </a:tr>
              <a:tr h="317288">
                <a:tc>
                  <a:txBody>
                    <a:bodyPr/>
                    <a:lstStyle/>
                    <a:p>
                      <a:pPr algn="l" fontAlgn="b"/>
                      <a:r>
                        <a:rPr lang="en-US" sz="1600" u="none" strike="noStrike">
                          <a:effectLst/>
                        </a:rPr>
                        <a:t>PEDIATRIC CANCERS</a:t>
                      </a:r>
                      <a:endParaRPr lang="en-US" sz="1600" b="1" i="0" u="none" strike="noStrike">
                        <a:solidFill>
                          <a:srgbClr val="000000"/>
                        </a:solidFill>
                        <a:effectLst/>
                        <a:latin typeface="Calibri" charset="0"/>
                      </a:endParaRPr>
                    </a:p>
                  </a:txBody>
                  <a:tcPr marL="12700" marR="12700" marT="12700" marB="0" anchor="b"/>
                </a:tc>
                <a:tc>
                  <a:txBody>
                    <a:bodyPr/>
                    <a:lstStyle/>
                    <a:p>
                      <a:pPr algn="l" fontAlgn="b"/>
                      <a:r>
                        <a:rPr lang="en-US" sz="1600" u="none" strike="noStrike" dirty="0">
                          <a:effectLst/>
                        </a:rPr>
                        <a:t>2 months</a:t>
                      </a:r>
                      <a:endParaRPr lang="en-US" sz="1600" b="1" i="0" u="none" strike="noStrike" dirty="0">
                        <a:solidFill>
                          <a:srgbClr val="000000"/>
                        </a:solidFill>
                        <a:effectLst/>
                        <a:latin typeface="Calibri" charset="0"/>
                      </a:endParaRPr>
                    </a:p>
                  </a:txBody>
                  <a:tcPr marL="12700" marR="12700" marT="12700" marB="0" anchor="b"/>
                </a:tc>
                <a:tc>
                  <a:txBody>
                    <a:bodyPr/>
                    <a:lstStyle/>
                    <a:p>
                      <a:pPr algn="ctr" fontAlgn="b"/>
                      <a:r>
                        <a:rPr lang="en-US" sz="1600" u="none" strike="noStrike" dirty="0">
                          <a:effectLst/>
                        </a:rPr>
                        <a:t>0</a:t>
                      </a:r>
                      <a:endParaRPr lang="en-US" sz="1600" b="1" i="0" u="none" strike="noStrike" dirty="0">
                        <a:solidFill>
                          <a:srgbClr val="000000"/>
                        </a:solidFill>
                        <a:effectLst/>
                        <a:latin typeface="Calibri" charset="0"/>
                      </a:endParaRPr>
                    </a:p>
                  </a:txBody>
                  <a:tcPr marL="12700" marR="12700" marT="12700" marB="0" anchor="b"/>
                </a:tc>
              </a:tr>
              <a:tr h="317288">
                <a:tc>
                  <a:txBody>
                    <a:bodyPr/>
                    <a:lstStyle/>
                    <a:p>
                      <a:pPr algn="l" fontAlgn="b"/>
                      <a:endParaRPr lang="en-US" sz="1600" b="1" i="0" u="none" strike="noStrike">
                        <a:solidFill>
                          <a:srgbClr val="000000"/>
                        </a:solidFill>
                        <a:effectLst/>
                        <a:latin typeface="Calibri" charset="0"/>
                      </a:endParaRPr>
                    </a:p>
                  </a:txBody>
                  <a:tcPr marL="12700" marR="12700" marT="12700" marB="0" anchor="b"/>
                </a:tc>
                <a:tc>
                  <a:txBody>
                    <a:bodyPr/>
                    <a:lstStyle/>
                    <a:p>
                      <a:pPr algn="l" fontAlgn="b"/>
                      <a:endParaRPr lang="en-US" sz="1600" b="1" i="0" u="none" strike="noStrike" dirty="0">
                        <a:solidFill>
                          <a:srgbClr val="000000"/>
                        </a:solidFill>
                        <a:effectLst/>
                        <a:latin typeface="Calibri" charset="0"/>
                      </a:endParaRPr>
                    </a:p>
                  </a:txBody>
                  <a:tcPr marL="12700" marR="12700" marT="12700" marB="0" anchor="b"/>
                </a:tc>
                <a:tc>
                  <a:txBody>
                    <a:bodyPr/>
                    <a:lstStyle/>
                    <a:p>
                      <a:pPr algn="ctr" fontAlgn="b"/>
                      <a:endParaRPr lang="en-US" sz="1600" b="1" i="0" u="none" strike="noStrike" dirty="0">
                        <a:solidFill>
                          <a:srgbClr val="000000"/>
                        </a:solidFill>
                        <a:effectLst/>
                        <a:latin typeface="Calibri" charset="0"/>
                      </a:endParaRPr>
                    </a:p>
                  </a:txBody>
                  <a:tcPr marL="12700" marR="12700" marT="12700" marB="0" anchor="b"/>
                </a:tc>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85</a:t>
            </a:fld>
            <a:endParaRPr lang="en-ZA" altLang="en-US"/>
          </a:p>
        </p:txBody>
      </p:sp>
    </p:spTree>
    <p:extLst>
      <p:ext uri="{BB962C8B-B14F-4D97-AF65-F5344CB8AC3E}">
        <p14:creationId xmlns:p14="http://schemas.microsoft.com/office/powerpoint/2010/main" xmlns="" val="9710705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medicine services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9289674-F5FB-4291-A0D2-1657CC87F855}" type="slidenum">
              <a:rPr lang="en-ZA" altLang="en-US" smtClean="0"/>
              <a:pPr/>
              <a:t>86</a:t>
            </a:fld>
            <a:endParaRPr lang="en-ZA" altLang="en-US"/>
          </a:p>
        </p:txBody>
      </p:sp>
    </p:spTree>
    <p:extLst>
      <p:ext uri="{BB962C8B-B14F-4D97-AF65-F5344CB8AC3E}">
        <p14:creationId xmlns:p14="http://schemas.microsoft.com/office/powerpoint/2010/main" xmlns="" val="8823227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dirty="0" smtClean="0"/>
              <a:t>EMERGENCY MEDICAL SERVICES AND PATIENT TRANSPORT</a:t>
            </a:r>
            <a:endParaRPr lang="en-ZA" sz="2800" dirty="0"/>
          </a:p>
        </p:txBody>
      </p:sp>
      <p:sp>
        <p:nvSpPr>
          <p:cNvPr id="5" name="Content Placeholder 4"/>
          <p:cNvSpPr>
            <a:spLocks noGrp="1"/>
          </p:cNvSpPr>
          <p:nvPr>
            <p:ph idx="1"/>
          </p:nvPr>
        </p:nvSpPr>
        <p:spPr>
          <a:xfrm>
            <a:off x="738910" y="1600204"/>
            <a:ext cx="8252691" cy="4525963"/>
          </a:xfrm>
        </p:spPr>
        <p:txBody>
          <a:bodyPr/>
          <a:lstStyle/>
          <a:p>
            <a:pPr lvl="0" eaLnBrk="1" hangingPunct="1">
              <a:spcAft>
                <a:spcPct val="30000"/>
              </a:spcAft>
              <a:buClr>
                <a:srgbClr val="00B050"/>
              </a:buClr>
              <a:buSzTx/>
              <a:buFont typeface="Arial" panose="020B0604020202020204" pitchFamily="34" charset="0"/>
              <a:buChar char="•"/>
              <a:defRPr/>
            </a:pPr>
            <a:r>
              <a:rPr lang="en-ZA" sz="2000" dirty="0" smtClean="0">
                <a:solidFill>
                  <a:srgbClr val="000000"/>
                </a:solidFill>
                <a:latin typeface="Tahoma"/>
                <a:cs typeface="Arial"/>
              </a:rPr>
              <a:t>Through </a:t>
            </a:r>
            <a:r>
              <a:rPr lang="en-ZA" sz="2000" dirty="0">
                <a:solidFill>
                  <a:srgbClr val="000000"/>
                </a:solidFill>
                <a:latin typeface="Tahoma"/>
                <a:cs typeface="Arial"/>
              </a:rPr>
              <a:t>an ongoing investment in the ambulance fleet, the ambulance per population ratio has increased from 1 ambulance to 47,290 population served (in 2013/14) to 1:27 297 in 2017/18. </a:t>
            </a:r>
            <a:endParaRPr lang="en-ZA" sz="2000" dirty="0" smtClean="0">
              <a:solidFill>
                <a:srgbClr val="000000"/>
              </a:solidFill>
              <a:latin typeface="Tahoma"/>
              <a:cs typeface="Arial"/>
            </a:endParaRPr>
          </a:p>
          <a:p>
            <a:pPr lvl="0" eaLnBrk="1" hangingPunct="1">
              <a:spcAft>
                <a:spcPct val="30000"/>
              </a:spcAft>
              <a:buClr>
                <a:srgbClr val="00B050"/>
              </a:buClr>
              <a:buSzTx/>
              <a:buFont typeface="Arial" panose="020B0604020202020204" pitchFamily="34" charset="0"/>
              <a:buChar char="•"/>
              <a:defRPr/>
            </a:pPr>
            <a:r>
              <a:rPr lang="en-ZA" sz="2000" dirty="0">
                <a:solidFill>
                  <a:srgbClr val="000000"/>
                </a:solidFill>
                <a:latin typeface="Tahoma"/>
                <a:cs typeface="Arial"/>
              </a:rPr>
              <a:t>EMS transported a total of 228,408 clients in the 2017/18 financial year.</a:t>
            </a:r>
          </a:p>
          <a:p>
            <a:pPr lvl="0" eaLnBrk="1" hangingPunct="1">
              <a:spcAft>
                <a:spcPct val="30000"/>
              </a:spcAft>
              <a:buClr>
                <a:srgbClr val="00B050"/>
              </a:buClr>
              <a:buSzTx/>
              <a:buFont typeface="Arial" panose="020B0604020202020204" pitchFamily="34" charset="0"/>
              <a:buChar char="•"/>
              <a:defRPr/>
            </a:pPr>
            <a:r>
              <a:rPr lang="en-ZA" sz="2000" dirty="0">
                <a:solidFill>
                  <a:srgbClr val="000000"/>
                </a:solidFill>
                <a:latin typeface="Tahoma"/>
                <a:cs typeface="Arial"/>
              </a:rPr>
              <a:t>The service is fully insourced, with only aero-medical services outsourced. </a:t>
            </a:r>
          </a:p>
          <a:p>
            <a:pPr lvl="0" eaLnBrk="1" hangingPunct="1">
              <a:spcAft>
                <a:spcPct val="30000"/>
              </a:spcAft>
              <a:buClr>
                <a:srgbClr val="00B050"/>
              </a:buClr>
              <a:buSzTx/>
              <a:buFont typeface="Arial" panose="020B0604020202020204" pitchFamily="34" charset="0"/>
              <a:buChar char="•"/>
              <a:defRPr/>
            </a:pPr>
            <a:r>
              <a:rPr lang="en-ZA" sz="2000" dirty="0">
                <a:solidFill>
                  <a:srgbClr val="000000"/>
                </a:solidFill>
                <a:latin typeface="Tahoma"/>
                <a:cs typeface="Arial"/>
              </a:rPr>
              <a:t>The Department is currently in the process of installing tracking devices in 656 vehicles in the EMS fleet, consisting of ambulances, planned patient transport vehicles, rescue and response vehicles</a:t>
            </a:r>
            <a:r>
              <a:rPr lang="en-ZA" sz="2400" dirty="0" smtClean="0">
                <a:solidFill>
                  <a:srgbClr val="000000"/>
                </a:solidFill>
                <a:latin typeface="Tahoma"/>
                <a:cs typeface="Arial"/>
              </a:rPr>
              <a:t>.</a:t>
            </a:r>
            <a:endParaRPr lang="en-ZA" dirty="0">
              <a:solidFill>
                <a:srgbClr val="000000"/>
              </a:solidFill>
            </a:endParaRPr>
          </a:p>
          <a:p>
            <a:pPr lvl="0" eaLnBrk="1" hangingPunct="1">
              <a:spcAft>
                <a:spcPct val="30000"/>
              </a:spcAft>
              <a:buClr>
                <a:srgbClr val="FFCF01"/>
              </a:buClr>
              <a:buSzTx/>
              <a:buFont typeface="Wingdings" pitchFamily="2" charset="2"/>
              <a:buChar char="§"/>
              <a:defRPr/>
            </a:pPr>
            <a:endParaRPr lang="en-ZA" sz="2400" dirty="0">
              <a:solidFill>
                <a:srgbClr val="000000"/>
              </a:solidFill>
              <a:latin typeface="Tahoma"/>
              <a:cs typeface="Arial"/>
            </a:endParaRPr>
          </a:p>
          <a:p>
            <a:pPr marL="285750" lvl="0" indent="-285750" eaLnBrk="1" fontAlgn="auto" hangingPunct="1">
              <a:spcBef>
                <a:spcPts val="0"/>
              </a:spcBef>
              <a:spcAft>
                <a:spcPts val="0"/>
              </a:spcAft>
              <a:buClrTx/>
              <a:buSzTx/>
              <a:buFont typeface="Arial" pitchFamily="34" charset="0"/>
              <a:buChar char="•"/>
            </a:pPr>
            <a:endParaRPr lang="en-ZA" dirty="0"/>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87</a:t>
            </a:fld>
            <a:endParaRPr lang="en-ZA" altLang="en-US"/>
          </a:p>
        </p:txBody>
      </p:sp>
    </p:spTree>
    <p:extLst>
      <p:ext uri="{BB962C8B-B14F-4D97-AF65-F5344CB8AC3E}">
        <p14:creationId xmlns:p14="http://schemas.microsoft.com/office/powerpoint/2010/main" xmlns="" val="18629715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EMS </a:t>
            </a:r>
            <a:endParaRPr lang="en-ZA" dirty="0"/>
          </a:p>
        </p:txBody>
      </p:sp>
      <p:graphicFrame>
        <p:nvGraphicFramePr>
          <p:cNvPr id="5" name="Content Placeholder 4"/>
          <p:cNvGraphicFramePr>
            <a:graphicFrameLocks noGrp="1"/>
          </p:cNvGraphicFramePr>
          <p:nvPr>
            <p:ph idx="1"/>
            <p:extLst/>
          </p:nvPr>
        </p:nvGraphicFramePr>
        <p:xfrm>
          <a:off x="762000" y="1300161"/>
          <a:ext cx="7945272" cy="5135523"/>
        </p:xfrm>
        <a:graphic>
          <a:graphicData uri="http://schemas.openxmlformats.org/drawingml/2006/table">
            <a:tbl>
              <a:tblPr firstRow="1" bandRow="1">
                <a:tableStyleId>{69C7853C-536D-4A76-A0AE-DD22124D55A5}</a:tableStyleId>
              </a:tblPr>
              <a:tblGrid>
                <a:gridCol w="1986318"/>
                <a:gridCol w="1986318"/>
                <a:gridCol w="1986318"/>
                <a:gridCol w="1986318"/>
              </a:tblGrid>
              <a:tr h="1004340">
                <a:tc>
                  <a:txBody>
                    <a:bodyPr/>
                    <a:lstStyle/>
                    <a:p>
                      <a:r>
                        <a:rPr lang="en-ZA" dirty="0" smtClean="0">
                          <a:solidFill>
                            <a:schemeClr val="tx1"/>
                          </a:solidFill>
                        </a:rPr>
                        <a:t>Performance indicator</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solidFill>
                            <a:schemeClr val="tx1"/>
                          </a:solidFill>
                        </a:rPr>
                        <a:t>Annual Target</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Annual Performance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Comments</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8776">
                <a:tc>
                  <a:txBody>
                    <a:bodyPr/>
                    <a:lstStyle/>
                    <a:p>
                      <a:pPr marL="0" marR="0" lvl="0" indent="0" algn="just">
                        <a:lnSpc>
                          <a:spcPct val="115000"/>
                        </a:lnSpc>
                        <a:spcBef>
                          <a:spcPts val="200"/>
                        </a:spcBef>
                        <a:spcAft>
                          <a:spcPts val="200"/>
                        </a:spcAft>
                        <a:buFont typeface="+mj-lt"/>
                        <a:buNone/>
                        <a:tabLst>
                          <a:tab pos="2286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Ratio of ambulance per population</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ZA" sz="1600" dirty="0">
                          <a:effectLst/>
                          <a:latin typeface="Arial" panose="020B0604020202020204" pitchFamily="34" charset="0"/>
                          <a:ea typeface="Calibri" panose="020F0502020204030204" pitchFamily="34" charset="0"/>
                          <a:cs typeface="Times New Roman" panose="02020603050405020304" pitchFamily="18" charset="0"/>
                        </a:rPr>
                        <a:t>1:29 000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1:27 297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2870" marR="0" algn="l">
                        <a:lnSpc>
                          <a:spcPct val="107000"/>
                        </a:lnSpc>
                        <a:spcBef>
                          <a:spcPts val="200"/>
                        </a:spcBef>
                        <a:spcAft>
                          <a:spcPts val="2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Procurement of ambulances ensured improved</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ratio</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8776">
                <a:tc>
                  <a:txBody>
                    <a:bodyPr/>
                    <a:lstStyle/>
                    <a:p>
                      <a:pPr marL="0" marR="0" lvl="0" indent="0" algn="just">
                        <a:lnSpc>
                          <a:spcPct val="115000"/>
                        </a:lnSpc>
                        <a:spcBef>
                          <a:spcPts val="200"/>
                        </a:spcBef>
                        <a:spcAft>
                          <a:spcPts val="200"/>
                        </a:spcAft>
                        <a:buFont typeface="+mj-lt"/>
                        <a:buNone/>
                        <a:tabLst>
                          <a:tab pos="2286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EMS P1 urban response under 15 minutes rate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lgn="ctr">
                        <a:lnSpc>
                          <a:spcPts val="1200"/>
                        </a:lnSpc>
                        <a:spcBef>
                          <a:spcPts val="200"/>
                        </a:spcBef>
                        <a:spcAft>
                          <a:spcPts val="200"/>
                        </a:spcAft>
                      </a:pPr>
                      <a:endParaRPr lang="en-GB" sz="1600" spc="-25"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algn="ctr">
                        <a:lnSpc>
                          <a:spcPts val="1200"/>
                        </a:lnSpc>
                        <a:spcBef>
                          <a:spcPts val="200"/>
                        </a:spcBef>
                        <a:spcAft>
                          <a:spcPts val="200"/>
                        </a:spcAft>
                      </a:pPr>
                      <a:r>
                        <a:rPr lang="en-GB" sz="1600" spc="-25" dirty="0" smtClean="0">
                          <a:effectLst/>
                          <a:latin typeface="Arial" panose="020B0604020202020204" pitchFamily="34" charset="0"/>
                          <a:ea typeface="Times New Roman" panose="02020603050405020304" pitchFamily="18" charset="0"/>
                          <a:cs typeface="Times New Roman" panose="02020603050405020304" pitchFamily="18" charset="0"/>
                        </a:rPr>
                        <a:t>72</a:t>
                      </a:r>
                      <a:r>
                        <a:rPr lang="en-GB" sz="1600" spc="-25"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6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42.01% (247/588)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gn="l">
                        <a:lnSpc>
                          <a:spcPct val="107000"/>
                        </a:lnSpc>
                        <a:spcBef>
                          <a:spcPts val="300"/>
                        </a:spcBef>
                        <a:spcAft>
                          <a:spcPts val="300"/>
                        </a:spcAft>
                        <a:tabLst>
                          <a:tab pos="274320" algn="l"/>
                        </a:tabLs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Factors</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related to # of calls, distances, roads contribute to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066">
                <a:tc>
                  <a:txBody>
                    <a:bodyPr/>
                    <a:lstStyle/>
                    <a:p>
                      <a:pPr marL="0" marR="0" lvl="0" indent="0" algn="just">
                        <a:lnSpc>
                          <a:spcPct val="115000"/>
                        </a:lnSpc>
                        <a:spcBef>
                          <a:spcPts val="200"/>
                        </a:spcBef>
                        <a:spcAft>
                          <a:spcPts val="200"/>
                        </a:spcAft>
                        <a:buFont typeface="+mj-lt"/>
                        <a:buNone/>
                        <a:tabLst>
                          <a:tab pos="2286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EMS P1 rural response under 40 minutes rate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lgn="ctr">
                        <a:lnSpc>
                          <a:spcPts val="1200"/>
                        </a:lnSpc>
                        <a:spcBef>
                          <a:spcPts val="200"/>
                        </a:spcBef>
                        <a:spcAft>
                          <a:spcPts val="200"/>
                        </a:spcAft>
                      </a:pPr>
                      <a:endParaRPr lang="en-GB" sz="1600" spc="-25"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algn="ctr">
                        <a:lnSpc>
                          <a:spcPts val="1200"/>
                        </a:lnSpc>
                        <a:spcBef>
                          <a:spcPts val="200"/>
                        </a:spcBef>
                        <a:spcAft>
                          <a:spcPts val="200"/>
                        </a:spcAft>
                      </a:pPr>
                      <a:r>
                        <a:rPr lang="en-GB" sz="1600" spc="-25" dirty="0" smtClean="0">
                          <a:effectLst/>
                          <a:latin typeface="Arial" panose="020B0604020202020204" pitchFamily="34" charset="0"/>
                          <a:ea typeface="Times New Roman" panose="02020603050405020304" pitchFamily="18" charset="0"/>
                          <a:cs typeface="Times New Roman" panose="02020603050405020304" pitchFamily="18" charset="0"/>
                        </a:rPr>
                        <a:t>72</a:t>
                      </a:r>
                      <a:r>
                        <a:rPr lang="en-GB" sz="1600" spc="-25"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6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39.12% (2297/5871)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00"/>
                        </a:spcBef>
                        <a:spcAft>
                          <a:spcPts val="2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See above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8776">
                <a:tc>
                  <a:txBody>
                    <a:bodyPr/>
                    <a:lstStyle/>
                    <a:p>
                      <a:r>
                        <a:rPr lang="en-ZA" sz="1400" kern="1200" dirty="0" smtClean="0">
                          <a:solidFill>
                            <a:schemeClr val="dk1"/>
                          </a:solidFill>
                          <a:effectLst/>
                          <a:latin typeface="+mn-lt"/>
                          <a:ea typeface="+mn-ea"/>
                          <a:cs typeface="+mn-cs"/>
                        </a:rPr>
                        <a:t>EMS inter-facility transfer rate</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dirty="0" smtClean="0">
                          <a:solidFill>
                            <a:schemeClr val="tx1"/>
                          </a:solidFill>
                        </a:rPr>
                        <a:t>17.9 % (10,785/ 60,284</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dirty="0" smtClean="0">
                          <a:solidFill>
                            <a:schemeClr val="tx1"/>
                          </a:solidFill>
                        </a:rPr>
                        <a:t>19% (43,392/228,408)</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200"/>
                        </a:spcBef>
                        <a:spcAft>
                          <a:spcPts val="2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Focus remains on primary calls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879">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732A1194-8D98-4F3F-8B5A-3E0786897423}" type="slidenum">
              <a:rPr lang="en-US" smtClean="0"/>
              <a:pPr>
                <a:defRPr/>
              </a:pPr>
              <a:t>88</a:t>
            </a:fld>
            <a:endParaRPr lang="en-US"/>
          </a:p>
        </p:txBody>
      </p:sp>
    </p:spTree>
    <p:extLst>
      <p:ext uri="{BB962C8B-B14F-4D97-AF65-F5344CB8AC3E}">
        <p14:creationId xmlns:p14="http://schemas.microsoft.com/office/powerpoint/2010/main" xmlns="" val="7185942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Staff</a:t>
            </a:r>
            <a:endParaRPr lang="en-US" dirty="0"/>
          </a:p>
        </p:txBody>
      </p:sp>
      <p:sp>
        <p:nvSpPr>
          <p:cNvPr id="3" name="Content Placeholder 2"/>
          <p:cNvSpPr>
            <a:spLocks noGrp="1"/>
          </p:cNvSpPr>
          <p:nvPr>
            <p:ph idx="1"/>
          </p:nvPr>
        </p:nvSpPr>
        <p:spPr/>
        <p:txBody>
          <a:bodyPr/>
          <a:lstStyle/>
          <a:p>
            <a:r>
              <a:rPr lang="en-US" dirty="0" smtClean="0"/>
              <a:t>EMS is functioning without a Head EMS, Operational Manager, with 3 of the 5 district EMS manager’s posts vacant.</a:t>
            </a:r>
          </a:p>
          <a:p>
            <a:r>
              <a:rPr lang="en-US" dirty="0" smtClean="0"/>
              <a:t>23 of 57 Station Manager’s Vacant </a:t>
            </a:r>
          </a:p>
          <a:p>
            <a:endParaRPr lang="en-US" dirty="0" smtClean="0"/>
          </a:p>
          <a:p>
            <a:endParaRPr lang="en-US" dirty="0"/>
          </a:p>
        </p:txBody>
      </p:sp>
      <p:graphicFrame>
        <p:nvGraphicFramePr>
          <p:cNvPr id="4" name="Table 3"/>
          <p:cNvGraphicFramePr>
            <a:graphicFrameLocks noGrp="1"/>
          </p:cNvGraphicFramePr>
          <p:nvPr>
            <p:extLst/>
          </p:nvPr>
        </p:nvGraphicFramePr>
        <p:xfrm>
          <a:off x="1524000" y="3657600"/>
          <a:ext cx="6096000" cy="2225040"/>
        </p:xfrm>
        <a:graphic>
          <a:graphicData uri="http://schemas.openxmlformats.org/drawingml/2006/table">
            <a:tbl>
              <a:tblPr firstRow="1" bandRow="1">
                <a:tableStyleId>{5C22544A-7EE6-4342-B048-85BDC9FD1C3A}</a:tableStyleId>
              </a:tblPr>
              <a:tblGrid>
                <a:gridCol w="4114800"/>
                <a:gridCol w="1981200"/>
              </a:tblGrid>
              <a:tr h="370840">
                <a:tc>
                  <a:txBody>
                    <a:bodyPr/>
                    <a:lstStyle/>
                    <a:p>
                      <a:r>
                        <a:rPr lang="en-ZA" sz="1800" dirty="0" smtClean="0"/>
                        <a:t>CURRENT</a:t>
                      </a:r>
                      <a:r>
                        <a:rPr lang="en-ZA" sz="1800" baseline="0" dirty="0" smtClean="0"/>
                        <a:t> QUALIFICATION</a:t>
                      </a:r>
                      <a:endParaRPr lang="en-ZA" sz="1800" dirty="0"/>
                    </a:p>
                  </a:txBody>
                  <a:tcPr marL="91436" marR="91436" marT="45712" marB="45712"/>
                </a:tc>
                <a:tc>
                  <a:txBody>
                    <a:bodyPr/>
                    <a:lstStyle/>
                    <a:p>
                      <a:r>
                        <a:rPr lang="en-ZA" sz="1800" dirty="0" smtClean="0"/>
                        <a:t>NUMBER</a:t>
                      </a:r>
                      <a:endParaRPr lang="en-ZA" sz="1800" dirty="0"/>
                    </a:p>
                  </a:txBody>
                  <a:tcPr marL="91436" marR="91436" marT="45712" marB="45712"/>
                </a:tc>
              </a:tr>
              <a:tr h="370840">
                <a:tc>
                  <a:txBody>
                    <a:bodyPr/>
                    <a:lstStyle/>
                    <a:p>
                      <a:r>
                        <a:rPr lang="en-ZA" sz="1800" dirty="0" smtClean="0"/>
                        <a:t>BAA</a:t>
                      </a:r>
                      <a:endParaRPr lang="en-ZA" sz="1800" dirty="0"/>
                    </a:p>
                  </a:txBody>
                  <a:tcPr marL="91436" marR="91436" marT="45712" marB="45712"/>
                </a:tc>
                <a:tc>
                  <a:txBody>
                    <a:bodyPr/>
                    <a:lstStyle/>
                    <a:p>
                      <a:r>
                        <a:rPr lang="en-ZA" sz="1800" dirty="0" smtClean="0"/>
                        <a:t>1207</a:t>
                      </a:r>
                      <a:endParaRPr lang="en-ZA" sz="1800" dirty="0"/>
                    </a:p>
                  </a:txBody>
                  <a:tcPr marL="91436" marR="91436" marT="45712" marB="45712"/>
                </a:tc>
              </a:tr>
              <a:tr h="370840">
                <a:tc>
                  <a:txBody>
                    <a:bodyPr/>
                    <a:lstStyle/>
                    <a:p>
                      <a:r>
                        <a:rPr lang="en-ZA" sz="1800" dirty="0" smtClean="0"/>
                        <a:t>AEA</a:t>
                      </a:r>
                      <a:endParaRPr lang="en-ZA" sz="1800" dirty="0"/>
                    </a:p>
                  </a:txBody>
                  <a:tcPr marL="91436" marR="91436" marT="45712" marB="45712"/>
                </a:tc>
                <a:tc>
                  <a:txBody>
                    <a:bodyPr/>
                    <a:lstStyle/>
                    <a:p>
                      <a:r>
                        <a:rPr lang="en-ZA" sz="1800" dirty="0" smtClean="0"/>
                        <a:t>638</a:t>
                      </a:r>
                      <a:endParaRPr lang="en-ZA" sz="1800" dirty="0"/>
                    </a:p>
                  </a:txBody>
                  <a:tcPr marL="91436" marR="91436" marT="45712" marB="45712"/>
                </a:tc>
              </a:tr>
              <a:tr h="370840">
                <a:tc>
                  <a:txBody>
                    <a:bodyPr/>
                    <a:lstStyle/>
                    <a:p>
                      <a:r>
                        <a:rPr lang="en-ZA" sz="1800" dirty="0" smtClean="0"/>
                        <a:t>ECT</a:t>
                      </a:r>
                      <a:endParaRPr lang="en-ZA" sz="1800" dirty="0"/>
                    </a:p>
                  </a:txBody>
                  <a:tcPr marL="91436" marR="91436" marT="45712" marB="45712"/>
                </a:tc>
                <a:tc>
                  <a:txBody>
                    <a:bodyPr/>
                    <a:lstStyle/>
                    <a:p>
                      <a:r>
                        <a:rPr lang="en-ZA" sz="1800" dirty="0" smtClean="0"/>
                        <a:t>10</a:t>
                      </a:r>
                      <a:endParaRPr lang="en-ZA" sz="1800" dirty="0"/>
                    </a:p>
                  </a:txBody>
                  <a:tcPr marL="91436" marR="91436" marT="45712" marB="45712"/>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smtClean="0"/>
                        <a:t>ALS (N DIP/B TECH/BHSC/CCA)</a:t>
                      </a:r>
                      <a:r>
                        <a:rPr lang="en-ZA" sz="1800" baseline="0" dirty="0" smtClean="0"/>
                        <a:t> </a:t>
                      </a:r>
                      <a:endParaRPr lang="en-ZA" sz="1800" dirty="0" smtClean="0"/>
                    </a:p>
                  </a:txBody>
                  <a:tcPr marL="91436" marR="91436" marT="45712" marB="45712"/>
                </a:tc>
                <a:tc>
                  <a:txBody>
                    <a:bodyPr/>
                    <a:lstStyle/>
                    <a:p>
                      <a:r>
                        <a:rPr lang="en-ZA" sz="1800" dirty="0" smtClean="0"/>
                        <a:t>26</a:t>
                      </a:r>
                      <a:endParaRPr lang="en-ZA" sz="1800" dirty="0"/>
                    </a:p>
                  </a:txBody>
                  <a:tcPr marL="91436" marR="91436" marT="45712" marB="45712"/>
                </a:tc>
              </a:tr>
              <a:tr h="370840">
                <a:tc>
                  <a:txBody>
                    <a:bodyPr/>
                    <a:lstStyle/>
                    <a:p>
                      <a:r>
                        <a:rPr lang="en-ZA" sz="1800" b="1" dirty="0" smtClean="0"/>
                        <a:t>TOTAL</a:t>
                      </a:r>
                      <a:endParaRPr lang="en-ZA" sz="1800" b="1" dirty="0"/>
                    </a:p>
                  </a:txBody>
                  <a:tcPr marL="91436" marR="91436" marT="45712" marB="45712"/>
                </a:tc>
                <a:tc>
                  <a:txBody>
                    <a:bodyPr/>
                    <a:lstStyle/>
                    <a:p>
                      <a:r>
                        <a:rPr lang="en-ZA" sz="1800" b="1" dirty="0" smtClean="0"/>
                        <a:t>1881</a:t>
                      </a:r>
                      <a:endParaRPr lang="en-ZA" sz="1800" b="1" dirty="0"/>
                    </a:p>
                  </a:txBody>
                  <a:tcPr marL="91436" marR="91436" marT="45712" marB="45712"/>
                </a:tc>
              </a:tr>
            </a:tbl>
          </a:graphicData>
        </a:graphic>
      </p:graphicFrame>
      <p:sp>
        <p:nvSpPr>
          <p:cNvPr id="5" name="Slide Number Placeholder 4"/>
          <p:cNvSpPr>
            <a:spLocks noGrp="1"/>
          </p:cNvSpPr>
          <p:nvPr>
            <p:ph type="sldNum" sz="quarter" idx="12"/>
          </p:nvPr>
        </p:nvSpPr>
        <p:spPr/>
        <p:txBody>
          <a:bodyPr/>
          <a:lstStyle/>
          <a:p>
            <a:fld id="{56E41C8F-6852-4F79-ACAF-D98EB2C3A37B}" type="slidenum">
              <a:rPr lang="en-ZA" altLang="en-US" smtClean="0"/>
              <a:pPr/>
              <a:t>89</a:t>
            </a:fld>
            <a:endParaRPr lang="en-ZA" altLang="en-US"/>
          </a:p>
        </p:txBody>
      </p:sp>
    </p:spTree>
    <p:extLst>
      <p:ext uri="{BB962C8B-B14F-4D97-AF65-F5344CB8AC3E}">
        <p14:creationId xmlns:p14="http://schemas.microsoft.com/office/powerpoint/2010/main" xmlns="" val="211259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260" y="178948"/>
            <a:ext cx="7620000" cy="1143000"/>
          </a:xfrm>
        </p:spPr>
        <p:txBody>
          <a:bodyPr/>
          <a:lstStyle/>
          <a:p>
            <a:r>
              <a:rPr lang="en-ZA" dirty="0" smtClean="0"/>
              <a:t>REFERRAL SYSTEM</a:t>
            </a:r>
            <a:endParaRPr lang="en-ZA" dirty="0"/>
          </a:p>
        </p:txBody>
      </p:sp>
      <p:grpSp>
        <p:nvGrpSpPr>
          <p:cNvPr id="61" name="Group 60"/>
          <p:cNvGrpSpPr/>
          <p:nvPr/>
        </p:nvGrpSpPr>
        <p:grpSpPr>
          <a:xfrm>
            <a:off x="1" y="1205206"/>
            <a:ext cx="8497719" cy="4995569"/>
            <a:chOff x="3553859" y="1247012"/>
            <a:chExt cx="1776990" cy="4995569"/>
          </a:xfrm>
        </p:grpSpPr>
        <p:sp>
          <p:nvSpPr>
            <p:cNvPr id="62" name="Freeform 61"/>
            <p:cNvSpPr/>
            <p:nvPr/>
          </p:nvSpPr>
          <p:spPr>
            <a:xfrm>
              <a:off x="4821567" y="6137974"/>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63" name="Freeform 62"/>
            <p:cNvSpPr/>
            <p:nvPr/>
          </p:nvSpPr>
          <p:spPr>
            <a:xfrm>
              <a:off x="4358004" y="6036475"/>
              <a:ext cx="91440" cy="147218"/>
            </a:xfrm>
            <a:custGeom>
              <a:avLst/>
              <a:gdLst>
                <a:gd name="connsiteX0" fmla="*/ 45720 w 91440"/>
                <a:gd name="connsiteY0" fmla="*/ 0 h 147218"/>
                <a:gd name="connsiteX1" fmla="*/ 84350 w 91440"/>
                <a:gd name="connsiteY1" fmla="*/ 0 h 147218"/>
                <a:gd name="connsiteX2" fmla="*/ 84350 w 91440"/>
                <a:gd name="connsiteY2" fmla="*/ 147218 h 147218"/>
                <a:gd name="connsiteX3" fmla="*/ 122980 w 91440"/>
                <a:gd name="connsiteY3" fmla="*/ 147218 h 147218"/>
              </a:gdLst>
              <a:ahLst/>
              <a:cxnLst>
                <a:cxn ang="0">
                  <a:pos x="connsiteX0" y="connsiteY0"/>
                </a:cxn>
                <a:cxn ang="0">
                  <a:pos x="connsiteX1" y="connsiteY1"/>
                </a:cxn>
                <a:cxn ang="0">
                  <a:pos x="connsiteX2" y="connsiteY2"/>
                </a:cxn>
                <a:cxn ang="0">
                  <a:pos x="connsiteX3" y="connsiteY3"/>
                </a:cxn>
              </a:cxnLst>
              <a:rect l="l" t="t" r="r" b="b"/>
              <a:pathLst>
                <a:path w="91440" h="147218">
                  <a:moveTo>
                    <a:pt x="45720" y="0"/>
                  </a:moveTo>
                  <a:lnTo>
                    <a:pt x="84350" y="0"/>
                  </a:lnTo>
                  <a:lnTo>
                    <a:pt x="84350" y="147218"/>
                  </a:lnTo>
                  <a:lnTo>
                    <a:pt x="122980" y="147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263" tIns="69453" rIns="54264" bIns="6945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64" name="Freeform 63"/>
            <p:cNvSpPr/>
            <p:nvPr/>
          </p:nvSpPr>
          <p:spPr>
            <a:xfrm>
              <a:off x="4821567" y="5990755"/>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65" name="Freeform 64"/>
            <p:cNvSpPr/>
            <p:nvPr/>
          </p:nvSpPr>
          <p:spPr>
            <a:xfrm>
              <a:off x="4358004" y="5990755"/>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66" name="Freeform 65"/>
            <p:cNvSpPr/>
            <p:nvPr/>
          </p:nvSpPr>
          <p:spPr>
            <a:xfrm>
              <a:off x="4358004" y="5889256"/>
              <a:ext cx="91440" cy="147218"/>
            </a:xfrm>
            <a:custGeom>
              <a:avLst/>
              <a:gdLst>
                <a:gd name="connsiteX0" fmla="*/ 45720 w 91440"/>
                <a:gd name="connsiteY0" fmla="*/ 147218 h 147218"/>
                <a:gd name="connsiteX1" fmla="*/ 84350 w 91440"/>
                <a:gd name="connsiteY1" fmla="*/ 147218 h 147218"/>
                <a:gd name="connsiteX2" fmla="*/ 84350 w 91440"/>
                <a:gd name="connsiteY2" fmla="*/ 0 h 147218"/>
                <a:gd name="connsiteX3" fmla="*/ 122980 w 91440"/>
                <a:gd name="connsiteY3" fmla="*/ 0 h 147218"/>
              </a:gdLst>
              <a:ahLst/>
              <a:cxnLst>
                <a:cxn ang="0">
                  <a:pos x="connsiteX0" y="connsiteY0"/>
                </a:cxn>
                <a:cxn ang="0">
                  <a:pos x="connsiteX1" y="connsiteY1"/>
                </a:cxn>
                <a:cxn ang="0">
                  <a:pos x="connsiteX2" y="connsiteY2"/>
                </a:cxn>
                <a:cxn ang="0">
                  <a:pos x="connsiteX3" y="connsiteY3"/>
                </a:cxn>
              </a:cxnLst>
              <a:rect l="l" t="t" r="r" b="b"/>
              <a:pathLst>
                <a:path w="91440" h="147218">
                  <a:moveTo>
                    <a:pt x="45720" y="147218"/>
                  </a:moveTo>
                  <a:lnTo>
                    <a:pt x="84350" y="147218"/>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263" tIns="69453" rIns="54264" bIns="6945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67" name="Freeform 66"/>
            <p:cNvSpPr/>
            <p:nvPr/>
          </p:nvSpPr>
          <p:spPr>
            <a:xfrm>
              <a:off x="3894441" y="3754582"/>
              <a:ext cx="91440" cy="2281893"/>
            </a:xfrm>
            <a:custGeom>
              <a:avLst/>
              <a:gdLst>
                <a:gd name="connsiteX0" fmla="*/ 45720 w 91440"/>
                <a:gd name="connsiteY0" fmla="*/ 0 h 2281893"/>
                <a:gd name="connsiteX1" fmla="*/ 84350 w 91440"/>
                <a:gd name="connsiteY1" fmla="*/ 0 h 2281893"/>
                <a:gd name="connsiteX2" fmla="*/ 84350 w 91440"/>
                <a:gd name="connsiteY2" fmla="*/ 2281893 h 2281893"/>
                <a:gd name="connsiteX3" fmla="*/ 122980 w 91440"/>
                <a:gd name="connsiteY3" fmla="*/ 2281893 h 2281893"/>
              </a:gdLst>
              <a:ahLst/>
              <a:cxnLst>
                <a:cxn ang="0">
                  <a:pos x="connsiteX0" y="connsiteY0"/>
                </a:cxn>
                <a:cxn ang="0">
                  <a:pos x="connsiteX1" y="connsiteY1"/>
                </a:cxn>
                <a:cxn ang="0">
                  <a:pos x="connsiteX2" y="connsiteY2"/>
                </a:cxn>
                <a:cxn ang="0">
                  <a:pos x="connsiteX3" y="connsiteY3"/>
                </a:cxn>
              </a:cxnLst>
              <a:rect l="l" t="t" r="r" b="b"/>
              <a:pathLst>
                <a:path w="91440" h="2281893">
                  <a:moveTo>
                    <a:pt x="45720" y="0"/>
                  </a:moveTo>
                  <a:lnTo>
                    <a:pt x="84350" y="0"/>
                  </a:lnTo>
                  <a:lnTo>
                    <a:pt x="84350" y="2281893"/>
                  </a:lnTo>
                  <a:lnTo>
                    <a:pt x="122980" y="22818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40" tIns="1083866" rIns="1340" bIns="1083867"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68" name="Freeform 67"/>
            <p:cNvSpPr/>
            <p:nvPr/>
          </p:nvSpPr>
          <p:spPr>
            <a:xfrm>
              <a:off x="4821567" y="5696317"/>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69" name="Freeform 68"/>
            <p:cNvSpPr/>
            <p:nvPr/>
          </p:nvSpPr>
          <p:spPr>
            <a:xfrm>
              <a:off x="4358004" y="5521209"/>
              <a:ext cx="91440" cy="220828"/>
            </a:xfrm>
            <a:custGeom>
              <a:avLst/>
              <a:gdLst>
                <a:gd name="connsiteX0" fmla="*/ 45720 w 91440"/>
                <a:gd name="connsiteY0" fmla="*/ 0 h 220828"/>
                <a:gd name="connsiteX1" fmla="*/ 84350 w 91440"/>
                <a:gd name="connsiteY1" fmla="*/ 0 h 220828"/>
                <a:gd name="connsiteX2" fmla="*/ 84350 w 91440"/>
                <a:gd name="connsiteY2" fmla="*/ 220828 h 220828"/>
                <a:gd name="connsiteX3" fmla="*/ 122980 w 91440"/>
                <a:gd name="connsiteY3" fmla="*/ 220828 h 220828"/>
              </a:gdLst>
              <a:ahLst/>
              <a:cxnLst>
                <a:cxn ang="0">
                  <a:pos x="connsiteX0" y="connsiteY0"/>
                </a:cxn>
                <a:cxn ang="0">
                  <a:pos x="connsiteX1" y="connsiteY1"/>
                </a:cxn>
                <a:cxn ang="0">
                  <a:pos x="connsiteX2" y="connsiteY2"/>
                </a:cxn>
                <a:cxn ang="0">
                  <a:pos x="connsiteX3" y="connsiteY3"/>
                </a:cxn>
              </a:cxnLst>
              <a:rect l="l" t="t" r="r" b="b"/>
              <a:pathLst>
                <a:path w="91440" h="220828">
                  <a:moveTo>
                    <a:pt x="45720" y="0"/>
                  </a:moveTo>
                  <a:lnTo>
                    <a:pt x="84350" y="0"/>
                  </a:lnTo>
                  <a:lnTo>
                    <a:pt x="84350" y="220828"/>
                  </a:lnTo>
                  <a:lnTo>
                    <a:pt x="122980" y="2208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571" tIns="104565" rIns="52572" bIns="104566"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70" name="Freeform 69"/>
            <p:cNvSpPr/>
            <p:nvPr/>
          </p:nvSpPr>
          <p:spPr>
            <a:xfrm>
              <a:off x="4821567" y="5549098"/>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71" name="Freeform 70"/>
            <p:cNvSpPr/>
            <p:nvPr/>
          </p:nvSpPr>
          <p:spPr>
            <a:xfrm>
              <a:off x="4358004" y="5475489"/>
              <a:ext cx="91440" cy="91440"/>
            </a:xfrm>
            <a:custGeom>
              <a:avLst/>
              <a:gdLst>
                <a:gd name="connsiteX0" fmla="*/ 45720 w 91440"/>
                <a:gd name="connsiteY0" fmla="*/ 45720 h 91440"/>
                <a:gd name="connsiteX1" fmla="*/ 84350 w 91440"/>
                <a:gd name="connsiteY1" fmla="*/ 45720 h 91440"/>
                <a:gd name="connsiteX2" fmla="*/ 84350 w 91440"/>
                <a:gd name="connsiteY2" fmla="*/ 119329 h 91440"/>
                <a:gd name="connsiteX3" fmla="*/ 122980 w 91440"/>
                <a:gd name="connsiteY3" fmla="*/ 119329 h 91440"/>
              </a:gdLst>
              <a:ahLst/>
              <a:cxnLst>
                <a:cxn ang="0">
                  <a:pos x="connsiteX0" y="connsiteY0"/>
                </a:cxn>
                <a:cxn ang="0">
                  <a:pos x="connsiteX1" y="connsiteY1"/>
                </a:cxn>
                <a:cxn ang="0">
                  <a:pos x="connsiteX2" y="connsiteY2"/>
                </a:cxn>
                <a:cxn ang="0">
                  <a:pos x="connsiteX3" y="connsiteY3"/>
                </a:cxn>
              </a:cxnLst>
              <a:rect l="l" t="t" r="r" b="b"/>
              <a:pathLst>
                <a:path w="91440" h="91440">
                  <a:moveTo>
                    <a:pt x="45720" y="45720"/>
                  </a:moveTo>
                  <a:lnTo>
                    <a:pt x="84350" y="45720"/>
                  </a:lnTo>
                  <a:lnTo>
                    <a:pt x="84350" y="119329"/>
                  </a:lnTo>
                  <a:lnTo>
                    <a:pt x="122980" y="11932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5752" tIns="43052" rIns="55753" bIns="43053"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72" name="Freeform 71"/>
            <p:cNvSpPr/>
            <p:nvPr/>
          </p:nvSpPr>
          <p:spPr>
            <a:xfrm>
              <a:off x="4821567" y="5401879"/>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73" name="Freeform 72"/>
            <p:cNvSpPr/>
            <p:nvPr/>
          </p:nvSpPr>
          <p:spPr>
            <a:xfrm>
              <a:off x="4358004" y="5401879"/>
              <a:ext cx="91440" cy="91440"/>
            </a:xfrm>
            <a:custGeom>
              <a:avLst/>
              <a:gdLst>
                <a:gd name="connsiteX0" fmla="*/ 45720 w 91440"/>
                <a:gd name="connsiteY0" fmla="*/ 119329 h 91440"/>
                <a:gd name="connsiteX1" fmla="*/ 84350 w 91440"/>
                <a:gd name="connsiteY1" fmla="*/ 119329 h 91440"/>
                <a:gd name="connsiteX2" fmla="*/ 84350 w 91440"/>
                <a:gd name="connsiteY2" fmla="*/ 45720 h 91440"/>
                <a:gd name="connsiteX3" fmla="*/ 122980 w 91440"/>
                <a:gd name="connsiteY3" fmla="*/ 45720 h 91440"/>
              </a:gdLst>
              <a:ahLst/>
              <a:cxnLst>
                <a:cxn ang="0">
                  <a:pos x="connsiteX0" y="connsiteY0"/>
                </a:cxn>
                <a:cxn ang="0">
                  <a:pos x="connsiteX1" y="connsiteY1"/>
                </a:cxn>
                <a:cxn ang="0">
                  <a:pos x="connsiteX2" y="connsiteY2"/>
                </a:cxn>
                <a:cxn ang="0">
                  <a:pos x="connsiteX3" y="connsiteY3"/>
                </a:cxn>
              </a:cxnLst>
              <a:rect l="l" t="t" r="r" b="b"/>
              <a:pathLst>
                <a:path w="91440" h="91440">
                  <a:moveTo>
                    <a:pt x="45720" y="119329"/>
                  </a:moveTo>
                  <a:lnTo>
                    <a:pt x="84350" y="119329"/>
                  </a:lnTo>
                  <a:lnTo>
                    <a:pt x="84350" y="45720"/>
                  </a:ln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5752" tIns="43052" rIns="55753" bIns="43053"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74" name="Freeform 73"/>
            <p:cNvSpPr/>
            <p:nvPr/>
          </p:nvSpPr>
          <p:spPr>
            <a:xfrm>
              <a:off x="4358004" y="5300380"/>
              <a:ext cx="91440" cy="220828"/>
            </a:xfrm>
            <a:custGeom>
              <a:avLst/>
              <a:gdLst>
                <a:gd name="connsiteX0" fmla="*/ 45720 w 91440"/>
                <a:gd name="connsiteY0" fmla="*/ 220828 h 220828"/>
                <a:gd name="connsiteX1" fmla="*/ 84350 w 91440"/>
                <a:gd name="connsiteY1" fmla="*/ 220828 h 220828"/>
                <a:gd name="connsiteX2" fmla="*/ 84350 w 91440"/>
                <a:gd name="connsiteY2" fmla="*/ 0 h 220828"/>
                <a:gd name="connsiteX3" fmla="*/ 122980 w 91440"/>
                <a:gd name="connsiteY3" fmla="*/ 0 h 220828"/>
              </a:gdLst>
              <a:ahLst/>
              <a:cxnLst>
                <a:cxn ang="0">
                  <a:pos x="connsiteX0" y="connsiteY0"/>
                </a:cxn>
                <a:cxn ang="0">
                  <a:pos x="connsiteX1" y="connsiteY1"/>
                </a:cxn>
                <a:cxn ang="0">
                  <a:pos x="connsiteX2" y="connsiteY2"/>
                </a:cxn>
                <a:cxn ang="0">
                  <a:pos x="connsiteX3" y="connsiteY3"/>
                </a:cxn>
              </a:cxnLst>
              <a:rect l="l" t="t" r="r" b="b"/>
              <a:pathLst>
                <a:path w="91440" h="220828">
                  <a:moveTo>
                    <a:pt x="45720" y="220828"/>
                  </a:moveTo>
                  <a:lnTo>
                    <a:pt x="84350" y="220828"/>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571" tIns="104566" rIns="52572" bIns="104565"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75" name="Freeform 74"/>
            <p:cNvSpPr/>
            <p:nvPr/>
          </p:nvSpPr>
          <p:spPr>
            <a:xfrm>
              <a:off x="3894441" y="3754582"/>
              <a:ext cx="91440" cy="1766627"/>
            </a:xfrm>
            <a:custGeom>
              <a:avLst/>
              <a:gdLst>
                <a:gd name="connsiteX0" fmla="*/ 45720 w 91440"/>
                <a:gd name="connsiteY0" fmla="*/ 0 h 1766627"/>
                <a:gd name="connsiteX1" fmla="*/ 84350 w 91440"/>
                <a:gd name="connsiteY1" fmla="*/ 0 h 1766627"/>
                <a:gd name="connsiteX2" fmla="*/ 84350 w 91440"/>
                <a:gd name="connsiteY2" fmla="*/ 1766627 h 1766627"/>
                <a:gd name="connsiteX3" fmla="*/ 122980 w 91440"/>
                <a:gd name="connsiteY3" fmla="*/ 1766627 h 1766627"/>
              </a:gdLst>
              <a:ahLst/>
              <a:cxnLst>
                <a:cxn ang="0">
                  <a:pos x="connsiteX0" y="connsiteY0"/>
                </a:cxn>
                <a:cxn ang="0">
                  <a:pos x="connsiteX1" y="connsiteY1"/>
                </a:cxn>
                <a:cxn ang="0">
                  <a:pos x="connsiteX2" y="connsiteY2"/>
                </a:cxn>
                <a:cxn ang="0">
                  <a:pos x="connsiteX3" y="connsiteY3"/>
                </a:cxn>
              </a:cxnLst>
              <a:rect l="l" t="t" r="r" b="b"/>
              <a:pathLst>
                <a:path w="91440" h="1766627">
                  <a:moveTo>
                    <a:pt x="45720" y="0"/>
                  </a:moveTo>
                  <a:lnTo>
                    <a:pt x="84350" y="0"/>
                  </a:lnTo>
                  <a:lnTo>
                    <a:pt x="84350" y="1766627"/>
                  </a:lnTo>
                  <a:lnTo>
                    <a:pt x="122980" y="17666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212" tIns="839105" rIns="14213" bIns="839107"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76" name="Freeform 75"/>
            <p:cNvSpPr/>
            <p:nvPr/>
          </p:nvSpPr>
          <p:spPr>
            <a:xfrm>
              <a:off x="4821567" y="5107441"/>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77" name="Freeform 76"/>
            <p:cNvSpPr/>
            <p:nvPr/>
          </p:nvSpPr>
          <p:spPr>
            <a:xfrm>
              <a:off x="4358004" y="4711504"/>
              <a:ext cx="91440" cy="441656"/>
            </a:xfrm>
            <a:custGeom>
              <a:avLst/>
              <a:gdLst>
                <a:gd name="connsiteX0" fmla="*/ 45720 w 91440"/>
                <a:gd name="connsiteY0" fmla="*/ 0 h 441656"/>
                <a:gd name="connsiteX1" fmla="*/ 84350 w 91440"/>
                <a:gd name="connsiteY1" fmla="*/ 0 h 441656"/>
                <a:gd name="connsiteX2" fmla="*/ 84350 w 91440"/>
                <a:gd name="connsiteY2" fmla="*/ 441656 h 441656"/>
                <a:gd name="connsiteX3" fmla="*/ 122980 w 91440"/>
                <a:gd name="connsiteY3" fmla="*/ 441656 h 441656"/>
              </a:gdLst>
              <a:ahLst/>
              <a:cxnLst>
                <a:cxn ang="0">
                  <a:pos x="connsiteX0" y="connsiteY0"/>
                </a:cxn>
                <a:cxn ang="0">
                  <a:pos x="connsiteX1" y="connsiteY1"/>
                </a:cxn>
                <a:cxn ang="0">
                  <a:pos x="connsiteX2" y="connsiteY2"/>
                </a:cxn>
                <a:cxn ang="0">
                  <a:pos x="connsiteX3" y="connsiteY3"/>
                </a:cxn>
              </a:cxnLst>
              <a:rect l="l" t="t" r="r" b="b"/>
              <a:pathLst>
                <a:path w="91440" h="441656">
                  <a:moveTo>
                    <a:pt x="45720" y="0"/>
                  </a:moveTo>
                  <a:lnTo>
                    <a:pt x="84350" y="0"/>
                  </a:lnTo>
                  <a:lnTo>
                    <a:pt x="84350" y="441656"/>
                  </a:lnTo>
                  <a:lnTo>
                    <a:pt x="122980" y="44165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211" tIns="209620" rIns="47211" bIns="20961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78" name="Freeform 77"/>
            <p:cNvSpPr/>
            <p:nvPr/>
          </p:nvSpPr>
          <p:spPr>
            <a:xfrm>
              <a:off x="4821567" y="4960222"/>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79" name="Freeform 78"/>
            <p:cNvSpPr/>
            <p:nvPr/>
          </p:nvSpPr>
          <p:spPr>
            <a:xfrm>
              <a:off x="4358004" y="4711504"/>
              <a:ext cx="91440" cy="294437"/>
            </a:xfrm>
            <a:custGeom>
              <a:avLst/>
              <a:gdLst>
                <a:gd name="connsiteX0" fmla="*/ 45720 w 91440"/>
                <a:gd name="connsiteY0" fmla="*/ 0 h 294437"/>
                <a:gd name="connsiteX1" fmla="*/ 84350 w 91440"/>
                <a:gd name="connsiteY1" fmla="*/ 0 h 294437"/>
                <a:gd name="connsiteX2" fmla="*/ 84350 w 91440"/>
                <a:gd name="connsiteY2" fmla="*/ 294437 h 294437"/>
                <a:gd name="connsiteX3" fmla="*/ 122980 w 91440"/>
                <a:gd name="connsiteY3" fmla="*/ 294437 h 294437"/>
              </a:gdLst>
              <a:ahLst/>
              <a:cxnLst>
                <a:cxn ang="0">
                  <a:pos x="connsiteX0" y="connsiteY0"/>
                </a:cxn>
                <a:cxn ang="0">
                  <a:pos x="connsiteX1" y="connsiteY1"/>
                </a:cxn>
                <a:cxn ang="0">
                  <a:pos x="connsiteX2" y="connsiteY2"/>
                </a:cxn>
                <a:cxn ang="0">
                  <a:pos x="connsiteX3" y="connsiteY3"/>
                </a:cxn>
              </a:cxnLst>
              <a:rect l="l" t="t" r="r" b="b"/>
              <a:pathLst>
                <a:path w="91440" h="294437">
                  <a:moveTo>
                    <a:pt x="45720" y="0"/>
                  </a:moveTo>
                  <a:lnTo>
                    <a:pt x="84350" y="0"/>
                  </a:lnTo>
                  <a:lnTo>
                    <a:pt x="84350" y="294437"/>
                  </a:lnTo>
                  <a:lnTo>
                    <a:pt x="122980" y="29443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09" tIns="139609" rIns="50811" bIns="13960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80" name="Freeform 79"/>
            <p:cNvSpPr/>
            <p:nvPr/>
          </p:nvSpPr>
          <p:spPr>
            <a:xfrm>
              <a:off x="4821567" y="4813003"/>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81" name="Freeform 80"/>
            <p:cNvSpPr/>
            <p:nvPr/>
          </p:nvSpPr>
          <p:spPr>
            <a:xfrm>
              <a:off x="4358004" y="4711504"/>
              <a:ext cx="91440" cy="147218"/>
            </a:xfrm>
            <a:custGeom>
              <a:avLst/>
              <a:gdLst>
                <a:gd name="connsiteX0" fmla="*/ 45720 w 91440"/>
                <a:gd name="connsiteY0" fmla="*/ 0 h 147218"/>
                <a:gd name="connsiteX1" fmla="*/ 84350 w 91440"/>
                <a:gd name="connsiteY1" fmla="*/ 0 h 147218"/>
                <a:gd name="connsiteX2" fmla="*/ 84350 w 91440"/>
                <a:gd name="connsiteY2" fmla="*/ 147218 h 147218"/>
                <a:gd name="connsiteX3" fmla="*/ 122980 w 91440"/>
                <a:gd name="connsiteY3" fmla="*/ 147218 h 147218"/>
              </a:gdLst>
              <a:ahLst/>
              <a:cxnLst>
                <a:cxn ang="0">
                  <a:pos x="connsiteX0" y="connsiteY0"/>
                </a:cxn>
                <a:cxn ang="0">
                  <a:pos x="connsiteX1" y="connsiteY1"/>
                </a:cxn>
                <a:cxn ang="0">
                  <a:pos x="connsiteX2" y="connsiteY2"/>
                </a:cxn>
                <a:cxn ang="0">
                  <a:pos x="connsiteX3" y="connsiteY3"/>
                </a:cxn>
              </a:cxnLst>
              <a:rect l="l" t="t" r="r" b="b"/>
              <a:pathLst>
                <a:path w="91440" h="147218">
                  <a:moveTo>
                    <a:pt x="45720" y="0"/>
                  </a:moveTo>
                  <a:lnTo>
                    <a:pt x="84350" y="0"/>
                  </a:lnTo>
                  <a:lnTo>
                    <a:pt x="84350" y="147218"/>
                  </a:lnTo>
                  <a:lnTo>
                    <a:pt x="122980" y="147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263" tIns="69453" rIns="54264" bIns="6945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82" name="Freeform 81"/>
            <p:cNvSpPr/>
            <p:nvPr/>
          </p:nvSpPr>
          <p:spPr>
            <a:xfrm>
              <a:off x="4821567" y="4665784"/>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83" name="Freeform 82"/>
            <p:cNvSpPr/>
            <p:nvPr/>
          </p:nvSpPr>
          <p:spPr>
            <a:xfrm>
              <a:off x="4358004" y="4665784"/>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84" name="Freeform 83"/>
            <p:cNvSpPr/>
            <p:nvPr/>
          </p:nvSpPr>
          <p:spPr>
            <a:xfrm>
              <a:off x="4821567" y="4518566"/>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85" name="Freeform 84"/>
            <p:cNvSpPr/>
            <p:nvPr/>
          </p:nvSpPr>
          <p:spPr>
            <a:xfrm>
              <a:off x="4358004" y="4564286"/>
              <a:ext cx="91440" cy="147218"/>
            </a:xfrm>
            <a:custGeom>
              <a:avLst/>
              <a:gdLst>
                <a:gd name="connsiteX0" fmla="*/ 45720 w 91440"/>
                <a:gd name="connsiteY0" fmla="*/ 147218 h 147218"/>
                <a:gd name="connsiteX1" fmla="*/ 84350 w 91440"/>
                <a:gd name="connsiteY1" fmla="*/ 147218 h 147218"/>
                <a:gd name="connsiteX2" fmla="*/ 84350 w 91440"/>
                <a:gd name="connsiteY2" fmla="*/ 0 h 147218"/>
                <a:gd name="connsiteX3" fmla="*/ 122980 w 91440"/>
                <a:gd name="connsiteY3" fmla="*/ 0 h 147218"/>
              </a:gdLst>
              <a:ahLst/>
              <a:cxnLst>
                <a:cxn ang="0">
                  <a:pos x="connsiteX0" y="connsiteY0"/>
                </a:cxn>
                <a:cxn ang="0">
                  <a:pos x="connsiteX1" y="connsiteY1"/>
                </a:cxn>
                <a:cxn ang="0">
                  <a:pos x="connsiteX2" y="connsiteY2"/>
                </a:cxn>
                <a:cxn ang="0">
                  <a:pos x="connsiteX3" y="connsiteY3"/>
                </a:cxn>
              </a:cxnLst>
              <a:rect l="l" t="t" r="r" b="b"/>
              <a:pathLst>
                <a:path w="91440" h="147218">
                  <a:moveTo>
                    <a:pt x="45720" y="147218"/>
                  </a:moveTo>
                  <a:lnTo>
                    <a:pt x="84350" y="147218"/>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263" tIns="69453" rIns="54264" bIns="6945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86" name="Freeform 85"/>
            <p:cNvSpPr/>
            <p:nvPr/>
          </p:nvSpPr>
          <p:spPr>
            <a:xfrm>
              <a:off x="4821567" y="4371347"/>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87" name="Freeform 86"/>
            <p:cNvSpPr/>
            <p:nvPr/>
          </p:nvSpPr>
          <p:spPr>
            <a:xfrm>
              <a:off x="4358004" y="4417067"/>
              <a:ext cx="91440" cy="294437"/>
            </a:xfrm>
            <a:custGeom>
              <a:avLst/>
              <a:gdLst>
                <a:gd name="connsiteX0" fmla="*/ 45720 w 91440"/>
                <a:gd name="connsiteY0" fmla="*/ 294437 h 294437"/>
                <a:gd name="connsiteX1" fmla="*/ 84350 w 91440"/>
                <a:gd name="connsiteY1" fmla="*/ 294437 h 294437"/>
                <a:gd name="connsiteX2" fmla="*/ 84350 w 91440"/>
                <a:gd name="connsiteY2" fmla="*/ 0 h 294437"/>
                <a:gd name="connsiteX3" fmla="*/ 122980 w 91440"/>
                <a:gd name="connsiteY3" fmla="*/ 0 h 294437"/>
              </a:gdLst>
              <a:ahLst/>
              <a:cxnLst>
                <a:cxn ang="0">
                  <a:pos x="connsiteX0" y="connsiteY0"/>
                </a:cxn>
                <a:cxn ang="0">
                  <a:pos x="connsiteX1" y="connsiteY1"/>
                </a:cxn>
                <a:cxn ang="0">
                  <a:pos x="connsiteX2" y="connsiteY2"/>
                </a:cxn>
                <a:cxn ang="0">
                  <a:pos x="connsiteX3" y="connsiteY3"/>
                </a:cxn>
              </a:cxnLst>
              <a:rect l="l" t="t" r="r" b="b"/>
              <a:pathLst>
                <a:path w="91440" h="294437">
                  <a:moveTo>
                    <a:pt x="45720" y="294437"/>
                  </a:moveTo>
                  <a:lnTo>
                    <a:pt x="84350" y="294437"/>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09" tIns="139608" rIns="50811" bIns="13960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88" name="Freeform 87"/>
            <p:cNvSpPr/>
            <p:nvPr/>
          </p:nvSpPr>
          <p:spPr>
            <a:xfrm>
              <a:off x="4821567" y="4224128"/>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89" name="Freeform 88"/>
            <p:cNvSpPr/>
            <p:nvPr/>
          </p:nvSpPr>
          <p:spPr>
            <a:xfrm>
              <a:off x="4358004" y="4269848"/>
              <a:ext cx="91440" cy="441656"/>
            </a:xfrm>
            <a:custGeom>
              <a:avLst/>
              <a:gdLst>
                <a:gd name="connsiteX0" fmla="*/ 45720 w 91440"/>
                <a:gd name="connsiteY0" fmla="*/ 441656 h 441656"/>
                <a:gd name="connsiteX1" fmla="*/ 84350 w 91440"/>
                <a:gd name="connsiteY1" fmla="*/ 441656 h 441656"/>
                <a:gd name="connsiteX2" fmla="*/ 84350 w 91440"/>
                <a:gd name="connsiteY2" fmla="*/ 0 h 441656"/>
                <a:gd name="connsiteX3" fmla="*/ 122980 w 91440"/>
                <a:gd name="connsiteY3" fmla="*/ 0 h 441656"/>
              </a:gdLst>
              <a:ahLst/>
              <a:cxnLst>
                <a:cxn ang="0">
                  <a:pos x="connsiteX0" y="connsiteY0"/>
                </a:cxn>
                <a:cxn ang="0">
                  <a:pos x="connsiteX1" y="connsiteY1"/>
                </a:cxn>
                <a:cxn ang="0">
                  <a:pos x="connsiteX2" y="connsiteY2"/>
                </a:cxn>
                <a:cxn ang="0">
                  <a:pos x="connsiteX3" y="connsiteY3"/>
                </a:cxn>
              </a:cxnLst>
              <a:rect l="l" t="t" r="r" b="b"/>
              <a:pathLst>
                <a:path w="91440" h="441656">
                  <a:moveTo>
                    <a:pt x="45720" y="441656"/>
                  </a:moveTo>
                  <a:lnTo>
                    <a:pt x="84350" y="441656"/>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211" tIns="209619" rIns="47211" bIns="20961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90" name="Freeform 89"/>
            <p:cNvSpPr/>
            <p:nvPr/>
          </p:nvSpPr>
          <p:spPr>
            <a:xfrm>
              <a:off x="3894441" y="3754582"/>
              <a:ext cx="91440" cy="956922"/>
            </a:xfrm>
            <a:custGeom>
              <a:avLst/>
              <a:gdLst>
                <a:gd name="connsiteX0" fmla="*/ 45720 w 91440"/>
                <a:gd name="connsiteY0" fmla="*/ 0 h 956922"/>
                <a:gd name="connsiteX1" fmla="*/ 84350 w 91440"/>
                <a:gd name="connsiteY1" fmla="*/ 0 h 956922"/>
                <a:gd name="connsiteX2" fmla="*/ 84350 w 91440"/>
                <a:gd name="connsiteY2" fmla="*/ 956922 h 956922"/>
                <a:gd name="connsiteX3" fmla="*/ 122980 w 91440"/>
                <a:gd name="connsiteY3" fmla="*/ 956922 h 956922"/>
              </a:gdLst>
              <a:ahLst/>
              <a:cxnLst>
                <a:cxn ang="0">
                  <a:pos x="connsiteX0" y="connsiteY0"/>
                </a:cxn>
                <a:cxn ang="0">
                  <a:pos x="connsiteX1" y="connsiteY1"/>
                </a:cxn>
                <a:cxn ang="0">
                  <a:pos x="connsiteX2" y="connsiteY2"/>
                </a:cxn>
                <a:cxn ang="0">
                  <a:pos x="connsiteX3" y="connsiteY3"/>
                </a:cxn>
              </a:cxnLst>
              <a:rect l="l" t="t" r="r" b="b"/>
              <a:pathLst>
                <a:path w="91440" h="956922">
                  <a:moveTo>
                    <a:pt x="45720" y="0"/>
                  </a:moveTo>
                  <a:lnTo>
                    <a:pt x="84350" y="0"/>
                  </a:lnTo>
                  <a:lnTo>
                    <a:pt x="84350" y="956922"/>
                  </a:lnTo>
                  <a:lnTo>
                    <a:pt x="122980" y="95692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419" tIns="454460" rIns="34420" bIns="454461"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91" name="Freeform 90"/>
            <p:cNvSpPr/>
            <p:nvPr/>
          </p:nvSpPr>
          <p:spPr>
            <a:xfrm>
              <a:off x="4821567" y="4076909"/>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92" name="Freeform 91"/>
            <p:cNvSpPr/>
            <p:nvPr/>
          </p:nvSpPr>
          <p:spPr>
            <a:xfrm>
              <a:off x="4358004" y="3680972"/>
              <a:ext cx="91440" cy="441656"/>
            </a:xfrm>
            <a:custGeom>
              <a:avLst/>
              <a:gdLst>
                <a:gd name="connsiteX0" fmla="*/ 45720 w 91440"/>
                <a:gd name="connsiteY0" fmla="*/ 0 h 441656"/>
                <a:gd name="connsiteX1" fmla="*/ 84350 w 91440"/>
                <a:gd name="connsiteY1" fmla="*/ 0 h 441656"/>
                <a:gd name="connsiteX2" fmla="*/ 84350 w 91440"/>
                <a:gd name="connsiteY2" fmla="*/ 441656 h 441656"/>
                <a:gd name="connsiteX3" fmla="*/ 122980 w 91440"/>
                <a:gd name="connsiteY3" fmla="*/ 441656 h 441656"/>
              </a:gdLst>
              <a:ahLst/>
              <a:cxnLst>
                <a:cxn ang="0">
                  <a:pos x="connsiteX0" y="connsiteY0"/>
                </a:cxn>
                <a:cxn ang="0">
                  <a:pos x="connsiteX1" y="connsiteY1"/>
                </a:cxn>
                <a:cxn ang="0">
                  <a:pos x="connsiteX2" y="connsiteY2"/>
                </a:cxn>
                <a:cxn ang="0">
                  <a:pos x="connsiteX3" y="connsiteY3"/>
                </a:cxn>
              </a:cxnLst>
              <a:rect l="l" t="t" r="r" b="b"/>
              <a:pathLst>
                <a:path w="91440" h="441656">
                  <a:moveTo>
                    <a:pt x="45720" y="0"/>
                  </a:moveTo>
                  <a:lnTo>
                    <a:pt x="84350" y="0"/>
                  </a:lnTo>
                  <a:lnTo>
                    <a:pt x="84350" y="441656"/>
                  </a:lnTo>
                  <a:lnTo>
                    <a:pt x="122980" y="44165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211" tIns="209619" rIns="47211" bIns="20961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93" name="Freeform 92"/>
            <p:cNvSpPr/>
            <p:nvPr/>
          </p:nvSpPr>
          <p:spPr>
            <a:xfrm>
              <a:off x="4821567" y="3929690"/>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94" name="Freeform 93"/>
            <p:cNvSpPr/>
            <p:nvPr/>
          </p:nvSpPr>
          <p:spPr>
            <a:xfrm>
              <a:off x="4358004" y="3680972"/>
              <a:ext cx="91440" cy="294437"/>
            </a:xfrm>
            <a:custGeom>
              <a:avLst/>
              <a:gdLst>
                <a:gd name="connsiteX0" fmla="*/ 45720 w 91440"/>
                <a:gd name="connsiteY0" fmla="*/ 0 h 294437"/>
                <a:gd name="connsiteX1" fmla="*/ 84350 w 91440"/>
                <a:gd name="connsiteY1" fmla="*/ 0 h 294437"/>
                <a:gd name="connsiteX2" fmla="*/ 84350 w 91440"/>
                <a:gd name="connsiteY2" fmla="*/ 294437 h 294437"/>
                <a:gd name="connsiteX3" fmla="*/ 122980 w 91440"/>
                <a:gd name="connsiteY3" fmla="*/ 294437 h 294437"/>
              </a:gdLst>
              <a:ahLst/>
              <a:cxnLst>
                <a:cxn ang="0">
                  <a:pos x="connsiteX0" y="connsiteY0"/>
                </a:cxn>
                <a:cxn ang="0">
                  <a:pos x="connsiteX1" y="connsiteY1"/>
                </a:cxn>
                <a:cxn ang="0">
                  <a:pos x="connsiteX2" y="connsiteY2"/>
                </a:cxn>
                <a:cxn ang="0">
                  <a:pos x="connsiteX3" y="connsiteY3"/>
                </a:cxn>
              </a:cxnLst>
              <a:rect l="l" t="t" r="r" b="b"/>
              <a:pathLst>
                <a:path w="91440" h="294437">
                  <a:moveTo>
                    <a:pt x="45720" y="0"/>
                  </a:moveTo>
                  <a:lnTo>
                    <a:pt x="84350" y="0"/>
                  </a:lnTo>
                  <a:lnTo>
                    <a:pt x="84350" y="294437"/>
                  </a:lnTo>
                  <a:lnTo>
                    <a:pt x="122980" y="29443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09" tIns="139609" rIns="50811" bIns="13960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95" name="Freeform 94"/>
            <p:cNvSpPr/>
            <p:nvPr/>
          </p:nvSpPr>
          <p:spPr>
            <a:xfrm>
              <a:off x="4821567" y="3782471"/>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96" name="Freeform 95"/>
            <p:cNvSpPr/>
            <p:nvPr/>
          </p:nvSpPr>
          <p:spPr>
            <a:xfrm>
              <a:off x="4358004" y="3680972"/>
              <a:ext cx="91440" cy="147218"/>
            </a:xfrm>
            <a:custGeom>
              <a:avLst/>
              <a:gdLst>
                <a:gd name="connsiteX0" fmla="*/ 45720 w 91440"/>
                <a:gd name="connsiteY0" fmla="*/ 0 h 147218"/>
                <a:gd name="connsiteX1" fmla="*/ 84350 w 91440"/>
                <a:gd name="connsiteY1" fmla="*/ 0 h 147218"/>
                <a:gd name="connsiteX2" fmla="*/ 84350 w 91440"/>
                <a:gd name="connsiteY2" fmla="*/ 147218 h 147218"/>
                <a:gd name="connsiteX3" fmla="*/ 122980 w 91440"/>
                <a:gd name="connsiteY3" fmla="*/ 147218 h 147218"/>
              </a:gdLst>
              <a:ahLst/>
              <a:cxnLst>
                <a:cxn ang="0">
                  <a:pos x="connsiteX0" y="connsiteY0"/>
                </a:cxn>
                <a:cxn ang="0">
                  <a:pos x="connsiteX1" y="connsiteY1"/>
                </a:cxn>
                <a:cxn ang="0">
                  <a:pos x="connsiteX2" y="connsiteY2"/>
                </a:cxn>
                <a:cxn ang="0">
                  <a:pos x="connsiteX3" y="connsiteY3"/>
                </a:cxn>
              </a:cxnLst>
              <a:rect l="l" t="t" r="r" b="b"/>
              <a:pathLst>
                <a:path w="91440" h="147218">
                  <a:moveTo>
                    <a:pt x="45720" y="0"/>
                  </a:moveTo>
                  <a:lnTo>
                    <a:pt x="84350" y="0"/>
                  </a:lnTo>
                  <a:lnTo>
                    <a:pt x="84350" y="147218"/>
                  </a:lnTo>
                  <a:lnTo>
                    <a:pt x="122980" y="147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263" tIns="69453" rIns="54264" bIns="6945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97" name="Freeform 96"/>
            <p:cNvSpPr/>
            <p:nvPr/>
          </p:nvSpPr>
          <p:spPr>
            <a:xfrm>
              <a:off x="4821567" y="3635252"/>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98" name="Freeform 97"/>
            <p:cNvSpPr/>
            <p:nvPr/>
          </p:nvSpPr>
          <p:spPr>
            <a:xfrm>
              <a:off x="4358004" y="3635252"/>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99" name="Freeform 98"/>
            <p:cNvSpPr/>
            <p:nvPr/>
          </p:nvSpPr>
          <p:spPr>
            <a:xfrm>
              <a:off x="4821567" y="3488033"/>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00" name="Freeform 99"/>
            <p:cNvSpPr/>
            <p:nvPr/>
          </p:nvSpPr>
          <p:spPr>
            <a:xfrm>
              <a:off x="4358004" y="3533753"/>
              <a:ext cx="91440" cy="147218"/>
            </a:xfrm>
            <a:custGeom>
              <a:avLst/>
              <a:gdLst>
                <a:gd name="connsiteX0" fmla="*/ 45720 w 91440"/>
                <a:gd name="connsiteY0" fmla="*/ 147218 h 147218"/>
                <a:gd name="connsiteX1" fmla="*/ 84350 w 91440"/>
                <a:gd name="connsiteY1" fmla="*/ 147218 h 147218"/>
                <a:gd name="connsiteX2" fmla="*/ 84350 w 91440"/>
                <a:gd name="connsiteY2" fmla="*/ 0 h 147218"/>
                <a:gd name="connsiteX3" fmla="*/ 122980 w 91440"/>
                <a:gd name="connsiteY3" fmla="*/ 0 h 147218"/>
              </a:gdLst>
              <a:ahLst/>
              <a:cxnLst>
                <a:cxn ang="0">
                  <a:pos x="connsiteX0" y="connsiteY0"/>
                </a:cxn>
                <a:cxn ang="0">
                  <a:pos x="connsiteX1" y="connsiteY1"/>
                </a:cxn>
                <a:cxn ang="0">
                  <a:pos x="connsiteX2" y="connsiteY2"/>
                </a:cxn>
                <a:cxn ang="0">
                  <a:pos x="connsiteX3" y="connsiteY3"/>
                </a:cxn>
              </a:cxnLst>
              <a:rect l="l" t="t" r="r" b="b"/>
              <a:pathLst>
                <a:path w="91440" h="147218">
                  <a:moveTo>
                    <a:pt x="45720" y="147218"/>
                  </a:moveTo>
                  <a:lnTo>
                    <a:pt x="84350" y="147218"/>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263" tIns="69453" rIns="54264" bIns="6945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01" name="Freeform 100"/>
            <p:cNvSpPr/>
            <p:nvPr/>
          </p:nvSpPr>
          <p:spPr>
            <a:xfrm>
              <a:off x="4821567" y="3340814"/>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02" name="Freeform 101"/>
            <p:cNvSpPr/>
            <p:nvPr/>
          </p:nvSpPr>
          <p:spPr>
            <a:xfrm>
              <a:off x="4358004" y="3386534"/>
              <a:ext cx="91440" cy="294437"/>
            </a:xfrm>
            <a:custGeom>
              <a:avLst/>
              <a:gdLst>
                <a:gd name="connsiteX0" fmla="*/ 45720 w 91440"/>
                <a:gd name="connsiteY0" fmla="*/ 294437 h 294437"/>
                <a:gd name="connsiteX1" fmla="*/ 84350 w 91440"/>
                <a:gd name="connsiteY1" fmla="*/ 294437 h 294437"/>
                <a:gd name="connsiteX2" fmla="*/ 84350 w 91440"/>
                <a:gd name="connsiteY2" fmla="*/ 0 h 294437"/>
                <a:gd name="connsiteX3" fmla="*/ 122980 w 91440"/>
                <a:gd name="connsiteY3" fmla="*/ 0 h 294437"/>
              </a:gdLst>
              <a:ahLst/>
              <a:cxnLst>
                <a:cxn ang="0">
                  <a:pos x="connsiteX0" y="connsiteY0"/>
                </a:cxn>
                <a:cxn ang="0">
                  <a:pos x="connsiteX1" y="connsiteY1"/>
                </a:cxn>
                <a:cxn ang="0">
                  <a:pos x="connsiteX2" y="connsiteY2"/>
                </a:cxn>
                <a:cxn ang="0">
                  <a:pos x="connsiteX3" y="connsiteY3"/>
                </a:cxn>
              </a:cxnLst>
              <a:rect l="l" t="t" r="r" b="b"/>
              <a:pathLst>
                <a:path w="91440" h="294437">
                  <a:moveTo>
                    <a:pt x="45720" y="294437"/>
                  </a:moveTo>
                  <a:lnTo>
                    <a:pt x="84350" y="294437"/>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09" tIns="139609" rIns="50811" bIns="13960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03" name="Freeform 102"/>
            <p:cNvSpPr/>
            <p:nvPr/>
          </p:nvSpPr>
          <p:spPr>
            <a:xfrm>
              <a:off x="4358004" y="3239315"/>
              <a:ext cx="91440" cy="441656"/>
            </a:xfrm>
            <a:custGeom>
              <a:avLst/>
              <a:gdLst>
                <a:gd name="connsiteX0" fmla="*/ 45720 w 91440"/>
                <a:gd name="connsiteY0" fmla="*/ 441656 h 441656"/>
                <a:gd name="connsiteX1" fmla="*/ 84350 w 91440"/>
                <a:gd name="connsiteY1" fmla="*/ 441656 h 441656"/>
                <a:gd name="connsiteX2" fmla="*/ 84350 w 91440"/>
                <a:gd name="connsiteY2" fmla="*/ 0 h 441656"/>
                <a:gd name="connsiteX3" fmla="*/ 122980 w 91440"/>
                <a:gd name="connsiteY3" fmla="*/ 0 h 441656"/>
              </a:gdLst>
              <a:ahLst/>
              <a:cxnLst>
                <a:cxn ang="0">
                  <a:pos x="connsiteX0" y="connsiteY0"/>
                </a:cxn>
                <a:cxn ang="0">
                  <a:pos x="connsiteX1" y="connsiteY1"/>
                </a:cxn>
                <a:cxn ang="0">
                  <a:pos x="connsiteX2" y="connsiteY2"/>
                </a:cxn>
                <a:cxn ang="0">
                  <a:pos x="connsiteX3" y="connsiteY3"/>
                </a:cxn>
              </a:cxnLst>
              <a:rect l="l" t="t" r="r" b="b"/>
              <a:pathLst>
                <a:path w="91440" h="441656">
                  <a:moveTo>
                    <a:pt x="45720" y="441656"/>
                  </a:moveTo>
                  <a:lnTo>
                    <a:pt x="84350" y="441656"/>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211" tIns="209620" rIns="47211" bIns="20961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04" name="Freeform 103"/>
            <p:cNvSpPr/>
            <p:nvPr/>
          </p:nvSpPr>
          <p:spPr>
            <a:xfrm>
              <a:off x="3894441" y="3635252"/>
              <a:ext cx="91440" cy="91440"/>
            </a:xfrm>
            <a:custGeom>
              <a:avLst/>
              <a:gdLst>
                <a:gd name="connsiteX0" fmla="*/ 45720 w 91440"/>
                <a:gd name="connsiteY0" fmla="*/ 119329 h 91440"/>
                <a:gd name="connsiteX1" fmla="*/ 84350 w 91440"/>
                <a:gd name="connsiteY1" fmla="*/ 119329 h 91440"/>
                <a:gd name="connsiteX2" fmla="*/ 84350 w 91440"/>
                <a:gd name="connsiteY2" fmla="*/ 45720 h 91440"/>
                <a:gd name="connsiteX3" fmla="*/ 122980 w 91440"/>
                <a:gd name="connsiteY3" fmla="*/ 45720 h 91440"/>
              </a:gdLst>
              <a:ahLst/>
              <a:cxnLst>
                <a:cxn ang="0">
                  <a:pos x="connsiteX0" y="connsiteY0"/>
                </a:cxn>
                <a:cxn ang="0">
                  <a:pos x="connsiteX1" y="connsiteY1"/>
                </a:cxn>
                <a:cxn ang="0">
                  <a:pos x="connsiteX2" y="connsiteY2"/>
                </a:cxn>
                <a:cxn ang="0">
                  <a:pos x="connsiteX3" y="connsiteY3"/>
                </a:cxn>
              </a:cxnLst>
              <a:rect l="l" t="t" r="r" b="b"/>
              <a:pathLst>
                <a:path w="91440" h="91440">
                  <a:moveTo>
                    <a:pt x="45720" y="119329"/>
                  </a:moveTo>
                  <a:lnTo>
                    <a:pt x="84350" y="119329"/>
                  </a:lnTo>
                  <a:lnTo>
                    <a:pt x="84350" y="45720"/>
                  </a:lnTo>
                  <a:lnTo>
                    <a:pt x="122980"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5752" tIns="43052" rIns="55753" bIns="43053"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05" name="Freeform 104"/>
            <p:cNvSpPr/>
            <p:nvPr/>
          </p:nvSpPr>
          <p:spPr>
            <a:xfrm>
              <a:off x="4821567" y="3046376"/>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06" name="Freeform 105"/>
            <p:cNvSpPr/>
            <p:nvPr/>
          </p:nvSpPr>
          <p:spPr>
            <a:xfrm>
              <a:off x="4358004" y="2724049"/>
              <a:ext cx="91440" cy="368047"/>
            </a:xfrm>
            <a:custGeom>
              <a:avLst/>
              <a:gdLst>
                <a:gd name="connsiteX0" fmla="*/ 45720 w 91440"/>
                <a:gd name="connsiteY0" fmla="*/ 0 h 368047"/>
                <a:gd name="connsiteX1" fmla="*/ 84350 w 91440"/>
                <a:gd name="connsiteY1" fmla="*/ 0 h 368047"/>
                <a:gd name="connsiteX2" fmla="*/ 84350 w 91440"/>
                <a:gd name="connsiteY2" fmla="*/ 368047 h 368047"/>
                <a:gd name="connsiteX3" fmla="*/ 122980 w 91440"/>
                <a:gd name="connsiteY3" fmla="*/ 368047 h 368047"/>
              </a:gdLst>
              <a:ahLst/>
              <a:cxnLst>
                <a:cxn ang="0">
                  <a:pos x="connsiteX0" y="connsiteY0"/>
                </a:cxn>
                <a:cxn ang="0">
                  <a:pos x="connsiteX1" y="connsiteY1"/>
                </a:cxn>
                <a:cxn ang="0">
                  <a:pos x="connsiteX2" y="connsiteY2"/>
                </a:cxn>
                <a:cxn ang="0">
                  <a:pos x="connsiteX3" y="connsiteY3"/>
                </a:cxn>
              </a:cxnLst>
              <a:rect l="l" t="t" r="r" b="b"/>
              <a:pathLst>
                <a:path w="91440" h="368047">
                  <a:moveTo>
                    <a:pt x="45720" y="0"/>
                  </a:moveTo>
                  <a:lnTo>
                    <a:pt x="84350" y="0"/>
                  </a:lnTo>
                  <a:lnTo>
                    <a:pt x="84350" y="368047"/>
                  </a:lnTo>
                  <a:lnTo>
                    <a:pt x="122980" y="36804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018" tIns="174622" rIns="49019" bIns="17462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07" name="Freeform 106"/>
            <p:cNvSpPr/>
            <p:nvPr/>
          </p:nvSpPr>
          <p:spPr>
            <a:xfrm>
              <a:off x="4821567" y="2899157"/>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08" name="Freeform 107"/>
            <p:cNvSpPr/>
            <p:nvPr/>
          </p:nvSpPr>
          <p:spPr>
            <a:xfrm>
              <a:off x="4358004" y="2724049"/>
              <a:ext cx="91440" cy="220828"/>
            </a:xfrm>
            <a:custGeom>
              <a:avLst/>
              <a:gdLst>
                <a:gd name="connsiteX0" fmla="*/ 45720 w 91440"/>
                <a:gd name="connsiteY0" fmla="*/ 0 h 220828"/>
                <a:gd name="connsiteX1" fmla="*/ 84350 w 91440"/>
                <a:gd name="connsiteY1" fmla="*/ 0 h 220828"/>
                <a:gd name="connsiteX2" fmla="*/ 84350 w 91440"/>
                <a:gd name="connsiteY2" fmla="*/ 220828 h 220828"/>
                <a:gd name="connsiteX3" fmla="*/ 122980 w 91440"/>
                <a:gd name="connsiteY3" fmla="*/ 220828 h 220828"/>
              </a:gdLst>
              <a:ahLst/>
              <a:cxnLst>
                <a:cxn ang="0">
                  <a:pos x="connsiteX0" y="connsiteY0"/>
                </a:cxn>
                <a:cxn ang="0">
                  <a:pos x="connsiteX1" y="connsiteY1"/>
                </a:cxn>
                <a:cxn ang="0">
                  <a:pos x="connsiteX2" y="connsiteY2"/>
                </a:cxn>
                <a:cxn ang="0">
                  <a:pos x="connsiteX3" y="connsiteY3"/>
                </a:cxn>
              </a:cxnLst>
              <a:rect l="l" t="t" r="r" b="b"/>
              <a:pathLst>
                <a:path w="91440" h="220828">
                  <a:moveTo>
                    <a:pt x="45720" y="0"/>
                  </a:moveTo>
                  <a:lnTo>
                    <a:pt x="84350" y="0"/>
                  </a:lnTo>
                  <a:lnTo>
                    <a:pt x="84350" y="220828"/>
                  </a:lnTo>
                  <a:lnTo>
                    <a:pt x="122980" y="22082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571" tIns="104565" rIns="52572" bIns="104566"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09" name="Freeform 108"/>
            <p:cNvSpPr/>
            <p:nvPr/>
          </p:nvSpPr>
          <p:spPr>
            <a:xfrm>
              <a:off x="4821567" y="2751939"/>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10" name="Freeform 109"/>
            <p:cNvSpPr/>
            <p:nvPr/>
          </p:nvSpPr>
          <p:spPr>
            <a:xfrm>
              <a:off x="4358004" y="2678329"/>
              <a:ext cx="91440" cy="91440"/>
            </a:xfrm>
            <a:custGeom>
              <a:avLst/>
              <a:gdLst>
                <a:gd name="connsiteX0" fmla="*/ 45720 w 91440"/>
                <a:gd name="connsiteY0" fmla="*/ 45720 h 91440"/>
                <a:gd name="connsiteX1" fmla="*/ 84350 w 91440"/>
                <a:gd name="connsiteY1" fmla="*/ 45720 h 91440"/>
                <a:gd name="connsiteX2" fmla="*/ 84350 w 91440"/>
                <a:gd name="connsiteY2" fmla="*/ 119329 h 91440"/>
                <a:gd name="connsiteX3" fmla="*/ 122980 w 91440"/>
                <a:gd name="connsiteY3" fmla="*/ 119329 h 91440"/>
              </a:gdLst>
              <a:ahLst/>
              <a:cxnLst>
                <a:cxn ang="0">
                  <a:pos x="connsiteX0" y="connsiteY0"/>
                </a:cxn>
                <a:cxn ang="0">
                  <a:pos x="connsiteX1" y="connsiteY1"/>
                </a:cxn>
                <a:cxn ang="0">
                  <a:pos x="connsiteX2" y="connsiteY2"/>
                </a:cxn>
                <a:cxn ang="0">
                  <a:pos x="connsiteX3" y="connsiteY3"/>
                </a:cxn>
              </a:cxnLst>
              <a:rect l="l" t="t" r="r" b="b"/>
              <a:pathLst>
                <a:path w="91440" h="91440">
                  <a:moveTo>
                    <a:pt x="45720" y="45720"/>
                  </a:moveTo>
                  <a:lnTo>
                    <a:pt x="84350" y="45720"/>
                  </a:lnTo>
                  <a:lnTo>
                    <a:pt x="84350" y="119329"/>
                  </a:lnTo>
                  <a:lnTo>
                    <a:pt x="122980" y="11932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5752" tIns="43052" rIns="55753" bIns="43053"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11" name="Freeform 110"/>
            <p:cNvSpPr/>
            <p:nvPr/>
          </p:nvSpPr>
          <p:spPr>
            <a:xfrm>
              <a:off x="4821567" y="2604720"/>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12" name="Freeform 111"/>
            <p:cNvSpPr/>
            <p:nvPr/>
          </p:nvSpPr>
          <p:spPr>
            <a:xfrm>
              <a:off x="4358004" y="2604720"/>
              <a:ext cx="91440" cy="91440"/>
            </a:xfrm>
            <a:custGeom>
              <a:avLst/>
              <a:gdLst>
                <a:gd name="connsiteX0" fmla="*/ 45720 w 91440"/>
                <a:gd name="connsiteY0" fmla="*/ 119329 h 91440"/>
                <a:gd name="connsiteX1" fmla="*/ 84350 w 91440"/>
                <a:gd name="connsiteY1" fmla="*/ 119329 h 91440"/>
                <a:gd name="connsiteX2" fmla="*/ 84350 w 91440"/>
                <a:gd name="connsiteY2" fmla="*/ 45720 h 91440"/>
                <a:gd name="connsiteX3" fmla="*/ 122980 w 91440"/>
                <a:gd name="connsiteY3" fmla="*/ 45720 h 91440"/>
              </a:gdLst>
              <a:ahLst/>
              <a:cxnLst>
                <a:cxn ang="0">
                  <a:pos x="connsiteX0" y="connsiteY0"/>
                </a:cxn>
                <a:cxn ang="0">
                  <a:pos x="connsiteX1" y="connsiteY1"/>
                </a:cxn>
                <a:cxn ang="0">
                  <a:pos x="connsiteX2" y="connsiteY2"/>
                </a:cxn>
                <a:cxn ang="0">
                  <a:pos x="connsiteX3" y="connsiteY3"/>
                </a:cxn>
              </a:cxnLst>
              <a:rect l="l" t="t" r="r" b="b"/>
              <a:pathLst>
                <a:path w="91440" h="91440">
                  <a:moveTo>
                    <a:pt x="45720" y="119329"/>
                  </a:moveTo>
                  <a:lnTo>
                    <a:pt x="84350" y="119329"/>
                  </a:lnTo>
                  <a:lnTo>
                    <a:pt x="84350" y="45720"/>
                  </a:ln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5752" tIns="43052" rIns="55753" bIns="43053"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13" name="Freeform 112"/>
            <p:cNvSpPr/>
            <p:nvPr/>
          </p:nvSpPr>
          <p:spPr>
            <a:xfrm>
              <a:off x="4821567" y="2457501"/>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14" name="Freeform 113"/>
            <p:cNvSpPr/>
            <p:nvPr/>
          </p:nvSpPr>
          <p:spPr>
            <a:xfrm>
              <a:off x="4358004" y="2503221"/>
              <a:ext cx="91440" cy="220828"/>
            </a:xfrm>
            <a:custGeom>
              <a:avLst/>
              <a:gdLst>
                <a:gd name="connsiteX0" fmla="*/ 45720 w 91440"/>
                <a:gd name="connsiteY0" fmla="*/ 220828 h 220828"/>
                <a:gd name="connsiteX1" fmla="*/ 84350 w 91440"/>
                <a:gd name="connsiteY1" fmla="*/ 220828 h 220828"/>
                <a:gd name="connsiteX2" fmla="*/ 84350 w 91440"/>
                <a:gd name="connsiteY2" fmla="*/ 0 h 220828"/>
                <a:gd name="connsiteX3" fmla="*/ 122980 w 91440"/>
                <a:gd name="connsiteY3" fmla="*/ 0 h 220828"/>
              </a:gdLst>
              <a:ahLst/>
              <a:cxnLst>
                <a:cxn ang="0">
                  <a:pos x="connsiteX0" y="connsiteY0"/>
                </a:cxn>
                <a:cxn ang="0">
                  <a:pos x="connsiteX1" y="connsiteY1"/>
                </a:cxn>
                <a:cxn ang="0">
                  <a:pos x="connsiteX2" y="connsiteY2"/>
                </a:cxn>
                <a:cxn ang="0">
                  <a:pos x="connsiteX3" y="connsiteY3"/>
                </a:cxn>
              </a:cxnLst>
              <a:rect l="l" t="t" r="r" b="b"/>
              <a:pathLst>
                <a:path w="91440" h="220828">
                  <a:moveTo>
                    <a:pt x="45720" y="220828"/>
                  </a:moveTo>
                  <a:lnTo>
                    <a:pt x="84350" y="220828"/>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571" tIns="104565" rIns="52572" bIns="104566"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15" name="Freeform 114"/>
            <p:cNvSpPr/>
            <p:nvPr/>
          </p:nvSpPr>
          <p:spPr>
            <a:xfrm>
              <a:off x="4821567" y="2310282"/>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16" name="Freeform 115"/>
            <p:cNvSpPr/>
            <p:nvPr/>
          </p:nvSpPr>
          <p:spPr>
            <a:xfrm>
              <a:off x="4358004" y="2356002"/>
              <a:ext cx="91440" cy="368047"/>
            </a:xfrm>
            <a:custGeom>
              <a:avLst/>
              <a:gdLst>
                <a:gd name="connsiteX0" fmla="*/ 45720 w 91440"/>
                <a:gd name="connsiteY0" fmla="*/ 368047 h 368047"/>
                <a:gd name="connsiteX1" fmla="*/ 84350 w 91440"/>
                <a:gd name="connsiteY1" fmla="*/ 368047 h 368047"/>
                <a:gd name="connsiteX2" fmla="*/ 84350 w 91440"/>
                <a:gd name="connsiteY2" fmla="*/ 0 h 368047"/>
                <a:gd name="connsiteX3" fmla="*/ 122980 w 91440"/>
                <a:gd name="connsiteY3" fmla="*/ 0 h 368047"/>
              </a:gdLst>
              <a:ahLst/>
              <a:cxnLst>
                <a:cxn ang="0">
                  <a:pos x="connsiteX0" y="connsiteY0"/>
                </a:cxn>
                <a:cxn ang="0">
                  <a:pos x="connsiteX1" y="connsiteY1"/>
                </a:cxn>
                <a:cxn ang="0">
                  <a:pos x="connsiteX2" y="connsiteY2"/>
                </a:cxn>
                <a:cxn ang="0">
                  <a:pos x="connsiteX3" y="connsiteY3"/>
                </a:cxn>
              </a:cxnLst>
              <a:rect l="l" t="t" r="r" b="b"/>
              <a:pathLst>
                <a:path w="91440" h="368047">
                  <a:moveTo>
                    <a:pt x="45720" y="368047"/>
                  </a:moveTo>
                  <a:lnTo>
                    <a:pt x="84350" y="368047"/>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018" tIns="174622" rIns="49019" bIns="17462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17" name="Freeform 116"/>
            <p:cNvSpPr/>
            <p:nvPr/>
          </p:nvSpPr>
          <p:spPr>
            <a:xfrm>
              <a:off x="3894441" y="2724049"/>
              <a:ext cx="91440" cy="1030532"/>
            </a:xfrm>
            <a:custGeom>
              <a:avLst/>
              <a:gdLst>
                <a:gd name="connsiteX0" fmla="*/ 45720 w 91440"/>
                <a:gd name="connsiteY0" fmla="*/ 1030532 h 1030532"/>
                <a:gd name="connsiteX1" fmla="*/ 84350 w 91440"/>
                <a:gd name="connsiteY1" fmla="*/ 1030532 h 1030532"/>
                <a:gd name="connsiteX2" fmla="*/ 84350 w 91440"/>
                <a:gd name="connsiteY2" fmla="*/ 0 h 1030532"/>
                <a:gd name="connsiteX3" fmla="*/ 122980 w 91440"/>
                <a:gd name="connsiteY3" fmla="*/ 0 h 1030532"/>
              </a:gdLst>
              <a:ahLst/>
              <a:cxnLst>
                <a:cxn ang="0">
                  <a:pos x="connsiteX0" y="connsiteY0"/>
                </a:cxn>
                <a:cxn ang="0">
                  <a:pos x="connsiteX1" y="connsiteY1"/>
                </a:cxn>
                <a:cxn ang="0">
                  <a:pos x="connsiteX2" y="connsiteY2"/>
                </a:cxn>
                <a:cxn ang="0">
                  <a:pos x="connsiteX3" y="connsiteY3"/>
                </a:cxn>
              </a:cxnLst>
              <a:rect l="l" t="t" r="r" b="b"/>
              <a:pathLst>
                <a:path w="91440" h="1030532">
                  <a:moveTo>
                    <a:pt x="45720" y="1030532"/>
                  </a:moveTo>
                  <a:lnTo>
                    <a:pt x="84350" y="1030532"/>
                  </a:lnTo>
                  <a:lnTo>
                    <a:pt x="84350" y="0"/>
                  </a:lnTo>
                  <a:lnTo>
                    <a:pt x="122980"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2584" tIns="489431" rIns="32585" bIns="489430"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18" name="Freeform 117"/>
            <p:cNvSpPr/>
            <p:nvPr/>
          </p:nvSpPr>
          <p:spPr>
            <a:xfrm>
              <a:off x="4821567" y="2163063"/>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19" name="Freeform 118"/>
            <p:cNvSpPr/>
            <p:nvPr/>
          </p:nvSpPr>
          <p:spPr>
            <a:xfrm>
              <a:off x="4358004" y="1773552"/>
              <a:ext cx="91440" cy="435230"/>
            </a:xfrm>
            <a:custGeom>
              <a:avLst/>
              <a:gdLst>
                <a:gd name="connsiteX0" fmla="*/ 45720 w 91440"/>
                <a:gd name="connsiteY0" fmla="*/ 0 h 435230"/>
                <a:gd name="connsiteX1" fmla="*/ 84350 w 91440"/>
                <a:gd name="connsiteY1" fmla="*/ 0 h 435230"/>
                <a:gd name="connsiteX2" fmla="*/ 84350 w 91440"/>
                <a:gd name="connsiteY2" fmla="*/ 435230 h 435230"/>
                <a:gd name="connsiteX3" fmla="*/ 122980 w 91440"/>
                <a:gd name="connsiteY3" fmla="*/ 435230 h 435230"/>
              </a:gdLst>
              <a:ahLst/>
              <a:cxnLst>
                <a:cxn ang="0">
                  <a:pos x="connsiteX0" y="connsiteY0"/>
                </a:cxn>
                <a:cxn ang="0">
                  <a:pos x="connsiteX1" y="connsiteY1"/>
                </a:cxn>
                <a:cxn ang="0">
                  <a:pos x="connsiteX2" y="connsiteY2"/>
                </a:cxn>
                <a:cxn ang="0">
                  <a:pos x="connsiteX3" y="connsiteY3"/>
                </a:cxn>
              </a:cxnLst>
              <a:rect l="l" t="t" r="r" b="b"/>
              <a:pathLst>
                <a:path w="91440" h="435230">
                  <a:moveTo>
                    <a:pt x="45720" y="0"/>
                  </a:moveTo>
                  <a:lnTo>
                    <a:pt x="84350" y="0"/>
                  </a:lnTo>
                  <a:lnTo>
                    <a:pt x="84350" y="435230"/>
                  </a:lnTo>
                  <a:lnTo>
                    <a:pt x="122980" y="43523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369" tIns="206564" rIns="47370" bIns="206565"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20" name="Freeform 119"/>
            <p:cNvSpPr/>
            <p:nvPr/>
          </p:nvSpPr>
          <p:spPr>
            <a:xfrm>
              <a:off x="4821567" y="2015844"/>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21" name="Freeform 120"/>
            <p:cNvSpPr/>
            <p:nvPr/>
          </p:nvSpPr>
          <p:spPr>
            <a:xfrm>
              <a:off x="4358004" y="1773552"/>
              <a:ext cx="91440" cy="288012"/>
            </a:xfrm>
            <a:custGeom>
              <a:avLst/>
              <a:gdLst>
                <a:gd name="connsiteX0" fmla="*/ 45720 w 91440"/>
                <a:gd name="connsiteY0" fmla="*/ 0 h 288012"/>
                <a:gd name="connsiteX1" fmla="*/ 84350 w 91440"/>
                <a:gd name="connsiteY1" fmla="*/ 0 h 288012"/>
                <a:gd name="connsiteX2" fmla="*/ 84350 w 91440"/>
                <a:gd name="connsiteY2" fmla="*/ 288012 h 288012"/>
                <a:gd name="connsiteX3" fmla="*/ 122980 w 91440"/>
                <a:gd name="connsiteY3" fmla="*/ 288012 h 288012"/>
              </a:gdLst>
              <a:ahLst/>
              <a:cxnLst>
                <a:cxn ang="0">
                  <a:pos x="connsiteX0" y="connsiteY0"/>
                </a:cxn>
                <a:cxn ang="0">
                  <a:pos x="connsiteX1" y="connsiteY1"/>
                </a:cxn>
                <a:cxn ang="0">
                  <a:pos x="connsiteX2" y="connsiteY2"/>
                </a:cxn>
                <a:cxn ang="0">
                  <a:pos x="connsiteX3" y="connsiteY3"/>
                </a:cxn>
              </a:cxnLst>
              <a:rect l="l" t="t" r="r" b="b"/>
              <a:pathLst>
                <a:path w="91440" h="288012">
                  <a:moveTo>
                    <a:pt x="45720" y="0"/>
                  </a:moveTo>
                  <a:lnTo>
                    <a:pt x="84350" y="0"/>
                  </a:lnTo>
                  <a:lnTo>
                    <a:pt x="84350" y="288012"/>
                  </a:lnTo>
                  <a:lnTo>
                    <a:pt x="122980" y="2880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965" tIns="136551" rIns="50966" bIns="13655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22" name="Freeform 121"/>
            <p:cNvSpPr/>
            <p:nvPr/>
          </p:nvSpPr>
          <p:spPr>
            <a:xfrm>
              <a:off x="4821567" y="1868625"/>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8" rIns="56489" bIns="43789"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23" name="Freeform 122"/>
            <p:cNvSpPr/>
            <p:nvPr/>
          </p:nvSpPr>
          <p:spPr>
            <a:xfrm>
              <a:off x="4358004" y="1773552"/>
              <a:ext cx="91440" cy="140793"/>
            </a:xfrm>
            <a:custGeom>
              <a:avLst/>
              <a:gdLst>
                <a:gd name="connsiteX0" fmla="*/ 45720 w 91440"/>
                <a:gd name="connsiteY0" fmla="*/ 0 h 140793"/>
                <a:gd name="connsiteX1" fmla="*/ 84350 w 91440"/>
                <a:gd name="connsiteY1" fmla="*/ 0 h 140793"/>
                <a:gd name="connsiteX2" fmla="*/ 84350 w 91440"/>
                <a:gd name="connsiteY2" fmla="*/ 140793 h 140793"/>
                <a:gd name="connsiteX3" fmla="*/ 122980 w 91440"/>
                <a:gd name="connsiteY3" fmla="*/ 140793 h 140793"/>
              </a:gdLst>
              <a:ahLst/>
              <a:cxnLst>
                <a:cxn ang="0">
                  <a:pos x="connsiteX0" y="connsiteY0"/>
                </a:cxn>
                <a:cxn ang="0">
                  <a:pos x="connsiteX1" y="connsiteY1"/>
                </a:cxn>
                <a:cxn ang="0">
                  <a:pos x="connsiteX2" y="connsiteY2"/>
                </a:cxn>
                <a:cxn ang="0">
                  <a:pos x="connsiteX3" y="connsiteY3"/>
                </a:cxn>
              </a:cxnLst>
              <a:rect l="l" t="t" r="r" b="b"/>
              <a:pathLst>
                <a:path w="91440" h="140793">
                  <a:moveTo>
                    <a:pt x="45720" y="0"/>
                  </a:moveTo>
                  <a:lnTo>
                    <a:pt x="84350" y="0"/>
                  </a:lnTo>
                  <a:lnTo>
                    <a:pt x="84350" y="140793"/>
                  </a:lnTo>
                  <a:lnTo>
                    <a:pt x="122980" y="1407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405" tIns="66381" rIns="54406" bIns="66383"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24" name="Freeform 123"/>
            <p:cNvSpPr/>
            <p:nvPr/>
          </p:nvSpPr>
          <p:spPr>
            <a:xfrm>
              <a:off x="4821567" y="1721406"/>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25" name="Freeform 124"/>
            <p:cNvSpPr/>
            <p:nvPr/>
          </p:nvSpPr>
          <p:spPr>
            <a:xfrm>
              <a:off x="4358004" y="1721406"/>
              <a:ext cx="91440" cy="91440"/>
            </a:xfrm>
            <a:custGeom>
              <a:avLst/>
              <a:gdLst>
                <a:gd name="connsiteX0" fmla="*/ 45720 w 91440"/>
                <a:gd name="connsiteY0" fmla="*/ 52145 h 91440"/>
                <a:gd name="connsiteX1" fmla="*/ 84350 w 91440"/>
                <a:gd name="connsiteY1" fmla="*/ 52145 h 91440"/>
                <a:gd name="connsiteX2" fmla="*/ 84350 w 91440"/>
                <a:gd name="connsiteY2" fmla="*/ 45720 h 91440"/>
                <a:gd name="connsiteX3" fmla="*/ 122980 w 91440"/>
                <a:gd name="connsiteY3" fmla="*/ 45720 h 91440"/>
              </a:gdLst>
              <a:ahLst/>
              <a:cxnLst>
                <a:cxn ang="0">
                  <a:pos x="connsiteX0" y="connsiteY0"/>
                </a:cxn>
                <a:cxn ang="0">
                  <a:pos x="connsiteX1" y="connsiteY1"/>
                </a:cxn>
                <a:cxn ang="0">
                  <a:pos x="connsiteX2" y="connsiteY2"/>
                </a:cxn>
                <a:cxn ang="0">
                  <a:pos x="connsiteX3" y="connsiteY3"/>
                </a:cxn>
              </a:cxnLst>
              <a:rect l="l" t="t" r="r" b="b"/>
              <a:pathLst>
                <a:path w="91440" h="91440">
                  <a:moveTo>
                    <a:pt x="45720" y="52145"/>
                  </a:moveTo>
                  <a:lnTo>
                    <a:pt x="84350" y="52145"/>
                  </a:lnTo>
                  <a:lnTo>
                    <a:pt x="84350" y="45720"/>
                  </a:ln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1" tIns="43782" rIns="56483" bIns="4378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26" name="Freeform 125"/>
            <p:cNvSpPr/>
            <p:nvPr/>
          </p:nvSpPr>
          <p:spPr>
            <a:xfrm>
              <a:off x="4821567" y="1574187"/>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27" name="Freeform 126"/>
            <p:cNvSpPr/>
            <p:nvPr/>
          </p:nvSpPr>
          <p:spPr>
            <a:xfrm>
              <a:off x="4358004" y="1619907"/>
              <a:ext cx="91440" cy="153644"/>
            </a:xfrm>
            <a:custGeom>
              <a:avLst/>
              <a:gdLst>
                <a:gd name="connsiteX0" fmla="*/ 45720 w 91440"/>
                <a:gd name="connsiteY0" fmla="*/ 153644 h 153644"/>
                <a:gd name="connsiteX1" fmla="*/ 84350 w 91440"/>
                <a:gd name="connsiteY1" fmla="*/ 153644 h 153644"/>
                <a:gd name="connsiteX2" fmla="*/ 84350 w 91440"/>
                <a:gd name="connsiteY2" fmla="*/ 0 h 153644"/>
                <a:gd name="connsiteX3" fmla="*/ 122980 w 91440"/>
                <a:gd name="connsiteY3" fmla="*/ 0 h 153644"/>
              </a:gdLst>
              <a:ahLst/>
              <a:cxnLst>
                <a:cxn ang="0">
                  <a:pos x="connsiteX0" y="connsiteY0"/>
                </a:cxn>
                <a:cxn ang="0">
                  <a:pos x="connsiteX1" y="connsiteY1"/>
                </a:cxn>
                <a:cxn ang="0">
                  <a:pos x="connsiteX2" y="connsiteY2"/>
                </a:cxn>
                <a:cxn ang="0">
                  <a:pos x="connsiteX3" y="connsiteY3"/>
                </a:cxn>
              </a:cxnLst>
              <a:rect l="l" t="t" r="r" b="b"/>
              <a:pathLst>
                <a:path w="91440" h="153644">
                  <a:moveTo>
                    <a:pt x="45720" y="153644"/>
                  </a:moveTo>
                  <a:lnTo>
                    <a:pt x="84350" y="153644"/>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120" tIns="72523" rIns="54122" bIns="72523"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28" name="Freeform 127"/>
            <p:cNvSpPr/>
            <p:nvPr/>
          </p:nvSpPr>
          <p:spPr>
            <a:xfrm>
              <a:off x="4821567" y="1426968"/>
              <a:ext cx="91440" cy="91440"/>
            </a:xfrm>
            <a:custGeom>
              <a:avLst/>
              <a:gdLst>
                <a:gd name="connsiteX0" fmla="*/ 45720 w 91440"/>
                <a:gd name="connsiteY0" fmla="*/ 45720 h 91440"/>
                <a:gd name="connsiteX1" fmla="*/ 122980 w 91440"/>
                <a:gd name="connsiteY1" fmla="*/ 45720 h 91440"/>
              </a:gdLst>
              <a:ahLst/>
              <a:cxnLst>
                <a:cxn ang="0">
                  <a:pos x="connsiteX0" y="connsiteY0"/>
                </a:cxn>
                <a:cxn ang="0">
                  <a:pos x="connsiteX1" y="connsiteY1"/>
                </a:cxn>
              </a:cxnLst>
              <a:rect l="l" t="t" r="r" b="b"/>
              <a:pathLst>
                <a:path w="91440" h="91440">
                  <a:moveTo>
                    <a:pt x="45720" y="45720"/>
                  </a:moveTo>
                  <a:lnTo>
                    <a:pt x="12298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6488" tIns="43789" rIns="56489" bIns="43788"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29" name="Freeform 128"/>
            <p:cNvSpPr/>
            <p:nvPr/>
          </p:nvSpPr>
          <p:spPr>
            <a:xfrm>
              <a:off x="4358004" y="1472688"/>
              <a:ext cx="91440" cy="300863"/>
            </a:xfrm>
            <a:custGeom>
              <a:avLst/>
              <a:gdLst>
                <a:gd name="connsiteX0" fmla="*/ 45720 w 91440"/>
                <a:gd name="connsiteY0" fmla="*/ 300863 h 300863"/>
                <a:gd name="connsiteX1" fmla="*/ 84350 w 91440"/>
                <a:gd name="connsiteY1" fmla="*/ 300863 h 300863"/>
                <a:gd name="connsiteX2" fmla="*/ 84350 w 91440"/>
                <a:gd name="connsiteY2" fmla="*/ 0 h 300863"/>
                <a:gd name="connsiteX3" fmla="*/ 122980 w 91440"/>
                <a:gd name="connsiteY3" fmla="*/ 0 h 300863"/>
              </a:gdLst>
              <a:ahLst/>
              <a:cxnLst>
                <a:cxn ang="0">
                  <a:pos x="connsiteX0" y="connsiteY0"/>
                </a:cxn>
                <a:cxn ang="0">
                  <a:pos x="connsiteX1" y="connsiteY1"/>
                </a:cxn>
                <a:cxn ang="0">
                  <a:pos x="connsiteX2" y="connsiteY2"/>
                </a:cxn>
                <a:cxn ang="0">
                  <a:pos x="connsiteX3" y="connsiteY3"/>
                </a:cxn>
              </a:cxnLst>
              <a:rect l="l" t="t" r="r" b="b"/>
              <a:pathLst>
                <a:path w="91440" h="300863">
                  <a:moveTo>
                    <a:pt x="45720" y="300863"/>
                  </a:moveTo>
                  <a:lnTo>
                    <a:pt x="84350" y="300863"/>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654" tIns="142666" rIns="50655" bIns="142666"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30" name="Freeform 129"/>
            <p:cNvSpPr/>
            <p:nvPr/>
          </p:nvSpPr>
          <p:spPr>
            <a:xfrm>
              <a:off x="4358004" y="1325469"/>
              <a:ext cx="91440" cy="448082"/>
            </a:xfrm>
            <a:custGeom>
              <a:avLst/>
              <a:gdLst>
                <a:gd name="connsiteX0" fmla="*/ 45720 w 91440"/>
                <a:gd name="connsiteY0" fmla="*/ 448082 h 448082"/>
                <a:gd name="connsiteX1" fmla="*/ 84350 w 91440"/>
                <a:gd name="connsiteY1" fmla="*/ 448082 h 448082"/>
                <a:gd name="connsiteX2" fmla="*/ 84350 w 91440"/>
                <a:gd name="connsiteY2" fmla="*/ 0 h 448082"/>
                <a:gd name="connsiteX3" fmla="*/ 122980 w 91440"/>
                <a:gd name="connsiteY3" fmla="*/ 0 h 448082"/>
              </a:gdLst>
              <a:ahLst/>
              <a:cxnLst>
                <a:cxn ang="0">
                  <a:pos x="connsiteX0" y="connsiteY0"/>
                </a:cxn>
                <a:cxn ang="0">
                  <a:pos x="connsiteX1" y="connsiteY1"/>
                </a:cxn>
                <a:cxn ang="0">
                  <a:pos x="connsiteX2" y="connsiteY2"/>
                </a:cxn>
                <a:cxn ang="0">
                  <a:pos x="connsiteX3" y="connsiteY3"/>
                </a:cxn>
              </a:cxnLst>
              <a:rect l="l" t="t" r="r" b="b"/>
              <a:pathLst>
                <a:path w="91440" h="448082">
                  <a:moveTo>
                    <a:pt x="45720" y="448082"/>
                  </a:moveTo>
                  <a:lnTo>
                    <a:pt x="84350" y="448082"/>
                  </a:lnTo>
                  <a:lnTo>
                    <a:pt x="84350" y="0"/>
                  </a:lnTo>
                  <a:lnTo>
                    <a:pt x="12298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052" tIns="212674" rIns="47054" bIns="212674"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31" name="Freeform 130"/>
            <p:cNvSpPr/>
            <p:nvPr/>
          </p:nvSpPr>
          <p:spPr>
            <a:xfrm>
              <a:off x="3894441" y="1773552"/>
              <a:ext cx="91440" cy="1981029"/>
            </a:xfrm>
            <a:custGeom>
              <a:avLst/>
              <a:gdLst>
                <a:gd name="connsiteX0" fmla="*/ 45720 w 91440"/>
                <a:gd name="connsiteY0" fmla="*/ 1981029 h 1981029"/>
                <a:gd name="connsiteX1" fmla="*/ 84350 w 91440"/>
                <a:gd name="connsiteY1" fmla="*/ 1981029 h 1981029"/>
                <a:gd name="connsiteX2" fmla="*/ 84350 w 91440"/>
                <a:gd name="connsiteY2" fmla="*/ 0 h 1981029"/>
                <a:gd name="connsiteX3" fmla="*/ 122980 w 91440"/>
                <a:gd name="connsiteY3" fmla="*/ 0 h 1981029"/>
              </a:gdLst>
              <a:ahLst/>
              <a:cxnLst>
                <a:cxn ang="0">
                  <a:pos x="connsiteX0" y="connsiteY0"/>
                </a:cxn>
                <a:cxn ang="0">
                  <a:pos x="connsiteX1" y="connsiteY1"/>
                </a:cxn>
                <a:cxn ang="0">
                  <a:pos x="connsiteX2" y="connsiteY2"/>
                </a:cxn>
                <a:cxn ang="0">
                  <a:pos x="connsiteX3" y="connsiteY3"/>
                </a:cxn>
              </a:cxnLst>
              <a:rect l="l" t="t" r="r" b="b"/>
              <a:pathLst>
                <a:path w="91440" h="1981029">
                  <a:moveTo>
                    <a:pt x="45720" y="1981029"/>
                  </a:moveTo>
                  <a:lnTo>
                    <a:pt x="84350" y="1981029"/>
                  </a:lnTo>
                  <a:lnTo>
                    <a:pt x="84350" y="0"/>
                  </a:lnTo>
                  <a:lnTo>
                    <a:pt x="122980"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856" tIns="940951" rIns="8858" bIns="940952"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32" name="Freeform 131"/>
            <p:cNvSpPr/>
            <p:nvPr/>
          </p:nvSpPr>
          <p:spPr>
            <a:xfrm>
              <a:off x="3894441" y="1619907"/>
              <a:ext cx="91440" cy="2134674"/>
            </a:xfrm>
            <a:custGeom>
              <a:avLst/>
              <a:gdLst>
                <a:gd name="connsiteX0" fmla="*/ 45720 w 91440"/>
                <a:gd name="connsiteY0" fmla="*/ 2134674 h 2134674"/>
                <a:gd name="connsiteX1" fmla="*/ 84350 w 91440"/>
                <a:gd name="connsiteY1" fmla="*/ 2134674 h 2134674"/>
                <a:gd name="connsiteX2" fmla="*/ 84350 w 91440"/>
                <a:gd name="connsiteY2" fmla="*/ 0 h 2134674"/>
                <a:gd name="connsiteX3" fmla="*/ 122980 w 91440"/>
                <a:gd name="connsiteY3" fmla="*/ 0 h 2134674"/>
              </a:gdLst>
              <a:ahLst/>
              <a:cxnLst>
                <a:cxn ang="0">
                  <a:pos x="connsiteX0" y="connsiteY0"/>
                </a:cxn>
                <a:cxn ang="0">
                  <a:pos x="connsiteX1" y="connsiteY1"/>
                </a:cxn>
                <a:cxn ang="0">
                  <a:pos x="connsiteX2" y="connsiteY2"/>
                </a:cxn>
                <a:cxn ang="0">
                  <a:pos x="connsiteX3" y="connsiteY3"/>
                </a:cxn>
              </a:cxnLst>
              <a:rect l="l" t="t" r="r" b="b"/>
              <a:pathLst>
                <a:path w="91440" h="2134674">
                  <a:moveTo>
                    <a:pt x="45720" y="2134674"/>
                  </a:moveTo>
                  <a:lnTo>
                    <a:pt x="84350" y="2134674"/>
                  </a:lnTo>
                  <a:lnTo>
                    <a:pt x="84350" y="0"/>
                  </a:lnTo>
                  <a:lnTo>
                    <a:pt x="122980"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18" tIns="1013936" rIns="5019" bIns="1013935"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33" name="Freeform 132"/>
            <p:cNvSpPr/>
            <p:nvPr/>
          </p:nvSpPr>
          <p:spPr>
            <a:xfrm>
              <a:off x="3894441" y="1472688"/>
              <a:ext cx="91440" cy="2281893"/>
            </a:xfrm>
            <a:custGeom>
              <a:avLst/>
              <a:gdLst>
                <a:gd name="connsiteX0" fmla="*/ 45720 w 91440"/>
                <a:gd name="connsiteY0" fmla="*/ 2281893 h 2281893"/>
                <a:gd name="connsiteX1" fmla="*/ 84350 w 91440"/>
                <a:gd name="connsiteY1" fmla="*/ 2281893 h 2281893"/>
                <a:gd name="connsiteX2" fmla="*/ 84350 w 91440"/>
                <a:gd name="connsiteY2" fmla="*/ 0 h 2281893"/>
                <a:gd name="connsiteX3" fmla="*/ 122980 w 91440"/>
                <a:gd name="connsiteY3" fmla="*/ 0 h 2281893"/>
              </a:gdLst>
              <a:ahLst/>
              <a:cxnLst>
                <a:cxn ang="0">
                  <a:pos x="connsiteX0" y="connsiteY0"/>
                </a:cxn>
                <a:cxn ang="0">
                  <a:pos x="connsiteX1" y="connsiteY1"/>
                </a:cxn>
                <a:cxn ang="0">
                  <a:pos x="connsiteX2" y="connsiteY2"/>
                </a:cxn>
                <a:cxn ang="0">
                  <a:pos x="connsiteX3" y="connsiteY3"/>
                </a:cxn>
              </a:cxnLst>
              <a:rect l="l" t="t" r="r" b="b"/>
              <a:pathLst>
                <a:path w="91440" h="2281893">
                  <a:moveTo>
                    <a:pt x="45720" y="2281893"/>
                  </a:moveTo>
                  <a:lnTo>
                    <a:pt x="84350" y="2281893"/>
                  </a:lnTo>
                  <a:lnTo>
                    <a:pt x="84350" y="0"/>
                  </a:lnTo>
                  <a:lnTo>
                    <a:pt x="122980"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40" tIns="1083867" rIns="1340" bIns="1083866" numCol="1" spcCol="1270" anchor="ctr" anchorCtr="0">
              <a:noAutofit/>
            </a:bodyPr>
            <a:lstStyle/>
            <a:p>
              <a:pPr lvl="0" algn="ctr" defTabSz="133350">
                <a:lnSpc>
                  <a:spcPct val="90000"/>
                </a:lnSpc>
                <a:spcBef>
                  <a:spcPct val="0"/>
                </a:spcBef>
                <a:spcAft>
                  <a:spcPct val="35000"/>
                </a:spcAft>
              </a:pPr>
              <a:endParaRPr lang="en-US" sz="1000" kern="1200">
                <a:solidFill>
                  <a:schemeClr val="tx1"/>
                </a:solidFill>
              </a:endParaRPr>
            </a:p>
          </p:txBody>
        </p:sp>
        <p:sp>
          <p:nvSpPr>
            <p:cNvPr id="134" name="Freeform 133"/>
            <p:cNvSpPr/>
            <p:nvPr/>
          </p:nvSpPr>
          <p:spPr>
            <a:xfrm rot="16200000">
              <a:off x="3019266" y="3541892"/>
              <a:ext cx="1724016" cy="117775"/>
            </a:xfrm>
            <a:custGeom>
              <a:avLst/>
              <a:gdLst>
                <a:gd name="connsiteX0" fmla="*/ 0 w 619869"/>
                <a:gd name="connsiteY0" fmla="*/ 0 h 117775"/>
                <a:gd name="connsiteX1" fmla="*/ 619869 w 619869"/>
                <a:gd name="connsiteY1" fmla="*/ 0 h 117775"/>
                <a:gd name="connsiteX2" fmla="*/ 619869 w 619869"/>
                <a:gd name="connsiteY2" fmla="*/ 117775 h 117775"/>
                <a:gd name="connsiteX3" fmla="*/ 0 w 619869"/>
                <a:gd name="connsiteY3" fmla="*/ 117775 h 117775"/>
                <a:gd name="connsiteX4" fmla="*/ 0 w 619869"/>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869" h="117775">
                  <a:moveTo>
                    <a:pt x="0" y="0"/>
                  </a:moveTo>
                  <a:lnTo>
                    <a:pt x="619869" y="0"/>
                  </a:lnTo>
                  <a:lnTo>
                    <a:pt x="619869"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9" tIns="2540" rIns="2541" bIns="2540" numCol="1" spcCol="1270" anchor="ctr" anchorCtr="0">
              <a:noAutofit/>
            </a:bodyPr>
            <a:lstStyle/>
            <a:p>
              <a:pPr lvl="0" algn="ctr" defTabSz="177800">
                <a:lnSpc>
                  <a:spcPct val="90000"/>
                </a:lnSpc>
                <a:spcBef>
                  <a:spcPct val="0"/>
                </a:spcBef>
                <a:spcAft>
                  <a:spcPct val="35000"/>
                </a:spcAft>
              </a:pPr>
              <a:r>
                <a:rPr lang="en-US" sz="1400" b="1" kern="1200" dirty="0" smtClean="0">
                  <a:solidFill>
                    <a:schemeClr val="tx1"/>
                  </a:solidFill>
                </a:rPr>
                <a:t>Pietersburg/ Mankweng!# </a:t>
              </a:r>
              <a:endParaRPr lang="en-US" sz="1400" b="1" kern="1200" dirty="0">
                <a:solidFill>
                  <a:schemeClr val="tx1"/>
                </a:solidFill>
              </a:endParaRPr>
            </a:p>
          </p:txBody>
        </p:sp>
        <p:sp>
          <p:nvSpPr>
            <p:cNvPr id="135" name="Freeform 134"/>
            <p:cNvSpPr/>
            <p:nvPr/>
          </p:nvSpPr>
          <p:spPr>
            <a:xfrm>
              <a:off x="3553859" y="4610006"/>
              <a:ext cx="386302" cy="147218"/>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25 PHC to Mankweng </a:t>
              </a:r>
              <a:endParaRPr lang="en-US" sz="1050" kern="1200" dirty="0">
                <a:solidFill>
                  <a:schemeClr val="tx1"/>
                </a:solidFill>
              </a:endParaRPr>
            </a:p>
          </p:txBody>
        </p:sp>
        <p:sp>
          <p:nvSpPr>
            <p:cNvPr id="136" name="Freeform 135"/>
            <p:cNvSpPr/>
            <p:nvPr/>
          </p:nvSpPr>
          <p:spPr>
            <a:xfrm>
              <a:off x="3553859" y="2372323"/>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2 PHC to Pietersburg</a:t>
              </a:r>
              <a:endParaRPr lang="en-US" sz="1050" kern="1200" dirty="0">
                <a:solidFill>
                  <a:schemeClr val="tx1"/>
                </a:solidFill>
              </a:endParaRPr>
            </a:p>
          </p:txBody>
        </p:sp>
        <p:sp>
          <p:nvSpPr>
            <p:cNvPr id="137" name="Freeform 136"/>
            <p:cNvSpPr/>
            <p:nvPr/>
          </p:nvSpPr>
          <p:spPr>
            <a:xfrm>
              <a:off x="3985881" y="1479114"/>
              <a:ext cx="414871" cy="456377"/>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Tshilidzini</a:t>
              </a:r>
              <a:endParaRPr lang="en-US" sz="1050" kern="1200" dirty="0">
                <a:solidFill>
                  <a:schemeClr val="tx1"/>
                </a:solidFill>
              </a:endParaRPr>
            </a:p>
          </p:txBody>
        </p:sp>
        <p:sp>
          <p:nvSpPr>
            <p:cNvPr id="138" name="Freeform 137"/>
            <p:cNvSpPr/>
            <p:nvPr/>
          </p:nvSpPr>
          <p:spPr>
            <a:xfrm>
              <a:off x="4480984" y="1247012"/>
              <a:ext cx="386302" cy="156916"/>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25 PHC</a:t>
              </a:r>
              <a:endParaRPr lang="en-US" sz="1050" kern="1200" dirty="0">
                <a:solidFill>
                  <a:schemeClr val="tx1"/>
                </a:solidFill>
              </a:endParaRPr>
            </a:p>
          </p:txBody>
        </p:sp>
        <p:sp>
          <p:nvSpPr>
            <p:cNvPr id="139" name="Freeform 138"/>
            <p:cNvSpPr/>
            <p:nvPr/>
          </p:nvSpPr>
          <p:spPr>
            <a:xfrm>
              <a:off x="4480984" y="1413801"/>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Donald Fraser </a:t>
              </a:r>
              <a:endParaRPr lang="en-US" sz="1050" kern="1200" dirty="0">
                <a:solidFill>
                  <a:schemeClr val="tx1"/>
                </a:solidFill>
              </a:endParaRPr>
            </a:p>
          </p:txBody>
        </p:sp>
        <p:sp>
          <p:nvSpPr>
            <p:cNvPr id="140" name="Freeform 139"/>
            <p:cNvSpPr/>
            <p:nvPr/>
          </p:nvSpPr>
          <p:spPr>
            <a:xfrm>
              <a:off x="4944547" y="1413801"/>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31 PHC</a:t>
              </a:r>
              <a:endParaRPr lang="en-US" sz="1050" kern="1200" dirty="0">
                <a:solidFill>
                  <a:schemeClr val="tx1"/>
                </a:solidFill>
              </a:endParaRPr>
            </a:p>
          </p:txBody>
        </p:sp>
        <p:sp>
          <p:nvSpPr>
            <p:cNvPr id="141" name="Freeform 140"/>
            <p:cNvSpPr/>
            <p:nvPr/>
          </p:nvSpPr>
          <p:spPr>
            <a:xfrm>
              <a:off x="4480984" y="1561020"/>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Siloam</a:t>
              </a:r>
              <a:endParaRPr lang="en-US" sz="1050" kern="1200" dirty="0">
                <a:solidFill>
                  <a:schemeClr val="tx1"/>
                </a:solidFill>
              </a:endParaRPr>
            </a:p>
          </p:txBody>
        </p:sp>
        <p:sp>
          <p:nvSpPr>
            <p:cNvPr id="142" name="Freeform 141"/>
            <p:cNvSpPr/>
            <p:nvPr/>
          </p:nvSpPr>
          <p:spPr>
            <a:xfrm>
              <a:off x="4944547" y="1561020"/>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17 PHC</a:t>
              </a:r>
              <a:endParaRPr lang="en-US" sz="1050" kern="1200" dirty="0">
                <a:solidFill>
                  <a:schemeClr val="tx1"/>
                </a:solidFill>
              </a:endParaRPr>
            </a:p>
          </p:txBody>
        </p:sp>
        <p:sp>
          <p:nvSpPr>
            <p:cNvPr id="143" name="Freeform 142"/>
            <p:cNvSpPr/>
            <p:nvPr/>
          </p:nvSpPr>
          <p:spPr>
            <a:xfrm>
              <a:off x="4480984" y="1708238"/>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LTT</a:t>
              </a:r>
              <a:endParaRPr lang="en-US" sz="1050" kern="1200" dirty="0">
                <a:solidFill>
                  <a:schemeClr val="tx1"/>
                </a:solidFill>
              </a:endParaRPr>
            </a:p>
          </p:txBody>
        </p:sp>
        <p:sp>
          <p:nvSpPr>
            <p:cNvPr id="144" name="Freeform 143"/>
            <p:cNvSpPr/>
            <p:nvPr/>
          </p:nvSpPr>
          <p:spPr>
            <a:xfrm>
              <a:off x="4944547" y="1708238"/>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6 PHC  </a:t>
              </a:r>
              <a:endParaRPr lang="en-US" sz="1050" kern="1200" dirty="0">
                <a:solidFill>
                  <a:schemeClr val="tx1"/>
                </a:solidFill>
              </a:endParaRPr>
            </a:p>
          </p:txBody>
        </p:sp>
        <p:sp>
          <p:nvSpPr>
            <p:cNvPr id="145" name="Freeform 144"/>
            <p:cNvSpPr/>
            <p:nvPr/>
          </p:nvSpPr>
          <p:spPr>
            <a:xfrm>
              <a:off x="4480984" y="1855457"/>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Mesina</a:t>
              </a:r>
              <a:endParaRPr lang="en-US" sz="1050" kern="1200" dirty="0">
                <a:solidFill>
                  <a:schemeClr val="tx1"/>
                </a:solidFill>
              </a:endParaRPr>
            </a:p>
          </p:txBody>
        </p:sp>
        <p:sp>
          <p:nvSpPr>
            <p:cNvPr id="146" name="Freeform 145"/>
            <p:cNvSpPr/>
            <p:nvPr/>
          </p:nvSpPr>
          <p:spPr>
            <a:xfrm>
              <a:off x="4944547" y="1855457"/>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3 PHC </a:t>
              </a:r>
              <a:endParaRPr lang="en-US" sz="1050" kern="1200" dirty="0">
                <a:solidFill>
                  <a:schemeClr val="tx1"/>
                </a:solidFill>
              </a:endParaRPr>
            </a:p>
          </p:txBody>
        </p:sp>
        <p:sp>
          <p:nvSpPr>
            <p:cNvPr id="147" name="Freeform 146"/>
            <p:cNvSpPr/>
            <p:nvPr/>
          </p:nvSpPr>
          <p:spPr>
            <a:xfrm>
              <a:off x="4480984" y="2002676"/>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Elim</a:t>
              </a:r>
              <a:endParaRPr lang="en-US" sz="1050" kern="1200" dirty="0">
                <a:solidFill>
                  <a:schemeClr val="tx1"/>
                </a:solidFill>
              </a:endParaRPr>
            </a:p>
          </p:txBody>
        </p:sp>
        <p:sp>
          <p:nvSpPr>
            <p:cNvPr id="148" name="Freeform 147"/>
            <p:cNvSpPr/>
            <p:nvPr/>
          </p:nvSpPr>
          <p:spPr>
            <a:xfrm>
              <a:off x="4944547" y="2002676"/>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28 PHC</a:t>
              </a:r>
              <a:endParaRPr lang="en-US" sz="1050" kern="1200" dirty="0">
                <a:solidFill>
                  <a:schemeClr val="tx1"/>
                </a:solidFill>
              </a:endParaRPr>
            </a:p>
          </p:txBody>
        </p:sp>
        <p:sp>
          <p:nvSpPr>
            <p:cNvPr id="149" name="Freeform 148"/>
            <p:cNvSpPr/>
            <p:nvPr/>
          </p:nvSpPr>
          <p:spPr>
            <a:xfrm>
              <a:off x="4480984" y="2149895"/>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Malamulele</a:t>
              </a:r>
              <a:endParaRPr lang="en-US" sz="1050" kern="1200" dirty="0">
                <a:solidFill>
                  <a:schemeClr val="tx1"/>
                </a:solidFill>
              </a:endParaRPr>
            </a:p>
          </p:txBody>
        </p:sp>
        <p:sp>
          <p:nvSpPr>
            <p:cNvPr id="150" name="Freeform 149"/>
            <p:cNvSpPr/>
            <p:nvPr/>
          </p:nvSpPr>
          <p:spPr>
            <a:xfrm>
              <a:off x="4944547" y="2149895"/>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19 PHC </a:t>
              </a:r>
              <a:endParaRPr lang="en-US" sz="1050" kern="1200" dirty="0">
                <a:solidFill>
                  <a:schemeClr val="tx1"/>
                </a:solidFill>
              </a:endParaRPr>
            </a:p>
          </p:txBody>
        </p:sp>
        <p:sp>
          <p:nvSpPr>
            <p:cNvPr id="151" name="Freeform 150"/>
            <p:cNvSpPr/>
            <p:nvPr/>
          </p:nvSpPr>
          <p:spPr>
            <a:xfrm>
              <a:off x="4017421" y="2547385"/>
              <a:ext cx="386302" cy="443212"/>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Capricorn district hospitals</a:t>
              </a:r>
              <a:endParaRPr lang="en-US" sz="1050" kern="1200" dirty="0">
                <a:solidFill>
                  <a:schemeClr val="tx1"/>
                </a:solidFill>
              </a:endParaRPr>
            </a:p>
          </p:txBody>
        </p:sp>
        <p:sp>
          <p:nvSpPr>
            <p:cNvPr id="152" name="Freeform 151"/>
            <p:cNvSpPr/>
            <p:nvPr/>
          </p:nvSpPr>
          <p:spPr>
            <a:xfrm>
              <a:off x="4480984" y="2297114"/>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WF </a:t>
              </a:r>
              <a:r>
                <a:rPr lang="en-US" sz="1050" kern="1200" dirty="0" err="1" smtClean="0">
                  <a:solidFill>
                    <a:schemeClr val="tx1"/>
                  </a:solidFill>
                </a:rPr>
                <a:t>Knobel</a:t>
              </a:r>
              <a:endParaRPr lang="en-US" sz="1050" kern="1200" dirty="0">
                <a:solidFill>
                  <a:schemeClr val="tx1"/>
                </a:solidFill>
              </a:endParaRPr>
            </a:p>
          </p:txBody>
        </p:sp>
        <p:sp>
          <p:nvSpPr>
            <p:cNvPr id="153" name="Freeform 152"/>
            <p:cNvSpPr/>
            <p:nvPr/>
          </p:nvSpPr>
          <p:spPr>
            <a:xfrm>
              <a:off x="4944547" y="2297114"/>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12 PHC </a:t>
              </a:r>
              <a:endParaRPr lang="en-US" sz="1050" kern="1200" dirty="0">
                <a:solidFill>
                  <a:schemeClr val="tx1"/>
                </a:solidFill>
              </a:endParaRPr>
            </a:p>
          </p:txBody>
        </p:sp>
        <p:sp>
          <p:nvSpPr>
            <p:cNvPr id="154" name="Freeform 153"/>
            <p:cNvSpPr/>
            <p:nvPr/>
          </p:nvSpPr>
          <p:spPr>
            <a:xfrm>
              <a:off x="4480984" y="2444333"/>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Lebowakgomo</a:t>
              </a:r>
              <a:endParaRPr lang="en-US" sz="1050" kern="1200" dirty="0">
                <a:solidFill>
                  <a:schemeClr val="tx1"/>
                </a:solidFill>
              </a:endParaRPr>
            </a:p>
          </p:txBody>
        </p:sp>
        <p:sp>
          <p:nvSpPr>
            <p:cNvPr id="155" name="Freeform 154"/>
            <p:cNvSpPr/>
            <p:nvPr/>
          </p:nvSpPr>
          <p:spPr>
            <a:xfrm>
              <a:off x="4944547" y="2444333"/>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14 PHC </a:t>
              </a:r>
              <a:endParaRPr lang="en-US" sz="1050" kern="1200" dirty="0">
                <a:solidFill>
                  <a:schemeClr val="tx1"/>
                </a:solidFill>
              </a:endParaRPr>
            </a:p>
          </p:txBody>
        </p:sp>
        <p:sp>
          <p:nvSpPr>
            <p:cNvPr id="156" name="Freeform 155"/>
            <p:cNvSpPr/>
            <p:nvPr/>
          </p:nvSpPr>
          <p:spPr>
            <a:xfrm>
              <a:off x="4480984" y="2591552"/>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Seshego</a:t>
              </a:r>
              <a:endParaRPr lang="en-US" sz="1050" kern="1200" dirty="0">
                <a:solidFill>
                  <a:schemeClr val="tx1"/>
                </a:solidFill>
              </a:endParaRPr>
            </a:p>
          </p:txBody>
        </p:sp>
        <p:sp>
          <p:nvSpPr>
            <p:cNvPr id="157" name="Freeform 156"/>
            <p:cNvSpPr/>
            <p:nvPr/>
          </p:nvSpPr>
          <p:spPr>
            <a:xfrm>
              <a:off x="4944547" y="2591552"/>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12 PHC </a:t>
              </a:r>
              <a:endParaRPr lang="en-US" sz="1050" kern="1200" dirty="0">
                <a:solidFill>
                  <a:schemeClr val="tx1"/>
                </a:solidFill>
              </a:endParaRPr>
            </a:p>
          </p:txBody>
        </p:sp>
        <p:sp>
          <p:nvSpPr>
            <p:cNvPr id="158" name="Freeform 157"/>
            <p:cNvSpPr/>
            <p:nvPr/>
          </p:nvSpPr>
          <p:spPr>
            <a:xfrm>
              <a:off x="4480984" y="2738771"/>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Helena Franz</a:t>
              </a:r>
              <a:endParaRPr lang="en-US" sz="1050" kern="1200" dirty="0">
                <a:solidFill>
                  <a:schemeClr val="tx1"/>
                </a:solidFill>
              </a:endParaRPr>
            </a:p>
          </p:txBody>
        </p:sp>
        <p:sp>
          <p:nvSpPr>
            <p:cNvPr id="159" name="Freeform 158"/>
            <p:cNvSpPr/>
            <p:nvPr/>
          </p:nvSpPr>
          <p:spPr>
            <a:xfrm>
              <a:off x="4944547" y="2738771"/>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21 PHC</a:t>
              </a:r>
              <a:endParaRPr lang="en-US" sz="1050" kern="1200" dirty="0">
                <a:solidFill>
                  <a:schemeClr val="tx1"/>
                </a:solidFill>
              </a:endParaRPr>
            </a:p>
          </p:txBody>
        </p:sp>
        <p:sp>
          <p:nvSpPr>
            <p:cNvPr id="160" name="Freeform 159"/>
            <p:cNvSpPr/>
            <p:nvPr/>
          </p:nvSpPr>
          <p:spPr>
            <a:xfrm>
              <a:off x="4480984" y="2885990"/>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Botlokwa </a:t>
              </a:r>
              <a:endParaRPr lang="en-US" sz="1050" kern="1200" dirty="0">
                <a:solidFill>
                  <a:schemeClr val="tx1"/>
                </a:solidFill>
              </a:endParaRPr>
            </a:p>
          </p:txBody>
        </p:sp>
        <p:sp>
          <p:nvSpPr>
            <p:cNvPr id="161" name="Freeform 160"/>
            <p:cNvSpPr/>
            <p:nvPr/>
          </p:nvSpPr>
          <p:spPr>
            <a:xfrm>
              <a:off x="4944547" y="2885990"/>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8 PHC </a:t>
              </a:r>
              <a:endParaRPr lang="en-US" sz="1050" kern="1200" dirty="0">
                <a:solidFill>
                  <a:schemeClr val="tx1"/>
                </a:solidFill>
              </a:endParaRPr>
            </a:p>
          </p:txBody>
        </p:sp>
        <p:sp>
          <p:nvSpPr>
            <p:cNvPr id="162" name="Freeform 161"/>
            <p:cNvSpPr/>
            <p:nvPr/>
          </p:nvSpPr>
          <p:spPr>
            <a:xfrm>
              <a:off x="4480984" y="3033209"/>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Zebediela</a:t>
              </a:r>
              <a:r>
                <a:rPr lang="en-US" sz="1050" kern="1200" dirty="0" smtClean="0">
                  <a:solidFill>
                    <a:schemeClr val="tx1"/>
                  </a:solidFill>
                </a:rPr>
                <a:t> </a:t>
              </a:r>
              <a:endParaRPr lang="en-US" sz="1050" kern="1200" dirty="0">
                <a:solidFill>
                  <a:schemeClr val="tx1"/>
                </a:solidFill>
              </a:endParaRPr>
            </a:p>
          </p:txBody>
        </p:sp>
        <p:sp>
          <p:nvSpPr>
            <p:cNvPr id="163" name="Freeform 162"/>
            <p:cNvSpPr/>
            <p:nvPr/>
          </p:nvSpPr>
          <p:spPr>
            <a:xfrm>
              <a:off x="4944547" y="3033209"/>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7 PHC </a:t>
              </a:r>
              <a:endParaRPr lang="en-US" sz="1050" kern="1200" dirty="0">
                <a:solidFill>
                  <a:schemeClr val="tx1"/>
                </a:solidFill>
              </a:endParaRPr>
            </a:p>
          </p:txBody>
        </p:sp>
        <p:sp>
          <p:nvSpPr>
            <p:cNvPr id="164" name="Freeform 163"/>
            <p:cNvSpPr/>
            <p:nvPr/>
          </p:nvSpPr>
          <p:spPr>
            <a:xfrm>
              <a:off x="4017421" y="3556771"/>
              <a:ext cx="386302" cy="464359"/>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Letaba</a:t>
              </a:r>
              <a:endParaRPr lang="en-US" sz="1050" kern="1200" dirty="0">
                <a:solidFill>
                  <a:schemeClr val="tx1"/>
                </a:solidFill>
              </a:endParaRPr>
            </a:p>
          </p:txBody>
        </p:sp>
        <p:sp>
          <p:nvSpPr>
            <p:cNvPr id="165" name="Freeform 164"/>
            <p:cNvSpPr/>
            <p:nvPr/>
          </p:nvSpPr>
          <p:spPr>
            <a:xfrm>
              <a:off x="4480984" y="3180428"/>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15 PHC </a:t>
              </a:r>
              <a:endParaRPr lang="en-US" sz="1050" kern="1200" dirty="0">
                <a:solidFill>
                  <a:schemeClr val="tx1"/>
                </a:solidFill>
              </a:endParaRPr>
            </a:p>
          </p:txBody>
        </p:sp>
        <p:sp>
          <p:nvSpPr>
            <p:cNvPr id="166" name="Freeform 165"/>
            <p:cNvSpPr/>
            <p:nvPr/>
          </p:nvSpPr>
          <p:spPr>
            <a:xfrm>
              <a:off x="4480984" y="3327647"/>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Kgapane</a:t>
              </a:r>
              <a:endParaRPr lang="en-US" sz="1050" kern="1200" dirty="0">
                <a:solidFill>
                  <a:schemeClr val="tx1"/>
                </a:solidFill>
              </a:endParaRPr>
            </a:p>
          </p:txBody>
        </p:sp>
        <p:sp>
          <p:nvSpPr>
            <p:cNvPr id="167" name="Freeform 166"/>
            <p:cNvSpPr/>
            <p:nvPr/>
          </p:nvSpPr>
          <p:spPr>
            <a:xfrm>
              <a:off x="4944547" y="3327647"/>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21 PHC </a:t>
              </a:r>
              <a:endParaRPr lang="en-US" sz="1050" kern="1200" dirty="0">
                <a:solidFill>
                  <a:schemeClr val="tx1"/>
                </a:solidFill>
              </a:endParaRPr>
            </a:p>
          </p:txBody>
        </p:sp>
        <p:sp>
          <p:nvSpPr>
            <p:cNvPr id="168" name="Freeform 167"/>
            <p:cNvSpPr/>
            <p:nvPr/>
          </p:nvSpPr>
          <p:spPr>
            <a:xfrm>
              <a:off x="4480984" y="3474866"/>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Van </a:t>
              </a:r>
              <a:r>
                <a:rPr lang="en-US" sz="1050" kern="1200" dirty="0" err="1" smtClean="0">
                  <a:solidFill>
                    <a:schemeClr val="tx1"/>
                  </a:solidFill>
                </a:rPr>
                <a:t>Velden</a:t>
              </a:r>
              <a:r>
                <a:rPr lang="en-US" sz="1050" kern="1200" dirty="0" smtClean="0">
                  <a:solidFill>
                    <a:schemeClr val="tx1"/>
                  </a:solidFill>
                </a:rPr>
                <a:t> </a:t>
              </a:r>
              <a:endParaRPr lang="en-US" sz="1050" kern="1200" dirty="0">
                <a:solidFill>
                  <a:schemeClr val="tx1"/>
                </a:solidFill>
              </a:endParaRPr>
            </a:p>
          </p:txBody>
        </p:sp>
        <p:sp>
          <p:nvSpPr>
            <p:cNvPr id="169" name="Freeform 168"/>
            <p:cNvSpPr/>
            <p:nvPr/>
          </p:nvSpPr>
          <p:spPr>
            <a:xfrm>
              <a:off x="4944547" y="3474866"/>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7 PHC </a:t>
              </a:r>
              <a:endParaRPr lang="en-US" sz="1050" kern="1200" dirty="0">
                <a:solidFill>
                  <a:schemeClr val="tx1"/>
                </a:solidFill>
              </a:endParaRPr>
            </a:p>
          </p:txBody>
        </p:sp>
        <p:sp>
          <p:nvSpPr>
            <p:cNvPr id="170" name="Freeform 169"/>
            <p:cNvSpPr/>
            <p:nvPr/>
          </p:nvSpPr>
          <p:spPr>
            <a:xfrm>
              <a:off x="4480984" y="3622084"/>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Dr</a:t>
              </a:r>
              <a:r>
                <a:rPr lang="en-US" sz="1050" kern="1200" dirty="0" smtClean="0">
                  <a:solidFill>
                    <a:schemeClr val="tx1"/>
                  </a:solidFill>
                </a:rPr>
                <a:t> CN </a:t>
              </a:r>
              <a:r>
                <a:rPr lang="en-US" sz="1050" kern="1200" dirty="0" err="1" smtClean="0">
                  <a:solidFill>
                    <a:schemeClr val="tx1"/>
                  </a:solidFill>
                </a:rPr>
                <a:t>Phatudi</a:t>
              </a:r>
              <a:endParaRPr lang="en-US" sz="1050" kern="1200" dirty="0">
                <a:solidFill>
                  <a:schemeClr val="tx1"/>
                </a:solidFill>
              </a:endParaRPr>
            </a:p>
          </p:txBody>
        </p:sp>
        <p:sp>
          <p:nvSpPr>
            <p:cNvPr id="171" name="Freeform 170"/>
            <p:cNvSpPr/>
            <p:nvPr/>
          </p:nvSpPr>
          <p:spPr>
            <a:xfrm>
              <a:off x="4944547" y="3622084"/>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12 PHC </a:t>
              </a:r>
              <a:endParaRPr lang="en-US" sz="1050" kern="1200" dirty="0">
                <a:solidFill>
                  <a:schemeClr val="tx1"/>
                </a:solidFill>
              </a:endParaRPr>
            </a:p>
          </p:txBody>
        </p:sp>
        <p:sp>
          <p:nvSpPr>
            <p:cNvPr id="172" name="Freeform 171"/>
            <p:cNvSpPr/>
            <p:nvPr/>
          </p:nvSpPr>
          <p:spPr>
            <a:xfrm>
              <a:off x="4480984" y="3769303"/>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Maphuta</a:t>
              </a:r>
              <a:r>
                <a:rPr lang="en-US" sz="1050" kern="1200" dirty="0" smtClean="0">
                  <a:solidFill>
                    <a:schemeClr val="tx1"/>
                  </a:solidFill>
                </a:rPr>
                <a:t> </a:t>
              </a:r>
              <a:r>
                <a:rPr lang="en-US" sz="1050" kern="1200" dirty="0" err="1" smtClean="0">
                  <a:solidFill>
                    <a:schemeClr val="tx1"/>
                  </a:solidFill>
                </a:rPr>
                <a:t>Malatji</a:t>
              </a:r>
              <a:endParaRPr lang="en-US" sz="1050" kern="1200" dirty="0">
                <a:solidFill>
                  <a:schemeClr val="tx1"/>
                </a:solidFill>
              </a:endParaRPr>
            </a:p>
          </p:txBody>
        </p:sp>
        <p:sp>
          <p:nvSpPr>
            <p:cNvPr id="173" name="Freeform 172"/>
            <p:cNvSpPr/>
            <p:nvPr/>
          </p:nvSpPr>
          <p:spPr>
            <a:xfrm>
              <a:off x="4944547" y="3769303"/>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10 PHC </a:t>
              </a:r>
              <a:endParaRPr lang="en-US" sz="1050" kern="1200" dirty="0">
                <a:solidFill>
                  <a:schemeClr val="tx1"/>
                </a:solidFill>
              </a:endParaRPr>
            </a:p>
          </p:txBody>
        </p:sp>
        <p:sp>
          <p:nvSpPr>
            <p:cNvPr id="174" name="Freeform 173"/>
            <p:cNvSpPr/>
            <p:nvPr/>
          </p:nvSpPr>
          <p:spPr>
            <a:xfrm>
              <a:off x="4480984" y="3916522"/>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Nkhensani</a:t>
              </a:r>
              <a:r>
                <a:rPr lang="en-US" sz="1050" kern="1200" dirty="0" smtClean="0">
                  <a:solidFill>
                    <a:schemeClr val="tx1"/>
                  </a:solidFill>
                </a:rPr>
                <a:t> </a:t>
              </a:r>
              <a:endParaRPr lang="en-US" sz="1050" kern="1200" dirty="0">
                <a:solidFill>
                  <a:schemeClr val="tx1"/>
                </a:solidFill>
              </a:endParaRPr>
            </a:p>
          </p:txBody>
        </p:sp>
        <p:sp>
          <p:nvSpPr>
            <p:cNvPr id="175" name="Freeform 174"/>
            <p:cNvSpPr/>
            <p:nvPr/>
          </p:nvSpPr>
          <p:spPr>
            <a:xfrm>
              <a:off x="4944547" y="3916522"/>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29 PHC </a:t>
              </a:r>
              <a:endParaRPr lang="en-US" sz="1050" kern="1200" dirty="0">
                <a:solidFill>
                  <a:schemeClr val="tx1"/>
                </a:solidFill>
              </a:endParaRPr>
            </a:p>
          </p:txBody>
        </p:sp>
        <p:sp>
          <p:nvSpPr>
            <p:cNvPr id="176" name="Freeform 175"/>
            <p:cNvSpPr/>
            <p:nvPr/>
          </p:nvSpPr>
          <p:spPr>
            <a:xfrm>
              <a:off x="4480984" y="4063741"/>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Sekororo</a:t>
              </a:r>
              <a:endParaRPr lang="en-US" sz="1050" kern="1200" dirty="0">
                <a:solidFill>
                  <a:schemeClr val="tx1"/>
                </a:solidFill>
              </a:endParaRPr>
            </a:p>
          </p:txBody>
        </p:sp>
        <p:sp>
          <p:nvSpPr>
            <p:cNvPr id="177" name="Freeform 176"/>
            <p:cNvSpPr/>
            <p:nvPr/>
          </p:nvSpPr>
          <p:spPr>
            <a:xfrm>
              <a:off x="4944547" y="4063741"/>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11 PHC </a:t>
              </a:r>
              <a:endParaRPr lang="en-US" sz="1050" kern="1200" dirty="0">
                <a:solidFill>
                  <a:schemeClr val="tx1"/>
                </a:solidFill>
              </a:endParaRPr>
            </a:p>
          </p:txBody>
        </p:sp>
        <p:sp>
          <p:nvSpPr>
            <p:cNvPr id="178" name="Freeform 177"/>
            <p:cNvSpPr/>
            <p:nvPr/>
          </p:nvSpPr>
          <p:spPr>
            <a:xfrm>
              <a:off x="4017421" y="4536396"/>
              <a:ext cx="386302" cy="368047"/>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Mokopane</a:t>
              </a:r>
              <a:endParaRPr lang="en-US" sz="1050" kern="1200" dirty="0">
                <a:solidFill>
                  <a:schemeClr val="tx1"/>
                </a:solidFill>
              </a:endParaRPr>
            </a:p>
          </p:txBody>
        </p:sp>
        <p:sp>
          <p:nvSpPr>
            <p:cNvPr id="179" name="Freeform 178"/>
            <p:cNvSpPr/>
            <p:nvPr/>
          </p:nvSpPr>
          <p:spPr>
            <a:xfrm>
              <a:off x="4480984" y="4210960"/>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Voortreker</a:t>
              </a:r>
              <a:endParaRPr lang="en-US" sz="1050" kern="1200" dirty="0">
                <a:solidFill>
                  <a:schemeClr val="tx1"/>
                </a:solidFill>
              </a:endParaRPr>
            </a:p>
          </p:txBody>
        </p:sp>
        <p:sp>
          <p:nvSpPr>
            <p:cNvPr id="180" name="Freeform 179"/>
            <p:cNvSpPr/>
            <p:nvPr/>
          </p:nvSpPr>
          <p:spPr>
            <a:xfrm>
              <a:off x="4944547" y="4210960"/>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11 PHC </a:t>
              </a:r>
              <a:endParaRPr lang="en-US" sz="1050" kern="1200" dirty="0">
                <a:solidFill>
                  <a:schemeClr val="tx1"/>
                </a:solidFill>
              </a:endParaRPr>
            </a:p>
          </p:txBody>
        </p:sp>
        <p:sp>
          <p:nvSpPr>
            <p:cNvPr id="181" name="Freeform 180"/>
            <p:cNvSpPr/>
            <p:nvPr/>
          </p:nvSpPr>
          <p:spPr>
            <a:xfrm>
              <a:off x="4480984" y="4358179"/>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George </a:t>
              </a:r>
              <a:r>
                <a:rPr lang="en-US" sz="1050" kern="1200" dirty="0" err="1" smtClean="0">
                  <a:solidFill>
                    <a:schemeClr val="tx1"/>
                  </a:solidFill>
                </a:rPr>
                <a:t>Masebe</a:t>
              </a:r>
              <a:endParaRPr lang="en-US" sz="1050" kern="1200" dirty="0">
                <a:solidFill>
                  <a:schemeClr val="tx1"/>
                </a:solidFill>
              </a:endParaRPr>
            </a:p>
          </p:txBody>
        </p:sp>
        <p:sp>
          <p:nvSpPr>
            <p:cNvPr id="182" name="Freeform 181"/>
            <p:cNvSpPr/>
            <p:nvPr/>
          </p:nvSpPr>
          <p:spPr>
            <a:xfrm>
              <a:off x="4944547" y="4358179"/>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15 PHC </a:t>
              </a:r>
              <a:endParaRPr lang="en-US" sz="1050" kern="1200" dirty="0">
                <a:solidFill>
                  <a:schemeClr val="tx1"/>
                </a:solidFill>
              </a:endParaRPr>
            </a:p>
          </p:txBody>
        </p:sp>
        <p:sp>
          <p:nvSpPr>
            <p:cNvPr id="183" name="Freeform 182"/>
            <p:cNvSpPr/>
            <p:nvPr/>
          </p:nvSpPr>
          <p:spPr>
            <a:xfrm>
              <a:off x="4480984" y="4505398"/>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Witpoort</a:t>
              </a:r>
              <a:endParaRPr lang="en-US" sz="1050" kern="1200" dirty="0">
                <a:solidFill>
                  <a:schemeClr val="tx1"/>
                </a:solidFill>
              </a:endParaRPr>
            </a:p>
          </p:txBody>
        </p:sp>
        <p:sp>
          <p:nvSpPr>
            <p:cNvPr id="184" name="Freeform 183"/>
            <p:cNvSpPr/>
            <p:nvPr/>
          </p:nvSpPr>
          <p:spPr>
            <a:xfrm>
              <a:off x="4944547" y="4505398"/>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3 PHC </a:t>
              </a:r>
              <a:endParaRPr lang="en-US" sz="1050" kern="1200" dirty="0">
                <a:solidFill>
                  <a:schemeClr val="tx1"/>
                </a:solidFill>
              </a:endParaRPr>
            </a:p>
          </p:txBody>
        </p:sp>
        <p:sp>
          <p:nvSpPr>
            <p:cNvPr id="185" name="Freeform 184"/>
            <p:cNvSpPr/>
            <p:nvPr/>
          </p:nvSpPr>
          <p:spPr>
            <a:xfrm>
              <a:off x="4480984" y="4652617"/>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Ellisras</a:t>
              </a:r>
              <a:endParaRPr lang="en-US" sz="1050" kern="1200" dirty="0">
                <a:solidFill>
                  <a:schemeClr val="tx1"/>
                </a:solidFill>
              </a:endParaRPr>
            </a:p>
          </p:txBody>
        </p:sp>
        <p:sp>
          <p:nvSpPr>
            <p:cNvPr id="186" name="Freeform 185"/>
            <p:cNvSpPr/>
            <p:nvPr/>
          </p:nvSpPr>
          <p:spPr>
            <a:xfrm>
              <a:off x="4944547" y="4652617"/>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4 PHC </a:t>
              </a:r>
              <a:endParaRPr lang="en-US" sz="1050" kern="1200" dirty="0">
                <a:solidFill>
                  <a:schemeClr val="tx1"/>
                </a:solidFill>
              </a:endParaRPr>
            </a:p>
          </p:txBody>
        </p:sp>
        <p:sp>
          <p:nvSpPr>
            <p:cNvPr id="187" name="Freeform 186"/>
            <p:cNvSpPr/>
            <p:nvPr/>
          </p:nvSpPr>
          <p:spPr>
            <a:xfrm>
              <a:off x="4480984" y="4799836"/>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Warmbaths</a:t>
              </a:r>
              <a:endParaRPr lang="en-US" sz="1050" kern="1200" dirty="0">
                <a:solidFill>
                  <a:schemeClr val="tx1"/>
                </a:solidFill>
              </a:endParaRPr>
            </a:p>
          </p:txBody>
        </p:sp>
        <p:sp>
          <p:nvSpPr>
            <p:cNvPr id="188" name="Freeform 187"/>
            <p:cNvSpPr/>
            <p:nvPr/>
          </p:nvSpPr>
          <p:spPr>
            <a:xfrm>
              <a:off x="4944547" y="4799836"/>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6 PHC </a:t>
              </a:r>
              <a:endParaRPr lang="en-US" sz="1050" kern="1200" dirty="0">
                <a:solidFill>
                  <a:schemeClr val="tx1"/>
                </a:solidFill>
              </a:endParaRPr>
            </a:p>
          </p:txBody>
        </p:sp>
        <p:sp>
          <p:nvSpPr>
            <p:cNvPr id="189" name="Freeform 188"/>
            <p:cNvSpPr/>
            <p:nvPr/>
          </p:nvSpPr>
          <p:spPr>
            <a:xfrm>
              <a:off x="4480984" y="4947055"/>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FH Odendaal</a:t>
              </a:r>
              <a:endParaRPr lang="en-US" sz="1050" kern="1200" dirty="0">
                <a:solidFill>
                  <a:schemeClr val="tx1"/>
                </a:solidFill>
              </a:endParaRPr>
            </a:p>
          </p:txBody>
        </p:sp>
        <p:sp>
          <p:nvSpPr>
            <p:cNvPr id="190" name="Freeform 189"/>
            <p:cNvSpPr/>
            <p:nvPr/>
          </p:nvSpPr>
          <p:spPr>
            <a:xfrm>
              <a:off x="4944547" y="4947055"/>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 4 PHC</a:t>
              </a:r>
              <a:endParaRPr lang="en-US" sz="1050" kern="1200" dirty="0">
                <a:solidFill>
                  <a:schemeClr val="tx1"/>
                </a:solidFill>
              </a:endParaRPr>
            </a:p>
          </p:txBody>
        </p:sp>
        <p:sp>
          <p:nvSpPr>
            <p:cNvPr id="191" name="Freeform 190"/>
            <p:cNvSpPr/>
            <p:nvPr/>
          </p:nvSpPr>
          <p:spPr>
            <a:xfrm>
              <a:off x="4480984" y="5094274"/>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Thabazimbi</a:t>
              </a:r>
              <a:endParaRPr lang="en-US" sz="1050" kern="1200" dirty="0">
                <a:solidFill>
                  <a:schemeClr val="tx1"/>
                </a:solidFill>
              </a:endParaRPr>
            </a:p>
          </p:txBody>
        </p:sp>
        <p:sp>
          <p:nvSpPr>
            <p:cNvPr id="192" name="Freeform 191"/>
            <p:cNvSpPr/>
            <p:nvPr/>
          </p:nvSpPr>
          <p:spPr>
            <a:xfrm>
              <a:off x="4944547" y="5094274"/>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10 PHC </a:t>
              </a:r>
              <a:endParaRPr lang="en-US" sz="1050" kern="1200" dirty="0">
                <a:solidFill>
                  <a:schemeClr val="tx1"/>
                </a:solidFill>
              </a:endParaRPr>
            </a:p>
          </p:txBody>
        </p:sp>
        <p:sp>
          <p:nvSpPr>
            <p:cNvPr id="193" name="Freeform 192"/>
            <p:cNvSpPr/>
            <p:nvPr/>
          </p:nvSpPr>
          <p:spPr>
            <a:xfrm>
              <a:off x="4017421" y="5359268"/>
              <a:ext cx="386302" cy="309159"/>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St </a:t>
              </a:r>
              <a:r>
                <a:rPr lang="en-US" sz="1050" kern="1200" dirty="0" err="1" smtClean="0">
                  <a:solidFill>
                    <a:schemeClr val="tx1"/>
                  </a:solidFill>
                </a:rPr>
                <a:t>Ritas</a:t>
              </a:r>
              <a:r>
                <a:rPr lang="en-US" sz="1050" kern="1200" dirty="0" smtClean="0">
                  <a:solidFill>
                    <a:schemeClr val="tx1"/>
                  </a:solidFill>
                </a:rPr>
                <a:t>**</a:t>
              </a:r>
              <a:endParaRPr lang="en-US" sz="1050" kern="1200" dirty="0">
                <a:solidFill>
                  <a:schemeClr val="tx1"/>
                </a:solidFill>
              </a:endParaRPr>
            </a:p>
          </p:txBody>
        </p:sp>
        <p:sp>
          <p:nvSpPr>
            <p:cNvPr id="194" name="Freeform 193"/>
            <p:cNvSpPr/>
            <p:nvPr/>
          </p:nvSpPr>
          <p:spPr>
            <a:xfrm>
              <a:off x="4480984" y="5241493"/>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9 PHC </a:t>
              </a:r>
              <a:endParaRPr lang="en-US" sz="1050" kern="1200" dirty="0">
                <a:solidFill>
                  <a:schemeClr val="tx1"/>
                </a:solidFill>
              </a:endParaRPr>
            </a:p>
          </p:txBody>
        </p:sp>
        <p:sp>
          <p:nvSpPr>
            <p:cNvPr id="195" name="Freeform 194"/>
            <p:cNvSpPr/>
            <p:nvPr/>
          </p:nvSpPr>
          <p:spPr>
            <a:xfrm>
              <a:off x="4480984" y="5388712"/>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Jane </a:t>
              </a:r>
              <a:r>
                <a:rPr lang="en-US" sz="1050" kern="1200" dirty="0" err="1" smtClean="0">
                  <a:solidFill>
                    <a:schemeClr val="tx1"/>
                  </a:solidFill>
                </a:rPr>
                <a:t>Furse</a:t>
              </a:r>
              <a:endParaRPr lang="en-US" sz="1050" kern="1200" dirty="0">
                <a:solidFill>
                  <a:schemeClr val="tx1"/>
                </a:solidFill>
              </a:endParaRPr>
            </a:p>
          </p:txBody>
        </p:sp>
        <p:sp>
          <p:nvSpPr>
            <p:cNvPr id="196" name="Freeform 195"/>
            <p:cNvSpPr/>
            <p:nvPr/>
          </p:nvSpPr>
          <p:spPr>
            <a:xfrm>
              <a:off x="4944547" y="5388712"/>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22 PHC </a:t>
              </a:r>
              <a:endParaRPr lang="en-US" sz="1050" kern="1200" dirty="0">
                <a:solidFill>
                  <a:schemeClr val="tx1"/>
                </a:solidFill>
              </a:endParaRPr>
            </a:p>
          </p:txBody>
        </p:sp>
        <p:sp>
          <p:nvSpPr>
            <p:cNvPr id="197" name="Freeform 196"/>
            <p:cNvSpPr/>
            <p:nvPr/>
          </p:nvSpPr>
          <p:spPr>
            <a:xfrm>
              <a:off x="4480984" y="5535930"/>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ZA" sz="1050" b="0" i="0" u="none" kern="1200" dirty="0" smtClean="0">
                  <a:solidFill>
                    <a:schemeClr val="tx1"/>
                  </a:solidFill>
                </a:rPr>
                <a:t>Mecklenburg</a:t>
              </a:r>
              <a:endParaRPr lang="en-US" sz="1050" kern="1200" dirty="0">
                <a:solidFill>
                  <a:schemeClr val="tx1"/>
                </a:solidFill>
              </a:endParaRPr>
            </a:p>
          </p:txBody>
        </p:sp>
        <p:sp>
          <p:nvSpPr>
            <p:cNvPr id="198" name="Freeform 197"/>
            <p:cNvSpPr/>
            <p:nvPr/>
          </p:nvSpPr>
          <p:spPr>
            <a:xfrm>
              <a:off x="4944547" y="5535930"/>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9 PHC </a:t>
              </a:r>
              <a:endParaRPr lang="en-US" sz="1050" kern="1200" dirty="0">
                <a:solidFill>
                  <a:schemeClr val="tx1"/>
                </a:solidFill>
              </a:endParaRPr>
            </a:p>
          </p:txBody>
        </p:sp>
        <p:sp>
          <p:nvSpPr>
            <p:cNvPr id="199" name="Freeform 198"/>
            <p:cNvSpPr/>
            <p:nvPr/>
          </p:nvSpPr>
          <p:spPr>
            <a:xfrm>
              <a:off x="4480984" y="5683149"/>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Dilokong</a:t>
              </a:r>
              <a:r>
                <a:rPr lang="en-US" sz="1050" kern="1200" dirty="0" smtClean="0">
                  <a:solidFill>
                    <a:schemeClr val="tx1"/>
                  </a:solidFill>
                </a:rPr>
                <a:t> </a:t>
              </a:r>
              <a:endParaRPr lang="en-US" sz="1050" kern="1200" dirty="0">
                <a:solidFill>
                  <a:schemeClr val="tx1"/>
                </a:solidFill>
              </a:endParaRPr>
            </a:p>
          </p:txBody>
        </p:sp>
        <p:sp>
          <p:nvSpPr>
            <p:cNvPr id="200" name="Freeform 199"/>
            <p:cNvSpPr/>
            <p:nvPr/>
          </p:nvSpPr>
          <p:spPr>
            <a:xfrm>
              <a:off x="4944547" y="5683149"/>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18 PHC</a:t>
              </a:r>
              <a:endParaRPr lang="en-US" sz="1050" kern="1200" dirty="0">
                <a:solidFill>
                  <a:schemeClr val="tx1"/>
                </a:solidFill>
              </a:endParaRPr>
            </a:p>
          </p:txBody>
        </p:sp>
        <p:sp>
          <p:nvSpPr>
            <p:cNvPr id="201" name="Freeform 200"/>
            <p:cNvSpPr/>
            <p:nvPr/>
          </p:nvSpPr>
          <p:spPr>
            <a:xfrm>
              <a:off x="4017421" y="5889255"/>
              <a:ext cx="386302" cy="294438"/>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Philadelphia*</a:t>
              </a:r>
              <a:endParaRPr lang="en-US" sz="1050" kern="1200" dirty="0">
                <a:solidFill>
                  <a:schemeClr val="tx1"/>
                </a:solidFill>
              </a:endParaRPr>
            </a:p>
          </p:txBody>
        </p:sp>
        <p:sp>
          <p:nvSpPr>
            <p:cNvPr id="202" name="Freeform 201"/>
            <p:cNvSpPr/>
            <p:nvPr/>
          </p:nvSpPr>
          <p:spPr>
            <a:xfrm>
              <a:off x="4480984" y="5830368"/>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4 PHC </a:t>
              </a:r>
              <a:endParaRPr lang="en-US" sz="1050" kern="1200" dirty="0">
                <a:solidFill>
                  <a:schemeClr val="tx1"/>
                </a:solidFill>
              </a:endParaRPr>
            </a:p>
          </p:txBody>
        </p:sp>
        <p:sp>
          <p:nvSpPr>
            <p:cNvPr id="203" name="Freeform 202"/>
            <p:cNvSpPr/>
            <p:nvPr/>
          </p:nvSpPr>
          <p:spPr>
            <a:xfrm>
              <a:off x="4480984" y="5977587"/>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Groblersdal </a:t>
              </a:r>
              <a:endParaRPr lang="en-US" sz="1050" kern="1200" dirty="0">
                <a:solidFill>
                  <a:schemeClr val="tx1"/>
                </a:solidFill>
              </a:endParaRPr>
            </a:p>
          </p:txBody>
        </p:sp>
        <p:sp>
          <p:nvSpPr>
            <p:cNvPr id="204" name="Freeform 203"/>
            <p:cNvSpPr/>
            <p:nvPr/>
          </p:nvSpPr>
          <p:spPr>
            <a:xfrm>
              <a:off x="4944547" y="5977587"/>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8 PHC </a:t>
              </a:r>
              <a:endParaRPr lang="en-US" sz="1050" kern="1200" dirty="0">
                <a:solidFill>
                  <a:schemeClr val="tx1"/>
                </a:solidFill>
              </a:endParaRPr>
            </a:p>
          </p:txBody>
        </p:sp>
        <p:sp>
          <p:nvSpPr>
            <p:cNvPr id="205" name="Freeform 204"/>
            <p:cNvSpPr/>
            <p:nvPr/>
          </p:nvSpPr>
          <p:spPr>
            <a:xfrm>
              <a:off x="4480984" y="6124806"/>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err="1" smtClean="0">
                  <a:solidFill>
                    <a:schemeClr val="tx1"/>
                  </a:solidFill>
                </a:rPr>
                <a:t>Matlala</a:t>
              </a:r>
              <a:r>
                <a:rPr lang="en-US" sz="1050" kern="1200" dirty="0" smtClean="0">
                  <a:solidFill>
                    <a:schemeClr val="tx1"/>
                  </a:solidFill>
                </a:rPr>
                <a:t> </a:t>
              </a:r>
              <a:endParaRPr lang="en-US" sz="1050" kern="1200" dirty="0">
                <a:solidFill>
                  <a:schemeClr val="tx1"/>
                </a:solidFill>
              </a:endParaRPr>
            </a:p>
          </p:txBody>
        </p:sp>
        <p:sp>
          <p:nvSpPr>
            <p:cNvPr id="206" name="Freeform 205"/>
            <p:cNvSpPr/>
            <p:nvPr/>
          </p:nvSpPr>
          <p:spPr>
            <a:xfrm>
              <a:off x="4944547" y="6124806"/>
              <a:ext cx="386302" cy="117775"/>
            </a:xfrm>
            <a:custGeom>
              <a:avLst/>
              <a:gdLst>
                <a:gd name="connsiteX0" fmla="*/ 0 w 386302"/>
                <a:gd name="connsiteY0" fmla="*/ 0 h 117775"/>
                <a:gd name="connsiteX1" fmla="*/ 386302 w 386302"/>
                <a:gd name="connsiteY1" fmla="*/ 0 h 117775"/>
                <a:gd name="connsiteX2" fmla="*/ 386302 w 386302"/>
                <a:gd name="connsiteY2" fmla="*/ 117775 h 117775"/>
                <a:gd name="connsiteX3" fmla="*/ 0 w 386302"/>
                <a:gd name="connsiteY3" fmla="*/ 117775 h 117775"/>
                <a:gd name="connsiteX4" fmla="*/ 0 w 386302"/>
                <a:gd name="connsiteY4" fmla="*/ 0 h 1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02" h="117775">
                  <a:moveTo>
                    <a:pt x="0" y="0"/>
                  </a:moveTo>
                  <a:lnTo>
                    <a:pt x="386302" y="0"/>
                  </a:lnTo>
                  <a:lnTo>
                    <a:pt x="386302" y="117775"/>
                  </a:lnTo>
                  <a:lnTo>
                    <a:pt x="0" y="11777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 tIns="2540" rIns="2540" bIns="2540" numCol="1" spcCol="1270" anchor="ctr" anchorCtr="0">
              <a:noAutofit/>
            </a:bodyPr>
            <a:lstStyle/>
            <a:p>
              <a:pPr lvl="0" algn="ctr" defTabSz="177800">
                <a:lnSpc>
                  <a:spcPct val="90000"/>
                </a:lnSpc>
                <a:spcBef>
                  <a:spcPct val="0"/>
                </a:spcBef>
                <a:spcAft>
                  <a:spcPct val="35000"/>
                </a:spcAft>
              </a:pPr>
              <a:r>
                <a:rPr lang="en-US" sz="1050" kern="1200" dirty="0" smtClean="0">
                  <a:solidFill>
                    <a:schemeClr val="tx1"/>
                  </a:solidFill>
                </a:rPr>
                <a:t>7 PHC </a:t>
              </a:r>
              <a:endParaRPr lang="en-US" sz="1050" kern="1200" dirty="0">
                <a:solidFill>
                  <a:schemeClr val="tx1"/>
                </a:solidFill>
              </a:endParaRPr>
            </a:p>
          </p:txBody>
        </p:sp>
      </p:grpSp>
      <p:sp>
        <p:nvSpPr>
          <p:cNvPr id="207" name="TextBox 206"/>
          <p:cNvSpPr txBox="1"/>
          <p:nvPr/>
        </p:nvSpPr>
        <p:spPr>
          <a:xfrm>
            <a:off x="89439" y="5170247"/>
            <a:ext cx="1764202"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000" dirty="0" smtClean="0"/>
              <a:t>! Direct referral from district hospitals also allowed where capacity not available at regional level</a:t>
            </a:r>
          </a:p>
          <a:p>
            <a:r>
              <a:rPr lang="en-ZA" sz="1000" dirty="0" smtClean="0"/>
              <a:t># provincial referral for  Neonatal ICU </a:t>
            </a:r>
          </a:p>
          <a:p>
            <a:r>
              <a:rPr lang="en-ZA" sz="1000" dirty="0" smtClean="0"/>
              <a:t>** Sekhukhune referral for orthopaedics and O&amp;G</a:t>
            </a:r>
          </a:p>
          <a:p>
            <a:r>
              <a:rPr lang="en-ZA" sz="1000" dirty="0" smtClean="0"/>
              <a:t>* Sekhukhune referral for Ophthalmology </a:t>
            </a:r>
            <a:endParaRPr lang="en-ZA" sz="1000" dirty="0"/>
          </a:p>
        </p:txBody>
      </p:sp>
      <p:cxnSp>
        <p:nvCxnSpPr>
          <p:cNvPr id="209" name="Straight Connector 208"/>
          <p:cNvCxnSpPr/>
          <p:nvPr/>
        </p:nvCxnSpPr>
        <p:spPr bwMode="auto">
          <a:xfrm flipH="1">
            <a:off x="1477872" y="2494484"/>
            <a:ext cx="1" cy="248673"/>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bwMode="auto">
          <a:xfrm flipH="1">
            <a:off x="1419488" y="4319998"/>
            <a:ext cx="1" cy="248673"/>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bwMode="auto">
          <a:xfrm>
            <a:off x="89438" y="3004567"/>
            <a:ext cx="843435" cy="1076252"/>
          </a:xfrm>
          <a:prstGeom prst="rect">
            <a:avLst/>
          </a:prstGeom>
          <a:solidFill>
            <a:schemeClr val="accent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ZA" sz="1800" dirty="0" smtClean="0">
                <a:latin typeface="Arial" charset="0"/>
              </a:rPr>
              <a:t>SGM</a:t>
            </a:r>
          </a:p>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solidFill>
                  <a:schemeClr val="tx1"/>
                </a:solidFill>
                <a:effectLst/>
                <a:latin typeface="Arial" charset="0"/>
              </a:rPr>
              <a:t>SBAH</a:t>
            </a:r>
          </a:p>
        </p:txBody>
      </p:sp>
      <p:sp>
        <p:nvSpPr>
          <p:cNvPr id="5" name="TextBox 4"/>
          <p:cNvSpPr txBox="1"/>
          <p:nvPr/>
        </p:nvSpPr>
        <p:spPr>
          <a:xfrm>
            <a:off x="2223624" y="6450580"/>
            <a:ext cx="576583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smtClean="0"/>
              <a:t>SBAH= Steve </a:t>
            </a:r>
            <a:r>
              <a:rPr lang="en-ZA" sz="1400" dirty="0" err="1" smtClean="0"/>
              <a:t>Biko</a:t>
            </a:r>
            <a:r>
              <a:rPr lang="en-ZA" sz="1400" dirty="0" smtClean="0"/>
              <a:t> Academic Hospital  DGM= Dr George </a:t>
            </a:r>
            <a:r>
              <a:rPr lang="en-ZA" sz="1400" dirty="0" err="1" smtClean="0"/>
              <a:t>Mukhari</a:t>
            </a:r>
            <a:endParaRPr lang="en-ZA" sz="1400" dirty="0"/>
          </a:p>
        </p:txBody>
      </p:sp>
      <p:cxnSp>
        <p:nvCxnSpPr>
          <p:cNvPr id="208" name="Straight Connector 207"/>
          <p:cNvCxnSpPr/>
          <p:nvPr/>
        </p:nvCxnSpPr>
        <p:spPr bwMode="auto">
          <a:xfrm flipV="1">
            <a:off x="812802" y="3359506"/>
            <a:ext cx="471322" cy="1"/>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8EC1A2B-DF89-4B8F-906F-AA4EF7B57BA3}" type="slidenum">
              <a:rPr lang="en-ZA" altLang="en-US" smtClean="0"/>
              <a:pPr/>
              <a:t>9</a:t>
            </a:fld>
            <a:endParaRPr lang="en-ZA" altLang="en-US"/>
          </a:p>
        </p:txBody>
      </p:sp>
    </p:spTree>
    <p:extLst>
      <p:ext uri="{BB962C8B-B14F-4D97-AF65-F5344CB8AC3E}">
        <p14:creationId xmlns:p14="http://schemas.microsoft.com/office/powerpoint/2010/main" xmlns="" val="14207426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Challenges</a:t>
            </a:r>
            <a:endParaRPr lang="en-ZA" dirty="0"/>
          </a:p>
        </p:txBody>
      </p:sp>
      <p:sp>
        <p:nvSpPr>
          <p:cNvPr id="3" name="Content Placeholder 2"/>
          <p:cNvSpPr>
            <a:spLocks noGrp="1"/>
          </p:cNvSpPr>
          <p:nvPr>
            <p:ph idx="1"/>
          </p:nvPr>
        </p:nvSpPr>
        <p:spPr/>
        <p:txBody>
          <a:bodyPr/>
          <a:lstStyle/>
          <a:p>
            <a:r>
              <a:rPr lang="en-ZA" sz="2600" dirty="0" smtClean="0"/>
              <a:t>High demand for service from communities, resulting in high usage &amp; travelling.</a:t>
            </a:r>
          </a:p>
          <a:p>
            <a:r>
              <a:rPr lang="en-ZA" sz="2600" dirty="0" smtClean="0"/>
              <a:t>High usage + poor rural roads = high maintenance cost </a:t>
            </a:r>
            <a:r>
              <a:rPr lang="en-ZA" sz="2600" dirty="0" err="1" smtClean="0"/>
              <a:t>eg</a:t>
            </a:r>
            <a:r>
              <a:rPr lang="en-ZA" sz="2600" dirty="0" smtClean="0"/>
              <a:t> 64% of vehicles &gt; 120,000 km</a:t>
            </a:r>
          </a:p>
          <a:p>
            <a:r>
              <a:rPr lang="en-ZA" sz="2600" dirty="0" smtClean="0"/>
              <a:t>Shortage of skilled paramedics &amp; vacant management posts (</a:t>
            </a:r>
            <a:r>
              <a:rPr lang="en-ZA" sz="2600" dirty="0" err="1" smtClean="0"/>
              <a:t>eg</a:t>
            </a:r>
            <a:r>
              <a:rPr lang="en-ZA" sz="2600" dirty="0" smtClean="0"/>
              <a:t> no Director, Operational Manager &amp; Managers in 3 x districts)</a:t>
            </a:r>
          </a:p>
          <a:p>
            <a:r>
              <a:rPr lang="en-ZA" sz="2600" dirty="0" smtClean="0"/>
              <a:t>Overtime in access of 30%. </a:t>
            </a:r>
            <a:endParaRPr lang="en-ZA" sz="2600" dirty="0"/>
          </a:p>
        </p:txBody>
      </p:sp>
      <p:sp>
        <p:nvSpPr>
          <p:cNvPr id="4" name="Slide Number Placeholder 3"/>
          <p:cNvSpPr>
            <a:spLocks noGrp="1"/>
          </p:cNvSpPr>
          <p:nvPr>
            <p:ph type="sldNum" sz="quarter" idx="12"/>
          </p:nvPr>
        </p:nvSpPr>
        <p:spPr/>
        <p:txBody>
          <a:bodyPr/>
          <a:lstStyle/>
          <a:p>
            <a:fld id="{56E41C8F-6852-4F79-ACAF-D98EB2C3A37B}" type="slidenum">
              <a:rPr lang="en-ZA" altLang="en-US" smtClean="0"/>
              <a:pPr/>
              <a:t>90</a:t>
            </a:fld>
            <a:endParaRPr lang="en-ZA" altLang="en-US"/>
          </a:p>
        </p:txBody>
      </p:sp>
    </p:spTree>
    <p:extLst>
      <p:ext uri="{BB962C8B-B14F-4D97-AF65-F5344CB8AC3E}">
        <p14:creationId xmlns:p14="http://schemas.microsoft.com/office/powerpoint/2010/main" xmlns="" val="19949108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864095"/>
          </a:xfrm>
        </p:spPr>
        <p:txBody>
          <a:bodyPr/>
          <a:lstStyle/>
          <a:p>
            <a:r>
              <a:rPr lang="en-ZA" sz="3600" kern="1200" dirty="0">
                <a:solidFill>
                  <a:prstClr val="black"/>
                </a:solidFill>
                <a:latin typeface="Calibri"/>
              </a:rPr>
              <a:t>The status of Health Care Risk Waste management </a:t>
            </a:r>
            <a:endParaRPr lang="en-ZA" sz="3600" dirty="0"/>
          </a:p>
        </p:txBody>
      </p:sp>
      <p:sp>
        <p:nvSpPr>
          <p:cNvPr id="3" name="Subtitle 2"/>
          <p:cNvSpPr>
            <a:spLocks noGrp="1"/>
          </p:cNvSpPr>
          <p:nvPr>
            <p:ph type="subTitle" idx="1"/>
          </p:nvPr>
        </p:nvSpPr>
        <p:spPr>
          <a:xfrm>
            <a:off x="827584" y="1556792"/>
            <a:ext cx="7776864" cy="4680520"/>
          </a:xfrm>
        </p:spPr>
        <p:txBody>
          <a:bodyPr/>
          <a:lstStyle/>
          <a:p>
            <a:pPr marL="685800" lvl="0" indent="-685800" algn="l" eaLnBrk="1" fontAlgn="auto" hangingPunct="1">
              <a:lnSpc>
                <a:spcPct val="120000"/>
              </a:lnSpc>
              <a:spcAft>
                <a:spcPts val="0"/>
              </a:spcAft>
              <a:buClrTx/>
              <a:buSzTx/>
              <a:buFont typeface="Wingdings" panose="05000000000000000000" pitchFamily="2" charset="2"/>
              <a:buChar char="Ø"/>
            </a:pPr>
            <a:r>
              <a:rPr lang="en-ZA" sz="1300" kern="1200" dirty="0">
                <a:solidFill>
                  <a:schemeClr val="tx1"/>
                </a:solidFill>
                <a:latin typeface="Arial Black" panose="020B0A04020102020204" pitchFamily="34" charset="0"/>
              </a:rPr>
              <a:t>HCRW service provider appointed for 3yrs (November 2015-October 2018) comprehensive service</a:t>
            </a:r>
          </a:p>
          <a:p>
            <a:pPr marL="685800" indent="-685800" algn="l" eaLnBrk="1" fontAlgn="auto" hangingPunct="1">
              <a:lnSpc>
                <a:spcPct val="120000"/>
              </a:lnSpc>
              <a:spcAft>
                <a:spcPts val="0"/>
              </a:spcAft>
              <a:buClrTx/>
              <a:buSzTx/>
              <a:buFont typeface="Wingdings" panose="05000000000000000000" pitchFamily="2" charset="2"/>
              <a:buChar char="Ø"/>
            </a:pPr>
            <a:r>
              <a:rPr lang="en-ZA" sz="1300" kern="1200" dirty="0">
                <a:solidFill>
                  <a:schemeClr val="tx1"/>
                </a:solidFill>
                <a:latin typeface="Arial Black" panose="020B0A04020102020204" pitchFamily="34" charset="0"/>
              </a:rPr>
              <a:t>Service is rendered to </a:t>
            </a:r>
            <a:r>
              <a:rPr lang="en-ZA" sz="1300" kern="1200" dirty="0" smtClean="0">
                <a:solidFill>
                  <a:schemeClr val="tx1"/>
                </a:solidFill>
                <a:latin typeface="Arial Black" panose="020B0A04020102020204" pitchFamily="34" charset="0"/>
              </a:rPr>
              <a:t>all </a:t>
            </a:r>
            <a:r>
              <a:rPr lang="en-ZA" sz="1300" kern="1200" dirty="0">
                <a:solidFill>
                  <a:schemeClr val="tx1"/>
                </a:solidFill>
                <a:latin typeface="Arial Black" panose="020B0A04020102020204" pitchFamily="34" charset="0"/>
              </a:rPr>
              <a:t>Hospitals, </a:t>
            </a:r>
            <a:r>
              <a:rPr lang="en-ZA" sz="1300" kern="1200" dirty="0" smtClean="0">
                <a:solidFill>
                  <a:schemeClr val="tx1"/>
                </a:solidFill>
                <a:latin typeface="Arial Black" panose="020B0A04020102020204" pitchFamily="34" charset="0"/>
              </a:rPr>
              <a:t>PHC</a:t>
            </a:r>
            <a:r>
              <a:rPr lang="en-ZA" sz="1300" kern="1200" dirty="0">
                <a:solidFill>
                  <a:schemeClr val="tx1"/>
                </a:solidFill>
                <a:latin typeface="Arial Black" panose="020B0A04020102020204" pitchFamily="34" charset="0"/>
              </a:rPr>
              <a:t>, </a:t>
            </a:r>
            <a:r>
              <a:rPr lang="en-ZA" sz="1300" kern="1200" dirty="0" smtClean="0">
                <a:solidFill>
                  <a:schemeClr val="tx1"/>
                </a:solidFill>
                <a:latin typeface="Arial Black" panose="020B0A04020102020204" pitchFamily="34" charset="0"/>
              </a:rPr>
              <a:t>Emergency </a:t>
            </a:r>
            <a:r>
              <a:rPr lang="en-ZA" sz="1300" kern="1200" dirty="0">
                <a:solidFill>
                  <a:schemeClr val="tx1"/>
                </a:solidFill>
                <a:latin typeface="Arial Black" panose="020B0A04020102020204" pitchFamily="34" charset="0"/>
              </a:rPr>
              <a:t>medical </a:t>
            </a:r>
            <a:r>
              <a:rPr lang="en-ZA" sz="1300" kern="1200" dirty="0" smtClean="0">
                <a:solidFill>
                  <a:schemeClr val="tx1"/>
                </a:solidFill>
                <a:latin typeface="Arial Black" panose="020B0A04020102020204" pitchFamily="34" charset="0"/>
              </a:rPr>
              <a:t>services, depot  </a:t>
            </a:r>
            <a:r>
              <a:rPr lang="en-ZA" sz="1300" kern="1200" dirty="0">
                <a:solidFill>
                  <a:schemeClr val="tx1"/>
                </a:solidFill>
                <a:latin typeface="Arial Black" panose="020B0A04020102020204" pitchFamily="34" charset="0"/>
              </a:rPr>
              <a:t>and 18 TVET colleges wherein health services are </a:t>
            </a:r>
            <a:r>
              <a:rPr lang="en-ZA" sz="1300" kern="1200" dirty="0" smtClean="0">
                <a:solidFill>
                  <a:schemeClr val="tx1"/>
                </a:solidFill>
                <a:latin typeface="Arial Black" panose="020B0A04020102020204" pitchFamily="34" charset="0"/>
              </a:rPr>
              <a:t>rendered.</a:t>
            </a:r>
            <a:endParaRPr lang="en-ZA" sz="1300" kern="1200" dirty="0">
              <a:solidFill>
                <a:schemeClr val="tx1"/>
              </a:solidFill>
              <a:latin typeface="Arial Black" panose="020B0A04020102020204" pitchFamily="34" charset="0"/>
            </a:endParaRPr>
          </a:p>
          <a:p>
            <a:pPr lvl="0" algn="l" eaLnBrk="1" fontAlgn="auto" hangingPunct="1">
              <a:lnSpc>
                <a:spcPct val="120000"/>
              </a:lnSpc>
              <a:spcAft>
                <a:spcPts val="0"/>
              </a:spcAft>
              <a:buClrTx/>
              <a:buSzTx/>
            </a:pPr>
            <a:endParaRPr lang="en-ZA" sz="800" kern="1200" dirty="0">
              <a:solidFill>
                <a:schemeClr val="tx1"/>
              </a:solidFill>
              <a:latin typeface="Arial Black" panose="020B0A04020102020204" pitchFamily="34" charset="0"/>
            </a:endParaRPr>
          </a:p>
          <a:p>
            <a:pPr marL="685800" lvl="0" indent="-685800" algn="l" eaLnBrk="1" fontAlgn="auto" hangingPunct="1">
              <a:lnSpc>
                <a:spcPct val="120000"/>
              </a:lnSpc>
              <a:spcAft>
                <a:spcPts val="0"/>
              </a:spcAft>
              <a:buClrTx/>
              <a:buSzTx/>
              <a:buFont typeface="Wingdings" panose="05000000000000000000" pitchFamily="2" charset="2"/>
              <a:buChar char="Ø"/>
            </a:pPr>
            <a:r>
              <a:rPr lang="en-ZA" sz="1300" kern="1200" dirty="0">
                <a:solidFill>
                  <a:schemeClr val="tx1"/>
                </a:solidFill>
                <a:latin typeface="Arial Black" panose="020B0A04020102020204" pitchFamily="34" charset="0"/>
              </a:rPr>
              <a:t>Service involves collection, storage, </a:t>
            </a:r>
            <a:r>
              <a:rPr lang="en-ZA" sz="1300" kern="1200" dirty="0" smtClean="0">
                <a:solidFill>
                  <a:schemeClr val="tx1"/>
                </a:solidFill>
                <a:latin typeface="Arial Black" panose="020B0A04020102020204" pitchFamily="34" charset="0"/>
              </a:rPr>
              <a:t>transportation, </a:t>
            </a:r>
            <a:r>
              <a:rPr lang="en-ZA" sz="1300" kern="1200" dirty="0">
                <a:solidFill>
                  <a:schemeClr val="tx1"/>
                </a:solidFill>
                <a:latin typeface="Arial Black" panose="020B0A04020102020204" pitchFamily="34" charset="0"/>
              </a:rPr>
              <a:t>treatment and disposal of all categories of Health care risk Waste (HCRW)- General infectious, Sharps, Pathological, Condemned soiled linen and matrasses Pharmaceutical, Cytotoxic. Fluorescent Light Bulbs</a:t>
            </a:r>
          </a:p>
          <a:p>
            <a:pPr lvl="0" algn="l" eaLnBrk="1" fontAlgn="auto" hangingPunct="1">
              <a:lnSpc>
                <a:spcPct val="120000"/>
              </a:lnSpc>
              <a:spcAft>
                <a:spcPts val="0"/>
              </a:spcAft>
              <a:buClrTx/>
              <a:buSzTx/>
            </a:pPr>
            <a:endParaRPr lang="en-ZA" sz="1300" kern="1200" dirty="0">
              <a:solidFill>
                <a:schemeClr val="tx1"/>
              </a:solidFill>
              <a:latin typeface="Arial Black" panose="020B0A04020102020204" pitchFamily="34" charset="0"/>
            </a:endParaRPr>
          </a:p>
          <a:p>
            <a:pPr marL="685800" lvl="0" indent="-685800" algn="l" eaLnBrk="1" fontAlgn="auto" hangingPunct="1">
              <a:lnSpc>
                <a:spcPct val="120000"/>
              </a:lnSpc>
              <a:spcAft>
                <a:spcPts val="0"/>
              </a:spcAft>
              <a:buClrTx/>
              <a:buSzTx/>
              <a:buFont typeface="Wingdings" panose="05000000000000000000" pitchFamily="2" charset="2"/>
              <a:buChar char="Ø"/>
            </a:pPr>
            <a:r>
              <a:rPr lang="en-ZA" sz="1300" kern="1200" dirty="0">
                <a:solidFill>
                  <a:schemeClr val="tx1"/>
                </a:solidFill>
                <a:latin typeface="Arial Black" panose="020B0A04020102020204" pitchFamily="34" charset="0"/>
              </a:rPr>
              <a:t>It also includes the provision of all HCRW container as and when required by </a:t>
            </a:r>
            <a:r>
              <a:rPr lang="en-ZA" sz="1300" kern="1200" dirty="0" smtClean="0">
                <a:solidFill>
                  <a:schemeClr val="tx1"/>
                </a:solidFill>
                <a:latin typeface="Arial Black" panose="020B0A04020102020204" pitchFamily="34" charset="0"/>
              </a:rPr>
              <a:t>facilities and training to employees</a:t>
            </a:r>
            <a:endParaRPr lang="en-ZA" sz="1300" kern="1200" dirty="0">
              <a:solidFill>
                <a:schemeClr val="tx1"/>
              </a:solidFill>
              <a:latin typeface="Arial Black" panose="020B0A04020102020204" pitchFamily="34" charset="0"/>
            </a:endParaRPr>
          </a:p>
          <a:p>
            <a:pPr marL="685800" lvl="0" indent="-685800" algn="l" eaLnBrk="1" fontAlgn="auto" hangingPunct="1">
              <a:lnSpc>
                <a:spcPct val="120000"/>
              </a:lnSpc>
              <a:spcAft>
                <a:spcPts val="0"/>
              </a:spcAft>
              <a:buClrTx/>
              <a:buSzTx/>
              <a:buFont typeface="Wingdings" panose="05000000000000000000" pitchFamily="2" charset="2"/>
              <a:buChar char="Ø"/>
            </a:pPr>
            <a:endParaRPr lang="en-ZA" sz="1300" kern="1200" dirty="0">
              <a:solidFill>
                <a:schemeClr val="tx1"/>
              </a:solidFill>
              <a:latin typeface="Arial Black" panose="020B0A04020102020204" pitchFamily="34" charset="0"/>
            </a:endParaRPr>
          </a:p>
          <a:p>
            <a:pPr marL="685800" lvl="0" indent="-685800" algn="l" eaLnBrk="1" fontAlgn="auto" hangingPunct="1">
              <a:lnSpc>
                <a:spcPct val="120000"/>
              </a:lnSpc>
              <a:spcAft>
                <a:spcPts val="0"/>
              </a:spcAft>
              <a:buClrTx/>
              <a:buSzTx/>
              <a:buFont typeface="Wingdings" panose="05000000000000000000" pitchFamily="2" charset="2"/>
              <a:buChar char="Ø"/>
            </a:pPr>
            <a:r>
              <a:rPr lang="en-ZA" sz="1300" kern="1200" dirty="0">
                <a:solidFill>
                  <a:schemeClr val="tx1"/>
                </a:solidFill>
                <a:latin typeface="Arial Black" panose="020B0A04020102020204" pitchFamily="34" charset="0"/>
              </a:rPr>
              <a:t>Specification for the new contract has been developed and will soon be advertised </a:t>
            </a:r>
            <a:endParaRPr lang="en-ZA" sz="1300" kern="1200" dirty="0" smtClean="0">
              <a:solidFill>
                <a:schemeClr val="tx1"/>
              </a:solidFill>
              <a:latin typeface="Arial Black" panose="020B0A04020102020204" pitchFamily="34" charset="0"/>
            </a:endParaRPr>
          </a:p>
          <a:p>
            <a:pPr marL="685800" lvl="0" indent="-685800" algn="l" eaLnBrk="1" fontAlgn="auto" hangingPunct="1">
              <a:lnSpc>
                <a:spcPct val="120000"/>
              </a:lnSpc>
              <a:spcAft>
                <a:spcPts val="0"/>
              </a:spcAft>
              <a:buClrTx/>
              <a:buSzTx/>
              <a:buFont typeface="Wingdings" panose="05000000000000000000" pitchFamily="2" charset="2"/>
              <a:buChar char="Ø"/>
            </a:pPr>
            <a:r>
              <a:rPr lang="en-ZA" sz="1300" kern="1200" dirty="0" smtClean="0">
                <a:solidFill>
                  <a:schemeClr val="tx1"/>
                </a:solidFill>
                <a:latin typeface="Arial Black" panose="020B0A04020102020204" pitchFamily="34" charset="0"/>
              </a:rPr>
              <a:t>Coordination of the service under Environmental Health directorate </a:t>
            </a:r>
            <a:endParaRPr lang="en-ZA" sz="700" kern="1200" dirty="0">
              <a:solidFill>
                <a:schemeClr val="tx1"/>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pPr>
              <a:defRPr/>
            </a:pPr>
            <a:fld id="{4F996B07-D417-4309-A7FE-DB23B42A5190}" type="slidenum">
              <a:rPr lang="en-US" smtClean="0"/>
              <a:pPr>
                <a:defRPr/>
              </a:pPr>
              <a:t>91</a:t>
            </a:fld>
            <a:endParaRPr lang="en-US"/>
          </a:p>
        </p:txBody>
      </p:sp>
    </p:spTree>
    <p:extLst>
      <p:ext uri="{BB962C8B-B14F-4D97-AF65-F5344CB8AC3E}">
        <p14:creationId xmlns:p14="http://schemas.microsoft.com/office/powerpoint/2010/main" xmlns="" val="18014268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z="3200" smtClean="0">
                <a:solidFill>
                  <a:srgbClr val="000000"/>
                </a:solidFill>
              </a:rPr>
              <a:t>HCRW MANAGEMENT </a:t>
            </a:r>
            <a:endParaRPr lang="en-ZA"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42641969"/>
              </p:ext>
            </p:extLst>
          </p:nvPr>
        </p:nvGraphicFramePr>
        <p:xfrm>
          <a:off x="554164" y="1992536"/>
          <a:ext cx="8431088" cy="2651848"/>
        </p:xfrm>
        <a:graphic>
          <a:graphicData uri="http://schemas.openxmlformats.org/drawingml/2006/table">
            <a:tbl>
              <a:tblPr firstRow="1" bandRow="1">
                <a:tableStyleId>{5940675A-B579-460E-94D1-54222C63F5DA}</a:tableStyleId>
              </a:tblPr>
              <a:tblGrid>
                <a:gridCol w="137430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2520280">
                  <a:extLst>
                    <a:ext uri="{9D8B030D-6E8A-4147-A177-3AD203B41FA5}">
                      <a16:colId xmlns:a16="http://schemas.microsoft.com/office/drawing/2014/main" xmlns="" val="20002"/>
                    </a:ext>
                  </a:extLst>
                </a:gridCol>
                <a:gridCol w="2520280">
                  <a:extLst>
                    <a:ext uri="{9D8B030D-6E8A-4147-A177-3AD203B41FA5}">
                      <a16:colId xmlns:a16="http://schemas.microsoft.com/office/drawing/2014/main" xmlns="" val="20003"/>
                    </a:ext>
                  </a:extLst>
                </a:gridCol>
              </a:tblGrid>
              <a:tr h="590687">
                <a:tc>
                  <a:txBody>
                    <a:bodyPr/>
                    <a:lstStyle/>
                    <a:p>
                      <a:endParaRPr lang="en-ZA" sz="1800" dirty="0" smtClean="0"/>
                    </a:p>
                    <a:p>
                      <a:endParaRPr lang="en-ZA" sz="1800" dirty="0" smtClean="0">
                        <a:solidFill>
                          <a:schemeClr val="tx1"/>
                        </a:solidFill>
                      </a:endParaRPr>
                    </a:p>
                  </a:txBody>
                  <a:tcPr marT="45742" marB="45742"/>
                </a:tc>
                <a:tc>
                  <a:txBody>
                    <a:bodyPr/>
                    <a:lstStyle/>
                    <a:p>
                      <a:r>
                        <a:rPr lang="en-ZA" sz="1800" dirty="0" smtClean="0"/>
                        <a:t>CHALLENGE</a:t>
                      </a:r>
                      <a:endParaRPr lang="en-GB" sz="1800" dirty="0">
                        <a:solidFill>
                          <a:schemeClr val="tx1"/>
                        </a:solidFill>
                      </a:endParaRPr>
                    </a:p>
                  </a:txBody>
                  <a:tcPr marT="45742" marB="45742"/>
                </a:tc>
                <a:tc>
                  <a:txBody>
                    <a:bodyPr/>
                    <a:lstStyle/>
                    <a:p>
                      <a:r>
                        <a:rPr lang="en-ZA" sz="1800" dirty="0" smtClean="0"/>
                        <a:t>IMPACT</a:t>
                      </a:r>
                      <a:endParaRPr lang="en-GB" sz="1800" dirty="0">
                        <a:solidFill>
                          <a:schemeClr val="tx1"/>
                        </a:solidFill>
                      </a:endParaRPr>
                    </a:p>
                  </a:txBody>
                  <a:tcPr marT="45742" marB="45742"/>
                </a:tc>
                <a:tc>
                  <a:txBody>
                    <a:bodyPr/>
                    <a:lstStyle/>
                    <a:p>
                      <a:r>
                        <a:rPr lang="en-ZA" sz="1800" dirty="0" smtClean="0"/>
                        <a:t>INTERVENTION</a:t>
                      </a:r>
                      <a:endParaRPr lang="en-GB" sz="1800" dirty="0">
                        <a:solidFill>
                          <a:schemeClr val="tx1"/>
                        </a:solidFill>
                      </a:endParaRPr>
                    </a:p>
                  </a:txBody>
                  <a:tcPr marT="45742" marB="45742"/>
                </a:tc>
                <a:extLst>
                  <a:ext uri="{0D108BD9-81ED-4DB2-BD59-A6C34878D82A}">
                    <a16:rowId xmlns:a16="http://schemas.microsoft.com/office/drawing/2014/main" xmlns="" val="10000"/>
                  </a:ext>
                </a:extLst>
              </a:tr>
              <a:tr h="1780590">
                <a:tc>
                  <a:txBody>
                    <a:bodyPr/>
                    <a:lstStyle/>
                    <a:p>
                      <a:r>
                        <a:rPr lang="en-GB" sz="1400" dirty="0" smtClean="0"/>
                        <a:t>Infrastructure</a:t>
                      </a:r>
                      <a:endParaRPr lang="en-GB" sz="1400" dirty="0">
                        <a:latin typeface="Arial" pitchFamily="34" charset="0"/>
                        <a:cs typeface="Arial" pitchFamily="34" charset="0"/>
                      </a:endParaRPr>
                    </a:p>
                  </a:txBody>
                  <a:tcPr marT="45742" marB="45742"/>
                </a:tc>
                <a:tc>
                  <a:txBody>
                    <a:bodyPr/>
                    <a:lstStyle/>
                    <a:p>
                      <a:pPr marL="0" indent="0">
                        <a:buFont typeface="Arial" pitchFamily="34" charset="0"/>
                        <a:buNone/>
                      </a:pPr>
                      <a:r>
                        <a:rPr lang="en-ZA" sz="1400" dirty="0" smtClean="0"/>
                        <a:t>Poor</a:t>
                      </a:r>
                      <a:r>
                        <a:rPr lang="en-ZA" sz="1400" baseline="0" dirty="0" smtClean="0"/>
                        <a:t> infrastructural design especially in old facilities</a:t>
                      </a:r>
                      <a:endParaRPr lang="en-ZA" sz="1400" baseline="0" dirty="0" smtClean="0">
                        <a:latin typeface="Arial" pitchFamily="34" charset="0"/>
                        <a:cs typeface="Arial" pitchFamily="34" charset="0"/>
                      </a:endParaRPr>
                    </a:p>
                  </a:txBody>
                  <a:tcPr marT="45742" marB="45742"/>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dirty="0" smtClean="0"/>
                        <a:t>Lack of appropriate waste storages</a:t>
                      </a:r>
                    </a:p>
                  </a:txBody>
                  <a:tcPr marT="45742" marB="45742"/>
                </a:tc>
                <a:tc>
                  <a:txBody>
                    <a:bodyPr/>
                    <a:lstStyle/>
                    <a:p>
                      <a:pPr marL="285750" indent="-285750">
                        <a:buFont typeface="Arial" pitchFamily="34" charset="0"/>
                        <a:buChar char="•"/>
                      </a:pPr>
                      <a:r>
                        <a:rPr lang="en-ZA" sz="1400" dirty="0" smtClean="0"/>
                        <a:t>Newly built hospitals are</a:t>
                      </a:r>
                      <a:r>
                        <a:rPr lang="en-ZA" sz="1400" baseline="0" dirty="0" smtClean="0"/>
                        <a:t> designed to have appropriate HCRW storage facilities </a:t>
                      </a:r>
                    </a:p>
                    <a:p>
                      <a:pPr marL="285750" indent="-285750">
                        <a:buFont typeface="Arial" pitchFamily="34" charset="0"/>
                        <a:buChar char="•"/>
                      </a:pPr>
                      <a:r>
                        <a:rPr lang="en-ZA" sz="1400" baseline="0" dirty="0" smtClean="0"/>
                        <a:t>Existing storages to be upgraded to meet the standards.</a:t>
                      </a:r>
                    </a:p>
                    <a:p>
                      <a:pPr marL="0" indent="0">
                        <a:buFont typeface="Arial" pitchFamily="34" charset="0"/>
                        <a:buNone/>
                      </a:pPr>
                      <a:endParaRPr lang="en-ZA" sz="1400" baseline="0" dirty="0" smtClean="0"/>
                    </a:p>
                    <a:p>
                      <a:pPr marL="0" indent="0">
                        <a:buFont typeface="Arial" pitchFamily="34" charset="0"/>
                        <a:buNone/>
                      </a:pPr>
                      <a:r>
                        <a:rPr lang="en-ZA" sz="1400" baseline="0" dirty="0" smtClean="0"/>
                        <a:t> </a:t>
                      </a:r>
                      <a:r>
                        <a:rPr lang="en-ZA" sz="1400" dirty="0" smtClean="0"/>
                        <a:t> </a:t>
                      </a:r>
                      <a:endParaRPr lang="en-ZA" sz="1400" dirty="0" smtClean="0">
                        <a:latin typeface="Arial" pitchFamily="34" charset="0"/>
                        <a:cs typeface="Arial" pitchFamily="34" charset="0"/>
                      </a:endParaRPr>
                    </a:p>
                  </a:txBody>
                  <a:tcPr marT="45742" marB="45742"/>
                </a:tc>
                <a:extLst>
                  <a:ext uri="{0D108BD9-81ED-4DB2-BD59-A6C34878D82A}">
                    <a16:rowId xmlns:a16="http://schemas.microsoft.com/office/drawing/2014/main" xmlns="" val="10001"/>
                  </a:ext>
                </a:extLst>
              </a:tr>
            </a:tbl>
          </a:graphicData>
        </a:graphic>
      </p:graphicFrame>
      <p:sp>
        <p:nvSpPr>
          <p:cNvPr id="2" name="Slide Number Placeholder 1"/>
          <p:cNvSpPr>
            <a:spLocks noGrp="1"/>
          </p:cNvSpPr>
          <p:nvPr>
            <p:ph type="sldNum" sz="quarter" idx="12"/>
          </p:nvPr>
        </p:nvSpPr>
        <p:spPr/>
        <p:txBody>
          <a:bodyPr/>
          <a:lstStyle/>
          <a:p>
            <a:pPr>
              <a:defRPr/>
            </a:pPr>
            <a:fld id="{A1FE28A4-D8B6-47D5-BD0A-1C1D876F0FC9}" type="slidenum">
              <a:rPr lang="en-US" smtClean="0"/>
              <a:pPr>
                <a:defRPr/>
              </a:pPr>
              <a:t>92</a:t>
            </a:fld>
            <a:endParaRPr lang="en-US"/>
          </a:p>
        </p:txBody>
      </p:sp>
    </p:spTree>
    <p:extLst>
      <p:ext uri="{BB962C8B-B14F-4D97-AF65-F5344CB8AC3E}">
        <p14:creationId xmlns:p14="http://schemas.microsoft.com/office/powerpoint/2010/main" xmlns="" val="5358528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smtClean="0"/>
              <a:t>Progress towards the adoption of community health workers</a:t>
            </a:r>
            <a:endParaRPr lang="en-ZA" sz="3200" dirty="0"/>
          </a:p>
        </p:txBody>
      </p:sp>
      <p:sp>
        <p:nvSpPr>
          <p:cNvPr id="3" name="Content Placeholder 2"/>
          <p:cNvSpPr>
            <a:spLocks noGrp="1"/>
          </p:cNvSpPr>
          <p:nvPr>
            <p:ph idx="1"/>
          </p:nvPr>
        </p:nvSpPr>
        <p:spPr>
          <a:xfrm>
            <a:off x="787400" y="1553290"/>
            <a:ext cx="8128000" cy="4525963"/>
          </a:xfrm>
        </p:spPr>
        <p:txBody>
          <a:bodyPr>
            <a:normAutofit/>
          </a:bodyPr>
          <a:lstStyle/>
          <a:p>
            <a:pPr eaLnBrk="1" hangingPunct="1">
              <a:spcAft>
                <a:spcPct val="30000"/>
              </a:spcAft>
              <a:buClr>
                <a:srgbClr val="00B050"/>
              </a:buClr>
              <a:buSzTx/>
            </a:pPr>
            <a:r>
              <a:rPr lang="en-US" sz="1600" dirty="0" err="1" smtClean="0">
                <a:solidFill>
                  <a:srgbClr val="000000"/>
                </a:solidFill>
                <a:latin typeface="Tahoma"/>
                <a:cs typeface="Arial"/>
              </a:rPr>
              <a:t>LDoH</a:t>
            </a:r>
            <a:r>
              <a:rPr lang="en-US" sz="1600" dirty="0" smtClean="0">
                <a:solidFill>
                  <a:srgbClr val="000000"/>
                </a:solidFill>
                <a:latin typeface="Tahoma"/>
                <a:cs typeface="Arial"/>
              </a:rPr>
              <a:t> </a:t>
            </a:r>
            <a:r>
              <a:rPr lang="en-US" sz="1600" dirty="0">
                <a:solidFill>
                  <a:srgbClr val="000000"/>
                </a:solidFill>
                <a:latin typeface="Tahoma"/>
                <a:cs typeface="Arial"/>
              </a:rPr>
              <a:t>database </a:t>
            </a:r>
            <a:r>
              <a:rPr lang="en-US" sz="1600" dirty="0" smtClean="0">
                <a:solidFill>
                  <a:srgbClr val="000000"/>
                </a:solidFill>
                <a:latin typeface="Tahoma"/>
                <a:cs typeface="Arial"/>
              </a:rPr>
              <a:t>has a total of 10 </a:t>
            </a:r>
            <a:r>
              <a:rPr lang="en-US" sz="1600" dirty="0">
                <a:solidFill>
                  <a:srgbClr val="000000"/>
                </a:solidFill>
                <a:latin typeface="Tahoma"/>
                <a:cs typeface="Arial"/>
              </a:rPr>
              <a:t>558 CHWs contracted by </a:t>
            </a:r>
            <a:r>
              <a:rPr lang="en-US" sz="1600" dirty="0" smtClean="0">
                <a:solidFill>
                  <a:srgbClr val="000000"/>
                </a:solidFill>
                <a:latin typeface="Tahoma"/>
                <a:cs typeface="Arial"/>
              </a:rPr>
              <a:t>NGOs and </a:t>
            </a:r>
            <a:r>
              <a:rPr lang="en-US" sz="1600" dirty="0">
                <a:solidFill>
                  <a:srgbClr val="000000"/>
                </a:solidFill>
                <a:latin typeface="Tahoma"/>
                <a:cs typeface="Arial"/>
              </a:rPr>
              <a:t>paid stipend </a:t>
            </a:r>
            <a:r>
              <a:rPr lang="en-US" sz="1600" dirty="0" smtClean="0">
                <a:solidFill>
                  <a:srgbClr val="000000"/>
                </a:solidFill>
                <a:latin typeface="Tahoma"/>
                <a:cs typeface="Arial"/>
              </a:rPr>
              <a:t>through the HAST grant </a:t>
            </a:r>
            <a:endParaRPr lang="en-ZA" dirty="0"/>
          </a:p>
          <a:p>
            <a:pPr eaLnBrk="1" hangingPunct="1">
              <a:spcAft>
                <a:spcPct val="30000"/>
              </a:spcAft>
              <a:buClr>
                <a:srgbClr val="00B050"/>
              </a:buClr>
              <a:buSzTx/>
            </a:pPr>
            <a:r>
              <a:rPr lang="en-ZA" sz="1600" dirty="0" smtClean="0">
                <a:solidFill>
                  <a:srgbClr val="000000"/>
                </a:solidFill>
                <a:latin typeface="Tahoma"/>
                <a:cs typeface="Arial"/>
              </a:rPr>
              <a:t>Ward attendants posts advertised where requirement is experience in home base care</a:t>
            </a:r>
          </a:p>
          <a:p>
            <a:pPr lvl="1" eaLnBrk="1" hangingPunct="1">
              <a:spcAft>
                <a:spcPct val="30000"/>
              </a:spcAft>
              <a:buClr>
                <a:srgbClr val="00B050"/>
              </a:buClr>
            </a:pPr>
            <a:r>
              <a:rPr lang="en-ZA" sz="1200" dirty="0" smtClean="0">
                <a:solidFill>
                  <a:srgbClr val="000000"/>
                </a:solidFill>
                <a:latin typeface="Tahoma"/>
                <a:cs typeface="Arial"/>
              </a:rPr>
              <a:t>1031 posts advertised </a:t>
            </a:r>
          </a:p>
          <a:p>
            <a:pPr lvl="1" eaLnBrk="1" hangingPunct="1">
              <a:spcAft>
                <a:spcPct val="30000"/>
              </a:spcAft>
              <a:buClr>
                <a:srgbClr val="00B050"/>
              </a:buClr>
            </a:pPr>
            <a:r>
              <a:rPr lang="en-ZA" sz="1200" dirty="0" smtClean="0">
                <a:solidFill>
                  <a:srgbClr val="000000"/>
                </a:solidFill>
                <a:latin typeface="Tahoma"/>
                <a:cs typeface="Arial"/>
              </a:rPr>
              <a:t>Advert closed 20 May 2018</a:t>
            </a:r>
            <a:endParaRPr lang="en-US" sz="1200" dirty="0" smtClean="0">
              <a:solidFill>
                <a:srgbClr val="000000"/>
              </a:solidFill>
              <a:latin typeface="Tahoma"/>
              <a:cs typeface="Arial"/>
            </a:endParaRPr>
          </a:p>
        </p:txBody>
      </p:sp>
      <p:sp>
        <p:nvSpPr>
          <p:cNvPr id="4" name="Slide Number Placeholder 3"/>
          <p:cNvSpPr>
            <a:spLocks noGrp="1"/>
          </p:cNvSpPr>
          <p:nvPr>
            <p:ph type="sldNum" sz="quarter" idx="12"/>
          </p:nvPr>
        </p:nvSpPr>
        <p:spPr/>
        <p:txBody>
          <a:bodyPr/>
          <a:lstStyle/>
          <a:p>
            <a:pPr>
              <a:defRPr/>
            </a:pPr>
            <a:fld id="{A1FE28A4-D8B6-47D5-BD0A-1C1D876F0FC9}" type="slidenum">
              <a:rPr lang="en-US" smtClean="0"/>
              <a:pPr>
                <a:defRPr/>
              </a:pPr>
              <a:t>93</a:t>
            </a:fld>
            <a:endParaRPr lang="en-US"/>
          </a:p>
        </p:txBody>
      </p:sp>
    </p:spTree>
    <p:extLst>
      <p:ext uri="{BB962C8B-B14F-4D97-AF65-F5344CB8AC3E}">
        <p14:creationId xmlns:p14="http://schemas.microsoft.com/office/powerpoint/2010/main" xmlns="" val="10451355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INFRASTRUCTURE</a:t>
            </a:r>
            <a:endParaRPr lang="en-ZA" dirty="0"/>
          </a:p>
        </p:txBody>
      </p:sp>
      <p:sp>
        <p:nvSpPr>
          <p:cNvPr id="5" name="Content Placeholder 4"/>
          <p:cNvSpPr>
            <a:spLocks noGrp="1"/>
          </p:cNvSpPr>
          <p:nvPr>
            <p:ph idx="1"/>
          </p:nvPr>
        </p:nvSpPr>
        <p:spPr/>
        <p:txBody>
          <a:bodyPr/>
          <a:lstStyle/>
          <a:p>
            <a:endParaRPr lang="en-ZA"/>
          </a:p>
        </p:txBody>
      </p:sp>
      <p:sp>
        <p:nvSpPr>
          <p:cNvPr id="2" name="Slide Number Placeholder 1"/>
          <p:cNvSpPr>
            <a:spLocks noGrp="1"/>
          </p:cNvSpPr>
          <p:nvPr>
            <p:ph type="sldNum" sz="quarter" idx="12"/>
          </p:nvPr>
        </p:nvSpPr>
        <p:spPr/>
        <p:txBody>
          <a:bodyPr/>
          <a:lstStyle/>
          <a:p>
            <a:fld id="{56E41C8F-6852-4F79-ACAF-D98EB2C3A37B}" type="slidenum">
              <a:rPr lang="en-ZA" altLang="en-US" smtClean="0"/>
              <a:pPr/>
              <a:t>94</a:t>
            </a:fld>
            <a:endParaRPr lang="en-ZA" altLang="en-US"/>
          </a:p>
        </p:txBody>
      </p:sp>
    </p:spTree>
    <p:extLst>
      <p:ext uri="{BB962C8B-B14F-4D97-AF65-F5344CB8AC3E}">
        <p14:creationId xmlns:p14="http://schemas.microsoft.com/office/powerpoint/2010/main" xmlns="" val="39592667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620000" cy="1143000"/>
          </a:xfrm>
        </p:spPr>
        <p:txBody>
          <a:bodyPr/>
          <a:lstStyle/>
          <a:p>
            <a:r>
              <a:rPr lang="en-ZA" sz="3200" dirty="0" smtClean="0"/>
              <a:t>Situational analysis: Health infrastructure</a:t>
            </a:r>
            <a:r>
              <a:rPr lang="en-ZA" sz="3200" dirty="0"/>
              <a:t/>
            </a:r>
            <a:br>
              <a:rPr lang="en-ZA" sz="3200" dirty="0"/>
            </a:br>
            <a:endParaRPr lang="en-ZA" sz="3200" dirty="0"/>
          </a:p>
        </p:txBody>
      </p:sp>
      <p:sp>
        <p:nvSpPr>
          <p:cNvPr id="4" name="Slide Number Placeholder 3"/>
          <p:cNvSpPr>
            <a:spLocks noGrp="1"/>
          </p:cNvSpPr>
          <p:nvPr>
            <p:ph type="sldNum" sz="quarter" idx="12"/>
          </p:nvPr>
        </p:nvSpPr>
        <p:spPr/>
        <p:txBody>
          <a:bodyPr/>
          <a:lstStyle/>
          <a:p>
            <a:fld id="{E31D5621-2CCB-46D4-B9CE-89C5CAB4A855}" type="slidenum">
              <a:rPr lang="en-US" smtClean="0">
                <a:solidFill>
                  <a:srgbClr val="FFFFFF"/>
                </a:solidFill>
              </a:rPr>
              <a:pPr/>
              <a:t>95</a:t>
            </a:fld>
            <a:endParaRPr lang="en-US">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389850599"/>
              </p:ext>
            </p:extLst>
          </p:nvPr>
        </p:nvGraphicFramePr>
        <p:xfrm>
          <a:off x="230588" y="908720"/>
          <a:ext cx="8733900" cy="5696911"/>
        </p:xfrm>
        <a:graphic>
          <a:graphicData uri="http://schemas.openxmlformats.org/drawingml/2006/table">
            <a:tbl>
              <a:tblPr firstRow="1" bandRow="1">
                <a:tableStyleId>{5C22544A-7EE6-4342-B048-85BDC9FD1C3A}</a:tableStyleId>
              </a:tblPr>
              <a:tblGrid>
                <a:gridCol w="2463408">
                  <a:extLst>
                    <a:ext uri="{9D8B030D-6E8A-4147-A177-3AD203B41FA5}">
                      <a16:colId xmlns:a16="http://schemas.microsoft.com/office/drawing/2014/main" xmlns="" val="20000"/>
                    </a:ext>
                  </a:extLst>
                </a:gridCol>
                <a:gridCol w="6270492">
                  <a:extLst>
                    <a:ext uri="{9D8B030D-6E8A-4147-A177-3AD203B41FA5}">
                      <a16:colId xmlns:a16="http://schemas.microsoft.com/office/drawing/2014/main" xmlns="" val="20001"/>
                    </a:ext>
                  </a:extLst>
                </a:gridCol>
              </a:tblGrid>
              <a:tr h="484831">
                <a:tc>
                  <a:txBody>
                    <a:bodyPr/>
                    <a:lstStyle/>
                    <a:p>
                      <a:r>
                        <a:rPr lang="en-ZA" dirty="0" smtClean="0">
                          <a:solidFill>
                            <a:schemeClr val="tx1"/>
                          </a:solidFill>
                        </a:rPr>
                        <a:t>Item </a:t>
                      </a:r>
                      <a:endParaRPr lang="en-ZA" dirty="0">
                        <a:solidFill>
                          <a:schemeClr val="tx1"/>
                        </a:solidFill>
                      </a:endParaRPr>
                    </a:p>
                  </a:txBody>
                  <a:tcPr/>
                </a:tc>
                <a:tc>
                  <a:txBody>
                    <a:bodyPr/>
                    <a:lstStyle/>
                    <a:p>
                      <a:r>
                        <a:rPr lang="en-ZA" dirty="0" smtClean="0">
                          <a:solidFill>
                            <a:schemeClr val="tx1"/>
                          </a:solidFill>
                        </a:rPr>
                        <a:t>Comment </a:t>
                      </a:r>
                      <a:endParaRPr lang="en-ZA" dirty="0">
                        <a:solidFill>
                          <a:schemeClr val="tx1"/>
                        </a:solidFill>
                      </a:endParaRPr>
                    </a:p>
                  </a:txBody>
                  <a:tcPr/>
                </a:tc>
                <a:extLst>
                  <a:ext uri="{0D108BD9-81ED-4DB2-BD59-A6C34878D82A}">
                    <a16:rowId xmlns:a16="http://schemas.microsoft.com/office/drawing/2014/main" xmlns="" val="10000"/>
                  </a:ext>
                </a:extLst>
              </a:tr>
              <a:tr h="883321">
                <a:tc>
                  <a:txBody>
                    <a:bodyPr/>
                    <a:lstStyle/>
                    <a:p>
                      <a:r>
                        <a:rPr lang="en-ZA" dirty="0" smtClean="0"/>
                        <a:t>Ageing infrastructure </a:t>
                      </a:r>
                      <a:endParaRPr lang="en-ZA" dirty="0"/>
                    </a:p>
                  </a:txBody>
                  <a:tcPr/>
                </a:tc>
                <a:tc>
                  <a:txBody>
                    <a:bodyPr/>
                    <a:lstStyle/>
                    <a:p>
                      <a:pPr marL="285750" indent="-285750">
                        <a:buFont typeface="Arial" pitchFamily="34" charset="0"/>
                        <a:buChar char="•"/>
                      </a:pPr>
                      <a:r>
                        <a:rPr lang="en-US" dirty="0" smtClean="0"/>
                        <a:t>no longer fit for purpose</a:t>
                      </a:r>
                    </a:p>
                    <a:p>
                      <a:pPr marL="285750" indent="-285750">
                        <a:buFont typeface="Arial" pitchFamily="34" charset="0"/>
                        <a:buChar char="•"/>
                      </a:pPr>
                      <a:r>
                        <a:rPr lang="en-US" dirty="0" smtClean="0"/>
                        <a:t>Does</a:t>
                      </a:r>
                      <a:r>
                        <a:rPr lang="en-US" baseline="0" dirty="0" smtClean="0"/>
                        <a:t> not account for population growth and new burden of disease </a:t>
                      </a:r>
                      <a:endParaRPr lang="en-US" dirty="0" smtClean="0"/>
                    </a:p>
                  </a:txBody>
                  <a:tcPr/>
                </a:tc>
                <a:extLst>
                  <a:ext uri="{0D108BD9-81ED-4DB2-BD59-A6C34878D82A}">
                    <a16:rowId xmlns:a16="http://schemas.microsoft.com/office/drawing/2014/main" xmlns="" val="10001"/>
                  </a:ext>
                </a:extLst>
              </a:tr>
              <a:tr h="484831">
                <a:tc>
                  <a:txBody>
                    <a:bodyPr/>
                    <a:lstStyle/>
                    <a:p>
                      <a:r>
                        <a:rPr lang="en-ZA" dirty="0" smtClean="0"/>
                        <a:t>Capital</a:t>
                      </a:r>
                      <a:r>
                        <a:rPr lang="en-ZA" baseline="0" dirty="0" smtClean="0"/>
                        <a:t> budget </a:t>
                      </a:r>
                      <a:endParaRPr lang="en-ZA" dirty="0"/>
                    </a:p>
                  </a:txBody>
                  <a:tcPr anchor="ctr"/>
                </a:tc>
                <a:tc>
                  <a:txBody>
                    <a:bodyPr/>
                    <a:lstStyle/>
                    <a:p>
                      <a:pPr marL="285750" indent="-285750">
                        <a:buFont typeface="Arial" pitchFamily="34" charset="0"/>
                        <a:buChar char="•"/>
                      </a:pPr>
                      <a:r>
                        <a:rPr lang="en-US" dirty="0" smtClean="0"/>
                        <a:t>dependent on the conditional grant of R537 million per annum </a:t>
                      </a:r>
                    </a:p>
                    <a:p>
                      <a:pPr marL="285750" indent="-285750">
                        <a:buFont typeface="Arial" pitchFamily="34" charset="0"/>
                        <a:buChar char="•"/>
                      </a:pPr>
                      <a:r>
                        <a:rPr lang="en-US" dirty="0" smtClean="0"/>
                        <a:t>still implementing the 2011-12 projects as a result of Section 100 which arrested implementation of capital projects</a:t>
                      </a:r>
                      <a:r>
                        <a:rPr lang="en-US" dirty="0" smtClean="0">
                          <a:sym typeface="Wingdings" pitchFamily="2" charset="2"/>
                        </a:rPr>
                        <a:t></a:t>
                      </a:r>
                      <a:endParaRPr lang="en-US" dirty="0" smtClean="0"/>
                    </a:p>
                    <a:p>
                      <a:pPr marL="285750" indent="-285750">
                        <a:buFont typeface="Arial" pitchFamily="34" charset="0"/>
                        <a:buChar char="•"/>
                      </a:pPr>
                      <a:r>
                        <a:rPr lang="en-US" dirty="0" smtClean="0"/>
                        <a:t>Reprioritization for</a:t>
                      </a:r>
                      <a:r>
                        <a:rPr lang="en-US" baseline="0" dirty="0" smtClean="0"/>
                        <a:t> </a:t>
                      </a:r>
                      <a:r>
                        <a:rPr lang="en-US" dirty="0" smtClean="0"/>
                        <a:t>‘crisis point’ projects such as theatres, laundries, replacement of chiller plants and stand-by generators</a:t>
                      </a:r>
                      <a:r>
                        <a:rPr lang="en-US" baseline="0" dirty="0" smtClean="0"/>
                        <a:t> </a:t>
                      </a:r>
                      <a:r>
                        <a:rPr lang="en-US" baseline="0" dirty="0" smtClean="0">
                          <a:sym typeface="Wingdings" pitchFamily="2" charset="2"/>
                        </a:rPr>
                        <a:t></a:t>
                      </a:r>
                      <a:endParaRPr lang="en-US" dirty="0" smtClean="0"/>
                    </a:p>
                    <a:p>
                      <a:pPr marL="285750" indent="-285750">
                        <a:buFont typeface="Arial" pitchFamily="34" charset="0"/>
                        <a:buChar char="•"/>
                      </a:pPr>
                      <a:r>
                        <a:rPr lang="en-US" dirty="0" smtClean="0"/>
                        <a:t>Limited delivery of new health facilities/ upgrades</a:t>
                      </a:r>
                      <a:r>
                        <a:rPr lang="en-US" baseline="0" dirty="0" smtClean="0"/>
                        <a:t> for health facilities </a:t>
                      </a:r>
                      <a:endParaRPr lang="en-ZA" dirty="0"/>
                    </a:p>
                  </a:txBody>
                  <a:tcPr/>
                </a:tc>
                <a:extLst>
                  <a:ext uri="{0D108BD9-81ED-4DB2-BD59-A6C34878D82A}">
                    <a16:rowId xmlns:a16="http://schemas.microsoft.com/office/drawing/2014/main" xmlns="" val="10002"/>
                  </a:ext>
                </a:extLst>
              </a:tr>
              <a:tr h="484831">
                <a:tc>
                  <a:txBody>
                    <a:bodyPr/>
                    <a:lstStyle/>
                    <a:p>
                      <a:r>
                        <a:rPr lang="en-ZA" dirty="0" smtClean="0"/>
                        <a:t>Maintenance </a:t>
                      </a:r>
                      <a:endParaRPr lang="en-ZA" dirty="0"/>
                    </a:p>
                  </a:txBody>
                  <a:tcPr anchor="ctr"/>
                </a:tc>
                <a:tc>
                  <a:txBody>
                    <a:bodyPr/>
                    <a:lstStyle/>
                    <a:p>
                      <a:pPr marL="285750" indent="-285750">
                        <a:buFont typeface="Arial" pitchFamily="34" charset="0"/>
                        <a:buChar char="•"/>
                      </a:pPr>
                      <a:r>
                        <a:rPr lang="en-US" dirty="0" smtClean="0"/>
                        <a:t>reactive rather than preventative maintenance. </a:t>
                      </a:r>
                    </a:p>
                    <a:p>
                      <a:pPr marL="285750" indent="-285750">
                        <a:buFont typeface="Arial" pitchFamily="34" charset="0"/>
                        <a:buChar char="•"/>
                      </a:pPr>
                      <a:r>
                        <a:rPr lang="en-US" dirty="0" smtClean="0"/>
                        <a:t>The current budget of R192</a:t>
                      </a:r>
                      <a:r>
                        <a:rPr lang="en-US" baseline="0" dirty="0" smtClean="0"/>
                        <a:t> </a:t>
                      </a:r>
                      <a:r>
                        <a:rPr lang="en-US" dirty="0" smtClean="0"/>
                        <a:t>million for maintenance and health technology against a required R900 million per annum clearly shows the incongruence between need and available funding.</a:t>
                      </a:r>
                      <a:endParaRPr lang="en-ZA"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8458080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838200" y="1130300"/>
            <a:ext cx="8153400" cy="5240338"/>
          </a:xfrm>
        </p:spPr>
        <p:txBody>
          <a:bodyPr/>
          <a:lstStyle/>
          <a:p>
            <a:pPr marL="0" indent="0">
              <a:buFontTx/>
              <a:buNone/>
            </a:pPr>
            <a:r>
              <a:rPr lang="en-US" altLang="en-US" smtClean="0"/>
              <a:t> </a:t>
            </a:r>
          </a:p>
          <a:p>
            <a:pPr marL="0" indent="0">
              <a:buFontTx/>
              <a:buNone/>
            </a:pPr>
            <a:endParaRPr lang="en-US" altLang="en-US" smtClean="0"/>
          </a:p>
        </p:txBody>
      </p:sp>
      <p:sp>
        <p:nvSpPr>
          <p:cNvPr id="6149" name="Slide Number Placeholder 4"/>
          <p:cNvSpPr>
            <a:spLocks noGrp="1"/>
          </p:cNvSpPr>
          <p:nvPr>
            <p:ph type="sldNum" sz="quarter" idx="4294967295"/>
          </p:nvPr>
        </p:nvSpPr>
        <p:spPr>
          <a:xfrm>
            <a:off x="8458200" y="6457950"/>
            <a:ext cx="609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9900"/>
              </a:buClr>
              <a:buSzPct val="120000"/>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defRPr/>
            </a:pPr>
            <a:fld id="{CD7653BA-920F-42E9-A52B-DB398187426C}" type="slidenum">
              <a:rPr lang="en-US" altLang="en-US" sz="1400" smtClean="0">
                <a:solidFill>
                  <a:schemeClr val="bg1"/>
                </a:solidFill>
              </a:rPr>
              <a:pPr eaLnBrk="1" hangingPunct="1">
                <a:spcBef>
                  <a:spcPct val="0"/>
                </a:spcBef>
                <a:buClrTx/>
                <a:buSzTx/>
                <a:buFontTx/>
                <a:buNone/>
                <a:defRPr/>
              </a:pPr>
              <a:t>96</a:t>
            </a:fld>
            <a:endParaRPr lang="en-US" altLang="en-US" sz="1400" smtClean="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961136504"/>
              </p:ext>
            </p:extLst>
          </p:nvPr>
        </p:nvGraphicFramePr>
        <p:xfrm>
          <a:off x="777929" y="1287463"/>
          <a:ext cx="7820167" cy="4659312"/>
        </p:xfrm>
        <a:graphic>
          <a:graphicData uri="http://schemas.openxmlformats.org/drawingml/2006/table">
            <a:tbl>
              <a:tblPr>
                <a:tableStyleId>{5C22544A-7EE6-4342-B048-85BDC9FD1C3A}</a:tableStyleId>
              </a:tblPr>
              <a:tblGrid>
                <a:gridCol w="1446901">
                  <a:extLst>
                    <a:ext uri="{9D8B030D-6E8A-4147-A177-3AD203B41FA5}">
                      <a16:colId xmlns:a16="http://schemas.microsoft.com/office/drawing/2014/main" xmlns="" val="20000"/>
                    </a:ext>
                  </a:extLst>
                </a:gridCol>
                <a:gridCol w="1228671">
                  <a:extLst>
                    <a:ext uri="{9D8B030D-6E8A-4147-A177-3AD203B41FA5}">
                      <a16:colId xmlns:a16="http://schemas.microsoft.com/office/drawing/2014/main" xmlns="" val="20001"/>
                    </a:ext>
                  </a:extLst>
                </a:gridCol>
                <a:gridCol w="1131495">
                  <a:extLst>
                    <a:ext uri="{9D8B030D-6E8A-4147-A177-3AD203B41FA5}">
                      <a16:colId xmlns:a16="http://schemas.microsoft.com/office/drawing/2014/main" xmlns="" val="20002"/>
                    </a:ext>
                  </a:extLst>
                </a:gridCol>
                <a:gridCol w="1131495">
                  <a:extLst>
                    <a:ext uri="{9D8B030D-6E8A-4147-A177-3AD203B41FA5}">
                      <a16:colId xmlns:a16="http://schemas.microsoft.com/office/drawing/2014/main" xmlns="" val="20003"/>
                    </a:ext>
                  </a:extLst>
                </a:gridCol>
                <a:gridCol w="1131495">
                  <a:extLst>
                    <a:ext uri="{9D8B030D-6E8A-4147-A177-3AD203B41FA5}">
                      <a16:colId xmlns:a16="http://schemas.microsoft.com/office/drawing/2014/main" xmlns="" val="20004"/>
                    </a:ext>
                  </a:extLst>
                </a:gridCol>
                <a:gridCol w="1750110">
                  <a:extLst>
                    <a:ext uri="{9D8B030D-6E8A-4147-A177-3AD203B41FA5}">
                      <a16:colId xmlns:a16="http://schemas.microsoft.com/office/drawing/2014/main" xmlns="" val="20005"/>
                    </a:ext>
                  </a:extLst>
                </a:gridCol>
              </a:tblGrid>
              <a:tr h="343277">
                <a:tc gridSpan="6">
                  <a:txBody>
                    <a:bodyPr/>
                    <a:lstStyle/>
                    <a:p>
                      <a:pPr algn="ctr" fontAlgn="ctr"/>
                      <a:r>
                        <a:rPr lang="en-GB" sz="1400" b="1" u="none" strike="noStrike" dirty="0">
                          <a:effectLst/>
                        </a:rPr>
                        <a:t>DEPARTMENT OF HEALTH SOURCES OF FUNDING FOR INFRASTRUCTURE</a:t>
                      </a:r>
                      <a:endParaRPr lang="en-GB" sz="1400" b="1" i="0" u="none" strike="noStrike" dirty="0">
                        <a:solidFill>
                          <a:srgbClr val="FFFFFF"/>
                        </a:solidFill>
                        <a:effectLst/>
                        <a:latin typeface="Arial"/>
                      </a:endParaRPr>
                    </a:p>
                  </a:txBody>
                  <a:tcPr marL="7654" marR="7654" marT="7653" marB="0" anchor="ctr">
                    <a:solidFill>
                      <a:srgbClr val="00D2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ctr"/>
                      <a:endParaRPr lang="en-GB" sz="1400" b="1" i="0" u="none" strike="noStrike" dirty="0">
                        <a:solidFill>
                          <a:srgbClr val="FFFFFF"/>
                        </a:solidFill>
                        <a:effectLst/>
                        <a:latin typeface="Arial"/>
                      </a:endParaRPr>
                    </a:p>
                  </a:txBody>
                  <a:tcPr marL="7654" marR="7654" marT="7654" marB="0" anchor="ctr">
                    <a:solidFill>
                      <a:srgbClr val="00D200"/>
                    </a:solidFill>
                  </a:tcPr>
                </a:tc>
                <a:extLst>
                  <a:ext uri="{0D108BD9-81ED-4DB2-BD59-A6C34878D82A}">
                    <a16:rowId xmlns:a16="http://schemas.microsoft.com/office/drawing/2014/main" xmlns="" val="10000"/>
                  </a:ext>
                </a:extLst>
              </a:tr>
              <a:tr h="435765">
                <a:tc gridSpan="6">
                  <a:txBody>
                    <a:bodyPr/>
                    <a:lstStyle/>
                    <a:p>
                      <a:pPr algn="ctr" fontAlgn="ctr"/>
                      <a:r>
                        <a:rPr lang="en-GB" sz="1400" b="1" u="none" strike="noStrike" dirty="0">
                          <a:effectLst/>
                        </a:rPr>
                        <a:t>BUDGET ALLOCATIONS FOR </a:t>
                      </a:r>
                      <a:r>
                        <a:rPr lang="en-GB" sz="1400" b="1" u="none" strike="noStrike" dirty="0" smtClean="0">
                          <a:effectLst/>
                        </a:rPr>
                        <a:t>2018/19,</a:t>
                      </a:r>
                      <a:r>
                        <a:rPr lang="en-GB" sz="1400" b="1" u="none" strike="noStrike" baseline="0" dirty="0" smtClean="0">
                          <a:effectLst/>
                        </a:rPr>
                        <a:t> 2019/20 </a:t>
                      </a:r>
                      <a:r>
                        <a:rPr lang="en-GB" sz="1400" b="1" u="none" strike="noStrike" dirty="0" smtClean="0">
                          <a:effectLst/>
                        </a:rPr>
                        <a:t>AND 2021/22MTEF ESTIMATES</a:t>
                      </a:r>
                    </a:p>
                  </a:txBody>
                  <a:tcPr marL="7654" marR="7654" marT="7653" marB="0" anchor="ctr">
                    <a:solidFill>
                      <a:srgbClr val="00D2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ctr"/>
                      <a:endParaRPr lang="en-GB" sz="1400" b="1" i="0" u="none" strike="noStrike" dirty="0">
                        <a:solidFill>
                          <a:srgbClr val="FFFFFF"/>
                        </a:solidFill>
                        <a:effectLst/>
                        <a:latin typeface="Arial"/>
                      </a:endParaRPr>
                    </a:p>
                  </a:txBody>
                  <a:tcPr marL="7654" marR="7654" marT="7654" marB="0" anchor="ctr">
                    <a:solidFill>
                      <a:srgbClr val="00D200"/>
                    </a:solidFill>
                  </a:tcPr>
                </a:tc>
                <a:extLst>
                  <a:ext uri="{0D108BD9-81ED-4DB2-BD59-A6C34878D82A}">
                    <a16:rowId xmlns:a16="http://schemas.microsoft.com/office/drawing/2014/main" xmlns="" val="10001"/>
                  </a:ext>
                </a:extLst>
              </a:tr>
              <a:tr h="1587657">
                <a:tc>
                  <a:txBody>
                    <a:bodyPr/>
                    <a:lstStyle/>
                    <a:p>
                      <a:pPr algn="ctr" fontAlgn="ctr"/>
                      <a:r>
                        <a:rPr lang="en-GB" sz="1200" b="1" u="none" strike="noStrike" dirty="0">
                          <a:effectLst/>
                        </a:rPr>
                        <a:t>Source of Funding</a:t>
                      </a:r>
                      <a:endParaRPr lang="en-GB" sz="1200" b="1" i="0" u="none" strike="noStrike" dirty="0">
                        <a:solidFill>
                          <a:srgbClr val="FFFFFF"/>
                        </a:solidFill>
                        <a:effectLst/>
                        <a:latin typeface="Arial"/>
                      </a:endParaRPr>
                    </a:p>
                  </a:txBody>
                  <a:tcPr marL="7654" marR="7654" marT="7653" marB="0" anchor="ctr">
                    <a:solidFill>
                      <a:srgbClr val="00D200"/>
                    </a:solidFill>
                  </a:tcPr>
                </a:tc>
                <a:tc>
                  <a:txBody>
                    <a:bodyPr/>
                    <a:lstStyle/>
                    <a:p>
                      <a:pPr algn="ctr" fontAlgn="ctr"/>
                      <a:endParaRPr lang="en-GB" sz="1200" b="1" u="none" strike="noStrike" dirty="0" smtClean="0">
                        <a:effectLst/>
                      </a:endParaRPr>
                    </a:p>
                    <a:p>
                      <a:pPr algn="ctr" fontAlgn="ctr"/>
                      <a:endParaRPr lang="en-GB" sz="1200" b="1" u="none" strike="noStrike" dirty="0" smtClean="0">
                        <a:effectLst/>
                      </a:endParaRPr>
                    </a:p>
                    <a:p>
                      <a:pPr algn="ctr" fontAlgn="ctr"/>
                      <a:r>
                        <a:rPr lang="en-GB" sz="1200" b="1" u="none" strike="noStrike" dirty="0" smtClean="0">
                          <a:effectLst/>
                        </a:rPr>
                        <a:t>2016/17 </a:t>
                      </a:r>
                    </a:p>
                    <a:p>
                      <a:pPr algn="ctr" fontAlgn="ctr"/>
                      <a:r>
                        <a:rPr lang="en-GB" sz="1200" b="1" u="none" strike="noStrike" dirty="0" smtClean="0">
                          <a:effectLst/>
                        </a:rPr>
                        <a:t>[Adjusted]</a:t>
                      </a:r>
                    </a:p>
                    <a:p>
                      <a:pPr algn="ctr" fontAlgn="ctr"/>
                      <a:endParaRPr lang="en-GB" sz="1200" b="1" u="none" strike="noStrike" dirty="0" smtClean="0">
                        <a:effectLst/>
                      </a:endParaRPr>
                    </a:p>
                  </a:txBody>
                  <a:tcPr marL="7654" marR="7654" marT="7653" marB="0" anchor="ctr">
                    <a:solidFill>
                      <a:srgbClr val="00D200"/>
                    </a:solidFill>
                  </a:tcPr>
                </a:tc>
                <a:tc>
                  <a:txBody>
                    <a:bodyPr/>
                    <a:lstStyle/>
                    <a:p>
                      <a:pPr algn="ctr" fontAlgn="ctr"/>
                      <a:endParaRPr lang="en-GB" sz="1200" b="1" u="none" strike="noStrike" dirty="0" smtClean="0">
                        <a:effectLst/>
                      </a:endParaRPr>
                    </a:p>
                    <a:p>
                      <a:pPr algn="ctr" fontAlgn="ctr"/>
                      <a:r>
                        <a:rPr lang="en-GB" sz="1200" b="1" u="none" strike="noStrike" dirty="0" smtClean="0">
                          <a:effectLst/>
                        </a:rPr>
                        <a:t>2017/18</a:t>
                      </a:r>
                    </a:p>
                    <a:p>
                      <a:pPr marL="0" marR="0" indent="0" algn="ctr" defTabSz="914400" rtl="0" eaLnBrk="1" fontAlgn="ctr" latinLnBrk="0" hangingPunct="1">
                        <a:lnSpc>
                          <a:spcPct val="100000"/>
                        </a:lnSpc>
                        <a:spcBef>
                          <a:spcPts val="0"/>
                        </a:spcBef>
                        <a:spcAft>
                          <a:spcPts val="0"/>
                        </a:spcAft>
                        <a:buClrTx/>
                        <a:buSzTx/>
                        <a:buFontTx/>
                        <a:buNone/>
                        <a:tabLst/>
                        <a:defRPr/>
                      </a:pPr>
                      <a:r>
                        <a:rPr lang="en-GB" sz="1200" b="1" u="none" strike="noStrike" dirty="0" smtClean="0">
                          <a:effectLst/>
                        </a:rPr>
                        <a:t>[Adjusted]</a:t>
                      </a:r>
                    </a:p>
                  </a:txBody>
                  <a:tcPr marL="7654" marR="7654" marT="7653" marB="0" anchor="ctr">
                    <a:solidFill>
                      <a:srgbClr val="00D200"/>
                    </a:solidFill>
                  </a:tcPr>
                </a:tc>
                <a:tc>
                  <a:txBody>
                    <a:bodyPr/>
                    <a:lstStyle/>
                    <a:p>
                      <a:pPr algn="ctr" fontAlgn="ctr"/>
                      <a:endParaRPr lang="en-GB" sz="1200" b="1" u="none" strike="noStrike" dirty="0" smtClean="0">
                        <a:effectLst/>
                      </a:endParaRPr>
                    </a:p>
                    <a:p>
                      <a:pPr algn="ctr" fontAlgn="ctr"/>
                      <a:r>
                        <a:rPr lang="en-GB" sz="1200" b="1" u="none" strike="noStrike" dirty="0" smtClean="0">
                          <a:effectLst/>
                        </a:rPr>
                        <a:t>2018/19</a:t>
                      </a:r>
                    </a:p>
                  </a:txBody>
                  <a:tcPr marL="7654" marR="7654" marT="7653" marB="0" anchor="ctr">
                    <a:solidFill>
                      <a:srgbClr val="00D200"/>
                    </a:solidFill>
                  </a:tcPr>
                </a:tc>
                <a:tc>
                  <a:txBody>
                    <a:bodyPr/>
                    <a:lstStyle/>
                    <a:p>
                      <a:pPr algn="ctr" fontAlgn="ctr"/>
                      <a:r>
                        <a:rPr lang="en-GB" sz="1200" b="1" u="none" strike="noStrike" dirty="0" smtClean="0">
                          <a:effectLst/>
                        </a:rPr>
                        <a:t>2020/21</a:t>
                      </a:r>
                      <a:endParaRPr lang="en-GB" sz="1200" b="1" i="0" u="none" strike="noStrike" dirty="0">
                        <a:solidFill>
                          <a:srgbClr val="FFFFFF"/>
                        </a:solidFill>
                        <a:effectLst/>
                        <a:latin typeface="Arial"/>
                      </a:endParaRPr>
                    </a:p>
                  </a:txBody>
                  <a:tcPr marL="7654" marR="7654" marT="7653" marB="0" anchor="ctr">
                    <a:solidFill>
                      <a:srgbClr val="00D200"/>
                    </a:solidFill>
                  </a:tcPr>
                </a:tc>
                <a:tc>
                  <a:txBody>
                    <a:bodyPr/>
                    <a:lstStyle/>
                    <a:p>
                      <a:pPr marL="0" algn="ctr" defTabSz="914400" rtl="0" eaLnBrk="1" fontAlgn="ctr" latinLnBrk="0" hangingPunct="1"/>
                      <a:r>
                        <a:rPr lang="en-GB" sz="1200" b="1" u="none" strike="noStrike" kern="1200" dirty="0" smtClean="0">
                          <a:solidFill>
                            <a:schemeClr val="dk1"/>
                          </a:solidFill>
                          <a:effectLst/>
                          <a:latin typeface="+mn-lt"/>
                          <a:ea typeface="+mn-ea"/>
                          <a:cs typeface="+mn-cs"/>
                        </a:rPr>
                        <a:t>2021/22</a:t>
                      </a:r>
                      <a:endParaRPr lang="en-GB" sz="1200" b="1" u="none" strike="noStrike" kern="1200" dirty="0">
                        <a:solidFill>
                          <a:schemeClr val="dk1"/>
                        </a:solidFill>
                        <a:effectLst/>
                        <a:latin typeface="+mn-lt"/>
                        <a:ea typeface="+mn-ea"/>
                        <a:cs typeface="+mn-cs"/>
                      </a:endParaRPr>
                    </a:p>
                  </a:txBody>
                  <a:tcPr marL="7654" marR="7654" marT="7653" marB="0" anchor="ctr">
                    <a:solidFill>
                      <a:srgbClr val="00D200"/>
                    </a:solidFill>
                  </a:tcPr>
                </a:tc>
                <a:extLst>
                  <a:ext uri="{0D108BD9-81ED-4DB2-BD59-A6C34878D82A}">
                    <a16:rowId xmlns:a16="http://schemas.microsoft.com/office/drawing/2014/main" xmlns="" val="10002"/>
                  </a:ext>
                </a:extLst>
              </a:tr>
              <a:tr h="647742">
                <a:tc>
                  <a:txBody>
                    <a:bodyPr/>
                    <a:lstStyle/>
                    <a:p>
                      <a:pPr algn="l" fontAlgn="ctr"/>
                      <a:r>
                        <a:rPr lang="en-GB" sz="1200" b="1" u="none" strike="noStrike" dirty="0">
                          <a:effectLst/>
                        </a:rPr>
                        <a:t>Health Facility Revitalization Grant</a:t>
                      </a:r>
                      <a:endParaRPr lang="en-GB" sz="1200" b="1" i="0" u="none" strike="noStrike" dirty="0">
                        <a:solidFill>
                          <a:srgbClr val="000000"/>
                        </a:solidFill>
                        <a:effectLst/>
                        <a:latin typeface="Arial"/>
                      </a:endParaRPr>
                    </a:p>
                  </a:txBody>
                  <a:tcPr marL="7654" marR="7654" marT="7653" marB="0" anchor="ctr">
                    <a:solidFill>
                      <a:srgbClr val="FFFF00"/>
                    </a:solidFill>
                  </a:tcPr>
                </a:tc>
                <a:tc>
                  <a:txBody>
                    <a:bodyPr/>
                    <a:lstStyle/>
                    <a:p>
                      <a:pPr marL="0" algn="r" defTabSz="914400" rtl="0" eaLnBrk="1" fontAlgn="b" latinLnBrk="0" hangingPunct="1"/>
                      <a:r>
                        <a:rPr lang="en-GB" sz="1600" u="none" strike="noStrike" kern="1200" dirty="0" smtClean="0">
                          <a:solidFill>
                            <a:schemeClr val="dk1"/>
                          </a:solidFill>
                          <a:effectLst/>
                          <a:latin typeface="+mn-lt"/>
                          <a:ea typeface="+mn-ea"/>
                          <a:cs typeface="+mn-cs"/>
                        </a:rPr>
                        <a:t>379,089</a:t>
                      </a:r>
                      <a:endParaRPr lang="en-GB" sz="1600" u="none" strike="noStrike" kern="1200" dirty="0">
                        <a:solidFill>
                          <a:schemeClr val="dk1"/>
                        </a:solidFill>
                        <a:effectLst/>
                        <a:latin typeface="+mn-lt"/>
                        <a:ea typeface="+mn-ea"/>
                        <a:cs typeface="+mn-cs"/>
                      </a:endParaRPr>
                    </a:p>
                  </a:txBody>
                  <a:tcPr marL="7654" marR="7654" marT="7653" marB="0" anchor="ctr">
                    <a:solidFill>
                      <a:srgbClr val="FFFF00"/>
                    </a:solidFill>
                  </a:tcPr>
                </a:tc>
                <a:tc>
                  <a:txBody>
                    <a:bodyPr/>
                    <a:lstStyle/>
                    <a:p>
                      <a:pPr algn="r" fontAlgn="b"/>
                      <a:r>
                        <a:rPr lang="en-ZA" sz="1600" u="none" strike="noStrike" dirty="0" smtClean="0">
                          <a:effectLst/>
                          <a:latin typeface="+mn-lt"/>
                        </a:rPr>
                        <a:t>508,144</a:t>
                      </a:r>
                      <a:endParaRPr lang="en-ZA" sz="1600" b="0" i="0" u="none" strike="noStrike" dirty="0">
                        <a:solidFill>
                          <a:srgbClr val="000000"/>
                        </a:solidFill>
                        <a:effectLst/>
                        <a:latin typeface="+mn-lt"/>
                      </a:endParaRPr>
                    </a:p>
                  </a:txBody>
                  <a:tcPr marL="7620" marR="7620" marT="7620" marB="0" anchor="ctr">
                    <a:solidFill>
                      <a:srgbClr val="FFFF00"/>
                    </a:solidFill>
                  </a:tcPr>
                </a:tc>
                <a:tc>
                  <a:txBody>
                    <a:bodyPr/>
                    <a:lstStyle/>
                    <a:p>
                      <a:pPr marL="0" algn="r" defTabSz="914400" rtl="0" eaLnBrk="1" fontAlgn="b" latinLnBrk="0" hangingPunct="1">
                        <a:spcAft>
                          <a:spcPts val="0"/>
                        </a:spcAft>
                      </a:pPr>
                      <a:r>
                        <a:rPr lang="en-ZA" sz="1600" u="none" strike="noStrike" kern="1200" dirty="0" smtClean="0">
                          <a:solidFill>
                            <a:schemeClr val="dk1"/>
                          </a:solidFill>
                          <a:effectLst/>
                          <a:latin typeface="+mn-lt"/>
                          <a:ea typeface="+mn-ea"/>
                          <a:cs typeface="+mn-cs"/>
                        </a:rPr>
                        <a:t>536,898</a:t>
                      </a:r>
                      <a:endParaRPr lang="en-ZA" sz="1600" u="none" strike="noStrike" kern="1200" dirty="0">
                        <a:solidFill>
                          <a:schemeClr val="dk1"/>
                        </a:solidFill>
                        <a:effectLst/>
                        <a:latin typeface="+mn-lt"/>
                        <a:ea typeface="+mn-ea"/>
                        <a:cs typeface="+mn-cs"/>
                      </a:endParaRPr>
                    </a:p>
                  </a:txBody>
                  <a:tcPr marL="68580" marR="68580" marT="0" marB="0" anchor="ctr">
                    <a:solidFill>
                      <a:srgbClr val="FFFF00"/>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600" dirty="0" smtClean="0">
                          <a:effectLst/>
                          <a:latin typeface="+mn-lt"/>
                        </a:rPr>
                        <a:t>461,000</a:t>
                      </a:r>
                      <a:endParaRPr lang="en-ZA" sz="1600" dirty="0" smtClean="0">
                        <a:solidFill>
                          <a:srgbClr val="000000"/>
                        </a:solidFill>
                        <a:effectLst/>
                        <a:latin typeface="+mn-lt"/>
                        <a:ea typeface="Calibri"/>
                        <a:cs typeface="Times New Roman"/>
                      </a:endParaRPr>
                    </a:p>
                  </a:txBody>
                  <a:tcPr marL="68580" marR="68580" marT="0" marB="0" anchor="ctr">
                    <a:solidFill>
                      <a:srgbClr val="FFFF00"/>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600" dirty="0" smtClean="0">
                          <a:effectLst/>
                          <a:latin typeface="+mn-lt"/>
                        </a:rPr>
                        <a:t>486,355</a:t>
                      </a:r>
                      <a:endParaRPr lang="en-ZA" sz="1600" dirty="0" smtClean="0">
                        <a:solidFill>
                          <a:srgbClr val="000000"/>
                        </a:solidFill>
                        <a:effectLst/>
                        <a:latin typeface="+mn-lt"/>
                        <a:ea typeface="Calibri"/>
                        <a:cs typeface="Times New Roman"/>
                      </a:endParaRPr>
                    </a:p>
                  </a:txBody>
                  <a:tcPr marL="68580" marR="68580" marT="0" marB="0" anchor="ctr">
                    <a:solidFill>
                      <a:srgbClr val="FFFF00"/>
                    </a:solidFill>
                  </a:tcPr>
                </a:tc>
                <a:extLst>
                  <a:ext uri="{0D108BD9-81ED-4DB2-BD59-A6C34878D82A}">
                    <a16:rowId xmlns:a16="http://schemas.microsoft.com/office/drawing/2014/main" xmlns="" val="10003"/>
                  </a:ext>
                </a:extLst>
              </a:tr>
              <a:tr h="972619">
                <a:tc>
                  <a:txBody>
                    <a:bodyPr/>
                    <a:lstStyle/>
                    <a:p>
                      <a:pPr algn="l" fontAlgn="ctr"/>
                      <a:r>
                        <a:rPr lang="en-GB" sz="1200" b="1" u="none" strike="noStrike" dirty="0">
                          <a:effectLst/>
                        </a:rPr>
                        <a:t>Equitable share - Infrastructure Maintenance</a:t>
                      </a:r>
                      <a:endParaRPr lang="en-GB" sz="1200" b="1" i="0" u="none" strike="noStrike" dirty="0">
                        <a:solidFill>
                          <a:srgbClr val="000000"/>
                        </a:solidFill>
                        <a:effectLst/>
                        <a:latin typeface="Arial"/>
                      </a:endParaRPr>
                    </a:p>
                  </a:txBody>
                  <a:tcPr marL="7654" marR="7654" marT="7653" marB="0" anchor="ctr">
                    <a:solidFill>
                      <a:srgbClr val="FFFF00"/>
                    </a:solidFill>
                  </a:tcPr>
                </a:tc>
                <a:tc>
                  <a:txBody>
                    <a:bodyPr/>
                    <a:lstStyle/>
                    <a:p>
                      <a:pPr marL="0" algn="r" defTabSz="914400" rtl="0" eaLnBrk="1" fontAlgn="b" latinLnBrk="0" hangingPunct="1"/>
                      <a:r>
                        <a:rPr lang="en-GB" sz="1600" u="none" strike="noStrike" kern="1200" dirty="0" smtClean="0">
                          <a:solidFill>
                            <a:schemeClr val="dk1"/>
                          </a:solidFill>
                          <a:effectLst/>
                          <a:latin typeface="+mn-lt"/>
                          <a:ea typeface="+mn-ea"/>
                          <a:cs typeface="+mn-cs"/>
                        </a:rPr>
                        <a:t>357,072</a:t>
                      </a:r>
                      <a:endParaRPr lang="en-GB" sz="1600" u="none" strike="noStrike" kern="1200" dirty="0">
                        <a:solidFill>
                          <a:schemeClr val="dk1"/>
                        </a:solidFill>
                        <a:effectLst/>
                        <a:latin typeface="+mn-lt"/>
                        <a:ea typeface="+mn-ea"/>
                        <a:cs typeface="+mn-cs"/>
                      </a:endParaRPr>
                    </a:p>
                  </a:txBody>
                  <a:tcPr marL="7654" marR="7654" marT="7653" marB="0" anchor="ctr">
                    <a:solidFill>
                      <a:srgbClr val="FFFF00"/>
                    </a:solidFill>
                  </a:tcPr>
                </a:tc>
                <a:tc>
                  <a:txBody>
                    <a:bodyPr/>
                    <a:lstStyle/>
                    <a:p>
                      <a:pPr algn="r" fontAlgn="b"/>
                      <a:r>
                        <a:rPr lang="en-ZA" sz="1600" u="none" strike="noStrike" dirty="0" smtClean="0">
                          <a:effectLst/>
                          <a:latin typeface="+mn-lt"/>
                        </a:rPr>
                        <a:t>154,028</a:t>
                      </a:r>
                      <a:endParaRPr lang="en-ZA" sz="1600" b="0" i="0" u="none" strike="noStrike" dirty="0">
                        <a:solidFill>
                          <a:srgbClr val="000000"/>
                        </a:solidFill>
                        <a:effectLst/>
                        <a:latin typeface="+mn-lt"/>
                      </a:endParaRPr>
                    </a:p>
                  </a:txBody>
                  <a:tcPr marL="7620" marR="7620" marT="7620" marB="0" anchor="ctr">
                    <a:solidFill>
                      <a:srgbClr val="FFFF00"/>
                    </a:solidFill>
                  </a:tcPr>
                </a:tc>
                <a:tc>
                  <a:txBody>
                    <a:bodyPr/>
                    <a:lstStyle/>
                    <a:p>
                      <a:pPr algn="r" fontAlgn="b"/>
                      <a:r>
                        <a:rPr lang="en-ZA" sz="1600" u="none" strike="noStrike" dirty="0" smtClean="0">
                          <a:solidFill>
                            <a:schemeClr val="tx1"/>
                          </a:solidFill>
                          <a:effectLst/>
                          <a:latin typeface="+mn-lt"/>
                        </a:rPr>
                        <a:t>192,379</a:t>
                      </a:r>
                      <a:endParaRPr lang="en-ZA" sz="1600" b="0" i="1" u="none" strike="noStrike" dirty="0">
                        <a:solidFill>
                          <a:schemeClr val="tx1"/>
                        </a:solidFill>
                        <a:effectLst/>
                        <a:latin typeface="+mn-lt"/>
                      </a:endParaRPr>
                    </a:p>
                  </a:txBody>
                  <a:tcPr marL="7620" marR="7620" marT="7620" marB="0" anchor="ctr">
                    <a:solidFill>
                      <a:srgbClr val="FFFF00"/>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600" dirty="0" smtClean="0">
                          <a:solidFill>
                            <a:schemeClr val="tx1"/>
                          </a:solidFill>
                          <a:effectLst/>
                          <a:latin typeface="+mn-lt"/>
                        </a:rPr>
                        <a:t>198,249</a:t>
                      </a:r>
                      <a:endParaRPr lang="en-ZA" sz="1600" dirty="0" smtClean="0">
                        <a:solidFill>
                          <a:schemeClr val="tx1"/>
                        </a:solidFill>
                        <a:effectLst/>
                        <a:latin typeface="+mn-lt"/>
                        <a:ea typeface="Calibri"/>
                        <a:cs typeface="Times New Roman"/>
                      </a:endParaRPr>
                    </a:p>
                  </a:txBody>
                  <a:tcPr marL="7620" marR="7620" marT="7620" marB="0" anchor="ctr">
                    <a:solidFill>
                      <a:srgbClr val="FFFF00"/>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600" dirty="0" smtClean="0">
                          <a:solidFill>
                            <a:schemeClr val="tx1"/>
                          </a:solidFill>
                          <a:effectLst/>
                          <a:latin typeface="+mn-lt"/>
                        </a:rPr>
                        <a:t>210,346</a:t>
                      </a:r>
                      <a:endParaRPr lang="en-ZA" sz="1600" dirty="0" smtClean="0">
                        <a:solidFill>
                          <a:schemeClr val="tx1"/>
                        </a:solidFill>
                        <a:effectLst/>
                        <a:latin typeface="+mn-lt"/>
                        <a:ea typeface="Calibri"/>
                        <a:cs typeface="Times New Roman"/>
                      </a:endParaRPr>
                    </a:p>
                  </a:txBody>
                  <a:tcPr marL="7620" marR="7620" marT="7620" marB="0" anchor="ctr">
                    <a:solidFill>
                      <a:srgbClr val="FFFF00"/>
                    </a:solidFill>
                  </a:tcPr>
                </a:tc>
                <a:extLst>
                  <a:ext uri="{0D108BD9-81ED-4DB2-BD59-A6C34878D82A}">
                    <a16:rowId xmlns:a16="http://schemas.microsoft.com/office/drawing/2014/main" xmlns="" val="10004"/>
                  </a:ext>
                </a:extLst>
              </a:tr>
              <a:tr h="672252">
                <a:tc>
                  <a:txBody>
                    <a:bodyPr/>
                    <a:lstStyle/>
                    <a:p>
                      <a:pPr algn="l" fontAlgn="ctr"/>
                      <a:r>
                        <a:rPr lang="en-GB" sz="1200" b="1" u="none" strike="noStrike" dirty="0">
                          <a:effectLst/>
                        </a:rPr>
                        <a:t>GRAND TOTAL </a:t>
                      </a:r>
                      <a:endParaRPr lang="en-GB" sz="1200" b="1" i="0" u="none" strike="noStrike" dirty="0">
                        <a:solidFill>
                          <a:srgbClr val="FFFFFF"/>
                        </a:solidFill>
                        <a:effectLst/>
                        <a:latin typeface="Arial"/>
                      </a:endParaRPr>
                    </a:p>
                  </a:txBody>
                  <a:tcPr marL="7654" marR="7654" marT="7653" marB="0" anchor="ctr">
                    <a:solidFill>
                      <a:srgbClr val="00D200"/>
                    </a:solidFill>
                  </a:tcPr>
                </a:tc>
                <a:tc>
                  <a:txBody>
                    <a:bodyPr/>
                    <a:lstStyle/>
                    <a:p>
                      <a:pPr marL="0" algn="r" defTabSz="914400" rtl="0" eaLnBrk="1" fontAlgn="b" latinLnBrk="0" hangingPunct="1"/>
                      <a:r>
                        <a:rPr lang="en-GB" sz="1600" b="1" u="none" strike="noStrike" kern="1200" dirty="0" smtClean="0">
                          <a:solidFill>
                            <a:schemeClr val="dk1"/>
                          </a:solidFill>
                          <a:effectLst/>
                          <a:latin typeface="Arial Black" pitchFamily="34" charset="0"/>
                          <a:ea typeface="+mn-ea"/>
                          <a:cs typeface="+mn-cs"/>
                        </a:rPr>
                        <a:t>736,161</a:t>
                      </a:r>
                      <a:endParaRPr lang="en-GB" sz="1600" b="1" u="none" strike="noStrike" kern="1200" dirty="0">
                        <a:solidFill>
                          <a:schemeClr val="dk1"/>
                        </a:solidFill>
                        <a:effectLst/>
                        <a:latin typeface="Arial Black" pitchFamily="34" charset="0"/>
                        <a:ea typeface="+mn-ea"/>
                        <a:cs typeface="+mn-cs"/>
                      </a:endParaRPr>
                    </a:p>
                  </a:txBody>
                  <a:tcPr marL="7654" marR="7654" marT="7653" marB="0" anchor="ctr">
                    <a:solidFill>
                      <a:srgbClr val="00D200"/>
                    </a:solidFill>
                  </a:tcPr>
                </a:tc>
                <a:tc>
                  <a:txBody>
                    <a:bodyPr/>
                    <a:lstStyle/>
                    <a:p>
                      <a:pPr algn="r" fontAlgn="b"/>
                      <a:r>
                        <a:rPr lang="en-ZA" sz="1600" b="1" u="none" strike="noStrike" dirty="0" smtClean="0">
                          <a:effectLst/>
                          <a:latin typeface="Arial Black" pitchFamily="34" charset="0"/>
                        </a:rPr>
                        <a:t>662,172</a:t>
                      </a:r>
                      <a:endParaRPr lang="en-ZA" sz="1600" b="1" i="0" u="none" strike="noStrike" dirty="0">
                        <a:solidFill>
                          <a:srgbClr val="000000"/>
                        </a:solidFill>
                        <a:effectLst/>
                        <a:latin typeface="Arial Black" pitchFamily="34" charset="0"/>
                      </a:endParaRPr>
                    </a:p>
                  </a:txBody>
                  <a:tcPr marL="7620" marR="7620" marT="7620" marB="0" anchor="ctr">
                    <a:solidFill>
                      <a:srgbClr val="00D200"/>
                    </a:solidFill>
                  </a:tcPr>
                </a:tc>
                <a:tc>
                  <a:txBody>
                    <a:bodyPr/>
                    <a:lstStyle/>
                    <a:p>
                      <a:pPr algn="r" fontAlgn="b"/>
                      <a:r>
                        <a:rPr lang="en-ZA" sz="1600" b="1" i="0" u="none" strike="noStrike" dirty="0" smtClean="0">
                          <a:solidFill>
                            <a:schemeClr val="tx1"/>
                          </a:solidFill>
                          <a:effectLst/>
                          <a:latin typeface="Arial Black" pitchFamily="34" charset="0"/>
                        </a:rPr>
                        <a:t>729,277</a:t>
                      </a:r>
                      <a:endParaRPr lang="en-ZA" sz="1600" b="1" i="0" u="none" strike="noStrike" dirty="0">
                        <a:solidFill>
                          <a:schemeClr val="tx1"/>
                        </a:solidFill>
                        <a:effectLst/>
                        <a:latin typeface="Arial Black" pitchFamily="34" charset="0"/>
                      </a:endParaRPr>
                    </a:p>
                  </a:txBody>
                  <a:tcPr marL="7620" marR="7620" marT="7620" marB="0" anchor="ctr">
                    <a:solidFill>
                      <a:srgbClr val="00D200"/>
                    </a:solidFill>
                  </a:tcPr>
                </a:tc>
                <a:tc>
                  <a:txBody>
                    <a:bodyPr/>
                    <a:lstStyle/>
                    <a:p>
                      <a:pPr algn="r" fontAlgn="b"/>
                      <a:r>
                        <a:rPr lang="en-ZA" sz="1600" b="1" i="0" u="none" strike="noStrike" dirty="0" smtClean="0">
                          <a:solidFill>
                            <a:schemeClr val="tx1"/>
                          </a:solidFill>
                          <a:effectLst/>
                          <a:latin typeface="Arial Black" pitchFamily="34" charset="0"/>
                        </a:rPr>
                        <a:t>659,249</a:t>
                      </a:r>
                      <a:endParaRPr lang="en-ZA" sz="1600" b="1" i="0" u="none" strike="noStrike" dirty="0">
                        <a:solidFill>
                          <a:schemeClr val="tx1"/>
                        </a:solidFill>
                        <a:effectLst/>
                        <a:latin typeface="Arial Black" pitchFamily="34" charset="0"/>
                      </a:endParaRPr>
                    </a:p>
                  </a:txBody>
                  <a:tcPr marL="7620" marR="7620" marT="7620" marB="0" anchor="ctr">
                    <a:solidFill>
                      <a:srgbClr val="00D200"/>
                    </a:solidFill>
                  </a:tcPr>
                </a:tc>
                <a:tc>
                  <a:txBody>
                    <a:bodyPr/>
                    <a:lstStyle/>
                    <a:p>
                      <a:pPr algn="r" fontAlgn="b"/>
                      <a:r>
                        <a:rPr lang="en-ZA" sz="1600" b="1" i="0" u="none" strike="noStrike" dirty="0" smtClean="0">
                          <a:solidFill>
                            <a:schemeClr val="tx1"/>
                          </a:solidFill>
                          <a:effectLst/>
                          <a:latin typeface="Arial Black" pitchFamily="34" charset="0"/>
                        </a:rPr>
                        <a:t>696,701</a:t>
                      </a:r>
                      <a:endParaRPr lang="en-ZA" sz="1600" b="1" i="0" u="none" strike="noStrike" dirty="0">
                        <a:solidFill>
                          <a:schemeClr val="tx1"/>
                        </a:solidFill>
                        <a:effectLst/>
                        <a:latin typeface="Arial Black" pitchFamily="34" charset="0"/>
                      </a:endParaRPr>
                    </a:p>
                  </a:txBody>
                  <a:tcPr marL="7620" marR="7620" marT="7620" marB="0" anchor="ctr">
                    <a:solidFill>
                      <a:srgbClr val="00D200"/>
                    </a:solidFill>
                  </a:tcP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a:xfrm>
            <a:off x="1524001" y="228600"/>
            <a:ext cx="7648575" cy="685800"/>
          </a:xfrm>
        </p:spPr>
        <p:txBody>
          <a:bodyPr/>
          <a:lstStyle/>
          <a:p>
            <a:r>
              <a:rPr lang="en-US" dirty="0" smtClean="0"/>
              <a:t>Infrastructure </a:t>
            </a:r>
            <a:endParaRPr lang="en-US" dirty="0"/>
          </a:p>
        </p:txBody>
      </p:sp>
    </p:spTree>
    <p:extLst>
      <p:ext uri="{BB962C8B-B14F-4D97-AF65-F5344CB8AC3E}">
        <p14:creationId xmlns:p14="http://schemas.microsoft.com/office/powerpoint/2010/main" xmlns="" val="31752160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ZA" altLang="en-US" sz="2800" smtClean="0"/>
              <a:t>Notes on Funding Allocations</a:t>
            </a:r>
          </a:p>
        </p:txBody>
      </p:sp>
      <p:sp>
        <p:nvSpPr>
          <p:cNvPr id="5" name="Slide Number Placeholder 4"/>
          <p:cNvSpPr>
            <a:spLocks noGrp="1"/>
          </p:cNvSpPr>
          <p:nvPr>
            <p:ph type="sldNum" sz="quarter" idx="4294967295"/>
          </p:nvPr>
        </p:nvSpPr>
        <p:spPr>
          <a:xfrm>
            <a:off x="8458200" y="6457950"/>
            <a:ext cx="609600" cy="476250"/>
          </a:xfrm>
          <a:prstGeom prst="rect">
            <a:avLst/>
          </a:prstGeom>
        </p:spPr>
        <p:txBody>
          <a:bodyPr/>
          <a:lstStyle/>
          <a:p>
            <a:pPr>
              <a:defRPr/>
            </a:pPr>
            <a:fld id="{FE8260C8-9FDF-4FEE-8DB6-CB766E03EA92}" type="slidenum">
              <a:rPr lang="en-US" smtClean="0"/>
              <a:pPr>
                <a:defRPr/>
              </a:pPr>
              <a:t>97</a:t>
            </a:fld>
            <a:endParaRPr lang="en-US"/>
          </a:p>
        </p:txBody>
      </p:sp>
      <p:sp>
        <p:nvSpPr>
          <p:cNvPr id="7173" name="Content Placeholder 2"/>
          <p:cNvSpPr>
            <a:spLocks noGrp="1"/>
          </p:cNvSpPr>
          <p:nvPr>
            <p:ph idx="1"/>
          </p:nvPr>
        </p:nvSpPr>
        <p:spPr>
          <a:xfrm>
            <a:off x="707666" y="1600204"/>
            <a:ext cx="8283934" cy="4525963"/>
          </a:xfrm>
        </p:spPr>
        <p:txBody>
          <a:bodyPr>
            <a:normAutofit fontScale="92500"/>
          </a:bodyPr>
          <a:lstStyle/>
          <a:p>
            <a:pPr lvl="0" eaLnBrk="1" hangingPunct="1">
              <a:spcAft>
                <a:spcPct val="30000"/>
              </a:spcAft>
              <a:buClr>
                <a:srgbClr val="00B050"/>
              </a:buClr>
              <a:buSzTx/>
              <a:buFont typeface="Arial" pitchFamily="34" charset="0"/>
              <a:buChar char="•"/>
            </a:pPr>
            <a:r>
              <a:rPr lang="en-US" altLang="en-US" sz="1600" dirty="0">
                <a:latin typeface="Calibri" pitchFamily="34" charset="0"/>
                <a:cs typeface="Calibri" pitchFamily="34" charset="0"/>
              </a:rPr>
              <a:t>The budget for Health Facility Revitalization Grant (HFRG) does not follow a pattern of increment</a:t>
            </a:r>
          </a:p>
          <a:p>
            <a:pPr lvl="0" eaLnBrk="1" hangingPunct="1">
              <a:spcAft>
                <a:spcPct val="30000"/>
              </a:spcAft>
              <a:buClr>
                <a:srgbClr val="00B050"/>
              </a:buClr>
              <a:buSzTx/>
              <a:buFont typeface="Arial" pitchFamily="34" charset="0"/>
              <a:buChar char="•"/>
            </a:pPr>
            <a:r>
              <a:rPr lang="en-US" altLang="en-US" sz="1600" dirty="0">
                <a:latin typeface="Calibri" pitchFamily="34" charset="0"/>
                <a:cs typeface="Calibri" pitchFamily="34" charset="0"/>
              </a:rPr>
              <a:t>The amount of budget made available is significantly below the needs of the Province</a:t>
            </a:r>
          </a:p>
          <a:p>
            <a:pPr lvl="0" eaLnBrk="1" hangingPunct="1">
              <a:spcAft>
                <a:spcPct val="30000"/>
              </a:spcAft>
              <a:buClr>
                <a:srgbClr val="00B050"/>
              </a:buClr>
              <a:buSzTx/>
              <a:buFont typeface="Arial" pitchFamily="34" charset="0"/>
              <a:buChar char="•"/>
            </a:pPr>
            <a:r>
              <a:rPr lang="en-US" altLang="en-US" sz="1600" dirty="0">
                <a:latin typeface="Calibri" pitchFamily="34" charset="0"/>
                <a:cs typeface="Calibri" pitchFamily="34" charset="0"/>
              </a:rPr>
              <a:t>The inconsistencies in the budget allocation impacts negatively on projects in the pipeline. </a:t>
            </a:r>
          </a:p>
          <a:p>
            <a:pPr lvl="0" eaLnBrk="1" hangingPunct="1">
              <a:spcAft>
                <a:spcPct val="30000"/>
              </a:spcAft>
              <a:buClr>
                <a:srgbClr val="00B050"/>
              </a:buClr>
              <a:buSzTx/>
              <a:buFont typeface="Arial" pitchFamily="34" charset="0"/>
              <a:buChar char="•"/>
            </a:pPr>
            <a:r>
              <a:rPr lang="en-US" altLang="en-US" sz="1600" dirty="0">
                <a:latin typeface="Calibri" pitchFamily="34" charset="0"/>
                <a:cs typeface="Calibri" pitchFamily="34" charset="0"/>
              </a:rPr>
              <a:t>There is a zero budget for Equitable Share capital projects in the 2018/19 MTEF; Province solely dependent on HFRG for capital</a:t>
            </a:r>
            <a:endParaRPr lang="en-US" altLang="en-US" sz="1600" dirty="0">
              <a:latin typeface="Tahoma"/>
              <a:cs typeface="Arial"/>
            </a:endParaRPr>
          </a:p>
          <a:p>
            <a:pPr lvl="0" eaLnBrk="1" hangingPunct="1">
              <a:spcAft>
                <a:spcPct val="30000"/>
              </a:spcAft>
              <a:buClr>
                <a:srgbClr val="00B050"/>
              </a:buClr>
              <a:buSzTx/>
              <a:buFont typeface="Arial" pitchFamily="34" charset="0"/>
              <a:buChar char="•"/>
            </a:pPr>
            <a:r>
              <a:rPr lang="en-US" altLang="en-US" sz="1600" dirty="0">
                <a:latin typeface="Calibri" pitchFamily="34" charset="0"/>
                <a:cs typeface="Calibri" pitchFamily="34" charset="0"/>
              </a:rPr>
              <a:t>The general increase in the Equitable Share maintenance budget has enabled scheduled maintenance works to be addressed at a minimal level. Maintenance works is largely reactive.</a:t>
            </a:r>
          </a:p>
          <a:p>
            <a:pPr lvl="0" eaLnBrk="1" hangingPunct="1">
              <a:spcAft>
                <a:spcPct val="30000"/>
              </a:spcAft>
              <a:buClr>
                <a:srgbClr val="00B050"/>
              </a:buClr>
              <a:buSzTx/>
              <a:buFont typeface="Arial" pitchFamily="34" charset="0"/>
              <a:buChar char="•"/>
            </a:pPr>
            <a:r>
              <a:rPr lang="en-US" altLang="en-US" sz="1600" dirty="0" smtClean="0">
                <a:latin typeface="Calibri" pitchFamily="34" charset="0"/>
                <a:cs typeface="Calibri" pitchFamily="34" charset="0"/>
              </a:rPr>
              <a:t>Industry </a:t>
            </a:r>
            <a:r>
              <a:rPr lang="en-US" altLang="en-US" sz="1600" dirty="0">
                <a:latin typeface="Calibri" pitchFamily="34" charset="0"/>
                <a:cs typeface="Calibri" pitchFamily="34" charset="0"/>
              </a:rPr>
              <a:t>norm for maintenance is 2%-4% of the build value per annum.</a:t>
            </a:r>
          </a:p>
          <a:p>
            <a:pPr lvl="0" eaLnBrk="1" hangingPunct="1">
              <a:spcAft>
                <a:spcPct val="30000"/>
              </a:spcAft>
              <a:buClr>
                <a:srgbClr val="00B050"/>
              </a:buClr>
              <a:buSzTx/>
              <a:buFont typeface="Arial" pitchFamily="34" charset="0"/>
              <a:buChar char="•"/>
            </a:pPr>
            <a:r>
              <a:rPr lang="en-US" altLang="en-US" sz="1600" dirty="0">
                <a:latin typeface="Calibri" pitchFamily="34" charset="0"/>
                <a:cs typeface="Calibri" pitchFamily="34" charset="0"/>
              </a:rPr>
              <a:t>3% of R 30 billion = R 900m. This is the annual budget needed to maintain hospitals and PHC facilities only. </a:t>
            </a:r>
          </a:p>
          <a:p>
            <a:pPr eaLnBrk="1" hangingPunct="1">
              <a:spcAft>
                <a:spcPct val="30000"/>
              </a:spcAft>
              <a:buClr>
                <a:srgbClr val="00B050"/>
              </a:buClr>
              <a:buSzTx/>
              <a:buFont typeface="Arial" pitchFamily="34" charset="0"/>
              <a:buChar char="•"/>
            </a:pPr>
            <a:r>
              <a:rPr lang="en-US" altLang="en-US" sz="1800" b="1" dirty="0">
                <a:latin typeface="Calibri" pitchFamily="34" charset="0"/>
                <a:cs typeface="Calibri" pitchFamily="34" charset="0"/>
              </a:rPr>
              <a:t>The maintenance budget inclusive of infrastructure and health technology is R 198m in 2018/19 which is 22% of the R 900m needed annually</a:t>
            </a:r>
            <a:r>
              <a:rPr lang="en-US" altLang="en-US" sz="1800" b="1" dirty="0" smtClean="0">
                <a:latin typeface="Calibri" pitchFamily="34" charset="0"/>
                <a:cs typeface="Calibri" pitchFamily="34" charset="0"/>
              </a:rPr>
              <a:t>.</a:t>
            </a:r>
            <a:r>
              <a:rPr lang="en-US" altLang="en-US" sz="1800" dirty="0">
                <a:latin typeface="Calibri" pitchFamily="34" charset="0"/>
                <a:cs typeface="Calibri" pitchFamily="34" charset="0"/>
              </a:rPr>
              <a:t> </a:t>
            </a:r>
            <a:endParaRPr lang="en-US" altLang="en-US" sz="1800" dirty="0" smtClean="0">
              <a:latin typeface="Calibri" pitchFamily="34" charset="0"/>
              <a:cs typeface="Calibri" pitchFamily="34" charset="0"/>
            </a:endParaRPr>
          </a:p>
          <a:p>
            <a:pPr eaLnBrk="1" hangingPunct="1">
              <a:spcAft>
                <a:spcPct val="30000"/>
              </a:spcAft>
              <a:buClr>
                <a:srgbClr val="00B050"/>
              </a:buClr>
              <a:buSzTx/>
              <a:buFont typeface="Arial" pitchFamily="34" charset="0"/>
              <a:buChar char="•"/>
            </a:pPr>
            <a:r>
              <a:rPr lang="en-US" altLang="en-US" sz="1800" b="1" dirty="0" smtClean="0">
                <a:latin typeface="Calibri" pitchFamily="34" charset="0"/>
                <a:cs typeface="Calibri" pitchFamily="34" charset="0"/>
              </a:rPr>
              <a:t>The </a:t>
            </a:r>
            <a:r>
              <a:rPr lang="en-US" altLang="en-US" sz="1800" b="1" dirty="0">
                <a:latin typeface="Calibri" pitchFamily="34" charset="0"/>
                <a:cs typeface="Calibri" pitchFamily="34" charset="0"/>
              </a:rPr>
              <a:t>total build value of the hospitals and primary health care (PHC) facilities is R25 + R5 billion= R 30 billion</a:t>
            </a:r>
          </a:p>
          <a:p>
            <a:pPr lvl="0" eaLnBrk="1" hangingPunct="1">
              <a:spcAft>
                <a:spcPct val="30000"/>
              </a:spcAft>
              <a:buClr>
                <a:srgbClr val="00B050"/>
              </a:buClr>
              <a:buSzTx/>
              <a:buFont typeface="Arial" pitchFamily="34" charset="0"/>
              <a:buChar char="•"/>
            </a:pPr>
            <a:endParaRPr lang="en-US" altLang="en-US" sz="1800" b="1" dirty="0">
              <a:latin typeface="Calibri" pitchFamily="34" charset="0"/>
              <a:cs typeface="Calibri" pitchFamily="34" charset="0"/>
            </a:endParaRPr>
          </a:p>
        </p:txBody>
      </p:sp>
    </p:spTree>
    <p:extLst>
      <p:ext uri="{BB962C8B-B14F-4D97-AF65-F5344CB8AC3E}">
        <p14:creationId xmlns:p14="http://schemas.microsoft.com/office/powerpoint/2010/main" xmlns="" val="17311830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Address the backlog in capital projects…. </a:t>
            </a:r>
            <a:br>
              <a:rPr lang="en-ZA" sz="2800" b="1" dirty="0">
                <a:solidFill>
                  <a:srgbClr val="000000"/>
                </a:solidFill>
                <a:latin typeface="Tahoma"/>
                <a:cs typeface="Arial"/>
              </a:rPr>
            </a:br>
            <a:r>
              <a:rPr lang="en-ZA" sz="2000" b="1" i="1" dirty="0">
                <a:solidFill>
                  <a:srgbClr val="000000"/>
                </a:solidFill>
                <a:latin typeface="Tahoma"/>
                <a:cs typeface="Arial"/>
              </a:rPr>
              <a:t>Facilities </a:t>
            </a:r>
            <a:r>
              <a:rPr lang="en-ZA" altLang="en-US" sz="2000" b="1" i="1" dirty="0">
                <a:solidFill>
                  <a:srgbClr val="000000"/>
                </a:solidFill>
                <a:latin typeface="Tahoma"/>
                <a:cs typeface="Arial"/>
              </a:rPr>
              <a:t>Completed 16/17</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904559767"/>
              </p:ext>
            </p:extLst>
          </p:nvPr>
        </p:nvGraphicFramePr>
        <p:xfrm>
          <a:off x="764282" y="1600200"/>
          <a:ext cx="8227325" cy="5054600"/>
        </p:xfrm>
        <a:graphic>
          <a:graphicData uri="http://schemas.openxmlformats.org/drawingml/2006/table">
            <a:tbl>
              <a:tblPr firstRow="1" bandRow="1">
                <a:tableStyleId>{5C22544A-7EE6-4342-B048-85BDC9FD1C3A}</a:tableStyleId>
              </a:tblPr>
              <a:tblGrid>
                <a:gridCol w="2661313">
                  <a:extLst>
                    <a:ext uri="{9D8B030D-6E8A-4147-A177-3AD203B41FA5}">
                      <a16:colId xmlns:a16="http://schemas.microsoft.com/office/drawing/2014/main" xmlns="" val="20000"/>
                    </a:ext>
                  </a:extLst>
                </a:gridCol>
                <a:gridCol w="5566012">
                  <a:extLst>
                    <a:ext uri="{9D8B030D-6E8A-4147-A177-3AD203B41FA5}">
                      <a16:colId xmlns:a16="http://schemas.microsoft.com/office/drawing/2014/main" xmlns="" val="20001"/>
                    </a:ext>
                  </a:extLst>
                </a:gridCol>
              </a:tblGrid>
              <a:tr h="37084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Facility Name</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Completed Project  Name/Description</a:t>
                      </a:r>
                      <a:endParaRPr lang="en-US" sz="12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370840">
                <a:tc>
                  <a:txBody>
                    <a:bodyPr/>
                    <a:lstStyle/>
                    <a:p>
                      <a:pPr marL="0" indent="0" algn="l" fontAlgn="t">
                        <a:buFont typeface="+mj-lt"/>
                        <a:buNone/>
                      </a:pPr>
                      <a:r>
                        <a:rPr lang="en-US" sz="1400" b="0" i="0" u="none" strike="noStrike" dirty="0" smtClean="0">
                          <a:solidFill>
                            <a:schemeClr val="tx1"/>
                          </a:solidFill>
                          <a:effectLst/>
                          <a:latin typeface="Calibri" pitchFamily="34" charset="0"/>
                          <a:cs typeface="Calibri" pitchFamily="34" charset="0"/>
                        </a:rPr>
                        <a:t>1. Letaba Hospital</a:t>
                      </a:r>
                      <a:endParaRPr lang="en-US" sz="1400" b="0" i="0" u="none" strike="noStrike" dirty="0">
                        <a:solidFill>
                          <a:schemeClr val="tx1"/>
                        </a:solidFill>
                        <a:effectLst/>
                        <a:latin typeface="Calibri" pitchFamily="34" charset="0"/>
                        <a:cs typeface="Calibri" pitchFamily="34" charset="0"/>
                      </a:endParaRPr>
                    </a:p>
                  </a:txBody>
                  <a:tcPr marL="0" marR="0" marT="0" marB="0" anchor="b"/>
                </a:tc>
                <a:tc>
                  <a:txBody>
                    <a:bodyPr/>
                    <a:lstStyle/>
                    <a:p>
                      <a:pPr algn="l" fontAlgn="t"/>
                      <a:r>
                        <a:rPr lang="en-US" sz="1400" b="0" i="0" u="none" strike="noStrike" dirty="0" smtClean="0">
                          <a:solidFill>
                            <a:schemeClr val="tx1"/>
                          </a:solidFill>
                          <a:effectLst/>
                          <a:latin typeface="Calibri" pitchFamily="34" charset="0"/>
                          <a:cs typeface="Calibri" pitchFamily="34" charset="0"/>
                        </a:rPr>
                        <a:t>Maternity and Victim Empowerment</a:t>
                      </a:r>
                      <a:r>
                        <a:rPr lang="en-US" sz="1400" b="0" i="0" u="none" strike="noStrike" baseline="0" dirty="0" smtClean="0">
                          <a:solidFill>
                            <a:schemeClr val="tx1"/>
                          </a:solidFill>
                          <a:effectLst/>
                          <a:latin typeface="Calibri" pitchFamily="34" charset="0"/>
                          <a:cs typeface="Calibri" pitchFamily="34" charset="0"/>
                        </a:rPr>
                        <a:t> Centre. </a:t>
                      </a:r>
                      <a:endParaRPr lang="en-US" sz="1400" b="0" i="0" u="none" strike="noStrike" dirty="0">
                        <a:solidFill>
                          <a:schemeClr val="tx1"/>
                        </a:solidFill>
                        <a:effectLst/>
                        <a:latin typeface="Calibri" pitchFamily="34" charset="0"/>
                        <a:cs typeface="Calibri" pitchFamily="34" charset="0"/>
                      </a:endParaRPr>
                    </a:p>
                  </a:txBody>
                  <a:tcPr marL="0" marR="0" marT="0" marB="0" anchor="b"/>
                </a:tc>
                <a:extLst>
                  <a:ext uri="{0D108BD9-81ED-4DB2-BD59-A6C34878D82A}">
                    <a16:rowId xmlns:a16="http://schemas.microsoft.com/office/drawing/2014/main" xmlns="" val="10001"/>
                  </a:ext>
                </a:extLst>
              </a:tr>
              <a:tr h="370840">
                <a:tc>
                  <a:txBody>
                    <a:bodyPr/>
                    <a:lstStyle/>
                    <a:p>
                      <a:pPr marL="0" indent="0" algn="l" defTabSz="914400" rtl="0" eaLnBrk="1" fontAlgn="t" latinLnBrk="0" hangingPunct="1">
                        <a:buFont typeface="+mj-lt"/>
                        <a:buNone/>
                      </a:pPr>
                      <a:r>
                        <a:rPr lang="en-US" sz="1400" b="0" i="0" u="none" strike="noStrike" kern="1200" dirty="0" smtClean="0">
                          <a:solidFill>
                            <a:schemeClr val="tx1"/>
                          </a:solidFill>
                          <a:effectLst/>
                          <a:latin typeface="Calibri" pitchFamily="34" charset="0"/>
                          <a:ea typeface="+mn-ea"/>
                          <a:cs typeface="Calibri" pitchFamily="34" charset="0"/>
                        </a:rPr>
                        <a:t>2. Mecklenburg Hospital</a:t>
                      </a:r>
                      <a:endParaRPr lang="en-US" sz="1400" b="0" i="0" u="none" strike="noStrike" kern="1200" dirty="0">
                        <a:solidFill>
                          <a:schemeClr val="tx1"/>
                        </a:solidFill>
                        <a:effectLst/>
                        <a:latin typeface="Calibri" pitchFamily="34" charset="0"/>
                        <a:ea typeface="+mn-ea"/>
                        <a:cs typeface="Calibri" pitchFamily="34" charset="0"/>
                      </a:endParaRPr>
                    </a:p>
                  </a:txBody>
                  <a:tcPr marL="0" marR="0" marT="0" marB="0" anchor="b"/>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Calibri" pitchFamily="34" charset="0"/>
                          <a:ea typeface="+mn-ea"/>
                          <a:cs typeface="Calibri" pitchFamily="34" charset="0"/>
                        </a:rPr>
                        <a:t>OPD, Pharmacy, X-Ray and New Hospital Entrance</a:t>
                      </a:r>
                    </a:p>
                  </a:txBody>
                  <a:tcPr marL="0" marR="0" marT="0" marB="0" anchor="b"/>
                </a:tc>
                <a:extLst>
                  <a:ext uri="{0D108BD9-81ED-4DB2-BD59-A6C34878D82A}">
                    <a16:rowId xmlns:a16="http://schemas.microsoft.com/office/drawing/2014/main" xmlns="" val="10002"/>
                  </a:ext>
                </a:extLst>
              </a:tr>
              <a:tr h="370840">
                <a:tc>
                  <a:txBody>
                    <a:bodyPr/>
                    <a:lstStyle/>
                    <a:p>
                      <a:pPr marL="0" indent="0" algn="l" fontAlgn="t">
                        <a:buFont typeface="+mj-lt"/>
                        <a:buNone/>
                      </a:pPr>
                      <a:r>
                        <a:rPr lang="en-US" sz="1400" u="none" strike="noStrike" dirty="0" smtClean="0">
                          <a:solidFill>
                            <a:schemeClr val="tx1"/>
                          </a:solidFill>
                          <a:effectLst/>
                          <a:latin typeface="Calibri" pitchFamily="34" charset="0"/>
                          <a:cs typeface="Calibri" pitchFamily="34" charset="0"/>
                        </a:rPr>
                        <a:t>3. </a:t>
                      </a:r>
                      <a:r>
                        <a:rPr lang="en-US" sz="1400" u="none" strike="noStrike" dirty="0" err="1" smtClean="0">
                          <a:solidFill>
                            <a:schemeClr val="tx1"/>
                          </a:solidFill>
                          <a:effectLst/>
                          <a:latin typeface="Calibri" pitchFamily="34" charset="0"/>
                          <a:cs typeface="Calibri" pitchFamily="34" charset="0"/>
                        </a:rPr>
                        <a:t>Nkomo</a:t>
                      </a:r>
                      <a:r>
                        <a:rPr lang="en-US" sz="1400" u="none" strike="noStrike" dirty="0" smtClean="0">
                          <a:solidFill>
                            <a:schemeClr val="tx1"/>
                          </a:solidFill>
                          <a:effectLst/>
                          <a:latin typeface="Calibri" pitchFamily="34" charset="0"/>
                          <a:cs typeface="Calibri" pitchFamily="34" charset="0"/>
                        </a:rPr>
                        <a:t> </a:t>
                      </a:r>
                      <a:r>
                        <a:rPr lang="en-US" sz="1400" u="none" strike="noStrike" dirty="0">
                          <a:solidFill>
                            <a:schemeClr val="tx1"/>
                          </a:solidFill>
                          <a:effectLst/>
                          <a:latin typeface="Calibri" pitchFamily="34" charset="0"/>
                          <a:cs typeface="Calibri" pitchFamily="34" charset="0"/>
                        </a:rPr>
                        <a:t>B </a:t>
                      </a:r>
                      <a:r>
                        <a:rPr lang="en-US" sz="1400" u="none" strike="noStrike" dirty="0" smtClean="0">
                          <a:solidFill>
                            <a:schemeClr val="tx1"/>
                          </a:solidFill>
                          <a:effectLst/>
                          <a:latin typeface="Calibri" pitchFamily="34" charset="0"/>
                          <a:cs typeface="Calibri" pitchFamily="34" charset="0"/>
                        </a:rPr>
                        <a:t>PHC  </a:t>
                      </a:r>
                      <a:endParaRPr lang="en-US" sz="1400" b="0" i="0" u="none" strike="noStrike" dirty="0">
                        <a:solidFill>
                          <a:schemeClr val="tx1"/>
                        </a:solidFill>
                        <a:effectLst/>
                        <a:latin typeface="Calibri" pitchFamily="34" charset="0"/>
                        <a:cs typeface="Calibri" pitchFamily="34" charset="0"/>
                      </a:endParaRPr>
                    </a:p>
                  </a:txBody>
                  <a:tcPr marL="0" marR="0" marT="0" marB="0" anchor="b"/>
                </a:tc>
                <a:tc>
                  <a:txBody>
                    <a:bodyPr/>
                    <a:lstStyle/>
                    <a:p>
                      <a:pPr algn="l" fontAlgn="t"/>
                      <a:r>
                        <a:rPr lang="en-US" sz="1400" u="none" strike="noStrike" dirty="0">
                          <a:solidFill>
                            <a:schemeClr val="tx1"/>
                          </a:solidFill>
                          <a:effectLst/>
                          <a:latin typeface="Calibri" pitchFamily="34" charset="0"/>
                          <a:cs typeface="Calibri" pitchFamily="34" charset="0"/>
                        </a:rPr>
                        <a:t>Replacement of existing </a:t>
                      </a:r>
                      <a:r>
                        <a:rPr lang="en-US" sz="1400" u="none" strike="noStrike" dirty="0" err="1">
                          <a:solidFill>
                            <a:schemeClr val="tx1"/>
                          </a:solidFill>
                          <a:effectLst/>
                          <a:latin typeface="Calibri" pitchFamily="34" charset="0"/>
                          <a:cs typeface="Calibri" pitchFamily="34" charset="0"/>
                        </a:rPr>
                        <a:t>Nkomo</a:t>
                      </a:r>
                      <a:r>
                        <a:rPr lang="en-US" sz="1400" u="none" strike="noStrike" dirty="0">
                          <a:solidFill>
                            <a:schemeClr val="tx1"/>
                          </a:solidFill>
                          <a:effectLst/>
                          <a:latin typeface="Calibri" pitchFamily="34" charset="0"/>
                          <a:cs typeface="Calibri" pitchFamily="34" charset="0"/>
                        </a:rPr>
                        <a:t> </a:t>
                      </a:r>
                      <a:r>
                        <a:rPr lang="en-US" sz="1400" u="none" strike="noStrike" dirty="0" smtClean="0">
                          <a:solidFill>
                            <a:schemeClr val="tx1"/>
                          </a:solidFill>
                          <a:effectLst/>
                          <a:latin typeface="Calibri" pitchFamily="34" charset="0"/>
                          <a:cs typeface="Calibri" pitchFamily="34" charset="0"/>
                        </a:rPr>
                        <a:t>PHC  </a:t>
                      </a:r>
                      <a:r>
                        <a:rPr lang="en-US" sz="1400" u="none" strike="noStrike" dirty="0">
                          <a:solidFill>
                            <a:schemeClr val="tx1"/>
                          </a:solidFill>
                          <a:effectLst/>
                          <a:latin typeface="Calibri" pitchFamily="34" charset="0"/>
                          <a:cs typeface="Calibri" pitchFamily="34" charset="0"/>
                        </a:rPr>
                        <a:t>on the same site incorporating the adjacent  </a:t>
                      </a:r>
                      <a:r>
                        <a:rPr lang="en-US" sz="1400" u="none" strike="noStrike" dirty="0" smtClean="0">
                          <a:solidFill>
                            <a:schemeClr val="tx1"/>
                          </a:solidFill>
                          <a:effectLst/>
                          <a:latin typeface="Calibri" pitchFamily="34" charset="0"/>
                          <a:cs typeface="Calibri" pitchFamily="34" charset="0"/>
                        </a:rPr>
                        <a:t>site. </a:t>
                      </a:r>
                      <a:endParaRPr lang="en-US" sz="1400" b="0" i="0" u="none" strike="noStrike" dirty="0">
                        <a:solidFill>
                          <a:schemeClr val="tx1"/>
                        </a:solidFill>
                        <a:effectLst/>
                        <a:latin typeface="Calibri" pitchFamily="34" charset="0"/>
                        <a:cs typeface="Calibri" pitchFamily="34" charset="0"/>
                      </a:endParaRPr>
                    </a:p>
                  </a:txBody>
                  <a:tcPr marL="0" marR="0" marT="0" marB="0" anchor="b"/>
                </a:tc>
                <a:extLst>
                  <a:ext uri="{0D108BD9-81ED-4DB2-BD59-A6C34878D82A}">
                    <a16:rowId xmlns:a16="http://schemas.microsoft.com/office/drawing/2014/main" xmlns="" val="10003"/>
                  </a:ext>
                </a:extLst>
              </a:tr>
              <a:tr h="370840">
                <a:tc>
                  <a:txBody>
                    <a:bodyPr/>
                    <a:lstStyle/>
                    <a:p>
                      <a:pPr marL="0" indent="0" algn="l" fontAlgn="t">
                        <a:buFont typeface="+mj-lt"/>
                        <a:buNone/>
                      </a:pPr>
                      <a:r>
                        <a:rPr lang="en-US" sz="1400" u="none" strike="noStrike" dirty="0" smtClean="0">
                          <a:effectLst/>
                          <a:latin typeface="Calibri" pitchFamily="34" charset="0"/>
                          <a:cs typeface="Calibri" pitchFamily="34" charset="0"/>
                        </a:rPr>
                        <a:t>4. </a:t>
                      </a:r>
                      <a:r>
                        <a:rPr lang="en-US" sz="1400" u="none" strike="noStrike" dirty="0" err="1" smtClean="0">
                          <a:effectLst/>
                          <a:latin typeface="Calibri" pitchFamily="34" charset="0"/>
                          <a:cs typeface="Calibri" pitchFamily="34" charset="0"/>
                        </a:rPr>
                        <a:t>Tshikundamalema</a:t>
                      </a:r>
                      <a:r>
                        <a:rPr lang="en-US" sz="1400" u="none" strike="noStrike" dirty="0" smtClean="0">
                          <a:effectLst/>
                          <a:latin typeface="Calibri" pitchFamily="34" charset="0"/>
                          <a:cs typeface="Calibri" pitchFamily="34" charset="0"/>
                        </a:rPr>
                        <a:t> PHC  </a:t>
                      </a:r>
                      <a:endParaRPr lang="en-US" sz="1400" b="0" i="0" u="none" strike="noStrike" dirty="0">
                        <a:solidFill>
                          <a:srgbClr val="000000"/>
                        </a:solidFill>
                        <a:effectLst/>
                        <a:latin typeface="Calibri" pitchFamily="34" charset="0"/>
                        <a:cs typeface="Calibri" pitchFamily="34" charset="0"/>
                      </a:endParaRPr>
                    </a:p>
                  </a:txBody>
                  <a:tcPr marL="0" marR="0" marT="0" marB="0" anchor="b"/>
                </a:tc>
                <a:tc>
                  <a:txBody>
                    <a:bodyPr/>
                    <a:lstStyle/>
                    <a:p>
                      <a:pPr algn="l" fontAlgn="t"/>
                      <a:r>
                        <a:rPr lang="en-US" sz="1400" u="none" strike="noStrike" dirty="0">
                          <a:effectLst/>
                          <a:latin typeface="Calibri" pitchFamily="34" charset="0"/>
                          <a:cs typeface="Calibri" pitchFamily="34" charset="0"/>
                        </a:rPr>
                        <a:t>Replacement of existing </a:t>
                      </a:r>
                      <a:r>
                        <a:rPr lang="en-US" sz="1400" u="none" strike="noStrike" dirty="0" err="1">
                          <a:effectLst/>
                          <a:latin typeface="Calibri" pitchFamily="34" charset="0"/>
                          <a:cs typeface="Calibri" pitchFamily="34" charset="0"/>
                        </a:rPr>
                        <a:t>Tshikundamalema</a:t>
                      </a:r>
                      <a:r>
                        <a:rPr lang="en-US" sz="1400" u="none" strike="noStrike" dirty="0">
                          <a:effectLst/>
                          <a:latin typeface="Calibri" pitchFamily="34" charset="0"/>
                          <a:cs typeface="Calibri" pitchFamily="34" charset="0"/>
                        </a:rPr>
                        <a:t> </a:t>
                      </a:r>
                      <a:r>
                        <a:rPr lang="en-US" sz="1400" u="none" strike="noStrike" dirty="0" smtClean="0">
                          <a:effectLst/>
                          <a:latin typeface="Calibri" pitchFamily="34" charset="0"/>
                          <a:cs typeface="Calibri" pitchFamily="34" charset="0"/>
                        </a:rPr>
                        <a:t>PHC  </a:t>
                      </a:r>
                      <a:r>
                        <a:rPr lang="en-US" sz="1400" u="none" strike="noStrike" dirty="0">
                          <a:effectLst/>
                          <a:latin typeface="Calibri" pitchFamily="34" charset="0"/>
                          <a:cs typeface="Calibri" pitchFamily="34" charset="0"/>
                        </a:rPr>
                        <a:t>on the same site incorporating adjacent  site</a:t>
                      </a:r>
                      <a:endParaRPr lang="en-US" sz="1400" b="0" i="0" u="none" strike="noStrike" dirty="0">
                        <a:solidFill>
                          <a:srgbClr val="000000"/>
                        </a:solidFill>
                        <a:effectLst/>
                        <a:latin typeface="Calibri" pitchFamily="34" charset="0"/>
                        <a:cs typeface="Calibri" pitchFamily="34" charset="0"/>
                      </a:endParaRPr>
                    </a:p>
                  </a:txBody>
                  <a:tcPr marL="0" marR="0" marT="0" marB="0" anchor="b"/>
                </a:tc>
                <a:extLst>
                  <a:ext uri="{0D108BD9-81ED-4DB2-BD59-A6C34878D82A}">
                    <a16:rowId xmlns:a16="http://schemas.microsoft.com/office/drawing/2014/main" xmlns="" val="10004"/>
                  </a:ext>
                </a:extLst>
              </a:tr>
              <a:tr h="370840">
                <a:tc>
                  <a:txBody>
                    <a:bodyPr/>
                    <a:lstStyle/>
                    <a:p>
                      <a:pPr marL="0" indent="0" algn="l" fontAlgn="t">
                        <a:buFont typeface="+mj-lt"/>
                        <a:buNone/>
                      </a:pPr>
                      <a:r>
                        <a:rPr lang="en-US" sz="1400" u="none" strike="noStrike" dirty="0" smtClean="0">
                          <a:effectLst/>
                          <a:latin typeface="Calibri" pitchFamily="34" charset="0"/>
                          <a:cs typeface="Calibri" pitchFamily="34" charset="0"/>
                        </a:rPr>
                        <a:t>5.</a:t>
                      </a:r>
                      <a:r>
                        <a:rPr lang="en-US" sz="1400" u="none" strike="noStrike" baseline="0" dirty="0" smtClean="0">
                          <a:effectLst/>
                          <a:latin typeface="Calibri" pitchFamily="34" charset="0"/>
                          <a:cs typeface="Calibri" pitchFamily="34" charset="0"/>
                        </a:rPr>
                        <a:t> </a:t>
                      </a:r>
                      <a:r>
                        <a:rPr lang="en-US" sz="1400" u="none" strike="noStrike" dirty="0" err="1" smtClean="0">
                          <a:effectLst/>
                          <a:latin typeface="Calibri" pitchFamily="34" charset="0"/>
                          <a:cs typeface="Calibri" pitchFamily="34" charset="0"/>
                        </a:rPr>
                        <a:t>Homulani</a:t>
                      </a:r>
                      <a:r>
                        <a:rPr lang="en-US" sz="1400" u="none" strike="noStrike" dirty="0" smtClean="0">
                          <a:effectLst/>
                          <a:latin typeface="Calibri" pitchFamily="34" charset="0"/>
                          <a:cs typeface="Calibri" pitchFamily="34" charset="0"/>
                        </a:rPr>
                        <a:t> PHC  </a:t>
                      </a:r>
                      <a:endParaRPr lang="en-US" sz="1400" b="0" i="0" u="none" strike="noStrike" dirty="0">
                        <a:solidFill>
                          <a:srgbClr val="000000"/>
                        </a:solidFill>
                        <a:effectLst/>
                        <a:latin typeface="Calibri" pitchFamily="34" charset="0"/>
                        <a:cs typeface="Calibri" pitchFamily="34" charset="0"/>
                      </a:endParaRPr>
                    </a:p>
                  </a:txBody>
                  <a:tcPr marL="0" marR="0" marT="0" marB="0" anchor="b"/>
                </a:tc>
                <a:tc>
                  <a:txBody>
                    <a:bodyPr/>
                    <a:lstStyle/>
                    <a:p>
                      <a:pPr algn="l" fontAlgn="t"/>
                      <a:r>
                        <a:rPr lang="en-US" sz="1400" u="none" strike="noStrike" dirty="0">
                          <a:effectLst/>
                          <a:latin typeface="Calibri" pitchFamily="34" charset="0"/>
                          <a:cs typeface="Calibri" pitchFamily="34" charset="0"/>
                        </a:rPr>
                        <a:t>Replacement of existing </a:t>
                      </a:r>
                      <a:r>
                        <a:rPr lang="en-US" sz="1400" u="none" strike="noStrike" dirty="0" err="1">
                          <a:effectLst/>
                          <a:latin typeface="Calibri" pitchFamily="34" charset="0"/>
                          <a:cs typeface="Calibri" pitchFamily="34" charset="0"/>
                        </a:rPr>
                        <a:t>Homulani</a:t>
                      </a:r>
                      <a:r>
                        <a:rPr lang="en-US" sz="1400" u="none" strike="noStrike" dirty="0">
                          <a:effectLst/>
                          <a:latin typeface="Calibri" pitchFamily="34" charset="0"/>
                          <a:cs typeface="Calibri" pitchFamily="34" charset="0"/>
                        </a:rPr>
                        <a:t> </a:t>
                      </a:r>
                      <a:r>
                        <a:rPr lang="en-US" sz="1400" u="none" strike="noStrike" dirty="0" smtClean="0">
                          <a:effectLst/>
                          <a:latin typeface="Calibri" pitchFamily="34" charset="0"/>
                          <a:cs typeface="Calibri" pitchFamily="34" charset="0"/>
                        </a:rPr>
                        <a:t>PHC  </a:t>
                      </a:r>
                      <a:r>
                        <a:rPr lang="en-US" sz="1400" u="none" strike="noStrike" dirty="0">
                          <a:effectLst/>
                          <a:latin typeface="Calibri" pitchFamily="34" charset="0"/>
                          <a:cs typeface="Calibri" pitchFamily="34" charset="0"/>
                        </a:rPr>
                        <a:t>on the same site </a:t>
                      </a:r>
                      <a:endParaRPr lang="en-US" sz="1400" b="0" i="0" u="none" strike="noStrike" dirty="0">
                        <a:solidFill>
                          <a:srgbClr val="000000"/>
                        </a:solidFill>
                        <a:effectLst/>
                        <a:latin typeface="Calibri" pitchFamily="34" charset="0"/>
                        <a:cs typeface="Calibri" pitchFamily="34" charset="0"/>
                      </a:endParaRPr>
                    </a:p>
                  </a:txBody>
                  <a:tcPr marL="0" marR="0" marT="0" marB="0" anchor="b"/>
                </a:tc>
                <a:extLst>
                  <a:ext uri="{0D108BD9-81ED-4DB2-BD59-A6C34878D82A}">
                    <a16:rowId xmlns:a16="http://schemas.microsoft.com/office/drawing/2014/main" xmlns="" val="10005"/>
                  </a:ext>
                </a:extLst>
              </a:tr>
              <a:tr h="370840">
                <a:tc>
                  <a:txBody>
                    <a:bodyPr/>
                    <a:lstStyle/>
                    <a:p>
                      <a:pPr marL="0" indent="0" algn="l" fontAlgn="t">
                        <a:buFont typeface="+mj-lt"/>
                        <a:buNone/>
                      </a:pPr>
                      <a:r>
                        <a:rPr lang="en-US" sz="1400" b="0" i="0" u="none" strike="noStrike" dirty="0" smtClean="0">
                          <a:solidFill>
                            <a:srgbClr val="000000"/>
                          </a:solidFill>
                          <a:effectLst/>
                          <a:latin typeface="Calibri" pitchFamily="34" charset="0"/>
                          <a:cs typeface="Calibri" pitchFamily="34" charset="0"/>
                        </a:rPr>
                        <a:t>6. Elim Boiler</a:t>
                      </a:r>
                      <a:endParaRPr lang="en-US" sz="1400" b="0" i="0" u="none" strike="noStrike" dirty="0">
                        <a:solidFill>
                          <a:srgbClr val="000000"/>
                        </a:solidFill>
                        <a:effectLst/>
                        <a:latin typeface="Calibri" pitchFamily="34" charset="0"/>
                        <a:cs typeface="Calibri" pitchFamily="34" charset="0"/>
                      </a:endParaRPr>
                    </a:p>
                  </a:txBody>
                  <a:tcPr marL="0" marR="0" marT="0" marB="0" anchor="b"/>
                </a:tc>
                <a:tc>
                  <a:txBody>
                    <a:bodyPr/>
                    <a:lstStyle/>
                    <a:p>
                      <a:pPr algn="l" fontAlgn="t"/>
                      <a:r>
                        <a:rPr lang="en-US" sz="1400" b="0" i="0" u="none" strike="noStrike" dirty="0" smtClean="0">
                          <a:solidFill>
                            <a:srgbClr val="000000"/>
                          </a:solidFill>
                          <a:effectLst/>
                          <a:latin typeface="Calibri" pitchFamily="34" charset="0"/>
                          <a:cs typeface="Calibri" pitchFamily="34" charset="0"/>
                        </a:rPr>
                        <a:t>Upgrade of Boilers and New Boiler House </a:t>
                      </a:r>
                      <a:endParaRPr lang="en-US" sz="1400" b="0" i="0" u="none" strike="noStrike" dirty="0">
                        <a:solidFill>
                          <a:srgbClr val="000000"/>
                        </a:solidFill>
                        <a:effectLst/>
                        <a:latin typeface="Calibri" pitchFamily="34" charset="0"/>
                        <a:cs typeface="Calibri" pitchFamily="34" charset="0"/>
                      </a:endParaRPr>
                    </a:p>
                  </a:txBody>
                  <a:tcPr marL="0" marR="0" marT="0" marB="0" anchor="b"/>
                </a:tc>
                <a:extLst>
                  <a:ext uri="{0D108BD9-81ED-4DB2-BD59-A6C34878D82A}">
                    <a16:rowId xmlns:a16="http://schemas.microsoft.com/office/drawing/2014/main" xmlns="" val="10006"/>
                  </a:ext>
                </a:extLst>
              </a:tr>
              <a:tr h="370840">
                <a:tc>
                  <a:txBody>
                    <a:bodyPr/>
                    <a:lstStyle/>
                    <a:p>
                      <a:pPr algn="l" fontAlgn="b"/>
                      <a:r>
                        <a:rPr lang="en-US" sz="1400" b="0" i="0" u="none" strike="noStrike" dirty="0" smtClean="0">
                          <a:solidFill>
                            <a:srgbClr val="000000"/>
                          </a:solidFill>
                          <a:effectLst/>
                          <a:latin typeface="Calibri"/>
                        </a:rPr>
                        <a:t>7. Old </a:t>
                      </a:r>
                      <a:r>
                        <a:rPr lang="en-US" sz="1400" b="0" i="0" u="none" strike="noStrike" dirty="0">
                          <a:solidFill>
                            <a:srgbClr val="000000"/>
                          </a:solidFill>
                          <a:effectLst/>
                          <a:latin typeface="Calibri"/>
                        </a:rPr>
                        <a:t>Nkhensani EMS Station  </a:t>
                      </a:r>
                    </a:p>
                  </a:txBody>
                  <a:tcPr marL="0" marR="0" marT="0" marB="0" anchor="b"/>
                </a:tc>
                <a:tc>
                  <a:txBody>
                    <a:bodyPr/>
                    <a:lstStyle/>
                    <a:p>
                      <a:pPr algn="l" fontAlgn="b"/>
                      <a:r>
                        <a:rPr lang="en-US" sz="1400" b="0" i="0" u="none" strike="noStrike" dirty="0">
                          <a:solidFill>
                            <a:srgbClr val="000000"/>
                          </a:solidFill>
                          <a:effectLst/>
                          <a:latin typeface="Calibri"/>
                        </a:rPr>
                        <a:t>Old Nkhensani EMS Station: Upgrade / repurpose of existing buildings at the Old Nkhensani hospital Site into an EMS station (cost </a:t>
                      </a:r>
                      <a:r>
                        <a:rPr lang="en-US" sz="1400" b="0" i="0" u="none" strike="noStrike" dirty="0" err="1">
                          <a:solidFill>
                            <a:srgbClr val="000000"/>
                          </a:solidFill>
                          <a:effectLst/>
                          <a:latin typeface="Calibri"/>
                        </a:rPr>
                        <a:t>centre</a:t>
                      </a:r>
                      <a:r>
                        <a:rPr lang="en-US" sz="1400" b="0" i="0" u="none" strike="noStrike" dirty="0">
                          <a:solidFill>
                            <a:srgbClr val="000000"/>
                          </a:solidFill>
                          <a:effectLst/>
                          <a:latin typeface="Calibri"/>
                        </a:rPr>
                        <a:t>)</a:t>
                      </a:r>
                    </a:p>
                  </a:txBody>
                  <a:tcPr marL="0" marR="0" marT="0" marB="0" anchor="b"/>
                </a:tc>
                <a:extLst>
                  <a:ext uri="{0D108BD9-81ED-4DB2-BD59-A6C34878D82A}">
                    <a16:rowId xmlns:a16="http://schemas.microsoft.com/office/drawing/2014/main" xmlns="" val="10007"/>
                  </a:ext>
                </a:extLst>
              </a:tr>
              <a:tr h="370840">
                <a:tc>
                  <a:txBody>
                    <a:bodyPr/>
                    <a:lstStyle/>
                    <a:p>
                      <a:pPr algn="l" fontAlgn="b"/>
                      <a:r>
                        <a:rPr lang="en-US" sz="1400" b="0" i="0" u="none" strike="noStrike" dirty="0">
                          <a:solidFill>
                            <a:srgbClr val="000000"/>
                          </a:solidFill>
                          <a:effectLst/>
                          <a:latin typeface="Calibri"/>
                        </a:rPr>
                        <a:t> </a:t>
                      </a:r>
                      <a:endParaRPr lang="en-US" sz="1400" b="0" i="0" u="none" strike="noStrike" dirty="0" smtClean="0">
                        <a:solidFill>
                          <a:srgbClr val="000000"/>
                        </a:solidFill>
                        <a:effectLst/>
                        <a:latin typeface="Calibri"/>
                      </a:endParaRPr>
                    </a:p>
                    <a:p>
                      <a:pPr algn="l" fontAlgn="b"/>
                      <a:endParaRPr lang="en-US" sz="1400" b="0" i="0" u="none" strike="noStrike" dirty="0" smtClean="0">
                        <a:solidFill>
                          <a:srgbClr val="000000"/>
                        </a:solidFill>
                        <a:effectLst/>
                        <a:latin typeface="Calibri"/>
                      </a:endParaRPr>
                    </a:p>
                    <a:p>
                      <a:pPr algn="l" fontAlgn="b"/>
                      <a:r>
                        <a:rPr lang="en-US" sz="1400" b="0" i="0" u="none" strike="noStrike" dirty="0" smtClean="0">
                          <a:solidFill>
                            <a:srgbClr val="000000"/>
                          </a:solidFill>
                          <a:effectLst/>
                          <a:latin typeface="Calibri"/>
                        </a:rPr>
                        <a:t>8. Grace </a:t>
                      </a:r>
                      <a:r>
                        <a:rPr lang="en-US" sz="1400" b="0" i="0" u="none" strike="noStrike" dirty="0" err="1">
                          <a:solidFill>
                            <a:srgbClr val="000000"/>
                          </a:solidFill>
                          <a:effectLst/>
                          <a:latin typeface="Calibri"/>
                        </a:rPr>
                        <a:t>Mugodeni</a:t>
                      </a:r>
                      <a:r>
                        <a:rPr lang="en-US" sz="1400" b="0" i="0" u="none" strike="noStrike" dirty="0">
                          <a:solidFill>
                            <a:srgbClr val="000000"/>
                          </a:solidFill>
                          <a:effectLst/>
                          <a:latin typeface="Calibri"/>
                        </a:rPr>
                        <a:t> EMS Station </a:t>
                      </a:r>
                    </a:p>
                  </a:txBody>
                  <a:tcPr marL="0" marR="0" marT="0" marB="0" anchor="b"/>
                </a:tc>
                <a:tc>
                  <a:txBody>
                    <a:bodyPr/>
                    <a:lstStyle/>
                    <a:p>
                      <a:pPr algn="l" fontAlgn="b"/>
                      <a:r>
                        <a:rPr lang="en-US" sz="1400" b="0" i="0" u="none" strike="noStrike" dirty="0">
                          <a:solidFill>
                            <a:srgbClr val="000000"/>
                          </a:solidFill>
                          <a:effectLst/>
                          <a:latin typeface="Calibri"/>
                        </a:rPr>
                        <a:t>Grace </a:t>
                      </a:r>
                      <a:r>
                        <a:rPr lang="en-US" sz="1400" b="0" i="0" u="none" strike="noStrike" dirty="0" err="1">
                          <a:solidFill>
                            <a:srgbClr val="000000"/>
                          </a:solidFill>
                          <a:effectLst/>
                          <a:latin typeface="Calibri"/>
                        </a:rPr>
                        <a:t>Mugodeni</a:t>
                      </a:r>
                      <a:r>
                        <a:rPr lang="en-US" sz="1400" b="0" i="0" u="none" strike="noStrike" dirty="0">
                          <a:solidFill>
                            <a:srgbClr val="000000"/>
                          </a:solidFill>
                          <a:effectLst/>
                          <a:latin typeface="Calibri"/>
                        </a:rPr>
                        <a:t> EMS Station: New EMS Station within the existing Grace </a:t>
                      </a:r>
                      <a:r>
                        <a:rPr lang="en-US" sz="1400" b="0" i="0" u="none" strike="noStrike" dirty="0" err="1">
                          <a:solidFill>
                            <a:srgbClr val="000000"/>
                          </a:solidFill>
                          <a:effectLst/>
                          <a:latin typeface="Calibri"/>
                        </a:rPr>
                        <a:t>Mugodeni</a:t>
                      </a:r>
                      <a:r>
                        <a:rPr lang="en-US" sz="1400" b="0" i="0" u="none" strike="noStrike" dirty="0">
                          <a:solidFill>
                            <a:srgbClr val="000000"/>
                          </a:solidFill>
                          <a:effectLst/>
                          <a:latin typeface="Calibri"/>
                        </a:rPr>
                        <a:t> community health </a:t>
                      </a:r>
                      <a:r>
                        <a:rPr lang="en-US" sz="1400" b="0" i="0" u="none" strike="noStrike" dirty="0" err="1">
                          <a:solidFill>
                            <a:srgbClr val="000000"/>
                          </a:solidFill>
                          <a:effectLst/>
                          <a:latin typeface="Calibri"/>
                        </a:rPr>
                        <a:t>centre's</a:t>
                      </a:r>
                      <a:r>
                        <a:rPr lang="en-US" sz="1400" b="0" i="0" u="none" strike="noStrike" dirty="0">
                          <a:solidFill>
                            <a:srgbClr val="000000"/>
                          </a:solidFill>
                          <a:effectLst/>
                          <a:latin typeface="Calibri"/>
                        </a:rPr>
                        <a:t> site </a:t>
                      </a:r>
                    </a:p>
                  </a:txBody>
                  <a:tcPr marL="0" marR="0" marT="0" marB="0" anchor="b"/>
                </a:tc>
                <a:extLst>
                  <a:ext uri="{0D108BD9-81ED-4DB2-BD59-A6C34878D82A}">
                    <a16:rowId xmlns:a16="http://schemas.microsoft.com/office/drawing/2014/main" xmlns="" val="10008"/>
                  </a:ext>
                </a:extLst>
              </a:tr>
              <a:tr h="370840">
                <a:tc>
                  <a:txBody>
                    <a:bodyPr/>
                    <a:lstStyle/>
                    <a:p>
                      <a:pPr algn="l" fontAlgn="b"/>
                      <a:endParaRPr lang="en-US" sz="1400" b="0" i="0" u="none" strike="noStrike" dirty="0" smtClean="0">
                        <a:solidFill>
                          <a:schemeClr val="tx1"/>
                        </a:solidFill>
                        <a:effectLst/>
                        <a:latin typeface="Calibri"/>
                      </a:endParaRPr>
                    </a:p>
                    <a:p>
                      <a:pPr algn="l" fontAlgn="b"/>
                      <a:r>
                        <a:rPr lang="en-US" sz="1400" b="0" i="0" u="none" strike="noStrike" dirty="0" smtClean="0">
                          <a:solidFill>
                            <a:schemeClr val="tx1"/>
                          </a:solidFill>
                          <a:effectLst/>
                          <a:latin typeface="Calibri"/>
                        </a:rPr>
                        <a:t>9. Malamulele Hospital</a:t>
                      </a:r>
                      <a:endParaRPr lang="en-US" sz="1400" b="0" i="0" u="none" strike="noStrike" dirty="0">
                        <a:solidFill>
                          <a:schemeClr val="tx1"/>
                        </a:solidFill>
                        <a:effectLst/>
                        <a:latin typeface="Calibri"/>
                      </a:endParaRPr>
                    </a:p>
                  </a:txBody>
                  <a:tcPr marL="0" marR="0" marT="0" marB="0" anchor="b"/>
                </a:tc>
                <a:tc>
                  <a:txBody>
                    <a:bodyPr/>
                    <a:lstStyle/>
                    <a:p>
                      <a:pPr algn="l" fontAlgn="b"/>
                      <a:r>
                        <a:rPr lang="en-US" sz="1400" b="0" i="0" u="none" strike="noStrike" dirty="0" smtClean="0">
                          <a:solidFill>
                            <a:schemeClr val="tx1"/>
                          </a:solidFill>
                          <a:effectLst/>
                          <a:latin typeface="Calibri"/>
                        </a:rPr>
                        <a:t>Ten</a:t>
                      </a:r>
                      <a:r>
                        <a:rPr lang="en-US" sz="1400" b="0" i="0" u="none" strike="noStrike" baseline="0" dirty="0" smtClean="0">
                          <a:solidFill>
                            <a:schemeClr val="tx1"/>
                          </a:solidFill>
                          <a:effectLst/>
                          <a:latin typeface="Calibri"/>
                        </a:rPr>
                        <a:t> bedroom staff accommodation at Malamulele Hospital </a:t>
                      </a:r>
                      <a:endParaRPr lang="en-US" sz="1400" b="0" i="0" u="none" strike="noStrike" dirty="0">
                        <a:solidFill>
                          <a:schemeClr val="tx1"/>
                        </a:solidFill>
                        <a:effectLst/>
                        <a:latin typeface="Calibri"/>
                      </a:endParaRPr>
                    </a:p>
                  </a:txBody>
                  <a:tcPr marL="0" marR="0" marT="0" marB="0" anchor="b"/>
                </a:tc>
                <a:extLst>
                  <a:ext uri="{0D108BD9-81ED-4DB2-BD59-A6C34878D82A}">
                    <a16:rowId xmlns:a16="http://schemas.microsoft.com/office/drawing/2014/main" xmlns="" val="10009"/>
                  </a:ext>
                </a:extLst>
              </a:tr>
              <a:tr h="370840">
                <a:tc>
                  <a:txBody>
                    <a:bodyPr/>
                    <a:lstStyle/>
                    <a:p>
                      <a:pPr marL="0" indent="0" algn="l" fontAlgn="t">
                        <a:buFont typeface="+mj-lt"/>
                        <a:buNone/>
                      </a:pPr>
                      <a:endParaRPr lang="en-US" sz="1400" b="0" i="0" u="none" strike="noStrike" dirty="0" smtClean="0">
                        <a:solidFill>
                          <a:schemeClr val="tx1"/>
                        </a:solidFill>
                        <a:effectLst/>
                        <a:latin typeface="Calibri" pitchFamily="34" charset="0"/>
                        <a:cs typeface="Calibri" pitchFamily="34" charset="0"/>
                      </a:endParaRPr>
                    </a:p>
                    <a:p>
                      <a:pPr marL="0" indent="0" algn="l" fontAlgn="t">
                        <a:buFont typeface="+mj-lt"/>
                        <a:buNone/>
                      </a:pPr>
                      <a:r>
                        <a:rPr lang="en-US" sz="1400" b="0" i="0" u="none" strike="noStrike" dirty="0" smtClean="0">
                          <a:solidFill>
                            <a:schemeClr val="tx1"/>
                          </a:solidFill>
                          <a:effectLst/>
                          <a:latin typeface="Calibri" pitchFamily="34" charset="0"/>
                          <a:cs typeface="Calibri" pitchFamily="34" charset="0"/>
                        </a:rPr>
                        <a:t>10. Voortrekker Hospital</a:t>
                      </a:r>
                      <a:endParaRPr lang="en-US" sz="1400" b="0" i="0" u="none" strike="noStrike" dirty="0">
                        <a:solidFill>
                          <a:schemeClr val="tx1"/>
                        </a:solidFill>
                        <a:effectLst/>
                        <a:latin typeface="Calibri" pitchFamily="34" charset="0"/>
                        <a:cs typeface="Calibri" pitchFamily="34" charset="0"/>
                      </a:endParaRPr>
                    </a:p>
                  </a:txBody>
                  <a:tcPr marL="0" marR="0" marT="0" marB="0" anchor="b"/>
                </a:tc>
                <a:tc>
                  <a:txBody>
                    <a:bodyPr/>
                    <a:lstStyle/>
                    <a:p>
                      <a:pPr algn="l" fontAlgn="t"/>
                      <a:r>
                        <a:rPr lang="en-US" sz="1400" b="0" i="0" u="none" strike="noStrike" dirty="0" smtClean="0">
                          <a:solidFill>
                            <a:schemeClr val="tx1"/>
                          </a:solidFill>
                          <a:effectLst/>
                          <a:latin typeface="Calibri" pitchFamily="34" charset="0"/>
                          <a:cs typeface="Calibri" pitchFamily="34" charset="0"/>
                        </a:rPr>
                        <a:t>OPD and Casualty</a:t>
                      </a:r>
                      <a:endParaRPr lang="en-US" sz="1400" b="0" i="0" u="none" strike="noStrike" dirty="0">
                        <a:solidFill>
                          <a:schemeClr val="tx1"/>
                        </a:solidFill>
                        <a:effectLst/>
                        <a:latin typeface="Calibri" pitchFamily="34" charset="0"/>
                        <a:cs typeface="Calibri" pitchFamily="34" charset="0"/>
                      </a:endParaRPr>
                    </a:p>
                  </a:txBody>
                  <a:tcPr marL="0" marR="0" marT="0" marB="0" anchor="b"/>
                </a:tc>
                <a:extLst>
                  <a:ext uri="{0D108BD9-81ED-4DB2-BD59-A6C34878D82A}">
                    <a16:rowId xmlns:a16="http://schemas.microsoft.com/office/drawing/2014/main" xmlns="" val="10010"/>
                  </a:ext>
                </a:extLst>
              </a:tr>
              <a:tr h="370840">
                <a:tc>
                  <a:txBody>
                    <a:bodyPr/>
                    <a:lstStyle/>
                    <a:p>
                      <a:pPr marL="0" indent="0" algn="l" fontAlgn="t">
                        <a:buFont typeface="+mj-lt"/>
                        <a:buNone/>
                      </a:pPr>
                      <a:endParaRPr lang="en-US" sz="1400" b="0" i="0" u="none" strike="noStrike" dirty="0" smtClean="0">
                        <a:solidFill>
                          <a:schemeClr val="tx1"/>
                        </a:solidFill>
                        <a:effectLst/>
                        <a:latin typeface="Calibri" pitchFamily="34" charset="0"/>
                        <a:cs typeface="Calibri" pitchFamily="34" charset="0"/>
                      </a:endParaRPr>
                    </a:p>
                    <a:p>
                      <a:pPr marL="0" indent="0" algn="l" fontAlgn="t">
                        <a:buFont typeface="+mj-lt"/>
                        <a:buNone/>
                      </a:pPr>
                      <a:r>
                        <a:rPr lang="en-US" sz="1400" b="0" i="0" u="none" strike="noStrike" dirty="0" smtClean="0">
                          <a:solidFill>
                            <a:schemeClr val="tx1"/>
                          </a:solidFill>
                          <a:effectLst/>
                          <a:latin typeface="Calibri" pitchFamily="34" charset="0"/>
                          <a:cs typeface="Calibri" pitchFamily="34" charset="0"/>
                        </a:rPr>
                        <a:t>11. Mankweng Hospital</a:t>
                      </a:r>
                      <a:endParaRPr lang="en-US" sz="1400" b="0" i="0" u="none" strike="noStrike" dirty="0">
                        <a:solidFill>
                          <a:schemeClr val="tx1"/>
                        </a:solidFill>
                        <a:effectLst/>
                        <a:latin typeface="Calibri" pitchFamily="34" charset="0"/>
                        <a:cs typeface="Calibri" pitchFamily="34" charset="0"/>
                      </a:endParaRPr>
                    </a:p>
                  </a:txBody>
                  <a:tcPr marL="0" marR="0" marT="0" marB="0" anchor="b"/>
                </a:tc>
                <a:tc>
                  <a:txBody>
                    <a:bodyPr/>
                    <a:lstStyle/>
                    <a:p>
                      <a:pPr algn="l" fontAlgn="t"/>
                      <a:r>
                        <a:rPr lang="en-US" sz="1400" b="0" i="0" u="none" strike="noStrike" dirty="0" smtClean="0">
                          <a:solidFill>
                            <a:schemeClr val="tx1"/>
                          </a:solidFill>
                          <a:effectLst/>
                          <a:latin typeface="Calibri" pitchFamily="34" charset="0"/>
                          <a:cs typeface="Calibri" pitchFamily="34" charset="0"/>
                        </a:rPr>
                        <a:t>Forensic Pathology Laboratory</a:t>
                      </a:r>
                      <a:endParaRPr lang="en-US" sz="1400" b="0" i="0" u="none" strike="noStrike" dirty="0">
                        <a:solidFill>
                          <a:schemeClr val="tx1"/>
                        </a:solidFill>
                        <a:effectLst/>
                        <a:latin typeface="Calibri" pitchFamily="34" charset="0"/>
                        <a:cs typeface="Calibri" pitchFamily="34" charset="0"/>
                      </a:endParaRPr>
                    </a:p>
                  </a:txBody>
                  <a:tcPr marL="0" marR="0" marT="0" marB="0" anchor="b"/>
                </a:tc>
                <a:extLst>
                  <a:ext uri="{0D108BD9-81ED-4DB2-BD59-A6C34878D82A}">
                    <a16:rowId xmlns:a16="http://schemas.microsoft.com/office/drawing/2014/main" xmlns="" val="10011"/>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98</a:t>
            </a:fld>
            <a:endParaRPr lang="en-ZA" altLang="en-US"/>
          </a:p>
        </p:txBody>
      </p:sp>
    </p:spTree>
    <p:extLst>
      <p:ext uri="{BB962C8B-B14F-4D97-AF65-F5344CB8AC3E}">
        <p14:creationId xmlns:p14="http://schemas.microsoft.com/office/powerpoint/2010/main" xmlns="" val="39132294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2800" b="1" dirty="0">
                <a:solidFill>
                  <a:srgbClr val="000000"/>
                </a:solidFill>
                <a:latin typeface="Tahoma"/>
                <a:cs typeface="Arial"/>
              </a:rPr>
              <a:t>Address the backlog in capital projects…. </a:t>
            </a:r>
            <a:br>
              <a:rPr lang="en-ZA" sz="2800" b="1" dirty="0">
                <a:solidFill>
                  <a:srgbClr val="000000"/>
                </a:solidFill>
                <a:latin typeface="Tahoma"/>
                <a:cs typeface="Arial"/>
              </a:rPr>
            </a:br>
            <a:r>
              <a:rPr lang="en-ZA" sz="2000" b="1" i="1" dirty="0">
                <a:solidFill>
                  <a:srgbClr val="000000"/>
                </a:solidFill>
                <a:latin typeface="Tahoma"/>
                <a:cs typeface="Arial"/>
              </a:rPr>
              <a:t>Facilities </a:t>
            </a:r>
            <a:r>
              <a:rPr lang="en-ZA" altLang="en-US" sz="2000" b="1" i="1" dirty="0">
                <a:solidFill>
                  <a:srgbClr val="000000"/>
                </a:solidFill>
                <a:latin typeface="Tahoma"/>
                <a:cs typeface="Arial"/>
              </a:rPr>
              <a:t>Completed </a:t>
            </a:r>
            <a:r>
              <a:rPr lang="en-ZA" altLang="en-US" sz="2000" b="1" i="1" dirty="0" smtClean="0">
                <a:solidFill>
                  <a:srgbClr val="000000"/>
                </a:solidFill>
                <a:latin typeface="Tahoma"/>
                <a:cs typeface="Arial"/>
              </a:rPr>
              <a:t>17/18</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466505652"/>
              </p:ext>
            </p:extLst>
          </p:nvPr>
        </p:nvGraphicFramePr>
        <p:xfrm>
          <a:off x="764282" y="1600200"/>
          <a:ext cx="8227325" cy="4079240"/>
        </p:xfrm>
        <a:graphic>
          <a:graphicData uri="http://schemas.openxmlformats.org/drawingml/2006/table">
            <a:tbl>
              <a:tblPr firstRow="1" bandRow="1">
                <a:tableStyleId>{5C22544A-7EE6-4342-B048-85BDC9FD1C3A}</a:tableStyleId>
              </a:tblPr>
              <a:tblGrid>
                <a:gridCol w="2661313">
                  <a:extLst>
                    <a:ext uri="{9D8B030D-6E8A-4147-A177-3AD203B41FA5}">
                      <a16:colId xmlns:a16="http://schemas.microsoft.com/office/drawing/2014/main" xmlns="" val="20000"/>
                    </a:ext>
                  </a:extLst>
                </a:gridCol>
                <a:gridCol w="5566012">
                  <a:extLst>
                    <a:ext uri="{9D8B030D-6E8A-4147-A177-3AD203B41FA5}">
                      <a16:colId xmlns:a16="http://schemas.microsoft.com/office/drawing/2014/main" xmlns="" val="20001"/>
                    </a:ext>
                  </a:extLst>
                </a:gridCol>
              </a:tblGrid>
              <a:tr h="37084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Facility Name</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Completed Project  Name/Description</a:t>
                      </a:r>
                      <a:endParaRPr lang="en-US" sz="12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370840">
                <a:tc>
                  <a:txBody>
                    <a:bodyPr/>
                    <a:lstStyle/>
                    <a:p>
                      <a:pPr algn="l" fontAlgn="t"/>
                      <a:r>
                        <a:rPr lang="en-US" sz="1600" b="0" i="0" u="none" strike="noStrike" dirty="0" smtClean="0">
                          <a:solidFill>
                            <a:schemeClr val="tx1"/>
                          </a:solidFill>
                          <a:effectLst/>
                          <a:latin typeface="Calibri" pitchFamily="34" charset="0"/>
                          <a:cs typeface="Arial" pitchFamily="34" charset="0"/>
                        </a:rPr>
                        <a:t>1.Matlala Hospital</a:t>
                      </a:r>
                      <a:endParaRPr lang="en-US" sz="1600" b="0" i="0" u="none" strike="noStrike" dirty="0">
                        <a:solidFill>
                          <a:schemeClr val="tx1"/>
                        </a:solidFill>
                        <a:effectLst/>
                        <a:latin typeface="Calibri"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dirty="0" smtClean="0">
                          <a:solidFill>
                            <a:schemeClr val="tx1"/>
                          </a:solidFill>
                          <a:effectLst/>
                          <a:latin typeface="Calibri" pitchFamily="34" charset="0"/>
                          <a:cs typeface="Calibri" pitchFamily="34" charset="0"/>
                        </a:rPr>
                        <a:t>Health Support Centre and OPD Revamp  </a:t>
                      </a:r>
                      <a:endParaRPr lang="en-US" sz="1600" b="0" i="0" u="none" strike="noStrike" dirty="0" smtClean="0">
                        <a:solidFill>
                          <a:schemeClr val="tx1"/>
                        </a:solidFill>
                        <a:effectLst/>
                        <a:latin typeface="Calibri" pitchFamily="34" charset="0"/>
                        <a:cs typeface="Calibri" pitchFamily="34" charset="0"/>
                      </a:endParaRPr>
                    </a:p>
                  </a:txBody>
                  <a:tcPr marL="0" marR="0" marT="0" marB="0"/>
                </a:tc>
                <a:extLst>
                  <a:ext uri="{0D108BD9-81ED-4DB2-BD59-A6C34878D82A}">
                    <a16:rowId xmlns:a16="http://schemas.microsoft.com/office/drawing/2014/main" xmlns="" val="10001"/>
                  </a:ext>
                </a:extLst>
              </a:tr>
              <a:tr h="370840">
                <a:tc>
                  <a:txBody>
                    <a:bodyPr/>
                    <a:lstStyle/>
                    <a:p>
                      <a:pPr algn="l" fontAlgn="t"/>
                      <a:r>
                        <a:rPr lang="en-US" sz="1600" u="none" strike="noStrike" dirty="0">
                          <a:effectLst/>
                          <a:latin typeface="Calibri" pitchFamily="34" charset="0"/>
                          <a:cs typeface="Arial" pitchFamily="34" charset="0"/>
                        </a:rPr>
                        <a:t>2</a:t>
                      </a:r>
                      <a:r>
                        <a:rPr lang="en-US" sz="1600" u="none" strike="noStrike" dirty="0" smtClean="0">
                          <a:effectLst/>
                          <a:latin typeface="Calibri" pitchFamily="34" charset="0"/>
                          <a:cs typeface="Arial" pitchFamily="34" charset="0"/>
                        </a:rPr>
                        <a:t>.Zebediela</a:t>
                      </a:r>
                      <a:r>
                        <a:rPr lang="en-US" sz="1600" u="none" strike="noStrike" baseline="0" dirty="0" smtClean="0">
                          <a:effectLst/>
                          <a:latin typeface="Calibri" pitchFamily="34" charset="0"/>
                          <a:cs typeface="Arial" pitchFamily="34" charset="0"/>
                        </a:rPr>
                        <a:t> </a:t>
                      </a:r>
                      <a:r>
                        <a:rPr lang="en-US" sz="1600" u="none" strike="noStrike" dirty="0" smtClean="0">
                          <a:effectLst/>
                          <a:latin typeface="Calibri" pitchFamily="34" charset="0"/>
                          <a:cs typeface="Arial" pitchFamily="34" charset="0"/>
                        </a:rPr>
                        <a:t>Hospital</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600" u="none" strike="noStrike" dirty="0" smtClean="0">
                          <a:effectLst/>
                          <a:latin typeface="Calibri" pitchFamily="34" charset="0"/>
                          <a:cs typeface="Arial" pitchFamily="34" charset="0"/>
                        </a:rPr>
                        <a:t>Hospital Mortuary</a:t>
                      </a:r>
                      <a:endParaRPr lang="en-US" sz="1600" b="0" i="0" u="none" strike="noStrike" dirty="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2"/>
                  </a:ext>
                </a:extLst>
              </a:tr>
              <a:tr h="370840">
                <a:tc>
                  <a:txBody>
                    <a:bodyPr/>
                    <a:lstStyle/>
                    <a:p>
                      <a:pPr algn="l" fontAlgn="t"/>
                      <a:r>
                        <a:rPr lang="en-US" sz="1600" b="0" i="0" u="none" strike="noStrike" dirty="0" smtClean="0">
                          <a:solidFill>
                            <a:srgbClr val="000000"/>
                          </a:solidFill>
                          <a:effectLst/>
                          <a:latin typeface="Calibri" pitchFamily="34" charset="0"/>
                          <a:cs typeface="Arial" pitchFamily="34" charset="0"/>
                        </a:rPr>
                        <a:t>3.Provincial Office</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600" b="0" i="0" u="none" strike="noStrike" dirty="0" smtClean="0">
                          <a:solidFill>
                            <a:srgbClr val="000000"/>
                          </a:solidFill>
                          <a:effectLst/>
                          <a:latin typeface="Calibri" pitchFamily="34" charset="0"/>
                          <a:cs typeface="Arial" pitchFamily="34" charset="0"/>
                        </a:rPr>
                        <a:t>EMS Head Office</a:t>
                      </a:r>
                      <a:endParaRPr lang="en-US" sz="1600" b="0" i="0" u="none" strike="noStrike" dirty="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3"/>
                  </a:ext>
                </a:extLst>
              </a:tr>
              <a:tr h="370840">
                <a:tc>
                  <a:txBody>
                    <a:bodyPr/>
                    <a:lstStyle/>
                    <a:p>
                      <a:pPr algn="l" fontAlgn="t"/>
                      <a:r>
                        <a:rPr lang="en-US" sz="1600" b="0" i="0" u="none" strike="noStrike" dirty="0" smtClean="0">
                          <a:solidFill>
                            <a:srgbClr val="000000"/>
                          </a:solidFill>
                          <a:effectLst/>
                          <a:latin typeface="Calibri" pitchFamily="34" charset="0"/>
                          <a:cs typeface="Arial" pitchFamily="34" charset="0"/>
                        </a:rPr>
                        <a:t>4.Thabazimbi</a:t>
                      </a:r>
                      <a:r>
                        <a:rPr lang="en-US" sz="1600" b="0" i="0" u="none" strike="noStrike" baseline="0" dirty="0" smtClean="0">
                          <a:solidFill>
                            <a:srgbClr val="000000"/>
                          </a:solidFill>
                          <a:effectLst/>
                          <a:latin typeface="Calibri" pitchFamily="34" charset="0"/>
                          <a:cs typeface="Arial" pitchFamily="34" charset="0"/>
                        </a:rPr>
                        <a:t> Hospital</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600" b="0" i="0" u="none" strike="noStrike" dirty="0" smtClean="0">
                          <a:solidFill>
                            <a:srgbClr val="000000"/>
                          </a:solidFill>
                          <a:effectLst/>
                          <a:latin typeface="Calibri" pitchFamily="34" charset="0"/>
                          <a:cs typeface="Arial" pitchFamily="34" charset="0"/>
                        </a:rPr>
                        <a:t>New Forensic</a:t>
                      </a:r>
                      <a:r>
                        <a:rPr lang="en-US" sz="1600" b="0" i="0" u="none" strike="noStrike" baseline="0" dirty="0" smtClean="0">
                          <a:solidFill>
                            <a:srgbClr val="000000"/>
                          </a:solidFill>
                          <a:effectLst/>
                          <a:latin typeface="Calibri" pitchFamily="34" charset="0"/>
                          <a:cs typeface="Arial" pitchFamily="34" charset="0"/>
                        </a:rPr>
                        <a:t> Mortuary</a:t>
                      </a:r>
                      <a:endParaRPr lang="en-US" sz="1600" b="0" i="0" u="none" strike="noStrike" dirty="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4"/>
                  </a:ext>
                </a:extLst>
              </a:tr>
              <a:tr h="370840">
                <a:tc>
                  <a:txBody>
                    <a:bodyPr/>
                    <a:lstStyle/>
                    <a:p>
                      <a:pPr algn="l" fontAlgn="t"/>
                      <a:r>
                        <a:rPr lang="en-US" sz="1600" b="0" i="0" u="none" strike="noStrike" dirty="0" smtClean="0">
                          <a:solidFill>
                            <a:srgbClr val="000000"/>
                          </a:solidFill>
                          <a:effectLst/>
                          <a:latin typeface="Calibri" pitchFamily="34" charset="0"/>
                          <a:cs typeface="Arial" pitchFamily="34" charset="0"/>
                        </a:rPr>
                        <a:t>5.Witpoort Hospital</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600" b="0" i="0" u="none" strike="noStrike" dirty="0" smtClean="0">
                          <a:solidFill>
                            <a:srgbClr val="000000"/>
                          </a:solidFill>
                          <a:effectLst/>
                          <a:latin typeface="Calibri" pitchFamily="34" charset="0"/>
                          <a:cs typeface="Arial" pitchFamily="34" charset="0"/>
                        </a:rPr>
                        <a:t>Replacement of Theatre</a:t>
                      </a:r>
                      <a:r>
                        <a:rPr lang="en-US" sz="1600" b="0" i="0" u="none" strike="noStrike" baseline="0" dirty="0" smtClean="0">
                          <a:solidFill>
                            <a:srgbClr val="000000"/>
                          </a:solidFill>
                          <a:effectLst/>
                          <a:latin typeface="Calibri" pitchFamily="34" charset="0"/>
                          <a:cs typeface="Arial" pitchFamily="34" charset="0"/>
                        </a:rPr>
                        <a:t> Chiller </a:t>
                      </a:r>
                      <a:endParaRPr lang="en-US" sz="1600" b="0" i="0" u="none" strike="noStrike" dirty="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5"/>
                  </a:ext>
                </a:extLst>
              </a:tr>
              <a:tr h="370840">
                <a:tc>
                  <a:txBody>
                    <a:bodyPr/>
                    <a:lstStyle/>
                    <a:p>
                      <a:pPr algn="l" fontAlgn="t"/>
                      <a:r>
                        <a:rPr lang="en-US" sz="1600" b="0" i="0" u="none" strike="noStrike" dirty="0" smtClean="0">
                          <a:solidFill>
                            <a:srgbClr val="000000"/>
                          </a:solidFill>
                          <a:effectLst/>
                          <a:latin typeface="Calibri" pitchFamily="34" charset="0"/>
                          <a:cs typeface="Arial" pitchFamily="34" charset="0"/>
                        </a:rPr>
                        <a:t>6.Donald Fraser Hospital</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itchFamily="34" charset="0"/>
                          <a:cs typeface="Arial" pitchFamily="34" charset="0"/>
                        </a:rPr>
                        <a:t>Replacement of Theatre</a:t>
                      </a:r>
                      <a:r>
                        <a:rPr lang="en-US" sz="1600" b="0" i="0" u="none" strike="noStrike" baseline="0" dirty="0" smtClean="0">
                          <a:solidFill>
                            <a:srgbClr val="000000"/>
                          </a:solidFill>
                          <a:effectLst/>
                          <a:latin typeface="Calibri" pitchFamily="34" charset="0"/>
                          <a:cs typeface="Arial" pitchFamily="34" charset="0"/>
                        </a:rPr>
                        <a:t> Chiller </a:t>
                      </a:r>
                      <a:endParaRPr lang="en-US" sz="16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6"/>
                  </a:ext>
                </a:extLst>
              </a:tr>
              <a:tr h="370840">
                <a:tc>
                  <a:txBody>
                    <a:bodyPr/>
                    <a:lstStyle/>
                    <a:p>
                      <a:pPr algn="l" fontAlgn="t"/>
                      <a:r>
                        <a:rPr lang="en-US" sz="1600" b="0" i="0" u="none" strike="noStrike" dirty="0" smtClean="0">
                          <a:solidFill>
                            <a:srgbClr val="000000"/>
                          </a:solidFill>
                          <a:effectLst/>
                          <a:latin typeface="Calibri" pitchFamily="34" charset="0"/>
                          <a:cs typeface="Arial" pitchFamily="34" charset="0"/>
                        </a:rPr>
                        <a:t>7.Voortrekker</a:t>
                      </a:r>
                      <a:r>
                        <a:rPr lang="en-US" sz="1600" b="0" i="0" u="none" strike="noStrike" baseline="0" dirty="0" smtClean="0">
                          <a:solidFill>
                            <a:srgbClr val="000000"/>
                          </a:solidFill>
                          <a:effectLst/>
                          <a:latin typeface="Calibri" pitchFamily="34" charset="0"/>
                          <a:cs typeface="Arial" pitchFamily="34" charset="0"/>
                        </a:rPr>
                        <a:t> Hospital</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itchFamily="34" charset="0"/>
                          <a:cs typeface="Arial" pitchFamily="34" charset="0"/>
                        </a:rPr>
                        <a:t>Replacement of Theatre</a:t>
                      </a:r>
                      <a:r>
                        <a:rPr lang="en-US" sz="1600" b="0" i="0" u="none" strike="noStrike" baseline="0" dirty="0" smtClean="0">
                          <a:solidFill>
                            <a:srgbClr val="000000"/>
                          </a:solidFill>
                          <a:effectLst/>
                          <a:latin typeface="Calibri" pitchFamily="34" charset="0"/>
                          <a:cs typeface="Arial" pitchFamily="34" charset="0"/>
                        </a:rPr>
                        <a:t> Chiller </a:t>
                      </a:r>
                      <a:endParaRPr lang="en-US" sz="1600" b="0" i="0" u="none" strike="noStrike" dirty="0" smtClean="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7"/>
                  </a:ext>
                </a:extLst>
              </a:tr>
              <a:tr h="370840">
                <a:tc>
                  <a:txBody>
                    <a:bodyPr/>
                    <a:lstStyle/>
                    <a:p>
                      <a:pPr algn="l" fontAlgn="t"/>
                      <a:r>
                        <a:rPr lang="en-US" sz="1600" b="0" i="0" u="none" strike="noStrike" dirty="0" smtClean="0">
                          <a:solidFill>
                            <a:srgbClr val="000000"/>
                          </a:solidFill>
                          <a:effectLst/>
                          <a:latin typeface="Calibri" pitchFamily="34" charset="0"/>
                          <a:cs typeface="Arial" pitchFamily="34" charset="0"/>
                        </a:rPr>
                        <a:t>8.Pietersburg</a:t>
                      </a:r>
                      <a:r>
                        <a:rPr lang="en-US" sz="1600" b="0" i="0" u="none" strike="noStrike" baseline="0" dirty="0" smtClean="0">
                          <a:solidFill>
                            <a:srgbClr val="000000"/>
                          </a:solidFill>
                          <a:effectLst/>
                          <a:latin typeface="Calibri" pitchFamily="34" charset="0"/>
                          <a:cs typeface="Arial" pitchFamily="34" charset="0"/>
                        </a:rPr>
                        <a:t> Hospital</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600" b="0" i="0" u="none" strike="noStrike" dirty="0" smtClean="0">
                          <a:solidFill>
                            <a:srgbClr val="000000"/>
                          </a:solidFill>
                          <a:effectLst/>
                          <a:latin typeface="Calibri" pitchFamily="34" charset="0"/>
                          <a:cs typeface="Arial" pitchFamily="34" charset="0"/>
                        </a:rPr>
                        <a:t>Replacement of Theatre Chiller</a:t>
                      </a:r>
                      <a:endParaRPr lang="en-US" sz="1600" b="0" i="0" u="none" strike="noStrike" dirty="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8"/>
                  </a:ext>
                </a:extLst>
              </a:tr>
              <a:tr h="370840">
                <a:tc>
                  <a:txBody>
                    <a:bodyPr/>
                    <a:lstStyle/>
                    <a:p>
                      <a:pPr algn="l" fontAlgn="t"/>
                      <a:r>
                        <a:rPr lang="en-US" sz="1600" b="0" i="0" u="none" strike="noStrike" dirty="0" smtClean="0">
                          <a:solidFill>
                            <a:srgbClr val="000000"/>
                          </a:solidFill>
                          <a:effectLst/>
                          <a:latin typeface="Calibri" pitchFamily="34" charset="0"/>
                          <a:cs typeface="Arial" pitchFamily="34" charset="0"/>
                        </a:rPr>
                        <a:t>9.FH</a:t>
                      </a:r>
                      <a:r>
                        <a:rPr lang="en-US" sz="1600" b="0" i="0" u="none" strike="noStrike" baseline="0" dirty="0" smtClean="0">
                          <a:solidFill>
                            <a:srgbClr val="000000"/>
                          </a:solidFill>
                          <a:effectLst/>
                          <a:latin typeface="Calibri" pitchFamily="34" charset="0"/>
                          <a:cs typeface="Arial" pitchFamily="34" charset="0"/>
                        </a:rPr>
                        <a:t> </a:t>
                      </a:r>
                      <a:r>
                        <a:rPr lang="en-US" sz="1600" b="0" i="0" u="none" strike="noStrike" baseline="0" dirty="0" err="1" smtClean="0">
                          <a:solidFill>
                            <a:srgbClr val="000000"/>
                          </a:solidFill>
                          <a:effectLst/>
                          <a:latin typeface="Calibri" pitchFamily="34" charset="0"/>
                          <a:cs typeface="Arial" pitchFamily="34" charset="0"/>
                        </a:rPr>
                        <a:t>Odendaal</a:t>
                      </a:r>
                      <a:r>
                        <a:rPr lang="en-US" sz="1600" b="0" i="0" u="none" strike="noStrike" baseline="0" dirty="0" smtClean="0">
                          <a:solidFill>
                            <a:srgbClr val="000000"/>
                          </a:solidFill>
                          <a:effectLst/>
                          <a:latin typeface="Calibri" pitchFamily="34" charset="0"/>
                          <a:cs typeface="Arial" pitchFamily="34" charset="0"/>
                        </a:rPr>
                        <a:t> Hospital</a:t>
                      </a:r>
                      <a:endParaRPr lang="en-US" sz="1600" b="0" i="0" u="none" strike="noStrike" dirty="0">
                        <a:solidFill>
                          <a:srgbClr val="000000"/>
                        </a:solidFill>
                        <a:effectLst/>
                        <a:latin typeface="Calibri" pitchFamily="34" charset="0"/>
                        <a:cs typeface="Arial" pitchFamily="34" charset="0"/>
                      </a:endParaRPr>
                    </a:p>
                  </a:txBody>
                  <a:tcPr marL="0" marR="0" marT="0" marB="0"/>
                </a:tc>
                <a:tc>
                  <a:txBody>
                    <a:bodyPr/>
                    <a:lstStyle/>
                    <a:p>
                      <a:pPr algn="l" fontAlgn="t"/>
                      <a:r>
                        <a:rPr lang="en-US" sz="1600" b="0" i="0" u="none" strike="noStrike" dirty="0" smtClean="0">
                          <a:solidFill>
                            <a:srgbClr val="000000"/>
                          </a:solidFill>
                          <a:effectLst/>
                          <a:latin typeface="Calibri" pitchFamily="34" charset="0"/>
                          <a:cs typeface="Arial" pitchFamily="34" charset="0"/>
                        </a:rPr>
                        <a:t>Replacement of </a:t>
                      </a:r>
                      <a:r>
                        <a:rPr lang="en-US" sz="1600" b="0" i="0" u="none" strike="noStrike" dirty="0" err="1" smtClean="0">
                          <a:solidFill>
                            <a:srgbClr val="000000"/>
                          </a:solidFill>
                          <a:effectLst/>
                          <a:latin typeface="Calibri" pitchFamily="34" charset="0"/>
                          <a:cs typeface="Arial" pitchFamily="34" charset="0"/>
                        </a:rPr>
                        <a:t>StandBy</a:t>
                      </a:r>
                      <a:r>
                        <a:rPr lang="en-US" sz="1600" b="0" i="0" u="none" strike="noStrike" dirty="0" smtClean="0">
                          <a:solidFill>
                            <a:srgbClr val="000000"/>
                          </a:solidFill>
                          <a:effectLst/>
                          <a:latin typeface="Calibri" pitchFamily="34" charset="0"/>
                          <a:cs typeface="Arial" pitchFamily="34" charset="0"/>
                        </a:rPr>
                        <a:t> Generator</a:t>
                      </a:r>
                      <a:endParaRPr lang="en-US" sz="1600" b="0" i="0" u="none" strike="noStrike" dirty="0">
                        <a:solidFill>
                          <a:srgbClr val="000000"/>
                        </a:solidFill>
                        <a:effectLst/>
                        <a:latin typeface="Calibri" pitchFamily="34" charset="0"/>
                        <a:cs typeface="Arial" pitchFamily="34" charset="0"/>
                      </a:endParaRPr>
                    </a:p>
                  </a:txBody>
                  <a:tcPr marL="0" marR="0" marT="0" marB="0"/>
                </a:tc>
                <a:extLst>
                  <a:ext uri="{0D108BD9-81ED-4DB2-BD59-A6C34878D82A}">
                    <a16:rowId xmlns:a16="http://schemas.microsoft.com/office/drawing/2014/main" xmlns="" val="10009"/>
                  </a:ext>
                </a:extLst>
              </a:tr>
              <a:tr h="37084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xmlns="" val="10010"/>
                  </a:ext>
                </a:extLst>
              </a:tr>
            </a:tbl>
          </a:graphicData>
        </a:graphic>
      </p:graphicFrame>
      <p:sp>
        <p:nvSpPr>
          <p:cNvPr id="2" name="Slide Number Placeholder 1"/>
          <p:cNvSpPr>
            <a:spLocks noGrp="1"/>
          </p:cNvSpPr>
          <p:nvPr>
            <p:ph type="sldNum" sz="quarter" idx="12"/>
          </p:nvPr>
        </p:nvSpPr>
        <p:spPr/>
        <p:txBody>
          <a:bodyPr/>
          <a:lstStyle/>
          <a:p>
            <a:fld id="{56E41C8F-6852-4F79-ACAF-D98EB2C3A37B}" type="slidenum">
              <a:rPr lang="en-ZA" altLang="en-US" smtClean="0"/>
              <a:pPr/>
              <a:t>99</a:t>
            </a:fld>
            <a:endParaRPr lang="en-ZA" altLang="en-US"/>
          </a:p>
        </p:txBody>
      </p:sp>
    </p:spTree>
    <p:extLst>
      <p:ext uri="{BB962C8B-B14F-4D97-AF65-F5344CB8AC3E}">
        <p14:creationId xmlns:p14="http://schemas.microsoft.com/office/powerpoint/2010/main" xmlns="" val="3369605203"/>
      </p:ext>
    </p:extLst>
  </p:cSld>
  <p:clrMapOvr>
    <a:masterClrMapping/>
  </p:clrMapOvr>
</p:sld>
</file>

<file path=ppt/theme/theme1.xml><?xml version="1.0" encoding="utf-8"?>
<a:theme xmlns:a="http://schemas.openxmlformats.org/drawingml/2006/main" name="FOSA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DOH 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12783</TotalTime>
  <Words>10688</Words>
  <Application>Microsoft Office PowerPoint</Application>
  <PresentationFormat>On-screen Show (4:3)</PresentationFormat>
  <Paragraphs>3320</Paragraphs>
  <Slides>163</Slides>
  <Notes>18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163</vt:i4>
      </vt:variant>
    </vt:vector>
  </HeadingPairs>
  <TitlesOfParts>
    <vt:vector size="170" baseType="lpstr">
      <vt:lpstr>FOSAD</vt:lpstr>
      <vt:lpstr>Default Design</vt:lpstr>
      <vt:lpstr>1_LDOH 2</vt:lpstr>
      <vt:lpstr>1_Default Design</vt:lpstr>
      <vt:lpstr>2_Default Design</vt:lpstr>
      <vt:lpstr>3_Default Design</vt:lpstr>
      <vt:lpstr>Worksheet</vt:lpstr>
      <vt:lpstr>Slide 1</vt:lpstr>
      <vt:lpstr>Presentation Outline</vt:lpstr>
      <vt:lpstr>INTRODUCTION(1) </vt:lpstr>
      <vt:lpstr>INTRODUCTION (2)</vt:lpstr>
      <vt:lpstr>INTRODUCTION (3)</vt:lpstr>
      <vt:lpstr>GOVERNANCE AND LEADERSHIP</vt:lpstr>
      <vt:lpstr>DISTRICT HEALTH SYSTEM</vt:lpstr>
      <vt:lpstr>Slide 8</vt:lpstr>
      <vt:lpstr>REFERRAL SYSTEM</vt:lpstr>
      <vt:lpstr>MORTALITY PATTERNS </vt:lpstr>
      <vt:lpstr>LEADING CAUSES OF DEATH (1)</vt:lpstr>
      <vt:lpstr>TOP TEN CAUSES OF DEATH (VITAL REGISTRATION) STATS SA</vt:lpstr>
      <vt:lpstr>NUMBER OF REGISTERED DEATHS BY YEAR OF DEATH 1997 - 2015</vt:lpstr>
      <vt:lpstr>NATURAL AND UNNATURAL DEATHS</vt:lpstr>
      <vt:lpstr>MATERNAL DEATHS</vt:lpstr>
      <vt:lpstr>MALARIA HIV/AIDS  TB  </vt:lpstr>
      <vt:lpstr>MALARIA</vt:lpstr>
      <vt:lpstr>MALARIA CASES </vt:lpstr>
      <vt:lpstr>MALARIA CFR</vt:lpstr>
      <vt:lpstr>Challenges in Malaria management</vt:lpstr>
      <vt:lpstr>CHALLENGES WITH MALARIA</vt:lpstr>
      <vt:lpstr>Slide 22</vt:lpstr>
      <vt:lpstr>HIV &amp; AIDS</vt:lpstr>
      <vt:lpstr>TUBERCULOSIS</vt:lpstr>
      <vt:lpstr>TB Case finding</vt:lpstr>
      <vt:lpstr>Slide 26</vt:lpstr>
      <vt:lpstr>TB OUTCOMES(1)</vt:lpstr>
      <vt:lpstr>TB OUTCOMES</vt:lpstr>
      <vt:lpstr>CHALLENGES  </vt:lpstr>
      <vt:lpstr>MEDICO LEGAL CLAIMS AND ACTIVE MANAGEMENT OF LITIGATIONS</vt:lpstr>
      <vt:lpstr>TOTAL NUMBER OF CLAIMS UNRESOLVED </vt:lpstr>
      <vt:lpstr>TOTAL NUMBER OF CLAIMS UNRESOLVED </vt:lpstr>
      <vt:lpstr>TOTAL NUMBER OF CLAIMS RESOLVED </vt:lpstr>
      <vt:lpstr>TOTAL NUMBER OF CLAIMS RECEIVED </vt:lpstr>
      <vt:lpstr>Access and quality of care</vt:lpstr>
      <vt:lpstr>Levels of Care </vt:lpstr>
      <vt:lpstr>District hospitals</vt:lpstr>
      <vt:lpstr>Current situation</vt:lpstr>
      <vt:lpstr>SUMMARY BED STATUS</vt:lpstr>
      <vt:lpstr>CLINICAL SERVICES IN DISTRICT HOSPITALS</vt:lpstr>
      <vt:lpstr>Work load Index: Small District Hospitals </vt:lpstr>
      <vt:lpstr>Work load index: Medium sized district hospitals; </vt:lpstr>
      <vt:lpstr>Large district hospitals - workload</vt:lpstr>
      <vt:lpstr>Regional hospital</vt:lpstr>
      <vt:lpstr>Regional hospitals</vt:lpstr>
      <vt:lpstr>Key regional specialist services  (Defined by National Tertiary Service Policy)</vt:lpstr>
      <vt:lpstr>Infrastructure and staff norms</vt:lpstr>
      <vt:lpstr>Infrastructure and support services </vt:lpstr>
      <vt:lpstr>Obstetrics and Gynaecology</vt:lpstr>
      <vt:lpstr>Surgical and Orthopaedic service</vt:lpstr>
      <vt:lpstr>Anaethesia and ICU</vt:lpstr>
      <vt:lpstr>Internal medicine</vt:lpstr>
      <vt:lpstr>Family Medicine</vt:lpstr>
      <vt:lpstr>Doctors required at regional hospital  </vt:lpstr>
      <vt:lpstr>CURRENT SPECIALIST STAFFING: REGIONAL HOSPITALS</vt:lpstr>
      <vt:lpstr>Slide 56</vt:lpstr>
      <vt:lpstr>SPECIALISED HOSPITALS</vt:lpstr>
      <vt:lpstr>ACCESS: SPECIALISED  HOSPITALS</vt:lpstr>
      <vt:lpstr>ACCESS: STATUS PSYCHIATRIC HOSPITALS</vt:lpstr>
      <vt:lpstr>BACKGROUND MENTAL HEALTH SERVICE</vt:lpstr>
      <vt:lpstr>BACKGROUND MENTAL HEALTH SERVICE</vt:lpstr>
      <vt:lpstr>Slide 62</vt:lpstr>
      <vt:lpstr>LIST OF AWAITING TRIAL DETAINEES REFFERED FOR OBSERVATION BY THE COURTS AT THABAMOOPO HOSPITAL</vt:lpstr>
      <vt:lpstr>TERTIARY, CENTRAL AND ACADEMIC SERVICES</vt:lpstr>
      <vt:lpstr>Tertiary </vt:lpstr>
      <vt:lpstr>Specialist numbers</vt:lpstr>
      <vt:lpstr>Specialist needs in tertiary hospitals</vt:lpstr>
      <vt:lpstr>  Limpopo Central Hospital 11th June 2018 </vt:lpstr>
      <vt:lpstr>Definitions of “Central Hospital” and “Academic complex”</vt:lpstr>
      <vt:lpstr>Limpopo Central Hospital and Limpopo Academic Complex </vt:lpstr>
      <vt:lpstr>Finance </vt:lpstr>
      <vt:lpstr>NATIONAL CORE STANDARDS</vt:lpstr>
      <vt:lpstr>Summary Hospitals services </vt:lpstr>
      <vt:lpstr>Summary Hospital services (2)  </vt:lpstr>
      <vt:lpstr>PHARMACEUTICAL SERVICES</vt:lpstr>
      <vt:lpstr>PHARMACEUTICAL(1) </vt:lpstr>
      <vt:lpstr>PHARMACEUTICAL (2) </vt:lpstr>
      <vt:lpstr>Malaria: The costly mosquito </vt:lpstr>
      <vt:lpstr>Challenge: Upward adjustment contraceptive price</vt:lpstr>
      <vt:lpstr>HEALTH TECHNOLOGY</vt:lpstr>
      <vt:lpstr>MEDICAL EQUIPMENT</vt:lpstr>
      <vt:lpstr>EQUIPMENT LIST PER HOSPITAL</vt:lpstr>
      <vt:lpstr>Availability Speciality Medical equipment </vt:lpstr>
      <vt:lpstr>Current Surgical Backlog</vt:lpstr>
      <vt:lpstr>Oncology backlog</vt:lpstr>
      <vt:lpstr>Emergency medicine services</vt:lpstr>
      <vt:lpstr>EMERGENCY MEDICAL SERVICES AND PATIENT TRANSPORT</vt:lpstr>
      <vt:lpstr>EMS </vt:lpstr>
      <vt:lpstr>Management/ Staff</vt:lpstr>
      <vt:lpstr>Challenges</vt:lpstr>
      <vt:lpstr>The status of Health Care Risk Waste management </vt:lpstr>
      <vt:lpstr>HCRW MANAGEMENT </vt:lpstr>
      <vt:lpstr>Progress towards the adoption of community health workers</vt:lpstr>
      <vt:lpstr>INFRASTRUCTURE</vt:lpstr>
      <vt:lpstr>Situational analysis: Health infrastructure </vt:lpstr>
      <vt:lpstr>Infrastructure </vt:lpstr>
      <vt:lpstr>Notes on Funding Allocations</vt:lpstr>
      <vt:lpstr>Address the backlog in capital projects….  Facilities Completed 16/17</vt:lpstr>
      <vt:lpstr>Address the backlog in capital projects….  Facilities Completed 17/18</vt:lpstr>
      <vt:lpstr>Address the backlog in capital projects….  Projects Targeted for Completion 18/19</vt:lpstr>
      <vt:lpstr>Address the backlog in capital projects….  Projects Targeted for Completion 18/19</vt:lpstr>
      <vt:lpstr>Address the backlog in capital projects: critical electromechanical equipment  Projects Targeted for Completion 18/19</vt:lpstr>
      <vt:lpstr>Address the backlog in capital projects….  Projects in Construction due for completion in 19/20 MTEF</vt:lpstr>
      <vt:lpstr>Address the backlog in capital projects….  Laundry Programme Started in 17/18</vt:lpstr>
      <vt:lpstr>Address the backlog in capital projects….  Laundry Programme Started in 17/18</vt:lpstr>
      <vt:lpstr>Address the backlog in capital projects….  Notes on Laundry Upgrades</vt:lpstr>
      <vt:lpstr> Address the backlog in maintenance</vt:lpstr>
      <vt:lpstr>INFRASTRUCTURE: CHALLENGES </vt:lpstr>
      <vt:lpstr>Maintenance</vt:lpstr>
      <vt:lpstr>Approach To Maintenance</vt:lpstr>
      <vt:lpstr>Maintenance Challenges</vt:lpstr>
      <vt:lpstr>Interventions.</vt:lpstr>
      <vt:lpstr>STATE OF HOSPITALS’ LAUNDRY SERVICES</vt:lpstr>
      <vt:lpstr>STATE OF HOSPITALS’ LAUNDRY SERVICES</vt:lpstr>
      <vt:lpstr>RISK MANAGEMENT</vt:lpstr>
      <vt:lpstr>RISK MANAGEMENT</vt:lpstr>
      <vt:lpstr>SECURITY MANAGEMENT </vt:lpstr>
      <vt:lpstr>SECURITY MANAGEMENT </vt:lpstr>
      <vt:lpstr>SECURITY MANAGEMENT (cont.)</vt:lpstr>
      <vt:lpstr>SECURITY MANAGEMENT(cont.) </vt:lpstr>
      <vt:lpstr>SECURITY MANAGEMENT</vt:lpstr>
      <vt:lpstr>CORPORATE SERVICES</vt:lpstr>
      <vt:lpstr>HUMAN RESOURCES MANAGEMENT</vt:lpstr>
      <vt:lpstr>CORE PERSONNEL</vt:lpstr>
      <vt:lpstr>SUPPORT PERSONNEL</vt:lpstr>
      <vt:lpstr>TERMINATIONS AND  TOP FIVE REASONS FOR TERMINATIONS </vt:lpstr>
      <vt:lpstr>Key HR Interventions   </vt:lpstr>
      <vt:lpstr>Progress in Filling Posts In Core Business   </vt:lpstr>
      <vt:lpstr>RECRUITMENT: PROGRESS ON FILLING OF PRIORITISED POSTS</vt:lpstr>
      <vt:lpstr>RECRUITMENT: PROGRESS ON FILLING OF PRIORITISED POSTS CONT…</vt:lpstr>
      <vt:lpstr>RECRUITMENT: PROGRESS ON FILLING OF PRIORITISED POSTS CONT…</vt:lpstr>
      <vt:lpstr>State of ICT </vt:lpstr>
      <vt:lpstr>ICT Interventions </vt:lpstr>
      <vt:lpstr>Datalines Upgrade Progress</vt:lpstr>
      <vt:lpstr>RISK MANAGEMENT</vt:lpstr>
      <vt:lpstr>RISK MANAGEMENT</vt:lpstr>
      <vt:lpstr>SECURITY MANAGEMENT </vt:lpstr>
      <vt:lpstr>SECURITY MANAGEMENT </vt:lpstr>
      <vt:lpstr>SECURITY MANAGEMENT (cont.)</vt:lpstr>
      <vt:lpstr>SECURITY MANAGEMENT(cont.) </vt:lpstr>
      <vt:lpstr>SECURITY MANAGEMENT</vt:lpstr>
      <vt:lpstr>FINANCIAL MANAGEMENT</vt:lpstr>
      <vt:lpstr>Slide 143</vt:lpstr>
      <vt:lpstr>Slide 144</vt:lpstr>
      <vt:lpstr>BUDGET BREAKDOWN PER PROGRAMME OVER THE 2018 MTEF AND % GROWTH </vt:lpstr>
      <vt:lpstr> BUDGET BREAKDOWN PER ECONOMIC CLASSIFICATION OVER THE 2018 MTEF AND % GROWTH </vt:lpstr>
      <vt:lpstr>COMPENSATION OF EMPLOYEES AND GOODS AND SERVICES BUDGET ALLOCATION FOR A 10 YEAR PERIOD ENDING 2021 </vt:lpstr>
      <vt:lpstr>Slide 148</vt:lpstr>
      <vt:lpstr>Slide 149</vt:lpstr>
      <vt:lpstr>Slide 150</vt:lpstr>
      <vt:lpstr>Slide 151</vt:lpstr>
      <vt:lpstr>2017/18  SPENDING PER PROGRAMME</vt:lpstr>
      <vt:lpstr>2017/18  SPENDING PER PROGRAMME</vt:lpstr>
      <vt:lpstr>Notes</vt:lpstr>
      <vt:lpstr>Slide 155</vt:lpstr>
      <vt:lpstr>FRUITLESS &amp; WASTEFULL EXPENDITURE REPORT FOR 5 YEAR PERIOD ENDING MARCH 2018</vt:lpstr>
      <vt:lpstr>Notes to  Fruitless and Wasteful expenditure </vt:lpstr>
      <vt:lpstr>Slide 158</vt:lpstr>
      <vt:lpstr>Notes to Irregular Expenditure</vt:lpstr>
      <vt:lpstr>STATE OF HOSPITALS’ LAUNDRY SERVICES</vt:lpstr>
      <vt:lpstr>STATE OF HOSPITALS’ LAUNDRY SERVICES</vt:lpstr>
      <vt:lpstr>CONCLUSION</vt:lpstr>
      <vt:lpstr>Slide 163</vt:lpstr>
    </vt:vector>
  </TitlesOfParts>
  <Company>PREMIER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dc:title>
  <dc:creator>MONGWE RN</dc:creator>
  <cp:lastModifiedBy>PUMZA</cp:lastModifiedBy>
  <cp:revision>995</cp:revision>
  <cp:lastPrinted>2018-06-11T13:20:17Z</cp:lastPrinted>
  <dcterms:created xsi:type="dcterms:W3CDTF">2007-07-13T16:25:12Z</dcterms:created>
  <dcterms:modified xsi:type="dcterms:W3CDTF">2018-06-18T12:34:36Z</dcterms:modified>
</cp:coreProperties>
</file>