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648" r:id="rId2"/>
    <p:sldMasterId id="2147483746" r:id="rId3"/>
  </p:sldMasterIdLst>
  <p:notesMasterIdLst>
    <p:notesMasterId r:id="rId12"/>
  </p:notesMasterIdLst>
  <p:sldIdLst>
    <p:sldId id="277" r:id="rId4"/>
    <p:sldId id="316" r:id="rId5"/>
    <p:sldId id="324" r:id="rId6"/>
    <p:sldId id="317" r:id="rId7"/>
    <p:sldId id="322" r:id="rId8"/>
    <p:sldId id="318" r:id="rId9"/>
    <p:sldId id="323" r:id="rId10"/>
    <p:sldId id="319" r:id="rId11"/>
  </p:sldIdLst>
  <p:sldSz cx="9144000" cy="6858000" type="screen4x3"/>
  <p:notesSz cx="6797675" cy="9872663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99"/>
        </a:solidFill>
        <a:latin typeface="Times New Roman" panose="02020603050405020304" pitchFamily="18" charset="0"/>
        <a:ea typeface="ヒラギノ角ゴ Pro W3" pitchFamily="4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99"/>
        </a:solidFill>
        <a:latin typeface="Times New Roman" panose="02020603050405020304" pitchFamily="18" charset="0"/>
        <a:ea typeface="ヒラギノ角ゴ Pro W3" pitchFamily="4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99"/>
        </a:solidFill>
        <a:latin typeface="Times New Roman" panose="02020603050405020304" pitchFamily="18" charset="0"/>
        <a:ea typeface="ヒラギノ角ゴ Pro W3" pitchFamily="4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99"/>
        </a:solidFill>
        <a:latin typeface="Times New Roman" panose="02020603050405020304" pitchFamily="18" charset="0"/>
        <a:ea typeface="ヒラギノ角ゴ Pro W3" pitchFamily="4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rgbClr val="000099"/>
        </a:solidFill>
        <a:latin typeface="Times New Roman" panose="02020603050405020304" pitchFamily="18" charset="0"/>
        <a:ea typeface="ヒラギノ角ゴ Pro W3" pitchFamily="48" charset="-128"/>
        <a:cs typeface="+mn-cs"/>
      </a:defRPr>
    </a:lvl5pPr>
    <a:lvl6pPr marL="2286000" algn="l" defTabSz="914400" rtl="0" eaLnBrk="1" latinLnBrk="0" hangingPunct="1">
      <a:defRPr sz="2400" kern="1200">
        <a:solidFill>
          <a:srgbClr val="000099"/>
        </a:solidFill>
        <a:latin typeface="Times New Roman" panose="02020603050405020304" pitchFamily="18" charset="0"/>
        <a:ea typeface="ヒラギノ角ゴ Pro W3" pitchFamily="48" charset="-128"/>
        <a:cs typeface="+mn-cs"/>
      </a:defRPr>
    </a:lvl6pPr>
    <a:lvl7pPr marL="2743200" algn="l" defTabSz="914400" rtl="0" eaLnBrk="1" latinLnBrk="0" hangingPunct="1">
      <a:defRPr sz="2400" kern="1200">
        <a:solidFill>
          <a:srgbClr val="000099"/>
        </a:solidFill>
        <a:latin typeface="Times New Roman" panose="02020603050405020304" pitchFamily="18" charset="0"/>
        <a:ea typeface="ヒラギノ角ゴ Pro W3" pitchFamily="48" charset="-128"/>
        <a:cs typeface="+mn-cs"/>
      </a:defRPr>
    </a:lvl7pPr>
    <a:lvl8pPr marL="3200400" algn="l" defTabSz="914400" rtl="0" eaLnBrk="1" latinLnBrk="0" hangingPunct="1">
      <a:defRPr sz="2400" kern="1200">
        <a:solidFill>
          <a:srgbClr val="000099"/>
        </a:solidFill>
        <a:latin typeface="Times New Roman" panose="02020603050405020304" pitchFamily="18" charset="0"/>
        <a:ea typeface="ヒラギノ角ゴ Pro W3" pitchFamily="48" charset="-128"/>
        <a:cs typeface="+mn-cs"/>
      </a:defRPr>
    </a:lvl8pPr>
    <a:lvl9pPr marL="3657600" algn="l" defTabSz="914400" rtl="0" eaLnBrk="1" latinLnBrk="0" hangingPunct="1">
      <a:defRPr sz="2400" kern="1200">
        <a:solidFill>
          <a:srgbClr val="000099"/>
        </a:solidFill>
        <a:latin typeface="Times New Roman" panose="02020603050405020304" pitchFamily="18" charset="0"/>
        <a:ea typeface="ヒラギノ角ゴ Pro W3" pitchFamily="48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00"/>
    <a:srgbClr val="000099"/>
    <a:srgbClr val="33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709" autoAdjust="0"/>
  </p:normalViewPr>
  <p:slideViewPr>
    <p:cSldViewPr>
      <p:cViewPr varScale="1">
        <p:scale>
          <a:sx n="116" d="100"/>
          <a:sy n="116" d="100"/>
        </p:scale>
        <p:origin x="-1500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C9D01-3CB2-408E-8482-C1CD571C7B9B}" type="datetimeFigureOut">
              <a:rPr lang="en-ZA" smtClean="0"/>
              <a:pPr/>
              <a:t>2018/06/14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0815"/>
            <a:ext cx="5438775" cy="38871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477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477"/>
            <a:ext cx="2946400" cy="49418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06FA93-F4A1-41AB-8165-4BF331B92C55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829609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31220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2676324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7652075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newbup">
            <a:extLst>
              <a:ext uri="{FF2B5EF4-FFF2-40B4-BE49-F238E27FC236}">
                <a16:creationId xmlns:a16="http://schemas.microsoft.com/office/drawing/2014/main" xmlns="" id="{110E1D0F-C8D9-45F4-BBF9-8ED669FB26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2319338"/>
            <a:ext cx="8496300" cy="1470025"/>
          </a:xfrm>
        </p:spPr>
        <p:txBody>
          <a:bodyPr lIns="18000" tIns="18000" rIns="18000" bIns="18000"/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78363"/>
            <a:ext cx="6400800" cy="7667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000099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793B01F-336C-4AEE-9599-D6CD011230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E39A29B-7034-41CA-9C1D-7D64E3601B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7094E51C-FC78-4A3E-8775-61BA198C70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55D43C2-915C-499A-8DAD-79B6256D183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7641123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372EF321-BD15-4006-95B5-7D427168C2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4FA29F72-7B33-431A-AAA1-7A44DFBF31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72B8D01-2F86-422D-B67E-911339B08B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189A6C-0C4B-4764-AA53-F5D1127E6F1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0557108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49FEA1B1-5E2C-487E-B113-001D67301E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3B823D9E-6139-4A28-9F86-EAF448D681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CF443C2C-EB38-494B-9382-E749714C8D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75B0D-B18A-4B40-869E-7247F14AA9F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58918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052513"/>
            <a:ext cx="4062412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052513"/>
            <a:ext cx="40640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DB80679-A93B-4542-877D-016BDE362D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30E3A1F-EECA-471A-8F71-FD1DC56BE8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EE8A7D1-B976-4448-B98B-71C1A2C9F5B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4C947-0774-496E-904C-AB89A0AE81D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38209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9C662B65-B166-4B0D-BB63-C5FB1EF968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14730FF5-94F0-433C-AD6F-159B539E72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3A4BF46E-9038-4906-A8B0-7496F2608C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A15AC-1D0D-4B5D-AD31-EFEC88C743A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828678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FB645ED1-98AF-4B25-BBFA-C48BE05B852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1A1D632-8637-4410-B8AA-26F253D4E5D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DFD4CD98-F208-44DE-A665-81E452F30B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CF2B-396B-46D6-9F53-C3404322D2C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527919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23B6B37-A3C2-4F22-B67A-3860E6A4E0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6A6560E1-CCFF-44F5-93EE-EBBA8FAB5B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C75DBA5C-0C16-4E9C-98D1-D8D1368DBC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573CB6-0434-4316-B382-BCC8CD96B41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763468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FAE0F2AB-0BDE-4146-953E-EB9AA1C633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7ECB2DA-81F9-40B2-BFF4-F742A60C2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0EB9793-3A7C-46AD-A489-AA902E0F13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9D670-1441-4C9E-88A4-D6EA0837C6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51961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42054729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0199162-466F-4EFF-B0F5-9E2792F06D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783E135-2426-444D-9455-B80E3536EB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D50038CD-35D0-4E9F-9BC8-C1CC798059D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BC92DA-3A00-4DD5-A572-662D08D4EC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8376616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5847DE5-AE37-4E41-AFF8-8ED5A3872E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26DE311-D58A-4F35-B5FE-5EF2D1250D2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2F4AEBF-A53F-441B-A628-7A8FA22019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68D34-4B76-45B7-8E6F-7187B249F7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3418198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237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237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6315696-A691-4CC5-8E3D-68DA982649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BC42D6B3-19A1-49BC-8C2B-1B56039C9F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4CED9F27-89AD-4D64-B4A4-315B410111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EE56FA-7E2A-41BD-A7F9-13BE36E67B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12937435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newbup">
            <a:extLst>
              <a:ext uri="{FF2B5EF4-FFF2-40B4-BE49-F238E27FC236}">
                <a16:creationId xmlns:a16="http://schemas.microsoft.com/office/drawing/2014/main" xmlns="" id="{AECF2FDE-628D-400B-814B-E40D52A80D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23850" y="2319338"/>
            <a:ext cx="8496300" cy="1470025"/>
          </a:xfrm>
        </p:spPr>
        <p:txBody>
          <a:bodyPr lIns="18000" tIns="18000" rIns="18000" bIns="18000"/>
          <a:lstStyle>
            <a:lvl1pPr algn="ctr">
              <a:defRPr sz="48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78363"/>
            <a:ext cx="6400800" cy="76676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000099"/>
                </a:solidFill>
              </a:defRPr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EC8867BE-5FFA-4365-8AAB-4BE22227BD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DCD2325B-29E8-43FA-A9B6-A6F69C2A42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xmlns="" id="{33978D93-E835-476C-95F8-CBCA830608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1EB6FA1-487E-4818-9C79-D611BD455E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5853129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73453A5E-69B4-4A0A-A2C6-F51DE5B25ED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24A08873-BF20-433D-BFBA-FEC0C89E4C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59D1112-2F7B-4CC2-8530-80C0F88FE3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157B6-AC0B-4167-843D-805666A4E6B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6698559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E46064A1-57FA-41BC-B082-FF68E2DD55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558D1BC9-D2CC-4389-A6B7-13B337A27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AF19567E-DCA6-4DFF-9EE8-E83EC897F5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0D81E0-B381-42BC-AA38-90BA8FF7E8C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343228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388" y="1052513"/>
            <a:ext cx="4062412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4200" y="1052513"/>
            <a:ext cx="4064000" cy="5184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78ED31A9-E4B1-4DE5-A3D5-0817287BFB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A33AC1A-ED45-44B5-A8E8-23B70B5865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E88DB2D3-11C4-4C4A-94FE-8717A9A987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CFC4CB-7D4F-4D8E-8EE5-7AF25190B96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951743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1437A56D-B8CF-43BD-A8A3-3BE4056CEB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92DD84CF-1247-41FC-80E0-C3A6F360887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37AB64EE-2977-446E-94E5-C8D7BDEEE9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B083E5-8371-48F0-AAD2-F6B69B96FE6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0715222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D58FA016-93D0-4F65-AEAF-724AEB1E4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60BF03EE-18D3-449A-AB7F-FEB9CDAB3B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B0B1636C-D27E-4C3B-AFEF-12379390E9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23BD4E-94CE-42DC-B8BB-2C7BEF7E455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88044966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6C7B6AE8-8C32-4018-B577-2CB7BC087B7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36484FED-83E8-4E81-926B-7D117A991F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E91EDC4D-AF3C-424C-A5A9-3DFB0E98D43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9BC962-7E94-47A2-BDE3-CF61567A30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2110665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6727450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E36DB342-9289-4189-8A99-0CD2E9A5C8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F6922D2-5D39-4A33-96A3-6B1D4F401A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4DDB9C48-1580-4E34-BA99-9EC9587046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340683-19BE-498A-9F88-876E945D12B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1083069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75F3417-86AD-45B5-BBA0-C8959C40BE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649C0C78-703B-49B3-B80E-92566C2BB5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91AC349B-6A94-4000-B903-0492E872293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3B0383-937B-498D-9A0A-7270D1895FE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6704717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020ABAF6-CA05-438E-B7B3-C4E91C5E7CB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09B46E64-BC29-4B8F-AA81-E220765500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715712F7-994B-44F8-A25C-F7C56BA7FD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04942B-2AA9-4DF0-AFAA-93115B23469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9576399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2372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2372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BF05B74-1D93-446C-A2B3-52EF5E0384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80E46969-72C9-4D06-974C-26C3B5E6C2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D4954F2-B04B-4648-A8D0-762DF8FB2AF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BED7FB-6241-4C49-BD7E-63BB0F8334E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3454222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98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5202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191787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08301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40476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Z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592166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EF410F81-8535-4BD6-B7BD-8A73DA8A40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8B5632D8-22C3-4BB4-8E92-736695F4F1C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052513"/>
            <a:ext cx="8278812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45857B1B-0D65-411A-A746-6193113C15F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B9B900DC-42D2-42C9-9046-132F12581D5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82D4FE74-3B2E-48C2-A183-7186F550B64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3F0EB4A-696C-463F-9266-6EDE067199E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Line 8">
            <a:extLst>
              <a:ext uri="{FF2B5EF4-FFF2-40B4-BE49-F238E27FC236}">
                <a16:creationId xmlns:a16="http://schemas.microsoft.com/office/drawing/2014/main" xmlns="" id="{8334CD3D-47C0-4C9D-B9FC-E9E795E7A9E6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28575">
            <a:solidFill>
              <a:srgbClr val="00008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ZA"/>
          </a:p>
        </p:txBody>
      </p:sp>
      <p:pic>
        <p:nvPicPr>
          <p:cNvPr id="1032" name="Picture 9" descr="BAC SA Logo No Wording">
            <a:extLst>
              <a:ext uri="{FF2B5EF4-FFF2-40B4-BE49-F238E27FC236}">
                <a16:creationId xmlns:a16="http://schemas.microsoft.com/office/drawing/2014/main" xmlns="" id="{94B1B990-D60D-407D-9F36-742C3C219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97875" y="5815013"/>
            <a:ext cx="406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9pPr>
    </p:titleStyle>
    <p:bodyStyle>
      <a:lvl1pPr marL="444500" indent="-4445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1563" indent="-4476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698625" indent="-4476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90000"/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+mn-ea"/>
        </a:defRPr>
      </a:lvl3pPr>
      <a:lvl4pPr marL="2246313" indent="-3683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2400">
          <a:solidFill>
            <a:schemeClr val="tx1"/>
          </a:solidFill>
          <a:latin typeface="+mn-lt"/>
          <a:ea typeface="+mn-ea"/>
        </a:defRPr>
      </a:lvl4pPr>
      <a:lvl5pPr marL="2954338" indent="-43656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-"/>
        <a:defRPr sz="2400">
          <a:solidFill>
            <a:schemeClr val="tx1"/>
          </a:solidFill>
          <a:latin typeface="+mn-lt"/>
          <a:ea typeface="+mn-ea"/>
        </a:defRPr>
      </a:lvl5pPr>
      <a:lvl6pPr marL="3411538" indent="-436563" algn="l" rtl="0" fontAlgn="base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-"/>
        <a:defRPr sz="2400">
          <a:solidFill>
            <a:schemeClr val="tx1"/>
          </a:solidFill>
          <a:latin typeface="+mn-lt"/>
          <a:ea typeface="+mn-ea"/>
        </a:defRPr>
      </a:lvl6pPr>
      <a:lvl7pPr marL="3868738" indent="-436563" algn="l" rtl="0" fontAlgn="base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-"/>
        <a:defRPr sz="2400">
          <a:solidFill>
            <a:schemeClr val="tx1"/>
          </a:solidFill>
          <a:latin typeface="+mn-lt"/>
          <a:ea typeface="+mn-ea"/>
        </a:defRPr>
      </a:lvl7pPr>
      <a:lvl8pPr marL="4325938" indent="-436563" algn="l" rtl="0" fontAlgn="base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-"/>
        <a:defRPr sz="2400">
          <a:solidFill>
            <a:schemeClr val="tx1"/>
          </a:solidFill>
          <a:latin typeface="+mn-lt"/>
          <a:ea typeface="+mn-ea"/>
        </a:defRPr>
      </a:lvl8pPr>
      <a:lvl9pPr marL="4783138" indent="-436563" algn="l" rtl="0" fontAlgn="base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-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A50E7F44-5569-44D9-9912-4E151470E7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C14293BD-E6C0-4249-8FF0-325E48D19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79388" y="1052513"/>
            <a:ext cx="8278812" cy="51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D3FA584A-DC6D-4757-91C8-518467B4B93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ABD1FAE1-4F2E-4EB3-B3F2-1F6D67A0A43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DFD86243-2F12-4CC5-B013-0D92C30825A2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fld id="{D4A4DCF5-19DC-4B1E-9F3C-BA148F48B392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xmlns="" id="{40FE6AFC-51B7-40A5-AE70-15BA47A45D3D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765175"/>
            <a:ext cx="9144000" cy="0"/>
          </a:xfrm>
          <a:prstGeom prst="line">
            <a:avLst/>
          </a:prstGeom>
          <a:noFill/>
          <a:ln w="28575">
            <a:solidFill>
              <a:srgbClr val="000080"/>
            </a:solidFill>
            <a:prstDash val="dash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ZA"/>
          </a:p>
        </p:txBody>
      </p:sp>
      <p:pic>
        <p:nvPicPr>
          <p:cNvPr id="2" name="Picture 9" descr="BAC SA Logo No Wording">
            <a:extLst>
              <a:ext uri="{FF2B5EF4-FFF2-40B4-BE49-F238E27FC236}">
                <a16:creationId xmlns:a16="http://schemas.microsoft.com/office/drawing/2014/main" xmlns="" id="{F76F574C-3B6B-4ECC-9451-F60DAF099D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97875" y="5815013"/>
            <a:ext cx="4064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03343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rgbClr val="000099"/>
          </a:solidFill>
          <a:latin typeface="Arial" charset="0"/>
          <a:ea typeface="ヒラギノ角ゴ Pro W3" pitchFamily="48" charset="-128"/>
        </a:defRPr>
      </a:lvl9pPr>
    </p:titleStyle>
    <p:bodyStyle>
      <a:lvl1pPr marL="444500" indent="-4445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70000"/>
        <a:buFont typeface="Wingdings" panose="05000000000000000000" pitchFamily="2" charset="2"/>
        <a:buChar char="q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1071563" indent="-4476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1698625" indent="-447675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90000"/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  <a:ea typeface="+mn-ea"/>
        </a:defRPr>
      </a:lvl3pPr>
      <a:lvl4pPr marL="2246313" indent="-3683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Char char="•"/>
        <a:defRPr sz="2400">
          <a:solidFill>
            <a:schemeClr val="tx1"/>
          </a:solidFill>
          <a:latin typeface="+mn-lt"/>
          <a:ea typeface="+mn-ea"/>
        </a:defRPr>
      </a:lvl4pPr>
      <a:lvl5pPr marL="2954338" indent="-436563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" panose="020B0604020202020204" pitchFamily="34" charset="0"/>
        <a:buChar char="-"/>
        <a:defRPr sz="2400">
          <a:solidFill>
            <a:schemeClr val="tx1"/>
          </a:solidFill>
          <a:latin typeface="+mn-lt"/>
          <a:ea typeface="+mn-ea"/>
        </a:defRPr>
      </a:lvl5pPr>
      <a:lvl6pPr marL="3411538" indent="-436563" algn="l" rtl="0" fontAlgn="base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-"/>
        <a:defRPr sz="2400">
          <a:solidFill>
            <a:schemeClr val="tx1"/>
          </a:solidFill>
          <a:latin typeface="+mn-lt"/>
          <a:ea typeface="+mn-ea"/>
        </a:defRPr>
      </a:lvl6pPr>
      <a:lvl7pPr marL="3868738" indent="-436563" algn="l" rtl="0" fontAlgn="base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-"/>
        <a:defRPr sz="2400">
          <a:solidFill>
            <a:schemeClr val="tx1"/>
          </a:solidFill>
          <a:latin typeface="+mn-lt"/>
          <a:ea typeface="+mn-ea"/>
        </a:defRPr>
      </a:lvl7pPr>
      <a:lvl8pPr marL="4325938" indent="-436563" algn="l" rtl="0" fontAlgn="base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-"/>
        <a:defRPr sz="2400">
          <a:solidFill>
            <a:schemeClr val="tx1"/>
          </a:solidFill>
          <a:latin typeface="+mn-lt"/>
          <a:ea typeface="+mn-ea"/>
        </a:defRPr>
      </a:lvl8pPr>
      <a:lvl9pPr marL="4783138" indent="-436563" algn="l" rtl="0" fontAlgn="base">
        <a:spcBef>
          <a:spcPct val="20000"/>
        </a:spcBef>
        <a:spcAft>
          <a:spcPct val="0"/>
        </a:spcAft>
        <a:buClr>
          <a:srgbClr val="000099"/>
        </a:buClr>
        <a:buFont typeface="Arial" charset="0"/>
        <a:buChar char="-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639559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EDEBE-90CB-47F6-AD6B-04308C16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Introduction: CIT and other aggravated robberies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532C87-0550-4A5A-B779-96087B40A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836712"/>
            <a:ext cx="8857108" cy="5112767"/>
          </a:xfrm>
        </p:spPr>
        <p:txBody>
          <a:bodyPr/>
          <a:lstStyle/>
          <a:p>
            <a:r>
              <a:rPr lang="en-ZA" sz="2200" dirty="0"/>
              <a:t>The high incidence of aggravated robberies, often accompanied by excessive violence, is of serious concern.</a:t>
            </a:r>
          </a:p>
          <a:p>
            <a:r>
              <a:rPr lang="en-ZA" sz="2200" dirty="0"/>
              <a:t>BACSA is concerned about the effect of other violent crimes:</a:t>
            </a:r>
            <a:endParaRPr lang="en-ZA" sz="2200" strike="sngStrike" dirty="0">
              <a:solidFill>
                <a:srgbClr val="FF0000"/>
              </a:solidFill>
            </a:endParaRPr>
          </a:p>
          <a:p>
            <a:pPr lvl="1"/>
            <a:r>
              <a:rPr lang="en-ZA" sz="2200" dirty="0"/>
              <a:t>Hijackings</a:t>
            </a:r>
          </a:p>
          <a:p>
            <a:pPr lvl="1"/>
            <a:r>
              <a:rPr lang="en-ZA" sz="2200" dirty="0"/>
              <a:t>Truck hijackings</a:t>
            </a:r>
          </a:p>
          <a:p>
            <a:pPr lvl="1"/>
            <a:r>
              <a:rPr lang="en-ZA" sz="2200" dirty="0"/>
              <a:t>Robberies at private houses and businesses</a:t>
            </a:r>
          </a:p>
          <a:p>
            <a:pPr lvl="1"/>
            <a:r>
              <a:rPr lang="en-ZA" sz="2200" dirty="0"/>
              <a:t>Robberies in shopping malls</a:t>
            </a:r>
          </a:p>
          <a:p>
            <a:pPr lvl="1"/>
            <a:r>
              <a:rPr lang="en-ZA" sz="2200" dirty="0"/>
              <a:t>ATM bombings</a:t>
            </a:r>
          </a:p>
          <a:p>
            <a:pPr lvl="1"/>
            <a:r>
              <a:rPr lang="en-ZA" sz="2200" dirty="0"/>
              <a:t>Bombings of safes at fuel stations</a:t>
            </a:r>
          </a:p>
        </p:txBody>
      </p:sp>
    </p:spTree>
    <p:extLst>
      <p:ext uri="{BB962C8B-B14F-4D97-AF65-F5344CB8AC3E}">
        <p14:creationId xmlns:p14="http://schemas.microsoft.com/office/powerpoint/2010/main" xmlns="" val="4281582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EDEBE-90CB-47F6-AD6B-04308C168E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CIT and other aggravated robberies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532C87-0550-4A5A-B779-96087B40A9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908720"/>
            <a:ext cx="8857108" cy="5040759"/>
          </a:xfrm>
        </p:spPr>
        <p:txBody>
          <a:bodyPr/>
          <a:lstStyle/>
          <a:p>
            <a:r>
              <a:rPr lang="en-ZA" sz="2200" dirty="0"/>
              <a:t>The current CIT heists are a symptom of:</a:t>
            </a:r>
          </a:p>
          <a:p>
            <a:pPr lvl="1"/>
            <a:r>
              <a:rPr lang="en-ZA" sz="2200" dirty="0"/>
              <a:t>Vulnerabilities within the private industries</a:t>
            </a:r>
            <a:endParaRPr lang="en-ZA" sz="2200" strike="sngStrike" dirty="0">
              <a:solidFill>
                <a:srgbClr val="FF0000"/>
              </a:solidFill>
            </a:endParaRPr>
          </a:p>
          <a:p>
            <a:pPr lvl="1"/>
            <a:r>
              <a:rPr lang="en-ZA" sz="2200" dirty="0"/>
              <a:t>Organised nature of criminality and the propensity to violence</a:t>
            </a:r>
            <a:endParaRPr lang="en-ZA" sz="2200" strike="sngStrike" dirty="0">
              <a:solidFill>
                <a:srgbClr val="FF0000"/>
              </a:solidFill>
            </a:endParaRPr>
          </a:p>
          <a:p>
            <a:pPr lvl="1"/>
            <a:r>
              <a:rPr lang="en-ZA" sz="2200" dirty="0"/>
              <a:t>Lack of sharing of information between industries and government </a:t>
            </a:r>
          </a:p>
          <a:p>
            <a:pPr lvl="1"/>
            <a:r>
              <a:rPr lang="en-ZA" sz="2200" dirty="0"/>
              <a:t>A poorly functioning Criminal Justice System</a:t>
            </a:r>
            <a:endParaRPr lang="en-ZA" sz="2200" strike="sngStrike" dirty="0">
              <a:solidFill>
                <a:srgbClr val="FF0000"/>
              </a:solidFill>
            </a:endParaRPr>
          </a:p>
          <a:p>
            <a:r>
              <a:rPr lang="en-ZA" sz="2200" dirty="0"/>
              <a:t>Isolated addressing of CITs could cause the migration to other areas of vulnerabilities such as shopping malls, retailers, etc.</a:t>
            </a:r>
          </a:p>
        </p:txBody>
      </p:sp>
    </p:spTree>
    <p:extLst>
      <p:ext uri="{BB962C8B-B14F-4D97-AF65-F5344CB8AC3E}">
        <p14:creationId xmlns:p14="http://schemas.microsoft.com/office/powerpoint/2010/main" xmlns="" val="1142430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765E5-1A7B-48F8-A60C-5FABA2F72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Holistic approach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3629DF-DDE4-465E-9110-1E078115C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052513"/>
            <a:ext cx="8641084" cy="5184775"/>
          </a:xfrm>
        </p:spPr>
        <p:txBody>
          <a:bodyPr/>
          <a:lstStyle/>
          <a:p>
            <a:pPr marL="444500" lvl="2" indent="-444500">
              <a:buSzPct val="70000"/>
              <a:buFont typeface="Wingdings" panose="05000000000000000000" pitchFamily="2" charset="2"/>
              <a:buChar char="q"/>
            </a:pPr>
            <a:r>
              <a:rPr lang="en-GB" dirty="0">
                <a:cs typeface="+mn-cs"/>
              </a:rPr>
              <a:t>The approach is dependant on the intra-, and inter-industry sharing of information </a:t>
            </a:r>
            <a:r>
              <a:rPr lang="en-ZA" dirty="0">
                <a:cs typeface="+mn-cs"/>
              </a:rPr>
              <a:t>and between effected industries and government in a structured, coordinated, and sustainable way (the fusion concept)</a:t>
            </a:r>
          </a:p>
          <a:p>
            <a:pPr marL="444500" lvl="2" indent="-444500">
              <a:buSzPct val="70000"/>
              <a:buFont typeface="Wingdings" panose="05000000000000000000" pitchFamily="2" charset="2"/>
              <a:buChar char="q"/>
            </a:pPr>
            <a:endParaRPr lang="en-ZA" dirty="0">
              <a:cs typeface="+mn-cs"/>
            </a:endParaRPr>
          </a:p>
          <a:p>
            <a:pPr marL="444500" lvl="2" indent="-444500">
              <a:buSzPct val="70000"/>
              <a:buFont typeface="Wingdings" panose="05000000000000000000" pitchFamily="2" charset="2"/>
              <a:buChar char="q"/>
            </a:pPr>
            <a:r>
              <a:rPr lang="en-GB" dirty="0">
                <a:cs typeface="+mn-cs"/>
              </a:rPr>
              <a:t>Intelligence-led policing enabling the swift and effective apprehension and prosecution of offenders and the disruption of organised crime networks.</a:t>
            </a:r>
          </a:p>
        </p:txBody>
      </p:sp>
    </p:spTree>
    <p:extLst>
      <p:ext uri="{BB962C8B-B14F-4D97-AF65-F5344CB8AC3E}">
        <p14:creationId xmlns:p14="http://schemas.microsoft.com/office/powerpoint/2010/main" xmlns="" val="4323104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7765E5-1A7B-48F8-A60C-5FABA2F72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Holistic approach (Continue)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3629DF-DDE4-465E-9110-1E078115C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388" y="1052513"/>
            <a:ext cx="8641084" cy="5184775"/>
          </a:xfrm>
        </p:spPr>
        <p:txBody>
          <a:bodyPr/>
          <a:lstStyle/>
          <a:p>
            <a:pPr marL="444500" lvl="2" indent="-444500">
              <a:buSzPct val="70000"/>
              <a:buFont typeface="Wingdings" panose="05000000000000000000" pitchFamily="2" charset="2"/>
              <a:buChar char="q"/>
            </a:pPr>
            <a:r>
              <a:rPr lang="en-GB" sz="2000" dirty="0">
                <a:cs typeface="+mn-cs"/>
              </a:rPr>
              <a:t>What is required:</a:t>
            </a:r>
          </a:p>
          <a:p>
            <a:pPr marL="992188" lvl="3" indent="-444500">
              <a:buSzPct val="70000"/>
              <a:buFont typeface="Wingdings" panose="05000000000000000000" pitchFamily="2" charset="2"/>
              <a:buChar char="q"/>
            </a:pPr>
            <a:r>
              <a:rPr lang="en-GB" sz="2000" dirty="0">
                <a:cs typeface="+mn-cs"/>
              </a:rPr>
              <a:t>A</a:t>
            </a:r>
            <a:r>
              <a:rPr lang="en-ZA" sz="2000" dirty="0">
                <a:cs typeface="+mn-cs"/>
              </a:rPr>
              <a:t>n increased level of consolidation and sharing of information within a non-competitive environment. </a:t>
            </a:r>
          </a:p>
          <a:p>
            <a:pPr marL="992188" lvl="3" indent="-444500">
              <a:buSzPct val="70000"/>
              <a:buFont typeface="Wingdings" panose="05000000000000000000" pitchFamily="2" charset="2"/>
              <a:buChar char="q"/>
            </a:pPr>
            <a:r>
              <a:rPr lang="en-GB" sz="2000" dirty="0">
                <a:cs typeface="+mn-cs"/>
              </a:rPr>
              <a:t>Improved operational collaboration within and between industries and government in specific law enforcement </a:t>
            </a:r>
            <a:endParaRPr lang="en-ZA" sz="2000" dirty="0">
              <a:cs typeface="+mn-cs"/>
            </a:endParaRPr>
          </a:p>
          <a:p>
            <a:pPr marL="992188" lvl="3" indent="-444500">
              <a:buSzPct val="70000"/>
              <a:buFont typeface="Wingdings" panose="05000000000000000000" pitchFamily="2" charset="2"/>
              <a:buChar char="q"/>
            </a:pPr>
            <a:r>
              <a:rPr lang="en-GB" sz="2000" dirty="0">
                <a:cs typeface="+mn-cs"/>
              </a:rPr>
              <a:t>The launching of joint preventative and combating approaches targeting specific threats </a:t>
            </a:r>
            <a:endParaRPr lang="en-ZA" sz="2000" dirty="0">
              <a:cs typeface="+mn-cs"/>
            </a:endParaRPr>
          </a:p>
          <a:p>
            <a:pPr marL="992188" lvl="3" indent="-444500">
              <a:buSzPct val="70000"/>
              <a:buFont typeface="Wingdings" panose="05000000000000000000" pitchFamily="2" charset="2"/>
              <a:buChar char="q"/>
            </a:pPr>
            <a:r>
              <a:rPr lang="en-GB" sz="2000" dirty="0">
                <a:cs typeface="+mn-cs"/>
              </a:rPr>
              <a:t>Improved communications to all stakeholders, including the public, business, and government</a:t>
            </a:r>
            <a:endParaRPr lang="en-ZA" sz="2000" dirty="0">
              <a:cs typeface="+mn-cs"/>
            </a:endParaRPr>
          </a:p>
          <a:p>
            <a:pPr marL="992188" lvl="3" indent="-444500">
              <a:buSzPct val="70000"/>
              <a:buFont typeface="Wingdings" panose="05000000000000000000" pitchFamily="2" charset="2"/>
              <a:buChar char="q"/>
            </a:pPr>
            <a:r>
              <a:rPr lang="en-GB" sz="2000" dirty="0">
                <a:cs typeface="+mn-cs"/>
              </a:rPr>
              <a:t>Monitor the success or overview of the strategy and to jointly intervene where necessary</a:t>
            </a:r>
          </a:p>
          <a:p>
            <a:pPr marL="444500" lvl="2" indent="-444500">
              <a:buSzPct val="70000"/>
              <a:buFont typeface="Wingdings" panose="05000000000000000000" pitchFamily="2" charset="2"/>
              <a:buChar char="q"/>
            </a:pPr>
            <a:r>
              <a:rPr lang="en-GB" sz="2000" dirty="0">
                <a:cs typeface="+mn-cs"/>
              </a:rPr>
              <a:t>Such operational initiatives should strengthen the following:</a:t>
            </a:r>
          </a:p>
          <a:p>
            <a:pPr marL="992188" lvl="3" indent="-444500">
              <a:buSzPct val="70000"/>
              <a:buFont typeface="Wingdings" panose="05000000000000000000" pitchFamily="2" charset="2"/>
              <a:buChar char="q"/>
            </a:pPr>
            <a:r>
              <a:rPr lang="en-GB" sz="2000" dirty="0">
                <a:cs typeface="+mn-cs"/>
              </a:rPr>
              <a:t>The immediate operational response and the resolving of incidents</a:t>
            </a:r>
          </a:p>
          <a:p>
            <a:pPr marL="992188" lvl="3" indent="-444500">
              <a:buSzPct val="70000"/>
              <a:buFont typeface="Wingdings" panose="05000000000000000000" pitchFamily="2" charset="2"/>
              <a:buChar char="q"/>
            </a:pPr>
            <a:r>
              <a:rPr lang="en-GB" sz="2000" dirty="0">
                <a:cs typeface="+mn-cs"/>
              </a:rPr>
              <a:t>The proactive combating of criminal threats to prevent reoccurrence and the exploitation of industry related vulnerabilities </a:t>
            </a:r>
          </a:p>
        </p:txBody>
      </p:sp>
    </p:spTree>
    <p:extLst>
      <p:ext uri="{BB962C8B-B14F-4D97-AF65-F5344CB8AC3E}">
        <p14:creationId xmlns:p14="http://schemas.microsoft.com/office/powerpoint/2010/main" xmlns="" val="4251375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2B8B3C-0A7D-432C-BD2D-3FD9257D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dirty="0"/>
              <a:t>Renewed focused of BACSA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597A5B-E013-43B6-B263-9A7C072A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36612"/>
            <a:ext cx="8278812" cy="5184775"/>
          </a:xfrm>
        </p:spPr>
        <p:txBody>
          <a:bodyPr/>
          <a:lstStyle/>
          <a:p>
            <a:r>
              <a:rPr lang="en-ZA" sz="1900" dirty="0"/>
              <a:t>BACSA is refocusing itself towards facilitating collaboration within and between affected industries and with law enforcement</a:t>
            </a:r>
          </a:p>
          <a:p>
            <a:r>
              <a:rPr lang="en-ZA" sz="1900" dirty="0"/>
              <a:t>The following is in process: </a:t>
            </a:r>
          </a:p>
          <a:p>
            <a:pPr lvl="1"/>
            <a:r>
              <a:rPr lang="en-ZA" sz="1900" dirty="0"/>
              <a:t>Revised MOU with SAPS ready for signature</a:t>
            </a:r>
          </a:p>
          <a:p>
            <a:pPr lvl="1"/>
            <a:r>
              <a:rPr lang="en-ZA" sz="1900" dirty="0"/>
              <a:t>Private Security Industry Collaboration </a:t>
            </a:r>
          </a:p>
          <a:p>
            <a:pPr lvl="2"/>
            <a:r>
              <a:rPr lang="en-ZA" sz="1900" dirty="0"/>
              <a:t>Fostering of information sharing within the industry, especially those involved in CIT, robberies and hijackings</a:t>
            </a:r>
          </a:p>
          <a:p>
            <a:pPr lvl="2"/>
            <a:r>
              <a:rPr lang="en-ZA" sz="1900" dirty="0"/>
              <a:t>Piloting of Eyes and Ears project in Gauteng to enhance the immediate situational awareness and response by law enforcement </a:t>
            </a:r>
          </a:p>
          <a:p>
            <a:pPr lvl="1"/>
            <a:r>
              <a:rPr lang="en-ZA" sz="1900" dirty="0"/>
              <a:t>Information sharing (Fusion concept)</a:t>
            </a:r>
          </a:p>
          <a:p>
            <a:pPr lvl="2"/>
            <a:r>
              <a:rPr lang="en-ZA" sz="1900" dirty="0"/>
              <a:t>Sharing of information across business sectors and between business and SAPS</a:t>
            </a:r>
          </a:p>
          <a:p>
            <a:pPr lvl="2"/>
            <a:r>
              <a:rPr lang="en-ZA" sz="1900" dirty="0"/>
              <a:t>Reporting of crimes</a:t>
            </a:r>
          </a:p>
          <a:p>
            <a:pPr lvl="2"/>
            <a:r>
              <a:rPr lang="en-ZA" sz="1900" dirty="0"/>
              <a:t>Reporting of complaints </a:t>
            </a:r>
          </a:p>
          <a:p>
            <a:pPr lvl="2"/>
            <a:r>
              <a:rPr lang="en-ZA" sz="1900" dirty="0"/>
              <a:t>Accountability – Feedback on reported case</a:t>
            </a:r>
          </a:p>
        </p:txBody>
      </p:sp>
    </p:spTree>
    <p:extLst>
      <p:ext uri="{BB962C8B-B14F-4D97-AF65-F5344CB8AC3E}">
        <p14:creationId xmlns:p14="http://schemas.microsoft.com/office/powerpoint/2010/main" xmlns="" val="24367853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2B8B3C-0A7D-432C-BD2D-3FD9257DE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3200" dirty="0"/>
              <a:t>Renewed focused of BACSA (Continue)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B597A5B-E013-43B6-B263-9A7C072AA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36612"/>
            <a:ext cx="8278812" cy="5184775"/>
          </a:xfrm>
        </p:spPr>
        <p:txBody>
          <a:bodyPr/>
          <a:lstStyle/>
          <a:p>
            <a:r>
              <a:rPr lang="en-ZA" sz="2200" dirty="0"/>
              <a:t>Other industries being facilitated: </a:t>
            </a:r>
          </a:p>
          <a:p>
            <a:pPr lvl="1"/>
            <a:r>
              <a:rPr lang="en-ZA" sz="2200" dirty="0"/>
              <a:t>Shopping Centre security - Consumers Goods Council, etc</a:t>
            </a:r>
          </a:p>
          <a:p>
            <a:pPr lvl="1"/>
            <a:r>
              <a:rPr lang="en-ZA" sz="2200" dirty="0"/>
              <a:t>Anti-hijackings (Vehicles – transport industry)</a:t>
            </a:r>
          </a:p>
          <a:p>
            <a:pPr lvl="1"/>
            <a:r>
              <a:rPr lang="en-ZA" sz="2200" dirty="0"/>
              <a:t>Technology assisted law enforcement (ANPR)</a:t>
            </a:r>
          </a:p>
          <a:p>
            <a:pPr lvl="1"/>
            <a:r>
              <a:rPr lang="en-ZA" sz="2200" dirty="0"/>
              <a:t>Tourism industry (Safety of tourists)</a:t>
            </a:r>
          </a:p>
          <a:p>
            <a:pPr lvl="1"/>
            <a:endParaRPr lang="en-ZA" sz="2200" dirty="0"/>
          </a:p>
          <a:p>
            <a:r>
              <a:rPr lang="en-US" dirty="0"/>
              <a:t>The establishment of a ‘strategic and systemic foresight/modelling’ capability. This will enable forward-thinking, modelling and monitoring of key national challenges</a:t>
            </a:r>
          </a:p>
        </p:txBody>
      </p:sp>
    </p:spTree>
    <p:extLst>
      <p:ext uri="{BB962C8B-B14F-4D97-AF65-F5344CB8AC3E}">
        <p14:creationId xmlns:p14="http://schemas.microsoft.com/office/powerpoint/2010/main" xmlns="" val="1183709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121DAD-9124-4EDD-B4D2-1F26298689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Conclusion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609A26-C2ED-42E6-A046-AE79BECA4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/>
          </a:p>
          <a:p>
            <a:r>
              <a:rPr lang="en-ZA" dirty="0"/>
              <a:t>BACSA has strong and established partnership with SAPS and Industries enabling facilitation of sustainable anti-crime initiatives</a:t>
            </a:r>
          </a:p>
          <a:p>
            <a:endParaRPr lang="en-ZA" dirty="0"/>
          </a:p>
          <a:p>
            <a:r>
              <a:rPr lang="en-ZA" dirty="0"/>
              <a:t>SAPS and BACSA should compile sustainable business and action plans for the implementation as envisaged by the National Police commissioner</a:t>
            </a:r>
          </a:p>
        </p:txBody>
      </p:sp>
    </p:spTree>
    <p:extLst>
      <p:ext uri="{BB962C8B-B14F-4D97-AF65-F5344CB8AC3E}">
        <p14:creationId xmlns:p14="http://schemas.microsoft.com/office/powerpoint/2010/main" xmlns="" val="33609208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Defaul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ヒラギノ角ゴ Pro W3" pitchFamily="48" charset="-128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ヒラギノ角ゴ Pro W3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ヒラギノ角ゴ Pro W3"/>
        <a:cs typeface=""/>
      </a:majorFont>
      <a:minorFont>
        <a:latin typeface="Arial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ヒラギノ角ゴ Pro W3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Times New Roman" pitchFamily="18" charset="0"/>
            <a:ea typeface="ヒラギノ角ゴ Pro W3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3423</TotalTime>
  <Words>491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Default</vt:lpstr>
      <vt:lpstr>Blank Presentation</vt:lpstr>
      <vt:lpstr>1_Blank Presentation</vt:lpstr>
      <vt:lpstr>Slide 1</vt:lpstr>
      <vt:lpstr>Introduction: CIT and other aggravated robberies</vt:lpstr>
      <vt:lpstr>CIT and other aggravated robberies</vt:lpstr>
      <vt:lpstr>Holistic approach </vt:lpstr>
      <vt:lpstr>Holistic approach (Continue)</vt:lpstr>
      <vt:lpstr>Renewed focused of BACSA</vt:lpstr>
      <vt:lpstr>Renewed focused of BACSA (Continue) </vt:lpstr>
      <vt:lpstr>Conclusion </vt:lpstr>
    </vt:vector>
  </TitlesOfParts>
  <Company>Business Against Crime South Africa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Burgers</dc:creator>
  <cp:lastModifiedBy>PUMZA</cp:lastModifiedBy>
  <cp:revision>416</cp:revision>
  <cp:lastPrinted>2018-06-11T09:09:37Z</cp:lastPrinted>
  <dcterms:created xsi:type="dcterms:W3CDTF">2006-02-09T05:58:18Z</dcterms:created>
  <dcterms:modified xsi:type="dcterms:W3CDTF">2018-06-14T10:25:01Z</dcterms:modified>
</cp:coreProperties>
</file>