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0"/>
  </p:notesMasterIdLst>
  <p:sldIdLst>
    <p:sldId id="270" r:id="rId2"/>
    <p:sldId id="281" r:id="rId3"/>
    <p:sldId id="286" r:id="rId4"/>
    <p:sldId id="272" r:id="rId5"/>
    <p:sldId id="282" r:id="rId6"/>
    <p:sldId id="273" r:id="rId7"/>
    <p:sldId id="276" r:id="rId8"/>
    <p:sldId id="297" r:id="rId9"/>
    <p:sldId id="299" r:id="rId10"/>
    <p:sldId id="300" r:id="rId11"/>
    <p:sldId id="283" r:id="rId12"/>
    <p:sldId id="284" r:id="rId13"/>
    <p:sldId id="285" r:id="rId14"/>
    <p:sldId id="298" r:id="rId15"/>
    <p:sldId id="279" r:id="rId16"/>
    <p:sldId id="289" r:id="rId17"/>
    <p:sldId id="290" r:id="rId18"/>
    <p:sldId id="292" r:id="rId19"/>
    <p:sldId id="278" r:id="rId20"/>
    <p:sldId id="277" r:id="rId21"/>
    <p:sldId id="301" r:id="rId22"/>
    <p:sldId id="302" r:id="rId23"/>
    <p:sldId id="303" r:id="rId24"/>
    <p:sldId id="304" r:id="rId25"/>
    <p:sldId id="305" r:id="rId26"/>
    <p:sldId id="306" r:id="rId27"/>
    <p:sldId id="307" r:id="rId28"/>
    <p:sldId id="280"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7"/>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Sheet1!$B$1</c:f>
              <c:strCache>
                <c:ptCount val="1"/>
                <c:pt idx="0">
                  <c:v>Column1</c:v>
                </c:pt>
              </c:strCache>
            </c:strRef>
          </c:tx>
          <c:cat>
            <c:strRef>
              <c:f>Sheet1!$A$2:$A$7</c:f>
              <c:strCache>
                <c:ptCount val="6"/>
                <c:pt idx="0">
                  <c:v>2011/2012</c:v>
                </c:pt>
                <c:pt idx="1">
                  <c:v>2012/2013</c:v>
                </c:pt>
                <c:pt idx="2">
                  <c:v>2013/2014</c:v>
                </c:pt>
                <c:pt idx="3">
                  <c:v>2014/2015</c:v>
                </c:pt>
                <c:pt idx="4">
                  <c:v>2015/2016</c:v>
                </c:pt>
                <c:pt idx="5">
                  <c:v>2016/2017</c:v>
                </c:pt>
              </c:strCache>
            </c:strRef>
          </c:cat>
          <c:val>
            <c:numRef>
              <c:f>Sheet1!$B$2:$B$7</c:f>
              <c:numCache>
                <c:formatCode>General</c:formatCode>
                <c:ptCount val="6"/>
                <c:pt idx="0">
                  <c:v>48</c:v>
                </c:pt>
                <c:pt idx="1">
                  <c:v>57</c:v>
                </c:pt>
                <c:pt idx="2">
                  <c:v>46</c:v>
                </c:pt>
                <c:pt idx="3">
                  <c:v>46</c:v>
                </c:pt>
                <c:pt idx="4">
                  <c:v>62</c:v>
                </c:pt>
                <c:pt idx="5">
                  <c:v>52</c:v>
                </c:pt>
              </c:numCache>
            </c:numRef>
          </c:val>
          <c:extLst xmlns:c16r2="http://schemas.microsoft.com/office/drawing/2015/06/chart">
            <c:ext xmlns:c16="http://schemas.microsoft.com/office/drawing/2014/chart" uri="{C3380CC4-5D6E-409C-BE32-E72D297353CC}">
              <c16:uniqueId val="{00000000-899B-4C35-8940-76E98C5D6145}"/>
            </c:ext>
          </c:extLst>
        </c:ser>
        <c:dLbls/>
        <c:axId val="119440128"/>
        <c:axId val="119441664"/>
      </c:barChart>
      <c:catAx>
        <c:axId val="119440128"/>
        <c:scaling>
          <c:orientation val="minMax"/>
        </c:scaling>
        <c:axPos val="b"/>
        <c:numFmt formatCode="General" sourceLinked="0"/>
        <c:majorTickMark val="none"/>
        <c:tickLblPos val="nextTo"/>
        <c:spPr>
          <a:noFill/>
          <a:ln cap="flat">
            <a:solidFill>
              <a:srgbClr val="898989"/>
            </a:solidFill>
            <a:round/>
          </a:ln>
        </c:spPr>
        <c:crossAx val="119441664"/>
        <c:crosses val="autoZero"/>
        <c:auto val="1"/>
        <c:lblAlgn val="ctr"/>
        <c:lblOffset val="100"/>
      </c:catAx>
      <c:valAx>
        <c:axId val="119441664"/>
        <c:scaling>
          <c:orientation val="minMax"/>
        </c:scaling>
        <c:axPos val="l"/>
        <c:majorGridlines/>
        <c:title/>
        <c:numFmt formatCode="General" sourceLinked="1"/>
        <c:majorTickMark val="none"/>
        <c:tickLblPos val="nextTo"/>
        <c:spPr>
          <a:noFill/>
          <a:ln cap="flat">
            <a:solidFill>
              <a:srgbClr val="898989"/>
            </a:solidFill>
            <a:round/>
          </a:ln>
        </c:spPr>
        <c:crossAx val="119440128"/>
        <c:crosses val="autoZero"/>
        <c:crossBetween val="between"/>
      </c:valAx>
      <c:dTable>
        <c:showHorzBorder val="1"/>
        <c:showVertBorder val="1"/>
        <c:showOutline val="1"/>
        <c:showKeys val="1"/>
      </c:dTable>
      <c:spPr>
        <a:solidFill>
          <a:srgbClr val="FFFFFF"/>
        </a:solidFill>
        <a:ln>
          <a:noFill/>
          <a:round/>
        </a:ln>
      </c:spPr>
    </c:plotArea>
    <c:plotVisOnly val="1"/>
    <c:dispBlanksAs val="gap"/>
  </c:chart>
  <c:spPr>
    <a:solidFill>
      <a:srgbClr val="FFFFFF"/>
    </a:solidFill>
    <a:ln w="0" cap="rnd" cmpd="sng">
      <a:solidFill>
        <a:srgbClr val="898989">
          <a:alpha val="100000"/>
        </a:srgbClr>
      </a:solidFill>
      <a:prstDash val="solid"/>
      <a:round/>
    </a:ln>
  </c:spPr>
  <c:txPr>
    <a:bodyPr/>
    <a:lstStyle/>
    <a:p>
      <a:pPr>
        <a:defRPr sz="800" b="0" i="0" u="none" baseline="0">
          <a:solidFill>
            <a:srgbClr val="000000"/>
          </a:solidFill>
          <a:latin typeface="Calibri"/>
          <a:ea typeface="Calibri"/>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style val="3"/>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Sheet1!$B$1</c:f>
              <c:strCache>
                <c:ptCount val="1"/>
                <c:pt idx="0">
                  <c:v>number of natural deaths</c:v>
                </c:pt>
              </c:strCache>
            </c:strRef>
          </c:tx>
          <c:cat>
            <c:strRef>
              <c:f>Sheet1!$A$2:$A$6</c:f>
              <c:strCache>
                <c:ptCount val="5"/>
                <c:pt idx="0">
                  <c:v>201/20132</c:v>
                </c:pt>
                <c:pt idx="1">
                  <c:v>2013/2014</c:v>
                </c:pt>
                <c:pt idx="2">
                  <c:v>2014/2015</c:v>
                </c:pt>
                <c:pt idx="3">
                  <c:v>2015/2016</c:v>
                </c:pt>
                <c:pt idx="4">
                  <c:v>2016/2017</c:v>
                </c:pt>
              </c:strCache>
            </c:strRef>
          </c:cat>
          <c:val>
            <c:numRef>
              <c:f>Sheet1!$B$2:$B$6</c:f>
              <c:numCache>
                <c:formatCode>General</c:formatCode>
                <c:ptCount val="5"/>
                <c:pt idx="0">
                  <c:v>652</c:v>
                </c:pt>
                <c:pt idx="1">
                  <c:v>588</c:v>
                </c:pt>
                <c:pt idx="2">
                  <c:v>583</c:v>
                </c:pt>
                <c:pt idx="3">
                  <c:v>511</c:v>
                </c:pt>
                <c:pt idx="4">
                  <c:v>497</c:v>
                </c:pt>
              </c:numCache>
            </c:numRef>
          </c:val>
          <c:extLst xmlns:c16r2="http://schemas.microsoft.com/office/drawing/2015/06/chart">
            <c:ext xmlns:c16="http://schemas.microsoft.com/office/drawing/2014/chart" uri="{C3380CC4-5D6E-409C-BE32-E72D297353CC}">
              <c16:uniqueId val="{00000000-3BDE-45D4-8ED7-3C16691EEEA6}"/>
            </c:ext>
          </c:extLst>
        </c:ser>
        <c:dLbls/>
        <c:axId val="85463808"/>
        <c:axId val="85465344"/>
      </c:barChart>
      <c:catAx>
        <c:axId val="85463808"/>
        <c:scaling>
          <c:orientation val="minMax"/>
        </c:scaling>
        <c:axPos val="b"/>
        <c:numFmt formatCode="General" sourceLinked="1"/>
        <c:majorTickMark val="none"/>
        <c:tickLblPos val="nextTo"/>
        <c:spPr>
          <a:noFill/>
          <a:ln cap="flat">
            <a:solidFill>
              <a:srgbClr val="898989"/>
            </a:solidFill>
            <a:round/>
          </a:ln>
        </c:spPr>
        <c:txPr>
          <a:bodyPr rot="-5400000" vert="horz" anchor="b" anchorCtr="1"/>
          <a:lstStyle/>
          <a:p>
            <a:pPr>
              <a:defRPr sz="1100" b="0" i="0" u="none" baseline="0">
                <a:solidFill>
                  <a:srgbClr val="000000"/>
                </a:solidFill>
                <a:latin typeface="Calibri"/>
                <a:ea typeface="Calibri"/>
              </a:defRPr>
            </a:pPr>
            <a:endParaRPr lang="en-US"/>
          </a:p>
        </c:txPr>
        <c:crossAx val="85465344"/>
        <c:crosses val="autoZero"/>
        <c:auto val="1"/>
        <c:lblAlgn val="ctr"/>
        <c:lblOffset val="100"/>
      </c:catAx>
      <c:valAx>
        <c:axId val="85465344"/>
        <c:scaling>
          <c:orientation val="minMax"/>
        </c:scaling>
        <c:axPos val="l"/>
        <c:majorGridlines/>
        <c:numFmt formatCode="General" sourceLinked="1"/>
        <c:majorTickMark val="none"/>
        <c:tickLblPos val="nextTo"/>
        <c:spPr>
          <a:noFill/>
          <a:ln cap="flat">
            <a:solidFill>
              <a:srgbClr val="898989"/>
            </a:solidFill>
            <a:round/>
          </a:ln>
        </c:spPr>
        <c:txPr>
          <a:bodyPr/>
          <a:lstStyle/>
          <a:p>
            <a:pPr>
              <a:defRPr sz="800" b="0" i="0" u="none" baseline="0">
                <a:solidFill>
                  <a:srgbClr val="000000"/>
                </a:solidFill>
                <a:latin typeface="Calibri"/>
                <a:ea typeface="Calibri"/>
              </a:defRPr>
            </a:pPr>
            <a:endParaRPr lang="en-US"/>
          </a:p>
        </c:txPr>
        <c:crossAx val="85463808"/>
        <c:crosses val="autoZero"/>
        <c:crossBetween val="between"/>
      </c:valAx>
      <c:dTable>
        <c:showHorzBorder val="1"/>
        <c:showVertBorder val="1"/>
        <c:showOutline val="1"/>
        <c:txPr>
          <a:bodyPr/>
          <a:lstStyle/>
          <a:p>
            <a:pPr rtl="0">
              <a:defRPr sz="800"/>
            </a:pPr>
            <a:endParaRPr lang="en-US"/>
          </a:p>
        </c:txPr>
      </c:dTable>
      <c:spPr>
        <a:solidFill>
          <a:srgbClr val="FFFFFF"/>
        </a:solidFill>
        <a:ln>
          <a:noFill/>
          <a:round/>
        </a:ln>
      </c:spPr>
    </c:plotArea>
    <c:plotVisOnly val="1"/>
    <c:dispBlanksAs val="gap"/>
  </c:chart>
  <c:spPr>
    <a:solidFill>
      <a:srgbClr val="FFFFFF"/>
    </a:solidFill>
  </c:spPr>
  <c:txPr>
    <a:bodyPr/>
    <a:lstStyle/>
    <a:p>
      <a:pPr>
        <a:defRPr sz="1100" b="0" i="0" u="none" baseline="0">
          <a:solidFill>
            <a:srgbClr val="000000"/>
          </a:solidFill>
          <a:latin typeface="Calibri"/>
          <a:ea typeface="Calibri"/>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style val="10"/>
  <c:clrMapOvr bg1="lt1" tx1="dk1" bg2="lt2" tx2="dk2" accent1="accent1" accent2="accent2" accent3="accent3" accent4="accent4" accent5="accent5" accent6="accent6" hlink="hlink" folHlink="folHlink"/>
  <c:chart>
    <c:title>
      <c:tx>
        <c:rich>
          <a:bodyPr/>
          <a:lstStyle/>
          <a:p>
            <a:pPr>
              <a:defRPr b="1"/>
            </a:pPr>
            <a:r>
              <a:rPr lang="en-US" dirty="0"/>
              <a:t>Natural </a:t>
            </a:r>
            <a:r>
              <a:rPr lang="en-US" dirty="0" smtClean="0"/>
              <a:t>Deaths per</a:t>
            </a:r>
            <a:r>
              <a:rPr lang="en-US" baseline="0" dirty="0" smtClean="0"/>
              <a:t> region</a:t>
            </a:r>
            <a:endParaRPr lang="en-US" dirty="0"/>
          </a:p>
        </c:rich>
      </c:tx>
    </c:title>
    <c:plotArea>
      <c:layout/>
      <c:barChart>
        <c:barDir val="col"/>
        <c:grouping val="clustered"/>
        <c:ser>
          <c:idx val="0"/>
          <c:order val="0"/>
          <c:tx>
            <c:strRef>
              <c:f>Sheet1!$B$1</c:f>
              <c:strCache>
                <c:ptCount val="1"/>
                <c:pt idx="0">
                  <c:v>Natural Deaths</c:v>
                </c:pt>
              </c:strCache>
            </c:strRef>
          </c:tx>
          <c:spPr>
            <a:solidFill>
              <a:srgbClr val="92D050"/>
            </a:solidFill>
          </c:spPr>
          <c:dPt>
            <c:idx val="0"/>
            <c:extLst xmlns:c16r2="http://schemas.microsoft.com/office/drawing/2015/06/chart">
              <c:ext xmlns:c16="http://schemas.microsoft.com/office/drawing/2014/chart" uri="{C3380CC4-5D6E-409C-BE32-E72D297353CC}">
                <c16:uniqueId val="{00000000-3F0B-4149-BFC0-B40B90ADF488}"/>
              </c:ext>
            </c:extLst>
          </c:dPt>
          <c:dPt>
            <c:idx val="1"/>
            <c:spPr>
              <a:solidFill>
                <a:srgbClr val="FFFF00"/>
              </a:solidFill>
            </c:spPr>
            <c:extLst xmlns:c16r2="http://schemas.microsoft.com/office/drawing/2015/06/chart">
              <c:ext xmlns:c16="http://schemas.microsoft.com/office/drawing/2014/chart" uri="{C3380CC4-5D6E-409C-BE32-E72D297353CC}">
                <c16:uniqueId val="{00000002-3F0B-4149-BFC0-B40B90ADF488}"/>
              </c:ext>
            </c:extLst>
          </c:dPt>
          <c:dPt>
            <c:idx val="2"/>
            <c:spPr>
              <a:solidFill>
                <a:srgbClr val="4F81BD"/>
              </a:solidFill>
            </c:spPr>
            <c:extLst xmlns:c16r2="http://schemas.microsoft.com/office/drawing/2015/06/chart">
              <c:ext xmlns:c16="http://schemas.microsoft.com/office/drawing/2014/chart" uri="{C3380CC4-5D6E-409C-BE32-E72D297353CC}">
                <c16:uniqueId val="{00000004-3F0B-4149-BFC0-B40B90ADF488}"/>
              </c:ext>
            </c:extLst>
          </c:dPt>
          <c:dPt>
            <c:idx val="3"/>
            <c:spPr>
              <a:solidFill>
                <a:sysClr val="windowText" lastClr="000000">
                  <a:lumMod val="50000"/>
                  <a:lumOff val="50000"/>
                </a:sysClr>
              </a:solidFill>
            </c:spPr>
            <c:extLst xmlns:c16r2="http://schemas.microsoft.com/office/drawing/2015/06/chart">
              <c:ext xmlns:c16="http://schemas.microsoft.com/office/drawing/2014/chart" uri="{C3380CC4-5D6E-409C-BE32-E72D297353CC}">
                <c16:uniqueId val="{00000006-3F0B-4149-BFC0-B40B90ADF488}"/>
              </c:ext>
            </c:extLst>
          </c:dPt>
          <c:dPt>
            <c:idx val="4"/>
            <c:spPr>
              <a:solidFill>
                <a:srgbClr val="C0504D"/>
              </a:solidFill>
            </c:spPr>
            <c:extLst xmlns:c16r2="http://schemas.microsoft.com/office/drawing/2015/06/chart">
              <c:ext xmlns:c16="http://schemas.microsoft.com/office/drawing/2014/chart" uri="{C3380CC4-5D6E-409C-BE32-E72D297353CC}">
                <c16:uniqueId val="{00000008-3F0B-4149-BFC0-B40B90ADF488}"/>
              </c:ext>
            </c:extLst>
          </c:dPt>
          <c:dPt>
            <c:idx val="5"/>
            <c:spPr>
              <a:solidFill>
                <a:srgbClr val="7030A0"/>
              </a:solidFill>
            </c:spPr>
            <c:extLst xmlns:c16r2="http://schemas.microsoft.com/office/drawing/2015/06/chart">
              <c:ext xmlns:c16="http://schemas.microsoft.com/office/drawing/2014/chart" uri="{C3380CC4-5D6E-409C-BE32-E72D297353CC}">
                <c16:uniqueId val="{0000000A-3F0B-4149-BFC0-B40B90ADF488}"/>
              </c:ext>
            </c:extLst>
          </c:dPt>
          <c:cat>
            <c:strRef>
              <c:f>Sheet1!$A$2:$A$7</c:f>
              <c:strCache>
                <c:ptCount val="6"/>
                <c:pt idx="0">
                  <c:v>Gauteng </c:v>
                </c:pt>
                <c:pt idx="1">
                  <c:v>Western Cape</c:v>
                </c:pt>
                <c:pt idx="2">
                  <c:v>Eastern Cape</c:v>
                </c:pt>
                <c:pt idx="3">
                  <c:v>Kwa Zulu Natal</c:v>
                </c:pt>
                <c:pt idx="4">
                  <c:v>Free State /Northern Cape</c:v>
                </c:pt>
                <c:pt idx="5">
                  <c:v>LIMPOPO/NELSPRUIT</c:v>
                </c:pt>
              </c:strCache>
            </c:strRef>
          </c:cat>
          <c:val>
            <c:numRef>
              <c:f>Sheet1!$B$2:$B$7</c:f>
              <c:numCache>
                <c:formatCode>General</c:formatCode>
                <c:ptCount val="6"/>
                <c:pt idx="0">
                  <c:v>127</c:v>
                </c:pt>
                <c:pt idx="1">
                  <c:v>58</c:v>
                </c:pt>
                <c:pt idx="2">
                  <c:v>56</c:v>
                </c:pt>
                <c:pt idx="3">
                  <c:v>97</c:v>
                </c:pt>
                <c:pt idx="4">
                  <c:v>60</c:v>
                </c:pt>
                <c:pt idx="5">
                  <c:v>99</c:v>
                </c:pt>
              </c:numCache>
            </c:numRef>
          </c:val>
          <c:extLst xmlns:c16r2="http://schemas.microsoft.com/office/drawing/2015/06/chart">
            <c:ext xmlns:c16="http://schemas.microsoft.com/office/drawing/2014/chart" uri="{C3380CC4-5D6E-409C-BE32-E72D297353CC}">
              <c16:uniqueId val="{0000000B-3F0B-4149-BFC0-B40B90ADF488}"/>
            </c:ext>
          </c:extLst>
        </c:ser>
        <c:dLbls/>
        <c:axId val="119997568"/>
        <c:axId val="119999104"/>
      </c:barChart>
      <c:catAx>
        <c:axId val="119997568"/>
        <c:scaling>
          <c:orientation val="minMax"/>
        </c:scaling>
        <c:axPos val="b"/>
        <c:numFmt formatCode="General" sourceLinked="0"/>
        <c:majorTickMark val="none"/>
        <c:tickLblPos val="nextTo"/>
        <c:crossAx val="119999104"/>
        <c:crosses val="autoZero"/>
        <c:auto val="1"/>
        <c:lblAlgn val="ctr"/>
        <c:lblOffset val="100"/>
      </c:catAx>
      <c:valAx>
        <c:axId val="119999104"/>
        <c:scaling>
          <c:orientation val="minMax"/>
        </c:scaling>
        <c:axPos val="l"/>
        <c:majorGridlines/>
        <c:title>
          <c:tx>
            <c:rich>
              <a:bodyPr/>
              <a:lstStyle/>
              <a:p>
                <a:pPr>
                  <a:defRPr/>
                </a:pPr>
                <a:r>
                  <a:rPr lang="en-ZA"/>
                  <a:t>\</a:t>
                </a:r>
              </a:p>
            </c:rich>
          </c:tx>
        </c:title>
        <c:numFmt formatCode="General" sourceLinked="1"/>
        <c:majorTickMark val="none"/>
        <c:tickLblPos val="nextTo"/>
        <c:txPr>
          <a:bodyPr/>
          <a:lstStyle/>
          <a:p>
            <a:pPr>
              <a:defRPr sz="800"/>
            </a:pPr>
            <a:endParaRPr lang="en-US"/>
          </a:p>
        </c:txPr>
        <c:crossAx val="119997568"/>
        <c:crosses val="autoZero"/>
        <c:crossBetween val="between"/>
      </c:valAx>
      <c:dTable>
        <c:showHorzBorder val="1"/>
        <c:showVertBorder val="1"/>
        <c:showOutline val="1"/>
        <c:showKeys val="1"/>
        <c:txPr>
          <a:bodyPr/>
          <a:lstStyle/>
          <a:p>
            <a:pPr rtl="0">
              <a:defRPr sz="800" b="1"/>
            </a:pPr>
            <a:endParaRPr lang="en-US"/>
          </a:p>
        </c:txPr>
      </c:dTable>
      <c:spPr>
        <a:noFill/>
        <a:ln>
          <a:noFill/>
          <a:round/>
        </a:ln>
      </c:spPr>
    </c:plotArea>
    <c:plotVisOnly val="1"/>
    <c:dispBlanksAs val="zero"/>
  </c:chart>
  <c:spPr>
    <a:solidFill>
      <a:srgbClr val="FFFFFF"/>
    </a:solidFill>
  </c:spPr>
  <c:txPr>
    <a:bodyPr/>
    <a:lstStyle/>
    <a:p>
      <a:pPr>
        <a:defRPr sz="1100" b="0" i="0" u="none" baseline="0">
          <a:solidFill>
            <a:srgbClr val="000000"/>
          </a:solidFill>
          <a:latin typeface="Calibri"/>
          <a:ea typeface="Calibri"/>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style val="3"/>
  <c:clrMapOvr bg1="lt1" tx1="dk1" bg2="lt2" tx2="dk2" accent1="accent1" accent2="accent2" accent3="accent3" accent4="accent4" accent5="accent5" accent6="accent6" hlink="hlink" folHlink="folHlink"/>
  <c:chart>
    <c:title/>
    <c:plotArea>
      <c:layout/>
      <c:barChart>
        <c:barDir val="col"/>
        <c:grouping val="clustered"/>
        <c:ser>
          <c:idx val="0"/>
          <c:order val="0"/>
          <c:tx>
            <c:strRef>
              <c:f>Sheet1!$B$1</c:f>
              <c:strCache>
                <c:ptCount val="1"/>
                <c:pt idx="0">
                  <c:v>Reported use of force </c:v>
                </c:pt>
              </c:strCache>
            </c:strRef>
          </c:tx>
          <c:cat>
            <c:strRef>
              <c:f>Sheet1!$A$2:$A$8</c:f>
              <c:strCache>
                <c:ptCount val="7"/>
                <c:pt idx="0">
                  <c:v>2010/2011</c:v>
                </c:pt>
                <c:pt idx="1">
                  <c:v>2011/2012</c:v>
                </c:pt>
                <c:pt idx="2">
                  <c:v>2012/2013</c:v>
                </c:pt>
                <c:pt idx="3">
                  <c:v>2013/2014</c:v>
                </c:pt>
                <c:pt idx="4">
                  <c:v>2014/2015</c:v>
                </c:pt>
                <c:pt idx="5">
                  <c:v>2015/2016</c:v>
                </c:pt>
                <c:pt idx="6">
                  <c:v>2016/2017</c:v>
                </c:pt>
              </c:strCache>
            </c:strRef>
          </c:cat>
          <c:val>
            <c:numRef>
              <c:f>Sheet1!$B$2:$B$8</c:f>
              <c:numCache>
                <c:formatCode>General</c:formatCode>
                <c:ptCount val="7"/>
                <c:pt idx="0">
                  <c:v>10</c:v>
                </c:pt>
                <c:pt idx="1">
                  <c:v>50</c:v>
                </c:pt>
                <c:pt idx="2">
                  <c:v>83</c:v>
                </c:pt>
                <c:pt idx="3">
                  <c:v>191</c:v>
                </c:pt>
                <c:pt idx="4">
                  <c:v>461</c:v>
                </c:pt>
                <c:pt idx="5">
                  <c:v>619</c:v>
                </c:pt>
                <c:pt idx="6">
                  <c:v>724</c:v>
                </c:pt>
              </c:numCache>
            </c:numRef>
          </c:val>
          <c:extLst xmlns:c16r2="http://schemas.microsoft.com/office/drawing/2015/06/chart">
            <c:ext xmlns:c16="http://schemas.microsoft.com/office/drawing/2014/chart" uri="{C3380CC4-5D6E-409C-BE32-E72D297353CC}">
              <c16:uniqueId val="{00000000-F16C-48E5-BA33-9A49D96FAC6D}"/>
            </c:ext>
          </c:extLst>
        </c:ser>
        <c:dLbls/>
        <c:axId val="119973376"/>
        <c:axId val="119974912"/>
      </c:barChart>
      <c:catAx>
        <c:axId val="119973376"/>
        <c:scaling>
          <c:orientation val="minMax"/>
        </c:scaling>
        <c:axPos val="b"/>
        <c:numFmt formatCode="General" sourceLinked="0"/>
        <c:majorTickMark val="none"/>
        <c:tickLblPos val="nextTo"/>
        <c:crossAx val="119974912"/>
        <c:crosses val="autoZero"/>
        <c:auto val="1"/>
        <c:lblAlgn val="ctr"/>
        <c:lblOffset val="100"/>
      </c:catAx>
      <c:valAx>
        <c:axId val="119974912"/>
        <c:scaling>
          <c:orientation val="minMax"/>
        </c:scaling>
        <c:axPos val="l"/>
        <c:majorGridlines/>
        <c:numFmt formatCode="General" sourceLinked="1"/>
        <c:majorTickMark val="none"/>
        <c:tickLblPos val="nextTo"/>
        <c:crossAx val="119973376"/>
        <c:crosses val="autoZero"/>
        <c:crossBetween val="between"/>
      </c:valAx>
      <c:dTable>
        <c:showHorzBorder val="1"/>
        <c:showVertBorder val="1"/>
        <c:showOutline val="1"/>
        <c:showKeys val="1"/>
      </c:dTable>
    </c:plotArea>
    <c:plotVisOnly val="1"/>
    <c:dispBlanksAs val="gap"/>
  </c:chart>
  <c:txPr>
    <a:bodyPr/>
    <a:lstStyle/>
    <a:p>
      <a:pPr>
        <a:defRPr sz="800"/>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style val="26"/>
  <c:clrMapOvr bg1="lt1" tx1="dk1" bg2="lt2" tx2="dk2" accent1="accent1" accent2="accent2" accent3="accent3" accent4="accent4" accent5="accent5" accent6="accent6" hlink="hlink" folHlink="folHlink"/>
  <c:chart>
    <c:title>
      <c:tx>
        <c:rich>
          <a:bodyPr/>
          <a:lstStyle/>
          <a:p>
            <a:pPr>
              <a:defRPr u="sng"/>
            </a:pPr>
            <a:r>
              <a:rPr lang="en-US" u="sng"/>
              <a:t>Employment Equity</a:t>
            </a:r>
            <a:r>
              <a:rPr lang="en-US" u="sng" baseline="0"/>
              <a:t>  </a:t>
            </a:r>
            <a:endParaRPr lang="en-US" u="sng"/>
          </a:p>
        </c:rich>
      </c:tx>
      <c:layout>
        <c:manualLayout>
          <c:xMode val="edge"/>
          <c:yMode val="edge"/>
          <c:x val="0.32392351997666968"/>
          <c:y val="5.169628432956383E-2"/>
        </c:manualLayout>
      </c:layout>
    </c:title>
    <c:plotArea>
      <c:layout>
        <c:manualLayout>
          <c:layoutTarget val="inner"/>
          <c:xMode val="edge"/>
          <c:yMode val="edge"/>
          <c:x val="9.6188786946608776E-2"/>
          <c:y val="0.26662043572276534"/>
          <c:w val="0.88626133440131738"/>
          <c:h val="0.46625195429749844"/>
        </c:manualLayout>
      </c:layout>
      <c:barChart>
        <c:barDir val="col"/>
        <c:grouping val="clustered"/>
        <c:ser>
          <c:idx val="0"/>
          <c:order val="0"/>
          <c:dPt>
            <c:idx val="0"/>
            <c:spPr>
              <a:solidFill>
                <a:srgbClr val="9BBB59"/>
              </a:solidFill>
            </c:spPr>
            <c:extLst xmlns:c16r2="http://schemas.microsoft.com/office/drawing/2015/06/chart">
              <c:ext xmlns:c16="http://schemas.microsoft.com/office/drawing/2014/chart" uri="{C3380CC4-5D6E-409C-BE32-E72D297353CC}">
                <c16:uniqueId val="{00000001-EF9E-49AB-9134-031BDD854962}"/>
              </c:ext>
            </c:extLst>
          </c:dPt>
          <c:dPt>
            <c:idx val="1"/>
            <c:spPr>
              <a:solidFill>
                <a:srgbClr val="C0504D"/>
              </a:solidFill>
            </c:spPr>
            <c:extLst xmlns:c16r2="http://schemas.microsoft.com/office/drawing/2015/06/chart">
              <c:ext xmlns:c16="http://schemas.microsoft.com/office/drawing/2014/chart" uri="{C3380CC4-5D6E-409C-BE32-E72D297353CC}">
                <c16:uniqueId val="{00000003-EF9E-49AB-9134-031BDD854962}"/>
              </c:ext>
            </c:extLst>
          </c:dPt>
          <c:dPt>
            <c:idx val="2"/>
            <c:spPr>
              <a:solidFill>
                <a:srgbClr val="F79646"/>
              </a:solidFill>
            </c:spPr>
            <c:extLst xmlns:c16r2="http://schemas.microsoft.com/office/drawing/2015/06/chart">
              <c:ext xmlns:c16="http://schemas.microsoft.com/office/drawing/2014/chart" uri="{C3380CC4-5D6E-409C-BE32-E72D297353CC}">
                <c16:uniqueId val="{00000005-EF9E-49AB-9134-031BDD854962}"/>
              </c:ext>
            </c:extLst>
          </c:dPt>
          <c:dPt>
            <c:idx val="3"/>
            <c:spPr>
              <a:solidFill>
                <a:srgbClr val="FFFF00"/>
              </a:solidFill>
            </c:spPr>
            <c:extLst xmlns:c16r2="http://schemas.microsoft.com/office/drawing/2015/06/chart">
              <c:ext xmlns:c16="http://schemas.microsoft.com/office/drawing/2014/chart" uri="{C3380CC4-5D6E-409C-BE32-E72D297353CC}">
                <c16:uniqueId val="{00000007-EF9E-49AB-9134-031BDD854962}"/>
              </c:ext>
            </c:extLst>
          </c:dPt>
          <c:dPt>
            <c:idx val="4"/>
            <c:spPr>
              <a:solidFill>
                <a:srgbClr val="8064A2"/>
              </a:solidFill>
            </c:spPr>
            <c:extLst xmlns:c16r2="http://schemas.microsoft.com/office/drawing/2015/06/chart">
              <c:ext xmlns:c16="http://schemas.microsoft.com/office/drawing/2014/chart" uri="{C3380CC4-5D6E-409C-BE32-E72D297353CC}">
                <c16:uniqueId val="{00000009-EF9E-49AB-9134-031BDD854962}"/>
              </c:ext>
            </c:extLst>
          </c:dPt>
          <c:dPt>
            <c:idx val="6"/>
            <c:spPr>
              <a:solidFill>
                <a:sysClr val="window" lastClr="FFFFFF">
                  <a:lumMod val="50000"/>
                </a:sysClr>
              </a:solidFill>
            </c:spPr>
            <c:extLst xmlns:c16r2="http://schemas.microsoft.com/office/drawing/2015/06/chart">
              <c:ext xmlns:c16="http://schemas.microsoft.com/office/drawing/2014/chart" uri="{C3380CC4-5D6E-409C-BE32-E72D297353CC}">
                <c16:uniqueId val="{0000000B-EF9E-49AB-9134-031BDD854962}"/>
              </c:ext>
            </c:extLst>
          </c:dPt>
          <c:cat>
            <c:strRef>
              <c:f>Sheet1!$A$65:$A$72</c:f>
              <c:strCache>
                <c:ptCount val="8"/>
                <c:pt idx="0">
                  <c:v>Black -Male</c:v>
                </c:pt>
                <c:pt idx="1">
                  <c:v>Black -Female</c:v>
                </c:pt>
                <c:pt idx="2">
                  <c:v>Coloured - Male</c:v>
                </c:pt>
                <c:pt idx="3">
                  <c:v>Coloured - Female</c:v>
                </c:pt>
                <c:pt idx="4">
                  <c:v>Indian - Male</c:v>
                </c:pt>
                <c:pt idx="5">
                  <c:v>Indian - Female</c:v>
                </c:pt>
                <c:pt idx="6">
                  <c:v>White -Male</c:v>
                </c:pt>
                <c:pt idx="7">
                  <c:v>White -Female</c:v>
                </c:pt>
              </c:strCache>
            </c:strRef>
          </c:cat>
          <c:val>
            <c:numRef>
              <c:f>Sheet1!$B$65:$B$72</c:f>
              <c:numCache>
                <c:formatCode>General</c:formatCode>
                <c:ptCount val="8"/>
                <c:pt idx="0">
                  <c:v>21</c:v>
                </c:pt>
                <c:pt idx="1">
                  <c:v>20</c:v>
                </c:pt>
                <c:pt idx="2">
                  <c:v>9</c:v>
                </c:pt>
                <c:pt idx="3">
                  <c:v>9</c:v>
                </c:pt>
                <c:pt idx="4">
                  <c:v>1</c:v>
                </c:pt>
                <c:pt idx="5">
                  <c:v>1</c:v>
                </c:pt>
                <c:pt idx="6">
                  <c:v>2</c:v>
                </c:pt>
              </c:numCache>
            </c:numRef>
          </c:val>
          <c:extLst xmlns:c16r2="http://schemas.microsoft.com/office/drawing/2015/06/chart">
            <c:ext xmlns:c16="http://schemas.microsoft.com/office/drawing/2014/chart" uri="{C3380CC4-5D6E-409C-BE32-E72D297353CC}">
              <c16:uniqueId val="{0000000C-EF9E-49AB-9134-031BDD854962}"/>
            </c:ext>
          </c:extLst>
        </c:ser>
        <c:dLbls/>
        <c:axId val="120310400"/>
        <c:axId val="120312192"/>
      </c:barChart>
      <c:catAx>
        <c:axId val="120310400"/>
        <c:scaling>
          <c:orientation val="minMax"/>
        </c:scaling>
        <c:axPos val="b"/>
        <c:numFmt formatCode="General" sourceLinked="0"/>
        <c:majorTickMark val="none"/>
        <c:tickLblPos val="nextTo"/>
        <c:crossAx val="120312192"/>
        <c:crosses val="autoZero"/>
        <c:auto val="1"/>
        <c:lblAlgn val="ctr"/>
        <c:lblOffset val="100"/>
      </c:catAx>
      <c:valAx>
        <c:axId val="120312192"/>
        <c:scaling>
          <c:orientation val="minMax"/>
        </c:scaling>
        <c:axPos val="l"/>
        <c:majorGridlines/>
        <c:numFmt formatCode="General" sourceLinked="1"/>
        <c:majorTickMark val="none"/>
        <c:tickLblPos val="nextTo"/>
        <c:crossAx val="120310400"/>
        <c:crosses val="autoZero"/>
        <c:crossBetween val="between"/>
      </c:valAx>
      <c:dTable>
        <c:showHorzBorder val="1"/>
        <c:showVertBorder val="1"/>
        <c:showOutline val="1"/>
        <c:showKeys val="1"/>
      </c:dTable>
    </c:plotArea>
    <c:plotVisOnly val="1"/>
    <c:dispBlanksAs val="gap"/>
  </c:chart>
  <c:spPr>
    <a:noFill/>
  </c:sp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3CE92A4-4438-407E-88E2-C02DC96A03DF}" type="datetimeFigureOut">
              <a:rPr lang="en-US" smtClean="0"/>
              <a:pPr/>
              <a:t>6/13/2018</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FF61539-DD70-452C-88C0-FD7E91A99708}" type="slidenum">
              <a:rPr lang="en-ZA" smtClean="0"/>
              <a:pPr/>
              <a:t>‹#›</a:t>
            </a:fld>
            <a:endParaRPr lang="en-ZA"/>
          </a:p>
        </p:txBody>
      </p:sp>
    </p:spTree>
    <p:extLst>
      <p:ext uri="{BB962C8B-B14F-4D97-AF65-F5344CB8AC3E}">
        <p14:creationId xmlns:p14="http://schemas.microsoft.com/office/powerpoint/2010/main" xmlns="" val="274539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FF61539-DD70-452C-88C0-FD7E91A99708}" type="slidenum">
              <a:rPr lang="en-ZA" smtClean="0">
                <a:solidFill>
                  <a:prstClr val="black"/>
                </a:solidFill>
              </a:rPr>
              <a:pPr/>
              <a:t>14</a:t>
            </a:fld>
            <a:endParaRPr lang="en-ZA">
              <a:solidFill>
                <a:prstClr val="black"/>
              </a:solidFill>
            </a:endParaRPr>
          </a:p>
        </p:txBody>
      </p:sp>
    </p:spTree>
    <p:extLst>
      <p:ext uri="{BB962C8B-B14F-4D97-AF65-F5344CB8AC3E}">
        <p14:creationId xmlns:p14="http://schemas.microsoft.com/office/powerpoint/2010/main" xmlns="" val="1156317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4A5FF578-9A8C-4EF3-B541-92E55C8681BD}" type="datetime1">
              <a:rPr lang="en-US" smtClean="0"/>
              <a:pPr/>
              <a:t>6/13/2018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FD00E00-2D4D-4D71-B8FD-D855CA91319B}"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24B6D93-E7D1-4EDD-9C53-27FBBF7F24F3}" type="datetime1">
              <a:rPr lang="en-US" smtClean="0"/>
              <a:pPr/>
              <a:t>6/13/2018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FD00E00-2D4D-4D71-B8FD-D855CA91319B}"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DE9A70E-3EAE-4636-864A-F2DAB1E6669D}" type="datetime1">
              <a:rPr lang="en-US" smtClean="0"/>
              <a:pPr/>
              <a:t>6/13/2018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FD00E00-2D4D-4D71-B8FD-D855CA91319B}"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A457748-634A-4E6E-ACB9-BD04317BF805}" type="datetime1">
              <a:rPr lang="en-US" smtClean="0"/>
              <a:pPr/>
              <a:t>6/13/2018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FD00E00-2D4D-4D71-B8FD-D855CA91319B}"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02F5DD-F4AC-46BF-830D-266A4B53CAB4}" type="datetime1">
              <a:rPr lang="en-US" smtClean="0"/>
              <a:pPr/>
              <a:t>6/13/2018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FD00E00-2D4D-4D71-B8FD-D855CA91319B}"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CBB3E0CC-9E59-4741-9766-4C5C2A176F4F}" type="datetime1">
              <a:rPr lang="en-US" smtClean="0"/>
              <a:pPr/>
              <a:t>6/13/2018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FD00E00-2D4D-4D71-B8FD-D855CA91319B}"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9AA1DAFD-24BA-4C1A-8E44-B6E95C3688D3}" type="datetime1">
              <a:rPr lang="en-US" smtClean="0"/>
              <a:pPr/>
              <a:t>6/13/2018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2FD00E00-2D4D-4D71-B8FD-D855CA91319B}"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85505E1B-45B9-4F89-AD7F-B1FFF4BBAF43}" type="datetime1">
              <a:rPr lang="en-US" smtClean="0"/>
              <a:pPr/>
              <a:t>6/13/2018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2FD00E00-2D4D-4D71-B8FD-D855CA91319B}"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9C78AA-DB7B-4EE0-9066-086299E34A7F}" type="datetime1">
              <a:rPr lang="en-US" smtClean="0"/>
              <a:pPr/>
              <a:t>6/13/2018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2FD00E00-2D4D-4D71-B8FD-D855CA91319B}"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4C8237-A922-4E0F-B8FE-F9B0AC0AD714}" type="datetime1">
              <a:rPr lang="en-US" smtClean="0"/>
              <a:pPr/>
              <a:t>6/13/2018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FD00E00-2D4D-4D71-B8FD-D855CA91319B}"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836A68-EAEA-45A5-B9D3-17F5CBA2CA49}" type="datetime1">
              <a:rPr lang="en-US" smtClean="0"/>
              <a:pPr/>
              <a:t>6/13/2018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FD00E00-2D4D-4D71-B8FD-D855CA91319B}"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D5086-0190-4855-AB1A-A4B2A90E6ABF}" type="datetime1">
              <a:rPr lang="en-US" smtClean="0"/>
              <a:pPr/>
              <a:t>6/13/2018</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D00E00-2D4D-4D71-B8FD-D855CA91319B}"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JICS%20ORGANISATIONAL%20STRUCTURE%202016.pdf"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JICS%20ORGANISATIONAL%20STRUCTURE%202018.pdf"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CS Powerpoint template1.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0" y="5805264"/>
            <a:ext cx="7772400" cy="792088"/>
          </a:xfrm>
        </p:spPr>
        <p:txBody>
          <a:bodyPr>
            <a:noAutofit/>
          </a:bodyPr>
          <a:lstStyle/>
          <a:p>
            <a:pPr algn="l"/>
            <a:r>
              <a:rPr lang="en-US" sz="2400" b="1" dirty="0" smtClean="0">
                <a:solidFill>
                  <a:srgbClr val="002541"/>
                </a:solidFill>
                <a:latin typeface="Arial"/>
                <a:cs typeface="Arial"/>
              </a:rPr>
              <a:t/>
            </a:r>
            <a:br>
              <a:rPr lang="en-US" sz="2400" b="1" dirty="0" smtClean="0">
                <a:solidFill>
                  <a:srgbClr val="002541"/>
                </a:solidFill>
                <a:latin typeface="Arial"/>
                <a:cs typeface="Arial"/>
              </a:rPr>
            </a:br>
            <a:r>
              <a:rPr lang="en-US" sz="1600" b="1" dirty="0" smtClean="0">
                <a:solidFill>
                  <a:srgbClr val="002541"/>
                </a:solidFill>
                <a:latin typeface="Arial"/>
                <a:cs typeface="Arial"/>
              </a:rPr>
              <a:t>Presentation to the Portfolio Committee of Justice and Correctional Services</a:t>
            </a:r>
            <a:br>
              <a:rPr lang="en-US" sz="1600" b="1" dirty="0" smtClean="0">
                <a:solidFill>
                  <a:srgbClr val="002541"/>
                </a:solidFill>
                <a:latin typeface="Arial"/>
                <a:cs typeface="Arial"/>
              </a:rPr>
            </a:br>
            <a:r>
              <a:rPr lang="en-US" sz="1600" b="1" dirty="0" smtClean="0">
                <a:solidFill>
                  <a:srgbClr val="002541"/>
                </a:solidFill>
                <a:latin typeface="Arial"/>
                <a:cs typeface="Arial"/>
              </a:rPr>
              <a:t>JICS Annual Report (2016/2017)</a:t>
            </a:r>
            <a:br>
              <a:rPr lang="en-US" sz="1600" b="1" dirty="0" smtClean="0">
                <a:solidFill>
                  <a:srgbClr val="002541"/>
                </a:solidFill>
                <a:latin typeface="Arial"/>
                <a:cs typeface="Arial"/>
              </a:rPr>
            </a:br>
            <a:r>
              <a:rPr lang="en-US" sz="1600" b="1" dirty="0" smtClean="0">
                <a:solidFill>
                  <a:srgbClr val="002541"/>
                </a:solidFill>
                <a:latin typeface="Arial"/>
                <a:cs typeface="Arial"/>
              </a:rPr>
              <a:t>Date: 12 June 2018</a:t>
            </a:r>
            <a:br>
              <a:rPr lang="en-US" sz="1600" b="1" dirty="0" smtClean="0">
                <a:solidFill>
                  <a:srgbClr val="002541"/>
                </a:solidFill>
                <a:latin typeface="Arial"/>
                <a:cs typeface="Arial"/>
              </a:rPr>
            </a:br>
            <a:r>
              <a:rPr lang="en-US" sz="1600" b="1" dirty="0" smtClean="0">
                <a:solidFill>
                  <a:srgbClr val="002541"/>
                </a:solidFill>
                <a:latin typeface="Arial"/>
                <a:cs typeface="Arial"/>
              </a:rPr>
              <a:t>Presented by Mr. Masondo Mike</a:t>
            </a:r>
            <a:endParaRPr lang="en-US" sz="1600" b="1" dirty="0">
              <a:solidFill>
                <a:srgbClr val="002541"/>
              </a:solidFill>
              <a:latin typeface="Arial"/>
              <a:cs typeface="Arial"/>
            </a:endParaRPr>
          </a:p>
        </p:txBody>
      </p:sp>
      <p:sp>
        <p:nvSpPr>
          <p:cNvPr id="3" name="Slide Number Placeholder 2"/>
          <p:cNvSpPr>
            <a:spLocks noGrp="1"/>
          </p:cNvSpPr>
          <p:nvPr>
            <p:ph type="sldNum" sz="quarter" idx="12"/>
          </p:nvPr>
        </p:nvSpPr>
        <p:spPr/>
        <p:txBody>
          <a:bodyPr/>
          <a:lstStyle/>
          <a:p>
            <a:fld id="{2FD00E00-2D4D-4D71-B8FD-D855CA91319B}" type="slidenum">
              <a:rPr lang="en-ZA" smtClean="0"/>
              <a:pPr/>
              <a:t>1</a:t>
            </a:fld>
            <a:endParaRPr lang="en-ZA"/>
          </a:p>
        </p:txBody>
      </p:sp>
    </p:spTree>
    <p:extLst>
      <p:ext uri="{BB962C8B-B14F-4D97-AF65-F5344CB8AC3E}">
        <p14:creationId xmlns:p14="http://schemas.microsoft.com/office/powerpoint/2010/main" xmlns="" val="4423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ICS Powerpoint template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69476" y="378012"/>
            <a:ext cx="7731613" cy="331467"/>
          </a:xfrm>
        </p:spPr>
        <p:txBody>
          <a:bodyPr>
            <a:noAutofit/>
          </a:bodyPr>
          <a:lstStyle/>
          <a:p>
            <a:r>
              <a:rPr lang="en-US" sz="2800" b="1" dirty="0" smtClean="0">
                <a:solidFill>
                  <a:schemeClr val="tx2"/>
                </a:solidFill>
                <a:cs typeface="Arial"/>
              </a:rPr>
              <a:t>LIST OF CORRECTIONAL CENTRES INSPECTED </a:t>
            </a:r>
            <a:endParaRPr lang="en-US" sz="2800" b="1" dirty="0">
              <a:solidFill>
                <a:schemeClr val="tx2"/>
              </a:solidFill>
              <a:cs typeface="Arial"/>
            </a:endParaRPr>
          </a:p>
        </p:txBody>
      </p:sp>
      <p:sp>
        <p:nvSpPr>
          <p:cNvPr id="6" name="Title 1"/>
          <p:cNvSpPr txBox="1">
            <a:spLocks/>
          </p:cNvSpPr>
          <p:nvPr/>
        </p:nvSpPr>
        <p:spPr>
          <a:xfrm>
            <a:off x="769477" y="872383"/>
            <a:ext cx="7065818" cy="331467"/>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rgbClr val="002541"/>
              </a:solidFill>
              <a:latin typeface="Arial"/>
              <a:cs typeface="Arial"/>
            </a:endParaRPr>
          </a:p>
        </p:txBody>
      </p:sp>
      <p:sp>
        <p:nvSpPr>
          <p:cNvPr id="9" name="Rectangle 8"/>
          <p:cNvSpPr/>
          <p:nvPr/>
        </p:nvSpPr>
        <p:spPr>
          <a:xfrm>
            <a:off x="769477" y="6597511"/>
            <a:ext cx="2605952" cy="246221"/>
          </a:xfrm>
          <a:prstGeom prst="rect">
            <a:avLst/>
          </a:prstGeom>
        </p:spPr>
        <p:txBody>
          <a:bodyPr wrap="none">
            <a:spAutoFit/>
          </a:bodyPr>
          <a:lstStyle/>
          <a:p>
            <a:r>
              <a:rPr lang="en-ZA" sz="1000" dirty="0">
                <a:solidFill>
                  <a:prstClr val="white"/>
                </a:solidFill>
              </a:rPr>
              <a:t>Judicial Inspectorate for Correctional Services</a:t>
            </a:r>
          </a:p>
        </p:txBody>
      </p:sp>
      <p:sp>
        <p:nvSpPr>
          <p:cNvPr id="7" name="Rectangle 6"/>
          <p:cNvSpPr/>
          <p:nvPr/>
        </p:nvSpPr>
        <p:spPr>
          <a:xfrm>
            <a:off x="467544" y="2043353"/>
            <a:ext cx="8429684" cy="1421928"/>
          </a:xfrm>
          <a:prstGeom prst="rect">
            <a:avLst/>
          </a:prstGeom>
        </p:spPr>
        <p:txBody>
          <a:bodyPr wrap="square">
            <a:spAutoFit/>
          </a:bodyPr>
          <a:lstStyle/>
          <a:p>
            <a:r>
              <a:rPr lang="en-ZA" sz="2000" dirty="0" smtClean="0">
                <a:solidFill>
                  <a:prstClr val="black"/>
                </a:solidFill>
              </a:rPr>
              <a:t/>
            </a:r>
            <a:br>
              <a:rPr lang="en-ZA" sz="2000" dirty="0" smtClean="0">
                <a:solidFill>
                  <a:prstClr val="black"/>
                </a:solidFill>
              </a:rPr>
            </a:br>
            <a:endParaRPr lang="en-ZA" sz="2000" dirty="0" smtClean="0">
              <a:solidFill>
                <a:prstClr val="black"/>
              </a:solidFill>
            </a:endParaRPr>
          </a:p>
          <a:p>
            <a:pPr marL="520700" indent="-355600" algn="just">
              <a:lnSpc>
                <a:spcPct val="80000"/>
              </a:lnSpc>
              <a:defRPr/>
            </a:pPr>
            <a:endParaRPr lang="en-ZA" sz="2000" dirty="0" smtClean="0">
              <a:solidFill>
                <a:prstClr val="black"/>
              </a:solidFill>
            </a:endParaRPr>
          </a:p>
          <a:p>
            <a:pPr marL="180975" indent="-15875" algn="just">
              <a:lnSpc>
                <a:spcPct val="80000"/>
              </a:lnSpc>
              <a:defRPr/>
            </a:pPr>
            <a:endParaRPr lang="en-ZA" sz="2000" dirty="0" smtClean="0">
              <a:solidFill>
                <a:prstClr val="black"/>
              </a:solidFill>
            </a:endParaRPr>
          </a:p>
          <a:p>
            <a:pPr marL="520700" indent="-355600" algn="just">
              <a:lnSpc>
                <a:spcPct val="80000"/>
              </a:lnSpc>
              <a:buFont typeface="+mj-lt"/>
              <a:buAutoNum type="arabicPeriod"/>
              <a:defRPr/>
            </a:pPr>
            <a:endParaRPr lang="en-ZA" dirty="0">
              <a:solidFill>
                <a:prstClr val="black"/>
              </a:solidFill>
            </a:endParaRPr>
          </a:p>
        </p:txBody>
      </p:sp>
      <p:sp>
        <p:nvSpPr>
          <p:cNvPr id="5" name="Slide Number Placeholder 4"/>
          <p:cNvSpPr>
            <a:spLocks noGrp="1"/>
          </p:cNvSpPr>
          <p:nvPr>
            <p:ph type="sldNum" sz="quarter" idx="12"/>
          </p:nvPr>
        </p:nvSpPr>
        <p:spPr/>
        <p:txBody>
          <a:bodyPr/>
          <a:lstStyle/>
          <a:p>
            <a:fld id="{2FD00E00-2D4D-4D71-B8FD-D855CA91319B}" type="slidenum">
              <a:rPr lang="en-ZA" smtClean="0">
                <a:solidFill>
                  <a:prstClr val="black">
                    <a:tint val="75000"/>
                  </a:prstClr>
                </a:solidFill>
              </a:rPr>
              <a:pPr/>
              <a:t>10</a:t>
            </a:fld>
            <a:endParaRPr lang="en-ZA">
              <a:solidFill>
                <a:prstClr val="black">
                  <a:tint val="75000"/>
                </a:prstClr>
              </a:solidFill>
            </a:endParaRPr>
          </a:p>
        </p:txBody>
      </p:sp>
      <p:sp>
        <p:nvSpPr>
          <p:cNvPr id="11" name="Rectangle 10"/>
          <p:cNvSpPr/>
          <p:nvPr/>
        </p:nvSpPr>
        <p:spPr>
          <a:xfrm>
            <a:off x="611560" y="1173606"/>
            <a:ext cx="7488832" cy="446276"/>
          </a:xfrm>
          <a:prstGeom prst="rect">
            <a:avLst/>
          </a:prstGeom>
        </p:spPr>
        <p:txBody>
          <a:bodyPr wrap="square">
            <a:spAutoFit/>
          </a:bodyPr>
          <a:lstStyle/>
          <a:p>
            <a:pPr algn="just">
              <a:lnSpc>
                <a:spcPct val="115000"/>
              </a:lnSpc>
              <a:spcAft>
                <a:spcPts val="1000"/>
              </a:spcAft>
            </a:pPr>
            <a:r>
              <a:rPr lang="en-ZA" sz="2000" b="1" dirty="0" smtClean="0">
                <a:solidFill>
                  <a:prstClr val="black"/>
                </a:solidFill>
                <a:ea typeface="Calibri"/>
                <a:cs typeface="Times New Roman"/>
              </a:rPr>
              <a:t>24</a:t>
            </a:r>
            <a:r>
              <a:rPr lang="en-ZA" dirty="0" smtClean="0">
                <a:solidFill>
                  <a:prstClr val="black"/>
                </a:solidFill>
                <a:ea typeface="Calibri"/>
                <a:cs typeface="Times New Roman"/>
              </a:rPr>
              <a:t> </a:t>
            </a:r>
            <a:r>
              <a:rPr lang="en-ZA" dirty="0">
                <a:solidFill>
                  <a:prstClr val="black"/>
                </a:solidFill>
                <a:ea typeface="Calibri"/>
                <a:cs typeface="Times New Roman"/>
              </a:rPr>
              <a:t>inspections conducted  in the following </a:t>
            </a:r>
            <a:r>
              <a:rPr lang="en-ZA" dirty="0" smtClean="0">
                <a:solidFill>
                  <a:prstClr val="black"/>
                </a:solidFill>
                <a:ea typeface="Calibri"/>
                <a:cs typeface="Times New Roman"/>
              </a:rPr>
              <a:t>management areas:</a:t>
            </a:r>
            <a:endParaRPr lang="en-ZA" dirty="0">
              <a:solidFill>
                <a:prstClr val="black"/>
              </a:solidFill>
              <a:ea typeface="Calibri"/>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xmlns="" val="2906608558"/>
              </p:ext>
            </p:extLst>
          </p:nvPr>
        </p:nvGraphicFramePr>
        <p:xfrm>
          <a:off x="251519" y="1700809"/>
          <a:ext cx="8645708" cy="5078939"/>
        </p:xfrm>
        <a:graphic>
          <a:graphicData uri="http://schemas.openxmlformats.org/drawingml/2006/table">
            <a:tbl>
              <a:tblPr firstRow="1" bandRow="1">
                <a:tableStyleId>{5C22544A-7EE6-4342-B048-85BDC9FD1C3A}</a:tableStyleId>
              </a:tblPr>
              <a:tblGrid>
                <a:gridCol w="2161427">
                  <a:extLst>
                    <a:ext uri="{9D8B030D-6E8A-4147-A177-3AD203B41FA5}">
                      <a16:colId xmlns:a16="http://schemas.microsoft.com/office/drawing/2014/main" xmlns="" val="20000"/>
                    </a:ext>
                  </a:extLst>
                </a:gridCol>
                <a:gridCol w="2161427">
                  <a:extLst>
                    <a:ext uri="{9D8B030D-6E8A-4147-A177-3AD203B41FA5}">
                      <a16:colId xmlns:a16="http://schemas.microsoft.com/office/drawing/2014/main" xmlns="" val="20001"/>
                    </a:ext>
                  </a:extLst>
                </a:gridCol>
                <a:gridCol w="2161427">
                  <a:extLst>
                    <a:ext uri="{9D8B030D-6E8A-4147-A177-3AD203B41FA5}">
                      <a16:colId xmlns:a16="http://schemas.microsoft.com/office/drawing/2014/main" xmlns="" val="20002"/>
                    </a:ext>
                  </a:extLst>
                </a:gridCol>
                <a:gridCol w="2161427">
                  <a:extLst>
                    <a:ext uri="{9D8B030D-6E8A-4147-A177-3AD203B41FA5}">
                      <a16:colId xmlns:a16="http://schemas.microsoft.com/office/drawing/2014/main" xmlns="" val="20003"/>
                    </a:ext>
                  </a:extLst>
                </a:gridCol>
              </a:tblGrid>
              <a:tr h="612714">
                <a:tc>
                  <a:txBody>
                    <a:bodyPr/>
                    <a:lstStyle/>
                    <a:p>
                      <a:r>
                        <a:rPr lang="en-ZA" dirty="0" smtClean="0"/>
                        <a:t>Western Cape</a:t>
                      </a:r>
                      <a:endParaRPr lang="en-ZA" dirty="0"/>
                    </a:p>
                  </a:txBody>
                  <a:tcPr/>
                </a:tc>
                <a:tc>
                  <a:txBody>
                    <a:bodyPr/>
                    <a:lstStyle/>
                    <a:p>
                      <a:r>
                        <a:rPr lang="en-ZA" dirty="0" smtClean="0"/>
                        <a:t>KZN and Eastern</a:t>
                      </a:r>
                      <a:r>
                        <a:rPr lang="en-ZA" baseline="0" dirty="0" smtClean="0"/>
                        <a:t> Cape</a:t>
                      </a:r>
                      <a:endParaRPr lang="en-ZA" dirty="0"/>
                    </a:p>
                  </a:txBody>
                  <a:tcPr/>
                </a:tc>
                <a:tc>
                  <a:txBody>
                    <a:bodyPr/>
                    <a:lstStyle/>
                    <a:p>
                      <a:r>
                        <a:rPr lang="en-ZA" dirty="0" smtClean="0"/>
                        <a:t>LMN</a:t>
                      </a:r>
                      <a:r>
                        <a:rPr lang="en-ZA" baseline="0" dirty="0" smtClean="0"/>
                        <a:t>  and Gauteng</a:t>
                      </a:r>
                      <a:endParaRPr lang="en-ZA" dirty="0"/>
                    </a:p>
                  </a:txBody>
                  <a:tcPr/>
                </a:tc>
                <a:tc>
                  <a:txBody>
                    <a:bodyPr/>
                    <a:lstStyle/>
                    <a:p>
                      <a:r>
                        <a:rPr lang="en-ZA" dirty="0" smtClean="0"/>
                        <a:t>Free</a:t>
                      </a:r>
                      <a:r>
                        <a:rPr lang="en-ZA" baseline="0" dirty="0" smtClean="0"/>
                        <a:t> State and Northern Cape</a:t>
                      </a:r>
                      <a:endParaRPr lang="en-ZA" dirty="0"/>
                    </a:p>
                  </a:txBody>
                  <a:tcPr/>
                </a:tc>
                <a:extLst>
                  <a:ext uri="{0D108BD9-81ED-4DB2-BD59-A6C34878D82A}">
                    <a16:rowId xmlns:a16="http://schemas.microsoft.com/office/drawing/2014/main" xmlns="" val="10000"/>
                  </a:ext>
                </a:extLst>
              </a:tr>
              <a:tr h="875306">
                <a:tc>
                  <a:txBody>
                    <a:bodyPr/>
                    <a:lstStyle/>
                    <a:p>
                      <a:r>
                        <a:rPr lang="en-ZA" baseline="0" dirty="0" smtClean="0"/>
                        <a:t>Grahmstown</a:t>
                      </a:r>
                    </a:p>
                  </a:txBody>
                  <a:tcPr/>
                </a:tc>
                <a:tc>
                  <a:txBody>
                    <a:bodyPr/>
                    <a:lstStyle/>
                    <a:p>
                      <a:r>
                        <a:rPr lang="en-US" sz="1800" dirty="0" smtClean="0">
                          <a:effectLst/>
                          <a:latin typeface="+mn-lt"/>
                          <a:ea typeface="Calibri"/>
                          <a:cs typeface="Times New Roman"/>
                        </a:rPr>
                        <a:t>Durban Medium C,</a:t>
                      </a:r>
                    </a:p>
                  </a:txBody>
                  <a:tcPr/>
                </a:tc>
                <a:tc>
                  <a:txBody>
                    <a:bodyPr/>
                    <a:lstStyle/>
                    <a:p>
                      <a:r>
                        <a:rPr lang="en-ZA" dirty="0" smtClean="0"/>
                        <a:t>Britz</a:t>
                      </a:r>
                      <a:endParaRPr lang="en-ZA" dirty="0"/>
                    </a:p>
                  </a:txBody>
                  <a:tcPr/>
                </a:tc>
                <a:tc>
                  <a:txBody>
                    <a:bodyPr/>
                    <a:lstStyle/>
                    <a:p>
                      <a:r>
                        <a:rPr lang="en-ZA" dirty="0" smtClean="0"/>
                        <a:t>Potchefstroom</a:t>
                      </a:r>
                      <a:endParaRPr lang="en-ZA" dirty="0"/>
                    </a:p>
                  </a:txBody>
                  <a:tcPr/>
                </a:tc>
                <a:extLst>
                  <a:ext uri="{0D108BD9-81ED-4DB2-BD59-A6C34878D82A}">
                    <a16:rowId xmlns:a16="http://schemas.microsoft.com/office/drawing/2014/main" xmlns="" val="10001"/>
                  </a:ext>
                </a:extLst>
              </a:tr>
              <a:tr h="6777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Fort Beaufort</a:t>
                      </a:r>
                    </a:p>
                  </a:txBody>
                  <a:tcPr/>
                </a:tc>
                <a:tc>
                  <a:txBody>
                    <a:bodyPr/>
                    <a:lstStyle/>
                    <a:p>
                      <a:r>
                        <a:rPr lang="en-ZA" dirty="0" smtClean="0"/>
                        <a:t>Mount Fletcher</a:t>
                      </a:r>
                      <a:endParaRPr lang="en-ZA" dirty="0"/>
                    </a:p>
                  </a:txBody>
                  <a:tcPr/>
                </a:tc>
                <a:tc>
                  <a:txBody>
                    <a:bodyPr/>
                    <a:lstStyle/>
                    <a:p>
                      <a:r>
                        <a:rPr lang="en-ZA" dirty="0" smtClean="0"/>
                        <a:t>Modimolle</a:t>
                      </a:r>
                      <a:endParaRPr lang="en-ZA" dirty="0"/>
                    </a:p>
                  </a:txBody>
                  <a:tcPr/>
                </a:tc>
                <a:tc>
                  <a:txBody>
                    <a:bodyPr/>
                    <a:lstStyle/>
                    <a:p>
                      <a:r>
                        <a:rPr lang="en-ZA" dirty="0" smtClean="0"/>
                        <a:t>Cradock</a:t>
                      </a:r>
                      <a:endParaRPr lang="en-ZA" dirty="0"/>
                    </a:p>
                  </a:txBody>
                  <a:tcPr/>
                </a:tc>
                <a:extLst>
                  <a:ext uri="{0D108BD9-81ED-4DB2-BD59-A6C34878D82A}">
                    <a16:rowId xmlns:a16="http://schemas.microsoft.com/office/drawing/2014/main" xmlns="" val="10002"/>
                  </a:ext>
                </a:extLst>
              </a:tr>
              <a:tr h="453498">
                <a:tc>
                  <a:txBody>
                    <a:bodyPr/>
                    <a:lstStyle/>
                    <a:p>
                      <a:r>
                        <a:rPr lang="en-ZA" dirty="0" smtClean="0"/>
                        <a:t>Robertson</a:t>
                      </a:r>
                      <a:endParaRPr lang="en-ZA" dirty="0"/>
                    </a:p>
                  </a:txBody>
                  <a:tcPr/>
                </a:tc>
                <a:tc>
                  <a:txBody>
                    <a:bodyPr/>
                    <a:lstStyle/>
                    <a:p>
                      <a:r>
                        <a:rPr lang="en-ZA" dirty="0" smtClean="0"/>
                        <a:t>Umzi Mkhulu</a:t>
                      </a:r>
                      <a:endParaRPr lang="en-ZA" dirty="0"/>
                    </a:p>
                  </a:txBody>
                  <a:tcPr/>
                </a:tc>
                <a:tc>
                  <a:txBody>
                    <a:bodyPr/>
                    <a:lstStyle/>
                    <a:p>
                      <a:r>
                        <a:rPr lang="en-ZA" dirty="0" smtClean="0"/>
                        <a:t>Rusternberg</a:t>
                      </a:r>
                      <a:endParaRPr lang="en-ZA" dirty="0"/>
                    </a:p>
                  </a:txBody>
                  <a:tcPr/>
                </a:tc>
                <a:tc>
                  <a:txBody>
                    <a:bodyPr/>
                    <a:lstStyle/>
                    <a:p>
                      <a:r>
                        <a:rPr lang="en-ZA" dirty="0" smtClean="0"/>
                        <a:t>Upington</a:t>
                      </a:r>
                      <a:endParaRPr lang="en-ZA" dirty="0"/>
                    </a:p>
                  </a:txBody>
                  <a:tcPr/>
                </a:tc>
                <a:extLst>
                  <a:ext uri="{0D108BD9-81ED-4DB2-BD59-A6C34878D82A}">
                    <a16:rowId xmlns:a16="http://schemas.microsoft.com/office/drawing/2014/main" xmlns="" val="10003"/>
                  </a:ext>
                </a:extLst>
              </a:tr>
              <a:tr h="698630">
                <a:tc>
                  <a:txBody>
                    <a:bodyPr/>
                    <a:lstStyle/>
                    <a:p>
                      <a:r>
                        <a:rPr lang="en-ZA" dirty="0" smtClean="0"/>
                        <a:t>Worcester</a:t>
                      </a:r>
                      <a:r>
                        <a:rPr lang="en-ZA" baseline="0" dirty="0" smtClean="0"/>
                        <a:t> Male</a:t>
                      </a:r>
                      <a:endParaRPr lang="en-ZA" dirty="0"/>
                    </a:p>
                  </a:txBody>
                  <a:tcPr/>
                </a:tc>
                <a:tc>
                  <a:txBody>
                    <a:bodyPr/>
                    <a:lstStyle/>
                    <a:p>
                      <a:r>
                        <a:rPr lang="en-ZA" dirty="0" smtClean="0"/>
                        <a:t>Tabankulu</a:t>
                      </a:r>
                      <a:endParaRPr lang="en-ZA" dirty="0"/>
                    </a:p>
                  </a:txBody>
                  <a:tcPr/>
                </a:tc>
                <a:tc>
                  <a:txBody>
                    <a:bodyPr/>
                    <a:lstStyle/>
                    <a:p>
                      <a:r>
                        <a:rPr lang="en-ZA" dirty="0" smtClean="0"/>
                        <a:t>Thohoyandou</a:t>
                      </a:r>
                      <a:r>
                        <a:rPr lang="en-ZA" baseline="0" dirty="0" smtClean="0"/>
                        <a:t> Medium A </a:t>
                      </a:r>
                      <a:endParaRPr lang="en-ZA" dirty="0"/>
                    </a:p>
                  </a:txBody>
                  <a:tcPr/>
                </a:tc>
                <a:tc>
                  <a:txBody>
                    <a:bodyPr/>
                    <a:lstStyle/>
                    <a:p>
                      <a:r>
                        <a:rPr lang="en-ZA" dirty="0" smtClean="0"/>
                        <a:t>Barkly East</a:t>
                      </a:r>
                      <a:endParaRPr lang="en-ZA" dirty="0"/>
                    </a:p>
                  </a:txBody>
                  <a:tcPr/>
                </a:tc>
                <a:extLst>
                  <a:ext uri="{0D108BD9-81ED-4DB2-BD59-A6C34878D82A}">
                    <a16:rowId xmlns:a16="http://schemas.microsoft.com/office/drawing/2014/main" xmlns="" val="10004"/>
                  </a:ext>
                </a:extLst>
              </a:tr>
              <a:tr h="453498">
                <a:tc>
                  <a:txBody>
                    <a:bodyPr/>
                    <a:lstStyle/>
                    <a:p>
                      <a:r>
                        <a:rPr lang="en-ZA" dirty="0" smtClean="0"/>
                        <a:t>Polsmoor Medium C</a:t>
                      </a:r>
                      <a:endParaRPr lang="en-Z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effectLst/>
                          <a:latin typeface="+mn-lt"/>
                          <a:ea typeface="Calibri"/>
                          <a:cs typeface="Times New Roman"/>
                        </a:rPr>
                        <a:t>Durban Juvenile.</a:t>
                      </a:r>
                      <a:endParaRPr lang="en-US" sz="1800" dirty="0" smtClean="0">
                        <a:effectLst/>
                        <a:latin typeface="+mn-lt"/>
                        <a:ea typeface="Calibri"/>
                        <a:cs typeface="Times New Roman"/>
                      </a:endParaRPr>
                    </a:p>
                    <a:p>
                      <a:endParaRPr lang="en-ZA" dirty="0"/>
                    </a:p>
                  </a:txBody>
                  <a:tcPr/>
                </a:tc>
                <a:tc>
                  <a:txBody>
                    <a:bodyPr/>
                    <a:lstStyle/>
                    <a:p>
                      <a:r>
                        <a:rPr lang="en-ZA" dirty="0" smtClean="0"/>
                        <a:t>Lydenburg</a:t>
                      </a:r>
                      <a:endParaRPr lang="en-ZA" dirty="0"/>
                    </a:p>
                  </a:txBody>
                  <a:tcPr/>
                </a:tc>
                <a:tc>
                  <a:txBody>
                    <a:bodyPr/>
                    <a:lstStyle/>
                    <a:p>
                      <a:r>
                        <a:rPr lang="en-ZA" dirty="0" smtClean="0"/>
                        <a:t>Lindley</a:t>
                      </a:r>
                      <a:endParaRPr lang="en-ZA" dirty="0"/>
                    </a:p>
                  </a:txBody>
                  <a:tcPr/>
                </a:tc>
                <a:extLst>
                  <a:ext uri="{0D108BD9-81ED-4DB2-BD59-A6C34878D82A}">
                    <a16:rowId xmlns:a16="http://schemas.microsoft.com/office/drawing/2014/main" xmlns="" val="10005"/>
                  </a:ext>
                </a:extLst>
              </a:tr>
              <a:tr h="453498">
                <a:tc>
                  <a:txBody>
                    <a:bodyPr/>
                    <a:lstStyle/>
                    <a:p>
                      <a:endParaRPr lang="en-ZA" dirty="0"/>
                    </a:p>
                  </a:txBody>
                  <a:tcPr/>
                </a:tc>
                <a:tc>
                  <a:txBody>
                    <a:bodyPr/>
                    <a:lstStyle/>
                    <a:p>
                      <a:r>
                        <a:rPr lang="en-US" sz="1800" baseline="0" dirty="0" smtClean="0">
                          <a:effectLst/>
                          <a:latin typeface="+mn-lt"/>
                          <a:ea typeface="Calibri"/>
                          <a:cs typeface="Times New Roman"/>
                        </a:rPr>
                        <a:t>Durban female </a:t>
                      </a:r>
                      <a:endParaRPr lang="en-ZA" dirty="0"/>
                    </a:p>
                  </a:txBody>
                  <a:tcPr/>
                </a:tc>
                <a:tc>
                  <a:txBody>
                    <a:bodyPr/>
                    <a:lstStyle/>
                    <a:p>
                      <a:r>
                        <a:rPr lang="en-ZA" dirty="0" smtClean="0"/>
                        <a:t>Middleburg</a:t>
                      </a:r>
                      <a:endParaRPr lang="en-ZA" dirty="0"/>
                    </a:p>
                  </a:txBody>
                  <a:tcPr/>
                </a:tc>
                <a:tc>
                  <a:txBody>
                    <a:bodyPr/>
                    <a:lstStyle/>
                    <a:p>
                      <a:r>
                        <a:rPr lang="en-ZA" dirty="0" smtClean="0"/>
                        <a:t>Kroonstad</a:t>
                      </a:r>
                      <a:r>
                        <a:rPr lang="en-ZA" baseline="0" dirty="0" smtClean="0"/>
                        <a:t> Medium B</a:t>
                      </a:r>
                      <a:endParaRPr lang="en-ZA" dirty="0"/>
                    </a:p>
                  </a:txBody>
                  <a:tcPr/>
                </a:tc>
                <a:extLst>
                  <a:ext uri="{0D108BD9-81ED-4DB2-BD59-A6C34878D82A}">
                    <a16:rowId xmlns:a16="http://schemas.microsoft.com/office/drawing/2014/main" xmlns="" val="10006"/>
                  </a:ext>
                </a:extLst>
              </a:tr>
              <a:tr h="453498">
                <a:tc>
                  <a:txBody>
                    <a:bodyPr/>
                    <a:lstStyle/>
                    <a:p>
                      <a:endParaRPr lang="en-ZA" dirty="0"/>
                    </a:p>
                  </a:txBody>
                  <a:tcPr/>
                </a:tc>
                <a:tc>
                  <a:txBody>
                    <a:bodyPr/>
                    <a:lstStyle/>
                    <a:p>
                      <a:endParaRPr lang="en-ZA" dirty="0"/>
                    </a:p>
                  </a:txBody>
                  <a:tcPr/>
                </a:tc>
                <a:tc>
                  <a:txBody>
                    <a:bodyPr/>
                    <a:lstStyle/>
                    <a:p>
                      <a:r>
                        <a:rPr lang="en-ZA" dirty="0" smtClean="0"/>
                        <a:t>Thohoyandou Medium B</a:t>
                      </a:r>
                      <a:endParaRPr lang="en-ZA" dirty="0"/>
                    </a:p>
                  </a:txBody>
                  <a:tcPr/>
                </a:tc>
                <a:tc>
                  <a:txBody>
                    <a:bodyPr/>
                    <a:lstStyle/>
                    <a:p>
                      <a:endParaRPr lang="en-ZA" dirty="0"/>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4152727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ICS Powerpoint template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19" y="20950"/>
            <a:ext cx="9144000" cy="6858000"/>
          </a:xfrm>
          <a:prstGeom prst="rect">
            <a:avLst/>
          </a:prstGeom>
        </p:spPr>
      </p:pic>
      <p:sp>
        <p:nvSpPr>
          <p:cNvPr id="2" name="Title 1"/>
          <p:cNvSpPr>
            <a:spLocks noGrp="1"/>
          </p:cNvSpPr>
          <p:nvPr>
            <p:ph type="ctrTitle"/>
          </p:nvPr>
        </p:nvSpPr>
        <p:spPr>
          <a:xfrm>
            <a:off x="769476" y="378012"/>
            <a:ext cx="7731613" cy="331467"/>
          </a:xfrm>
        </p:spPr>
        <p:txBody>
          <a:bodyPr>
            <a:noAutofit/>
          </a:bodyPr>
          <a:lstStyle/>
          <a:p>
            <a:r>
              <a:rPr lang="en-US" sz="2800" b="1" dirty="0" smtClean="0">
                <a:solidFill>
                  <a:schemeClr val="tx2"/>
                </a:solidFill>
                <a:cs typeface="Arial"/>
              </a:rPr>
              <a:t>FOCUS AREAS OF INSPECTIONS</a:t>
            </a:r>
            <a:endParaRPr lang="en-US" sz="2800" b="1" dirty="0">
              <a:solidFill>
                <a:schemeClr val="tx2"/>
              </a:solidFill>
              <a:cs typeface="Arial"/>
            </a:endParaRPr>
          </a:p>
        </p:txBody>
      </p:sp>
      <p:sp>
        <p:nvSpPr>
          <p:cNvPr id="9" name="Rectangle 8"/>
          <p:cNvSpPr/>
          <p:nvPr/>
        </p:nvSpPr>
        <p:spPr>
          <a:xfrm>
            <a:off x="769477" y="6597511"/>
            <a:ext cx="2605952" cy="246221"/>
          </a:xfrm>
          <a:prstGeom prst="rect">
            <a:avLst/>
          </a:prstGeom>
        </p:spPr>
        <p:txBody>
          <a:bodyPr wrap="none">
            <a:spAutoFit/>
          </a:bodyPr>
          <a:lstStyle/>
          <a:p>
            <a:r>
              <a:rPr lang="en-ZA" sz="1000" dirty="0">
                <a:solidFill>
                  <a:prstClr val="white"/>
                </a:solidFill>
              </a:rPr>
              <a:t>Judicial Inspectorate for Correctional Services</a:t>
            </a:r>
          </a:p>
        </p:txBody>
      </p:sp>
      <p:sp>
        <p:nvSpPr>
          <p:cNvPr id="7" name="Rectangle 6"/>
          <p:cNvSpPr/>
          <p:nvPr/>
        </p:nvSpPr>
        <p:spPr>
          <a:xfrm>
            <a:off x="357158" y="1000108"/>
            <a:ext cx="8429684" cy="1452705"/>
          </a:xfrm>
          <a:prstGeom prst="rect">
            <a:avLst/>
          </a:prstGeom>
        </p:spPr>
        <p:txBody>
          <a:bodyPr wrap="square">
            <a:spAutoFit/>
          </a:bodyPr>
          <a:lstStyle/>
          <a:p>
            <a:pPr fontAlgn="base">
              <a:spcBef>
                <a:spcPct val="0"/>
              </a:spcBef>
              <a:spcAft>
                <a:spcPct val="0"/>
              </a:spcAft>
              <a:buFont typeface="Arial" pitchFamily="34" charset="0"/>
              <a:buChar char="•"/>
              <a:tabLst>
                <a:tab pos="447675" algn="l"/>
              </a:tabLst>
            </a:pPr>
            <a:endParaRPr lang="en-ZA" i="1" dirty="0" smtClean="0">
              <a:solidFill>
                <a:prstClr val="black"/>
              </a:solidFill>
              <a:cs typeface="Arial" pitchFamily="34" charset="0"/>
            </a:endParaRPr>
          </a:p>
          <a:p>
            <a:pPr fontAlgn="base">
              <a:spcBef>
                <a:spcPct val="0"/>
              </a:spcBef>
              <a:spcAft>
                <a:spcPct val="0"/>
              </a:spcAft>
              <a:tabLst>
                <a:tab pos="447675" algn="l"/>
              </a:tabLst>
            </a:pPr>
            <a:r>
              <a:rPr lang="en-ZA" sz="1200" i="1" dirty="0" smtClean="0">
                <a:solidFill>
                  <a:prstClr val="black"/>
                </a:solidFill>
                <a:cs typeface="Arial" pitchFamily="34" charset="0"/>
              </a:rPr>
              <a:t>	</a:t>
            </a:r>
          </a:p>
          <a:p>
            <a:pPr fontAlgn="base">
              <a:spcBef>
                <a:spcPct val="0"/>
              </a:spcBef>
              <a:spcAft>
                <a:spcPct val="0"/>
              </a:spcAft>
              <a:tabLst>
                <a:tab pos="447675" algn="l"/>
              </a:tabLst>
            </a:pPr>
            <a:r>
              <a:rPr lang="en-ZA" sz="1200" i="1" dirty="0" smtClean="0">
                <a:solidFill>
                  <a:prstClr val="black"/>
                </a:solidFill>
                <a:cs typeface="Arial" pitchFamily="34" charset="0"/>
              </a:rPr>
              <a:t>	</a:t>
            </a:r>
            <a:endParaRPr lang="en-ZA" sz="2800" dirty="0" smtClean="0">
              <a:solidFill>
                <a:prstClr val="black"/>
              </a:solidFill>
            </a:endParaRPr>
          </a:p>
          <a:p>
            <a:pPr marL="520700" indent="-355600" algn="just">
              <a:lnSpc>
                <a:spcPct val="80000"/>
              </a:lnSpc>
              <a:defRPr/>
            </a:pPr>
            <a:endParaRPr lang="en-ZA" sz="2000" dirty="0" smtClean="0">
              <a:solidFill>
                <a:prstClr val="black"/>
              </a:solidFill>
            </a:endParaRPr>
          </a:p>
          <a:p>
            <a:pPr marL="180975" indent="-15875" algn="just">
              <a:lnSpc>
                <a:spcPct val="80000"/>
              </a:lnSpc>
              <a:defRPr/>
            </a:pPr>
            <a:endParaRPr lang="en-ZA" sz="2000" dirty="0" smtClean="0">
              <a:solidFill>
                <a:prstClr val="black"/>
              </a:solidFill>
            </a:endParaRPr>
          </a:p>
          <a:p>
            <a:pPr marL="520700" indent="-355600" algn="just">
              <a:lnSpc>
                <a:spcPct val="80000"/>
              </a:lnSpc>
              <a:buFont typeface="+mj-lt"/>
              <a:buAutoNum type="arabicPeriod"/>
              <a:defRPr/>
            </a:pPr>
            <a:endParaRPr lang="en-ZA" dirty="0">
              <a:solidFill>
                <a:prstClr val="black"/>
              </a:solidFill>
            </a:endParaRPr>
          </a:p>
        </p:txBody>
      </p:sp>
      <p:sp>
        <p:nvSpPr>
          <p:cNvPr id="4" name="Rectangle 3"/>
          <p:cNvSpPr/>
          <p:nvPr/>
        </p:nvSpPr>
        <p:spPr>
          <a:xfrm>
            <a:off x="619345" y="1268760"/>
            <a:ext cx="7502733" cy="4834657"/>
          </a:xfrm>
          <a:prstGeom prst="rect">
            <a:avLst/>
          </a:prstGeom>
        </p:spPr>
        <p:txBody>
          <a:bodyPr wrap="square">
            <a:spAutoFit/>
          </a:bodyPr>
          <a:lstStyle/>
          <a:p>
            <a:pPr lvl="0" algn="just">
              <a:lnSpc>
                <a:spcPct val="115000"/>
              </a:lnSpc>
              <a:spcAft>
                <a:spcPts val="1000"/>
              </a:spcAft>
            </a:pPr>
            <a:r>
              <a:rPr lang="en-ZA" sz="2400" b="1" dirty="0" smtClean="0">
                <a:solidFill>
                  <a:prstClr val="black"/>
                </a:solidFill>
                <a:ea typeface="Calibri"/>
                <a:cs typeface="Times New Roman"/>
              </a:rPr>
              <a:t>Areas of focus;</a:t>
            </a:r>
          </a:p>
          <a:p>
            <a:pPr lvl="0" algn="just">
              <a:lnSpc>
                <a:spcPct val="115000"/>
              </a:lnSpc>
              <a:spcAft>
                <a:spcPts val="1000"/>
              </a:spcAft>
            </a:pPr>
            <a:endParaRPr lang="en-ZA" sz="2400" b="1" dirty="0">
              <a:solidFill>
                <a:prstClr val="black"/>
              </a:solidFill>
              <a:ea typeface="Calibri"/>
              <a:cs typeface="Times New Roman"/>
            </a:endParaRPr>
          </a:p>
          <a:p>
            <a:pPr marL="285750" lvl="0" indent="-285750" algn="just">
              <a:lnSpc>
                <a:spcPct val="115000"/>
              </a:lnSpc>
              <a:spcAft>
                <a:spcPts val="1000"/>
              </a:spcAft>
              <a:buFont typeface="Arial" panose="020B0604020202020204" pitchFamily="34" charset="0"/>
              <a:buChar char="•"/>
            </a:pPr>
            <a:r>
              <a:rPr lang="en-ZA" sz="2400" i="1" dirty="0">
                <a:solidFill>
                  <a:prstClr val="black"/>
                </a:solidFill>
                <a:ea typeface="Calibri"/>
                <a:cs typeface="Times New Roman"/>
              </a:rPr>
              <a:t>Population and rate of overcrowding </a:t>
            </a:r>
          </a:p>
          <a:p>
            <a:pPr marL="285750" lvl="0" indent="-285750" algn="just">
              <a:lnSpc>
                <a:spcPct val="115000"/>
              </a:lnSpc>
              <a:spcAft>
                <a:spcPts val="1000"/>
              </a:spcAft>
              <a:buFont typeface="Arial" panose="020B0604020202020204" pitchFamily="34" charset="0"/>
              <a:buChar char="•"/>
            </a:pPr>
            <a:r>
              <a:rPr lang="en-ZA" sz="2400" i="1" dirty="0">
                <a:solidFill>
                  <a:prstClr val="black"/>
                </a:solidFill>
                <a:ea typeface="Calibri"/>
                <a:cs typeface="Times New Roman"/>
              </a:rPr>
              <a:t>Specialist staff </a:t>
            </a:r>
          </a:p>
          <a:p>
            <a:pPr marL="285750" lvl="0" indent="-285750" algn="just">
              <a:lnSpc>
                <a:spcPct val="115000"/>
              </a:lnSpc>
              <a:spcAft>
                <a:spcPts val="1000"/>
              </a:spcAft>
              <a:buFont typeface="Arial" panose="020B0604020202020204" pitchFamily="34" charset="0"/>
              <a:buChar char="•"/>
            </a:pPr>
            <a:r>
              <a:rPr lang="en-ZA" sz="2400" i="1" dirty="0">
                <a:solidFill>
                  <a:prstClr val="black"/>
                </a:solidFill>
                <a:ea typeface="Calibri"/>
                <a:cs typeface="Times New Roman"/>
              </a:rPr>
              <a:t>Structure &amp; Maintenance of the Facilities</a:t>
            </a:r>
          </a:p>
          <a:p>
            <a:pPr marL="285750" lvl="0" indent="-285750" algn="just">
              <a:lnSpc>
                <a:spcPct val="115000"/>
              </a:lnSpc>
              <a:spcAft>
                <a:spcPts val="1000"/>
              </a:spcAft>
              <a:buFont typeface="Arial" panose="020B0604020202020204" pitchFamily="34" charset="0"/>
              <a:buChar char="•"/>
            </a:pPr>
            <a:r>
              <a:rPr lang="en-ZA" sz="2400" i="1" dirty="0">
                <a:solidFill>
                  <a:prstClr val="black"/>
                </a:solidFill>
                <a:ea typeface="Calibri"/>
                <a:cs typeface="Times New Roman"/>
              </a:rPr>
              <a:t>Health care </a:t>
            </a:r>
          </a:p>
          <a:p>
            <a:pPr marL="285750" lvl="0" indent="-285750" algn="just">
              <a:lnSpc>
                <a:spcPct val="115000"/>
              </a:lnSpc>
              <a:spcAft>
                <a:spcPts val="1000"/>
              </a:spcAft>
              <a:buFont typeface="Arial" panose="020B0604020202020204" pitchFamily="34" charset="0"/>
              <a:buChar char="•"/>
            </a:pPr>
            <a:r>
              <a:rPr lang="en-ZA" sz="2400" i="1" dirty="0">
                <a:solidFill>
                  <a:prstClr val="black"/>
                </a:solidFill>
                <a:ea typeface="Calibri"/>
                <a:cs typeface="Times New Roman"/>
              </a:rPr>
              <a:t>Rehabilitation </a:t>
            </a:r>
          </a:p>
          <a:p>
            <a:pPr marL="285750" lvl="0" indent="-285750" algn="just">
              <a:lnSpc>
                <a:spcPct val="115000"/>
              </a:lnSpc>
              <a:spcAft>
                <a:spcPts val="1000"/>
              </a:spcAft>
              <a:buFont typeface="Arial" panose="020B0604020202020204" pitchFamily="34" charset="0"/>
              <a:buChar char="•"/>
            </a:pPr>
            <a:r>
              <a:rPr lang="en-ZA" sz="2400" i="1" dirty="0">
                <a:solidFill>
                  <a:prstClr val="black"/>
                </a:solidFill>
                <a:ea typeface="Calibri"/>
                <a:cs typeface="Times New Roman"/>
              </a:rPr>
              <a:t>Mentally ill state patients </a:t>
            </a:r>
          </a:p>
          <a:p>
            <a:pPr lvl="0" algn="just">
              <a:lnSpc>
                <a:spcPct val="115000"/>
              </a:lnSpc>
              <a:spcAft>
                <a:spcPts val="1000"/>
              </a:spcAft>
            </a:pPr>
            <a:endParaRPr lang="en-ZA" dirty="0">
              <a:solidFill>
                <a:prstClr val="black"/>
              </a:solidFill>
              <a:ea typeface="Calibri"/>
              <a:cs typeface="Times New Roman"/>
            </a:endParaRPr>
          </a:p>
        </p:txBody>
      </p:sp>
      <p:sp>
        <p:nvSpPr>
          <p:cNvPr id="5" name="Slide Number Placeholder 4"/>
          <p:cNvSpPr>
            <a:spLocks noGrp="1"/>
          </p:cNvSpPr>
          <p:nvPr>
            <p:ph type="sldNum" sz="quarter" idx="12"/>
          </p:nvPr>
        </p:nvSpPr>
        <p:spPr/>
        <p:txBody>
          <a:bodyPr/>
          <a:lstStyle/>
          <a:p>
            <a:fld id="{2FD00E00-2D4D-4D71-B8FD-D855CA91319B}" type="slidenum">
              <a:rPr lang="en-ZA" smtClean="0"/>
              <a:pPr/>
              <a:t>11</a:t>
            </a:fld>
            <a:endParaRPr lang="en-ZA"/>
          </a:p>
        </p:txBody>
      </p:sp>
    </p:spTree>
    <p:extLst>
      <p:ext uri="{BB962C8B-B14F-4D97-AF65-F5344CB8AC3E}">
        <p14:creationId xmlns:p14="http://schemas.microsoft.com/office/powerpoint/2010/main" xmlns="" val="3013565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ICS Powerpoint template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05131" y="332656"/>
            <a:ext cx="7731613" cy="331467"/>
          </a:xfrm>
        </p:spPr>
        <p:txBody>
          <a:bodyPr>
            <a:noAutofit/>
          </a:bodyPr>
          <a:lstStyle/>
          <a:p>
            <a:r>
              <a:rPr lang="en-US" sz="2800" b="1" dirty="0" smtClean="0">
                <a:solidFill>
                  <a:schemeClr val="tx2"/>
                </a:solidFill>
                <a:latin typeface="+mn-lt"/>
                <a:cs typeface="Arial"/>
              </a:rPr>
              <a:t>INVESTIGATIONS</a:t>
            </a:r>
            <a:endParaRPr lang="en-US" sz="2800" b="1" dirty="0">
              <a:solidFill>
                <a:schemeClr val="tx2"/>
              </a:solidFill>
              <a:latin typeface="+mn-lt"/>
              <a:cs typeface="Arial"/>
            </a:endParaRPr>
          </a:p>
        </p:txBody>
      </p:sp>
      <p:sp>
        <p:nvSpPr>
          <p:cNvPr id="6" name="Title 1"/>
          <p:cNvSpPr txBox="1">
            <a:spLocks/>
          </p:cNvSpPr>
          <p:nvPr/>
        </p:nvSpPr>
        <p:spPr>
          <a:xfrm>
            <a:off x="769477" y="872383"/>
            <a:ext cx="7065818" cy="331467"/>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rgbClr val="002541"/>
              </a:solidFill>
              <a:latin typeface="Arial"/>
              <a:cs typeface="Arial"/>
            </a:endParaRPr>
          </a:p>
        </p:txBody>
      </p:sp>
      <p:sp>
        <p:nvSpPr>
          <p:cNvPr id="9" name="Rectangle 8"/>
          <p:cNvSpPr/>
          <p:nvPr/>
        </p:nvSpPr>
        <p:spPr>
          <a:xfrm>
            <a:off x="769477" y="6597511"/>
            <a:ext cx="2605952" cy="246221"/>
          </a:xfrm>
          <a:prstGeom prst="rect">
            <a:avLst/>
          </a:prstGeom>
        </p:spPr>
        <p:txBody>
          <a:bodyPr wrap="none">
            <a:spAutoFit/>
          </a:bodyPr>
          <a:lstStyle/>
          <a:p>
            <a:r>
              <a:rPr lang="en-ZA" sz="1000" dirty="0">
                <a:solidFill>
                  <a:prstClr val="white"/>
                </a:solidFill>
              </a:rPr>
              <a:t>Judicial Inspectorate for Correctional Services</a:t>
            </a:r>
          </a:p>
        </p:txBody>
      </p:sp>
      <p:sp>
        <p:nvSpPr>
          <p:cNvPr id="7" name="Rectangle 6"/>
          <p:cNvSpPr/>
          <p:nvPr/>
        </p:nvSpPr>
        <p:spPr>
          <a:xfrm>
            <a:off x="357158" y="1000108"/>
            <a:ext cx="8429684" cy="1452705"/>
          </a:xfrm>
          <a:prstGeom prst="rect">
            <a:avLst/>
          </a:prstGeom>
        </p:spPr>
        <p:txBody>
          <a:bodyPr wrap="square">
            <a:spAutoFit/>
          </a:bodyPr>
          <a:lstStyle/>
          <a:p>
            <a:pPr fontAlgn="base">
              <a:spcBef>
                <a:spcPct val="0"/>
              </a:spcBef>
              <a:spcAft>
                <a:spcPct val="0"/>
              </a:spcAft>
              <a:buFont typeface="Arial" pitchFamily="34" charset="0"/>
              <a:buChar char="•"/>
              <a:tabLst>
                <a:tab pos="447675" algn="l"/>
              </a:tabLst>
            </a:pPr>
            <a:endParaRPr lang="en-ZA" i="1" dirty="0" smtClean="0">
              <a:solidFill>
                <a:prstClr val="black"/>
              </a:solidFill>
              <a:cs typeface="Arial" pitchFamily="34" charset="0"/>
            </a:endParaRPr>
          </a:p>
          <a:p>
            <a:pPr fontAlgn="base">
              <a:spcBef>
                <a:spcPct val="0"/>
              </a:spcBef>
              <a:spcAft>
                <a:spcPct val="0"/>
              </a:spcAft>
              <a:tabLst>
                <a:tab pos="447675" algn="l"/>
              </a:tabLst>
            </a:pPr>
            <a:r>
              <a:rPr lang="en-ZA" sz="1200" i="1" dirty="0" smtClean="0">
                <a:solidFill>
                  <a:prstClr val="black"/>
                </a:solidFill>
                <a:cs typeface="Arial" pitchFamily="34" charset="0"/>
              </a:rPr>
              <a:t>	</a:t>
            </a:r>
          </a:p>
          <a:p>
            <a:pPr fontAlgn="base">
              <a:spcBef>
                <a:spcPct val="0"/>
              </a:spcBef>
              <a:spcAft>
                <a:spcPct val="0"/>
              </a:spcAft>
              <a:tabLst>
                <a:tab pos="447675" algn="l"/>
              </a:tabLst>
            </a:pPr>
            <a:r>
              <a:rPr lang="en-ZA" sz="1200" i="1" dirty="0" smtClean="0">
                <a:solidFill>
                  <a:prstClr val="black"/>
                </a:solidFill>
                <a:cs typeface="Arial" pitchFamily="34" charset="0"/>
              </a:rPr>
              <a:t>	</a:t>
            </a:r>
            <a:endParaRPr lang="en-ZA" sz="2800" dirty="0" smtClean="0">
              <a:solidFill>
                <a:prstClr val="black"/>
              </a:solidFill>
            </a:endParaRPr>
          </a:p>
          <a:p>
            <a:pPr marL="520700" indent="-355600" algn="just">
              <a:lnSpc>
                <a:spcPct val="80000"/>
              </a:lnSpc>
              <a:defRPr/>
            </a:pPr>
            <a:endParaRPr lang="en-ZA" sz="2000" dirty="0" smtClean="0">
              <a:solidFill>
                <a:prstClr val="black"/>
              </a:solidFill>
            </a:endParaRPr>
          </a:p>
          <a:p>
            <a:pPr marL="180975" indent="-15875" algn="just">
              <a:lnSpc>
                <a:spcPct val="80000"/>
              </a:lnSpc>
              <a:defRPr/>
            </a:pPr>
            <a:endParaRPr lang="en-ZA" sz="2000" dirty="0" smtClean="0">
              <a:solidFill>
                <a:prstClr val="black"/>
              </a:solidFill>
            </a:endParaRPr>
          </a:p>
          <a:p>
            <a:pPr marL="520700" indent="-355600" algn="just">
              <a:lnSpc>
                <a:spcPct val="80000"/>
              </a:lnSpc>
              <a:buFont typeface="+mj-lt"/>
              <a:buAutoNum type="arabicPeriod"/>
              <a:defRPr/>
            </a:pPr>
            <a:endParaRPr lang="en-ZA" dirty="0">
              <a:solidFill>
                <a:prstClr val="black"/>
              </a:solidFill>
            </a:endParaRPr>
          </a:p>
        </p:txBody>
      </p:sp>
      <p:sp>
        <p:nvSpPr>
          <p:cNvPr id="4" name="Rectangle 3"/>
          <p:cNvSpPr/>
          <p:nvPr/>
        </p:nvSpPr>
        <p:spPr>
          <a:xfrm>
            <a:off x="769477" y="1357128"/>
            <a:ext cx="7402923" cy="4708981"/>
          </a:xfrm>
          <a:prstGeom prst="rect">
            <a:avLst/>
          </a:prstGeom>
        </p:spPr>
        <p:txBody>
          <a:bodyPr wrap="square">
            <a:spAutoFit/>
          </a:bodyPr>
          <a:lstStyle/>
          <a:p>
            <a:r>
              <a:rPr lang="en-ZA" sz="2400" b="1" dirty="0">
                <a:ea typeface="Calibri"/>
                <a:cs typeface="Times New Roman"/>
              </a:rPr>
              <a:t>17 </a:t>
            </a:r>
            <a:r>
              <a:rPr lang="en-ZA" dirty="0" smtClean="0">
                <a:ea typeface="Calibri"/>
                <a:cs typeface="Times New Roman"/>
              </a:rPr>
              <a:t>investigations were conducted relating to the following;</a:t>
            </a:r>
          </a:p>
          <a:p>
            <a:endParaRPr lang="en-ZA" i="1" dirty="0">
              <a:ea typeface="Calibri"/>
              <a:cs typeface="Times New Roman"/>
            </a:endParaRPr>
          </a:p>
          <a:p>
            <a:pPr marL="285750" indent="-285750">
              <a:buFont typeface="Wingdings" panose="05000000000000000000" pitchFamily="2" charset="2"/>
              <a:buChar char="§"/>
            </a:pPr>
            <a:r>
              <a:rPr lang="en-ZA" sz="2000" i="1" dirty="0" smtClean="0">
                <a:ea typeface="Calibri"/>
                <a:cs typeface="Times New Roman"/>
              </a:rPr>
              <a:t>Inmate on inmate assault </a:t>
            </a:r>
          </a:p>
          <a:p>
            <a:endParaRPr lang="en-ZA" sz="2000" i="1" dirty="0" smtClean="0">
              <a:ea typeface="Calibri"/>
              <a:cs typeface="Times New Roman"/>
            </a:endParaRPr>
          </a:p>
          <a:p>
            <a:pPr marL="285750" indent="-285750">
              <a:buFont typeface="Wingdings" panose="05000000000000000000" pitchFamily="2" charset="2"/>
              <a:buChar char="§"/>
            </a:pPr>
            <a:r>
              <a:rPr lang="en-ZA" sz="2000" i="1" dirty="0" smtClean="0">
                <a:ea typeface="Calibri"/>
                <a:cs typeface="Times New Roman"/>
              </a:rPr>
              <a:t>Official on inmate assault</a:t>
            </a:r>
          </a:p>
          <a:p>
            <a:endParaRPr lang="en-ZA" sz="2000" i="1" dirty="0" smtClean="0">
              <a:ea typeface="Calibri"/>
              <a:cs typeface="Times New Roman"/>
            </a:endParaRPr>
          </a:p>
          <a:p>
            <a:pPr marL="285750" indent="-285750">
              <a:buFont typeface="Wingdings" panose="05000000000000000000" pitchFamily="2" charset="2"/>
              <a:buChar char="§"/>
            </a:pPr>
            <a:r>
              <a:rPr lang="en-GB" sz="2000" i="1" dirty="0">
                <a:ea typeface="Calibri"/>
                <a:cs typeface="Times New Roman"/>
              </a:rPr>
              <a:t>Unlawful </a:t>
            </a:r>
            <a:r>
              <a:rPr lang="en-GB" sz="2000" i="1" dirty="0" smtClean="0">
                <a:ea typeface="Calibri"/>
                <a:cs typeface="Times New Roman"/>
              </a:rPr>
              <a:t>segregations</a:t>
            </a:r>
          </a:p>
          <a:p>
            <a:endParaRPr lang="en-GB" sz="2000" i="1" dirty="0" smtClean="0">
              <a:ea typeface="Calibri"/>
              <a:cs typeface="Times New Roman"/>
            </a:endParaRPr>
          </a:p>
          <a:p>
            <a:pPr marL="285750" indent="-285750">
              <a:buFont typeface="Wingdings" panose="05000000000000000000" pitchFamily="2" charset="2"/>
              <a:buChar char="§"/>
            </a:pPr>
            <a:r>
              <a:rPr lang="en-GB" sz="2000" i="1" dirty="0">
                <a:ea typeface="Calibri"/>
                <a:cs typeface="Times New Roman"/>
              </a:rPr>
              <a:t>Lack of adequate </a:t>
            </a:r>
            <a:r>
              <a:rPr lang="en-GB" sz="2000" i="1" dirty="0" smtClean="0">
                <a:ea typeface="Calibri"/>
                <a:cs typeface="Times New Roman"/>
              </a:rPr>
              <a:t>bedding</a:t>
            </a:r>
          </a:p>
          <a:p>
            <a:endParaRPr lang="en-GB" sz="2000" i="1" dirty="0" smtClean="0">
              <a:ea typeface="Calibri"/>
              <a:cs typeface="Times New Roman"/>
            </a:endParaRPr>
          </a:p>
          <a:p>
            <a:pPr marL="342900" indent="-342900">
              <a:buFont typeface="Wingdings" panose="05000000000000000000" pitchFamily="2" charset="2"/>
              <a:buChar char="§"/>
            </a:pPr>
            <a:r>
              <a:rPr lang="en-GB" sz="2000" i="1" dirty="0" smtClean="0">
                <a:ea typeface="Calibri"/>
                <a:cs typeface="Times New Roman"/>
              </a:rPr>
              <a:t>Inmates unhappy about eligibility </a:t>
            </a:r>
            <a:r>
              <a:rPr lang="en-GB" sz="2000" i="1" dirty="0">
                <a:ea typeface="Calibri"/>
                <a:cs typeface="Times New Roman"/>
              </a:rPr>
              <a:t>for release on parole not being </a:t>
            </a:r>
            <a:r>
              <a:rPr lang="en-GB" sz="2000" i="1" dirty="0" smtClean="0">
                <a:ea typeface="Calibri"/>
                <a:cs typeface="Times New Roman"/>
              </a:rPr>
              <a:t>processed</a:t>
            </a:r>
          </a:p>
          <a:p>
            <a:pPr marL="342900" indent="-342900">
              <a:buFont typeface="Wingdings" panose="05000000000000000000" pitchFamily="2" charset="2"/>
              <a:buChar char="§"/>
            </a:pPr>
            <a:endParaRPr lang="en-GB" sz="2000" i="1" dirty="0" smtClean="0">
              <a:ea typeface="Calibri"/>
              <a:cs typeface="Times New Roman"/>
            </a:endParaRPr>
          </a:p>
          <a:p>
            <a:pPr marL="285750" indent="-285750">
              <a:buFont typeface="Wingdings" panose="05000000000000000000" pitchFamily="2" charset="2"/>
              <a:buChar char="§"/>
            </a:pPr>
            <a:r>
              <a:rPr lang="en-GB" sz="2000" i="1" dirty="0">
                <a:ea typeface="Calibri"/>
                <a:cs typeface="Times New Roman"/>
              </a:rPr>
              <a:t>Unlawful cavity search of inmates and </a:t>
            </a:r>
            <a:r>
              <a:rPr lang="en-GB" sz="2000" i="1" dirty="0" smtClean="0">
                <a:ea typeface="Calibri"/>
                <a:cs typeface="Times New Roman"/>
              </a:rPr>
              <a:t>assault</a:t>
            </a:r>
            <a:endParaRPr lang="en-GB" sz="2000" i="1" dirty="0">
              <a:ea typeface="Calibri"/>
              <a:cs typeface="Times New Roman"/>
            </a:endParaRPr>
          </a:p>
          <a:p>
            <a:pPr marL="285750" indent="-285750">
              <a:buFont typeface="Wingdings" panose="05000000000000000000" pitchFamily="2" charset="2"/>
              <a:buChar char="§"/>
            </a:pPr>
            <a:endParaRPr lang="en-ZA" i="1" dirty="0"/>
          </a:p>
        </p:txBody>
      </p:sp>
      <p:sp>
        <p:nvSpPr>
          <p:cNvPr id="5" name="Slide Number Placeholder 4"/>
          <p:cNvSpPr>
            <a:spLocks noGrp="1"/>
          </p:cNvSpPr>
          <p:nvPr>
            <p:ph type="sldNum" sz="quarter" idx="12"/>
          </p:nvPr>
        </p:nvSpPr>
        <p:spPr/>
        <p:txBody>
          <a:bodyPr/>
          <a:lstStyle/>
          <a:p>
            <a:fld id="{2FD00E00-2D4D-4D71-B8FD-D855CA91319B}" type="slidenum">
              <a:rPr lang="en-ZA" smtClean="0"/>
              <a:pPr/>
              <a:t>12</a:t>
            </a:fld>
            <a:endParaRPr lang="en-ZA"/>
          </a:p>
        </p:txBody>
      </p:sp>
    </p:spTree>
    <p:extLst>
      <p:ext uri="{BB962C8B-B14F-4D97-AF65-F5344CB8AC3E}">
        <p14:creationId xmlns:p14="http://schemas.microsoft.com/office/powerpoint/2010/main" xmlns="" val="1460562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ICS Powerpoint template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69476" y="378012"/>
            <a:ext cx="7731613" cy="331467"/>
          </a:xfrm>
        </p:spPr>
        <p:txBody>
          <a:bodyPr>
            <a:noAutofit/>
          </a:bodyPr>
          <a:lstStyle/>
          <a:p>
            <a:r>
              <a:rPr lang="en-US" sz="2800" b="1" dirty="0" smtClean="0">
                <a:solidFill>
                  <a:schemeClr val="tx2"/>
                </a:solidFill>
                <a:cs typeface="Arial"/>
              </a:rPr>
              <a:t>MANDATORY REPORT</a:t>
            </a:r>
            <a:endParaRPr lang="en-US" sz="2800" b="1" dirty="0">
              <a:solidFill>
                <a:schemeClr val="tx2"/>
              </a:solidFill>
              <a:cs typeface="Arial"/>
            </a:endParaRPr>
          </a:p>
        </p:txBody>
      </p:sp>
      <p:sp>
        <p:nvSpPr>
          <p:cNvPr id="6" name="Title 1"/>
          <p:cNvSpPr txBox="1">
            <a:spLocks/>
          </p:cNvSpPr>
          <p:nvPr/>
        </p:nvSpPr>
        <p:spPr>
          <a:xfrm>
            <a:off x="769477" y="872383"/>
            <a:ext cx="7065818" cy="331467"/>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rgbClr val="002541"/>
              </a:solidFill>
              <a:latin typeface="Arial"/>
              <a:cs typeface="Arial"/>
            </a:endParaRPr>
          </a:p>
        </p:txBody>
      </p:sp>
      <p:sp>
        <p:nvSpPr>
          <p:cNvPr id="9" name="Rectangle 8"/>
          <p:cNvSpPr/>
          <p:nvPr/>
        </p:nvSpPr>
        <p:spPr>
          <a:xfrm>
            <a:off x="769477" y="6597511"/>
            <a:ext cx="2605952" cy="246221"/>
          </a:xfrm>
          <a:prstGeom prst="rect">
            <a:avLst/>
          </a:prstGeom>
        </p:spPr>
        <p:txBody>
          <a:bodyPr wrap="none">
            <a:spAutoFit/>
          </a:bodyPr>
          <a:lstStyle/>
          <a:p>
            <a:r>
              <a:rPr lang="en-ZA" sz="1000" dirty="0">
                <a:solidFill>
                  <a:prstClr val="white"/>
                </a:solidFill>
              </a:rPr>
              <a:t>Judicial Inspectorate for Correctional Services</a:t>
            </a:r>
          </a:p>
        </p:txBody>
      </p:sp>
      <p:sp>
        <p:nvSpPr>
          <p:cNvPr id="7" name="Rectangle 6"/>
          <p:cNvSpPr/>
          <p:nvPr/>
        </p:nvSpPr>
        <p:spPr>
          <a:xfrm>
            <a:off x="357158" y="1000108"/>
            <a:ext cx="8429684" cy="1452705"/>
          </a:xfrm>
          <a:prstGeom prst="rect">
            <a:avLst/>
          </a:prstGeom>
        </p:spPr>
        <p:txBody>
          <a:bodyPr wrap="square">
            <a:spAutoFit/>
          </a:bodyPr>
          <a:lstStyle/>
          <a:p>
            <a:pPr fontAlgn="base">
              <a:spcBef>
                <a:spcPct val="0"/>
              </a:spcBef>
              <a:spcAft>
                <a:spcPct val="0"/>
              </a:spcAft>
              <a:buFont typeface="Arial" pitchFamily="34" charset="0"/>
              <a:buChar char="•"/>
              <a:tabLst>
                <a:tab pos="447675" algn="l"/>
              </a:tabLst>
            </a:pPr>
            <a:endParaRPr lang="en-ZA" i="1" dirty="0" smtClean="0">
              <a:solidFill>
                <a:prstClr val="black"/>
              </a:solidFill>
              <a:cs typeface="Arial" pitchFamily="34" charset="0"/>
            </a:endParaRPr>
          </a:p>
          <a:p>
            <a:pPr fontAlgn="base">
              <a:spcBef>
                <a:spcPct val="0"/>
              </a:spcBef>
              <a:spcAft>
                <a:spcPct val="0"/>
              </a:spcAft>
              <a:tabLst>
                <a:tab pos="447675" algn="l"/>
              </a:tabLst>
            </a:pPr>
            <a:r>
              <a:rPr lang="en-ZA" sz="1200" i="1" dirty="0" smtClean="0">
                <a:solidFill>
                  <a:prstClr val="black"/>
                </a:solidFill>
                <a:cs typeface="Arial" pitchFamily="34" charset="0"/>
              </a:rPr>
              <a:t>	</a:t>
            </a:r>
          </a:p>
          <a:p>
            <a:pPr fontAlgn="base">
              <a:spcBef>
                <a:spcPct val="0"/>
              </a:spcBef>
              <a:spcAft>
                <a:spcPct val="0"/>
              </a:spcAft>
              <a:tabLst>
                <a:tab pos="447675" algn="l"/>
              </a:tabLst>
            </a:pPr>
            <a:r>
              <a:rPr lang="en-ZA" sz="1200" i="1" dirty="0" smtClean="0">
                <a:solidFill>
                  <a:prstClr val="black"/>
                </a:solidFill>
                <a:cs typeface="Arial" pitchFamily="34" charset="0"/>
              </a:rPr>
              <a:t>	</a:t>
            </a:r>
            <a:endParaRPr lang="en-ZA" sz="2800" dirty="0" smtClean="0">
              <a:solidFill>
                <a:prstClr val="black"/>
              </a:solidFill>
            </a:endParaRPr>
          </a:p>
          <a:p>
            <a:pPr marL="520700" indent="-355600" algn="just">
              <a:lnSpc>
                <a:spcPct val="80000"/>
              </a:lnSpc>
              <a:defRPr/>
            </a:pPr>
            <a:endParaRPr lang="en-ZA" sz="2000" dirty="0" smtClean="0">
              <a:solidFill>
                <a:prstClr val="black"/>
              </a:solidFill>
            </a:endParaRPr>
          </a:p>
          <a:p>
            <a:pPr marL="180975" indent="-15875" algn="just">
              <a:lnSpc>
                <a:spcPct val="80000"/>
              </a:lnSpc>
              <a:defRPr/>
            </a:pPr>
            <a:endParaRPr lang="en-ZA" sz="2000" dirty="0" smtClean="0">
              <a:solidFill>
                <a:prstClr val="black"/>
              </a:solidFill>
            </a:endParaRPr>
          </a:p>
          <a:p>
            <a:pPr marL="520700" indent="-355600" algn="just">
              <a:lnSpc>
                <a:spcPct val="80000"/>
              </a:lnSpc>
              <a:buFont typeface="+mj-lt"/>
              <a:buAutoNum type="arabicPeriod"/>
              <a:defRPr/>
            </a:pPr>
            <a:endParaRPr lang="en-ZA" dirty="0">
              <a:solidFill>
                <a:prstClr val="black"/>
              </a:solidFill>
            </a:endParaRPr>
          </a:p>
        </p:txBody>
      </p:sp>
      <p:sp>
        <p:nvSpPr>
          <p:cNvPr id="4" name="Slide Number Placeholder 3"/>
          <p:cNvSpPr>
            <a:spLocks noGrp="1"/>
          </p:cNvSpPr>
          <p:nvPr>
            <p:ph type="sldNum" sz="quarter" idx="12"/>
          </p:nvPr>
        </p:nvSpPr>
        <p:spPr/>
        <p:txBody>
          <a:bodyPr/>
          <a:lstStyle/>
          <a:p>
            <a:fld id="{2FD00E00-2D4D-4D71-B8FD-D855CA91319B}" type="slidenum">
              <a:rPr lang="en-ZA" smtClean="0"/>
              <a:pPr/>
              <a:t>13</a:t>
            </a:fld>
            <a:endParaRPr lang="en-ZA"/>
          </a:p>
        </p:txBody>
      </p:sp>
      <p:sp>
        <p:nvSpPr>
          <p:cNvPr id="5" name="Rectangle 4"/>
          <p:cNvSpPr/>
          <p:nvPr/>
        </p:nvSpPr>
        <p:spPr>
          <a:xfrm>
            <a:off x="587896" y="872383"/>
            <a:ext cx="7920880" cy="2833596"/>
          </a:xfrm>
          <a:prstGeom prst="rect">
            <a:avLst/>
          </a:prstGeom>
        </p:spPr>
        <p:txBody>
          <a:bodyPr wrap="square">
            <a:spAutoFit/>
          </a:bodyPr>
          <a:lstStyle/>
          <a:p>
            <a:pPr algn="just">
              <a:lnSpc>
                <a:spcPct val="115000"/>
              </a:lnSpc>
              <a:spcAft>
                <a:spcPts val="1000"/>
              </a:spcAft>
            </a:pPr>
            <a:r>
              <a:rPr lang="en-ZA" sz="2400" b="1" u="sng" dirty="0" smtClean="0">
                <a:ea typeface="Calibri"/>
                <a:cs typeface="Times New Roman"/>
              </a:rPr>
              <a:t>Unnatural deaths</a:t>
            </a:r>
          </a:p>
          <a:p>
            <a:pPr algn="just">
              <a:lnSpc>
                <a:spcPct val="115000"/>
              </a:lnSpc>
              <a:spcAft>
                <a:spcPts val="1000"/>
              </a:spcAft>
            </a:pPr>
            <a:r>
              <a:rPr lang="en-ZA" sz="2400" dirty="0" smtClean="0">
                <a:ea typeface="Calibri"/>
                <a:cs typeface="Times New Roman"/>
              </a:rPr>
              <a:t>52</a:t>
            </a:r>
            <a:r>
              <a:rPr lang="en-ZA" sz="1600" dirty="0" smtClean="0">
                <a:ea typeface="Calibri"/>
                <a:cs typeface="Times New Roman"/>
              </a:rPr>
              <a:t> </a:t>
            </a:r>
            <a:r>
              <a:rPr lang="en-ZA" sz="1600" dirty="0">
                <a:ea typeface="Calibri"/>
                <a:cs typeface="Times New Roman"/>
              </a:rPr>
              <a:t>deaths from, </a:t>
            </a:r>
            <a:r>
              <a:rPr lang="en-ZA" sz="1600" i="1" dirty="0">
                <a:ea typeface="Calibri"/>
                <a:cs typeface="Times New Roman"/>
              </a:rPr>
              <a:t>prima facie,</a:t>
            </a:r>
            <a:r>
              <a:rPr lang="en-ZA" sz="1600" dirty="0">
                <a:ea typeface="Calibri"/>
                <a:cs typeface="Times New Roman"/>
              </a:rPr>
              <a:t> unnatural causes was reported.</a:t>
            </a:r>
            <a:r>
              <a:rPr lang="en-ZA" sz="1600" dirty="0"/>
              <a:t> </a:t>
            </a:r>
            <a:r>
              <a:rPr lang="en-GB" sz="1600" dirty="0">
                <a:ea typeface="Times New Roman"/>
              </a:rPr>
              <a:t>The adjudication of the actual cause of death is often delayed for want of the medico-legal autopsy and other scientific reports </a:t>
            </a:r>
            <a:r>
              <a:rPr lang="en-GB" sz="1600" dirty="0" smtClean="0">
                <a:ea typeface="Times New Roman"/>
              </a:rPr>
              <a:t>. </a:t>
            </a:r>
            <a:r>
              <a:rPr lang="en-ZA" sz="1600" dirty="0">
                <a:ea typeface="Calibri"/>
                <a:cs typeface="Times New Roman"/>
              </a:rPr>
              <a:t>Suicides comprised 27 of the total</a:t>
            </a:r>
            <a:r>
              <a:rPr lang="en-ZA" sz="1600" dirty="0" smtClean="0">
                <a:ea typeface="Calibri"/>
                <a:cs typeface="Times New Roman"/>
              </a:rPr>
              <a:t>.</a:t>
            </a:r>
            <a:endParaRPr lang="en-ZA" sz="1600" dirty="0">
              <a:ea typeface="Calibri"/>
              <a:cs typeface="Times New Roman"/>
            </a:endParaRPr>
          </a:p>
          <a:p>
            <a:pPr algn="just">
              <a:lnSpc>
                <a:spcPct val="115000"/>
              </a:lnSpc>
              <a:spcAft>
                <a:spcPts val="1000"/>
              </a:spcAft>
            </a:pPr>
            <a:r>
              <a:rPr lang="en-ZA" sz="1400" b="1" dirty="0">
                <a:ea typeface="Calibri"/>
                <a:cs typeface="Times New Roman"/>
              </a:rPr>
              <a:t> </a:t>
            </a:r>
            <a:r>
              <a:rPr lang="en-ZA" b="1" dirty="0">
                <a:ea typeface="Calibri"/>
                <a:cs typeface="Times New Roman"/>
              </a:rPr>
              <a:t>Unnatural causes from 2011 to 2017 </a:t>
            </a:r>
            <a:endParaRPr lang="en-ZA" dirty="0">
              <a:ea typeface="Calibri"/>
              <a:cs typeface="Times New Roman"/>
            </a:endParaRPr>
          </a:p>
          <a:p>
            <a:pPr algn="just">
              <a:lnSpc>
                <a:spcPct val="115000"/>
              </a:lnSpc>
              <a:spcAft>
                <a:spcPts val="1000"/>
              </a:spcAft>
            </a:pPr>
            <a:endParaRPr lang="en-ZA" sz="1400" dirty="0">
              <a:ea typeface="Calibri"/>
              <a:cs typeface="Times New Roman"/>
            </a:endParaRPr>
          </a:p>
          <a:p>
            <a:pPr>
              <a:spcAft>
                <a:spcPts val="0"/>
              </a:spcAft>
            </a:pPr>
            <a:endParaRPr lang="en-ZA" sz="1600" dirty="0">
              <a:effectLst/>
              <a:ea typeface="Times New Roman"/>
            </a:endParaRPr>
          </a:p>
        </p:txBody>
      </p:sp>
      <p:graphicFrame>
        <p:nvGraphicFramePr>
          <p:cNvPr id="10" name="Chart 9"/>
          <p:cNvGraphicFramePr>
            <a:graphicFrameLocks/>
          </p:cNvGraphicFramePr>
          <p:nvPr>
            <p:extLst>
              <p:ext uri="{D42A27DB-BD31-4B8C-83A1-F6EECF244321}">
                <p14:modId xmlns:p14="http://schemas.microsoft.com/office/powerpoint/2010/main" xmlns="" val="1177889456"/>
              </p:ext>
            </p:extLst>
          </p:nvPr>
        </p:nvGraphicFramePr>
        <p:xfrm>
          <a:off x="769477" y="2996952"/>
          <a:ext cx="7474931" cy="33123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420804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ICS Powerpoint template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29050"/>
            <a:ext cx="9144000" cy="6858000"/>
          </a:xfrm>
          <a:prstGeom prst="rect">
            <a:avLst/>
          </a:prstGeom>
        </p:spPr>
      </p:pic>
      <p:sp>
        <p:nvSpPr>
          <p:cNvPr id="2" name="Title 1"/>
          <p:cNvSpPr>
            <a:spLocks noGrp="1"/>
          </p:cNvSpPr>
          <p:nvPr>
            <p:ph type="ctrTitle"/>
          </p:nvPr>
        </p:nvSpPr>
        <p:spPr>
          <a:xfrm>
            <a:off x="769476" y="378012"/>
            <a:ext cx="7731613" cy="331467"/>
          </a:xfrm>
        </p:spPr>
        <p:txBody>
          <a:bodyPr>
            <a:noAutofit/>
          </a:bodyPr>
          <a:lstStyle/>
          <a:p>
            <a:r>
              <a:rPr lang="en-US" sz="2800" b="1" dirty="0" smtClean="0">
                <a:solidFill>
                  <a:schemeClr val="tx2"/>
                </a:solidFill>
                <a:latin typeface="Arial"/>
                <a:cs typeface="Arial"/>
              </a:rPr>
              <a:t>MANDATORY REPORT continued..</a:t>
            </a:r>
            <a:endParaRPr lang="en-US" sz="2800" b="1" dirty="0">
              <a:solidFill>
                <a:schemeClr val="tx2"/>
              </a:solidFill>
              <a:latin typeface="Arial"/>
              <a:cs typeface="Arial"/>
            </a:endParaRPr>
          </a:p>
        </p:txBody>
      </p:sp>
      <p:sp>
        <p:nvSpPr>
          <p:cNvPr id="6" name="Title 1"/>
          <p:cNvSpPr txBox="1">
            <a:spLocks/>
          </p:cNvSpPr>
          <p:nvPr/>
        </p:nvSpPr>
        <p:spPr>
          <a:xfrm>
            <a:off x="737943" y="872382"/>
            <a:ext cx="7065818" cy="331467"/>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rgbClr val="002541"/>
              </a:solidFill>
              <a:latin typeface="Arial"/>
              <a:cs typeface="Arial"/>
            </a:endParaRPr>
          </a:p>
        </p:txBody>
      </p:sp>
      <p:sp>
        <p:nvSpPr>
          <p:cNvPr id="9" name="Rectangle 8"/>
          <p:cNvSpPr/>
          <p:nvPr/>
        </p:nvSpPr>
        <p:spPr>
          <a:xfrm>
            <a:off x="769477" y="6597511"/>
            <a:ext cx="2605952" cy="246221"/>
          </a:xfrm>
          <a:prstGeom prst="rect">
            <a:avLst/>
          </a:prstGeom>
        </p:spPr>
        <p:txBody>
          <a:bodyPr wrap="none">
            <a:spAutoFit/>
          </a:bodyPr>
          <a:lstStyle/>
          <a:p>
            <a:r>
              <a:rPr lang="en-ZA" sz="1000" dirty="0">
                <a:solidFill>
                  <a:prstClr val="white"/>
                </a:solidFill>
              </a:rPr>
              <a:t>Judicial Inspectorate for Correctional Services</a:t>
            </a:r>
          </a:p>
        </p:txBody>
      </p:sp>
      <p:sp>
        <p:nvSpPr>
          <p:cNvPr id="7" name="Rectangle 6"/>
          <p:cNvSpPr/>
          <p:nvPr/>
        </p:nvSpPr>
        <p:spPr>
          <a:xfrm>
            <a:off x="357158" y="1000108"/>
            <a:ext cx="8429684" cy="2630464"/>
          </a:xfrm>
          <a:prstGeom prst="rect">
            <a:avLst/>
          </a:prstGeom>
        </p:spPr>
        <p:txBody>
          <a:bodyPr wrap="square">
            <a:spAutoFit/>
          </a:bodyPr>
          <a:lstStyle/>
          <a:p>
            <a:pPr fontAlgn="base">
              <a:spcBef>
                <a:spcPct val="0"/>
              </a:spcBef>
              <a:spcAft>
                <a:spcPct val="0"/>
              </a:spcAft>
              <a:tabLst>
                <a:tab pos="447675" algn="l"/>
              </a:tabLst>
            </a:pPr>
            <a:r>
              <a:rPr lang="en-ZA" b="1" dirty="0">
                <a:solidFill>
                  <a:prstClr val="black"/>
                </a:solidFill>
                <a:ea typeface="Calibri"/>
                <a:cs typeface="Times New Roman"/>
              </a:rPr>
              <a:t>N</a:t>
            </a:r>
            <a:r>
              <a:rPr lang="en-ZA" b="1" dirty="0" smtClean="0">
                <a:solidFill>
                  <a:prstClr val="black"/>
                </a:solidFill>
                <a:ea typeface="Calibri"/>
                <a:cs typeface="Times New Roman"/>
              </a:rPr>
              <a:t>atural causes</a:t>
            </a:r>
          </a:p>
          <a:p>
            <a:pPr>
              <a:lnSpc>
                <a:spcPct val="115000"/>
              </a:lnSpc>
              <a:spcAft>
                <a:spcPts val="1000"/>
              </a:spcAft>
            </a:pPr>
            <a:r>
              <a:rPr lang="en-ZA" sz="1400" dirty="0" smtClean="0">
                <a:solidFill>
                  <a:prstClr val="black"/>
                </a:solidFill>
                <a:ea typeface="Calibri"/>
                <a:cs typeface="Times New Roman"/>
              </a:rPr>
              <a:t>497 </a:t>
            </a:r>
            <a:r>
              <a:rPr lang="en-ZA" sz="1400" dirty="0">
                <a:solidFill>
                  <a:prstClr val="black"/>
                </a:solidFill>
                <a:ea typeface="Calibri"/>
                <a:cs typeface="Times New Roman"/>
              </a:rPr>
              <a:t>inmates died from natural </a:t>
            </a:r>
            <a:r>
              <a:rPr lang="en-ZA" sz="1400" dirty="0" smtClean="0">
                <a:solidFill>
                  <a:prstClr val="black"/>
                </a:solidFill>
                <a:ea typeface="Calibri"/>
                <a:cs typeface="Times New Roman"/>
              </a:rPr>
              <a:t>causes. </a:t>
            </a:r>
            <a:r>
              <a:rPr lang="en-ZA" sz="1400" dirty="0">
                <a:solidFill>
                  <a:prstClr val="black"/>
                </a:solidFill>
                <a:ea typeface="Calibri"/>
                <a:cs typeface="Times New Roman"/>
              </a:rPr>
              <a:t>Gauteng recorded the highest, </a:t>
            </a:r>
            <a:r>
              <a:rPr lang="en-ZA" sz="1400" dirty="0" smtClean="0">
                <a:solidFill>
                  <a:prstClr val="black"/>
                </a:solidFill>
                <a:ea typeface="Calibri"/>
                <a:cs typeface="Times New Roman"/>
              </a:rPr>
              <a:t>127.</a:t>
            </a:r>
            <a:r>
              <a:rPr lang="en-ZA" sz="1400" dirty="0">
                <a:solidFill>
                  <a:prstClr val="black"/>
                </a:solidFill>
                <a:ea typeface="Calibri"/>
                <a:cs typeface="Times New Roman"/>
              </a:rPr>
              <a:t> </a:t>
            </a:r>
            <a:r>
              <a:rPr lang="en-ZA" sz="1400" dirty="0" smtClean="0">
                <a:solidFill>
                  <a:prstClr val="black"/>
                </a:solidFill>
                <a:ea typeface="Calibri"/>
                <a:cs typeface="Times New Roman"/>
              </a:rPr>
              <a:t>The below graph depicts </a:t>
            </a:r>
            <a:r>
              <a:rPr lang="en-ZA" sz="1400" dirty="0">
                <a:solidFill>
                  <a:prstClr val="black"/>
                </a:solidFill>
                <a:ea typeface="Calibri"/>
                <a:cs typeface="Times New Roman"/>
              </a:rPr>
              <a:t>the decrease in the number of natural deaths within DCS. </a:t>
            </a:r>
          </a:p>
          <a:p>
            <a:r>
              <a:rPr lang="en-ZA" dirty="0" smtClean="0">
                <a:solidFill>
                  <a:prstClr val="black"/>
                </a:solidFill>
                <a:ea typeface="Calibri"/>
                <a:cs typeface="Times New Roman"/>
              </a:rPr>
              <a:t> </a:t>
            </a:r>
            <a:endParaRPr lang="en-ZA" dirty="0">
              <a:solidFill>
                <a:prstClr val="black"/>
              </a:solidFill>
            </a:endParaRPr>
          </a:p>
          <a:p>
            <a:pPr fontAlgn="base">
              <a:spcBef>
                <a:spcPct val="0"/>
              </a:spcBef>
              <a:spcAft>
                <a:spcPct val="0"/>
              </a:spcAft>
              <a:tabLst>
                <a:tab pos="447675" algn="l"/>
              </a:tabLst>
            </a:pPr>
            <a:endParaRPr lang="en-ZA" i="1" dirty="0" smtClean="0">
              <a:solidFill>
                <a:prstClr val="black"/>
              </a:solidFill>
              <a:cs typeface="Arial" pitchFamily="34" charset="0"/>
            </a:endParaRPr>
          </a:p>
          <a:p>
            <a:pPr fontAlgn="base">
              <a:spcBef>
                <a:spcPct val="0"/>
              </a:spcBef>
              <a:spcAft>
                <a:spcPct val="0"/>
              </a:spcAft>
              <a:tabLst>
                <a:tab pos="447675" algn="l"/>
              </a:tabLst>
            </a:pPr>
            <a:r>
              <a:rPr lang="en-ZA" sz="1200" i="1" dirty="0" smtClean="0">
                <a:solidFill>
                  <a:prstClr val="black"/>
                </a:solidFill>
                <a:cs typeface="Arial" pitchFamily="34" charset="0"/>
              </a:rPr>
              <a:t>	</a:t>
            </a:r>
          </a:p>
          <a:p>
            <a:pPr fontAlgn="base">
              <a:spcBef>
                <a:spcPct val="0"/>
              </a:spcBef>
              <a:spcAft>
                <a:spcPct val="0"/>
              </a:spcAft>
              <a:tabLst>
                <a:tab pos="447675" algn="l"/>
              </a:tabLst>
            </a:pPr>
            <a:r>
              <a:rPr lang="en-ZA" sz="1200" i="1" dirty="0" smtClean="0">
                <a:solidFill>
                  <a:prstClr val="black"/>
                </a:solidFill>
                <a:cs typeface="Arial" pitchFamily="34" charset="0"/>
              </a:rPr>
              <a:t>	</a:t>
            </a:r>
            <a:endParaRPr lang="en-ZA" sz="2800" dirty="0" smtClean="0">
              <a:solidFill>
                <a:prstClr val="black"/>
              </a:solidFill>
            </a:endParaRPr>
          </a:p>
          <a:p>
            <a:pPr marL="520700" indent="-355600" algn="just">
              <a:lnSpc>
                <a:spcPct val="80000"/>
              </a:lnSpc>
              <a:defRPr/>
            </a:pPr>
            <a:endParaRPr lang="en-ZA" sz="2000" dirty="0" smtClean="0">
              <a:solidFill>
                <a:prstClr val="black"/>
              </a:solidFill>
            </a:endParaRPr>
          </a:p>
          <a:p>
            <a:pPr marL="180975" indent="-15875" algn="just">
              <a:lnSpc>
                <a:spcPct val="80000"/>
              </a:lnSpc>
              <a:defRPr/>
            </a:pPr>
            <a:endParaRPr lang="en-ZA" sz="2000" dirty="0" smtClean="0">
              <a:solidFill>
                <a:prstClr val="black"/>
              </a:solidFill>
            </a:endParaRPr>
          </a:p>
          <a:p>
            <a:pPr marL="520700" indent="-355600" algn="just">
              <a:lnSpc>
                <a:spcPct val="80000"/>
              </a:lnSpc>
              <a:buFont typeface="+mj-lt"/>
              <a:buAutoNum type="arabicPeriod"/>
              <a:defRPr/>
            </a:pPr>
            <a:endParaRPr lang="en-ZA" dirty="0">
              <a:solidFill>
                <a:prstClr val="black"/>
              </a:solidFill>
            </a:endParaRPr>
          </a:p>
        </p:txBody>
      </p:sp>
      <p:sp>
        <p:nvSpPr>
          <p:cNvPr id="4" name="Slide Number Placeholder 3"/>
          <p:cNvSpPr>
            <a:spLocks noGrp="1"/>
          </p:cNvSpPr>
          <p:nvPr>
            <p:ph type="sldNum" sz="quarter" idx="12"/>
          </p:nvPr>
        </p:nvSpPr>
        <p:spPr/>
        <p:txBody>
          <a:bodyPr/>
          <a:lstStyle/>
          <a:p>
            <a:fld id="{2FD00E00-2D4D-4D71-B8FD-D855CA91319B}" type="slidenum">
              <a:rPr lang="en-ZA" smtClean="0">
                <a:solidFill>
                  <a:prstClr val="black">
                    <a:tint val="75000"/>
                  </a:prstClr>
                </a:solidFill>
              </a:rPr>
              <a:pPr/>
              <a:t>14</a:t>
            </a:fld>
            <a:endParaRPr lang="en-ZA">
              <a:solidFill>
                <a:prstClr val="black">
                  <a:tint val="75000"/>
                </a:prstClr>
              </a:solidFill>
            </a:endParaRPr>
          </a:p>
        </p:txBody>
      </p:sp>
      <p:graphicFrame>
        <p:nvGraphicFramePr>
          <p:cNvPr id="8" name="Chart 7"/>
          <p:cNvGraphicFramePr>
            <a:graphicFrameLocks/>
          </p:cNvGraphicFramePr>
          <p:nvPr>
            <p:extLst>
              <p:ext uri="{D42A27DB-BD31-4B8C-83A1-F6EECF244321}">
                <p14:modId xmlns:p14="http://schemas.microsoft.com/office/powerpoint/2010/main" xmlns="" val="3796535296"/>
              </p:ext>
            </p:extLst>
          </p:nvPr>
        </p:nvGraphicFramePr>
        <p:xfrm>
          <a:off x="467544" y="1988840"/>
          <a:ext cx="7920880" cy="44581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561089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ICS Powerpoint template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60352"/>
            <a:ext cx="9144000" cy="6858000"/>
          </a:xfrm>
          <a:prstGeom prst="rect">
            <a:avLst/>
          </a:prstGeom>
        </p:spPr>
      </p:pic>
      <p:sp>
        <p:nvSpPr>
          <p:cNvPr id="6" name="Title 1"/>
          <p:cNvSpPr txBox="1">
            <a:spLocks/>
          </p:cNvSpPr>
          <p:nvPr/>
        </p:nvSpPr>
        <p:spPr>
          <a:xfrm>
            <a:off x="769477" y="872383"/>
            <a:ext cx="7065818" cy="331467"/>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rgbClr val="002541"/>
              </a:solidFill>
              <a:latin typeface="Arial"/>
              <a:cs typeface="Arial"/>
            </a:endParaRPr>
          </a:p>
        </p:txBody>
      </p:sp>
      <p:sp>
        <p:nvSpPr>
          <p:cNvPr id="9" name="Rectangle 8"/>
          <p:cNvSpPr/>
          <p:nvPr/>
        </p:nvSpPr>
        <p:spPr>
          <a:xfrm>
            <a:off x="769477" y="6597511"/>
            <a:ext cx="2605952" cy="246221"/>
          </a:xfrm>
          <a:prstGeom prst="rect">
            <a:avLst/>
          </a:prstGeom>
        </p:spPr>
        <p:txBody>
          <a:bodyPr wrap="none">
            <a:spAutoFit/>
          </a:bodyPr>
          <a:lstStyle/>
          <a:p>
            <a:r>
              <a:rPr lang="en-ZA" sz="1000" dirty="0">
                <a:solidFill>
                  <a:schemeClr val="bg1"/>
                </a:solidFill>
              </a:rPr>
              <a:t>Judicial Inspectorate for Correctional Services</a:t>
            </a:r>
          </a:p>
        </p:txBody>
      </p:sp>
      <p:sp>
        <p:nvSpPr>
          <p:cNvPr id="7" name="Rectangle 6"/>
          <p:cNvSpPr/>
          <p:nvPr/>
        </p:nvSpPr>
        <p:spPr>
          <a:xfrm>
            <a:off x="357158" y="1000108"/>
            <a:ext cx="8429684" cy="1452705"/>
          </a:xfrm>
          <a:prstGeom prst="rect">
            <a:avLst/>
          </a:prstGeom>
        </p:spPr>
        <p:txBody>
          <a:bodyPr wrap="square">
            <a:spAutoFit/>
          </a:bodyPr>
          <a:lstStyle/>
          <a:p>
            <a:pPr lvl="0" fontAlgn="base">
              <a:spcBef>
                <a:spcPct val="0"/>
              </a:spcBef>
              <a:spcAft>
                <a:spcPct val="0"/>
              </a:spcAft>
              <a:buFont typeface="Arial" pitchFamily="34" charset="0"/>
              <a:buChar char="•"/>
              <a:tabLst>
                <a:tab pos="447675" algn="l"/>
              </a:tabLst>
            </a:pPr>
            <a:endParaRPr lang="en-ZA" i="1" dirty="0" smtClean="0">
              <a:cs typeface="Arial" pitchFamily="34" charset="0"/>
            </a:endParaRPr>
          </a:p>
          <a:p>
            <a:pPr lvl="0" fontAlgn="base">
              <a:spcBef>
                <a:spcPct val="0"/>
              </a:spcBef>
              <a:spcAft>
                <a:spcPct val="0"/>
              </a:spcAft>
              <a:tabLst>
                <a:tab pos="447675" algn="l"/>
              </a:tabLst>
            </a:pPr>
            <a:r>
              <a:rPr lang="en-ZA" sz="1200" i="1" dirty="0" smtClean="0">
                <a:cs typeface="Arial" pitchFamily="34" charset="0"/>
              </a:rPr>
              <a:t>	</a:t>
            </a:r>
          </a:p>
          <a:p>
            <a:pPr lvl="0" fontAlgn="base">
              <a:spcBef>
                <a:spcPct val="0"/>
              </a:spcBef>
              <a:spcAft>
                <a:spcPct val="0"/>
              </a:spcAft>
              <a:tabLst>
                <a:tab pos="447675" algn="l"/>
              </a:tabLst>
            </a:pPr>
            <a:r>
              <a:rPr lang="en-ZA" sz="1200" i="1" dirty="0" smtClean="0">
                <a:cs typeface="Arial" pitchFamily="34" charset="0"/>
              </a:rPr>
              <a:t>	</a:t>
            </a:r>
            <a:endParaRPr lang="en-ZA" sz="2800" dirty="0" smtClean="0"/>
          </a:p>
          <a:p>
            <a:pPr marL="520700" indent="-355600" algn="just">
              <a:lnSpc>
                <a:spcPct val="80000"/>
              </a:lnSpc>
              <a:defRPr/>
            </a:pPr>
            <a:endParaRPr lang="en-ZA" sz="2000" dirty="0" smtClean="0"/>
          </a:p>
          <a:p>
            <a:pPr marL="180975" indent="-15875" algn="just">
              <a:lnSpc>
                <a:spcPct val="80000"/>
              </a:lnSpc>
              <a:defRPr/>
            </a:pPr>
            <a:endParaRPr lang="en-ZA" sz="2000" dirty="0" smtClean="0"/>
          </a:p>
          <a:p>
            <a:pPr marL="520700" indent="-355600" algn="just">
              <a:lnSpc>
                <a:spcPct val="80000"/>
              </a:lnSpc>
              <a:buFont typeface="+mj-lt"/>
              <a:buAutoNum type="arabicPeriod"/>
              <a:defRPr/>
            </a:pPr>
            <a:endParaRPr lang="en-ZA" dirty="0"/>
          </a:p>
        </p:txBody>
      </p:sp>
      <p:sp>
        <p:nvSpPr>
          <p:cNvPr id="4" name="Slide Number Placeholder 3"/>
          <p:cNvSpPr>
            <a:spLocks noGrp="1"/>
          </p:cNvSpPr>
          <p:nvPr>
            <p:ph type="sldNum" sz="quarter" idx="12"/>
          </p:nvPr>
        </p:nvSpPr>
        <p:spPr/>
        <p:txBody>
          <a:bodyPr/>
          <a:lstStyle/>
          <a:p>
            <a:fld id="{2FD00E00-2D4D-4D71-B8FD-D855CA91319B}" type="slidenum">
              <a:rPr lang="en-ZA" smtClean="0"/>
              <a:pPr/>
              <a:t>15</a:t>
            </a:fld>
            <a:endParaRPr lang="en-ZA"/>
          </a:p>
        </p:txBody>
      </p:sp>
      <p:graphicFrame>
        <p:nvGraphicFramePr>
          <p:cNvPr id="8" name="Chart 7"/>
          <p:cNvGraphicFramePr>
            <a:graphicFrameLocks/>
          </p:cNvGraphicFramePr>
          <p:nvPr>
            <p:extLst>
              <p:ext uri="{D42A27DB-BD31-4B8C-83A1-F6EECF244321}">
                <p14:modId xmlns:p14="http://schemas.microsoft.com/office/powerpoint/2010/main" xmlns="" val="1858011927"/>
              </p:ext>
            </p:extLst>
          </p:nvPr>
        </p:nvGraphicFramePr>
        <p:xfrm>
          <a:off x="357158" y="476672"/>
          <a:ext cx="8211704" cy="5328593"/>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921877" y="6351427"/>
            <a:ext cx="2605952" cy="246221"/>
          </a:xfrm>
          <a:prstGeom prst="rect">
            <a:avLst/>
          </a:prstGeom>
        </p:spPr>
        <p:txBody>
          <a:bodyPr wrap="none">
            <a:spAutoFit/>
          </a:bodyPr>
          <a:lstStyle/>
          <a:p>
            <a:r>
              <a:rPr lang="en-ZA" sz="1000" dirty="0">
                <a:solidFill>
                  <a:prstClr val="white"/>
                </a:solidFill>
              </a:rPr>
              <a:t>Judicial Inspectorate for Correctional Services</a:t>
            </a:r>
          </a:p>
        </p:txBody>
      </p:sp>
    </p:spTree>
    <p:extLst>
      <p:ext uri="{BB962C8B-B14F-4D97-AF65-F5344CB8AC3E}">
        <p14:creationId xmlns:p14="http://schemas.microsoft.com/office/powerpoint/2010/main" xmlns="" val="1676295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ICS Powerpoint template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69476" y="378012"/>
            <a:ext cx="7731613" cy="331467"/>
          </a:xfrm>
        </p:spPr>
        <p:txBody>
          <a:bodyPr>
            <a:noAutofit/>
          </a:bodyPr>
          <a:lstStyle/>
          <a:p>
            <a:r>
              <a:rPr lang="en-US" sz="2800" b="1" dirty="0" smtClean="0">
                <a:solidFill>
                  <a:schemeClr val="tx2"/>
                </a:solidFill>
                <a:cs typeface="Arial"/>
              </a:rPr>
              <a:t>USE OF FORCE</a:t>
            </a:r>
            <a:endParaRPr lang="en-US" sz="2800" b="1" dirty="0">
              <a:solidFill>
                <a:schemeClr val="tx2"/>
              </a:solidFill>
              <a:cs typeface="Arial"/>
            </a:endParaRPr>
          </a:p>
        </p:txBody>
      </p:sp>
      <p:sp>
        <p:nvSpPr>
          <p:cNvPr id="6" name="Title 1"/>
          <p:cNvSpPr txBox="1">
            <a:spLocks/>
          </p:cNvSpPr>
          <p:nvPr/>
        </p:nvSpPr>
        <p:spPr>
          <a:xfrm>
            <a:off x="769477" y="872383"/>
            <a:ext cx="7065818" cy="331467"/>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rgbClr val="002541"/>
              </a:solidFill>
              <a:latin typeface="Arial"/>
              <a:cs typeface="Arial"/>
            </a:endParaRPr>
          </a:p>
        </p:txBody>
      </p:sp>
      <p:sp>
        <p:nvSpPr>
          <p:cNvPr id="9" name="Rectangle 8"/>
          <p:cNvSpPr/>
          <p:nvPr/>
        </p:nvSpPr>
        <p:spPr>
          <a:xfrm>
            <a:off x="769477" y="6597511"/>
            <a:ext cx="2605952" cy="246221"/>
          </a:xfrm>
          <a:prstGeom prst="rect">
            <a:avLst/>
          </a:prstGeom>
        </p:spPr>
        <p:txBody>
          <a:bodyPr wrap="none">
            <a:spAutoFit/>
          </a:bodyPr>
          <a:lstStyle/>
          <a:p>
            <a:r>
              <a:rPr lang="en-ZA" sz="1000" dirty="0">
                <a:solidFill>
                  <a:prstClr val="white"/>
                </a:solidFill>
              </a:rPr>
              <a:t>Judicial Inspectorate for Correctional Services</a:t>
            </a:r>
          </a:p>
        </p:txBody>
      </p:sp>
      <p:sp>
        <p:nvSpPr>
          <p:cNvPr id="7" name="Rectangle 6"/>
          <p:cNvSpPr/>
          <p:nvPr/>
        </p:nvSpPr>
        <p:spPr>
          <a:xfrm>
            <a:off x="357158" y="1000108"/>
            <a:ext cx="8429684" cy="1452705"/>
          </a:xfrm>
          <a:prstGeom prst="rect">
            <a:avLst/>
          </a:prstGeom>
        </p:spPr>
        <p:txBody>
          <a:bodyPr wrap="square">
            <a:spAutoFit/>
          </a:bodyPr>
          <a:lstStyle/>
          <a:p>
            <a:pPr fontAlgn="base">
              <a:spcBef>
                <a:spcPct val="0"/>
              </a:spcBef>
              <a:spcAft>
                <a:spcPct val="0"/>
              </a:spcAft>
              <a:buFont typeface="Arial" pitchFamily="34" charset="0"/>
              <a:buChar char="•"/>
              <a:tabLst>
                <a:tab pos="447675" algn="l"/>
              </a:tabLst>
            </a:pPr>
            <a:endParaRPr lang="en-ZA" i="1" dirty="0" smtClean="0">
              <a:solidFill>
                <a:prstClr val="black"/>
              </a:solidFill>
              <a:cs typeface="Arial" pitchFamily="34" charset="0"/>
            </a:endParaRPr>
          </a:p>
          <a:p>
            <a:pPr fontAlgn="base">
              <a:spcBef>
                <a:spcPct val="0"/>
              </a:spcBef>
              <a:spcAft>
                <a:spcPct val="0"/>
              </a:spcAft>
              <a:tabLst>
                <a:tab pos="447675" algn="l"/>
              </a:tabLst>
            </a:pPr>
            <a:r>
              <a:rPr lang="en-ZA" sz="1200" i="1" dirty="0" smtClean="0">
                <a:solidFill>
                  <a:prstClr val="black"/>
                </a:solidFill>
                <a:cs typeface="Arial" pitchFamily="34" charset="0"/>
              </a:rPr>
              <a:t>	</a:t>
            </a:r>
          </a:p>
          <a:p>
            <a:pPr fontAlgn="base">
              <a:spcBef>
                <a:spcPct val="0"/>
              </a:spcBef>
              <a:spcAft>
                <a:spcPct val="0"/>
              </a:spcAft>
              <a:tabLst>
                <a:tab pos="447675" algn="l"/>
              </a:tabLst>
            </a:pPr>
            <a:r>
              <a:rPr lang="en-ZA" sz="1200" i="1" dirty="0" smtClean="0">
                <a:solidFill>
                  <a:prstClr val="black"/>
                </a:solidFill>
                <a:cs typeface="Arial" pitchFamily="34" charset="0"/>
              </a:rPr>
              <a:t>	</a:t>
            </a:r>
            <a:endParaRPr lang="en-ZA" sz="2800" dirty="0" smtClean="0">
              <a:solidFill>
                <a:prstClr val="black"/>
              </a:solidFill>
            </a:endParaRPr>
          </a:p>
          <a:p>
            <a:pPr marL="520700" indent="-355600" algn="just">
              <a:lnSpc>
                <a:spcPct val="80000"/>
              </a:lnSpc>
              <a:defRPr/>
            </a:pPr>
            <a:endParaRPr lang="en-ZA" sz="2000" dirty="0" smtClean="0">
              <a:solidFill>
                <a:prstClr val="black"/>
              </a:solidFill>
            </a:endParaRPr>
          </a:p>
          <a:p>
            <a:pPr marL="180975" indent="-15875" algn="just">
              <a:lnSpc>
                <a:spcPct val="80000"/>
              </a:lnSpc>
              <a:defRPr/>
            </a:pPr>
            <a:endParaRPr lang="en-ZA" sz="2000" dirty="0" smtClean="0">
              <a:solidFill>
                <a:prstClr val="black"/>
              </a:solidFill>
            </a:endParaRPr>
          </a:p>
          <a:p>
            <a:pPr marL="520700" indent="-355600" algn="just">
              <a:lnSpc>
                <a:spcPct val="80000"/>
              </a:lnSpc>
              <a:buFont typeface="+mj-lt"/>
              <a:buAutoNum type="arabicPeriod"/>
              <a:defRPr/>
            </a:pPr>
            <a:endParaRPr lang="en-ZA" dirty="0">
              <a:solidFill>
                <a:prstClr val="black"/>
              </a:solidFill>
            </a:endParaRPr>
          </a:p>
        </p:txBody>
      </p:sp>
      <p:sp>
        <p:nvSpPr>
          <p:cNvPr id="5" name="Slide Number Placeholder 4"/>
          <p:cNvSpPr>
            <a:spLocks noGrp="1"/>
          </p:cNvSpPr>
          <p:nvPr>
            <p:ph type="sldNum" sz="quarter" idx="12"/>
          </p:nvPr>
        </p:nvSpPr>
        <p:spPr/>
        <p:txBody>
          <a:bodyPr/>
          <a:lstStyle/>
          <a:p>
            <a:fld id="{2FD00E00-2D4D-4D71-B8FD-D855CA91319B}" type="slidenum">
              <a:rPr lang="en-ZA" smtClean="0">
                <a:solidFill>
                  <a:prstClr val="black">
                    <a:tint val="75000"/>
                  </a:prstClr>
                </a:solidFill>
              </a:rPr>
              <a:pPr/>
              <a:t>16</a:t>
            </a:fld>
            <a:endParaRPr lang="en-ZA">
              <a:solidFill>
                <a:prstClr val="black">
                  <a:tint val="75000"/>
                </a:prstClr>
              </a:solidFill>
            </a:endParaRPr>
          </a:p>
        </p:txBody>
      </p:sp>
      <p:sp>
        <p:nvSpPr>
          <p:cNvPr id="8" name="Rectangle 7"/>
          <p:cNvSpPr/>
          <p:nvPr/>
        </p:nvSpPr>
        <p:spPr>
          <a:xfrm>
            <a:off x="746794" y="1203850"/>
            <a:ext cx="6057453" cy="410882"/>
          </a:xfrm>
          <a:prstGeom prst="rect">
            <a:avLst/>
          </a:prstGeom>
        </p:spPr>
        <p:txBody>
          <a:bodyPr wrap="square">
            <a:spAutoFit/>
          </a:bodyPr>
          <a:lstStyle/>
          <a:p>
            <a:pPr>
              <a:lnSpc>
                <a:spcPct val="115000"/>
              </a:lnSpc>
              <a:spcBef>
                <a:spcPts val="2400"/>
              </a:spcBef>
              <a:spcAft>
                <a:spcPts val="0"/>
              </a:spcAft>
            </a:pPr>
            <a:r>
              <a:rPr lang="en-ZA" b="1" dirty="0">
                <a:ea typeface="Cambria"/>
                <a:cs typeface="Times New Roman"/>
              </a:rPr>
              <a:t>Reported use of force 2010/2011 – 2016/2017</a:t>
            </a:r>
            <a:endParaRPr lang="en-ZA" sz="1600" dirty="0">
              <a:ea typeface="Calibri"/>
              <a:cs typeface="Times New Roman"/>
            </a:endParaRPr>
          </a:p>
        </p:txBody>
      </p:sp>
      <p:graphicFrame>
        <p:nvGraphicFramePr>
          <p:cNvPr id="10" name="Chart 9"/>
          <p:cNvGraphicFramePr>
            <a:graphicFrameLocks/>
          </p:cNvGraphicFramePr>
          <p:nvPr>
            <p:extLst>
              <p:ext uri="{D42A27DB-BD31-4B8C-83A1-F6EECF244321}">
                <p14:modId xmlns:p14="http://schemas.microsoft.com/office/powerpoint/2010/main" xmlns="" val="2164293528"/>
              </p:ext>
            </p:extLst>
          </p:nvPr>
        </p:nvGraphicFramePr>
        <p:xfrm>
          <a:off x="769477" y="1844824"/>
          <a:ext cx="7762963" cy="3744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116860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ICS Powerpoint template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202" y="0"/>
            <a:ext cx="9144000" cy="6858000"/>
          </a:xfrm>
          <a:prstGeom prst="rect">
            <a:avLst/>
          </a:prstGeom>
        </p:spPr>
      </p:pic>
      <p:sp>
        <p:nvSpPr>
          <p:cNvPr id="2" name="Title 1"/>
          <p:cNvSpPr>
            <a:spLocks noGrp="1"/>
          </p:cNvSpPr>
          <p:nvPr>
            <p:ph type="ctrTitle"/>
          </p:nvPr>
        </p:nvSpPr>
        <p:spPr>
          <a:xfrm>
            <a:off x="769476" y="378012"/>
            <a:ext cx="7731613" cy="331467"/>
          </a:xfrm>
        </p:spPr>
        <p:txBody>
          <a:bodyPr>
            <a:noAutofit/>
          </a:bodyPr>
          <a:lstStyle/>
          <a:p>
            <a:r>
              <a:rPr lang="en-US" sz="2800" b="1" dirty="0" smtClean="0">
                <a:solidFill>
                  <a:schemeClr val="tx2"/>
                </a:solidFill>
                <a:cs typeface="Arial"/>
              </a:rPr>
              <a:t>COMPLAINTS RECIEVED</a:t>
            </a:r>
            <a:endParaRPr lang="en-US" sz="2800" b="1" dirty="0">
              <a:solidFill>
                <a:schemeClr val="tx2"/>
              </a:solidFill>
              <a:cs typeface="Arial"/>
            </a:endParaRPr>
          </a:p>
        </p:txBody>
      </p:sp>
      <p:sp>
        <p:nvSpPr>
          <p:cNvPr id="6" name="Title 1"/>
          <p:cNvSpPr txBox="1">
            <a:spLocks/>
          </p:cNvSpPr>
          <p:nvPr/>
        </p:nvSpPr>
        <p:spPr>
          <a:xfrm>
            <a:off x="769477" y="872383"/>
            <a:ext cx="7065818" cy="331467"/>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rgbClr val="002541"/>
              </a:solidFill>
              <a:latin typeface="Arial"/>
              <a:cs typeface="Arial"/>
            </a:endParaRPr>
          </a:p>
        </p:txBody>
      </p:sp>
      <p:sp>
        <p:nvSpPr>
          <p:cNvPr id="9" name="Rectangle 8"/>
          <p:cNvSpPr/>
          <p:nvPr/>
        </p:nvSpPr>
        <p:spPr>
          <a:xfrm>
            <a:off x="769477" y="6597511"/>
            <a:ext cx="2605952" cy="246221"/>
          </a:xfrm>
          <a:prstGeom prst="rect">
            <a:avLst/>
          </a:prstGeom>
        </p:spPr>
        <p:txBody>
          <a:bodyPr wrap="none">
            <a:spAutoFit/>
          </a:bodyPr>
          <a:lstStyle/>
          <a:p>
            <a:r>
              <a:rPr lang="en-ZA" sz="1000" dirty="0">
                <a:solidFill>
                  <a:prstClr val="white"/>
                </a:solidFill>
              </a:rPr>
              <a:t>Judicial Inspectorate for Correctional Services</a:t>
            </a:r>
          </a:p>
        </p:txBody>
      </p:sp>
      <p:sp>
        <p:nvSpPr>
          <p:cNvPr id="7" name="Rectangle 6"/>
          <p:cNvSpPr/>
          <p:nvPr/>
        </p:nvSpPr>
        <p:spPr>
          <a:xfrm>
            <a:off x="357158" y="1000108"/>
            <a:ext cx="8429684" cy="1452705"/>
          </a:xfrm>
          <a:prstGeom prst="rect">
            <a:avLst/>
          </a:prstGeom>
        </p:spPr>
        <p:txBody>
          <a:bodyPr wrap="square">
            <a:spAutoFit/>
          </a:bodyPr>
          <a:lstStyle/>
          <a:p>
            <a:pPr fontAlgn="base">
              <a:spcBef>
                <a:spcPct val="0"/>
              </a:spcBef>
              <a:spcAft>
                <a:spcPct val="0"/>
              </a:spcAft>
              <a:buFont typeface="Arial" pitchFamily="34" charset="0"/>
              <a:buChar char="•"/>
              <a:tabLst>
                <a:tab pos="447675" algn="l"/>
              </a:tabLst>
            </a:pPr>
            <a:endParaRPr lang="en-ZA" i="1" dirty="0" smtClean="0">
              <a:solidFill>
                <a:prstClr val="black"/>
              </a:solidFill>
              <a:cs typeface="Arial" pitchFamily="34" charset="0"/>
            </a:endParaRPr>
          </a:p>
          <a:p>
            <a:pPr fontAlgn="base">
              <a:spcBef>
                <a:spcPct val="0"/>
              </a:spcBef>
              <a:spcAft>
                <a:spcPct val="0"/>
              </a:spcAft>
              <a:tabLst>
                <a:tab pos="447675" algn="l"/>
              </a:tabLst>
            </a:pPr>
            <a:r>
              <a:rPr lang="en-ZA" sz="1200" i="1" dirty="0" smtClean="0">
                <a:solidFill>
                  <a:prstClr val="black"/>
                </a:solidFill>
                <a:cs typeface="Arial" pitchFamily="34" charset="0"/>
              </a:rPr>
              <a:t>	</a:t>
            </a:r>
          </a:p>
          <a:p>
            <a:pPr fontAlgn="base">
              <a:spcBef>
                <a:spcPct val="0"/>
              </a:spcBef>
              <a:spcAft>
                <a:spcPct val="0"/>
              </a:spcAft>
              <a:tabLst>
                <a:tab pos="447675" algn="l"/>
              </a:tabLst>
            </a:pPr>
            <a:r>
              <a:rPr lang="en-ZA" sz="1200" i="1" dirty="0" smtClean="0">
                <a:solidFill>
                  <a:prstClr val="black"/>
                </a:solidFill>
                <a:cs typeface="Arial" pitchFamily="34" charset="0"/>
              </a:rPr>
              <a:t>	</a:t>
            </a:r>
            <a:endParaRPr lang="en-ZA" sz="2800" dirty="0" smtClean="0">
              <a:solidFill>
                <a:prstClr val="black"/>
              </a:solidFill>
            </a:endParaRPr>
          </a:p>
          <a:p>
            <a:pPr marL="520700" indent="-355600" algn="just">
              <a:lnSpc>
                <a:spcPct val="80000"/>
              </a:lnSpc>
              <a:defRPr/>
            </a:pPr>
            <a:endParaRPr lang="en-ZA" sz="2000" dirty="0" smtClean="0">
              <a:solidFill>
                <a:prstClr val="black"/>
              </a:solidFill>
            </a:endParaRPr>
          </a:p>
          <a:p>
            <a:pPr marL="180975" indent="-15875" algn="just">
              <a:lnSpc>
                <a:spcPct val="80000"/>
              </a:lnSpc>
              <a:defRPr/>
            </a:pPr>
            <a:endParaRPr lang="en-ZA" sz="2000" dirty="0" smtClean="0">
              <a:solidFill>
                <a:prstClr val="black"/>
              </a:solidFill>
            </a:endParaRPr>
          </a:p>
          <a:p>
            <a:pPr marL="520700" indent="-355600" algn="just">
              <a:lnSpc>
                <a:spcPct val="80000"/>
              </a:lnSpc>
              <a:buFont typeface="+mj-lt"/>
              <a:buAutoNum type="arabicPeriod"/>
              <a:defRPr/>
            </a:pPr>
            <a:endParaRPr lang="en-ZA" dirty="0">
              <a:solidFill>
                <a:prstClr val="black"/>
              </a:solidFill>
            </a:endParaRPr>
          </a:p>
        </p:txBody>
      </p:sp>
      <p:sp>
        <p:nvSpPr>
          <p:cNvPr id="5" name="Slide Number Placeholder 4"/>
          <p:cNvSpPr>
            <a:spLocks noGrp="1"/>
          </p:cNvSpPr>
          <p:nvPr>
            <p:ph type="sldNum" sz="quarter" idx="12"/>
          </p:nvPr>
        </p:nvSpPr>
        <p:spPr/>
        <p:txBody>
          <a:bodyPr/>
          <a:lstStyle/>
          <a:p>
            <a:fld id="{2FD00E00-2D4D-4D71-B8FD-D855CA91319B}" type="slidenum">
              <a:rPr lang="en-ZA" smtClean="0">
                <a:solidFill>
                  <a:prstClr val="black">
                    <a:tint val="75000"/>
                  </a:prstClr>
                </a:solidFill>
              </a:rPr>
              <a:pPr/>
              <a:t>17</a:t>
            </a:fld>
            <a:endParaRPr lang="en-ZA">
              <a:solidFill>
                <a:prstClr val="black">
                  <a:tint val="75000"/>
                </a:prstClr>
              </a:solidFill>
            </a:endParaRPr>
          </a:p>
        </p:txBody>
      </p:sp>
      <p:sp>
        <p:nvSpPr>
          <p:cNvPr id="8" name="Rectangle 7"/>
          <p:cNvSpPr/>
          <p:nvPr/>
        </p:nvSpPr>
        <p:spPr>
          <a:xfrm>
            <a:off x="383297" y="1118345"/>
            <a:ext cx="8200798" cy="1353191"/>
          </a:xfrm>
          <a:prstGeom prst="rect">
            <a:avLst/>
          </a:prstGeom>
        </p:spPr>
        <p:txBody>
          <a:bodyPr wrap="square">
            <a:spAutoFit/>
          </a:bodyPr>
          <a:lstStyle/>
          <a:p>
            <a:pPr>
              <a:lnSpc>
                <a:spcPct val="115000"/>
              </a:lnSpc>
              <a:spcAft>
                <a:spcPts val="1000"/>
              </a:spcAft>
            </a:pPr>
            <a:r>
              <a:rPr lang="en-ZA" b="1" u="sng" dirty="0" smtClean="0">
                <a:ea typeface="Calibri"/>
                <a:cs typeface="Times New Roman"/>
              </a:rPr>
              <a:t>INTERNAL AND EXTERNAL STAKEHOLDER COMPLAINTS</a:t>
            </a:r>
          </a:p>
          <a:p>
            <a:pPr>
              <a:lnSpc>
                <a:spcPct val="115000"/>
              </a:lnSpc>
              <a:spcAft>
                <a:spcPts val="1000"/>
              </a:spcAft>
            </a:pPr>
            <a:r>
              <a:rPr lang="en-ZA" b="1" dirty="0" smtClean="0">
                <a:ea typeface="Calibri"/>
                <a:cs typeface="Times New Roman"/>
              </a:rPr>
              <a:t>Cluster </a:t>
            </a:r>
            <a:r>
              <a:rPr lang="en-ZA" b="1" dirty="0">
                <a:ea typeface="Calibri"/>
                <a:cs typeface="Times New Roman"/>
              </a:rPr>
              <a:t>1:</a:t>
            </a:r>
            <a:r>
              <a:rPr lang="en-ZA" sz="2800" dirty="0">
                <a:ea typeface="Calibri"/>
                <a:cs typeface="Times New Roman"/>
              </a:rPr>
              <a:t> </a:t>
            </a:r>
            <a:r>
              <a:rPr lang="en-ZA" dirty="0">
                <a:ea typeface="Calibri"/>
                <a:cs typeface="Times New Roman"/>
              </a:rPr>
              <a:t>Appeal, bail and legal representation </a:t>
            </a:r>
            <a:r>
              <a:rPr lang="en-ZA" dirty="0" smtClean="0">
                <a:ea typeface="Calibri"/>
                <a:cs typeface="Times New Roman"/>
              </a:rPr>
              <a:t>matters – </a:t>
            </a:r>
            <a:r>
              <a:rPr lang="en-ZA" b="1" dirty="0" smtClean="0">
                <a:solidFill>
                  <a:schemeClr val="tx2"/>
                </a:solidFill>
                <a:ea typeface="Calibri"/>
                <a:cs typeface="Times New Roman"/>
              </a:rPr>
              <a:t>48 received from inmates, families, VS’s and inspections</a:t>
            </a:r>
            <a:endParaRPr lang="en-ZA" sz="2400" b="1" dirty="0">
              <a:solidFill>
                <a:schemeClr val="tx2"/>
              </a:solidFill>
              <a:ea typeface="Calibri"/>
              <a:cs typeface="Times New Roman"/>
            </a:endParaRPr>
          </a:p>
        </p:txBody>
      </p:sp>
      <p:sp>
        <p:nvSpPr>
          <p:cNvPr id="10" name="Rectangle 9"/>
          <p:cNvSpPr/>
          <p:nvPr/>
        </p:nvSpPr>
        <p:spPr>
          <a:xfrm>
            <a:off x="382386" y="2636912"/>
            <a:ext cx="8175282" cy="729430"/>
          </a:xfrm>
          <a:prstGeom prst="rect">
            <a:avLst/>
          </a:prstGeom>
        </p:spPr>
        <p:txBody>
          <a:bodyPr wrap="square">
            <a:spAutoFit/>
          </a:bodyPr>
          <a:lstStyle/>
          <a:p>
            <a:pPr>
              <a:lnSpc>
                <a:spcPct val="115000"/>
              </a:lnSpc>
              <a:spcAft>
                <a:spcPts val="1000"/>
              </a:spcAft>
            </a:pPr>
            <a:r>
              <a:rPr lang="en-ZA" b="1" dirty="0">
                <a:ea typeface="Calibri"/>
                <a:cs typeface="Times New Roman"/>
              </a:rPr>
              <a:t>Cluster 2:</a:t>
            </a:r>
            <a:r>
              <a:rPr lang="en-ZA" dirty="0">
                <a:ea typeface="Calibri"/>
                <a:cs typeface="Times New Roman"/>
              </a:rPr>
              <a:t> Conversion of sentence, medical release, parole, re-classification, rehabilitation programmes and </a:t>
            </a:r>
            <a:r>
              <a:rPr lang="en-ZA" dirty="0" smtClean="0">
                <a:ea typeface="Calibri"/>
                <a:cs typeface="Times New Roman"/>
              </a:rPr>
              <a:t>remission </a:t>
            </a:r>
            <a:r>
              <a:rPr lang="en-ZA" smtClean="0">
                <a:ea typeface="Calibri"/>
                <a:cs typeface="Times New Roman"/>
              </a:rPr>
              <a:t>– </a:t>
            </a:r>
            <a:r>
              <a:rPr lang="en-ZA" b="1" smtClean="0">
                <a:solidFill>
                  <a:schemeClr val="tx2"/>
                </a:solidFill>
                <a:ea typeface="Calibri"/>
                <a:cs typeface="Times New Roman"/>
              </a:rPr>
              <a:t>97 </a:t>
            </a:r>
            <a:r>
              <a:rPr lang="en-ZA" b="1" dirty="0" smtClean="0">
                <a:solidFill>
                  <a:schemeClr val="tx2"/>
                </a:solidFill>
                <a:ea typeface="Calibri"/>
                <a:cs typeface="Times New Roman"/>
              </a:rPr>
              <a:t>recieved</a:t>
            </a:r>
            <a:endParaRPr lang="en-ZA" sz="2400" b="1" dirty="0">
              <a:solidFill>
                <a:schemeClr val="tx2"/>
              </a:solidFill>
              <a:ea typeface="Calibri"/>
              <a:cs typeface="Times New Roman"/>
            </a:endParaRPr>
          </a:p>
        </p:txBody>
      </p:sp>
      <p:sp>
        <p:nvSpPr>
          <p:cNvPr id="11" name="Rectangle 10"/>
          <p:cNvSpPr/>
          <p:nvPr/>
        </p:nvSpPr>
        <p:spPr>
          <a:xfrm>
            <a:off x="382386" y="3515304"/>
            <a:ext cx="7997487" cy="369332"/>
          </a:xfrm>
          <a:prstGeom prst="rect">
            <a:avLst/>
          </a:prstGeom>
        </p:spPr>
        <p:txBody>
          <a:bodyPr wrap="square">
            <a:spAutoFit/>
          </a:bodyPr>
          <a:lstStyle/>
          <a:p>
            <a:r>
              <a:rPr lang="en-ZA" b="1" dirty="0">
                <a:ea typeface="Calibri"/>
                <a:cs typeface="Times New Roman"/>
              </a:rPr>
              <a:t>Cluster 3:</a:t>
            </a:r>
            <a:r>
              <a:rPr lang="en-ZA" dirty="0">
                <a:ea typeface="Calibri"/>
                <a:cs typeface="Times New Roman"/>
              </a:rPr>
              <a:t> Communication with family and </a:t>
            </a:r>
            <a:r>
              <a:rPr lang="en-ZA" dirty="0" smtClean="0">
                <a:ea typeface="Calibri"/>
                <a:cs typeface="Times New Roman"/>
              </a:rPr>
              <a:t>transfers – </a:t>
            </a:r>
            <a:r>
              <a:rPr lang="en-ZA" b="1" dirty="0" smtClean="0">
                <a:solidFill>
                  <a:schemeClr val="tx2"/>
                </a:solidFill>
                <a:ea typeface="Calibri"/>
                <a:cs typeface="Times New Roman"/>
              </a:rPr>
              <a:t>157 recieved</a:t>
            </a:r>
            <a:endParaRPr lang="en-ZA" b="1" dirty="0">
              <a:solidFill>
                <a:schemeClr val="tx2"/>
              </a:solidFill>
            </a:endParaRPr>
          </a:p>
        </p:txBody>
      </p:sp>
      <p:sp>
        <p:nvSpPr>
          <p:cNvPr id="12" name="Rectangle 11"/>
          <p:cNvSpPr/>
          <p:nvPr/>
        </p:nvSpPr>
        <p:spPr>
          <a:xfrm>
            <a:off x="383297" y="4077072"/>
            <a:ext cx="8175282" cy="410882"/>
          </a:xfrm>
          <a:prstGeom prst="rect">
            <a:avLst/>
          </a:prstGeom>
        </p:spPr>
        <p:txBody>
          <a:bodyPr wrap="square">
            <a:spAutoFit/>
          </a:bodyPr>
          <a:lstStyle/>
          <a:p>
            <a:pPr>
              <a:lnSpc>
                <a:spcPct val="115000"/>
              </a:lnSpc>
              <a:spcAft>
                <a:spcPts val="1000"/>
              </a:spcAft>
            </a:pPr>
            <a:r>
              <a:rPr lang="en-ZA" b="1" dirty="0">
                <a:ea typeface="Calibri"/>
                <a:cs typeface="Times New Roman"/>
              </a:rPr>
              <a:t>Cluster 4:</a:t>
            </a:r>
            <a:r>
              <a:rPr lang="en-ZA" dirty="0">
                <a:ea typeface="Calibri"/>
                <a:cs typeface="Times New Roman"/>
              </a:rPr>
              <a:t> Conditions, food and health </a:t>
            </a:r>
            <a:r>
              <a:rPr lang="en-ZA" dirty="0" smtClean="0">
                <a:ea typeface="Calibri"/>
                <a:cs typeface="Times New Roman"/>
              </a:rPr>
              <a:t>care – </a:t>
            </a:r>
            <a:r>
              <a:rPr lang="en-ZA" b="1" dirty="0" smtClean="0">
                <a:solidFill>
                  <a:schemeClr val="tx2"/>
                </a:solidFill>
                <a:ea typeface="Calibri"/>
                <a:cs typeface="Times New Roman"/>
              </a:rPr>
              <a:t>71 recieved</a:t>
            </a:r>
            <a:r>
              <a:rPr lang="en-ZA" b="1" dirty="0">
                <a:solidFill>
                  <a:schemeClr val="tx2"/>
                </a:solidFill>
                <a:ea typeface="Calibri"/>
                <a:cs typeface="Times New Roman"/>
              </a:rPr>
              <a:t>	</a:t>
            </a:r>
            <a:endParaRPr lang="en-ZA" sz="2400" b="1" dirty="0">
              <a:solidFill>
                <a:schemeClr val="tx2"/>
              </a:solidFill>
              <a:ea typeface="Calibri"/>
              <a:cs typeface="Times New Roman"/>
            </a:endParaRPr>
          </a:p>
        </p:txBody>
      </p:sp>
      <p:sp>
        <p:nvSpPr>
          <p:cNvPr id="13" name="Rectangle 12"/>
          <p:cNvSpPr/>
          <p:nvPr/>
        </p:nvSpPr>
        <p:spPr>
          <a:xfrm>
            <a:off x="306414" y="4581128"/>
            <a:ext cx="7840758" cy="410882"/>
          </a:xfrm>
          <a:prstGeom prst="rect">
            <a:avLst/>
          </a:prstGeom>
        </p:spPr>
        <p:txBody>
          <a:bodyPr wrap="square">
            <a:spAutoFit/>
          </a:bodyPr>
          <a:lstStyle/>
          <a:p>
            <a:pPr>
              <a:lnSpc>
                <a:spcPct val="115000"/>
              </a:lnSpc>
              <a:spcAft>
                <a:spcPts val="1000"/>
              </a:spcAft>
            </a:pPr>
            <a:r>
              <a:rPr lang="en-ZA" b="1" dirty="0">
                <a:ea typeface="Calibri"/>
                <a:cs typeface="Times New Roman"/>
              </a:rPr>
              <a:t>Cluster 5:</a:t>
            </a:r>
            <a:r>
              <a:rPr lang="en-ZA" dirty="0">
                <a:ea typeface="Calibri"/>
                <a:cs typeface="Times New Roman"/>
              </a:rPr>
              <a:t> Elements of </a:t>
            </a:r>
            <a:r>
              <a:rPr lang="en-ZA" dirty="0" smtClean="0">
                <a:ea typeface="Calibri"/>
                <a:cs typeface="Times New Roman"/>
              </a:rPr>
              <a:t>violence – </a:t>
            </a:r>
            <a:r>
              <a:rPr lang="en-ZA" b="1" dirty="0" smtClean="0">
                <a:solidFill>
                  <a:schemeClr val="tx2"/>
                </a:solidFill>
                <a:ea typeface="Calibri"/>
                <a:cs typeface="Times New Roman"/>
              </a:rPr>
              <a:t>298 received  </a:t>
            </a:r>
            <a:endParaRPr lang="en-ZA" sz="2400" b="1" dirty="0">
              <a:solidFill>
                <a:schemeClr val="tx2"/>
              </a:solidFill>
              <a:ea typeface="Calibri"/>
              <a:cs typeface="Times New Roman"/>
            </a:endParaRPr>
          </a:p>
        </p:txBody>
      </p:sp>
      <p:sp>
        <p:nvSpPr>
          <p:cNvPr id="14" name="Rectangle 13"/>
          <p:cNvSpPr/>
          <p:nvPr/>
        </p:nvSpPr>
        <p:spPr>
          <a:xfrm>
            <a:off x="357158" y="5157192"/>
            <a:ext cx="7790014" cy="392159"/>
          </a:xfrm>
          <a:prstGeom prst="rect">
            <a:avLst/>
          </a:prstGeom>
        </p:spPr>
        <p:txBody>
          <a:bodyPr wrap="square">
            <a:spAutoFit/>
          </a:bodyPr>
          <a:lstStyle/>
          <a:p>
            <a:pPr>
              <a:lnSpc>
                <a:spcPct val="115000"/>
              </a:lnSpc>
              <a:spcAft>
                <a:spcPts val="1000"/>
              </a:spcAft>
            </a:pPr>
            <a:r>
              <a:rPr lang="en-ZA" b="1" dirty="0">
                <a:ea typeface="Calibri"/>
                <a:cs typeface="Times New Roman"/>
              </a:rPr>
              <a:t>Cluster 6</a:t>
            </a:r>
            <a:r>
              <a:rPr lang="en-ZA" dirty="0">
                <a:ea typeface="Calibri"/>
                <a:cs typeface="Times New Roman"/>
              </a:rPr>
              <a:t>: </a:t>
            </a:r>
            <a:r>
              <a:rPr lang="en-ZA" dirty="0" smtClean="0">
                <a:ea typeface="Calibri"/>
                <a:cs typeface="Times New Roman"/>
              </a:rPr>
              <a:t>Corruption – </a:t>
            </a:r>
            <a:r>
              <a:rPr lang="en-ZA" b="1" dirty="0" smtClean="0">
                <a:solidFill>
                  <a:schemeClr val="tx2"/>
                </a:solidFill>
                <a:ea typeface="Calibri"/>
                <a:cs typeface="Times New Roman"/>
              </a:rPr>
              <a:t>1 recieved</a:t>
            </a:r>
            <a:endParaRPr lang="en-ZA" b="1" dirty="0">
              <a:solidFill>
                <a:schemeClr val="tx2"/>
              </a:solidFill>
              <a:ea typeface="Calibri"/>
              <a:cs typeface="Times New Roman"/>
            </a:endParaRPr>
          </a:p>
        </p:txBody>
      </p:sp>
    </p:spTree>
    <p:extLst>
      <p:ext uri="{BB962C8B-B14F-4D97-AF65-F5344CB8AC3E}">
        <p14:creationId xmlns:p14="http://schemas.microsoft.com/office/powerpoint/2010/main" xmlns="" val="1655313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
        <p:nvSpPr>
          <p:cNvPr id="4" name="Slide Number Placeholder 3"/>
          <p:cNvSpPr>
            <a:spLocks noGrp="1"/>
          </p:cNvSpPr>
          <p:nvPr>
            <p:ph type="sldNum" sz="quarter" idx="12"/>
          </p:nvPr>
        </p:nvSpPr>
        <p:spPr/>
        <p:txBody>
          <a:bodyPr/>
          <a:lstStyle/>
          <a:p>
            <a:fld id="{2FD00E00-2D4D-4D71-B8FD-D855CA91319B}" type="slidenum">
              <a:rPr lang="en-ZA" smtClean="0"/>
              <a:pPr/>
              <a:t>‹#›</a:t>
            </a:fld>
            <a:endParaRPr lang="en-Z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ICS Powerpoint template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2702"/>
            <a:ext cx="9144000" cy="6858000"/>
          </a:xfrm>
          <a:prstGeom prst="rect">
            <a:avLst/>
          </a:prstGeom>
        </p:spPr>
      </p:pic>
      <p:sp>
        <p:nvSpPr>
          <p:cNvPr id="2" name="Title 1"/>
          <p:cNvSpPr>
            <a:spLocks noGrp="1"/>
          </p:cNvSpPr>
          <p:nvPr>
            <p:ph type="ctrTitle"/>
          </p:nvPr>
        </p:nvSpPr>
        <p:spPr>
          <a:xfrm>
            <a:off x="769476" y="378012"/>
            <a:ext cx="7731613" cy="331467"/>
          </a:xfrm>
        </p:spPr>
        <p:txBody>
          <a:bodyPr>
            <a:noAutofit/>
          </a:bodyPr>
          <a:lstStyle/>
          <a:p>
            <a:pPr>
              <a:lnSpc>
                <a:spcPct val="115000"/>
              </a:lnSpc>
              <a:spcAft>
                <a:spcPts val="1000"/>
              </a:spcAft>
            </a:pPr>
            <a:r>
              <a:rPr lang="en-ZA" sz="2800" b="1" dirty="0" smtClean="0">
                <a:ea typeface="Calibri"/>
                <a:cs typeface="Times New Roman"/>
              </a:rPr>
              <a:t/>
            </a:r>
            <a:br>
              <a:rPr lang="en-ZA" sz="2800" b="1" dirty="0" smtClean="0">
                <a:ea typeface="Calibri"/>
                <a:cs typeface="Times New Roman"/>
              </a:rPr>
            </a:br>
            <a:r>
              <a:rPr lang="en-ZA" sz="2800" dirty="0">
                <a:solidFill>
                  <a:schemeClr val="tx2"/>
                </a:solidFill>
                <a:ea typeface="Calibri"/>
                <a:cs typeface="Times New Roman"/>
              </a:rPr>
              <a:t/>
            </a:r>
            <a:br>
              <a:rPr lang="en-ZA" sz="2800" dirty="0">
                <a:solidFill>
                  <a:schemeClr val="tx2"/>
                </a:solidFill>
                <a:ea typeface="Calibri"/>
                <a:cs typeface="Times New Roman"/>
              </a:rPr>
            </a:br>
            <a:endParaRPr lang="en-US" sz="2800" b="1" dirty="0">
              <a:solidFill>
                <a:schemeClr val="tx2"/>
              </a:solidFill>
              <a:latin typeface="Arial"/>
              <a:cs typeface="Arial"/>
            </a:endParaRPr>
          </a:p>
        </p:txBody>
      </p:sp>
      <p:sp>
        <p:nvSpPr>
          <p:cNvPr id="9" name="Rectangle 8"/>
          <p:cNvSpPr/>
          <p:nvPr/>
        </p:nvSpPr>
        <p:spPr>
          <a:xfrm>
            <a:off x="769477" y="6597511"/>
            <a:ext cx="2605952" cy="246221"/>
          </a:xfrm>
          <a:prstGeom prst="rect">
            <a:avLst/>
          </a:prstGeom>
        </p:spPr>
        <p:txBody>
          <a:bodyPr wrap="none">
            <a:spAutoFit/>
          </a:bodyPr>
          <a:lstStyle/>
          <a:p>
            <a:r>
              <a:rPr lang="en-ZA" sz="1000" dirty="0">
                <a:solidFill>
                  <a:schemeClr val="bg1"/>
                </a:solidFill>
              </a:rPr>
              <a:t>Judicial Inspectorate for Correctional Services</a:t>
            </a:r>
          </a:p>
        </p:txBody>
      </p:sp>
      <p:sp>
        <p:nvSpPr>
          <p:cNvPr id="7" name="Rectangle 6"/>
          <p:cNvSpPr/>
          <p:nvPr/>
        </p:nvSpPr>
        <p:spPr>
          <a:xfrm>
            <a:off x="357158" y="1000108"/>
            <a:ext cx="8429684" cy="1452705"/>
          </a:xfrm>
          <a:prstGeom prst="rect">
            <a:avLst/>
          </a:prstGeom>
        </p:spPr>
        <p:txBody>
          <a:bodyPr wrap="square">
            <a:spAutoFit/>
          </a:bodyPr>
          <a:lstStyle/>
          <a:p>
            <a:pPr lvl="0" fontAlgn="base">
              <a:spcBef>
                <a:spcPct val="0"/>
              </a:spcBef>
              <a:spcAft>
                <a:spcPct val="0"/>
              </a:spcAft>
              <a:tabLst>
                <a:tab pos="447675" algn="l"/>
              </a:tabLst>
            </a:pPr>
            <a:r>
              <a:rPr lang="en-ZA" i="1" dirty="0" smtClean="0">
                <a:cs typeface="Arial" pitchFamily="34" charset="0"/>
              </a:rPr>
              <a:t>	</a:t>
            </a:r>
          </a:p>
          <a:p>
            <a:pPr lvl="0" fontAlgn="base">
              <a:spcBef>
                <a:spcPct val="0"/>
              </a:spcBef>
              <a:spcAft>
                <a:spcPct val="0"/>
              </a:spcAft>
              <a:tabLst>
                <a:tab pos="447675" algn="l"/>
              </a:tabLst>
            </a:pPr>
            <a:r>
              <a:rPr lang="en-ZA" sz="1200" i="1" dirty="0" smtClean="0">
                <a:cs typeface="Arial" pitchFamily="34" charset="0"/>
              </a:rPr>
              <a:t>	</a:t>
            </a:r>
          </a:p>
          <a:p>
            <a:pPr lvl="0" fontAlgn="base">
              <a:spcBef>
                <a:spcPct val="0"/>
              </a:spcBef>
              <a:spcAft>
                <a:spcPct val="0"/>
              </a:spcAft>
              <a:tabLst>
                <a:tab pos="447675" algn="l"/>
              </a:tabLst>
            </a:pPr>
            <a:r>
              <a:rPr lang="en-ZA" sz="1200" i="1" dirty="0" smtClean="0">
                <a:cs typeface="Arial" pitchFamily="34" charset="0"/>
              </a:rPr>
              <a:t>	</a:t>
            </a:r>
            <a:endParaRPr lang="en-ZA" sz="2800" dirty="0" smtClean="0"/>
          </a:p>
          <a:p>
            <a:pPr marL="520700" indent="-355600" algn="just">
              <a:lnSpc>
                <a:spcPct val="80000"/>
              </a:lnSpc>
              <a:defRPr/>
            </a:pPr>
            <a:endParaRPr lang="en-ZA" sz="2000" dirty="0" smtClean="0"/>
          </a:p>
          <a:p>
            <a:pPr marL="180975" indent="-15875" algn="just">
              <a:lnSpc>
                <a:spcPct val="80000"/>
              </a:lnSpc>
              <a:defRPr/>
            </a:pPr>
            <a:endParaRPr lang="en-ZA" sz="2000" dirty="0" smtClean="0"/>
          </a:p>
          <a:p>
            <a:pPr marL="520700" indent="-355600" algn="just">
              <a:lnSpc>
                <a:spcPct val="80000"/>
              </a:lnSpc>
              <a:buFont typeface="+mj-lt"/>
              <a:buAutoNum type="arabicPeriod"/>
              <a:defRPr/>
            </a:pPr>
            <a:endParaRPr lang="en-ZA" dirty="0"/>
          </a:p>
        </p:txBody>
      </p:sp>
      <p:sp>
        <p:nvSpPr>
          <p:cNvPr id="5" name="Slide Number Placeholder 4"/>
          <p:cNvSpPr>
            <a:spLocks noGrp="1"/>
          </p:cNvSpPr>
          <p:nvPr>
            <p:ph type="sldNum" sz="quarter" idx="12"/>
          </p:nvPr>
        </p:nvSpPr>
        <p:spPr/>
        <p:txBody>
          <a:bodyPr/>
          <a:lstStyle/>
          <a:p>
            <a:fld id="{2FD00E00-2D4D-4D71-B8FD-D855CA91319B}" type="slidenum">
              <a:rPr lang="en-ZA" smtClean="0"/>
              <a:pPr/>
              <a:t>19</a:t>
            </a:fld>
            <a:endParaRPr lang="en-ZA"/>
          </a:p>
        </p:txBody>
      </p:sp>
      <p:sp>
        <p:nvSpPr>
          <p:cNvPr id="8" name="Rectangle 7"/>
          <p:cNvSpPr/>
          <p:nvPr/>
        </p:nvSpPr>
        <p:spPr>
          <a:xfrm>
            <a:off x="605698" y="-14268"/>
            <a:ext cx="8200798" cy="1857432"/>
          </a:xfrm>
          <a:prstGeom prst="rect">
            <a:avLst/>
          </a:prstGeom>
        </p:spPr>
        <p:txBody>
          <a:bodyPr wrap="square">
            <a:spAutoFit/>
          </a:bodyPr>
          <a:lstStyle/>
          <a:p>
            <a:pPr algn="ctr">
              <a:lnSpc>
                <a:spcPct val="115000"/>
              </a:lnSpc>
              <a:spcAft>
                <a:spcPts val="1000"/>
              </a:spcAft>
            </a:pPr>
            <a:r>
              <a:rPr lang="en-ZA" sz="2400" b="1" u="sng" dirty="0" smtClean="0">
                <a:solidFill>
                  <a:schemeClr val="tx2"/>
                </a:solidFill>
                <a:ea typeface="Calibri"/>
                <a:cs typeface="Times New Roman"/>
              </a:rPr>
              <a:t>DIRECTORATE SUPPORT SERVICES: HUMAN RESOURCES</a:t>
            </a:r>
          </a:p>
          <a:p>
            <a:pPr>
              <a:lnSpc>
                <a:spcPct val="115000"/>
              </a:lnSpc>
              <a:spcAft>
                <a:spcPts val="1000"/>
              </a:spcAft>
            </a:pPr>
            <a:r>
              <a:rPr lang="en-ZA" b="1" u="sng" dirty="0" smtClean="0">
                <a:solidFill>
                  <a:schemeClr val="tx2"/>
                </a:solidFill>
                <a:ea typeface="Calibri"/>
                <a:cs typeface="Times New Roman"/>
              </a:rPr>
              <a:t>JICS Post establishment</a:t>
            </a:r>
          </a:p>
          <a:p>
            <a:pPr>
              <a:lnSpc>
                <a:spcPct val="115000"/>
              </a:lnSpc>
              <a:spcAft>
                <a:spcPts val="1000"/>
              </a:spcAft>
            </a:pPr>
            <a:endParaRPr lang="en-ZA" dirty="0" smtClean="0">
              <a:solidFill>
                <a:schemeClr val="tx2"/>
              </a:solidFill>
              <a:ea typeface="Calibri"/>
              <a:cs typeface="Times New Roman"/>
            </a:endParaRPr>
          </a:p>
          <a:p>
            <a:pPr>
              <a:lnSpc>
                <a:spcPct val="115000"/>
              </a:lnSpc>
              <a:spcAft>
                <a:spcPts val="1000"/>
              </a:spcAft>
            </a:pPr>
            <a:endParaRPr lang="en-ZA" b="1" u="sng" dirty="0" smtClean="0">
              <a:solidFill>
                <a:schemeClr val="tx2"/>
              </a:solidFill>
              <a:ea typeface="Calibri"/>
              <a:cs typeface="Times New Roman"/>
            </a:endParaRPr>
          </a:p>
        </p:txBody>
      </p:sp>
      <p:graphicFrame>
        <p:nvGraphicFramePr>
          <p:cNvPr id="11" name="Chart 10"/>
          <p:cNvGraphicFramePr/>
          <p:nvPr>
            <p:extLst>
              <p:ext uri="{D42A27DB-BD31-4B8C-83A1-F6EECF244321}">
                <p14:modId xmlns:p14="http://schemas.microsoft.com/office/powerpoint/2010/main" xmlns="" val="2899443288"/>
              </p:ext>
            </p:extLst>
          </p:nvPr>
        </p:nvGraphicFramePr>
        <p:xfrm>
          <a:off x="515327" y="2896272"/>
          <a:ext cx="7960169" cy="21471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1641594489"/>
              </p:ext>
            </p:extLst>
          </p:nvPr>
        </p:nvGraphicFramePr>
        <p:xfrm>
          <a:off x="605696" y="1289444"/>
          <a:ext cx="7895392" cy="1107440"/>
        </p:xfrm>
        <a:graphic>
          <a:graphicData uri="http://schemas.openxmlformats.org/drawingml/2006/table">
            <a:tbl>
              <a:tblPr firstRow="1" bandRow="1">
                <a:tableStyleId>{5C22544A-7EE6-4342-B048-85BDC9FD1C3A}</a:tableStyleId>
              </a:tblPr>
              <a:tblGrid>
                <a:gridCol w="3947696">
                  <a:extLst>
                    <a:ext uri="{9D8B030D-6E8A-4147-A177-3AD203B41FA5}">
                      <a16:colId xmlns:a16="http://schemas.microsoft.com/office/drawing/2014/main" xmlns="" val="20000"/>
                    </a:ext>
                  </a:extLst>
                </a:gridCol>
                <a:gridCol w="3947696">
                  <a:extLst>
                    <a:ext uri="{9D8B030D-6E8A-4147-A177-3AD203B41FA5}">
                      <a16:colId xmlns:a16="http://schemas.microsoft.com/office/drawing/2014/main" xmlns="" val="20001"/>
                    </a:ext>
                  </a:extLst>
                </a:gridCol>
              </a:tblGrid>
              <a:tr h="355064">
                <a:tc>
                  <a:txBody>
                    <a:bodyPr/>
                    <a:lstStyle/>
                    <a:p>
                      <a:r>
                        <a:rPr lang="en-ZA" dirty="0" smtClean="0"/>
                        <a:t>Filled permanent</a:t>
                      </a:r>
                      <a:endParaRPr lang="en-ZA" dirty="0"/>
                    </a:p>
                  </a:txBody>
                  <a:tcPr/>
                </a:tc>
                <a:tc>
                  <a:txBody>
                    <a:bodyPr/>
                    <a:lstStyle/>
                    <a:p>
                      <a:r>
                        <a:rPr lang="en-ZA" dirty="0" smtClean="0"/>
                        <a:t>63</a:t>
                      </a:r>
                      <a:endParaRPr lang="en-ZA" dirty="0"/>
                    </a:p>
                  </a:txBody>
                  <a:tcPr/>
                </a:tc>
                <a:extLst>
                  <a:ext uri="{0D108BD9-81ED-4DB2-BD59-A6C34878D82A}">
                    <a16:rowId xmlns:a16="http://schemas.microsoft.com/office/drawing/2014/main" xmlns="" val="10000"/>
                  </a:ext>
                </a:extLst>
              </a:tr>
              <a:tr h="370840">
                <a:tc>
                  <a:txBody>
                    <a:bodyPr/>
                    <a:lstStyle/>
                    <a:p>
                      <a:r>
                        <a:rPr lang="en-ZA" dirty="0" smtClean="0"/>
                        <a:t>Vacant</a:t>
                      </a:r>
                      <a:endParaRPr lang="en-ZA" dirty="0"/>
                    </a:p>
                  </a:txBody>
                  <a:tcPr/>
                </a:tc>
                <a:tc>
                  <a:txBody>
                    <a:bodyPr/>
                    <a:lstStyle/>
                    <a:p>
                      <a:r>
                        <a:rPr lang="en-ZA" dirty="0" smtClean="0"/>
                        <a:t>5</a:t>
                      </a:r>
                      <a:endParaRPr lang="en-ZA" dirty="0"/>
                    </a:p>
                  </a:txBody>
                  <a:tcPr/>
                </a:tc>
                <a:extLst>
                  <a:ext uri="{0D108BD9-81ED-4DB2-BD59-A6C34878D82A}">
                    <a16:rowId xmlns:a16="http://schemas.microsoft.com/office/drawing/2014/main" xmlns="" val="10001"/>
                  </a:ext>
                </a:extLst>
              </a:tr>
              <a:tr h="370840">
                <a:tc>
                  <a:txBody>
                    <a:bodyPr/>
                    <a:lstStyle/>
                    <a:p>
                      <a:r>
                        <a:rPr lang="en-ZA" dirty="0" smtClean="0"/>
                        <a:t>Contract</a:t>
                      </a:r>
                      <a:endParaRPr lang="en-ZA" dirty="0"/>
                    </a:p>
                  </a:txBody>
                  <a:tcPr/>
                </a:tc>
                <a:tc>
                  <a:txBody>
                    <a:bodyPr/>
                    <a:lstStyle/>
                    <a:p>
                      <a:r>
                        <a:rPr lang="en-ZA" dirty="0" smtClean="0"/>
                        <a:t>17</a:t>
                      </a:r>
                      <a:endParaRPr lang="en-ZA"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676295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ICS Powerpoint template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2505"/>
            <a:ext cx="9144000" cy="6858000"/>
          </a:xfrm>
          <a:prstGeom prst="rect">
            <a:avLst/>
          </a:prstGeom>
        </p:spPr>
      </p:pic>
      <p:sp>
        <p:nvSpPr>
          <p:cNvPr id="2" name="Title 1"/>
          <p:cNvSpPr>
            <a:spLocks noGrp="1"/>
          </p:cNvSpPr>
          <p:nvPr>
            <p:ph type="ctrTitle"/>
          </p:nvPr>
        </p:nvSpPr>
        <p:spPr>
          <a:xfrm>
            <a:off x="769476" y="378012"/>
            <a:ext cx="7731613" cy="331467"/>
          </a:xfrm>
        </p:spPr>
        <p:txBody>
          <a:bodyPr>
            <a:noAutofit/>
          </a:bodyPr>
          <a:lstStyle/>
          <a:p>
            <a:r>
              <a:rPr lang="en-US" sz="2800" b="1" dirty="0" smtClean="0">
                <a:solidFill>
                  <a:schemeClr val="accent1">
                    <a:lumMod val="75000"/>
                  </a:schemeClr>
                </a:solidFill>
                <a:latin typeface="+mn-lt"/>
                <a:cs typeface="Arial"/>
              </a:rPr>
              <a:t>PRESENTATION FOCUS</a:t>
            </a:r>
            <a:endParaRPr lang="en-US" sz="2800" b="1" dirty="0">
              <a:solidFill>
                <a:schemeClr val="accent1">
                  <a:lumMod val="75000"/>
                </a:schemeClr>
              </a:solidFill>
              <a:latin typeface="+mn-lt"/>
              <a:cs typeface="Arial"/>
            </a:endParaRPr>
          </a:p>
        </p:txBody>
      </p:sp>
      <p:sp>
        <p:nvSpPr>
          <p:cNvPr id="6" name="Title 1"/>
          <p:cNvSpPr txBox="1">
            <a:spLocks/>
          </p:cNvSpPr>
          <p:nvPr/>
        </p:nvSpPr>
        <p:spPr>
          <a:xfrm>
            <a:off x="769477" y="872383"/>
            <a:ext cx="7065818" cy="331467"/>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rgbClr val="002541"/>
              </a:solidFill>
              <a:latin typeface="Arial"/>
              <a:cs typeface="Arial"/>
            </a:endParaRPr>
          </a:p>
        </p:txBody>
      </p:sp>
      <p:sp>
        <p:nvSpPr>
          <p:cNvPr id="9" name="Rectangle 8"/>
          <p:cNvSpPr/>
          <p:nvPr/>
        </p:nvSpPr>
        <p:spPr>
          <a:xfrm>
            <a:off x="769477" y="6597511"/>
            <a:ext cx="2605952" cy="246221"/>
          </a:xfrm>
          <a:prstGeom prst="rect">
            <a:avLst/>
          </a:prstGeom>
        </p:spPr>
        <p:txBody>
          <a:bodyPr wrap="none">
            <a:spAutoFit/>
          </a:bodyPr>
          <a:lstStyle/>
          <a:p>
            <a:r>
              <a:rPr lang="en-ZA" sz="1000" dirty="0">
                <a:solidFill>
                  <a:prstClr val="white"/>
                </a:solidFill>
              </a:rPr>
              <a:t>Judicial Inspectorate for Correctional Services</a:t>
            </a:r>
          </a:p>
        </p:txBody>
      </p:sp>
      <p:sp>
        <p:nvSpPr>
          <p:cNvPr id="4" name="Rectangle 3"/>
          <p:cNvSpPr/>
          <p:nvPr/>
        </p:nvSpPr>
        <p:spPr>
          <a:xfrm>
            <a:off x="2286000" y="1195388"/>
            <a:ext cx="4572000" cy="369332"/>
          </a:xfrm>
          <a:prstGeom prst="rect">
            <a:avLst/>
          </a:prstGeom>
        </p:spPr>
        <p:txBody>
          <a:bodyPr>
            <a:spAutoFit/>
          </a:bodyPr>
          <a:lstStyle/>
          <a:p>
            <a:pPr algn="just"/>
            <a:r>
              <a:rPr lang="en-GB" b="1" dirty="0">
                <a:solidFill>
                  <a:prstClr val="black"/>
                </a:solidFill>
                <a:ea typeface="Times New Roman"/>
                <a:cs typeface="Times New Roman"/>
              </a:rPr>
              <a:t> </a:t>
            </a:r>
            <a:endParaRPr lang="en-ZA" dirty="0">
              <a:solidFill>
                <a:prstClr val="black"/>
              </a:solidFill>
            </a:endParaRPr>
          </a:p>
        </p:txBody>
      </p:sp>
      <p:sp>
        <p:nvSpPr>
          <p:cNvPr id="5" name="Rectangle 4"/>
          <p:cNvSpPr/>
          <p:nvPr/>
        </p:nvSpPr>
        <p:spPr>
          <a:xfrm>
            <a:off x="806658" y="1564720"/>
            <a:ext cx="7474931" cy="2948499"/>
          </a:xfrm>
          <a:prstGeom prst="rect">
            <a:avLst/>
          </a:prstGeom>
        </p:spPr>
        <p:txBody>
          <a:bodyPr wrap="square">
            <a:spAutoFit/>
          </a:bodyPr>
          <a:lstStyle/>
          <a:p>
            <a:pPr marL="285750" marR="0" lvl="0" indent="-285750" algn="just" defTabSz="914400" eaLnBrk="1" fontAlgn="auto" latinLnBrk="0" hangingPunct="1">
              <a:lnSpc>
                <a:spcPct val="100000"/>
              </a:lnSpc>
              <a:spcBef>
                <a:spcPct val="20000"/>
              </a:spcBef>
              <a:spcAft>
                <a:spcPts val="0"/>
              </a:spcAft>
              <a:buClrTx/>
              <a:buSzTx/>
              <a:buFont typeface="Wingdings" panose="05000000000000000000" pitchFamily="2" charset="2"/>
              <a:buChar char="§"/>
              <a:tabLst/>
              <a:defRPr/>
            </a:pPr>
            <a:r>
              <a:rPr lang="en-US" sz="2000" kern="0" noProof="0" dirty="0" smtClean="0">
                <a:solidFill>
                  <a:prstClr val="black"/>
                </a:solidFill>
              </a:rPr>
              <a:t>VISION AND MISSION STATEMENT</a:t>
            </a:r>
          </a:p>
          <a:p>
            <a:pPr marL="285750" marR="0" lvl="0" indent="-285750" algn="just" defTabSz="914400" eaLnBrk="1" fontAlgn="auto" latinLnBrk="0" hangingPunct="1">
              <a:lnSpc>
                <a:spcPct val="100000"/>
              </a:lnSpc>
              <a:spcBef>
                <a:spcPct val="20000"/>
              </a:spcBef>
              <a:spcAft>
                <a:spcPts val="0"/>
              </a:spcAft>
              <a:buClrTx/>
              <a:buSzTx/>
              <a:buFont typeface="Wingdings" panose="05000000000000000000" pitchFamily="2" charset="2"/>
              <a:buChar char="§"/>
              <a:tabLst/>
              <a:defRPr/>
            </a:pPr>
            <a:r>
              <a:rPr lang="en-US" sz="2000" kern="0" dirty="0" smtClean="0">
                <a:solidFill>
                  <a:prstClr val="black"/>
                </a:solidFill>
              </a:rPr>
              <a:t>OVERVIEW </a:t>
            </a:r>
            <a:r>
              <a:rPr lang="en-US" sz="2000" kern="0" dirty="0">
                <a:solidFill>
                  <a:prstClr val="black"/>
                </a:solidFill>
              </a:rPr>
              <a:t>OF THE </a:t>
            </a:r>
            <a:r>
              <a:rPr lang="en-US" sz="2000" kern="0" dirty="0" smtClean="0">
                <a:solidFill>
                  <a:prstClr val="black"/>
                </a:solidFill>
              </a:rPr>
              <a:t> </a:t>
            </a:r>
            <a:r>
              <a:rPr lang="en-US" sz="2000" kern="0" dirty="0">
                <a:solidFill>
                  <a:prstClr val="black"/>
                </a:solidFill>
              </a:rPr>
              <a:t>MANDATE OF </a:t>
            </a:r>
            <a:r>
              <a:rPr lang="en-US" sz="2000" kern="0" dirty="0" smtClean="0">
                <a:solidFill>
                  <a:prstClr val="black"/>
                </a:solidFill>
              </a:rPr>
              <a:t>JICS</a:t>
            </a:r>
          </a:p>
          <a:p>
            <a:pPr marL="285750" marR="0" lvl="0" indent="-285750" algn="just" defTabSz="91440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smtClean="0">
                <a:ln>
                  <a:noFill/>
                </a:ln>
                <a:solidFill>
                  <a:prstClr val="black"/>
                </a:solidFill>
                <a:effectLst/>
                <a:uLnTx/>
                <a:uFillTx/>
              </a:rPr>
              <a:t>ORGANISATIONAL</a:t>
            </a:r>
            <a:r>
              <a:rPr kumimoji="0" lang="en-US" sz="2000" b="0" i="0" u="none" strike="noStrike" kern="0" cap="none" spc="0" normalizeH="0" noProof="0" dirty="0" smtClean="0">
                <a:ln>
                  <a:noFill/>
                </a:ln>
                <a:solidFill>
                  <a:prstClr val="black"/>
                </a:solidFill>
                <a:effectLst/>
                <a:uLnTx/>
                <a:uFillTx/>
              </a:rPr>
              <a:t> STRUCTURE</a:t>
            </a:r>
          </a:p>
          <a:p>
            <a:pPr marL="285750" marR="0" lvl="0" indent="-285750" algn="just" defTabSz="914400" eaLnBrk="1" fontAlgn="auto" latinLnBrk="0" hangingPunct="1">
              <a:lnSpc>
                <a:spcPct val="100000"/>
              </a:lnSpc>
              <a:spcBef>
                <a:spcPct val="20000"/>
              </a:spcBef>
              <a:spcAft>
                <a:spcPts val="0"/>
              </a:spcAft>
              <a:buClrTx/>
              <a:buSzTx/>
              <a:buFont typeface="Wingdings" panose="05000000000000000000" pitchFamily="2" charset="2"/>
              <a:buChar char="§"/>
              <a:tabLst/>
              <a:defRPr/>
            </a:pPr>
            <a:r>
              <a:rPr lang="en-US" sz="2000" kern="0" dirty="0" smtClean="0">
                <a:solidFill>
                  <a:prstClr val="black"/>
                </a:solidFill>
              </a:rPr>
              <a:t>DIRECTORATE LEGAL SERVICES</a:t>
            </a:r>
          </a:p>
          <a:p>
            <a:pPr marL="1257300" lvl="2" indent="-342900" algn="just">
              <a:spcBef>
                <a:spcPct val="20000"/>
              </a:spcBef>
              <a:buFont typeface="Wingdings" panose="05000000000000000000" pitchFamily="2" charset="2"/>
              <a:buChar char="Ø"/>
              <a:defRPr/>
            </a:pPr>
            <a:r>
              <a:rPr lang="en-US" sz="2000" kern="0" dirty="0" smtClean="0">
                <a:solidFill>
                  <a:prstClr val="black"/>
                </a:solidFill>
              </a:rPr>
              <a:t>INSPECTIONS</a:t>
            </a:r>
          </a:p>
          <a:p>
            <a:pPr marL="1257300" lvl="2" indent="-342900" algn="just">
              <a:spcBef>
                <a:spcPct val="20000"/>
              </a:spcBef>
              <a:buFont typeface="Wingdings" panose="05000000000000000000" pitchFamily="2" charset="2"/>
              <a:buChar char="Ø"/>
              <a:defRPr/>
            </a:pPr>
            <a:r>
              <a:rPr lang="en-US" sz="2000" kern="0" dirty="0" smtClean="0">
                <a:solidFill>
                  <a:prstClr val="black"/>
                </a:solidFill>
              </a:rPr>
              <a:t>INVESTIGATIONS</a:t>
            </a:r>
          </a:p>
          <a:p>
            <a:pPr marL="1257300" lvl="2" indent="-342900" algn="just">
              <a:spcBef>
                <a:spcPct val="20000"/>
              </a:spcBef>
              <a:buFont typeface="Wingdings" panose="05000000000000000000" pitchFamily="2" charset="2"/>
              <a:buChar char="Ø"/>
              <a:defRPr/>
            </a:pPr>
            <a:r>
              <a:rPr lang="en-US" sz="2000" kern="0" dirty="0" smtClean="0">
                <a:solidFill>
                  <a:prstClr val="black"/>
                </a:solidFill>
              </a:rPr>
              <a:t>MANDATORY REPORTS</a:t>
            </a:r>
          </a:p>
          <a:p>
            <a:pPr lvl="2" algn="just">
              <a:spcBef>
                <a:spcPct val="20000"/>
              </a:spcBef>
              <a:defRPr/>
            </a:pPr>
            <a:endParaRPr lang="en-US" kern="0" dirty="0">
              <a:solidFill>
                <a:prstClr val="black"/>
              </a:solidFill>
            </a:endParaRPr>
          </a:p>
        </p:txBody>
      </p:sp>
      <p:sp>
        <p:nvSpPr>
          <p:cNvPr id="8" name="Slide Number Placeholder 7"/>
          <p:cNvSpPr>
            <a:spLocks noGrp="1"/>
          </p:cNvSpPr>
          <p:nvPr>
            <p:ph type="sldNum" sz="quarter" idx="12"/>
          </p:nvPr>
        </p:nvSpPr>
        <p:spPr/>
        <p:txBody>
          <a:bodyPr/>
          <a:lstStyle/>
          <a:p>
            <a:fld id="{2FD00E00-2D4D-4D71-B8FD-D855CA91319B}" type="slidenum">
              <a:rPr lang="en-ZA" smtClean="0"/>
              <a:pPr/>
              <a:t>2</a:t>
            </a:fld>
            <a:endParaRPr lang="en-ZA"/>
          </a:p>
        </p:txBody>
      </p:sp>
    </p:spTree>
    <p:extLst>
      <p:ext uri="{BB962C8B-B14F-4D97-AF65-F5344CB8AC3E}">
        <p14:creationId xmlns:p14="http://schemas.microsoft.com/office/powerpoint/2010/main" xmlns="" val="131698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ICS Powerpoint template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69476" y="378012"/>
            <a:ext cx="7731613" cy="331467"/>
          </a:xfrm>
        </p:spPr>
        <p:txBody>
          <a:bodyPr>
            <a:noAutofit/>
          </a:bodyPr>
          <a:lstStyle/>
          <a:p>
            <a:r>
              <a:rPr lang="en-US" sz="2800" b="1" dirty="0" smtClean="0">
                <a:solidFill>
                  <a:schemeClr val="tx2"/>
                </a:solidFill>
                <a:cs typeface="Arial"/>
              </a:rPr>
              <a:t>DIRECTORATE SUPPORT SERVICES: FINANCE </a:t>
            </a:r>
            <a:endParaRPr lang="en-US" sz="2800" b="1" dirty="0">
              <a:solidFill>
                <a:schemeClr val="tx2"/>
              </a:solidFill>
              <a:cs typeface="Arial"/>
            </a:endParaRPr>
          </a:p>
        </p:txBody>
      </p:sp>
      <p:sp>
        <p:nvSpPr>
          <p:cNvPr id="6" name="Title 1"/>
          <p:cNvSpPr txBox="1">
            <a:spLocks/>
          </p:cNvSpPr>
          <p:nvPr/>
        </p:nvSpPr>
        <p:spPr>
          <a:xfrm>
            <a:off x="769477" y="872383"/>
            <a:ext cx="7065818" cy="331467"/>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rgbClr val="002541"/>
              </a:solidFill>
              <a:latin typeface="Arial"/>
              <a:cs typeface="Arial"/>
            </a:endParaRPr>
          </a:p>
        </p:txBody>
      </p:sp>
      <p:sp>
        <p:nvSpPr>
          <p:cNvPr id="9" name="Rectangle 8"/>
          <p:cNvSpPr/>
          <p:nvPr/>
        </p:nvSpPr>
        <p:spPr>
          <a:xfrm>
            <a:off x="769477" y="6597511"/>
            <a:ext cx="2605952" cy="246221"/>
          </a:xfrm>
          <a:prstGeom prst="rect">
            <a:avLst/>
          </a:prstGeom>
        </p:spPr>
        <p:txBody>
          <a:bodyPr wrap="none">
            <a:spAutoFit/>
          </a:bodyPr>
          <a:lstStyle/>
          <a:p>
            <a:r>
              <a:rPr lang="en-ZA" sz="1000" dirty="0">
                <a:solidFill>
                  <a:schemeClr val="bg1"/>
                </a:solidFill>
              </a:rPr>
              <a:t>Judicial Inspectorate for Correctional Services</a:t>
            </a:r>
          </a:p>
        </p:txBody>
      </p:sp>
      <p:sp>
        <p:nvSpPr>
          <p:cNvPr id="7" name="Rectangle 6"/>
          <p:cNvSpPr/>
          <p:nvPr/>
        </p:nvSpPr>
        <p:spPr>
          <a:xfrm>
            <a:off x="357158" y="1000108"/>
            <a:ext cx="8429684" cy="1421928"/>
          </a:xfrm>
          <a:prstGeom prst="rect">
            <a:avLst/>
          </a:prstGeom>
        </p:spPr>
        <p:txBody>
          <a:bodyPr wrap="square">
            <a:spAutoFit/>
          </a:bodyPr>
          <a:lstStyle/>
          <a:p>
            <a:r>
              <a:rPr lang="en-ZA" sz="2000" b="1" dirty="0" smtClean="0"/>
              <a:t>BUDGET ALLOCATION</a:t>
            </a:r>
            <a:r>
              <a:rPr lang="en-ZA" sz="2000" dirty="0" smtClean="0"/>
              <a:t/>
            </a:r>
            <a:br>
              <a:rPr lang="en-ZA" sz="2000" dirty="0" smtClean="0"/>
            </a:br>
            <a:endParaRPr lang="en-ZA" sz="2000" dirty="0" smtClean="0"/>
          </a:p>
          <a:p>
            <a:pPr marL="520700" indent="-355600" algn="just">
              <a:lnSpc>
                <a:spcPct val="80000"/>
              </a:lnSpc>
              <a:defRPr/>
            </a:pPr>
            <a:endParaRPr lang="en-ZA" sz="2000" dirty="0" smtClean="0"/>
          </a:p>
          <a:p>
            <a:pPr marL="180975" indent="-15875" algn="just">
              <a:lnSpc>
                <a:spcPct val="80000"/>
              </a:lnSpc>
              <a:defRPr/>
            </a:pPr>
            <a:endParaRPr lang="en-ZA" sz="2000" dirty="0" smtClean="0"/>
          </a:p>
          <a:p>
            <a:pPr marL="520700" indent="-355600" algn="just">
              <a:lnSpc>
                <a:spcPct val="80000"/>
              </a:lnSpc>
              <a:buFont typeface="+mj-lt"/>
              <a:buAutoNum type="arabicPeriod"/>
              <a:defRPr/>
            </a:pP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19924880"/>
              </p:ext>
            </p:extLst>
          </p:nvPr>
        </p:nvGraphicFramePr>
        <p:xfrm>
          <a:off x="528916" y="2512109"/>
          <a:ext cx="7546939" cy="2626055"/>
        </p:xfrm>
        <a:graphic>
          <a:graphicData uri="http://schemas.openxmlformats.org/drawingml/2006/table">
            <a:tbl>
              <a:tblPr firstRow="1" firstCol="1" bandRow="1"/>
              <a:tblGrid>
                <a:gridCol w="3581822">
                  <a:extLst>
                    <a:ext uri="{9D8B030D-6E8A-4147-A177-3AD203B41FA5}">
                      <a16:colId xmlns:a16="http://schemas.microsoft.com/office/drawing/2014/main" xmlns="" val="20000"/>
                    </a:ext>
                  </a:extLst>
                </a:gridCol>
                <a:gridCol w="3965117">
                  <a:extLst>
                    <a:ext uri="{9D8B030D-6E8A-4147-A177-3AD203B41FA5}">
                      <a16:colId xmlns:a16="http://schemas.microsoft.com/office/drawing/2014/main" xmlns="" val="20001"/>
                    </a:ext>
                  </a:extLst>
                </a:gridCol>
              </a:tblGrid>
              <a:tr h="335241">
                <a:tc>
                  <a:txBody>
                    <a:bodyPr/>
                    <a:lstStyle/>
                    <a:p>
                      <a:pPr>
                        <a:lnSpc>
                          <a:spcPct val="115000"/>
                        </a:lnSpc>
                        <a:spcAft>
                          <a:spcPts val="0"/>
                        </a:spcAft>
                      </a:pPr>
                      <a:r>
                        <a:rPr lang="en-US" sz="1200" b="1" dirty="0">
                          <a:solidFill>
                            <a:srgbClr val="000000"/>
                          </a:solidFill>
                          <a:effectLst/>
                          <a:latin typeface="Calibri"/>
                          <a:ea typeface="Times New Roman"/>
                          <a:cs typeface="Times New Roman"/>
                        </a:rPr>
                        <a:t>ITEMS</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nSpc>
                          <a:spcPct val="115000"/>
                        </a:lnSpc>
                        <a:spcAft>
                          <a:spcPts val="0"/>
                        </a:spcAft>
                      </a:pPr>
                      <a:r>
                        <a:rPr lang="en-US" sz="1200" b="1">
                          <a:solidFill>
                            <a:srgbClr val="000000"/>
                          </a:solidFill>
                          <a:effectLst/>
                          <a:latin typeface="Calibri"/>
                          <a:ea typeface="Times New Roman"/>
                          <a:cs typeface="Times New Roman"/>
                        </a:rPr>
                        <a:t>BALANCE</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xmlns="" val="10000"/>
                  </a:ext>
                </a:extLst>
              </a:tr>
              <a:tr h="668053">
                <a:tc>
                  <a:txBody>
                    <a:bodyPr/>
                    <a:lstStyle/>
                    <a:p>
                      <a:pPr>
                        <a:lnSpc>
                          <a:spcPct val="115000"/>
                        </a:lnSpc>
                        <a:spcAft>
                          <a:spcPts val="0"/>
                        </a:spcAft>
                      </a:pPr>
                      <a:r>
                        <a:rPr lang="en-US" sz="1200" b="1" dirty="0">
                          <a:solidFill>
                            <a:srgbClr val="000000"/>
                          </a:solidFill>
                          <a:effectLst/>
                          <a:latin typeface="Calibri"/>
                          <a:ea typeface="Times New Roman"/>
                          <a:cs typeface="Times New Roman"/>
                        </a:rPr>
                        <a:t>Total Budget Allocation</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b="1" dirty="0" smtClean="0">
                          <a:solidFill>
                            <a:srgbClr val="000000"/>
                          </a:solidFill>
                          <a:effectLst/>
                          <a:latin typeface="Calibri"/>
                          <a:ea typeface="Times New Roman"/>
                          <a:cs typeface="Times New Roman"/>
                        </a:rPr>
                        <a:t>R65,309,000.00 </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643760">
                <a:tc>
                  <a:txBody>
                    <a:bodyPr/>
                    <a:lstStyle/>
                    <a:p>
                      <a:pPr>
                        <a:lnSpc>
                          <a:spcPct val="115000"/>
                        </a:lnSpc>
                        <a:spcAft>
                          <a:spcPts val="0"/>
                        </a:spcAft>
                      </a:pPr>
                      <a:r>
                        <a:rPr lang="en-US" sz="1200" b="1">
                          <a:solidFill>
                            <a:srgbClr val="000000"/>
                          </a:solidFill>
                          <a:effectLst/>
                          <a:latin typeface="Calibri"/>
                          <a:ea typeface="Times New Roman"/>
                          <a:cs typeface="Times New Roman"/>
                        </a:rPr>
                        <a:t>Compensation of Employees</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b="1" dirty="0" smtClean="0">
                          <a:solidFill>
                            <a:srgbClr val="000000"/>
                          </a:solidFill>
                          <a:effectLst/>
                          <a:latin typeface="Calibri"/>
                          <a:ea typeface="Times New Roman"/>
                          <a:cs typeface="Times New Roman"/>
                        </a:rPr>
                        <a:t>R57,380,000.00 </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643760">
                <a:tc>
                  <a:txBody>
                    <a:bodyPr/>
                    <a:lstStyle/>
                    <a:p>
                      <a:pPr>
                        <a:lnSpc>
                          <a:spcPct val="115000"/>
                        </a:lnSpc>
                        <a:spcAft>
                          <a:spcPts val="0"/>
                        </a:spcAft>
                      </a:pPr>
                      <a:r>
                        <a:rPr lang="en-US" sz="1200" b="1" dirty="0">
                          <a:solidFill>
                            <a:srgbClr val="000000"/>
                          </a:solidFill>
                          <a:effectLst/>
                          <a:latin typeface="Calibri"/>
                          <a:ea typeface="Times New Roman"/>
                          <a:cs typeface="Times New Roman"/>
                        </a:rPr>
                        <a:t>Minor Assets (less than R5000)</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b="1" dirty="0" smtClean="0">
                          <a:solidFill>
                            <a:srgbClr val="000000"/>
                          </a:solidFill>
                          <a:effectLst/>
                          <a:latin typeface="Calibri"/>
                          <a:ea typeface="Times New Roman"/>
                          <a:cs typeface="Times New Roman"/>
                        </a:rPr>
                        <a:t>R883,000.00 </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335241">
                <a:tc>
                  <a:txBody>
                    <a:bodyPr/>
                    <a:lstStyle/>
                    <a:p>
                      <a:pPr>
                        <a:lnSpc>
                          <a:spcPct val="115000"/>
                        </a:lnSpc>
                        <a:spcAft>
                          <a:spcPts val="0"/>
                        </a:spcAft>
                      </a:pPr>
                      <a:r>
                        <a:rPr lang="en-US" sz="1200" b="1" dirty="0">
                          <a:solidFill>
                            <a:srgbClr val="000000"/>
                          </a:solidFill>
                          <a:effectLst/>
                          <a:latin typeface="Calibri"/>
                          <a:ea typeface="Times New Roman"/>
                          <a:cs typeface="Times New Roman"/>
                        </a:rPr>
                        <a:t>Goods and Services</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b="1" dirty="0" smtClean="0">
                          <a:solidFill>
                            <a:srgbClr val="000000"/>
                          </a:solidFill>
                          <a:effectLst/>
                          <a:latin typeface="Calibri"/>
                          <a:ea typeface="Times New Roman"/>
                          <a:cs typeface="Times New Roman"/>
                        </a:rPr>
                        <a:t>R7,046,000.00 </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bl>
          </a:graphicData>
        </a:graphic>
      </p:graphicFrame>
      <p:sp>
        <p:nvSpPr>
          <p:cNvPr id="5" name="Slide Number Placeholder 4"/>
          <p:cNvSpPr>
            <a:spLocks noGrp="1"/>
          </p:cNvSpPr>
          <p:nvPr>
            <p:ph type="sldNum" sz="quarter" idx="12"/>
          </p:nvPr>
        </p:nvSpPr>
        <p:spPr/>
        <p:txBody>
          <a:bodyPr/>
          <a:lstStyle/>
          <a:p>
            <a:fld id="{2FD00E00-2D4D-4D71-B8FD-D855CA91319B}" type="slidenum">
              <a:rPr lang="en-ZA" smtClean="0"/>
              <a:pPr/>
              <a:t>20</a:t>
            </a:fld>
            <a:endParaRPr lang="en-ZA"/>
          </a:p>
        </p:txBody>
      </p:sp>
      <p:sp>
        <p:nvSpPr>
          <p:cNvPr id="8" name="Rectangle 7"/>
          <p:cNvSpPr/>
          <p:nvPr/>
        </p:nvSpPr>
        <p:spPr>
          <a:xfrm>
            <a:off x="356353" y="1366754"/>
            <a:ext cx="7972174" cy="729430"/>
          </a:xfrm>
          <a:prstGeom prst="rect">
            <a:avLst/>
          </a:prstGeom>
        </p:spPr>
        <p:txBody>
          <a:bodyPr wrap="square">
            <a:spAutoFit/>
          </a:bodyPr>
          <a:lstStyle/>
          <a:p>
            <a:pPr algn="just">
              <a:lnSpc>
                <a:spcPct val="115000"/>
              </a:lnSpc>
              <a:spcAft>
                <a:spcPts val="1000"/>
              </a:spcAft>
            </a:pPr>
            <a:r>
              <a:rPr lang="en-ZA" dirty="0">
                <a:latin typeface="Calibri" panose="020F0502020204030204" pitchFamily="34" charset="0"/>
                <a:ea typeface="Calibri" panose="020F0502020204030204" pitchFamily="34" charset="0"/>
                <a:cs typeface="Times New Roman" panose="02020603050405020304" pitchFamily="18" charset="0"/>
              </a:rPr>
              <a:t>JICS was allocated a budget of R65 309 000.00 for the 2016-2017 financial year. The budget is inclusive of R883 000.00 for minor assets.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676295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ICS Powerpoint template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69476" y="378012"/>
            <a:ext cx="7731613" cy="331467"/>
          </a:xfrm>
        </p:spPr>
        <p:txBody>
          <a:bodyPr>
            <a:noAutofit/>
          </a:bodyPr>
          <a:lstStyle/>
          <a:p>
            <a:r>
              <a:rPr lang="en-US" sz="2800" b="1" dirty="0" smtClean="0">
                <a:solidFill>
                  <a:schemeClr val="tx2"/>
                </a:solidFill>
                <a:cs typeface="Arial"/>
              </a:rPr>
              <a:t>DIRECTORATE SUPPORT SERVICES: FINANCE </a:t>
            </a:r>
            <a:endParaRPr lang="en-US" sz="2800" b="1" dirty="0">
              <a:solidFill>
                <a:schemeClr val="tx2"/>
              </a:solidFill>
              <a:cs typeface="Arial"/>
            </a:endParaRPr>
          </a:p>
        </p:txBody>
      </p:sp>
      <p:sp>
        <p:nvSpPr>
          <p:cNvPr id="6" name="Title 1"/>
          <p:cNvSpPr txBox="1">
            <a:spLocks/>
          </p:cNvSpPr>
          <p:nvPr/>
        </p:nvSpPr>
        <p:spPr>
          <a:xfrm>
            <a:off x="769477" y="872383"/>
            <a:ext cx="7065818" cy="331467"/>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rgbClr val="002541"/>
              </a:solidFill>
              <a:latin typeface="Arial"/>
              <a:cs typeface="Arial"/>
            </a:endParaRPr>
          </a:p>
        </p:txBody>
      </p:sp>
      <p:sp>
        <p:nvSpPr>
          <p:cNvPr id="9" name="Rectangle 8"/>
          <p:cNvSpPr/>
          <p:nvPr/>
        </p:nvSpPr>
        <p:spPr>
          <a:xfrm>
            <a:off x="769477" y="6597511"/>
            <a:ext cx="2605952" cy="246221"/>
          </a:xfrm>
          <a:prstGeom prst="rect">
            <a:avLst/>
          </a:prstGeom>
        </p:spPr>
        <p:txBody>
          <a:bodyPr wrap="none">
            <a:spAutoFit/>
          </a:bodyPr>
          <a:lstStyle/>
          <a:p>
            <a:r>
              <a:rPr lang="en-ZA" sz="1000" dirty="0">
                <a:solidFill>
                  <a:schemeClr val="bg1"/>
                </a:solidFill>
              </a:rPr>
              <a:t>Judicial Inspectorate for Correctional Services</a:t>
            </a:r>
          </a:p>
        </p:txBody>
      </p:sp>
      <p:sp>
        <p:nvSpPr>
          <p:cNvPr id="7" name="Rectangle 6"/>
          <p:cNvSpPr/>
          <p:nvPr/>
        </p:nvSpPr>
        <p:spPr>
          <a:xfrm>
            <a:off x="357158" y="1000108"/>
            <a:ext cx="8429684" cy="1421928"/>
          </a:xfrm>
          <a:prstGeom prst="rect">
            <a:avLst/>
          </a:prstGeom>
        </p:spPr>
        <p:txBody>
          <a:bodyPr wrap="square">
            <a:spAutoFit/>
          </a:bodyPr>
          <a:lstStyle/>
          <a:p>
            <a:r>
              <a:rPr lang="en-ZA" sz="2000" b="1" dirty="0" smtClean="0"/>
              <a:t>BUDGET EXPENDITURE</a:t>
            </a:r>
            <a:r>
              <a:rPr lang="en-ZA" sz="2000" dirty="0" smtClean="0"/>
              <a:t/>
            </a:r>
            <a:br>
              <a:rPr lang="en-ZA" sz="2000" dirty="0" smtClean="0"/>
            </a:br>
            <a:endParaRPr lang="en-ZA" sz="2000" dirty="0" smtClean="0"/>
          </a:p>
          <a:p>
            <a:pPr marL="520700" indent="-355600" algn="just">
              <a:lnSpc>
                <a:spcPct val="80000"/>
              </a:lnSpc>
              <a:defRPr/>
            </a:pPr>
            <a:endParaRPr lang="en-ZA" sz="2000" dirty="0" smtClean="0"/>
          </a:p>
          <a:p>
            <a:pPr marL="180975" indent="-15875" algn="just">
              <a:lnSpc>
                <a:spcPct val="80000"/>
              </a:lnSpc>
              <a:defRPr/>
            </a:pPr>
            <a:endParaRPr lang="en-ZA" sz="2000" dirty="0" smtClean="0"/>
          </a:p>
          <a:p>
            <a:pPr marL="520700" indent="-355600" algn="just">
              <a:lnSpc>
                <a:spcPct val="80000"/>
              </a:lnSpc>
              <a:buFont typeface="+mj-lt"/>
              <a:buAutoNum type="arabicPeriod"/>
              <a:defRPr/>
            </a:pPr>
            <a:endParaRPr lang="en-ZA" dirty="0"/>
          </a:p>
        </p:txBody>
      </p:sp>
      <p:sp>
        <p:nvSpPr>
          <p:cNvPr id="5" name="Slide Number Placeholder 4"/>
          <p:cNvSpPr>
            <a:spLocks noGrp="1"/>
          </p:cNvSpPr>
          <p:nvPr>
            <p:ph type="sldNum" sz="quarter" idx="12"/>
          </p:nvPr>
        </p:nvSpPr>
        <p:spPr/>
        <p:txBody>
          <a:bodyPr/>
          <a:lstStyle/>
          <a:p>
            <a:fld id="{2FD00E00-2D4D-4D71-B8FD-D855CA91319B}" type="slidenum">
              <a:rPr lang="en-ZA" smtClean="0"/>
              <a:pPr/>
              <a:t>21</a:t>
            </a:fld>
            <a:endParaRPr lang="en-ZA"/>
          </a:p>
        </p:txBody>
      </p:sp>
      <p:sp>
        <p:nvSpPr>
          <p:cNvPr id="10" name="Rectangle 9"/>
          <p:cNvSpPr/>
          <p:nvPr/>
        </p:nvSpPr>
        <p:spPr>
          <a:xfrm>
            <a:off x="590897" y="1754954"/>
            <a:ext cx="8374524" cy="3817455"/>
          </a:xfrm>
          <a:prstGeom prst="rect">
            <a:avLst/>
          </a:prstGeom>
        </p:spPr>
        <p:txBody>
          <a:bodyPr wrap="square">
            <a:spAutoFit/>
          </a:bodyPr>
          <a:lstStyle/>
          <a:p>
            <a:pPr algn="just">
              <a:lnSpc>
                <a:spcPct val="115000"/>
              </a:lnSpc>
              <a:spcAft>
                <a:spcPts val="1000"/>
              </a:spcAft>
            </a:pPr>
            <a:r>
              <a:rPr lang="en-ZA" dirty="0">
                <a:latin typeface="Calibri" panose="020F0502020204030204" pitchFamily="34" charset="0"/>
                <a:ea typeface="Calibri" panose="020F0502020204030204" pitchFamily="34" charset="0"/>
                <a:cs typeface="Times New Roman" panose="02020603050405020304" pitchFamily="18" charset="0"/>
              </a:rPr>
              <a:t>The expenditure for the financial year amounts to R42 195 401.40.  JICS underspent by 35.39% (R23 113 598.60) of the total budget due to the following reasons:</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ZA" b="1" dirty="0">
                <a:latin typeface="Calibri" panose="020F0502020204030204" pitchFamily="34" charset="0"/>
                <a:ea typeface="Calibri" panose="020F0502020204030204" pitchFamily="34" charset="0"/>
                <a:cs typeface="Times New Roman" panose="02020603050405020304" pitchFamily="18" charset="0"/>
              </a:rPr>
              <a:t>Compensation of Employees</a:t>
            </a:r>
            <a:r>
              <a:rPr lang="en-ZA" dirty="0">
                <a:latin typeface="Calibri" panose="020F0502020204030204" pitchFamily="34" charset="0"/>
                <a:ea typeface="Calibri" panose="020F0502020204030204" pitchFamily="34" charset="0"/>
                <a:cs typeface="Times New Roman" panose="02020603050405020304" pitchFamily="18" charset="0"/>
              </a:rPr>
              <a:t> – under spending of 38% (R21 823 801.58) due to the delay in the appointment of permanent employees and the outstanding 18 permanent posts which were not filled.</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ZA" b="1" dirty="0">
                <a:latin typeface="Calibri" panose="020F0502020204030204" pitchFamily="34" charset="0"/>
                <a:ea typeface="Calibri" panose="020F0502020204030204" pitchFamily="34" charset="0"/>
                <a:cs typeface="Times New Roman" panose="02020603050405020304" pitchFamily="18" charset="0"/>
              </a:rPr>
              <a:t>Goods &amp; Services</a:t>
            </a:r>
            <a:r>
              <a:rPr lang="en-ZA" dirty="0">
                <a:latin typeface="Calibri" panose="020F0502020204030204" pitchFamily="34" charset="0"/>
                <a:ea typeface="Calibri" panose="020F0502020204030204" pitchFamily="34" charset="0"/>
                <a:cs typeface="Times New Roman" panose="02020603050405020304" pitchFamily="18" charset="0"/>
              </a:rPr>
              <a:t> </a:t>
            </a:r>
            <a:r>
              <a:rPr lang="en-ZA" dirty="0" smtClean="0">
                <a:latin typeface="Calibri" panose="020F0502020204030204" pitchFamily="34" charset="0"/>
                <a:ea typeface="Calibri" panose="020F0502020204030204" pitchFamily="34" charset="0"/>
                <a:cs typeface="Times New Roman" panose="02020603050405020304" pitchFamily="18" charset="0"/>
              </a:rPr>
              <a:t>– The allocated budget was R7 046 000 and the expenditure was R6 334 999, amounting to a cost saving of R711 000.  89.8% of the budget  was spent.</a:t>
            </a:r>
          </a:p>
          <a:p>
            <a:pPr marL="342900" lvl="0" indent="-342900" algn="just">
              <a:lnSpc>
                <a:spcPct val="115000"/>
              </a:lnSpc>
              <a:spcAft>
                <a:spcPts val="1000"/>
              </a:spcAft>
              <a:buFont typeface="Symbol" panose="05050102010706020507" pitchFamily="18" charset="2"/>
              <a:buChar char=""/>
            </a:pPr>
            <a:r>
              <a:rPr lang="en-ZA" b="1" dirty="0" smtClean="0">
                <a:latin typeface="Calibri" panose="020F0502020204030204" pitchFamily="34" charset="0"/>
                <a:ea typeface="Calibri" panose="020F0502020204030204" pitchFamily="34" charset="0"/>
                <a:cs typeface="Times New Roman" panose="02020603050405020304" pitchFamily="18" charset="0"/>
              </a:rPr>
              <a:t>Finance </a:t>
            </a:r>
            <a:r>
              <a:rPr lang="en-ZA" b="1" dirty="0">
                <a:latin typeface="Calibri" panose="020F0502020204030204" pitchFamily="34" charset="0"/>
                <a:ea typeface="Calibri" panose="020F0502020204030204" pitchFamily="34" charset="0"/>
                <a:cs typeface="Times New Roman" panose="02020603050405020304" pitchFamily="18" charset="0"/>
              </a:rPr>
              <a:t>leases - </a:t>
            </a:r>
            <a:r>
              <a:rPr lang="en-ZA" dirty="0">
                <a:latin typeface="Calibri" panose="020F0502020204030204" pitchFamily="34" charset="0"/>
                <a:ea typeface="Calibri" panose="020F0502020204030204" pitchFamily="34" charset="0"/>
                <a:cs typeface="Arial" panose="020B0604020202020204" pitchFamily="34" charset="0"/>
              </a:rPr>
              <a:t>Overspent by 3.107% due insufficient allocation to the budgetary item. </a:t>
            </a:r>
            <a:br>
              <a:rPr lang="en-ZA" dirty="0">
                <a:latin typeface="Calibri" panose="020F0502020204030204" pitchFamily="34" charset="0"/>
                <a:ea typeface="Calibri" panose="020F0502020204030204" pitchFamily="34" charset="0"/>
                <a:cs typeface="Arial" panose="020B0604020202020204" pitchFamily="34" charset="0"/>
              </a:rPr>
            </a:b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951357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CS Powerpoint template1.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0" y="5210108"/>
            <a:ext cx="7772400" cy="1470025"/>
          </a:xfrm>
        </p:spPr>
        <p:txBody>
          <a:bodyPr>
            <a:normAutofit fontScale="90000"/>
          </a:bodyPr>
          <a:lstStyle/>
          <a:p>
            <a:pPr algn="l"/>
            <a:r>
              <a:rPr lang="en-US" b="1" dirty="0" smtClean="0">
                <a:solidFill>
                  <a:srgbClr val="002541"/>
                </a:solidFill>
                <a:latin typeface="Arial"/>
                <a:cs typeface="Arial"/>
              </a:rPr>
              <a:t>Quarterly Report</a:t>
            </a:r>
            <a:br>
              <a:rPr lang="en-US" b="1" dirty="0" smtClean="0">
                <a:solidFill>
                  <a:srgbClr val="002541"/>
                </a:solidFill>
                <a:latin typeface="Arial"/>
                <a:cs typeface="Arial"/>
              </a:rPr>
            </a:br>
            <a:r>
              <a:rPr lang="en-US" b="1" dirty="0" smtClean="0">
                <a:solidFill>
                  <a:srgbClr val="002541"/>
                </a:solidFill>
                <a:latin typeface="Arial"/>
                <a:cs typeface="Arial"/>
              </a:rPr>
              <a:t>1 October – 31 December 2017</a:t>
            </a:r>
            <a:endParaRPr lang="en-US" b="1" dirty="0">
              <a:solidFill>
                <a:srgbClr val="002541"/>
              </a:solidFill>
              <a:latin typeface="Arial"/>
              <a:cs typeface="Arial"/>
            </a:endParaRPr>
          </a:p>
        </p:txBody>
      </p:sp>
    </p:spTree>
    <p:extLst>
      <p:ext uri="{BB962C8B-B14F-4D97-AF65-F5344CB8AC3E}">
        <p14:creationId xmlns:p14="http://schemas.microsoft.com/office/powerpoint/2010/main" xmlns="" val="4153813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ICS Powerpoint template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4268"/>
            <a:ext cx="9144000" cy="6858000"/>
          </a:xfrm>
          <a:prstGeom prst="rect">
            <a:avLst/>
          </a:prstGeom>
        </p:spPr>
      </p:pic>
      <p:sp>
        <p:nvSpPr>
          <p:cNvPr id="2" name="Title 1"/>
          <p:cNvSpPr>
            <a:spLocks noGrp="1"/>
          </p:cNvSpPr>
          <p:nvPr>
            <p:ph type="ctrTitle"/>
          </p:nvPr>
        </p:nvSpPr>
        <p:spPr>
          <a:xfrm>
            <a:off x="769476" y="378012"/>
            <a:ext cx="7731613" cy="331467"/>
          </a:xfrm>
        </p:spPr>
        <p:txBody>
          <a:bodyPr>
            <a:noAutofit/>
          </a:bodyPr>
          <a:lstStyle/>
          <a:p>
            <a:r>
              <a:rPr lang="en-US" sz="2800" b="1" dirty="0" smtClean="0">
                <a:solidFill>
                  <a:schemeClr val="tx2"/>
                </a:solidFill>
                <a:cs typeface="Arial"/>
              </a:rPr>
              <a:t>INSPECTING JUDGE: UPDATE </a:t>
            </a:r>
            <a:endParaRPr lang="en-US" sz="2800" b="1" dirty="0">
              <a:solidFill>
                <a:schemeClr val="tx2"/>
              </a:solidFill>
              <a:cs typeface="Arial"/>
            </a:endParaRPr>
          </a:p>
        </p:txBody>
      </p:sp>
      <p:sp>
        <p:nvSpPr>
          <p:cNvPr id="6" name="Title 1"/>
          <p:cNvSpPr txBox="1">
            <a:spLocks/>
          </p:cNvSpPr>
          <p:nvPr/>
        </p:nvSpPr>
        <p:spPr>
          <a:xfrm>
            <a:off x="769477" y="872383"/>
            <a:ext cx="7065818" cy="331467"/>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rgbClr val="002541"/>
              </a:solidFill>
              <a:latin typeface="Arial"/>
              <a:cs typeface="Arial"/>
            </a:endParaRPr>
          </a:p>
        </p:txBody>
      </p:sp>
      <p:sp>
        <p:nvSpPr>
          <p:cNvPr id="9" name="Rectangle 8"/>
          <p:cNvSpPr/>
          <p:nvPr/>
        </p:nvSpPr>
        <p:spPr>
          <a:xfrm>
            <a:off x="769477" y="6597511"/>
            <a:ext cx="2605952" cy="246221"/>
          </a:xfrm>
          <a:prstGeom prst="rect">
            <a:avLst/>
          </a:prstGeom>
        </p:spPr>
        <p:txBody>
          <a:bodyPr wrap="none">
            <a:spAutoFit/>
          </a:bodyPr>
          <a:lstStyle/>
          <a:p>
            <a:r>
              <a:rPr lang="en-ZA" sz="1000" dirty="0">
                <a:solidFill>
                  <a:schemeClr val="bg1"/>
                </a:solidFill>
              </a:rPr>
              <a:t>Judicial Inspectorate for Correctional Services</a:t>
            </a:r>
          </a:p>
        </p:txBody>
      </p:sp>
      <p:sp>
        <p:nvSpPr>
          <p:cNvPr id="7" name="Rectangle 6"/>
          <p:cNvSpPr/>
          <p:nvPr/>
        </p:nvSpPr>
        <p:spPr>
          <a:xfrm>
            <a:off x="357158" y="886608"/>
            <a:ext cx="8429684" cy="6161687"/>
          </a:xfrm>
          <a:prstGeom prst="rect">
            <a:avLst/>
          </a:prstGeom>
        </p:spPr>
        <p:txBody>
          <a:bodyPr wrap="square">
            <a:spAutoFit/>
          </a:bodyPr>
          <a:lstStyle/>
          <a:p>
            <a:pPr marL="342900" indent="-342900">
              <a:buFont typeface="Arial" panose="020B0604020202020204" pitchFamily="34" charset="0"/>
              <a:buChar char="•"/>
            </a:pPr>
            <a:r>
              <a:rPr lang="en-ZA" sz="2000" b="1" dirty="0" smtClean="0"/>
              <a:t>JICS Independence: </a:t>
            </a:r>
          </a:p>
          <a:p>
            <a:r>
              <a:rPr lang="en-ZA" sz="2000" dirty="0"/>
              <a:t>	</a:t>
            </a:r>
            <a:r>
              <a:rPr lang="en-ZA" sz="2000" dirty="0" smtClean="0"/>
              <a:t>- </a:t>
            </a:r>
            <a:r>
              <a:rPr lang="en-ZA" sz="2000" dirty="0" err="1" smtClean="0"/>
              <a:t>Sonke</a:t>
            </a:r>
            <a:r>
              <a:rPr lang="en-ZA" sz="2000" dirty="0" smtClean="0"/>
              <a:t> Litigation: Move towards “government component”</a:t>
            </a:r>
          </a:p>
          <a:p>
            <a:r>
              <a:rPr lang="en-ZA" sz="2000" dirty="0"/>
              <a:t>	</a:t>
            </a:r>
            <a:r>
              <a:rPr lang="en-ZA" sz="2000" dirty="0" smtClean="0"/>
              <a:t>- Attacks and Intimidation of JICS staff</a:t>
            </a:r>
          </a:p>
          <a:p>
            <a:r>
              <a:rPr lang="en-ZA" sz="2000" dirty="0"/>
              <a:t>	</a:t>
            </a:r>
            <a:r>
              <a:rPr lang="en-ZA" sz="2000" dirty="0" smtClean="0"/>
              <a:t>- Resistance in KZN: Access Denied</a:t>
            </a:r>
          </a:p>
          <a:p>
            <a:r>
              <a:rPr lang="en-ZA" sz="2000" dirty="0"/>
              <a:t>	</a:t>
            </a:r>
            <a:r>
              <a:rPr lang="en-ZA" sz="2000" dirty="0" smtClean="0"/>
              <a:t>- Mandatory Reporting System Dysfunctional</a:t>
            </a:r>
          </a:p>
          <a:p>
            <a:pPr marL="342900" indent="-342900">
              <a:buFont typeface="Arial" panose="020B0604020202020204" pitchFamily="34" charset="0"/>
              <a:buChar char="•"/>
            </a:pPr>
            <a:r>
              <a:rPr lang="en-ZA" sz="2000" b="1" dirty="0" smtClean="0"/>
              <a:t>Finances: Budget Cuts</a:t>
            </a:r>
          </a:p>
          <a:p>
            <a:pPr marL="342900" indent="-342900">
              <a:buFont typeface="Arial" panose="020B0604020202020204" pitchFamily="34" charset="0"/>
              <a:buChar char="•"/>
            </a:pPr>
            <a:r>
              <a:rPr lang="en-ZA" sz="2000" b="1" dirty="0" smtClean="0"/>
              <a:t>Accommodation</a:t>
            </a:r>
            <a:r>
              <a:rPr lang="en-ZA" sz="2000" dirty="0" smtClean="0"/>
              <a:t> </a:t>
            </a:r>
          </a:p>
          <a:p>
            <a:r>
              <a:rPr lang="en-ZA" sz="2000" dirty="0"/>
              <a:t>	</a:t>
            </a:r>
            <a:r>
              <a:rPr lang="en-ZA" sz="2000" dirty="0" smtClean="0"/>
              <a:t>- Head Office/Northern Regional Office</a:t>
            </a:r>
          </a:p>
          <a:p>
            <a:r>
              <a:rPr lang="en-ZA" sz="2000" dirty="0"/>
              <a:t>	</a:t>
            </a:r>
            <a:r>
              <a:rPr lang="en-ZA" sz="2000" dirty="0" smtClean="0"/>
              <a:t>- Opening of JICS Regional Management Offices</a:t>
            </a:r>
          </a:p>
          <a:p>
            <a:pPr marL="342900" indent="-342900">
              <a:buFont typeface="Arial" panose="020B0604020202020204" pitchFamily="34" charset="0"/>
              <a:buChar char="•"/>
            </a:pPr>
            <a:r>
              <a:rPr lang="en-ZA" sz="2000" b="1" dirty="0" smtClean="0"/>
              <a:t>Thematic Reports</a:t>
            </a:r>
          </a:p>
          <a:p>
            <a:r>
              <a:rPr lang="en-ZA" sz="2000" dirty="0"/>
              <a:t>	</a:t>
            </a:r>
            <a:r>
              <a:rPr lang="en-ZA" sz="2000" dirty="0" smtClean="0"/>
              <a:t>- Unacceptable state of various Correctional Facilities (health, security)</a:t>
            </a:r>
          </a:p>
          <a:p>
            <a:r>
              <a:rPr lang="en-ZA" sz="2000" dirty="0"/>
              <a:t>	</a:t>
            </a:r>
            <a:r>
              <a:rPr lang="en-ZA" sz="2000" dirty="0" smtClean="0"/>
              <a:t>- “Blood on the Floor” </a:t>
            </a:r>
          </a:p>
          <a:p>
            <a:r>
              <a:rPr lang="en-ZA" sz="2000" dirty="0"/>
              <a:t>	</a:t>
            </a:r>
            <a:r>
              <a:rPr lang="en-ZA" sz="2000" dirty="0" smtClean="0"/>
              <a:t>- Other</a:t>
            </a:r>
          </a:p>
          <a:p>
            <a:pPr marL="342900" indent="-342900">
              <a:buFont typeface="Arial" panose="020B0604020202020204" pitchFamily="34" charset="0"/>
              <a:buChar char="•"/>
            </a:pPr>
            <a:r>
              <a:rPr lang="en-ZA" sz="2000" b="1" dirty="0" smtClean="0"/>
              <a:t>Assault </a:t>
            </a:r>
            <a:r>
              <a:rPr lang="en-ZA" sz="2000" b="1" dirty="0"/>
              <a:t>Case: Portfolio Committee Feedback</a:t>
            </a:r>
          </a:p>
          <a:p>
            <a:pPr marL="342900" indent="-342900">
              <a:buFont typeface="Arial" panose="020B0604020202020204" pitchFamily="34" charset="0"/>
              <a:buChar char="•"/>
            </a:pPr>
            <a:r>
              <a:rPr lang="en-ZA" sz="2000" b="1" dirty="0" smtClean="0"/>
              <a:t>Nelson Mandela Rules International Conference</a:t>
            </a:r>
          </a:p>
          <a:p>
            <a:pPr marL="342900" indent="-342900">
              <a:buFont typeface="Arial" panose="020B0604020202020204" pitchFamily="34" charset="0"/>
              <a:buChar char="•"/>
            </a:pPr>
            <a:r>
              <a:rPr lang="en-ZA" sz="2000" b="1" dirty="0" smtClean="0"/>
              <a:t>JICS Profile - JICS</a:t>
            </a:r>
            <a:r>
              <a:rPr lang="en-ZA" sz="2000" dirty="0" smtClean="0"/>
              <a:t> </a:t>
            </a:r>
            <a:r>
              <a:rPr lang="en-ZA" sz="2000" b="1" dirty="0" smtClean="0"/>
              <a:t>Spokesperson</a:t>
            </a:r>
          </a:p>
          <a:p>
            <a:pPr marL="342900" indent="-342900">
              <a:buFont typeface="Arial" panose="020B0604020202020204" pitchFamily="34" charset="0"/>
              <a:buChar char="•"/>
            </a:pPr>
            <a:r>
              <a:rPr lang="en-ZA" sz="2000" b="1" dirty="0" smtClean="0"/>
              <a:t>JICS Staff/Restructuring and Filling of Vacancies</a:t>
            </a:r>
          </a:p>
          <a:p>
            <a:r>
              <a:rPr lang="en-ZA" sz="2000" dirty="0"/>
              <a:t>	</a:t>
            </a:r>
            <a:endParaRPr lang="en-ZA" sz="2000" dirty="0" smtClean="0"/>
          </a:p>
          <a:p>
            <a:pPr marL="342900" indent="-342900">
              <a:buFont typeface="Arial" panose="020B0604020202020204" pitchFamily="34" charset="0"/>
              <a:buChar char="•"/>
            </a:pPr>
            <a:endParaRPr lang="en-ZA" sz="2000" dirty="0" smtClean="0"/>
          </a:p>
          <a:p>
            <a:pPr marL="520700" indent="-355600" algn="just">
              <a:lnSpc>
                <a:spcPct val="80000"/>
              </a:lnSpc>
              <a:buFont typeface="+mj-lt"/>
              <a:buAutoNum type="arabicPeriod"/>
              <a:defRPr/>
            </a:pPr>
            <a:endParaRPr lang="en-ZA" dirty="0"/>
          </a:p>
        </p:txBody>
      </p:sp>
      <p:sp>
        <p:nvSpPr>
          <p:cNvPr id="5" name="Slide Number Placeholder 4"/>
          <p:cNvSpPr>
            <a:spLocks noGrp="1"/>
          </p:cNvSpPr>
          <p:nvPr>
            <p:ph type="sldNum" sz="quarter" idx="12"/>
          </p:nvPr>
        </p:nvSpPr>
        <p:spPr/>
        <p:txBody>
          <a:bodyPr/>
          <a:lstStyle/>
          <a:p>
            <a:fld id="{2FD00E00-2D4D-4D71-B8FD-D855CA91319B}" type="slidenum">
              <a:rPr lang="en-ZA" smtClean="0"/>
              <a:pPr/>
              <a:t>23</a:t>
            </a:fld>
            <a:endParaRPr lang="en-ZA"/>
          </a:p>
        </p:txBody>
      </p:sp>
    </p:spTree>
    <p:extLst>
      <p:ext uri="{BB962C8B-B14F-4D97-AF65-F5344CB8AC3E}">
        <p14:creationId xmlns:p14="http://schemas.microsoft.com/office/powerpoint/2010/main" xmlns="" val="213341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ICS Powerpoint template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69477" y="378012"/>
            <a:ext cx="7065818" cy="331467"/>
          </a:xfrm>
        </p:spPr>
        <p:txBody>
          <a:bodyPr>
            <a:normAutofit fontScale="90000"/>
          </a:bodyPr>
          <a:lstStyle/>
          <a:p>
            <a:pPr algn="l">
              <a:lnSpc>
                <a:spcPct val="115000"/>
              </a:lnSpc>
              <a:spcBef>
                <a:spcPts val="1200"/>
              </a:spcBef>
              <a:spcAft>
                <a:spcPts val="0"/>
              </a:spcAft>
            </a:pPr>
            <a:r>
              <a:rPr lang="en-ZA" sz="1800" b="1" kern="0" dirty="0">
                <a:latin typeface="Arial" panose="020B0604020202020204" pitchFamily="34" charset="0"/>
                <a:ea typeface="Times New Roman" panose="02020603050405020304" pitchFamily="18" charset="0"/>
                <a:cs typeface="Times New Roman" panose="02020603050405020304" pitchFamily="18" charset="0"/>
              </a:rPr>
              <a:t>UPDATE BY THE INSPECTING </a:t>
            </a:r>
            <a:r>
              <a:rPr lang="en-ZA" sz="1800" b="1" kern="0" dirty="0" smtClean="0">
                <a:latin typeface="Arial" panose="020B0604020202020204" pitchFamily="34" charset="0"/>
                <a:ea typeface="Times New Roman" panose="02020603050405020304" pitchFamily="18" charset="0"/>
                <a:cs typeface="Times New Roman" panose="02020603050405020304" pitchFamily="18" charset="0"/>
              </a:rPr>
              <a:t>JUDGE:</a:t>
            </a:r>
            <a:br>
              <a:rPr lang="en-ZA" sz="1800" b="1" kern="0" dirty="0" smtClean="0">
                <a:latin typeface="Arial" panose="020B0604020202020204" pitchFamily="34" charset="0"/>
                <a:ea typeface="Times New Roman" panose="02020603050405020304" pitchFamily="18" charset="0"/>
                <a:cs typeface="Times New Roman" panose="02020603050405020304" pitchFamily="18" charset="0"/>
              </a:rPr>
            </a:br>
            <a:r>
              <a:rPr lang="en-ZA" sz="1800" b="1" kern="0" dirty="0" smtClean="0">
                <a:latin typeface="Arial" panose="020B0604020202020204" pitchFamily="34" charset="0"/>
                <a:ea typeface="Times New Roman" panose="02020603050405020304" pitchFamily="18" charset="0"/>
                <a:cs typeface="Times New Roman" panose="02020603050405020304" pitchFamily="18" charset="0"/>
              </a:rPr>
              <a:t> STAFF, </a:t>
            </a:r>
            <a:r>
              <a:rPr lang="en-ZA" sz="1800" b="1" kern="0" dirty="0">
                <a:latin typeface="Arial" panose="020B0604020202020204" pitchFamily="34" charset="0"/>
                <a:ea typeface="Times New Roman" panose="02020603050405020304" pitchFamily="18" charset="0"/>
                <a:cs typeface="Times New Roman" panose="02020603050405020304" pitchFamily="18" charset="0"/>
              </a:rPr>
              <a:t>OFFICE </a:t>
            </a:r>
            <a:r>
              <a:rPr lang="en-ZA" sz="1800" b="1" kern="0" dirty="0" smtClean="0">
                <a:latin typeface="Arial" panose="020B0604020202020204" pitchFamily="34" charset="0"/>
                <a:ea typeface="Times New Roman" panose="02020603050405020304" pitchFamily="18" charset="0"/>
                <a:cs typeface="Times New Roman" panose="02020603050405020304" pitchFamily="18" charset="0"/>
              </a:rPr>
              <a:t>SPACE AND </a:t>
            </a:r>
            <a:r>
              <a:rPr lang="en-ZA" sz="1800" b="1" kern="0" dirty="0">
                <a:latin typeface="Arial" panose="020B0604020202020204" pitchFamily="34" charset="0"/>
                <a:ea typeface="Times New Roman" panose="02020603050405020304" pitchFamily="18" charset="0"/>
                <a:cs typeface="Times New Roman" panose="02020603050405020304" pitchFamily="18" charset="0"/>
              </a:rPr>
              <a:t>ACCOMMODATION </a:t>
            </a:r>
            <a:endParaRPr lang="en-ZA" sz="1800" b="1" kern="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769477" y="872383"/>
            <a:ext cx="7065818" cy="331467"/>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rgbClr val="002541"/>
              </a:solidFill>
              <a:latin typeface="Arial"/>
              <a:cs typeface="Arial"/>
            </a:endParaRPr>
          </a:p>
        </p:txBody>
      </p:sp>
      <p:sp>
        <p:nvSpPr>
          <p:cNvPr id="9" name="Rectangle 8"/>
          <p:cNvSpPr/>
          <p:nvPr/>
        </p:nvSpPr>
        <p:spPr>
          <a:xfrm>
            <a:off x="769477" y="6597511"/>
            <a:ext cx="2605952" cy="246221"/>
          </a:xfrm>
          <a:prstGeom prst="rect">
            <a:avLst/>
          </a:prstGeom>
        </p:spPr>
        <p:txBody>
          <a:bodyPr wrap="none">
            <a:spAutoFit/>
          </a:bodyPr>
          <a:lstStyle/>
          <a:p>
            <a:r>
              <a:rPr lang="en-ZA" sz="1000" dirty="0">
                <a:solidFill>
                  <a:schemeClr val="bg1"/>
                </a:solidFill>
              </a:rPr>
              <a:t>Judicial Inspectorate for Correctional Services</a:t>
            </a:r>
          </a:p>
        </p:txBody>
      </p:sp>
      <p:sp>
        <p:nvSpPr>
          <p:cNvPr id="5" name="Rectangle 4"/>
          <p:cNvSpPr/>
          <p:nvPr/>
        </p:nvSpPr>
        <p:spPr>
          <a:xfrm>
            <a:off x="769477" y="1203850"/>
            <a:ext cx="4572000" cy="682238"/>
          </a:xfrm>
          <a:prstGeom prst="rect">
            <a:avLst/>
          </a:prstGeom>
        </p:spPr>
        <p:txBody>
          <a:bodyPr>
            <a:spAutoFit/>
          </a:bodyPr>
          <a:lstStyle/>
          <a:p>
            <a:pPr>
              <a:lnSpc>
                <a:spcPct val="150000"/>
              </a:lnSpc>
              <a:spcAft>
                <a:spcPts val="1000"/>
              </a:spcAft>
            </a:pPr>
            <a:r>
              <a:rPr lang="en-US" sz="1000" dirty="0">
                <a:latin typeface="Arial" panose="020B0604020202020204" pitchFamily="34" charset="0"/>
                <a:ea typeface="Calibri" panose="020F0502020204030204" pitchFamily="34" charset="0"/>
                <a:cs typeface="Arial" panose="020B0604020202020204" pitchFamily="34" charset="0"/>
              </a:rPr>
              <a:t> </a:t>
            </a:r>
            <a:endParaRPr lang="en-ZA" sz="1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endParaRPr lang="en-ZA"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870061" y="648570"/>
            <a:ext cx="1699403" cy="728405"/>
          </a:xfrm>
          <a:prstGeom prst="rect">
            <a:avLst/>
          </a:prstGeom>
        </p:spPr>
        <p:txBody>
          <a:bodyPr wrap="square">
            <a:spAutoFit/>
          </a:bodyPr>
          <a:lstStyle/>
          <a:p>
            <a:pPr>
              <a:lnSpc>
                <a:spcPct val="150000"/>
              </a:lnSpc>
              <a:spcAft>
                <a:spcPts val="100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000"/>
              </a:spcAft>
            </a:pP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69477" y="1286626"/>
            <a:ext cx="5933075" cy="4288353"/>
          </a:xfrm>
          <a:prstGeom prst="rect">
            <a:avLst/>
          </a:prstGeom>
        </p:spPr>
        <p:txBody>
          <a:bodyPr wrap="square">
            <a:spAutoFit/>
          </a:bodyPr>
          <a:lstStyle/>
          <a:p>
            <a:pPr>
              <a:lnSpc>
                <a:spcPct val="115000"/>
              </a:lnSpc>
              <a:spcBef>
                <a:spcPts val="200"/>
              </a:spcBef>
              <a:spcAft>
                <a:spcPts val="0"/>
              </a:spcAft>
            </a:pPr>
            <a:r>
              <a:rPr lang="en-ZA" sz="1000" b="1" dirty="0">
                <a:latin typeface="Arial" panose="020B0604020202020204" pitchFamily="34" charset="0"/>
                <a:ea typeface="Times New Roman" panose="02020603050405020304" pitchFamily="18" charset="0"/>
                <a:cs typeface="Times New Roman" panose="02020603050405020304" pitchFamily="18" charset="0"/>
              </a:rPr>
              <a:t>Staff</a:t>
            </a:r>
          </a:p>
          <a:p>
            <a:pPr algn="just">
              <a:lnSpc>
                <a:spcPct val="150000"/>
              </a:lnSpc>
              <a:spcAft>
                <a:spcPts val="1000"/>
              </a:spcAft>
            </a:pPr>
            <a:r>
              <a:rPr lang="en-ZA" sz="1100" dirty="0">
                <a:latin typeface="Arial" panose="020B0604020202020204" pitchFamily="34" charset="0"/>
                <a:ea typeface="Calibri" panose="020F0502020204030204" pitchFamily="34" charset="0"/>
                <a:cs typeface="Arial" panose="020B0604020202020204" pitchFamily="34" charset="0"/>
              </a:rPr>
              <a:t>At the assumption of office by the IJ on 1 April 2016 JICS was understaffed. In view of its important task, it still is. However, significant progress has been made.</a:t>
            </a:r>
            <a:endParaRPr lang="en-ZA" sz="1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Bef>
                <a:spcPts val="200"/>
              </a:spcBef>
              <a:spcAft>
                <a:spcPts val="0"/>
              </a:spcAft>
            </a:pPr>
            <a:endParaRPr lang="en-ZA" sz="1000" b="1"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n-ZA" sz="1100" dirty="0">
                <a:latin typeface="Arial" panose="020B0604020202020204" pitchFamily="34" charset="0"/>
                <a:ea typeface="Calibri" panose="020F0502020204030204" pitchFamily="34" charset="0"/>
                <a:cs typeface="Arial" panose="020B0604020202020204" pitchFamily="34" charset="0"/>
                <a:hlinkClick r:id="rId3" action="ppaction://hlinkfile"/>
              </a:rPr>
              <a:t>The organogram </a:t>
            </a:r>
            <a:r>
              <a:rPr lang="en-ZA" sz="1100" dirty="0" smtClean="0">
                <a:latin typeface="Arial" panose="020B0604020202020204" pitchFamily="34" charset="0"/>
                <a:ea typeface="Calibri" panose="020F0502020204030204" pitchFamily="34" charset="0"/>
                <a:cs typeface="Arial" panose="020B0604020202020204" pitchFamily="34" charset="0"/>
                <a:hlinkClick r:id="rId3" action="ppaction://hlinkfile"/>
              </a:rPr>
              <a:t> </a:t>
            </a:r>
            <a:r>
              <a:rPr lang="en-ZA" sz="1100" dirty="0">
                <a:latin typeface="Arial" panose="020B0604020202020204" pitchFamily="34" charset="0"/>
                <a:ea typeface="Calibri" panose="020F0502020204030204" pitchFamily="34" charset="0"/>
                <a:cs typeface="Arial" panose="020B0604020202020204" pitchFamily="34" charset="0"/>
              </a:rPr>
              <a:t>shows the staff position of JICS in April 2016:</a:t>
            </a:r>
            <a:endParaRPr lang="en-ZA" sz="1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ZA" sz="1100" dirty="0">
                <a:latin typeface="Arial" panose="020B0604020202020204" pitchFamily="34" charset="0"/>
                <a:ea typeface="Calibri" panose="020F0502020204030204" pitchFamily="34" charset="0"/>
                <a:cs typeface="Arial" panose="020B0604020202020204" pitchFamily="34" charset="0"/>
              </a:rPr>
              <a:t>In his May 2016 speech the Minister indicated that 42 new positions had been allocated to JICS. This was much welcomed. Due to differences of interpretation amongst JICS, DCS and Treasury, it was not easy to have these positions formalised and filled.</a:t>
            </a:r>
            <a:endParaRPr lang="en-ZA" sz="1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ZA" sz="1100" dirty="0">
                <a:latin typeface="Arial" panose="020B0604020202020204" pitchFamily="34" charset="0"/>
                <a:ea typeface="Calibri" panose="020F0502020204030204" pitchFamily="34" charset="0"/>
                <a:cs typeface="Arial" panose="020B0604020202020204" pitchFamily="34" charset="0"/>
              </a:rPr>
              <a:t>Most of the JICS positions have now been filled, especially because of the energetic efforts of </a:t>
            </a:r>
            <a:r>
              <a:rPr lang="en-ZA" sz="1100" dirty="0" smtClean="0">
                <a:latin typeface="Arial" panose="020B0604020202020204" pitchFamily="34" charset="0"/>
                <a:ea typeface="Calibri" panose="020F0502020204030204" pitchFamily="34" charset="0"/>
                <a:cs typeface="Arial" panose="020B0604020202020204" pitchFamily="34" charset="0"/>
              </a:rPr>
              <a:t>Mr </a:t>
            </a:r>
            <a:r>
              <a:rPr lang="en-ZA" sz="1100" dirty="0">
                <a:latin typeface="Arial" panose="020B0604020202020204" pitchFamily="34" charset="0"/>
                <a:ea typeface="Calibri" panose="020F0502020204030204" pitchFamily="34" charset="0"/>
                <a:cs typeface="Arial" panose="020B0604020202020204" pitchFamily="34" charset="0"/>
              </a:rPr>
              <a:t>Misser (who took office as CEO in September 2017) and Mr Eddie Brewis (who joined JICS late in 2016 to head Human Resources).</a:t>
            </a:r>
            <a:endParaRPr lang="en-ZA" sz="1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1000"/>
              </a:spcAft>
            </a:pPr>
            <a:endParaRPr lang="en-ZA" sz="11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ZA" sz="1100" dirty="0" smtClean="0">
                <a:latin typeface="Arial" panose="020B0604020202020204" pitchFamily="34" charset="0"/>
                <a:ea typeface="Calibri" panose="020F0502020204030204" pitchFamily="34" charset="0"/>
                <a:cs typeface="Arial" panose="020B0604020202020204" pitchFamily="34" charset="0"/>
                <a:hlinkClick r:id="rId4" action="ppaction://hlinkfile"/>
              </a:rPr>
              <a:t>The updated organogram </a:t>
            </a:r>
            <a:r>
              <a:rPr lang="en-ZA" sz="1100" dirty="0">
                <a:latin typeface="Arial" panose="020B0604020202020204" pitchFamily="34" charset="0"/>
                <a:ea typeface="Calibri" panose="020F0502020204030204" pitchFamily="34" charset="0"/>
                <a:cs typeface="Arial" panose="020B0604020202020204" pitchFamily="34" charset="0"/>
              </a:rPr>
              <a:t>and staff </a:t>
            </a:r>
            <a:r>
              <a:rPr lang="en-ZA" sz="1100" dirty="0" smtClean="0">
                <a:latin typeface="Arial" panose="020B0604020202020204" pitchFamily="34" charset="0"/>
                <a:ea typeface="Calibri" panose="020F0502020204030204" pitchFamily="34" charset="0"/>
                <a:cs typeface="Arial" panose="020B0604020202020204" pitchFamily="34" charset="0"/>
              </a:rPr>
              <a:t>equity</a:t>
            </a:r>
            <a:r>
              <a:rPr lang="en-ZA" sz="1100" dirty="0">
                <a:latin typeface="Arial" panose="020B0604020202020204" pitchFamily="34" charset="0"/>
                <a:ea typeface="Calibri" panose="020F0502020204030204" pitchFamily="34" charset="0"/>
                <a:cs typeface="Arial" panose="020B0604020202020204" pitchFamily="34" charset="0"/>
              </a:rPr>
              <a:t> </a:t>
            </a:r>
            <a:r>
              <a:rPr lang="en-ZA" sz="1100" dirty="0" smtClean="0">
                <a:latin typeface="Arial" panose="020B0604020202020204" pitchFamily="34" charset="0"/>
                <a:ea typeface="Calibri" panose="020F0502020204030204" pitchFamily="34" charset="0"/>
                <a:cs typeface="Arial" panose="020B0604020202020204" pitchFamily="34" charset="0"/>
              </a:rPr>
              <a:t>of </a:t>
            </a:r>
            <a:r>
              <a:rPr lang="en-ZA" sz="1100" dirty="0">
                <a:latin typeface="Arial" panose="020B0604020202020204" pitchFamily="34" charset="0"/>
                <a:ea typeface="Calibri" panose="020F0502020204030204" pitchFamily="34" charset="0"/>
                <a:cs typeface="Arial" panose="020B0604020202020204" pitchFamily="34" charset="0"/>
              </a:rPr>
              <a:t>9 </a:t>
            </a:r>
            <a:r>
              <a:rPr lang="en-ZA" sz="1100" dirty="0" smtClean="0">
                <a:latin typeface="Arial" panose="020B0604020202020204" pitchFamily="34" charset="0"/>
                <a:ea typeface="Calibri" panose="020F0502020204030204" pitchFamily="34" charset="0"/>
                <a:cs typeface="Arial" panose="020B0604020202020204" pitchFamily="34" charset="0"/>
              </a:rPr>
              <a:t>February 2018 can be opened at this link.</a:t>
            </a:r>
            <a:endParaRPr lang="en-ZA" sz="1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1000"/>
              </a:spcAft>
              <a:tabLst>
                <a:tab pos="1394460" algn="l"/>
              </a:tabLst>
            </a:pPr>
            <a:r>
              <a:rPr lang="en-ZA" sz="1100" b="1" dirty="0">
                <a:latin typeface="Arial" panose="020B0604020202020204" pitchFamily="34" charset="0"/>
                <a:ea typeface="Calibri" panose="020F0502020204030204" pitchFamily="34" charset="0"/>
                <a:cs typeface="Arial" panose="020B0604020202020204" pitchFamily="34" charset="0"/>
              </a:rPr>
              <a:t>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0741378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ICS Powerpoint template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69477" y="378012"/>
            <a:ext cx="7065818" cy="331467"/>
          </a:xfrm>
        </p:spPr>
        <p:txBody>
          <a:bodyPr>
            <a:normAutofit fontScale="90000"/>
          </a:bodyPr>
          <a:lstStyle/>
          <a:p>
            <a:pPr algn="l">
              <a:lnSpc>
                <a:spcPct val="115000"/>
              </a:lnSpc>
              <a:spcBef>
                <a:spcPts val="1200"/>
              </a:spcBef>
              <a:spcAft>
                <a:spcPts val="0"/>
              </a:spcAft>
            </a:pPr>
            <a:r>
              <a:rPr lang="en-ZA" sz="1800" b="1" kern="0" dirty="0">
                <a:latin typeface="Arial" panose="020B0604020202020204" pitchFamily="34" charset="0"/>
                <a:ea typeface="Times New Roman" panose="02020603050405020304" pitchFamily="18" charset="0"/>
                <a:cs typeface="Times New Roman" panose="02020603050405020304" pitchFamily="18" charset="0"/>
              </a:rPr>
              <a:t>UPDATE BY THE INSPECTING </a:t>
            </a:r>
            <a:r>
              <a:rPr lang="en-ZA" sz="1800" b="1" kern="0" dirty="0" smtClean="0">
                <a:latin typeface="Arial" panose="020B0604020202020204" pitchFamily="34" charset="0"/>
                <a:ea typeface="Times New Roman" panose="02020603050405020304" pitchFamily="18" charset="0"/>
                <a:cs typeface="Times New Roman" panose="02020603050405020304" pitchFamily="18" charset="0"/>
              </a:rPr>
              <a:t>JUDGE:</a:t>
            </a:r>
            <a:br>
              <a:rPr lang="en-ZA" sz="1800" b="1" kern="0" dirty="0" smtClean="0">
                <a:latin typeface="Arial" panose="020B0604020202020204" pitchFamily="34" charset="0"/>
                <a:ea typeface="Times New Roman" panose="02020603050405020304" pitchFamily="18" charset="0"/>
                <a:cs typeface="Times New Roman" panose="02020603050405020304" pitchFamily="18" charset="0"/>
              </a:rPr>
            </a:br>
            <a:r>
              <a:rPr lang="en-ZA" sz="1800" b="1" kern="0" dirty="0" smtClean="0">
                <a:latin typeface="Arial" panose="020B0604020202020204" pitchFamily="34" charset="0"/>
                <a:ea typeface="Times New Roman" panose="02020603050405020304" pitchFamily="18" charset="0"/>
                <a:cs typeface="Times New Roman" panose="02020603050405020304" pitchFamily="18" charset="0"/>
              </a:rPr>
              <a:t> STAFF, </a:t>
            </a:r>
            <a:r>
              <a:rPr lang="en-ZA" sz="1800" b="1" kern="0" dirty="0">
                <a:latin typeface="Arial" panose="020B0604020202020204" pitchFamily="34" charset="0"/>
                <a:ea typeface="Times New Roman" panose="02020603050405020304" pitchFamily="18" charset="0"/>
                <a:cs typeface="Times New Roman" panose="02020603050405020304" pitchFamily="18" charset="0"/>
              </a:rPr>
              <a:t>OFFICE </a:t>
            </a:r>
            <a:r>
              <a:rPr lang="en-ZA" sz="1800" b="1" kern="0" dirty="0" smtClean="0">
                <a:latin typeface="Arial" panose="020B0604020202020204" pitchFamily="34" charset="0"/>
                <a:ea typeface="Times New Roman" panose="02020603050405020304" pitchFamily="18" charset="0"/>
                <a:cs typeface="Times New Roman" panose="02020603050405020304" pitchFamily="18" charset="0"/>
              </a:rPr>
              <a:t>SPACE AND </a:t>
            </a:r>
            <a:r>
              <a:rPr lang="en-ZA" sz="1800" b="1" kern="0" dirty="0">
                <a:latin typeface="Arial" panose="020B0604020202020204" pitchFamily="34" charset="0"/>
                <a:ea typeface="Times New Roman" panose="02020603050405020304" pitchFamily="18" charset="0"/>
                <a:cs typeface="Times New Roman" panose="02020603050405020304" pitchFamily="18" charset="0"/>
              </a:rPr>
              <a:t>ACCOMMODATION </a:t>
            </a:r>
            <a:endParaRPr lang="en-ZA" sz="1800" b="1" kern="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769477" y="872383"/>
            <a:ext cx="7065818" cy="331467"/>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rgbClr val="002541"/>
              </a:solidFill>
              <a:latin typeface="Arial"/>
              <a:cs typeface="Arial"/>
            </a:endParaRPr>
          </a:p>
        </p:txBody>
      </p:sp>
      <p:sp>
        <p:nvSpPr>
          <p:cNvPr id="9" name="Rectangle 8"/>
          <p:cNvSpPr/>
          <p:nvPr/>
        </p:nvSpPr>
        <p:spPr>
          <a:xfrm>
            <a:off x="769477" y="6597511"/>
            <a:ext cx="2605952" cy="246221"/>
          </a:xfrm>
          <a:prstGeom prst="rect">
            <a:avLst/>
          </a:prstGeom>
        </p:spPr>
        <p:txBody>
          <a:bodyPr wrap="none">
            <a:spAutoFit/>
          </a:bodyPr>
          <a:lstStyle/>
          <a:p>
            <a:r>
              <a:rPr lang="en-ZA" sz="1000" dirty="0">
                <a:solidFill>
                  <a:schemeClr val="bg1"/>
                </a:solidFill>
              </a:rPr>
              <a:t>Judicial Inspectorate for Correctional Services</a:t>
            </a:r>
          </a:p>
        </p:txBody>
      </p:sp>
      <p:sp>
        <p:nvSpPr>
          <p:cNvPr id="5" name="Rectangle 4"/>
          <p:cNvSpPr/>
          <p:nvPr/>
        </p:nvSpPr>
        <p:spPr>
          <a:xfrm>
            <a:off x="769477" y="1203850"/>
            <a:ext cx="4572000" cy="682238"/>
          </a:xfrm>
          <a:prstGeom prst="rect">
            <a:avLst/>
          </a:prstGeom>
        </p:spPr>
        <p:txBody>
          <a:bodyPr>
            <a:spAutoFit/>
          </a:bodyPr>
          <a:lstStyle/>
          <a:p>
            <a:pPr>
              <a:lnSpc>
                <a:spcPct val="150000"/>
              </a:lnSpc>
              <a:spcAft>
                <a:spcPts val="1000"/>
              </a:spcAft>
            </a:pPr>
            <a:r>
              <a:rPr lang="en-US" sz="1000" dirty="0">
                <a:latin typeface="Arial" panose="020B0604020202020204" pitchFamily="34" charset="0"/>
                <a:ea typeface="Calibri" panose="020F0502020204030204" pitchFamily="34" charset="0"/>
                <a:cs typeface="Arial" panose="020B0604020202020204" pitchFamily="34" charset="0"/>
              </a:rPr>
              <a:t> </a:t>
            </a:r>
            <a:endParaRPr lang="en-ZA" sz="1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endParaRPr lang="en-ZA"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870061" y="648570"/>
            <a:ext cx="1699403" cy="728405"/>
          </a:xfrm>
          <a:prstGeom prst="rect">
            <a:avLst/>
          </a:prstGeom>
        </p:spPr>
        <p:txBody>
          <a:bodyPr wrap="square">
            <a:spAutoFit/>
          </a:bodyPr>
          <a:lstStyle/>
          <a:p>
            <a:pPr>
              <a:lnSpc>
                <a:spcPct val="150000"/>
              </a:lnSpc>
              <a:spcAft>
                <a:spcPts val="100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000"/>
              </a:spcAft>
            </a:pP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825634" y="1219178"/>
            <a:ext cx="5895206" cy="3577903"/>
          </a:xfrm>
          <a:prstGeom prst="rect">
            <a:avLst/>
          </a:prstGeom>
        </p:spPr>
        <p:txBody>
          <a:bodyPr wrap="square">
            <a:spAutoFit/>
          </a:bodyPr>
          <a:lstStyle/>
          <a:p>
            <a:pPr>
              <a:lnSpc>
                <a:spcPct val="150000"/>
              </a:lnSpc>
            </a:pPr>
            <a:r>
              <a:rPr lang="en-ZA" sz="1100" b="1" dirty="0">
                <a:latin typeface="Arial" panose="020B0604020202020204" pitchFamily="34" charset="0"/>
                <a:ea typeface="Calibri" panose="020F0502020204030204" pitchFamily="34" charset="0"/>
                <a:cs typeface="Arial" panose="020B0604020202020204" pitchFamily="34" charset="0"/>
              </a:rPr>
              <a:t> </a:t>
            </a:r>
            <a:r>
              <a:rPr lang="en-ZA" sz="1000" b="1" dirty="0">
                <a:latin typeface="Arial" panose="020B0604020202020204" pitchFamily="34" charset="0"/>
                <a:cs typeface="Arial" panose="020B0604020202020204" pitchFamily="34" charset="0"/>
              </a:rPr>
              <a:t>Office Space and </a:t>
            </a:r>
            <a:r>
              <a:rPr lang="en-ZA" sz="1000" b="1" dirty="0" smtClean="0">
                <a:latin typeface="Arial" panose="020B0604020202020204" pitchFamily="34" charset="0"/>
                <a:cs typeface="Arial" panose="020B0604020202020204" pitchFamily="34" charset="0"/>
              </a:rPr>
              <a:t>Accommodation</a:t>
            </a:r>
          </a:p>
          <a:p>
            <a:pPr>
              <a:lnSpc>
                <a:spcPct val="150000"/>
              </a:lnSpc>
            </a:pPr>
            <a:endParaRPr lang="en-ZA" sz="1000" b="1" dirty="0">
              <a:latin typeface="Arial" panose="020B0604020202020204" pitchFamily="34" charset="0"/>
              <a:cs typeface="Arial" panose="020B0604020202020204" pitchFamily="34" charset="0"/>
            </a:endParaRPr>
          </a:p>
          <a:p>
            <a:pPr algn="just">
              <a:lnSpc>
                <a:spcPct val="150000"/>
              </a:lnSpc>
            </a:pPr>
            <a:r>
              <a:rPr lang="en-ZA" sz="1000" dirty="0">
                <a:latin typeface="Arial" panose="020B0604020202020204" pitchFamily="34" charset="0"/>
                <a:cs typeface="Arial" panose="020B0604020202020204" pitchFamily="34" charset="0"/>
              </a:rPr>
              <a:t>The head office of JICS used to be on the ninth floor of the Standard Bank building, Thibault Square, Cape Town. The Northern Management Region (NMR) has been housed in Centurion, Gauteng.</a:t>
            </a:r>
          </a:p>
          <a:p>
            <a:pPr algn="just">
              <a:lnSpc>
                <a:spcPct val="150000"/>
              </a:lnSpc>
            </a:pPr>
            <a:r>
              <a:rPr lang="en-ZA" sz="1000" dirty="0">
                <a:latin typeface="Arial" panose="020B0604020202020204" pitchFamily="34" charset="0"/>
                <a:cs typeface="Arial" panose="020B0604020202020204" pitchFamily="34" charset="0"/>
              </a:rPr>
              <a:t>The Centurion office space is inadequate for the NMR. </a:t>
            </a:r>
            <a:endParaRPr lang="en-ZA" sz="1000" dirty="0" smtClean="0">
              <a:latin typeface="Arial" panose="020B0604020202020204" pitchFamily="34" charset="0"/>
              <a:cs typeface="Arial" panose="020B0604020202020204" pitchFamily="34" charset="0"/>
            </a:endParaRPr>
          </a:p>
          <a:p>
            <a:pPr algn="just">
              <a:lnSpc>
                <a:spcPct val="150000"/>
              </a:lnSpc>
            </a:pPr>
            <a:endParaRPr lang="en-ZA" sz="1000" dirty="0">
              <a:latin typeface="Arial" panose="020B0604020202020204" pitchFamily="34" charset="0"/>
              <a:cs typeface="Arial" panose="020B0604020202020204" pitchFamily="34" charset="0"/>
            </a:endParaRPr>
          </a:p>
          <a:p>
            <a:pPr algn="just">
              <a:lnSpc>
                <a:spcPct val="150000"/>
              </a:lnSpc>
            </a:pPr>
            <a:r>
              <a:rPr lang="en-ZA" sz="1000" dirty="0">
                <a:latin typeface="Arial" panose="020B0604020202020204" pitchFamily="34" charset="0"/>
                <a:cs typeface="Arial" panose="020B0604020202020204" pitchFamily="34" charset="0"/>
              </a:rPr>
              <a:t>For various reasons the head office is in the process of being relocated to Tshwane and Cape Town will house the Western Cape Management Region. For a while the IJ, CEO and several head office staff members have used the Centurion accommodation of the NMR. As was observed first-hand by the Minister and staff of the Ministry, this situation was completely untenable</a:t>
            </a:r>
            <a:r>
              <a:rPr lang="en-ZA" sz="1000" dirty="0" smtClean="0">
                <a:latin typeface="Arial" panose="020B0604020202020204" pitchFamily="34" charset="0"/>
                <a:cs typeface="Arial" panose="020B0604020202020204" pitchFamily="34" charset="0"/>
              </a:rPr>
              <a:t>.</a:t>
            </a:r>
          </a:p>
          <a:p>
            <a:pPr algn="just">
              <a:lnSpc>
                <a:spcPct val="150000"/>
              </a:lnSpc>
            </a:pPr>
            <a:endParaRPr lang="en-ZA" sz="1000" dirty="0">
              <a:latin typeface="Arial" panose="020B0604020202020204" pitchFamily="34" charset="0"/>
              <a:cs typeface="Arial" panose="020B0604020202020204" pitchFamily="34" charset="0"/>
            </a:endParaRPr>
          </a:p>
          <a:p>
            <a:pPr algn="just">
              <a:lnSpc>
                <a:spcPct val="150000"/>
              </a:lnSpc>
            </a:pPr>
            <a:r>
              <a:rPr lang="en-ZA" sz="1000" dirty="0">
                <a:latin typeface="Arial" panose="020B0604020202020204" pitchFamily="34" charset="0"/>
                <a:cs typeface="Arial" panose="020B0604020202020204" pitchFamily="34" charset="0"/>
              </a:rPr>
              <a:t>Since the IJ took office in April 2016, JICS has repeatedly attempted to secure office space for the head office and NMR, by appealing to and working with DCS and the Department of Public works. The process has been slow and frustrating and it is uncertain if any progress has been made</a:t>
            </a:r>
            <a:r>
              <a:rPr lang="en-ZA" sz="1000" dirty="0" smtClean="0">
                <a:latin typeface="Arial" panose="020B0604020202020204" pitchFamily="34" charset="0"/>
                <a:cs typeface="Arial" panose="020B0604020202020204" pitchFamily="34" charset="0"/>
              </a:rPr>
              <a:t>.</a:t>
            </a:r>
          </a:p>
          <a:p>
            <a:pPr>
              <a:lnSpc>
                <a:spcPct val="150000"/>
              </a:lnSpc>
            </a:pPr>
            <a:endParaRPr lang="en-ZA"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99948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ICS Powerpoint template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69477" y="378012"/>
            <a:ext cx="7065818" cy="331467"/>
          </a:xfrm>
        </p:spPr>
        <p:txBody>
          <a:bodyPr>
            <a:normAutofit fontScale="90000"/>
          </a:bodyPr>
          <a:lstStyle/>
          <a:p>
            <a:pPr algn="l">
              <a:lnSpc>
                <a:spcPct val="115000"/>
              </a:lnSpc>
              <a:spcBef>
                <a:spcPts val="1200"/>
              </a:spcBef>
              <a:spcAft>
                <a:spcPts val="0"/>
              </a:spcAft>
            </a:pPr>
            <a:r>
              <a:rPr lang="en-ZA" sz="1800" b="1" kern="0" dirty="0">
                <a:latin typeface="Arial" panose="020B0604020202020204" pitchFamily="34" charset="0"/>
                <a:ea typeface="Times New Roman" panose="02020603050405020304" pitchFamily="18" charset="0"/>
                <a:cs typeface="Times New Roman" panose="02020603050405020304" pitchFamily="18" charset="0"/>
              </a:rPr>
              <a:t>UPDATE BY THE INSPECTING </a:t>
            </a:r>
            <a:r>
              <a:rPr lang="en-ZA" sz="1800" b="1" kern="0" dirty="0" smtClean="0">
                <a:latin typeface="Arial" panose="020B0604020202020204" pitchFamily="34" charset="0"/>
                <a:ea typeface="Times New Roman" panose="02020603050405020304" pitchFamily="18" charset="0"/>
                <a:cs typeface="Times New Roman" panose="02020603050405020304" pitchFamily="18" charset="0"/>
              </a:rPr>
              <a:t>JUDGE:</a:t>
            </a:r>
            <a:br>
              <a:rPr lang="en-ZA" sz="1800" b="1" kern="0" dirty="0" smtClean="0">
                <a:latin typeface="Arial" panose="020B0604020202020204" pitchFamily="34" charset="0"/>
                <a:ea typeface="Times New Roman" panose="02020603050405020304" pitchFamily="18" charset="0"/>
                <a:cs typeface="Times New Roman" panose="02020603050405020304" pitchFamily="18" charset="0"/>
              </a:rPr>
            </a:br>
            <a:r>
              <a:rPr lang="en-ZA" sz="1800" b="1" kern="0" dirty="0" smtClean="0">
                <a:latin typeface="Arial" panose="020B0604020202020204" pitchFamily="34" charset="0"/>
                <a:ea typeface="Times New Roman" panose="02020603050405020304" pitchFamily="18" charset="0"/>
                <a:cs typeface="Times New Roman" panose="02020603050405020304" pitchFamily="18" charset="0"/>
              </a:rPr>
              <a:t> STAFF, </a:t>
            </a:r>
            <a:r>
              <a:rPr lang="en-ZA" sz="1800" b="1" kern="0" dirty="0">
                <a:latin typeface="Arial" panose="020B0604020202020204" pitchFamily="34" charset="0"/>
                <a:ea typeface="Times New Roman" panose="02020603050405020304" pitchFamily="18" charset="0"/>
                <a:cs typeface="Times New Roman" panose="02020603050405020304" pitchFamily="18" charset="0"/>
              </a:rPr>
              <a:t>OFFICE </a:t>
            </a:r>
            <a:r>
              <a:rPr lang="en-ZA" sz="1800" b="1" kern="0" dirty="0" smtClean="0">
                <a:latin typeface="Arial" panose="020B0604020202020204" pitchFamily="34" charset="0"/>
                <a:ea typeface="Times New Roman" panose="02020603050405020304" pitchFamily="18" charset="0"/>
                <a:cs typeface="Times New Roman" panose="02020603050405020304" pitchFamily="18" charset="0"/>
              </a:rPr>
              <a:t>SPACE AND </a:t>
            </a:r>
            <a:r>
              <a:rPr lang="en-ZA" sz="1800" b="1" kern="0" dirty="0">
                <a:latin typeface="Arial" panose="020B0604020202020204" pitchFamily="34" charset="0"/>
                <a:ea typeface="Times New Roman" panose="02020603050405020304" pitchFamily="18" charset="0"/>
                <a:cs typeface="Times New Roman" panose="02020603050405020304" pitchFamily="18" charset="0"/>
              </a:rPr>
              <a:t>ACCOMMODATION </a:t>
            </a:r>
            <a:endParaRPr lang="en-ZA" sz="1800" b="1" kern="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769477" y="872383"/>
            <a:ext cx="7065818" cy="331467"/>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rgbClr val="002541"/>
              </a:solidFill>
              <a:latin typeface="Arial"/>
              <a:cs typeface="Arial"/>
            </a:endParaRPr>
          </a:p>
        </p:txBody>
      </p:sp>
      <p:sp>
        <p:nvSpPr>
          <p:cNvPr id="9" name="Rectangle 8"/>
          <p:cNvSpPr/>
          <p:nvPr/>
        </p:nvSpPr>
        <p:spPr>
          <a:xfrm>
            <a:off x="769477" y="6597511"/>
            <a:ext cx="2605952" cy="246221"/>
          </a:xfrm>
          <a:prstGeom prst="rect">
            <a:avLst/>
          </a:prstGeom>
        </p:spPr>
        <p:txBody>
          <a:bodyPr wrap="none">
            <a:spAutoFit/>
          </a:bodyPr>
          <a:lstStyle/>
          <a:p>
            <a:r>
              <a:rPr lang="en-ZA" sz="1000" dirty="0">
                <a:solidFill>
                  <a:schemeClr val="bg1"/>
                </a:solidFill>
              </a:rPr>
              <a:t>Judicial Inspectorate for Correctional Services</a:t>
            </a:r>
          </a:p>
        </p:txBody>
      </p:sp>
      <p:sp>
        <p:nvSpPr>
          <p:cNvPr id="5" name="Rectangle 4"/>
          <p:cNvSpPr/>
          <p:nvPr/>
        </p:nvSpPr>
        <p:spPr>
          <a:xfrm>
            <a:off x="769477" y="1203850"/>
            <a:ext cx="4572000" cy="682238"/>
          </a:xfrm>
          <a:prstGeom prst="rect">
            <a:avLst/>
          </a:prstGeom>
        </p:spPr>
        <p:txBody>
          <a:bodyPr>
            <a:spAutoFit/>
          </a:bodyPr>
          <a:lstStyle/>
          <a:p>
            <a:pPr>
              <a:lnSpc>
                <a:spcPct val="150000"/>
              </a:lnSpc>
              <a:spcAft>
                <a:spcPts val="1000"/>
              </a:spcAft>
            </a:pPr>
            <a:r>
              <a:rPr lang="en-US" sz="1000" dirty="0">
                <a:latin typeface="Arial" panose="020B0604020202020204" pitchFamily="34" charset="0"/>
                <a:ea typeface="Calibri" panose="020F0502020204030204" pitchFamily="34" charset="0"/>
                <a:cs typeface="Arial" panose="020B0604020202020204" pitchFamily="34" charset="0"/>
              </a:rPr>
              <a:t> </a:t>
            </a:r>
            <a:endParaRPr lang="en-ZA" sz="1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endParaRPr lang="en-ZA"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870061" y="648570"/>
            <a:ext cx="1699403" cy="728405"/>
          </a:xfrm>
          <a:prstGeom prst="rect">
            <a:avLst/>
          </a:prstGeom>
        </p:spPr>
        <p:txBody>
          <a:bodyPr wrap="square">
            <a:spAutoFit/>
          </a:bodyPr>
          <a:lstStyle/>
          <a:p>
            <a:pPr>
              <a:lnSpc>
                <a:spcPct val="150000"/>
              </a:lnSpc>
              <a:spcAft>
                <a:spcPts val="100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000"/>
              </a:spcAft>
            </a:pP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870061" y="1203850"/>
            <a:ext cx="5914787" cy="2885405"/>
          </a:xfrm>
          <a:prstGeom prst="rect">
            <a:avLst/>
          </a:prstGeom>
        </p:spPr>
        <p:txBody>
          <a:bodyPr wrap="square">
            <a:spAutoFit/>
          </a:bodyPr>
          <a:lstStyle/>
          <a:p>
            <a:pPr>
              <a:lnSpc>
                <a:spcPct val="150000"/>
              </a:lnSpc>
            </a:pPr>
            <a:r>
              <a:rPr lang="en-ZA" sz="1100" b="1" dirty="0">
                <a:latin typeface="Arial" panose="020B0604020202020204" pitchFamily="34" charset="0"/>
                <a:ea typeface="Calibri" panose="020F0502020204030204" pitchFamily="34" charset="0"/>
                <a:cs typeface="Arial" panose="020B0604020202020204" pitchFamily="34" charset="0"/>
              </a:rPr>
              <a:t> </a:t>
            </a:r>
            <a:r>
              <a:rPr lang="en-ZA" sz="1000" b="1" dirty="0">
                <a:latin typeface="Arial" panose="020B0604020202020204" pitchFamily="34" charset="0"/>
                <a:cs typeface="Arial" panose="020B0604020202020204" pitchFamily="34" charset="0"/>
              </a:rPr>
              <a:t>Office Space and </a:t>
            </a:r>
            <a:r>
              <a:rPr lang="en-ZA" sz="1000" b="1" dirty="0" smtClean="0">
                <a:latin typeface="Arial" panose="020B0604020202020204" pitchFamily="34" charset="0"/>
                <a:cs typeface="Arial" panose="020B0604020202020204" pitchFamily="34" charset="0"/>
              </a:rPr>
              <a:t>Accommodation</a:t>
            </a:r>
          </a:p>
          <a:p>
            <a:pPr>
              <a:lnSpc>
                <a:spcPct val="150000"/>
              </a:lnSpc>
            </a:pPr>
            <a:endParaRPr lang="en-ZA" sz="1000" b="1" dirty="0">
              <a:latin typeface="Arial" panose="020B0604020202020204" pitchFamily="34" charset="0"/>
              <a:cs typeface="Arial" panose="020B0604020202020204" pitchFamily="34" charset="0"/>
            </a:endParaRPr>
          </a:p>
          <a:p>
            <a:pPr algn="just">
              <a:lnSpc>
                <a:spcPct val="150000"/>
              </a:lnSpc>
            </a:pPr>
            <a:r>
              <a:rPr lang="en-ZA" sz="1000" dirty="0" smtClean="0">
                <a:latin typeface="Arial" panose="020B0604020202020204" pitchFamily="34" charset="0"/>
                <a:cs typeface="Arial" panose="020B0604020202020204" pitchFamily="34" charset="0"/>
              </a:rPr>
              <a:t>The </a:t>
            </a:r>
            <a:r>
              <a:rPr lang="en-ZA" sz="1000" dirty="0">
                <a:latin typeface="Arial" panose="020B0604020202020204" pitchFamily="34" charset="0"/>
                <a:cs typeface="Arial" panose="020B0604020202020204" pitchFamily="34" charset="0"/>
              </a:rPr>
              <a:t>IJ, CEO and others are in the process of moving to the 33</a:t>
            </a:r>
            <a:r>
              <a:rPr lang="en-ZA" sz="1000" baseline="30000" dirty="0">
                <a:latin typeface="Arial" panose="020B0604020202020204" pitchFamily="34" charset="0"/>
                <a:cs typeface="Arial" panose="020B0604020202020204" pitchFamily="34" charset="0"/>
              </a:rPr>
              <a:t>rd</a:t>
            </a:r>
            <a:r>
              <a:rPr lang="en-ZA" sz="1000" dirty="0">
                <a:latin typeface="Arial" panose="020B0604020202020204" pitchFamily="34" charset="0"/>
                <a:cs typeface="Arial" panose="020B0604020202020204" pitchFamily="34" charset="0"/>
              </a:rPr>
              <a:t> floor of the Poyntons Building in Pretoria. JICS truly appreciates the fact that DCS has made space available on a temporary basis</a:t>
            </a:r>
            <a:r>
              <a:rPr lang="en-ZA" sz="1000" dirty="0" smtClean="0">
                <a:latin typeface="Arial" panose="020B0604020202020204" pitchFamily="34" charset="0"/>
                <a:cs typeface="Arial" panose="020B0604020202020204" pitchFamily="34" charset="0"/>
              </a:rPr>
              <a:t>.</a:t>
            </a:r>
          </a:p>
          <a:p>
            <a:pPr algn="just">
              <a:lnSpc>
                <a:spcPct val="150000"/>
              </a:lnSpc>
            </a:pPr>
            <a:endParaRPr lang="en-ZA" sz="1000" dirty="0">
              <a:latin typeface="Arial" panose="020B0604020202020204" pitchFamily="34" charset="0"/>
              <a:cs typeface="Arial" panose="020B0604020202020204" pitchFamily="34" charset="0"/>
            </a:endParaRPr>
          </a:p>
          <a:p>
            <a:pPr algn="just">
              <a:lnSpc>
                <a:spcPct val="150000"/>
              </a:lnSpc>
            </a:pPr>
            <a:r>
              <a:rPr lang="en-ZA" sz="1000" dirty="0" smtClean="0">
                <a:latin typeface="Arial" panose="020B0604020202020204" pitchFamily="34" charset="0"/>
                <a:cs typeface="Arial" panose="020B0604020202020204" pitchFamily="34" charset="0"/>
              </a:rPr>
              <a:t>The </a:t>
            </a:r>
            <a:r>
              <a:rPr lang="en-ZA" sz="1000" dirty="0">
                <a:latin typeface="Arial" panose="020B0604020202020204" pitchFamily="34" charset="0"/>
                <a:cs typeface="Arial" panose="020B0604020202020204" pitchFamily="34" charset="0"/>
              </a:rPr>
              <a:t>offices are a decent size and the view of Northern- and Southern Pretoria is </a:t>
            </a:r>
            <a:r>
              <a:rPr lang="en-ZA" sz="1000" dirty="0" smtClean="0">
                <a:latin typeface="Arial" panose="020B0604020202020204" pitchFamily="34" charset="0"/>
                <a:cs typeface="Arial" panose="020B0604020202020204" pitchFamily="34" charset="0"/>
              </a:rPr>
              <a:t>scenic, however much </a:t>
            </a:r>
            <a:r>
              <a:rPr lang="en-ZA" sz="1000" dirty="0">
                <a:latin typeface="Arial" panose="020B0604020202020204" pitchFamily="34" charset="0"/>
                <a:cs typeface="Arial" panose="020B0604020202020204" pitchFamily="34" charset="0"/>
              </a:rPr>
              <a:t>renovation is needed. The route from the parking basement is long and arduous. No elevator goes to the 33</a:t>
            </a:r>
            <a:r>
              <a:rPr lang="en-ZA" sz="1000" baseline="30000" dirty="0">
                <a:latin typeface="Arial" panose="020B0604020202020204" pitchFamily="34" charset="0"/>
                <a:cs typeface="Arial" panose="020B0604020202020204" pitchFamily="34" charset="0"/>
              </a:rPr>
              <a:t>rd</a:t>
            </a:r>
            <a:r>
              <a:rPr lang="en-ZA" sz="1000" dirty="0">
                <a:latin typeface="Arial" panose="020B0604020202020204" pitchFamily="34" charset="0"/>
                <a:cs typeface="Arial" panose="020B0604020202020204" pitchFamily="34" charset="0"/>
              </a:rPr>
              <a:t> floor. Only one elevator is partially functional. The journey from the IJ’s (currently completely empty) office to the street takes at least 20 minutes, often much longer.</a:t>
            </a:r>
          </a:p>
          <a:p>
            <a:pPr algn="just">
              <a:lnSpc>
                <a:spcPct val="150000"/>
              </a:lnSpc>
            </a:pPr>
            <a:r>
              <a:rPr lang="en-ZA" sz="1000" dirty="0">
                <a:latin typeface="Arial" panose="020B0604020202020204" pitchFamily="34" charset="0"/>
                <a:cs typeface="Arial" panose="020B0604020202020204" pitchFamily="34" charset="0"/>
              </a:rPr>
              <a:t>It might also not be good for the perceived independence – or lack thereof – of JICS to be seen to be housed by DCS.</a:t>
            </a:r>
          </a:p>
          <a:p>
            <a:pPr algn="ctr">
              <a:lnSpc>
                <a:spcPct val="150000"/>
              </a:lnSpc>
              <a:spcAft>
                <a:spcPts val="1000"/>
              </a:spcAft>
              <a:tabLst>
                <a:tab pos="1394460" algn="l"/>
              </a:tabLst>
            </a:pPr>
            <a:endParaRPr lang="en-ZA" sz="1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0863403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ICS Powerpoint template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69477" y="378012"/>
            <a:ext cx="7065818" cy="331467"/>
          </a:xfrm>
        </p:spPr>
        <p:txBody>
          <a:bodyPr>
            <a:normAutofit fontScale="90000"/>
          </a:bodyPr>
          <a:lstStyle/>
          <a:p>
            <a:pPr algn="l">
              <a:lnSpc>
                <a:spcPct val="115000"/>
              </a:lnSpc>
              <a:spcBef>
                <a:spcPts val="1200"/>
              </a:spcBef>
              <a:spcAft>
                <a:spcPts val="0"/>
              </a:spcAft>
            </a:pPr>
            <a:r>
              <a:rPr lang="en-ZA" sz="1800" b="1" kern="0" dirty="0" smtClean="0">
                <a:latin typeface="Arial" panose="020B0604020202020204" pitchFamily="34" charset="0"/>
                <a:ea typeface="Times New Roman" panose="02020603050405020304" pitchFamily="18" charset="0"/>
                <a:cs typeface="Times New Roman" panose="02020603050405020304" pitchFamily="18" charset="0"/>
              </a:rPr>
              <a:t>WORD OF APPRECIATION</a:t>
            </a:r>
            <a:r>
              <a:rPr lang="en-ZA" sz="1800" b="1" kern="0" dirty="0">
                <a:latin typeface="Arial" panose="020B0604020202020204" pitchFamily="34" charset="0"/>
                <a:ea typeface="Times New Roman" panose="02020603050405020304" pitchFamily="18" charset="0"/>
                <a:cs typeface="Times New Roman" panose="02020603050405020304" pitchFamily="18" charset="0"/>
              </a:rPr>
              <a:t/>
            </a:r>
            <a:br>
              <a:rPr lang="en-ZA" sz="1800" b="1" kern="0" dirty="0">
                <a:latin typeface="Arial" panose="020B0604020202020204" pitchFamily="34" charset="0"/>
                <a:ea typeface="Times New Roman" panose="02020603050405020304" pitchFamily="18" charset="0"/>
                <a:cs typeface="Times New Roman" panose="02020603050405020304" pitchFamily="18" charset="0"/>
              </a:rPr>
            </a:br>
            <a:endParaRPr lang="en-ZA" sz="1800" b="1" kern="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769477" y="872383"/>
            <a:ext cx="7065818" cy="331467"/>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rgbClr val="002541"/>
              </a:solidFill>
              <a:latin typeface="Arial"/>
              <a:cs typeface="Arial"/>
            </a:endParaRPr>
          </a:p>
        </p:txBody>
      </p:sp>
      <p:sp>
        <p:nvSpPr>
          <p:cNvPr id="9" name="Rectangle 8"/>
          <p:cNvSpPr/>
          <p:nvPr/>
        </p:nvSpPr>
        <p:spPr>
          <a:xfrm>
            <a:off x="769477" y="6597511"/>
            <a:ext cx="2605952" cy="246221"/>
          </a:xfrm>
          <a:prstGeom prst="rect">
            <a:avLst/>
          </a:prstGeom>
        </p:spPr>
        <p:txBody>
          <a:bodyPr wrap="none">
            <a:spAutoFit/>
          </a:bodyPr>
          <a:lstStyle/>
          <a:p>
            <a:r>
              <a:rPr lang="en-ZA" sz="1000" dirty="0">
                <a:solidFill>
                  <a:schemeClr val="bg1"/>
                </a:solidFill>
              </a:rPr>
              <a:t>Judicial Inspectorate for Correctional Services</a:t>
            </a:r>
          </a:p>
        </p:txBody>
      </p:sp>
      <p:sp>
        <p:nvSpPr>
          <p:cNvPr id="5" name="Rectangle 4"/>
          <p:cNvSpPr/>
          <p:nvPr/>
        </p:nvSpPr>
        <p:spPr>
          <a:xfrm>
            <a:off x="769477" y="1203850"/>
            <a:ext cx="4572000" cy="682238"/>
          </a:xfrm>
          <a:prstGeom prst="rect">
            <a:avLst/>
          </a:prstGeom>
        </p:spPr>
        <p:txBody>
          <a:bodyPr>
            <a:spAutoFit/>
          </a:bodyPr>
          <a:lstStyle/>
          <a:p>
            <a:pPr>
              <a:lnSpc>
                <a:spcPct val="150000"/>
              </a:lnSpc>
              <a:spcAft>
                <a:spcPts val="1000"/>
              </a:spcAft>
            </a:pPr>
            <a:r>
              <a:rPr lang="en-US" sz="1000" dirty="0">
                <a:latin typeface="Arial" panose="020B0604020202020204" pitchFamily="34" charset="0"/>
                <a:ea typeface="Calibri" panose="020F0502020204030204" pitchFamily="34" charset="0"/>
                <a:cs typeface="Arial" panose="020B0604020202020204" pitchFamily="34" charset="0"/>
              </a:rPr>
              <a:t> </a:t>
            </a:r>
            <a:endParaRPr lang="en-ZA" sz="1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endParaRPr lang="en-ZA"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870061" y="648570"/>
            <a:ext cx="1699403" cy="728405"/>
          </a:xfrm>
          <a:prstGeom prst="rect">
            <a:avLst/>
          </a:prstGeom>
        </p:spPr>
        <p:txBody>
          <a:bodyPr wrap="square">
            <a:spAutoFit/>
          </a:bodyPr>
          <a:lstStyle/>
          <a:p>
            <a:pPr>
              <a:lnSpc>
                <a:spcPct val="150000"/>
              </a:lnSpc>
              <a:spcAft>
                <a:spcPts val="100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000"/>
              </a:spcAft>
            </a:pP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870061" y="1329292"/>
            <a:ext cx="5887356" cy="3524042"/>
          </a:xfrm>
          <a:prstGeom prst="rect">
            <a:avLst/>
          </a:prstGeom>
        </p:spPr>
        <p:txBody>
          <a:bodyPr wrap="square">
            <a:spAutoFit/>
          </a:bodyPr>
          <a:lstStyle/>
          <a:p>
            <a:pPr>
              <a:lnSpc>
                <a:spcPct val="150000"/>
              </a:lnSpc>
              <a:spcAft>
                <a:spcPts val="1000"/>
              </a:spcAft>
            </a:pPr>
            <a:r>
              <a:rPr lang="en-ZA" sz="1100" dirty="0">
                <a:latin typeface="Arial" panose="020B0604020202020204" pitchFamily="34" charset="0"/>
                <a:ea typeface="Calibri" panose="020F0502020204030204" pitchFamily="34" charset="0"/>
                <a:cs typeface="Arial" panose="020B0604020202020204" pitchFamily="34" charset="0"/>
              </a:rPr>
              <a:t> </a:t>
            </a:r>
            <a:endParaRPr lang="en-ZA" sz="1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ZA" sz="1100" dirty="0">
                <a:latin typeface="Arial" panose="020B0604020202020204" pitchFamily="34" charset="0"/>
                <a:ea typeface="Calibri" panose="020F0502020204030204" pitchFamily="34" charset="0"/>
                <a:cs typeface="Arial" panose="020B0604020202020204" pitchFamily="34" charset="0"/>
              </a:rPr>
              <a:t>The IJ wishes to thank Mr Lennard De Souza and his team of inspectors; Mr Umesh Raga, Mr Professor Mohlaba and Ms Shariefa Wesson for diligently handling inspections, investigations and </a:t>
            </a:r>
            <a:r>
              <a:rPr lang="en-ZA" sz="1100" dirty="0" smtClean="0">
                <a:latin typeface="Arial" panose="020B0604020202020204" pitchFamily="34" charset="0"/>
                <a:ea typeface="Calibri" panose="020F0502020204030204" pitchFamily="34" charset="0"/>
                <a:cs typeface="Arial" panose="020B0604020202020204" pitchFamily="34" charset="0"/>
              </a:rPr>
              <a:t>complaints. </a:t>
            </a:r>
          </a:p>
          <a:p>
            <a:pPr algn="just">
              <a:lnSpc>
                <a:spcPct val="150000"/>
              </a:lnSpc>
              <a:spcAft>
                <a:spcPts val="1000"/>
              </a:spcAft>
            </a:pPr>
            <a:r>
              <a:rPr lang="en-ZA" sz="1100" dirty="0" smtClean="0">
                <a:latin typeface="Arial" panose="020B0604020202020204" pitchFamily="34" charset="0"/>
                <a:ea typeface="Calibri" panose="020F0502020204030204" pitchFamily="34" charset="0"/>
                <a:cs typeface="Arial" panose="020B0604020202020204" pitchFamily="34" charset="0"/>
              </a:rPr>
              <a:t>Appreciation goes to </a:t>
            </a:r>
            <a:r>
              <a:rPr lang="en-ZA" sz="1100" dirty="0">
                <a:latin typeface="Arial" panose="020B0604020202020204" pitchFamily="34" charset="0"/>
                <a:ea typeface="Calibri" panose="020F0502020204030204" pitchFamily="34" charset="0"/>
                <a:cs typeface="Arial" panose="020B0604020202020204" pitchFamily="34" charset="0"/>
              </a:rPr>
              <a:t>all the ICCVs without whom JICS cannot do its work; Ms Mpho Mtshali for putting this report together; the newly appointed Spokesperson, Ms Emerantia Cupido, for her last-minute assistance. </a:t>
            </a:r>
            <a:r>
              <a:rPr lang="en-ZA" sz="1100" dirty="0" smtClean="0">
                <a:latin typeface="Arial" panose="020B0604020202020204" pitchFamily="34" charset="0"/>
                <a:ea typeface="Calibri" panose="020F0502020204030204" pitchFamily="34" charset="0"/>
                <a:cs typeface="Arial" panose="020B0604020202020204" pitchFamily="34" charset="0"/>
              </a:rPr>
              <a:t>Mr </a:t>
            </a:r>
            <a:r>
              <a:rPr lang="en-ZA" sz="1100" dirty="0">
                <a:latin typeface="Arial" panose="020B0604020202020204" pitchFamily="34" charset="0"/>
                <a:ea typeface="Calibri" panose="020F0502020204030204" pitchFamily="34" charset="0"/>
                <a:cs typeface="Arial" panose="020B0604020202020204" pitchFamily="34" charset="0"/>
              </a:rPr>
              <a:t>Mosala Sello for his indispensable role; regional </a:t>
            </a:r>
            <a:r>
              <a:rPr lang="en-ZA" sz="1100" dirty="0" smtClean="0">
                <a:latin typeface="Arial" panose="020B0604020202020204" pitchFamily="34" charset="0"/>
                <a:ea typeface="Calibri" panose="020F0502020204030204" pitchFamily="34" charset="0"/>
                <a:cs typeface="Arial" panose="020B0604020202020204" pitchFamily="34" charset="0"/>
              </a:rPr>
              <a:t>managers: </a:t>
            </a:r>
            <a:r>
              <a:rPr lang="en-ZA" sz="1100" dirty="0">
                <a:latin typeface="Arial" panose="020B0604020202020204" pitchFamily="34" charset="0"/>
                <a:ea typeface="Calibri" panose="020F0502020204030204" pitchFamily="34" charset="0"/>
                <a:cs typeface="Arial" panose="020B0604020202020204" pitchFamily="34" charset="0"/>
              </a:rPr>
              <a:t>Mr Mike Prusent, Mr Murasiet Mentoor, Shadrack Sibanyini, and Ms Lala </a:t>
            </a:r>
            <a:r>
              <a:rPr lang="en-ZA" sz="1100" dirty="0" smtClean="0">
                <a:latin typeface="Arial" panose="020B0604020202020204" pitchFamily="34" charset="0"/>
                <a:ea typeface="Calibri" panose="020F0502020204030204" pitchFamily="34" charset="0"/>
                <a:cs typeface="Arial" panose="020B0604020202020204" pitchFamily="34" charset="0"/>
              </a:rPr>
              <a:t>Mabaso; </a:t>
            </a:r>
            <a:r>
              <a:rPr lang="en-ZA" sz="1100" dirty="0">
                <a:latin typeface="Arial" panose="020B0604020202020204" pitchFamily="34" charset="0"/>
                <a:ea typeface="Calibri" panose="020F0502020204030204" pitchFamily="34" charset="0"/>
                <a:cs typeface="Arial" panose="020B0604020202020204" pitchFamily="34" charset="0"/>
              </a:rPr>
              <a:t>the </a:t>
            </a:r>
            <a:r>
              <a:rPr lang="en-ZA" sz="1100" dirty="0" smtClean="0">
                <a:latin typeface="Arial" panose="020B0604020202020204" pitchFamily="34" charset="0"/>
                <a:ea typeface="Calibri" panose="020F0502020204030204" pitchFamily="34" charset="0"/>
                <a:cs typeface="Arial" panose="020B0604020202020204" pitchFamily="34" charset="0"/>
              </a:rPr>
              <a:t>CEO, Mr Misser, </a:t>
            </a:r>
            <a:r>
              <a:rPr lang="en-ZA" sz="1100" dirty="0">
                <a:latin typeface="Arial" panose="020B0604020202020204" pitchFamily="34" charset="0"/>
                <a:ea typeface="Calibri" panose="020F0502020204030204" pitchFamily="34" charset="0"/>
                <a:cs typeface="Arial" panose="020B0604020202020204" pitchFamily="34" charset="0"/>
              </a:rPr>
              <a:t>and all other JICS </a:t>
            </a:r>
            <a:r>
              <a:rPr lang="en-ZA" sz="1100" dirty="0" smtClean="0">
                <a:latin typeface="Arial" panose="020B0604020202020204" pitchFamily="34" charset="0"/>
                <a:ea typeface="Calibri" panose="020F0502020204030204" pitchFamily="34" charset="0"/>
                <a:cs typeface="Arial" panose="020B0604020202020204" pitchFamily="34" charset="0"/>
              </a:rPr>
              <a:t>staff </a:t>
            </a:r>
            <a:r>
              <a:rPr lang="en-ZA" sz="1100" dirty="0">
                <a:latin typeface="Arial" panose="020B0604020202020204" pitchFamily="34" charset="0"/>
                <a:ea typeface="Calibri" panose="020F0502020204030204" pitchFamily="34" charset="0"/>
                <a:cs typeface="Arial" panose="020B0604020202020204" pitchFamily="34" charset="0"/>
              </a:rPr>
              <a:t>for their </a:t>
            </a:r>
            <a:r>
              <a:rPr lang="en-ZA" sz="1100" dirty="0" smtClean="0">
                <a:latin typeface="Arial" panose="020B0604020202020204" pitchFamily="34" charset="0"/>
                <a:ea typeface="Calibri" panose="020F0502020204030204" pitchFamily="34" charset="0"/>
                <a:cs typeface="Arial" panose="020B0604020202020204" pitchFamily="34" charset="0"/>
              </a:rPr>
              <a:t>immense contribution</a:t>
            </a:r>
            <a:r>
              <a:rPr lang="en-ZA" sz="1100" dirty="0">
                <a:latin typeface="Arial" panose="020B0604020202020204" pitchFamily="34" charset="0"/>
                <a:ea typeface="Calibri" panose="020F0502020204030204" pitchFamily="34" charset="0"/>
                <a:cs typeface="Arial" panose="020B0604020202020204" pitchFamily="34" charset="0"/>
              </a:rPr>
              <a:t>. </a:t>
            </a:r>
            <a:endParaRPr lang="en-ZA" sz="11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ZA" sz="1100" dirty="0" smtClean="0">
                <a:latin typeface="Arial" panose="020B0604020202020204" pitchFamily="34" charset="0"/>
                <a:ea typeface="Calibri" panose="020F0502020204030204" pitchFamily="34" charset="0"/>
                <a:cs typeface="Arial" panose="020B0604020202020204" pitchFamily="34" charset="0"/>
              </a:rPr>
              <a:t>Last but not least, I thank </a:t>
            </a:r>
            <a:r>
              <a:rPr lang="en-ZA" sz="1100" dirty="0">
                <a:latin typeface="Arial" panose="020B0604020202020204" pitchFamily="34" charset="0"/>
                <a:ea typeface="Calibri" panose="020F0502020204030204" pitchFamily="34" charset="0"/>
                <a:cs typeface="Arial" panose="020B0604020202020204" pitchFamily="34" charset="0"/>
              </a:rPr>
              <a:t>Adv. Michael </a:t>
            </a:r>
            <a:r>
              <a:rPr lang="en-ZA" sz="1100" dirty="0" smtClean="0">
                <a:latin typeface="Arial" panose="020B0604020202020204" pitchFamily="34" charset="0"/>
                <a:ea typeface="Calibri" panose="020F0502020204030204" pitchFamily="34" charset="0"/>
                <a:cs typeface="Arial" panose="020B0604020202020204" pitchFamily="34" charset="0"/>
              </a:rPr>
              <a:t>Masutha</a:t>
            </a:r>
            <a:r>
              <a:rPr lang="en-ZA" sz="1100" dirty="0">
                <a:latin typeface="Arial" panose="020B0604020202020204" pitchFamily="34" charset="0"/>
                <a:ea typeface="Calibri" panose="020F0502020204030204" pitchFamily="34" charset="0"/>
                <a:cs typeface="Arial" panose="020B0604020202020204" pitchFamily="34" charset="0"/>
              </a:rPr>
              <a:t>, Minister: Justice and Correctional </a:t>
            </a:r>
            <a:r>
              <a:rPr lang="en-ZA" sz="1100" dirty="0" smtClean="0">
                <a:latin typeface="Arial" panose="020B0604020202020204" pitchFamily="34" charset="0"/>
                <a:ea typeface="Calibri" panose="020F0502020204030204" pitchFamily="34" charset="0"/>
                <a:cs typeface="Arial" panose="020B0604020202020204" pitchFamily="34" charset="0"/>
              </a:rPr>
              <a:t>Services; </a:t>
            </a:r>
            <a:r>
              <a:rPr lang="en-ZA" sz="1100" dirty="0">
                <a:latin typeface="Arial" panose="020B0604020202020204" pitchFamily="34" charset="0"/>
                <a:ea typeface="Calibri" panose="020F0502020204030204" pitchFamily="34" charset="0"/>
                <a:cs typeface="Arial" panose="020B0604020202020204" pitchFamily="34" charset="0"/>
              </a:rPr>
              <a:t>Mr. Thabang Makwetla, Deputy Minister: Correctional </a:t>
            </a:r>
            <a:r>
              <a:rPr lang="en-ZA" sz="1100" dirty="0" smtClean="0">
                <a:latin typeface="Arial" panose="020B0604020202020204" pitchFamily="34" charset="0"/>
                <a:ea typeface="Calibri" panose="020F0502020204030204" pitchFamily="34" charset="0"/>
                <a:cs typeface="Arial" panose="020B0604020202020204" pitchFamily="34" charset="0"/>
              </a:rPr>
              <a:t>Services; </a:t>
            </a:r>
            <a:r>
              <a:rPr lang="en-ZA" sz="1100" dirty="0">
                <a:latin typeface="Arial" panose="020B0604020202020204" pitchFamily="34" charset="0"/>
                <a:ea typeface="Calibri" panose="020F0502020204030204" pitchFamily="34" charset="0"/>
                <a:cs typeface="Arial" panose="020B0604020202020204" pitchFamily="34" charset="0"/>
              </a:rPr>
              <a:t>as well as Mr. </a:t>
            </a:r>
            <a:r>
              <a:rPr lang="en-ZA" sz="1100" dirty="0" smtClean="0">
                <a:latin typeface="Arial" panose="020B0604020202020204" pitchFamily="34" charset="0"/>
                <a:ea typeface="Calibri" panose="020F0502020204030204" pitchFamily="34" charset="0"/>
                <a:cs typeface="Arial" panose="020B0604020202020204" pitchFamily="34" charset="0"/>
              </a:rPr>
              <a:t>Arthur Fraser, </a:t>
            </a:r>
            <a:r>
              <a:rPr lang="en-ZA" sz="1100" dirty="0">
                <a:latin typeface="Arial" panose="020B0604020202020204" pitchFamily="34" charset="0"/>
                <a:ea typeface="Calibri" panose="020F0502020204030204" pitchFamily="34" charset="0"/>
                <a:cs typeface="Arial" panose="020B0604020202020204" pitchFamily="34" charset="0"/>
              </a:rPr>
              <a:t>National Commissioner: Correctional </a:t>
            </a:r>
            <a:r>
              <a:rPr lang="en-ZA" sz="1100" dirty="0" smtClean="0">
                <a:latin typeface="Arial" panose="020B0604020202020204" pitchFamily="34" charset="0"/>
                <a:ea typeface="Calibri" panose="020F0502020204030204" pitchFamily="34" charset="0"/>
                <a:cs typeface="Arial" panose="020B0604020202020204" pitchFamily="34" charset="0"/>
              </a:rPr>
              <a:t>Services, for </a:t>
            </a:r>
            <a:r>
              <a:rPr lang="en-ZA" sz="1100" dirty="0">
                <a:latin typeface="Arial" panose="020B0604020202020204" pitchFamily="34" charset="0"/>
                <a:ea typeface="Calibri" panose="020F0502020204030204" pitchFamily="34" charset="0"/>
                <a:cs typeface="Arial" panose="020B0604020202020204" pitchFamily="34" charset="0"/>
              </a:rPr>
              <a:t>their continued support.</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870678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31038" y="5044388"/>
            <a:ext cx="5252922" cy="1230797"/>
          </a:xfrm>
        </p:spPr>
        <p:txBody>
          <a:bodyPr>
            <a:normAutofit/>
          </a:bodyPr>
          <a:lstStyle/>
          <a:p>
            <a:r>
              <a:rPr lang="en-ZA" sz="6000" b="1" dirty="0" smtClean="0">
                <a:solidFill>
                  <a:srgbClr val="92182A"/>
                </a:solidFill>
                <a:latin typeface="Arial"/>
                <a:cs typeface="Arial"/>
              </a:rPr>
              <a:t>QUESTIONS</a:t>
            </a:r>
            <a:endParaRPr lang="en-US" sz="6000" b="1" dirty="0">
              <a:solidFill>
                <a:srgbClr val="92182A"/>
              </a:solidFill>
              <a:latin typeface="Arial"/>
              <a:cs typeface="Arial"/>
            </a:endParaRPr>
          </a:p>
        </p:txBody>
      </p:sp>
      <p:sp>
        <p:nvSpPr>
          <p:cNvPr id="4" name="Title 1"/>
          <p:cNvSpPr txBox="1">
            <a:spLocks/>
          </p:cNvSpPr>
          <p:nvPr/>
        </p:nvSpPr>
        <p:spPr>
          <a:xfrm>
            <a:off x="1162397" y="602743"/>
            <a:ext cx="3630692" cy="317157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srgbClr val="002541"/>
                </a:solidFill>
                <a:latin typeface="Arial"/>
                <a:cs typeface="Arial"/>
              </a:rPr>
              <a:t>THANK</a:t>
            </a:r>
          </a:p>
          <a:p>
            <a:r>
              <a:rPr lang="en-US" sz="6000" b="1" dirty="0" smtClean="0">
                <a:solidFill>
                  <a:srgbClr val="002541"/>
                </a:solidFill>
                <a:latin typeface="Arial"/>
                <a:cs typeface="Arial"/>
              </a:rPr>
              <a:t>YOU</a:t>
            </a:r>
            <a:endParaRPr lang="en-US" sz="6000" b="1" dirty="0">
              <a:solidFill>
                <a:srgbClr val="002541"/>
              </a:solidFill>
              <a:latin typeface="Arial"/>
              <a:cs typeface="Arial"/>
            </a:endParaRPr>
          </a:p>
        </p:txBody>
      </p:sp>
      <p:sp>
        <p:nvSpPr>
          <p:cNvPr id="3" name="Slide Number Placeholder 2"/>
          <p:cNvSpPr>
            <a:spLocks noGrp="1"/>
          </p:cNvSpPr>
          <p:nvPr>
            <p:ph type="sldNum" sz="quarter" idx="12"/>
          </p:nvPr>
        </p:nvSpPr>
        <p:spPr/>
        <p:txBody>
          <a:bodyPr/>
          <a:lstStyle/>
          <a:p>
            <a:fld id="{2FD00E00-2D4D-4D71-B8FD-D855CA91319B}" type="slidenum">
              <a:rPr lang="en-ZA" smtClean="0"/>
              <a:pPr/>
              <a:t>28</a:t>
            </a:fld>
            <a:endParaRPr lang="en-ZA"/>
          </a:p>
        </p:txBody>
      </p:sp>
    </p:spTree>
    <p:extLst>
      <p:ext uri="{BB962C8B-B14F-4D97-AF65-F5344CB8AC3E}">
        <p14:creationId xmlns:p14="http://schemas.microsoft.com/office/powerpoint/2010/main" xmlns="" val="2390072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ICS Powerpoint template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78609"/>
            <a:ext cx="9144000" cy="6858000"/>
          </a:xfrm>
          <a:prstGeom prst="rect">
            <a:avLst/>
          </a:prstGeom>
        </p:spPr>
      </p:pic>
      <p:sp>
        <p:nvSpPr>
          <p:cNvPr id="2" name="Title 1"/>
          <p:cNvSpPr>
            <a:spLocks noGrp="1"/>
          </p:cNvSpPr>
          <p:nvPr>
            <p:ph type="ctrTitle"/>
          </p:nvPr>
        </p:nvSpPr>
        <p:spPr>
          <a:xfrm>
            <a:off x="769476" y="378012"/>
            <a:ext cx="7731613" cy="331467"/>
          </a:xfrm>
        </p:spPr>
        <p:txBody>
          <a:bodyPr>
            <a:noAutofit/>
          </a:bodyPr>
          <a:lstStyle/>
          <a:p>
            <a:r>
              <a:rPr lang="en-US" sz="2800" b="1" dirty="0" smtClean="0">
                <a:solidFill>
                  <a:schemeClr val="accent1">
                    <a:lumMod val="75000"/>
                  </a:schemeClr>
                </a:solidFill>
                <a:latin typeface="+mn-lt"/>
                <a:cs typeface="Arial"/>
              </a:rPr>
              <a:t>PRESENTATION FOCUS </a:t>
            </a:r>
            <a:r>
              <a:rPr lang="en-US" sz="2000" b="1" dirty="0" smtClean="0">
                <a:solidFill>
                  <a:schemeClr val="accent1">
                    <a:lumMod val="75000"/>
                  </a:schemeClr>
                </a:solidFill>
                <a:latin typeface="+mn-lt"/>
                <a:cs typeface="Arial"/>
              </a:rPr>
              <a:t>(cont.)</a:t>
            </a:r>
            <a:endParaRPr lang="en-US" sz="2000" b="1" dirty="0">
              <a:solidFill>
                <a:schemeClr val="accent1">
                  <a:lumMod val="75000"/>
                </a:schemeClr>
              </a:solidFill>
              <a:latin typeface="+mn-lt"/>
              <a:cs typeface="Arial"/>
            </a:endParaRPr>
          </a:p>
        </p:txBody>
      </p:sp>
      <p:sp>
        <p:nvSpPr>
          <p:cNvPr id="6" name="Title 1"/>
          <p:cNvSpPr txBox="1">
            <a:spLocks/>
          </p:cNvSpPr>
          <p:nvPr/>
        </p:nvSpPr>
        <p:spPr>
          <a:xfrm>
            <a:off x="769477" y="872383"/>
            <a:ext cx="7065818" cy="331467"/>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rgbClr val="002541"/>
              </a:solidFill>
              <a:latin typeface="Arial"/>
              <a:cs typeface="Arial"/>
            </a:endParaRPr>
          </a:p>
        </p:txBody>
      </p:sp>
      <p:sp>
        <p:nvSpPr>
          <p:cNvPr id="9" name="Rectangle 8"/>
          <p:cNvSpPr/>
          <p:nvPr/>
        </p:nvSpPr>
        <p:spPr>
          <a:xfrm>
            <a:off x="769477" y="6597511"/>
            <a:ext cx="2605952" cy="246221"/>
          </a:xfrm>
          <a:prstGeom prst="rect">
            <a:avLst/>
          </a:prstGeom>
        </p:spPr>
        <p:txBody>
          <a:bodyPr wrap="none">
            <a:spAutoFit/>
          </a:bodyPr>
          <a:lstStyle/>
          <a:p>
            <a:r>
              <a:rPr lang="en-ZA" sz="1000" dirty="0">
                <a:solidFill>
                  <a:prstClr val="white"/>
                </a:solidFill>
              </a:rPr>
              <a:t>Judicial Inspectorate for Correctional Services</a:t>
            </a:r>
          </a:p>
        </p:txBody>
      </p:sp>
      <p:sp>
        <p:nvSpPr>
          <p:cNvPr id="4" name="Rectangle 3"/>
          <p:cNvSpPr/>
          <p:nvPr/>
        </p:nvSpPr>
        <p:spPr>
          <a:xfrm>
            <a:off x="2286000" y="1195388"/>
            <a:ext cx="4572000" cy="369332"/>
          </a:xfrm>
          <a:prstGeom prst="rect">
            <a:avLst/>
          </a:prstGeom>
        </p:spPr>
        <p:txBody>
          <a:bodyPr>
            <a:spAutoFit/>
          </a:bodyPr>
          <a:lstStyle/>
          <a:p>
            <a:pPr algn="just"/>
            <a:r>
              <a:rPr lang="en-GB" b="1" dirty="0">
                <a:solidFill>
                  <a:prstClr val="black"/>
                </a:solidFill>
                <a:ea typeface="Times New Roman"/>
                <a:cs typeface="Times New Roman"/>
              </a:rPr>
              <a:t> </a:t>
            </a:r>
            <a:endParaRPr lang="en-ZA" dirty="0">
              <a:solidFill>
                <a:prstClr val="black"/>
              </a:solidFill>
            </a:endParaRPr>
          </a:p>
        </p:txBody>
      </p:sp>
      <p:sp>
        <p:nvSpPr>
          <p:cNvPr id="5" name="Rectangle 4"/>
          <p:cNvSpPr/>
          <p:nvPr/>
        </p:nvSpPr>
        <p:spPr>
          <a:xfrm>
            <a:off x="770799" y="1534173"/>
            <a:ext cx="7474931" cy="3293209"/>
          </a:xfrm>
          <a:prstGeom prst="rect">
            <a:avLst/>
          </a:prstGeom>
        </p:spPr>
        <p:txBody>
          <a:bodyPr wrap="square">
            <a:spAutoFit/>
          </a:bodyPr>
          <a:lstStyle/>
          <a:p>
            <a:pPr marL="342900" indent="-342900" algn="just">
              <a:spcBef>
                <a:spcPct val="20000"/>
              </a:spcBef>
              <a:buFont typeface="Arial" panose="020B0604020202020204" pitchFamily="34" charset="0"/>
              <a:buChar char="•"/>
            </a:pPr>
            <a:r>
              <a:rPr lang="en-US" sz="2000" kern="0" dirty="0" smtClean="0">
                <a:solidFill>
                  <a:prstClr val="black"/>
                </a:solidFill>
              </a:rPr>
              <a:t>USE OF FORCE</a:t>
            </a:r>
          </a:p>
          <a:p>
            <a:pPr marL="342900" indent="-342900" algn="just">
              <a:spcBef>
                <a:spcPct val="20000"/>
              </a:spcBef>
              <a:buFont typeface="Arial" panose="020B0604020202020204" pitchFamily="34" charset="0"/>
              <a:buChar char="•"/>
            </a:pPr>
            <a:r>
              <a:rPr lang="en-US" sz="2000" kern="0" dirty="0" smtClean="0">
                <a:solidFill>
                  <a:prstClr val="black"/>
                </a:solidFill>
              </a:rPr>
              <a:t>NUMBER OF INTERNAL AND EXTERNAL COMPLAINTS RECEIVED PER CLUSTER</a:t>
            </a:r>
          </a:p>
          <a:p>
            <a:pPr marL="342900" indent="-342900" algn="just">
              <a:spcBef>
                <a:spcPct val="20000"/>
              </a:spcBef>
              <a:buFont typeface="Arial" panose="020B0604020202020204" pitchFamily="34" charset="0"/>
              <a:buChar char="•"/>
            </a:pPr>
            <a:r>
              <a:rPr lang="en-US" sz="2000" kern="0" dirty="0" smtClean="0">
                <a:solidFill>
                  <a:prstClr val="black"/>
                </a:solidFill>
              </a:rPr>
              <a:t> ICCV POST ESTABLISHMENT</a:t>
            </a:r>
          </a:p>
          <a:p>
            <a:pPr marL="342900" indent="-342900" algn="just">
              <a:spcBef>
                <a:spcPct val="20000"/>
              </a:spcBef>
              <a:buFont typeface="Arial" panose="020B0604020202020204" pitchFamily="34" charset="0"/>
              <a:buChar char="•"/>
            </a:pPr>
            <a:r>
              <a:rPr lang="en-US" sz="2000" kern="0" dirty="0" smtClean="0">
                <a:solidFill>
                  <a:prstClr val="black"/>
                </a:solidFill>
              </a:rPr>
              <a:t>DIRECTORATE : SUPPORT SERVICES</a:t>
            </a:r>
          </a:p>
          <a:p>
            <a:pPr marL="1257300" lvl="2" indent="-342900" algn="just">
              <a:spcBef>
                <a:spcPct val="20000"/>
              </a:spcBef>
              <a:buFont typeface="Wingdings" panose="05000000000000000000" pitchFamily="2" charset="2"/>
              <a:buChar char="Ø"/>
            </a:pPr>
            <a:r>
              <a:rPr lang="en-US" sz="2000" kern="0" dirty="0" smtClean="0">
                <a:solidFill>
                  <a:prstClr val="black"/>
                </a:solidFill>
              </a:rPr>
              <a:t>HUMAN RESOURCES</a:t>
            </a:r>
          </a:p>
          <a:p>
            <a:pPr marL="1257300" lvl="2" indent="-342900" algn="just">
              <a:spcBef>
                <a:spcPct val="20000"/>
              </a:spcBef>
              <a:buFont typeface="Wingdings" panose="05000000000000000000" pitchFamily="2" charset="2"/>
              <a:buChar char="Ø"/>
            </a:pPr>
            <a:r>
              <a:rPr lang="en-US" sz="2000" kern="0" dirty="0" smtClean="0">
                <a:solidFill>
                  <a:prstClr val="black"/>
                </a:solidFill>
              </a:rPr>
              <a:t>FINANCE</a:t>
            </a:r>
          </a:p>
          <a:p>
            <a:pPr marL="2628900" lvl="5" indent="-342900" algn="just">
              <a:spcBef>
                <a:spcPct val="20000"/>
              </a:spcBef>
              <a:buFont typeface="Wingdings" panose="05000000000000000000" pitchFamily="2" charset="2"/>
              <a:buChar char="Ø"/>
            </a:pPr>
            <a:endParaRPr lang="en-US" sz="2000" kern="0" dirty="0" smtClean="0">
              <a:solidFill>
                <a:prstClr val="black"/>
              </a:solidFill>
            </a:endParaRPr>
          </a:p>
          <a:p>
            <a:pPr lvl="7" algn="just">
              <a:spcBef>
                <a:spcPct val="20000"/>
              </a:spcBef>
            </a:pPr>
            <a:endParaRPr lang="en-US" sz="2000" kern="0" dirty="0" smtClean="0">
              <a:solidFill>
                <a:prstClr val="black"/>
              </a:solidFill>
            </a:endParaRPr>
          </a:p>
        </p:txBody>
      </p:sp>
      <p:sp>
        <p:nvSpPr>
          <p:cNvPr id="7" name="Slide Number Placeholder 6"/>
          <p:cNvSpPr>
            <a:spLocks noGrp="1"/>
          </p:cNvSpPr>
          <p:nvPr>
            <p:ph type="sldNum" sz="quarter" idx="12"/>
          </p:nvPr>
        </p:nvSpPr>
        <p:spPr/>
        <p:txBody>
          <a:bodyPr/>
          <a:lstStyle/>
          <a:p>
            <a:fld id="{2FD00E00-2D4D-4D71-B8FD-D855CA91319B}" type="slidenum">
              <a:rPr lang="en-ZA" smtClean="0"/>
              <a:pPr/>
              <a:t>3</a:t>
            </a:fld>
            <a:endParaRPr lang="en-ZA"/>
          </a:p>
        </p:txBody>
      </p:sp>
    </p:spTree>
    <p:extLst>
      <p:ext uri="{BB962C8B-B14F-4D97-AF65-F5344CB8AC3E}">
        <p14:creationId xmlns:p14="http://schemas.microsoft.com/office/powerpoint/2010/main" xmlns="" val="4170910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ICS Powerpoint template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69476" y="378012"/>
            <a:ext cx="7731613" cy="494371"/>
          </a:xfrm>
        </p:spPr>
        <p:txBody>
          <a:bodyPr>
            <a:noAutofit/>
          </a:bodyPr>
          <a:lstStyle/>
          <a:p>
            <a:r>
              <a:rPr lang="en-US" sz="2800" b="1" dirty="0" smtClean="0">
                <a:solidFill>
                  <a:schemeClr val="accent1">
                    <a:lumMod val="75000"/>
                  </a:schemeClr>
                </a:solidFill>
                <a:cs typeface="Arial"/>
              </a:rPr>
              <a:t>VISION AND MISSION STATEMENT</a:t>
            </a:r>
            <a:endParaRPr lang="en-US" sz="2800" b="1" dirty="0">
              <a:solidFill>
                <a:schemeClr val="accent1">
                  <a:lumMod val="75000"/>
                </a:schemeClr>
              </a:solidFill>
              <a:cs typeface="Arial"/>
            </a:endParaRPr>
          </a:p>
        </p:txBody>
      </p:sp>
      <p:sp>
        <p:nvSpPr>
          <p:cNvPr id="6" name="Title 1"/>
          <p:cNvSpPr txBox="1">
            <a:spLocks/>
          </p:cNvSpPr>
          <p:nvPr/>
        </p:nvSpPr>
        <p:spPr>
          <a:xfrm>
            <a:off x="769477" y="872383"/>
            <a:ext cx="7065818" cy="331467"/>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rgbClr val="002541"/>
              </a:solidFill>
              <a:latin typeface="Arial"/>
              <a:cs typeface="Arial"/>
            </a:endParaRPr>
          </a:p>
        </p:txBody>
      </p:sp>
      <p:sp>
        <p:nvSpPr>
          <p:cNvPr id="9" name="Rectangle 8"/>
          <p:cNvSpPr/>
          <p:nvPr/>
        </p:nvSpPr>
        <p:spPr>
          <a:xfrm>
            <a:off x="769477" y="6597511"/>
            <a:ext cx="2605952" cy="246221"/>
          </a:xfrm>
          <a:prstGeom prst="rect">
            <a:avLst/>
          </a:prstGeom>
        </p:spPr>
        <p:txBody>
          <a:bodyPr wrap="none">
            <a:spAutoFit/>
          </a:bodyPr>
          <a:lstStyle/>
          <a:p>
            <a:r>
              <a:rPr lang="en-ZA" sz="1000" dirty="0">
                <a:solidFill>
                  <a:schemeClr val="bg1"/>
                </a:solidFill>
              </a:rPr>
              <a:t>Judicial Inspectorate for Correctional Services</a:t>
            </a:r>
          </a:p>
        </p:txBody>
      </p:sp>
      <p:sp>
        <p:nvSpPr>
          <p:cNvPr id="7" name="Rectangle 6"/>
          <p:cNvSpPr/>
          <p:nvPr/>
        </p:nvSpPr>
        <p:spPr>
          <a:xfrm>
            <a:off x="357158" y="1000108"/>
            <a:ext cx="8429684" cy="1729704"/>
          </a:xfrm>
          <a:prstGeom prst="rect">
            <a:avLst/>
          </a:prstGeom>
        </p:spPr>
        <p:txBody>
          <a:bodyPr wrap="square">
            <a:spAutoFit/>
          </a:bodyPr>
          <a:lstStyle/>
          <a:p>
            <a:pPr>
              <a:buNone/>
            </a:pPr>
            <a:endParaRPr lang="en-ZA" sz="2800" dirty="0" smtClean="0"/>
          </a:p>
          <a:p>
            <a:pPr marL="520700" indent="-355600">
              <a:lnSpc>
                <a:spcPct val="80000"/>
              </a:lnSpc>
              <a:defRPr/>
            </a:pPr>
            <a:r>
              <a:rPr lang="en-ZA" sz="2000" dirty="0" smtClean="0"/>
              <a:t/>
            </a:r>
            <a:br>
              <a:rPr lang="en-ZA" sz="2000" dirty="0" smtClean="0"/>
            </a:br>
            <a:endParaRPr lang="en-ZA" sz="2000" dirty="0" smtClean="0"/>
          </a:p>
          <a:p>
            <a:pPr marL="520700" indent="-355600" algn="just">
              <a:lnSpc>
                <a:spcPct val="80000"/>
              </a:lnSpc>
              <a:defRPr/>
            </a:pPr>
            <a:endParaRPr lang="en-ZA" sz="2000" dirty="0" smtClean="0"/>
          </a:p>
          <a:p>
            <a:pPr marL="180975" indent="-15875" algn="just">
              <a:lnSpc>
                <a:spcPct val="80000"/>
              </a:lnSpc>
              <a:defRPr/>
            </a:pPr>
            <a:endParaRPr lang="en-ZA" sz="2000" dirty="0" smtClean="0"/>
          </a:p>
          <a:p>
            <a:pPr marL="520700" indent="-355600" algn="just">
              <a:lnSpc>
                <a:spcPct val="80000"/>
              </a:lnSpc>
              <a:buFont typeface="+mj-lt"/>
              <a:buAutoNum type="arabicPeriod"/>
              <a:defRPr/>
            </a:pPr>
            <a:endParaRPr lang="en-ZA" dirty="0"/>
          </a:p>
        </p:txBody>
      </p:sp>
      <p:sp>
        <p:nvSpPr>
          <p:cNvPr id="4" name="Rectangle 3"/>
          <p:cNvSpPr/>
          <p:nvPr/>
        </p:nvSpPr>
        <p:spPr>
          <a:xfrm>
            <a:off x="683568" y="1556792"/>
            <a:ext cx="7344816" cy="3084947"/>
          </a:xfrm>
          <a:prstGeom prst="rect">
            <a:avLst/>
          </a:prstGeom>
        </p:spPr>
        <p:txBody>
          <a:bodyPr wrap="square">
            <a:spAutoFit/>
          </a:bodyPr>
          <a:lstStyle/>
          <a:p>
            <a:pPr algn="just"/>
            <a:r>
              <a:rPr lang="en-GB" b="1" u="sng" dirty="0">
                <a:ea typeface="Times New Roman"/>
                <a:cs typeface="Times New Roman"/>
              </a:rPr>
              <a:t>Vision </a:t>
            </a:r>
            <a:endParaRPr lang="en-ZA" dirty="0"/>
          </a:p>
          <a:p>
            <a:pPr algn="just">
              <a:lnSpc>
                <a:spcPct val="115000"/>
              </a:lnSpc>
              <a:spcAft>
                <a:spcPts val="1000"/>
              </a:spcAft>
            </a:pPr>
            <a:r>
              <a:rPr lang="en-ZA" dirty="0">
                <a:ea typeface="Calibri"/>
                <a:cs typeface="Arial"/>
              </a:rPr>
              <a:t>To uphold the human dignity of inmates through independent, proactive, and responsive oversight</a:t>
            </a:r>
            <a:r>
              <a:rPr lang="en-ZA" dirty="0" smtClean="0">
                <a:ea typeface="Calibri"/>
                <a:cs typeface="Arial"/>
              </a:rPr>
              <a:t>.</a:t>
            </a:r>
          </a:p>
          <a:p>
            <a:pPr algn="just">
              <a:lnSpc>
                <a:spcPct val="115000"/>
              </a:lnSpc>
              <a:spcAft>
                <a:spcPts val="1000"/>
              </a:spcAft>
            </a:pPr>
            <a:endParaRPr lang="en-ZA" sz="1600" dirty="0">
              <a:ea typeface="Calibri"/>
              <a:cs typeface="Times New Roman"/>
            </a:endParaRPr>
          </a:p>
          <a:p>
            <a:pPr algn="just"/>
            <a:r>
              <a:rPr lang="en-GB" b="1" u="sng" dirty="0">
                <a:ea typeface="Times New Roman"/>
                <a:cs typeface="Times New Roman"/>
              </a:rPr>
              <a:t>Mission </a:t>
            </a:r>
            <a:endParaRPr lang="en-ZA" dirty="0"/>
          </a:p>
          <a:p>
            <a:pPr algn="just">
              <a:spcBef>
                <a:spcPts val="1200"/>
              </a:spcBef>
            </a:pPr>
            <a:r>
              <a:rPr lang="en-ZA" dirty="0" smtClean="0">
                <a:cs typeface="Arial"/>
              </a:rPr>
              <a:t>To impartially</a:t>
            </a:r>
            <a:r>
              <a:rPr lang="en-ZA" dirty="0">
                <a:cs typeface="Arial"/>
              </a:rPr>
              <a:t>, investigate report and make recommendations on the conditions of Correctional Centres and Remand Detention Facilities and of the treatment of inmates for the protection of the human rights of inmates.</a:t>
            </a:r>
            <a:endParaRPr lang="en-ZA" dirty="0"/>
          </a:p>
          <a:p>
            <a:pPr algn="just"/>
            <a:r>
              <a:rPr lang="en-GB" b="1" dirty="0">
                <a:ea typeface="Times New Roman"/>
                <a:cs typeface="Times New Roman"/>
              </a:rPr>
              <a:t> </a:t>
            </a:r>
            <a:endParaRPr lang="en-ZA" dirty="0">
              <a:effectLst/>
            </a:endParaRPr>
          </a:p>
        </p:txBody>
      </p:sp>
      <p:sp>
        <p:nvSpPr>
          <p:cNvPr id="5" name="Slide Number Placeholder 4"/>
          <p:cNvSpPr>
            <a:spLocks noGrp="1"/>
          </p:cNvSpPr>
          <p:nvPr>
            <p:ph type="sldNum" sz="quarter" idx="12"/>
          </p:nvPr>
        </p:nvSpPr>
        <p:spPr/>
        <p:txBody>
          <a:bodyPr/>
          <a:lstStyle/>
          <a:p>
            <a:fld id="{2FD00E00-2D4D-4D71-B8FD-D855CA91319B}" type="slidenum">
              <a:rPr lang="en-ZA" smtClean="0"/>
              <a:pPr/>
              <a:t>4</a:t>
            </a:fld>
            <a:endParaRPr lang="en-ZA"/>
          </a:p>
        </p:txBody>
      </p:sp>
    </p:spTree>
    <p:extLst>
      <p:ext uri="{BB962C8B-B14F-4D97-AF65-F5344CB8AC3E}">
        <p14:creationId xmlns:p14="http://schemas.microsoft.com/office/powerpoint/2010/main" xmlns="" val="1676295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ICS Powerpoint template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69476" y="378012"/>
            <a:ext cx="7731613" cy="331467"/>
          </a:xfrm>
        </p:spPr>
        <p:txBody>
          <a:bodyPr>
            <a:noAutofit/>
          </a:bodyPr>
          <a:lstStyle/>
          <a:p>
            <a:pPr>
              <a:lnSpc>
                <a:spcPct val="115000"/>
              </a:lnSpc>
              <a:spcBef>
                <a:spcPts val="1000"/>
              </a:spcBef>
              <a:spcAft>
                <a:spcPts val="1200"/>
              </a:spcAft>
            </a:pPr>
            <a:r>
              <a:rPr lang="en-GB" sz="2800" b="1" u="sng" dirty="0" smtClean="0">
                <a:solidFill>
                  <a:srgbClr val="4F81BD"/>
                </a:solidFill>
                <a:ea typeface="Times New Roman"/>
                <a:cs typeface="Times New Roman"/>
              </a:rPr>
              <a:t/>
            </a:r>
            <a:br>
              <a:rPr lang="en-GB" sz="2800" b="1" u="sng" dirty="0" smtClean="0">
                <a:solidFill>
                  <a:srgbClr val="4F81BD"/>
                </a:solidFill>
                <a:ea typeface="Times New Roman"/>
                <a:cs typeface="Times New Roman"/>
              </a:rPr>
            </a:br>
            <a:r>
              <a:rPr lang="en-GB" sz="2800" b="1" u="sng" dirty="0" smtClean="0">
                <a:solidFill>
                  <a:schemeClr val="accent1">
                    <a:lumMod val="75000"/>
                  </a:schemeClr>
                </a:solidFill>
                <a:ea typeface="Times New Roman"/>
                <a:cs typeface="Times New Roman"/>
              </a:rPr>
              <a:t>LEGISLATIVE MANDATE </a:t>
            </a:r>
            <a:r>
              <a:rPr lang="en-ZA" sz="2800" b="1" dirty="0">
                <a:solidFill>
                  <a:srgbClr val="4F81BD"/>
                </a:solidFill>
                <a:ea typeface="Times New Roman"/>
                <a:cs typeface="Times New Roman"/>
              </a:rPr>
              <a:t/>
            </a:r>
            <a:br>
              <a:rPr lang="en-ZA" sz="2800" b="1" dirty="0">
                <a:solidFill>
                  <a:srgbClr val="4F81BD"/>
                </a:solidFill>
                <a:ea typeface="Times New Roman"/>
                <a:cs typeface="Times New Roman"/>
              </a:rPr>
            </a:br>
            <a:endParaRPr lang="en-US" sz="2800" b="1" dirty="0">
              <a:solidFill>
                <a:srgbClr val="002541"/>
              </a:solidFill>
              <a:cs typeface="Arial"/>
            </a:endParaRPr>
          </a:p>
        </p:txBody>
      </p:sp>
      <p:sp>
        <p:nvSpPr>
          <p:cNvPr id="6" name="Title 1"/>
          <p:cNvSpPr txBox="1">
            <a:spLocks/>
          </p:cNvSpPr>
          <p:nvPr/>
        </p:nvSpPr>
        <p:spPr>
          <a:xfrm>
            <a:off x="769477" y="872383"/>
            <a:ext cx="7065818" cy="331467"/>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rgbClr val="002541"/>
              </a:solidFill>
              <a:latin typeface="Arial"/>
              <a:cs typeface="Arial"/>
            </a:endParaRPr>
          </a:p>
        </p:txBody>
      </p:sp>
      <p:sp>
        <p:nvSpPr>
          <p:cNvPr id="9" name="Rectangle 8"/>
          <p:cNvSpPr/>
          <p:nvPr/>
        </p:nvSpPr>
        <p:spPr>
          <a:xfrm>
            <a:off x="769477" y="6597511"/>
            <a:ext cx="2605952" cy="246221"/>
          </a:xfrm>
          <a:prstGeom prst="rect">
            <a:avLst/>
          </a:prstGeom>
        </p:spPr>
        <p:txBody>
          <a:bodyPr wrap="none">
            <a:spAutoFit/>
          </a:bodyPr>
          <a:lstStyle/>
          <a:p>
            <a:r>
              <a:rPr lang="en-ZA" sz="1000" dirty="0">
                <a:solidFill>
                  <a:prstClr val="white"/>
                </a:solidFill>
              </a:rPr>
              <a:t>Judicial Inspectorate for Correctional Services</a:t>
            </a:r>
          </a:p>
        </p:txBody>
      </p:sp>
      <p:sp>
        <p:nvSpPr>
          <p:cNvPr id="7" name="Rectangle 6"/>
          <p:cNvSpPr/>
          <p:nvPr/>
        </p:nvSpPr>
        <p:spPr>
          <a:xfrm>
            <a:off x="357158" y="1000108"/>
            <a:ext cx="8429684" cy="2406813"/>
          </a:xfrm>
          <a:prstGeom prst="rect">
            <a:avLst/>
          </a:prstGeom>
        </p:spPr>
        <p:txBody>
          <a:bodyPr wrap="square">
            <a:spAutoFit/>
          </a:bodyPr>
          <a:lstStyle/>
          <a:p>
            <a:r>
              <a:rPr lang="en-US" sz="3200" dirty="0" smtClean="0">
                <a:solidFill>
                  <a:prstClr val="black"/>
                </a:solidFill>
              </a:rPr>
              <a:t/>
            </a:r>
            <a:br>
              <a:rPr lang="en-US" sz="3200" dirty="0" smtClean="0">
                <a:solidFill>
                  <a:prstClr val="black"/>
                </a:solidFill>
              </a:rPr>
            </a:br>
            <a:endParaRPr lang="en-US" sz="3200" dirty="0" smtClean="0">
              <a:solidFill>
                <a:prstClr val="black"/>
              </a:solidFill>
            </a:endParaRPr>
          </a:p>
          <a:p>
            <a:r>
              <a:rPr lang="en-ZA" sz="2000" dirty="0" smtClean="0">
                <a:solidFill>
                  <a:prstClr val="black"/>
                </a:solidFill>
              </a:rPr>
              <a:t/>
            </a:r>
            <a:br>
              <a:rPr lang="en-ZA" sz="2000" dirty="0" smtClean="0">
                <a:solidFill>
                  <a:prstClr val="black"/>
                </a:solidFill>
              </a:rPr>
            </a:br>
            <a:endParaRPr lang="en-ZA" sz="2000" dirty="0" smtClean="0">
              <a:solidFill>
                <a:prstClr val="black"/>
              </a:solidFill>
            </a:endParaRPr>
          </a:p>
          <a:p>
            <a:pPr marL="520700" indent="-355600" algn="just">
              <a:lnSpc>
                <a:spcPct val="80000"/>
              </a:lnSpc>
              <a:defRPr/>
            </a:pPr>
            <a:endParaRPr lang="en-ZA" sz="2000" dirty="0" smtClean="0">
              <a:solidFill>
                <a:prstClr val="black"/>
              </a:solidFill>
            </a:endParaRPr>
          </a:p>
          <a:p>
            <a:pPr marL="180975" indent="-15875" algn="just">
              <a:lnSpc>
                <a:spcPct val="80000"/>
              </a:lnSpc>
              <a:defRPr/>
            </a:pPr>
            <a:endParaRPr lang="en-ZA" sz="2000" dirty="0" smtClean="0">
              <a:solidFill>
                <a:prstClr val="black"/>
              </a:solidFill>
            </a:endParaRPr>
          </a:p>
          <a:p>
            <a:pPr marL="520700" indent="-355600" algn="just">
              <a:lnSpc>
                <a:spcPct val="80000"/>
              </a:lnSpc>
              <a:buFont typeface="+mj-lt"/>
              <a:buAutoNum type="arabicPeriod"/>
              <a:defRPr/>
            </a:pPr>
            <a:endParaRPr lang="en-ZA" dirty="0">
              <a:solidFill>
                <a:prstClr val="black"/>
              </a:solidFill>
            </a:endParaRPr>
          </a:p>
        </p:txBody>
      </p:sp>
      <p:sp>
        <p:nvSpPr>
          <p:cNvPr id="4" name="Rectangle 3"/>
          <p:cNvSpPr/>
          <p:nvPr/>
        </p:nvSpPr>
        <p:spPr>
          <a:xfrm>
            <a:off x="1043608" y="1628800"/>
            <a:ext cx="6912768" cy="2554545"/>
          </a:xfrm>
          <a:prstGeom prst="rect">
            <a:avLst/>
          </a:prstGeom>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0" cap="none" spc="0" normalizeH="0" baseline="0" noProof="0" dirty="0" smtClean="0">
                <a:ln>
                  <a:noFill/>
                </a:ln>
                <a:solidFill>
                  <a:prstClr val="black"/>
                </a:solidFill>
                <a:effectLst/>
                <a:uLnTx/>
                <a:uFillTx/>
              </a:rPr>
              <a:t>The Judicial Inspectorate is established by section 85 (1) of the Correctional Services Act 111 of 1998, as amended (CSA)</a:t>
            </a:r>
            <a:br>
              <a:rPr kumimoji="0" lang="en-ZA" sz="2000" b="0" i="0" u="none" strike="noStrike" kern="0" cap="none" spc="0" normalizeH="0" baseline="0" noProof="0" dirty="0" smtClean="0">
                <a:ln>
                  <a:noFill/>
                </a:ln>
                <a:solidFill>
                  <a:prstClr val="black"/>
                </a:solidFill>
                <a:effectLst/>
                <a:uLnTx/>
                <a:uFillTx/>
              </a:rPr>
            </a:br>
            <a:endParaRPr kumimoji="0" lang="en-ZA" sz="2000" b="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0" cap="none" spc="0" normalizeH="0" baseline="0" noProof="0" dirty="0" smtClean="0">
                <a:ln>
                  <a:noFill/>
                </a:ln>
                <a:solidFill>
                  <a:prstClr val="black"/>
                </a:solidFill>
                <a:effectLst/>
                <a:uLnTx/>
                <a:uFillTx/>
              </a:rPr>
              <a:t> Section 85 (2) provides that “the object of the Judicial Inspectorate is to facilitate the inspection of correctional centres  in order that the Inspecting Judge may report on the treatment of inmates in  correctional centres  and on conditions in correctional centres.” </a:t>
            </a:r>
            <a:endParaRPr kumimoji="0" lang="en-ZA" sz="2000" b="0" i="0" u="none" strike="noStrike" kern="0" cap="none" spc="0" normalizeH="0" baseline="0" noProof="0" dirty="0" smtClean="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fld id="{2FD00E00-2D4D-4D71-B8FD-D855CA91319B}" type="slidenum">
              <a:rPr lang="en-ZA" smtClean="0"/>
              <a:pPr/>
              <a:t>5</a:t>
            </a:fld>
            <a:endParaRPr lang="en-ZA"/>
          </a:p>
        </p:txBody>
      </p:sp>
    </p:spTree>
    <p:extLst>
      <p:ext uri="{BB962C8B-B14F-4D97-AF65-F5344CB8AC3E}">
        <p14:creationId xmlns:p14="http://schemas.microsoft.com/office/powerpoint/2010/main" xmlns="" val="3000668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ICS Powerpoint template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85" y="-35525"/>
            <a:ext cx="9144000" cy="6858000"/>
          </a:xfrm>
          <a:prstGeom prst="rect">
            <a:avLst/>
          </a:prstGeom>
        </p:spPr>
      </p:pic>
      <p:sp>
        <p:nvSpPr>
          <p:cNvPr id="2" name="Title 1"/>
          <p:cNvSpPr>
            <a:spLocks noGrp="1"/>
          </p:cNvSpPr>
          <p:nvPr>
            <p:ph type="ctrTitle"/>
          </p:nvPr>
        </p:nvSpPr>
        <p:spPr>
          <a:xfrm>
            <a:off x="769476" y="378012"/>
            <a:ext cx="7731613" cy="331467"/>
          </a:xfrm>
        </p:spPr>
        <p:txBody>
          <a:bodyPr>
            <a:noAutofit/>
          </a:bodyPr>
          <a:lstStyle/>
          <a:p>
            <a:pPr>
              <a:lnSpc>
                <a:spcPct val="115000"/>
              </a:lnSpc>
              <a:spcBef>
                <a:spcPts val="1000"/>
              </a:spcBef>
              <a:spcAft>
                <a:spcPts val="1200"/>
              </a:spcAft>
            </a:pPr>
            <a:r>
              <a:rPr lang="en-GB" sz="2800" b="1" u="sng" dirty="0" smtClean="0">
                <a:solidFill>
                  <a:srgbClr val="4F81BD"/>
                </a:solidFill>
                <a:ea typeface="Times New Roman"/>
                <a:cs typeface="Times New Roman"/>
              </a:rPr>
              <a:t/>
            </a:r>
            <a:br>
              <a:rPr lang="en-GB" sz="2800" b="1" u="sng" dirty="0" smtClean="0">
                <a:solidFill>
                  <a:srgbClr val="4F81BD"/>
                </a:solidFill>
                <a:ea typeface="Times New Roman"/>
                <a:cs typeface="Times New Roman"/>
              </a:rPr>
            </a:br>
            <a:r>
              <a:rPr lang="en-GB" sz="2800" b="1" u="sng" dirty="0" smtClean="0">
                <a:solidFill>
                  <a:schemeClr val="tx2"/>
                </a:solidFill>
                <a:ea typeface="Times New Roman"/>
                <a:cs typeface="Times New Roman"/>
              </a:rPr>
              <a:t>SENIOR LEVEL ORGANISATIONAL STRUCTURE (JICS)</a:t>
            </a:r>
            <a:r>
              <a:rPr lang="en-ZA" sz="2800" b="1" dirty="0">
                <a:solidFill>
                  <a:srgbClr val="4F81BD"/>
                </a:solidFill>
                <a:ea typeface="Times New Roman"/>
                <a:cs typeface="Times New Roman"/>
              </a:rPr>
              <a:t/>
            </a:r>
            <a:br>
              <a:rPr lang="en-ZA" sz="2800" b="1" dirty="0">
                <a:solidFill>
                  <a:srgbClr val="4F81BD"/>
                </a:solidFill>
                <a:ea typeface="Times New Roman"/>
                <a:cs typeface="Times New Roman"/>
              </a:rPr>
            </a:br>
            <a:endParaRPr lang="en-US" sz="2800" b="1" dirty="0">
              <a:solidFill>
                <a:srgbClr val="002541"/>
              </a:solidFill>
              <a:cs typeface="Arial"/>
            </a:endParaRPr>
          </a:p>
        </p:txBody>
      </p:sp>
      <p:sp>
        <p:nvSpPr>
          <p:cNvPr id="6" name="Title 1"/>
          <p:cNvSpPr txBox="1">
            <a:spLocks/>
          </p:cNvSpPr>
          <p:nvPr/>
        </p:nvSpPr>
        <p:spPr>
          <a:xfrm>
            <a:off x="769477" y="872383"/>
            <a:ext cx="7065818" cy="331467"/>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rgbClr val="002541"/>
              </a:solidFill>
              <a:latin typeface="Arial"/>
              <a:cs typeface="Arial"/>
            </a:endParaRPr>
          </a:p>
        </p:txBody>
      </p:sp>
      <p:sp>
        <p:nvSpPr>
          <p:cNvPr id="9" name="Rectangle 8"/>
          <p:cNvSpPr/>
          <p:nvPr/>
        </p:nvSpPr>
        <p:spPr>
          <a:xfrm>
            <a:off x="769477" y="6597511"/>
            <a:ext cx="2605952" cy="246221"/>
          </a:xfrm>
          <a:prstGeom prst="rect">
            <a:avLst/>
          </a:prstGeom>
        </p:spPr>
        <p:txBody>
          <a:bodyPr wrap="none">
            <a:spAutoFit/>
          </a:bodyPr>
          <a:lstStyle/>
          <a:p>
            <a:r>
              <a:rPr lang="en-ZA" sz="1000" dirty="0">
                <a:solidFill>
                  <a:schemeClr val="bg1"/>
                </a:solidFill>
              </a:rPr>
              <a:t>Judicial Inspectorate for Correctional Services</a:t>
            </a:r>
          </a:p>
        </p:txBody>
      </p:sp>
      <p:sp>
        <p:nvSpPr>
          <p:cNvPr id="7" name="Rectangle 6"/>
          <p:cNvSpPr/>
          <p:nvPr/>
        </p:nvSpPr>
        <p:spPr>
          <a:xfrm>
            <a:off x="357158" y="1000108"/>
            <a:ext cx="8429684" cy="2406813"/>
          </a:xfrm>
          <a:prstGeom prst="rect">
            <a:avLst/>
          </a:prstGeom>
        </p:spPr>
        <p:txBody>
          <a:bodyPr wrap="square">
            <a:spAutoFit/>
          </a:bodyPr>
          <a:lstStyle/>
          <a:p>
            <a:r>
              <a:rPr lang="en-US" sz="3200" dirty="0" smtClean="0"/>
              <a:t/>
            </a:r>
            <a:br>
              <a:rPr lang="en-US" sz="3200" dirty="0" smtClean="0"/>
            </a:br>
            <a:endParaRPr lang="en-US" sz="3200" dirty="0" smtClean="0"/>
          </a:p>
          <a:p>
            <a:r>
              <a:rPr lang="en-ZA" sz="2000" dirty="0" smtClean="0"/>
              <a:t/>
            </a:r>
            <a:br>
              <a:rPr lang="en-ZA" sz="2000" dirty="0" smtClean="0"/>
            </a:br>
            <a:endParaRPr lang="en-ZA" sz="2000" dirty="0" smtClean="0"/>
          </a:p>
          <a:p>
            <a:pPr marL="520700" indent="-355600" algn="just">
              <a:lnSpc>
                <a:spcPct val="80000"/>
              </a:lnSpc>
              <a:defRPr/>
            </a:pPr>
            <a:endParaRPr lang="en-ZA" sz="2000" dirty="0" smtClean="0"/>
          </a:p>
          <a:p>
            <a:pPr marL="180975" indent="-15875" algn="just">
              <a:lnSpc>
                <a:spcPct val="80000"/>
              </a:lnSpc>
              <a:defRPr/>
            </a:pPr>
            <a:endParaRPr lang="en-ZA" sz="2000" dirty="0" smtClean="0"/>
          </a:p>
          <a:p>
            <a:pPr marL="520700" indent="-355600" algn="just">
              <a:lnSpc>
                <a:spcPct val="80000"/>
              </a:lnSpc>
              <a:buFont typeface="+mj-lt"/>
              <a:buAutoNum type="arabicPeriod"/>
              <a:defRPr/>
            </a:pPr>
            <a:endParaRPr lang="en-ZA" dirty="0"/>
          </a:p>
        </p:txBody>
      </p:sp>
      <p:pic>
        <p:nvPicPr>
          <p:cNvPr id="8" name="Diagram 7"/>
          <p:cNvPicPr/>
          <p:nvPr/>
        </p:nvPicPr>
        <p:blipFill>
          <a:blip r:embed="rId3" cstate="print"/>
          <a:srcRect t="-1349" b="-420"/>
          <a:stretch>
            <a:fillRect/>
          </a:stretch>
        </p:blipFill>
        <p:spPr bwMode="auto">
          <a:xfrm>
            <a:off x="1706245" y="1582420"/>
            <a:ext cx="5731510" cy="369316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2FD00E00-2D4D-4D71-B8FD-D855CA91319B}" type="slidenum">
              <a:rPr lang="en-ZA" smtClean="0"/>
              <a:pPr/>
              <a:t>6</a:t>
            </a:fld>
            <a:endParaRPr lang="en-ZA"/>
          </a:p>
        </p:txBody>
      </p:sp>
    </p:spTree>
    <p:extLst>
      <p:ext uri="{BB962C8B-B14F-4D97-AF65-F5344CB8AC3E}">
        <p14:creationId xmlns:p14="http://schemas.microsoft.com/office/powerpoint/2010/main" xmlns="" val="1676295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ICS Powerpoint template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69476" y="378012"/>
            <a:ext cx="7731613" cy="331467"/>
          </a:xfrm>
        </p:spPr>
        <p:txBody>
          <a:bodyPr>
            <a:noAutofit/>
          </a:bodyPr>
          <a:lstStyle/>
          <a:p>
            <a:r>
              <a:rPr lang="en-US" sz="2800" b="1" dirty="0" smtClean="0">
                <a:solidFill>
                  <a:schemeClr val="tx2"/>
                </a:solidFill>
                <a:cs typeface="Arial"/>
              </a:rPr>
              <a:t>DIRECTORATE : LEGAL SERVICES</a:t>
            </a:r>
            <a:endParaRPr lang="en-US" sz="2800" b="1" dirty="0">
              <a:solidFill>
                <a:schemeClr val="tx2"/>
              </a:solidFill>
              <a:cs typeface="Arial"/>
            </a:endParaRPr>
          </a:p>
        </p:txBody>
      </p:sp>
      <p:sp>
        <p:nvSpPr>
          <p:cNvPr id="6" name="Title 1"/>
          <p:cNvSpPr txBox="1">
            <a:spLocks/>
          </p:cNvSpPr>
          <p:nvPr/>
        </p:nvSpPr>
        <p:spPr>
          <a:xfrm>
            <a:off x="769477" y="872383"/>
            <a:ext cx="7065818" cy="331467"/>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rgbClr val="002541"/>
              </a:solidFill>
              <a:latin typeface="Arial"/>
              <a:cs typeface="Arial"/>
            </a:endParaRPr>
          </a:p>
        </p:txBody>
      </p:sp>
      <p:sp>
        <p:nvSpPr>
          <p:cNvPr id="9" name="Rectangle 8"/>
          <p:cNvSpPr/>
          <p:nvPr/>
        </p:nvSpPr>
        <p:spPr>
          <a:xfrm>
            <a:off x="769477" y="6597511"/>
            <a:ext cx="2605952" cy="246221"/>
          </a:xfrm>
          <a:prstGeom prst="rect">
            <a:avLst/>
          </a:prstGeom>
        </p:spPr>
        <p:txBody>
          <a:bodyPr wrap="none">
            <a:spAutoFit/>
          </a:bodyPr>
          <a:lstStyle/>
          <a:p>
            <a:r>
              <a:rPr lang="en-ZA" sz="1000" dirty="0">
                <a:solidFill>
                  <a:schemeClr val="bg1"/>
                </a:solidFill>
              </a:rPr>
              <a:t>Judicial Inspectorate for Correctional Services</a:t>
            </a:r>
          </a:p>
        </p:txBody>
      </p:sp>
      <p:sp>
        <p:nvSpPr>
          <p:cNvPr id="7" name="Rectangle 6"/>
          <p:cNvSpPr/>
          <p:nvPr/>
        </p:nvSpPr>
        <p:spPr>
          <a:xfrm>
            <a:off x="357158" y="1000108"/>
            <a:ext cx="8429684" cy="1255728"/>
          </a:xfrm>
          <a:prstGeom prst="rect">
            <a:avLst/>
          </a:prstGeom>
        </p:spPr>
        <p:txBody>
          <a:bodyPr wrap="square">
            <a:spAutoFit/>
          </a:bodyPr>
          <a:lstStyle/>
          <a:p>
            <a:pPr>
              <a:buFont typeface="Arial" pitchFamily="34" charset="0"/>
              <a:buChar char="•"/>
            </a:pPr>
            <a:endParaRPr lang="en-US" sz="1400" dirty="0" smtClean="0"/>
          </a:p>
          <a:p>
            <a:pPr>
              <a:buFont typeface="Arial" pitchFamily="34" charset="0"/>
              <a:buChar char="•"/>
            </a:pPr>
            <a:endParaRPr lang="en-US" sz="1400" dirty="0" smtClean="0"/>
          </a:p>
          <a:p>
            <a:endParaRPr lang="en-ZA" sz="1400" dirty="0" smtClean="0"/>
          </a:p>
          <a:p>
            <a:pPr marL="520700" indent="-355600" algn="just">
              <a:lnSpc>
                <a:spcPct val="80000"/>
              </a:lnSpc>
              <a:defRPr/>
            </a:pPr>
            <a:endParaRPr lang="en-ZA" sz="1400" dirty="0" smtClean="0"/>
          </a:p>
          <a:p>
            <a:pPr marL="180975" indent="-15875" algn="just">
              <a:lnSpc>
                <a:spcPct val="80000"/>
              </a:lnSpc>
              <a:defRPr/>
            </a:pPr>
            <a:endParaRPr lang="en-ZA" sz="1400" dirty="0" smtClean="0"/>
          </a:p>
          <a:p>
            <a:pPr marL="520700" indent="-355600" algn="just">
              <a:lnSpc>
                <a:spcPct val="80000"/>
              </a:lnSpc>
              <a:buFont typeface="+mj-lt"/>
              <a:buAutoNum type="arabicPeriod"/>
              <a:defRPr/>
            </a:pPr>
            <a:endParaRPr lang="en-ZA" sz="1400" dirty="0"/>
          </a:p>
        </p:txBody>
      </p:sp>
      <p:sp>
        <p:nvSpPr>
          <p:cNvPr id="4" name="Rectangle 3"/>
          <p:cNvSpPr/>
          <p:nvPr/>
        </p:nvSpPr>
        <p:spPr>
          <a:xfrm>
            <a:off x="475317" y="902341"/>
            <a:ext cx="7992887" cy="1791260"/>
          </a:xfrm>
          <a:prstGeom prst="rect">
            <a:avLst/>
          </a:prstGeom>
        </p:spPr>
        <p:txBody>
          <a:bodyPr wrap="square">
            <a:spAutoFit/>
          </a:bodyPr>
          <a:lstStyle/>
          <a:p>
            <a:pPr>
              <a:lnSpc>
                <a:spcPct val="115000"/>
              </a:lnSpc>
              <a:spcAft>
                <a:spcPts val="0"/>
              </a:spcAft>
            </a:pPr>
            <a:r>
              <a:rPr lang="en-ZA" sz="1600" b="1" u="sng" dirty="0" smtClean="0">
                <a:ea typeface="Calibri"/>
                <a:cs typeface="Arial-BoldMT"/>
              </a:rPr>
              <a:t>INSPECTIONS CONDUCTED</a:t>
            </a:r>
          </a:p>
          <a:p>
            <a:pPr algn="just">
              <a:lnSpc>
                <a:spcPct val="115000"/>
              </a:lnSpc>
              <a:spcAft>
                <a:spcPts val="0"/>
              </a:spcAft>
            </a:pPr>
            <a:endParaRPr lang="en-ZA" sz="1600" dirty="0" smtClean="0">
              <a:ea typeface="Calibri"/>
              <a:cs typeface="Times New Roman"/>
            </a:endParaRPr>
          </a:p>
          <a:p>
            <a:pPr algn="just">
              <a:lnSpc>
                <a:spcPct val="115000"/>
              </a:lnSpc>
              <a:spcAft>
                <a:spcPts val="0"/>
              </a:spcAft>
            </a:pPr>
            <a:endParaRPr lang="en-ZA" sz="1600" dirty="0">
              <a:ea typeface="Calibri"/>
              <a:cs typeface="Times New Roman"/>
            </a:endParaRPr>
          </a:p>
          <a:p>
            <a:pPr algn="just">
              <a:lnSpc>
                <a:spcPct val="115000"/>
              </a:lnSpc>
              <a:spcAft>
                <a:spcPts val="0"/>
              </a:spcAft>
            </a:pPr>
            <a:endParaRPr lang="en-ZA" sz="1600" dirty="0" smtClean="0">
              <a:ea typeface="Calibri"/>
              <a:cs typeface="Times New Roman"/>
            </a:endParaRPr>
          </a:p>
          <a:p>
            <a:pPr algn="just">
              <a:lnSpc>
                <a:spcPct val="115000"/>
              </a:lnSpc>
              <a:spcAft>
                <a:spcPts val="0"/>
              </a:spcAft>
            </a:pPr>
            <a:endParaRPr lang="en-ZA" sz="1600" dirty="0">
              <a:ea typeface="Calibri"/>
              <a:cs typeface="Times New Roman"/>
            </a:endParaRPr>
          </a:p>
          <a:p>
            <a:pPr algn="just">
              <a:lnSpc>
                <a:spcPct val="115000"/>
              </a:lnSpc>
              <a:spcAft>
                <a:spcPts val="0"/>
              </a:spcAft>
            </a:pPr>
            <a:endParaRPr lang="en-ZA" sz="1600" dirty="0">
              <a:ea typeface="Calibri"/>
              <a:cs typeface="Times New Roman"/>
            </a:endParaRPr>
          </a:p>
        </p:txBody>
      </p:sp>
      <p:graphicFrame>
        <p:nvGraphicFramePr>
          <p:cNvPr id="12" name="Table 11"/>
          <p:cNvGraphicFramePr>
            <a:graphicFrameLocks noGrp="1"/>
          </p:cNvGraphicFramePr>
          <p:nvPr>
            <p:extLst>
              <p:ext uri="{D42A27DB-BD31-4B8C-83A1-F6EECF244321}">
                <p14:modId xmlns:p14="http://schemas.microsoft.com/office/powerpoint/2010/main" xmlns="" val="1605752417"/>
              </p:ext>
            </p:extLst>
          </p:nvPr>
        </p:nvGraphicFramePr>
        <p:xfrm>
          <a:off x="546093" y="1340768"/>
          <a:ext cx="7929824" cy="3347466"/>
        </p:xfrm>
        <a:graphic>
          <a:graphicData uri="http://schemas.openxmlformats.org/drawingml/2006/table">
            <a:tbl>
              <a:tblPr firstRow="1" firstCol="1" bandRow="1"/>
              <a:tblGrid>
                <a:gridCol w="1024640">
                  <a:extLst>
                    <a:ext uri="{9D8B030D-6E8A-4147-A177-3AD203B41FA5}">
                      <a16:colId xmlns:a16="http://schemas.microsoft.com/office/drawing/2014/main" xmlns="" val="20000"/>
                    </a:ext>
                  </a:extLst>
                </a:gridCol>
                <a:gridCol w="1169839">
                  <a:extLst>
                    <a:ext uri="{9D8B030D-6E8A-4147-A177-3AD203B41FA5}">
                      <a16:colId xmlns:a16="http://schemas.microsoft.com/office/drawing/2014/main" xmlns="" val="20001"/>
                    </a:ext>
                  </a:extLst>
                </a:gridCol>
                <a:gridCol w="1286163">
                  <a:extLst>
                    <a:ext uri="{9D8B030D-6E8A-4147-A177-3AD203B41FA5}">
                      <a16:colId xmlns:a16="http://schemas.microsoft.com/office/drawing/2014/main" xmlns="" val="20002"/>
                    </a:ext>
                  </a:extLst>
                </a:gridCol>
                <a:gridCol w="1052689">
                  <a:extLst>
                    <a:ext uri="{9D8B030D-6E8A-4147-A177-3AD203B41FA5}">
                      <a16:colId xmlns:a16="http://schemas.microsoft.com/office/drawing/2014/main" xmlns="" val="20003"/>
                    </a:ext>
                  </a:extLst>
                </a:gridCol>
                <a:gridCol w="1286163">
                  <a:extLst>
                    <a:ext uri="{9D8B030D-6E8A-4147-A177-3AD203B41FA5}">
                      <a16:colId xmlns:a16="http://schemas.microsoft.com/office/drawing/2014/main" xmlns="" val="20004"/>
                    </a:ext>
                  </a:extLst>
                </a:gridCol>
                <a:gridCol w="1169839">
                  <a:extLst>
                    <a:ext uri="{9D8B030D-6E8A-4147-A177-3AD203B41FA5}">
                      <a16:colId xmlns:a16="http://schemas.microsoft.com/office/drawing/2014/main" xmlns="" val="20005"/>
                    </a:ext>
                  </a:extLst>
                </a:gridCol>
                <a:gridCol w="940491">
                  <a:extLst>
                    <a:ext uri="{9D8B030D-6E8A-4147-A177-3AD203B41FA5}">
                      <a16:colId xmlns:a16="http://schemas.microsoft.com/office/drawing/2014/main" xmlns="" val="20006"/>
                    </a:ext>
                  </a:extLst>
                </a:gridCol>
              </a:tblGrid>
              <a:tr h="0">
                <a:tc gridSpan="7">
                  <a:txBody>
                    <a:bodyPr/>
                    <a:lstStyle/>
                    <a:p>
                      <a:pPr algn="ctr">
                        <a:lnSpc>
                          <a:spcPct val="115000"/>
                        </a:lnSpc>
                        <a:spcAft>
                          <a:spcPts val="0"/>
                        </a:spcAft>
                      </a:pPr>
                      <a:r>
                        <a:rPr lang="en-ZA" sz="1200" b="1" dirty="0">
                          <a:effectLst/>
                          <a:latin typeface="Calibri"/>
                          <a:ea typeface="Calibri"/>
                          <a:cs typeface="Times New Roman"/>
                        </a:rPr>
                        <a:t> </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0">
                <a:tc>
                  <a:txBody>
                    <a:bodyPr/>
                    <a:lstStyle/>
                    <a:p>
                      <a:pPr>
                        <a:lnSpc>
                          <a:spcPct val="115000"/>
                        </a:lnSpc>
                        <a:spcAft>
                          <a:spcPts val="0"/>
                        </a:spcAft>
                      </a:pPr>
                      <a:r>
                        <a:rPr lang="en-ZA" sz="900" b="1">
                          <a:effectLst/>
                          <a:latin typeface="Calibri"/>
                          <a:ea typeface="Calibri"/>
                          <a:cs typeface="Times New Roman"/>
                        </a:rPr>
                        <a:t>Strategic objective</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nSpc>
                          <a:spcPct val="115000"/>
                        </a:lnSpc>
                        <a:spcAft>
                          <a:spcPts val="0"/>
                        </a:spcAft>
                      </a:pPr>
                      <a:r>
                        <a:rPr lang="en-ZA" sz="900" b="1">
                          <a:effectLst/>
                          <a:latin typeface="Calibri"/>
                          <a:ea typeface="Calibri"/>
                          <a:cs typeface="Times New Roman"/>
                        </a:rPr>
                        <a:t>Strategic indicator</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nSpc>
                          <a:spcPct val="115000"/>
                        </a:lnSpc>
                        <a:spcAft>
                          <a:spcPts val="0"/>
                        </a:spcAft>
                      </a:pPr>
                      <a:r>
                        <a:rPr lang="en-ZA" sz="900" b="1">
                          <a:effectLst/>
                          <a:latin typeface="Calibri"/>
                          <a:ea typeface="Calibri"/>
                          <a:cs typeface="Times New Roman"/>
                        </a:rPr>
                        <a:t>Actual achievement</a:t>
                      </a:r>
                      <a:endParaRPr lang="en-ZA" sz="1100">
                        <a:effectLst/>
                        <a:latin typeface="Calibri"/>
                        <a:ea typeface="Calibri"/>
                        <a:cs typeface="Times New Roman"/>
                      </a:endParaRPr>
                    </a:p>
                    <a:p>
                      <a:pPr>
                        <a:lnSpc>
                          <a:spcPct val="115000"/>
                        </a:lnSpc>
                        <a:spcAft>
                          <a:spcPts val="0"/>
                        </a:spcAft>
                      </a:pPr>
                      <a:r>
                        <a:rPr lang="en-ZA" sz="900" b="1">
                          <a:effectLst/>
                          <a:latin typeface="Calibri"/>
                          <a:ea typeface="Calibri"/>
                          <a:cs typeface="Times New Roman"/>
                        </a:rPr>
                        <a:t>2015/16</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nSpc>
                          <a:spcPct val="115000"/>
                        </a:lnSpc>
                        <a:spcAft>
                          <a:spcPts val="0"/>
                        </a:spcAft>
                      </a:pPr>
                      <a:r>
                        <a:rPr lang="en-ZA" sz="900" b="1">
                          <a:effectLst/>
                          <a:latin typeface="Calibri"/>
                          <a:ea typeface="Calibri"/>
                          <a:cs typeface="Times New Roman"/>
                        </a:rPr>
                        <a:t>Planned target 2016/17</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nSpc>
                          <a:spcPct val="115000"/>
                        </a:lnSpc>
                        <a:spcAft>
                          <a:spcPts val="0"/>
                        </a:spcAft>
                      </a:pPr>
                      <a:r>
                        <a:rPr lang="en-ZA" sz="900" b="1">
                          <a:effectLst/>
                          <a:latin typeface="Calibri"/>
                          <a:ea typeface="Calibri"/>
                          <a:cs typeface="Times New Roman"/>
                        </a:rPr>
                        <a:t>Actual achievement</a:t>
                      </a:r>
                      <a:endParaRPr lang="en-ZA" sz="1100">
                        <a:effectLst/>
                        <a:latin typeface="Calibri"/>
                        <a:ea typeface="Calibri"/>
                        <a:cs typeface="Times New Roman"/>
                      </a:endParaRPr>
                    </a:p>
                    <a:p>
                      <a:pPr>
                        <a:lnSpc>
                          <a:spcPct val="115000"/>
                        </a:lnSpc>
                        <a:spcAft>
                          <a:spcPts val="0"/>
                        </a:spcAft>
                      </a:pPr>
                      <a:r>
                        <a:rPr lang="en-ZA" sz="900" b="1">
                          <a:effectLst/>
                          <a:latin typeface="Calibri"/>
                          <a:ea typeface="Calibri"/>
                          <a:cs typeface="Times New Roman"/>
                        </a:rPr>
                        <a:t>2016/17</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nSpc>
                          <a:spcPct val="115000"/>
                        </a:lnSpc>
                        <a:spcAft>
                          <a:spcPts val="0"/>
                        </a:spcAft>
                      </a:pPr>
                      <a:r>
                        <a:rPr lang="en-ZA" sz="900" b="1">
                          <a:effectLst/>
                          <a:latin typeface="Calibri"/>
                          <a:ea typeface="Calibri"/>
                          <a:cs typeface="Times New Roman"/>
                        </a:rPr>
                        <a:t>Deviation from planned target to actual achievement for 2016/17</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nSpc>
                          <a:spcPct val="115000"/>
                        </a:lnSpc>
                        <a:spcAft>
                          <a:spcPts val="0"/>
                        </a:spcAft>
                      </a:pPr>
                      <a:r>
                        <a:rPr lang="en-ZA" sz="900" b="1" dirty="0">
                          <a:effectLst/>
                          <a:latin typeface="Calibri"/>
                          <a:ea typeface="Calibri"/>
                          <a:cs typeface="Times New Roman"/>
                        </a:rPr>
                        <a:t>Comment on deviations</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xmlns="" val="10001"/>
                  </a:ext>
                </a:extLst>
              </a:tr>
              <a:tr h="1513205">
                <a:tc>
                  <a:txBody>
                    <a:bodyPr/>
                    <a:lstStyle/>
                    <a:p>
                      <a:pPr>
                        <a:lnSpc>
                          <a:spcPct val="115000"/>
                        </a:lnSpc>
                        <a:spcAft>
                          <a:spcPts val="0"/>
                        </a:spcAft>
                      </a:pPr>
                      <a:r>
                        <a:rPr lang="en-ZA" sz="1100" dirty="0">
                          <a:effectLst/>
                          <a:latin typeface="Calibri"/>
                          <a:ea typeface="Calibri"/>
                          <a:cs typeface="ArialMT"/>
                        </a:rPr>
                        <a:t>Provide effective independent oversight relating to the</a:t>
                      </a:r>
                      <a:endParaRPr lang="en-ZA" sz="1100" dirty="0">
                        <a:effectLst/>
                        <a:latin typeface="Calibri"/>
                        <a:ea typeface="Calibri"/>
                        <a:cs typeface="Times New Roman"/>
                      </a:endParaRPr>
                    </a:p>
                    <a:p>
                      <a:pPr>
                        <a:lnSpc>
                          <a:spcPct val="115000"/>
                        </a:lnSpc>
                        <a:spcAft>
                          <a:spcPts val="0"/>
                        </a:spcAft>
                      </a:pPr>
                      <a:r>
                        <a:rPr lang="en-ZA" sz="1100" dirty="0">
                          <a:effectLst/>
                          <a:latin typeface="Calibri"/>
                          <a:ea typeface="Calibri"/>
                          <a:cs typeface="ArialMT"/>
                        </a:rPr>
                        <a:t>treatment of inmates and the</a:t>
                      </a:r>
                      <a:endParaRPr lang="en-ZA" sz="1100" dirty="0">
                        <a:effectLst/>
                        <a:latin typeface="Calibri"/>
                        <a:ea typeface="Calibri"/>
                        <a:cs typeface="Times New Roman"/>
                      </a:endParaRPr>
                    </a:p>
                    <a:p>
                      <a:pPr>
                        <a:lnSpc>
                          <a:spcPct val="115000"/>
                        </a:lnSpc>
                        <a:spcAft>
                          <a:spcPts val="0"/>
                        </a:spcAft>
                      </a:pPr>
                      <a:r>
                        <a:rPr lang="en-ZA" sz="1100" dirty="0">
                          <a:effectLst/>
                          <a:latin typeface="Calibri"/>
                          <a:ea typeface="Calibri"/>
                          <a:cs typeface="ArialMT"/>
                        </a:rPr>
                        <a:t>conditions in the correctional</a:t>
                      </a:r>
                      <a:endParaRPr lang="en-ZA" sz="1100" dirty="0">
                        <a:effectLst/>
                        <a:latin typeface="Calibri"/>
                        <a:ea typeface="Calibri"/>
                        <a:cs typeface="Times New Roman"/>
                      </a:endParaRPr>
                    </a:p>
                    <a:p>
                      <a:pPr>
                        <a:lnSpc>
                          <a:spcPct val="115000"/>
                        </a:lnSpc>
                        <a:spcAft>
                          <a:spcPts val="0"/>
                        </a:spcAft>
                      </a:pPr>
                      <a:r>
                        <a:rPr lang="en-ZA" sz="1100" dirty="0">
                          <a:effectLst/>
                          <a:latin typeface="Calibri"/>
                          <a:ea typeface="Calibri"/>
                          <a:cs typeface="ArialMT"/>
                        </a:rPr>
                        <a:t>facilities and PPPs</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dirty="0">
                          <a:effectLst/>
                          <a:latin typeface="Calibri"/>
                          <a:ea typeface="Calibri"/>
                          <a:cs typeface="ArialMT"/>
                        </a:rPr>
                        <a:t>Percentage of correctional</a:t>
                      </a:r>
                      <a:endParaRPr lang="en-ZA" sz="1100" dirty="0">
                        <a:effectLst/>
                        <a:latin typeface="Calibri"/>
                        <a:ea typeface="Calibri"/>
                        <a:cs typeface="Times New Roman"/>
                      </a:endParaRPr>
                    </a:p>
                    <a:p>
                      <a:pPr>
                        <a:lnSpc>
                          <a:spcPct val="115000"/>
                        </a:lnSpc>
                        <a:spcAft>
                          <a:spcPts val="0"/>
                        </a:spcAft>
                      </a:pPr>
                      <a:r>
                        <a:rPr lang="en-ZA" sz="1100" dirty="0">
                          <a:effectLst/>
                          <a:latin typeface="Calibri"/>
                          <a:ea typeface="Calibri"/>
                          <a:cs typeface="ArialMT"/>
                        </a:rPr>
                        <a:t>facilities and PPP facilities</a:t>
                      </a:r>
                      <a:endParaRPr lang="en-ZA" sz="1100" dirty="0">
                        <a:effectLst/>
                        <a:latin typeface="Calibri"/>
                        <a:ea typeface="Calibri"/>
                        <a:cs typeface="Times New Roman"/>
                      </a:endParaRPr>
                    </a:p>
                    <a:p>
                      <a:pPr>
                        <a:lnSpc>
                          <a:spcPct val="115000"/>
                        </a:lnSpc>
                        <a:spcAft>
                          <a:spcPts val="0"/>
                        </a:spcAft>
                      </a:pPr>
                      <a:r>
                        <a:rPr lang="en-ZA" sz="1100" dirty="0">
                          <a:effectLst/>
                          <a:latin typeface="Calibri"/>
                          <a:ea typeface="Calibri"/>
                          <a:cs typeface="ArialMT"/>
                        </a:rPr>
                        <a:t>inspected on the conditions and</a:t>
                      </a:r>
                      <a:endParaRPr lang="en-ZA" sz="1100" dirty="0">
                        <a:effectLst/>
                        <a:latin typeface="Calibri"/>
                        <a:ea typeface="Calibri"/>
                        <a:cs typeface="Times New Roman"/>
                      </a:endParaRPr>
                    </a:p>
                    <a:p>
                      <a:pPr>
                        <a:lnSpc>
                          <a:spcPct val="115000"/>
                        </a:lnSpc>
                        <a:spcAft>
                          <a:spcPts val="0"/>
                        </a:spcAft>
                      </a:pPr>
                      <a:r>
                        <a:rPr lang="en-ZA" sz="1100" dirty="0">
                          <a:effectLst/>
                          <a:latin typeface="Calibri"/>
                          <a:ea typeface="Calibri"/>
                          <a:cs typeface="ArialMT"/>
                        </a:rPr>
                        <a:t>treatment of inmates</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dirty="0">
                          <a:effectLst/>
                          <a:latin typeface="Calibri"/>
                          <a:ea typeface="Calibri"/>
                          <a:cs typeface="Times New Roman"/>
                        </a:rPr>
                        <a:t>33%</a:t>
                      </a:r>
                    </a:p>
                    <a:p>
                      <a:pPr>
                        <a:lnSpc>
                          <a:spcPct val="115000"/>
                        </a:lnSpc>
                        <a:spcAft>
                          <a:spcPts val="0"/>
                        </a:spcAft>
                      </a:pPr>
                      <a:r>
                        <a:rPr lang="en-ZA" sz="1100" dirty="0">
                          <a:effectLst/>
                          <a:latin typeface="Calibri"/>
                          <a:ea typeface="Calibri"/>
                          <a:cs typeface="Times New Roman"/>
                        </a:rPr>
                        <a:t>(81/243</a:t>
                      </a:r>
                      <a:r>
                        <a:rPr lang="en-ZA" sz="1100" dirty="0" smtClean="0">
                          <a:effectLst/>
                          <a:latin typeface="Calibri"/>
                          <a:ea typeface="Calibri"/>
                          <a:cs typeface="Times New Roman"/>
                        </a:rPr>
                        <a:t>)*</a:t>
                      </a:r>
                      <a:endParaRPr lang="en-ZA" sz="1100" dirty="0">
                        <a:effectLst/>
                        <a:latin typeface="Calibri"/>
                        <a:ea typeface="Calibri"/>
                        <a:cs typeface="Times New Roman"/>
                      </a:endParaRPr>
                    </a:p>
                    <a:p>
                      <a:pPr>
                        <a:lnSpc>
                          <a:spcPct val="115000"/>
                        </a:lnSpc>
                        <a:spcAft>
                          <a:spcPts val="0"/>
                        </a:spcAft>
                      </a:pPr>
                      <a:r>
                        <a:rPr lang="en-ZA"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dirty="0">
                          <a:effectLst/>
                          <a:latin typeface="Calibri"/>
                          <a:ea typeface="Calibri"/>
                          <a:cs typeface="Times New Roman"/>
                        </a:rPr>
                        <a:t>33%</a:t>
                      </a:r>
                    </a:p>
                    <a:p>
                      <a:pPr>
                        <a:lnSpc>
                          <a:spcPct val="115000"/>
                        </a:lnSpc>
                        <a:spcAft>
                          <a:spcPts val="0"/>
                        </a:spcAft>
                      </a:pPr>
                      <a:r>
                        <a:rPr lang="en-ZA" sz="1100" dirty="0">
                          <a:effectLst/>
                          <a:latin typeface="Calibri"/>
                          <a:ea typeface="Calibri"/>
                          <a:cs typeface="Times New Roman"/>
                        </a:rPr>
                        <a:t>(</a:t>
                      </a:r>
                      <a:r>
                        <a:rPr lang="en-ZA" sz="1100" dirty="0" smtClean="0">
                          <a:effectLst/>
                          <a:latin typeface="Calibri"/>
                          <a:ea typeface="Calibri"/>
                          <a:cs typeface="Times New Roman"/>
                        </a:rPr>
                        <a:t>81/243)</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dirty="0">
                          <a:effectLst/>
                          <a:latin typeface="Calibri"/>
                          <a:ea typeface="Calibri"/>
                          <a:cs typeface="Times New Roman"/>
                        </a:rPr>
                        <a:t>33%</a:t>
                      </a:r>
                    </a:p>
                    <a:p>
                      <a:pPr>
                        <a:lnSpc>
                          <a:spcPct val="115000"/>
                        </a:lnSpc>
                        <a:spcAft>
                          <a:spcPts val="0"/>
                        </a:spcAft>
                      </a:pPr>
                      <a:r>
                        <a:rPr lang="en-ZA" sz="1100" dirty="0">
                          <a:effectLst/>
                          <a:latin typeface="Calibri"/>
                          <a:ea typeface="Calibri"/>
                          <a:cs typeface="Times New Roman"/>
                        </a:rPr>
                        <a:t>81/243)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a:effectLst/>
                          <a:latin typeface="Calibri"/>
                          <a:ea typeface="Calibri"/>
                          <a:cs typeface="Times New Roman"/>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dirty="0">
                          <a:effectLst/>
                          <a:latin typeface="Calibri"/>
                          <a:ea typeface="Calibri"/>
                          <a:cs typeface="Times New Roman"/>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13" name="Rectangle 4"/>
          <p:cNvSpPr>
            <a:spLocks noChangeArrowheads="1"/>
          </p:cNvSpPr>
          <p:nvPr/>
        </p:nvSpPr>
        <p:spPr bwMode="auto">
          <a:xfrm>
            <a:off x="1524000" y="225901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smtClean="0">
                <a:ln>
                  <a:noFill/>
                </a:ln>
                <a:solidFill>
                  <a:schemeClr val="tx1"/>
                </a:solidFill>
                <a:effectLst/>
                <a:latin typeface="Arial" pitchFamily="34" charset="0"/>
                <a:cs typeface="Arial" pitchFamily="34" charset="0"/>
              </a:rPr>
              <a:t/>
            </a:r>
            <a:br>
              <a:rPr kumimoji="0" lang="en-ZA" altLang="en-US" sz="1800" b="0" i="0" u="none" strike="noStrike" cap="none" normalizeH="0" baseline="0" smtClean="0">
                <a:ln>
                  <a:noFill/>
                </a:ln>
                <a:solidFill>
                  <a:schemeClr val="tx1"/>
                </a:solidFill>
                <a:effectLst/>
                <a:latin typeface="Arial" pitchFamily="34" charset="0"/>
                <a:cs typeface="Arial" pitchFamily="34" charset="0"/>
              </a:rPr>
            </a:br>
            <a:endParaRPr kumimoji="0" lang="en-ZA"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5"/>
          <p:cNvSpPr/>
          <p:nvPr/>
        </p:nvSpPr>
        <p:spPr>
          <a:xfrm>
            <a:off x="527740" y="4818980"/>
            <a:ext cx="8928992" cy="2039020"/>
          </a:xfrm>
          <a:prstGeom prst="rect">
            <a:avLst/>
          </a:prstGeom>
        </p:spPr>
        <p:txBody>
          <a:bodyPr wrap="square">
            <a:spAutoFit/>
          </a:bodyPr>
          <a:lstStyle/>
          <a:p>
            <a:pPr>
              <a:lnSpc>
                <a:spcPct val="115000"/>
              </a:lnSpc>
              <a:spcAft>
                <a:spcPts val="0"/>
              </a:spcAft>
            </a:pPr>
            <a:r>
              <a:rPr lang="en-ZA" sz="1400" b="1" dirty="0">
                <a:ea typeface="Calibri"/>
                <a:cs typeface="Arial-BoldMT"/>
              </a:rPr>
              <a:t>Reasons for all deviations</a:t>
            </a:r>
            <a:endParaRPr lang="en-ZA" sz="1400" dirty="0">
              <a:ea typeface="Calibri"/>
              <a:cs typeface="Times New Roman"/>
            </a:endParaRPr>
          </a:p>
          <a:p>
            <a:pPr>
              <a:lnSpc>
                <a:spcPct val="115000"/>
              </a:lnSpc>
              <a:spcAft>
                <a:spcPts val="0"/>
              </a:spcAft>
            </a:pPr>
            <a:r>
              <a:rPr lang="en-ZA" sz="1400" dirty="0">
                <a:ea typeface="Calibri"/>
                <a:cs typeface="ArialMT"/>
              </a:rPr>
              <a:t>No deviations over 3 year cycle of inspection target  </a:t>
            </a:r>
            <a:endParaRPr lang="en-ZA" sz="1400" dirty="0">
              <a:ea typeface="Calibri"/>
              <a:cs typeface="Times New Roman"/>
            </a:endParaRPr>
          </a:p>
          <a:p>
            <a:pPr>
              <a:lnSpc>
                <a:spcPct val="115000"/>
              </a:lnSpc>
              <a:spcAft>
                <a:spcPts val="0"/>
              </a:spcAft>
            </a:pPr>
            <a:r>
              <a:rPr lang="en-ZA" sz="1400" dirty="0">
                <a:ea typeface="Calibri"/>
                <a:cs typeface="ArialMT"/>
              </a:rPr>
              <a:t> </a:t>
            </a:r>
            <a:endParaRPr lang="en-ZA" sz="1400" dirty="0">
              <a:ea typeface="Calibri"/>
              <a:cs typeface="Times New Roman"/>
            </a:endParaRPr>
          </a:p>
          <a:p>
            <a:pPr>
              <a:lnSpc>
                <a:spcPct val="115000"/>
              </a:lnSpc>
              <a:spcAft>
                <a:spcPts val="0"/>
              </a:spcAft>
            </a:pPr>
            <a:r>
              <a:rPr lang="en-ZA" sz="1400" b="1" dirty="0">
                <a:ea typeface="Calibri"/>
                <a:cs typeface="Arial-BoldMT"/>
              </a:rPr>
              <a:t>Strategy to overcome areas of under performance</a:t>
            </a:r>
            <a:endParaRPr lang="en-ZA" sz="1400" dirty="0">
              <a:ea typeface="Calibri"/>
              <a:cs typeface="Times New Roman"/>
            </a:endParaRPr>
          </a:p>
          <a:p>
            <a:pPr>
              <a:lnSpc>
                <a:spcPct val="115000"/>
              </a:lnSpc>
              <a:spcAft>
                <a:spcPts val="0"/>
              </a:spcAft>
            </a:pPr>
            <a:r>
              <a:rPr lang="en-ZA" sz="1400" dirty="0">
                <a:ea typeface="Calibri"/>
                <a:cs typeface="ArialMT"/>
              </a:rPr>
              <a:t>N/A </a:t>
            </a:r>
            <a:endParaRPr lang="en-ZA" sz="1400" dirty="0">
              <a:ea typeface="Calibri"/>
              <a:cs typeface="Times New Roman"/>
            </a:endParaRPr>
          </a:p>
          <a:p>
            <a:pPr>
              <a:lnSpc>
                <a:spcPct val="115000"/>
              </a:lnSpc>
              <a:spcAft>
                <a:spcPts val="0"/>
              </a:spcAft>
            </a:pPr>
            <a:r>
              <a:rPr lang="en-ZA" sz="1400" b="1" dirty="0">
                <a:ea typeface="Calibri"/>
                <a:cs typeface="Arial-BoldMT"/>
              </a:rPr>
              <a:t>Changes to planned targets</a:t>
            </a:r>
            <a:endParaRPr lang="en-ZA" sz="1400" dirty="0">
              <a:ea typeface="Calibri"/>
              <a:cs typeface="Times New Roman"/>
            </a:endParaRPr>
          </a:p>
          <a:p>
            <a:pPr>
              <a:lnSpc>
                <a:spcPct val="115000"/>
              </a:lnSpc>
              <a:spcAft>
                <a:spcPts val="0"/>
              </a:spcAft>
            </a:pPr>
            <a:r>
              <a:rPr lang="en-ZA" sz="1400" dirty="0">
                <a:ea typeface="Calibri"/>
                <a:cs typeface="ArialMT"/>
              </a:rPr>
              <a:t>Nil </a:t>
            </a:r>
            <a:endParaRPr lang="en-ZA" sz="1400" dirty="0">
              <a:ea typeface="Calibri"/>
              <a:cs typeface="Times New Roman"/>
            </a:endParaRPr>
          </a:p>
          <a:p>
            <a:pPr>
              <a:lnSpc>
                <a:spcPct val="115000"/>
              </a:lnSpc>
              <a:spcAft>
                <a:spcPts val="0"/>
              </a:spcAft>
            </a:pPr>
            <a:r>
              <a:rPr lang="en-ZA" sz="1200" dirty="0">
                <a:ea typeface="Calibri"/>
                <a:cs typeface="ArialMT"/>
              </a:rPr>
              <a:t> </a:t>
            </a:r>
            <a:endParaRPr lang="en-ZA" sz="1200" dirty="0">
              <a:ea typeface="Calibri"/>
              <a:cs typeface="Times New Roman"/>
            </a:endParaRPr>
          </a:p>
        </p:txBody>
      </p:sp>
      <p:sp>
        <p:nvSpPr>
          <p:cNvPr id="17" name="Slide Number Placeholder 16"/>
          <p:cNvSpPr>
            <a:spLocks noGrp="1"/>
          </p:cNvSpPr>
          <p:nvPr>
            <p:ph type="sldNum" sz="quarter" idx="12"/>
          </p:nvPr>
        </p:nvSpPr>
        <p:spPr/>
        <p:txBody>
          <a:bodyPr/>
          <a:lstStyle/>
          <a:p>
            <a:fld id="{2FD00E00-2D4D-4D71-B8FD-D855CA91319B}" type="slidenum">
              <a:rPr lang="en-ZA" smtClean="0"/>
              <a:pPr/>
              <a:t>7</a:t>
            </a:fld>
            <a:endParaRPr lang="en-ZA"/>
          </a:p>
        </p:txBody>
      </p:sp>
    </p:spTree>
    <p:extLst>
      <p:ext uri="{BB962C8B-B14F-4D97-AF65-F5344CB8AC3E}">
        <p14:creationId xmlns:p14="http://schemas.microsoft.com/office/powerpoint/2010/main" xmlns="" val="1676295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ICS Powerpoint template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69476" y="378012"/>
            <a:ext cx="7731613" cy="331467"/>
          </a:xfrm>
        </p:spPr>
        <p:txBody>
          <a:bodyPr>
            <a:noAutofit/>
          </a:bodyPr>
          <a:lstStyle/>
          <a:p>
            <a:r>
              <a:rPr lang="en-US" sz="2800" b="1" dirty="0" smtClean="0">
                <a:solidFill>
                  <a:schemeClr val="tx2"/>
                </a:solidFill>
                <a:cs typeface="Arial"/>
              </a:rPr>
              <a:t>LIST OF CORRECTIONAL CENTRES INSPECTED </a:t>
            </a:r>
            <a:endParaRPr lang="en-US" sz="2800" b="1" dirty="0">
              <a:solidFill>
                <a:schemeClr val="tx2"/>
              </a:solidFill>
              <a:cs typeface="Arial"/>
            </a:endParaRPr>
          </a:p>
        </p:txBody>
      </p:sp>
      <p:sp>
        <p:nvSpPr>
          <p:cNvPr id="6" name="Title 1"/>
          <p:cNvSpPr txBox="1">
            <a:spLocks/>
          </p:cNvSpPr>
          <p:nvPr/>
        </p:nvSpPr>
        <p:spPr>
          <a:xfrm>
            <a:off x="769477" y="872383"/>
            <a:ext cx="7065818" cy="331467"/>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rgbClr val="002541"/>
              </a:solidFill>
              <a:latin typeface="Arial"/>
              <a:cs typeface="Arial"/>
            </a:endParaRPr>
          </a:p>
        </p:txBody>
      </p:sp>
      <p:sp>
        <p:nvSpPr>
          <p:cNvPr id="9" name="Rectangle 8"/>
          <p:cNvSpPr/>
          <p:nvPr/>
        </p:nvSpPr>
        <p:spPr>
          <a:xfrm>
            <a:off x="769477" y="6597511"/>
            <a:ext cx="2605952" cy="246221"/>
          </a:xfrm>
          <a:prstGeom prst="rect">
            <a:avLst/>
          </a:prstGeom>
        </p:spPr>
        <p:txBody>
          <a:bodyPr wrap="none">
            <a:spAutoFit/>
          </a:bodyPr>
          <a:lstStyle/>
          <a:p>
            <a:r>
              <a:rPr lang="en-ZA" sz="1000" dirty="0">
                <a:solidFill>
                  <a:prstClr val="white"/>
                </a:solidFill>
              </a:rPr>
              <a:t>Judicial Inspectorate for Correctional Services</a:t>
            </a:r>
          </a:p>
        </p:txBody>
      </p:sp>
      <p:sp>
        <p:nvSpPr>
          <p:cNvPr id="7" name="Rectangle 6"/>
          <p:cNvSpPr/>
          <p:nvPr/>
        </p:nvSpPr>
        <p:spPr>
          <a:xfrm>
            <a:off x="467544" y="2043353"/>
            <a:ext cx="8429684" cy="1421928"/>
          </a:xfrm>
          <a:prstGeom prst="rect">
            <a:avLst/>
          </a:prstGeom>
        </p:spPr>
        <p:txBody>
          <a:bodyPr wrap="square">
            <a:spAutoFit/>
          </a:bodyPr>
          <a:lstStyle/>
          <a:p>
            <a:r>
              <a:rPr lang="en-ZA" sz="2000" dirty="0" smtClean="0">
                <a:solidFill>
                  <a:prstClr val="black"/>
                </a:solidFill>
              </a:rPr>
              <a:t/>
            </a:r>
            <a:br>
              <a:rPr lang="en-ZA" sz="2000" dirty="0" smtClean="0">
                <a:solidFill>
                  <a:prstClr val="black"/>
                </a:solidFill>
              </a:rPr>
            </a:br>
            <a:endParaRPr lang="en-ZA" sz="2000" dirty="0" smtClean="0">
              <a:solidFill>
                <a:prstClr val="black"/>
              </a:solidFill>
            </a:endParaRPr>
          </a:p>
          <a:p>
            <a:pPr marL="520700" indent="-355600" algn="just">
              <a:lnSpc>
                <a:spcPct val="80000"/>
              </a:lnSpc>
              <a:defRPr/>
            </a:pPr>
            <a:endParaRPr lang="en-ZA" sz="2000" dirty="0" smtClean="0">
              <a:solidFill>
                <a:prstClr val="black"/>
              </a:solidFill>
            </a:endParaRPr>
          </a:p>
          <a:p>
            <a:pPr marL="180975" indent="-15875" algn="just">
              <a:lnSpc>
                <a:spcPct val="80000"/>
              </a:lnSpc>
              <a:defRPr/>
            </a:pPr>
            <a:endParaRPr lang="en-ZA" sz="2000" dirty="0" smtClean="0">
              <a:solidFill>
                <a:prstClr val="black"/>
              </a:solidFill>
            </a:endParaRPr>
          </a:p>
          <a:p>
            <a:pPr marL="520700" indent="-355600" algn="just">
              <a:lnSpc>
                <a:spcPct val="80000"/>
              </a:lnSpc>
              <a:buFont typeface="+mj-lt"/>
              <a:buAutoNum type="arabicPeriod"/>
              <a:defRPr/>
            </a:pPr>
            <a:endParaRPr lang="en-ZA" dirty="0">
              <a:solidFill>
                <a:prstClr val="black"/>
              </a:solidFill>
            </a:endParaRPr>
          </a:p>
        </p:txBody>
      </p:sp>
      <p:sp>
        <p:nvSpPr>
          <p:cNvPr id="5" name="Slide Number Placeholder 4"/>
          <p:cNvSpPr>
            <a:spLocks noGrp="1"/>
          </p:cNvSpPr>
          <p:nvPr>
            <p:ph type="sldNum" sz="quarter" idx="12"/>
          </p:nvPr>
        </p:nvSpPr>
        <p:spPr/>
        <p:txBody>
          <a:bodyPr/>
          <a:lstStyle/>
          <a:p>
            <a:fld id="{2FD00E00-2D4D-4D71-B8FD-D855CA91319B}" type="slidenum">
              <a:rPr lang="en-ZA" smtClean="0">
                <a:solidFill>
                  <a:prstClr val="black">
                    <a:tint val="75000"/>
                  </a:prstClr>
                </a:solidFill>
              </a:rPr>
              <a:pPr/>
              <a:t>8</a:t>
            </a:fld>
            <a:endParaRPr lang="en-ZA">
              <a:solidFill>
                <a:prstClr val="black">
                  <a:tint val="75000"/>
                </a:prstClr>
              </a:solidFill>
            </a:endParaRPr>
          </a:p>
        </p:txBody>
      </p:sp>
      <p:sp>
        <p:nvSpPr>
          <p:cNvPr id="11" name="Rectangle 10"/>
          <p:cNvSpPr/>
          <p:nvPr/>
        </p:nvSpPr>
        <p:spPr>
          <a:xfrm>
            <a:off x="611560" y="1173606"/>
            <a:ext cx="7488832" cy="446276"/>
          </a:xfrm>
          <a:prstGeom prst="rect">
            <a:avLst/>
          </a:prstGeom>
        </p:spPr>
        <p:txBody>
          <a:bodyPr wrap="square">
            <a:spAutoFit/>
          </a:bodyPr>
          <a:lstStyle/>
          <a:p>
            <a:pPr algn="just">
              <a:lnSpc>
                <a:spcPct val="115000"/>
              </a:lnSpc>
              <a:spcAft>
                <a:spcPts val="1000"/>
              </a:spcAft>
            </a:pPr>
            <a:r>
              <a:rPr lang="en-ZA" sz="2000" b="1" dirty="0" smtClean="0">
                <a:solidFill>
                  <a:prstClr val="black"/>
                </a:solidFill>
                <a:ea typeface="Calibri"/>
                <a:cs typeface="Times New Roman"/>
              </a:rPr>
              <a:t>2</a:t>
            </a:r>
            <a:r>
              <a:rPr lang="en-ZA" sz="2000" b="1" dirty="0">
                <a:solidFill>
                  <a:prstClr val="black"/>
                </a:solidFill>
                <a:ea typeface="Calibri"/>
                <a:cs typeface="Times New Roman"/>
              </a:rPr>
              <a:t>8</a:t>
            </a:r>
            <a:r>
              <a:rPr lang="en-ZA" dirty="0" smtClean="0">
                <a:solidFill>
                  <a:prstClr val="black"/>
                </a:solidFill>
                <a:ea typeface="Calibri"/>
                <a:cs typeface="Times New Roman"/>
              </a:rPr>
              <a:t> </a:t>
            </a:r>
            <a:r>
              <a:rPr lang="en-ZA" dirty="0">
                <a:solidFill>
                  <a:prstClr val="black"/>
                </a:solidFill>
                <a:ea typeface="Calibri"/>
                <a:cs typeface="Times New Roman"/>
              </a:rPr>
              <a:t>inspections conducted  in the following </a:t>
            </a:r>
            <a:r>
              <a:rPr lang="en-ZA" dirty="0" smtClean="0">
                <a:solidFill>
                  <a:prstClr val="black"/>
                </a:solidFill>
                <a:ea typeface="Calibri"/>
                <a:cs typeface="Times New Roman"/>
              </a:rPr>
              <a:t>management areas :</a:t>
            </a:r>
            <a:endParaRPr lang="en-ZA" dirty="0">
              <a:solidFill>
                <a:prstClr val="black"/>
              </a:solidFill>
              <a:ea typeface="Calibri"/>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xmlns="" val="3129968852"/>
              </p:ext>
            </p:extLst>
          </p:nvPr>
        </p:nvGraphicFramePr>
        <p:xfrm>
          <a:off x="506847" y="1700808"/>
          <a:ext cx="8390380" cy="5103804"/>
        </p:xfrm>
        <a:graphic>
          <a:graphicData uri="http://schemas.openxmlformats.org/drawingml/2006/table">
            <a:tbl>
              <a:tblPr firstRow="1" bandRow="1">
                <a:tableStyleId>{5C22544A-7EE6-4342-B048-85BDC9FD1C3A}</a:tableStyleId>
              </a:tblPr>
              <a:tblGrid>
                <a:gridCol w="2097595">
                  <a:extLst>
                    <a:ext uri="{9D8B030D-6E8A-4147-A177-3AD203B41FA5}">
                      <a16:colId xmlns:a16="http://schemas.microsoft.com/office/drawing/2014/main" xmlns="" val="20000"/>
                    </a:ext>
                  </a:extLst>
                </a:gridCol>
                <a:gridCol w="2097595">
                  <a:extLst>
                    <a:ext uri="{9D8B030D-6E8A-4147-A177-3AD203B41FA5}">
                      <a16:colId xmlns:a16="http://schemas.microsoft.com/office/drawing/2014/main" xmlns="" val="20001"/>
                    </a:ext>
                  </a:extLst>
                </a:gridCol>
                <a:gridCol w="2097595">
                  <a:extLst>
                    <a:ext uri="{9D8B030D-6E8A-4147-A177-3AD203B41FA5}">
                      <a16:colId xmlns:a16="http://schemas.microsoft.com/office/drawing/2014/main" xmlns="" val="20002"/>
                    </a:ext>
                  </a:extLst>
                </a:gridCol>
                <a:gridCol w="2097595">
                  <a:extLst>
                    <a:ext uri="{9D8B030D-6E8A-4147-A177-3AD203B41FA5}">
                      <a16:colId xmlns:a16="http://schemas.microsoft.com/office/drawing/2014/main" xmlns="" val="20003"/>
                    </a:ext>
                  </a:extLst>
                </a:gridCol>
              </a:tblGrid>
              <a:tr h="349949">
                <a:tc>
                  <a:txBody>
                    <a:bodyPr/>
                    <a:lstStyle/>
                    <a:p>
                      <a:r>
                        <a:rPr lang="en-ZA" dirty="0" smtClean="0"/>
                        <a:t>Western</a:t>
                      </a:r>
                      <a:r>
                        <a:rPr lang="en-ZA" baseline="0" dirty="0" smtClean="0"/>
                        <a:t> Cape</a:t>
                      </a:r>
                      <a:endParaRPr lang="en-ZA" dirty="0"/>
                    </a:p>
                  </a:txBody>
                  <a:tcPr/>
                </a:tc>
                <a:tc>
                  <a:txBody>
                    <a:bodyPr/>
                    <a:lstStyle/>
                    <a:p>
                      <a:r>
                        <a:rPr lang="en-ZA" dirty="0" smtClean="0"/>
                        <a:t>Durban</a:t>
                      </a:r>
                      <a:r>
                        <a:rPr lang="en-ZA" baseline="0" dirty="0" smtClean="0"/>
                        <a:t> and Eastern Cape</a:t>
                      </a:r>
                      <a:endParaRPr lang="en-ZA" dirty="0"/>
                    </a:p>
                  </a:txBody>
                  <a:tcPr/>
                </a:tc>
                <a:tc>
                  <a:txBody>
                    <a:bodyPr/>
                    <a:lstStyle/>
                    <a:p>
                      <a:r>
                        <a:rPr lang="en-ZA" dirty="0" smtClean="0"/>
                        <a:t>Gauteng</a:t>
                      </a:r>
                      <a:r>
                        <a:rPr lang="en-ZA" baseline="0" dirty="0" smtClean="0"/>
                        <a:t> and LMN</a:t>
                      </a:r>
                      <a:endParaRPr lang="en-ZA" dirty="0"/>
                    </a:p>
                  </a:txBody>
                  <a:tcPr/>
                </a:tc>
                <a:tc>
                  <a:txBody>
                    <a:bodyPr/>
                    <a:lstStyle/>
                    <a:p>
                      <a:r>
                        <a:rPr lang="en-ZA" dirty="0" smtClean="0"/>
                        <a:t>Free</a:t>
                      </a:r>
                      <a:r>
                        <a:rPr lang="en-ZA" baseline="0" dirty="0" smtClean="0"/>
                        <a:t> State and Northern cape</a:t>
                      </a:r>
                      <a:endParaRPr lang="en-ZA" dirty="0"/>
                    </a:p>
                  </a:txBody>
                  <a:tcPr/>
                </a:tc>
                <a:extLst>
                  <a:ext uri="{0D108BD9-81ED-4DB2-BD59-A6C34878D82A}">
                    <a16:rowId xmlns:a16="http://schemas.microsoft.com/office/drawing/2014/main" xmlns="" val="10000"/>
                  </a:ext>
                </a:extLst>
              </a:tr>
              <a:tr h="704269">
                <a:tc>
                  <a:txBody>
                    <a:bodyPr/>
                    <a:lstStyle/>
                    <a:p>
                      <a:r>
                        <a:rPr lang="en-ZA" dirty="0" smtClean="0"/>
                        <a:t>Oudshoorn</a:t>
                      </a:r>
                    </a:p>
                    <a:p>
                      <a:r>
                        <a:rPr lang="en-ZA" dirty="0" smtClean="0"/>
                        <a:t>Medium</a:t>
                      </a:r>
                      <a:r>
                        <a:rPr lang="en-ZA" baseline="0" dirty="0" smtClean="0"/>
                        <a:t> A</a:t>
                      </a:r>
                    </a:p>
                  </a:txBody>
                  <a:tcPr/>
                </a:tc>
                <a:tc>
                  <a:txBody>
                    <a:bodyPr/>
                    <a:lstStyle/>
                    <a:p>
                      <a:r>
                        <a:rPr lang="en-US" sz="1800" dirty="0" smtClean="0">
                          <a:effectLst/>
                          <a:latin typeface="+mn-lt"/>
                          <a:ea typeface="Calibri"/>
                          <a:cs typeface="Times New Roman"/>
                        </a:rPr>
                        <a:t>Waterval Medium A</a:t>
                      </a:r>
                    </a:p>
                  </a:txBody>
                  <a:tcPr/>
                </a:tc>
                <a:tc>
                  <a:txBody>
                    <a:bodyPr/>
                    <a:lstStyle/>
                    <a:p>
                      <a:r>
                        <a:rPr lang="en-US" sz="1800" dirty="0" smtClean="0">
                          <a:effectLst/>
                          <a:latin typeface="+mn-lt"/>
                          <a:ea typeface="Calibri"/>
                          <a:cs typeface="Times New Roman"/>
                        </a:rPr>
                        <a:t>Johannesburg Female</a:t>
                      </a:r>
                      <a:endParaRPr lang="en-ZA" dirty="0"/>
                    </a:p>
                  </a:txBody>
                  <a:tcPr/>
                </a:tc>
                <a:tc>
                  <a:txBody>
                    <a:bodyPr/>
                    <a:lstStyle/>
                    <a:p>
                      <a:r>
                        <a:rPr lang="en-US" sz="1800" dirty="0" smtClean="0">
                          <a:effectLst/>
                          <a:latin typeface="+mn-lt"/>
                          <a:ea typeface="Calibri"/>
                          <a:cs typeface="Times New Roman"/>
                        </a:rPr>
                        <a:t>Victoria West</a:t>
                      </a:r>
                      <a:endParaRPr lang="en-ZA" dirty="0"/>
                    </a:p>
                  </a:txBody>
                  <a:tcPr/>
                </a:tc>
                <a:extLst>
                  <a:ext uri="{0D108BD9-81ED-4DB2-BD59-A6C34878D82A}">
                    <a16:rowId xmlns:a16="http://schemas.microsoft.com/office/drawing/2014/main" xmlns="" val="10001"/>
                  </a:ext>
                </a:extLst>
              </a:tr>
              <a:tr h="4379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smtClean="0"/>
                        <a:t>Knysna</a:t>
                      </a:r>
                      <a:endParaRPr lang="en-ZA" dirty="0" smtClean="0"/>
                    </a:p>
                  </a:txBody>
                  <a:tcPr/>
                </a:tc>
                <a:tc>
                  <a:txBody>
                    <a:bodyPr/>
                    <a:lstStyle/>
                    <a:p>
                      <a:r>
                        <a:rPr lang="en-US" sz="1800" dirty="0" smtClean="0">
                          <a:effectLst/>
                          <a:latin typeface="+mn-lt"/>
                          <a:ea typeface="Calibri"/>
                          <a:cs typeface="Times New Roman"/>
                        </a:rPr>
                        <a:t>Dundee</a:t>
                      </a:r>
                      <a:endParaRPr lang="en-ZA" dirty="0"/>
                    </a:p>
                  </a:txBody>
                  <a:tcPr/>
                </a:tc>
                <a:tc>
                  <a:txBody>
                    <a:bodyPr/>
                    <a:lstStyle/>
                    <a:p>
                      <a:r>
                        <a:rPr lang="en-ZA" dirty="0" smtClean="0"/>
                        <a:t>Leeuwkop Juvenile</a:t>
                      </a:r>
                      <a:endParaRPr lang="en-ZA" dirty="0"/>
                    </a:p>
                  </a:txBody>
                  <a:tcPr/>
                </a:tc>
                <a:tc>
                  <a:txBody>
                    <a:bodyPr/>
                    <a:lstStyle/>
                    <a:p>
                      <a:r>
                        <a:rPr lang="en-ZA" dirty="0" smtClean="0"/>
                        <a:t>Middleburg</a:t>
                      </a:r>
                      <a:endParaRPr lang="en-ZA" dirty="0"/>
                    </a:p>
                  </a:txBody>
                  <a:tcPr/>
                </a:tc>
                <a:extLst>
                  <a:ext uri="{0D108BD9-81ED-4DB2-BD59-A6C34878D82A}">
                    <a16:rowId xmlns:a16="http://schemas.microsoft.com/office/drawing/2014/main" xmlns="" val="10002"/>
                  </a:ext>
                </a:extLst>
              </a:tr>
              <a:tr h="486874">
                <a:tc>
                  <a:txBody>
                    <a:bodyPr/>
                    <a:lstStyle/>
                    <a:p>
                      <a:r>
                        <a:rPr lang="en-ZA" dirty="0" smtClean="0"/>
                        <a:t>George</a:t>
                      </a:r>
                      <a:endParaRPr lang="en-ZA" dirty="0"/>
                    </a:p>
                  </a:txBody>
                  <a:tcPr/>
                </a:tc>
                <a:tc>
                  <a:txBody>
                    <a:bodyPr/>
                    <a:lstStyle/>
                    <a:p>
                      <a:r>
                        <a:rPr lang="en-ZA" dirty="0" smtClean="0"/>
                        <a:t>Flagstaff</a:t>
                      </a:r>
                      <a:endParaRPr lang="en-ZA" dirty="0"/>
                    </a:p>
                  </a:txBody>
                  <a:tcPr/>
                </a:tc>
                <a:tc>
                  <a:txBody>
                    <a:bodyPr/>
                    <a:lstStyle/>
                    <a:p>
                      <a:r>
                        <a:rPr lang="en-ZA" dirty="0" smtClean="0"/>
                        <a:t>Devon</a:t>
                      </a:r>
                      <a:endParaRPr lang="en-ZA" dirty="0"/>
                    </a:p>
                  </a:txBody>
                  <a:tcPr/>
                </a:tc>
                <a:tc>
                  <a:txBody>
                    <a:bodyPr/>
                    <a:lstStyle/>
                    <a:p>
                      <a:r>
                        <a:rPr lang="en-ZA" dirty="0" smtClean="0"/>
                        <a:t>Christiana</a:t>
                      </a:r>
                      <a:endParaRPr lang="en-ZA" dirty="0"/>
                    </a:p>
                  </a:txBody>
                  <a:tcPr/>
                </a:tc>
                <a:extLst>
                  <a:ext uri="{0D108BD9-81ED-4DB2-BD59-A6C34878D82A}">
                    <a16:rowId xmlns:a16="http://schemas.microsoft.com/office/drawing/2014/main" xmlns="" val="10003"/>
                  </a:ext>
                </a:extLst>
              </a:tr>
              <a:tr h="486874">
                <a:tc>
                  <a:txBody>
                    <a:bodyPr/>
                    <a:lstStyle/>
                    <a:p>
                      <a:r>
                        <a:rPr lang="en-ZA" dirty="0" smtClean="0"/>
                        <a:t>Pollsmoor Medium A </a:t>
                      </a:r>
                      <a:endParaRPr lang="en-ZA" dirty="0"/>
                    </a:p>
                  </a:txBody>
                  <a:tcPr/>
                </a:tc>
                <a:tc>
                  <a:txBody>
                    <a:bodyPr/>
                    <a:lstStyle/>
                    <a:p>
                      <a:r>
                        <a:rPr lang="en-ZA" dirty="0" smtClean="0"/>
                        <a:t>Bizana</a:t>
                      </a:r>
                      <a:endParaRPr lang="en-ZA" dirty="0"/>
                    </a:p>
                  </a:txBody>
                  <a:tcPr/>
                </a:tc>
                <a:tc>
                  <a:txBody>
                    <a:bodyPr/>
                    <a:lstStyle/>
                    <a:p>
                      <a:r>
                        <a:rPr lang="en-ZA" dirty="0" smtClean="0"/>
                        <a:t>Makadu</a:t>
                      </a:r>
                      <a:endParaRPr lang="en-ZA" dirty="0"/>
                    </a:p>
                  </a:txBody>
                  <a:tcPr/>
                </a:tc>
                <a:tc>
                  <a:txBody>
                    <a:bodyPr/>
                    <a:lstStyle/>
                    <a:p>
                      <a:r>
                        <a:rPr lang="en-ZA" dirty="0" smtClean="0"/>
                        <a:t>Kuruman</a:t>
                      </a:r>
                      <a:endParaRPr lang="en-ZA" dirty="0"/>
                    </a:p>
                  </a:txBody>
                  <a:tcPr/>
                </a:tc>
                <a:extLst>
                  <a:ext uri="{0D108BD9-81ED-4DB2-BD59-A6C34878D82A}">
                    <a16:rowId xmlns:a16="http://schemas.microsoft.com/office/drawing/2014/main" xmlns="" val="10004"/>
                  </a:ext>
                </a:extLst>
              </a:tr>
              <a:tr h="486874">
                <a:tc>
                  <a:txBody>
                    <a:bodyPr/>
                    <a:lstStyle/>
                    <a:p>
                      <a:r>
                        <a:rPr lang="en-ZA" dirty="0" smtClean="0"/>
                        <a:t>St</a:t>
                      </a:r>
                      <a:r>
                        <a:rPr lang="en-ZA" baseline="0" dirty="0" smtClean="0"/>
                        <a:t> Albans Medium B</a:t>
                      </a:r>
                      <a:endParaRPr lang="en-ZA" dirty="0"/>
                    </a:p>
                  </a:txBody>
                  <a:tcPr/>
                </a:tc>
                <a:tc>
                  <a:txBody>
                    <a:bodyPr/>
                    <a:lstStyle/>
                    <a:p>
                      <a:r>
                        <a:rPr lang="en-ZA" dirty="0" smtClean="0"/>
                        <a:t>Port Shepstone</a:t>
                      </a:r>
                      <a:endParaRPr lang="en-ZA" dirty="0"/>
                    </a:p>
                  </a:txBody>
                  <a:tcPr/>
                </a:tc>
                <a:tc>
                  <a:txBody>
                    <a:bodyPr/>
                    <a:lstStyle/>
                    <a:p>
                      <a:r>
                        <a:rPr lang="en-ZA" dirty="0" smtClean="0"/>
                        <a:t>Thohoyandou</a:t>
                      </a:r>
                      <a:r>
                        <a:rPr lang="en-ZA" baseline="0" dirty="0" smtClean="0"/>
                        <a:t> female</a:t>
                      </a:r>
                      <a:endParaRPr lang="en-ZA" dirty="0"/>
                    </a:p>
                  </a:txBody>
                  <a:tcPr/>
                </a:tc>
                <a:tc>
                  <a:txBody>
                    <a:bodyPr/>
                    <a:lstStyle/>
                    <a:p>
                      <a:r>
                        <a:rPr lang="en-ZA" dirty="0" smtClean="0"/>
                        <a:t>Tswelopele</a:t>
                      </a:r>
                      <a:endParaRPr lang="en-ZA" dirty="0"/>
                    </a:p>
                  </a:txBody>
                  <a:tcPr/>
                </a:tc>
                <a:extLst>
                  <a:ext uri="{0D108BD9-81ED-4DB2-BD59-A6C34878D82A}">
                    <a16:rowId xmlns:a16="http://schemas.microsoft.com/office/drawing/2014/main" xmlns="" val="10005"/>
                  </a:ext>
                </a:extLst>
              </a:tr>
              <a:tr h="486874">
                <a:tc>
                  <a:txBody>
                    <a:bodyPr/>
                    <a:lstStyle/>
                    <a:p>
                      <a:r>
                        <a:rPr lang="en-ZA" dirty="0" smtClean="0"/>
                        <a:t>Brandvlei Maximum and Brandvlei Medium</a:t>
                      </a:r>
                      <a:endParaRPr lang="en-ZA" dirty="0"/>
                    </a:p>
                  </a:txBody>
                  <a:tcPr/>
                </a:tc>
                <a:tc>
                  <a:txBody>
                    <a:bodyPr/>
                    <a:lstStyle/>
                    <a:p>
                      <a:r>
                        <a:rPr lang="en-ZA" dirty="0" smtClean="0"/>
                        <a:t>East London Medium A</a:t>
                      </a:r>
                      <a:endParaRPr lang="en-ZA" dirty="0"/>
                    </a:p>
                  </a:txBody>
                  <a:tcPr/>
                </a:tc>
                <a:tc>
                  <a:txBody>
                    <a:bodyPr/>
                    <a:lstStyle/>
                    <a:p>
                      <a:r>
                        <a:rPr lang="en-ZA" dirty="0" smtClean="0"/>
                        <a:t>Mordderbee</a:t>
                      </a:r>
                      <a:endParaRPr lang="en-ZA" dirty="0"/>
                    </a:p>
                  </a:txBody>
                  <a:tcPr/>
                </a:tc>
                <a:tc>
                  <a:txBody>
                    <a:bodyPr/>
                    <a:lstStyle/>
                    <a:p>
                      <a:r>
                        <a:rPr lang="en-ZA" dirty="0" smtClean="0"/>
                        <a:t>Bethlehem</a:t>
                      </a:r>
                      <a:endParaRPr lang="en-ZA" dirty="0"/>
                    </a:p>
                  </a:txBody>
                  <a:tcPr/>
                </a:tc>
                <a:extLst>
                  <a:ext uri="{0D108BD9-81ED-4DB2-BD59-A6C34878D82A}">
                    <a16:rowId xmlns:a16="http://schemas.microsoft.com/office/drawing/2014/main" xmlns="" val="10006"/>
                  </a:ext>
                </a:extLst>
              </a:tr>
              <a:tr h="486874">
                <a:tc>
                  <a:txBody>
                    <a:bodyPr/>
                    <a:lstStyle/>
                    <a:p>
                      <a:r>
                        <a:rPr lang="en-ZA" dirty="0" smtClean="0"/>
                        <a:t>Queenstown</a:t>
                      </a:r>
                      <a:endParaRPr lang="en-ZA" dirty="0"/>
                    </a:p>
                  </a:txBody>
                  <a:tcPr/>
                </a:tc>
                <a:tc>
                  <a:txBody>
                    <a:bodyPr/>
                    <a:lstStyle/>
                    <a:p>
                      <a:r>
                        <a:rPr lang="en-ZA" dirty="0" smtClean="0"/>
                        <a:t>Bergville</a:t>
                      </a:r>
                      <a:endParaRPr lang="en-ZA" dirty="0"/>
                    </a:p>
                  </a:txBody>
                  <a:tcPr/>
                </a:tc>
                <a:tc>
                  <a:txBody>
                    <a:bodyPr/>
                    <a:lstStyle/>
                    <a:p>
                      <a:r>
                        <a:rPr lang="en-ZA" dirty="0" smtClean="0"/>
                        <a:t>Barbeton Farm Medium A and B</a:t>
                      </a:r>
                      <a:endParaRPr lang="en-ZA" dirty="0"/>
                    </a:p>
                  </a:txBody>
                  <a:tcPr/>
                </a:tc>
                <a:tc>
                  <a:txBody>
                    <a:bodyPr/>
                    <a:lstStyle/>
                    <a:p>
                      <a:r>
                        <a:rPr lang="en-ZA" dirty="0" smtClean="0"/>
                        <a:t>Harrismith</a:t>
                      </a:r>
                      <a:endParaRPr lang="en-ZA" dirty="0"/>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2597048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ICS Powerpoint template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69476" y="378012"/>
            <a:ext cx="7731613" cy="331467"/>
          </a:xfrm>
        </p:spPr>
        <p:txBody>
          <a:bodyPr>
            <a:noAutofit/>
          </a:bodyPr>
          <a:lstStyle/>
          <a:p>
            <a:r>
              <a:rPr lang="en-US" sz="2800" b="1" dirty="0" smtClean="0">
                <a:solidFill>
                  <a:schemeClr val="tx2"/>
                </a:solidFill>
                <a:cs typeface="Arial"/>
              </a:rPr>
              <a:t>LIST OF CORRECTIONAL CENTRES INSPECTED </a:t>
            </a:r>
            <a:endParaRPr lang="en-US" sz="2800" b="1" dirty="0">
              <a:solidFill>
                <a:schemeClr val="tx2"/>
              </a:solidFill>
              <a:cs typeface="Arial"/>
            </a:endParaRPr>
          </a:p>
        </p:txBody>
      </p:sp>
      <p:sp>
        <p:nvSpPr>
          <p:cNvPr id="6" name="Title 1"/>
          <p:cNvSpPr txBox="1">
            <a:spLocks/>
          </p:cNvSpPr>
          <p:nvPr/>
        </p:nvSpPr>
        <p:spPr>
          <a:xfrm>
            <a:off x="769477" y="872383"/>
            <a:ext cx="7065818" cy="331467"/>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rgbClr val="002541"/>
              </a:solidFill>
              <a:latin typeface="Arial"/>
              <a:cs typeface="Arial"/>
            </a:endParaRPr>
          </a:p>
        </p:txBody>
      </p:sp>
      <p:sp>
        <p:nvSpPr>
          <p:cNvPr id="9" name="Rectangle 8"/>
          <p:cNvSpPr/>
          <p:nvPr/>
        </p:nvSpPr>
        <p:spPr>
          <a:xfrm>
            <a:off x="769477" y="6597511"/>
            <a:ext cx="2605952" cy="246221"/>
          </a:xfrm>
          <a:prstGeom prst="rect">
            <a:avLst/>
          </a:prstGeom>
        </p:spPr>
        <p:txBody>
          <a:bodyPr wrap="none">
            <a:spAutoFit/>
          </a:bodyPr>
          <a:lstStyle/>
          <a:p>
            <a:r>
              <a:rPr lang="en-ZA" sz="1000" dirty="0">
                <a:solidFill>
                  <a:prstClr val="white"/>
                </a:solidFill>
              </a:rPr>
              <a:t>Judicial Inspectorate for Correctional Services</a:t>
            </a:r>
          </a:p>
        </p:txBody>
      </p:sp>
      <p:sp>
        <p:nvSpPr>
          <p:cNvPr id="7" name="Rectangle 6"/>
          <p:cNvSpPr/>
          <p:nvPr/>
        </p:nvSpPr>
        <p:spPr>
          <a:xfrm>
            <a:off x="467544" y="2043353"/>
            <a:ext cx="8429684" cy="1421928"/>
          </a:xfrm>
          <a:prstGeom prst="rect">
            <a:avLst/>
          </a:prstGeom>
        </p:spPr>
        <p:txBody>
          <a:bodyPr wrap="square">
            <a:spAutoFit/>
          </a:bodyPr>
          <a:lstStyle/>
          <a:p>
            <a:r>
              <a:rPr lang="en-ZA" sz="2000" dirty="0" smtClean="0">
                <a:solidFill>
                  <a:prstClr val="black"/>
                </a:solidFill>
              </a:rPr>
              <a:t/>
            </a:r>
            <a:br>
              <a:rPr lang="en-ZA" sz="2000" dirty="0" smtClean="0">
                <a:solidFill>
                  <a:prstClr val="black"/>
                </a:solidFill>
              </a:rPr>
            </a:br>
            <a:endParaRPr lang="en-ZA" sz="2000" dirty="0" smtClean="0">
              <a:solidFill>
                <a:prstClr val="black"/>
              </a:solidFill>
            </a:endParaRPr>
          </a:p>
          <a:p>
            <a:pPr marL="520700" indent="-355600" algn="just">
              <a:lnSpc>
                <a:spcPct val="80000"/>
              </a:lnSpc>
              <a:defRPr/>
            </a:pPr>
            <a:endParaRPr lang="en-ZA" sz="2000" dirty="0" smtClean="0">
              <a:solidFill>
                <a:prstClr val="black"/>
              </a:solidFill>
            </a:endParaRPr>
          </a:p>
          <a:p>
            <a:pPr marL="180975" indent="-15875" algn="just">
              <a:lnSpc>
                <a:spcPct val="80000"/>
              </a:lnSpc>
              <a:defRPr/>
            </a:pPr>
            <a:endParaRPr lang="en-ZA" sz="2000" dirty="0" smtClean="0">
              <a:solidFill>
                <a:prstClr val="black"/>
              </a:solidFill>
            </a:endParaRPr>
          </a:p>
          <a:p>
            <a:pPr marL="520700" indent="-355600" algn="just">
              <a:lnSpc>
                <a:spcPct val="80000"/>
              </a:lnSpc>
              <a:buFont typeface="+mj-lt"/>
              <a:buAutoNum type="arabicPeriod"/>
              <a:defRPr/>
            </a:pPr>
            <a:endParaRPr lang="en-ZA" dirty="0">
              <a:solidFill>
                <a:prstClr val="black"/>
              </a:solidFill>
            </a:endParaRPr>
          </a:p>
        </p:txBody>
      </p:sp>
      <p:sp>
        <p:nvSpPr>
          <p:cNvPr id="5" name="Slide Number Placeholder 4"/>
          <p:cNvSpPr>
            <a:spLocks noGrp="1"/>
          </p:cNvSpPr>
          <p:nvPr>
            <p:ph type="sldNum" sz="quarter" idx="12"/>
          </p:nvPr>
        </p:nvSpPr>
        <p:spPr/>
        <p:txBody>
          <a:bodyPr/>
          <a:lstStyle/>
          <a:p>
            <a:fld id="{2FD00E00-2D4D-4D71-B8FD-D855CA91319B}" type="slidenum">
              <a:rPr lang="en-ZA" smtClean="0">
                <a:solidFill>
                  <a:prstClr val="black">
                    <a:tint val="75000"/>
                  </a:prstClr>
                </a:solidFill>
              </a:rPr>
              <a:pPr/>
              <a:t>9</a:t>
            </a:fld>
            <a:endParaRPr lang="en-ZA">
              <a:solidFill>
                <a:prstClr val="black">
                  <a:tint val="75000"/>
                </a:prstClr>
              </a:solidFill>
            </a:endParaRPr>
          </a:p>
        </p:txBody>
      </p:sp>
      <p:sp>
        <p:nvSpPr>
          <p:cNvPr id="11" name="Rectangle 10"/>
          <p:cNvSpPr/>
          <p:nvPr/>
        </p:nvSpPr>
        <p:spPr>
          <a:xfrm>
            <a:off x="611560" y="1173606"/>
            <a:ext cx="7488832" cy="446276"/>
          </a:xfrm>
          <a:prstGeom prst="rect">
            <a:avLst/>
          </a:prstGeom>
        </p:spPr>
        <p:txBody>
          <a:bodyPr wrap="square">
            <a:spAutoFit/>
          </a:bodyPr>
          <a:lstStyle/>
          <a:p>
            <a:pPr algn="just">
              <a:lnSpc>
                <a:spcPct val="115000"/>
              </a:lnSpc>
              <a:spcAft>
                <a:spcPts val="1000"/>
              </a:spcAft>
            </a:pPr>
            <a:r>
              <a:rPr lang="en-ZA" sz="2000" b="1" dirty="0" smtClean="0">
                <a:solidFill>
                  <a:prstClr val="black"/>
                </a:solidFill>
                <a:ea typeface="Calibri"/>
                <a:cs typeface="Times New Roman"/>
              </a:rPr>
              <a:t>28</a:t>
            </a:r>
            <a:r>
              <a:rPr lang="en-ZA" dirty="0" smtClean="0">
                <a:solidFill>
                  <a:prstClr val="black"/>
                </a:solidFill>
                <a:ea typeface="Calibri"/>
                <a:cs typeface="Times New Roman"/>
              </a:rPr>
              <a:t> </a:t>
            </a:r>
            <a:r>
              <a:rPr lang="en-ZA" dirty="0">
                <a:solidFill>
                  <a:prstClr val="black"/>
                </a:solidFill>
                <a:ea typeface="Calibri"/>
                <a:cs typeface="Times New Roman"/>
              </a:rPr>
              <a:t>inspections conducted  in the following </a:t>
            </a:r>
            <a:r>
              <a:rPr lang="en-ZA" dirty="0" smtClean="0">
                <a:solidFill>
                  <a:prstClr val="black"/>
                </a:solidFill>
                <a:ea typeface="Calibri"/>
                <a:cs typeface="Times New Roman"/>
              </a:rPr>
              <a:t>management areas:</a:t>
            </a:r>
            <a:endParaRPr lang="en-ZA" dirty="0">
              <a:solidFill>
                <a:prstClr val="black"/>
              </a:solidFill>
              <a:ea typeface="Calibri"/>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xmlns="" val="4041584061"/>
              </p:ext>
            </p:extLst>
          </p:nvPr>
        </p:nvGraphicFramePr>
        <p:xfrm>
          <a:off x="506849" y="1700808"/>
          <a:ext cx="8064896" cy="4884758"/>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20002"/>
                    </a:ext>
                  </a:extLst>
                </a:gridCol>
                <a:gridCol w="2016224">
                  <a:extLst>
                    <a:ext uri="{9D8B030D-6E8A-4147-A177-3AD203B41FA5}">
                      <a16:colId xmlns:a16="http://schemas.microsoft.com/office/drawing/2014/main" xmlns="" val="20003"/>
                    </a:ext>
                  </a:extLst>
                </a:gridCol>
              </a:tblGrid>
              <a:tr h="410863">
                <a:tc>
                  <a:txBody>
                    <a:bodyPr/>
                    <a:lstStyle/>
                    <a:p>
                      <a:r>
                        <a:rPr lang="en-ZA" dirty="0" smtClean="0"/>
                        <a:t>Western Cape</a:t>
                      </a:r>
                      <a:endParaRPr lang="en-ZA" dirty="0"/>
                    </a:p>
                  </a:txBody>
                  <a:tcPr/>
                </a:tc>
                <a:tc>
                  <a:txBody>
                    <a:bodyPr/>
                    <a:lstStyle/>
                    <a:p>
                      <a:r>
                        <a:rPr lang="en-ZA" dirty="0" smtClean="0"/>
                        <a:t>KZN and Eastern</a:t>
                      </a:r>
                      <a:r>
                        <a:rPr lang="en-ZA" baseline="0" dirty="0" smtClean="0"/>
                        <a:t> Cape</a:t>
                      </a:r>
                      <a:endParaRPr lang="en-ZA" dirty="0"/>
                    </a:p>
                  </a:txBody>
                  <a:tcPr/>
                </a:tc>
                <a:tc>
                  <a:txBody>
                    <a:bodyPr/>
                    <a:lstStyle/>
                    <a:p>
                      <a:r>
                        <a:rPr lang="en-ZA" dirty="0" smtClean="0"/>
                        <a:t>LMN</a:t>
                      </a:r>
                      <a:r>
                        <a:rPr lang="en-ZA" baseline="0" dirty="0" smtClean="0"/>
                        <a:t>  and Gauteng</a:t>
                      </a:r>
                      <a:endParaRPr lang="en-ZA" dirty="0"/>
                    </a:p>
                  </a:txBody>
                  <a:tcPr/>
                </a:tc>
                <a:tc>
                  <a:txBody>
                    <a:bodyPr/>
                    <a:lstStyle/>
                    <a:p>
                      <a:r>
                        <a:rPr lang="en-ZA" dirty="0" smtClean="0"/>
                        <a:t>Free</a:t>
                      </a:r>
                      <a:r>
                        <a:rPr lang="en-ZA" baseline="0" dirty="0" smtClean="0"/>
                        <a:t> State and Northern Cape</a:t>
                      </a:r>
                      <a:endParaRPr lang="en-ZA" dirty="0"/>
                    </a:p>
                  </a:txBody>
                  <a:tcPr/>
                </a:tc>
                <a:extLst>
                  <a:ext uri="{0D108BD9-81ED-4DB2-BD59-A6C34878D82A}">
                    <a16:rowId xmlns:a16="http://schemas.microsoft.com/office/drawing/2014/main" xmlns="" val="10000"/>
                  </a:ext>
                </a:extLst>
              </a:tr>
              <a:tr h="791114">
                <a:tc>
                  <a:txBody>
                    <a:bodyPr/>
                    <a:lstStyle/>
                    <a:p>
                      <a:r>
                        <a:rPr lang="en-ZA" baseline="0" dirty="0" smtClean="0"/>
                        <a:t>Malmesbury Medium  (new)</a:t>
                      </a:r>
                    </a:p>
                  </a:txBody>
                  <a:tcPr/>
                </a:tc>
                <a:tc>
                  <a:txBody>
                    <a:bodyPr/>
                    <a:lstStyle/>
                    <a:p>
                      <a:r>
                        <a:rPr lang="en-US" sz="1800" dirty="0" smtClean="0">
                          <a:effectLst/>
                          <a:latin typeface="+mn-lt"/>
                          <a:ea typeface="Calibri"/>
                          <a:cs typeface="Times New Roman"/>
                        </a:rPr>
                        <a:t>Ladysmith</a:t>
                      </a:r>
                    </a:p>
                  </a:txBody>
                  <a:tcPr/>
                </a:tc>
                <a:tc>
                  <a:txBody>
                    <a:bodyPr/>
                    <a:lstStyle/>
                    <a:p>
                      <a:r>
                        <a:rPr lang="en-ZA" dirty="0" smtClean="0"/>
                        <a:t>Heidelberg</a:t>
                      </a:r>
                      <a:endParaRPr lang="en-ZA" dirty="0"/>
                    </a:p>
                  </a:txBody>
                  <a:tcPr/>
                </a:tc>
                <a:tc>
                  <a:txBody>
                    <a:bodyPr/>
                    <a:lstStyle/>
                    <a:p>
                      <a:r>
                        <a:rPr lang="en-ZA" dirty="0" smtClean="0"/>
                        <a:t>Boshoff</a:t>
                      </a:r>
                      <a:endParaRPr lang="en-ZA" dirty="0"/>
                    </a:p>
                  </a:txBody>
                  <a:tcPr/>
                </a:tc>
                <a:extLst>
                  <a:ext uri="{0D108BD9-81ED-4DB2-BD59-A6C34878D82A}">
                    <a16:rowId xmlns:a16="http://schemas.microsoft.com/office/drawing/2014/main" xmlns="" val="10001"/>
                  </a:ext>
                </a:extLst>
              </a:tr>
              <a:tr h="7190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Springbok</a:t>
                      </a:r>
                    </a:p>
                  </a:txBody>
                  <a:tcPr/>
                </a:tc>
                <a:tc>
                  <a:txBody>
                    <a:bodyPr/>
                    <a:lstStyle/>
                    <a:p>
                      <a:r>
                        <a:rPr lang="en-ZA" dirty="0" smtClean="0"/>
                        <a:t>Pietermaritzburg</a:t>
                      </a:r>
                      <a:endParaRPr lang="en-ZA" dirty="0"/>
                    </a:p>
                  </a:txBody>
                  <a:tcPr/>
                </a:tc>
                <a:tc>
                  <a:txBody>
                    <a:bodyPr/>
                    <a:lstStyle/>
                    <a:p>
                      <a:r>
                        <a:rPr lang="en-ZA" dirty="0" smtClean="0"/>
                        <a:t>Johannesburg Medium</a:t>
                      </a:r>
                      <a:r>
                        <a:rPr lang="en-ZA" baseline="0" dirty="0" smtClean="0"/>
                        <a:t> C</a:t>
                      </a:r>
                      <a:endParaRPr lang="en-ZA" dirty="0"/>
                    </a:p>
                  </a:txBody>
                  <a:tcPr/>
                </a:tc>
                <a:tc>
                  <a:txBody>
                    <a:bodyPr/>
                    <a:lstStyle/>
                    <a:p>
                      <a:r>
                        <a:rPr lang="en-ZA" dirty="0" smtClean="0"/>
                        <a:t>Barkly West</a:t>
                      </a:r>
                      <a:endParaRPr lang="en-ZA" dirty="0"/>
                    </a:p>
                  </a:txBody>
                  <a:tcPr/>
                </a:tc>
                <a:extLst>
                  <a:ext uri="{0D108BD9-81ED-4DB2-BD59-A6C34878D82A}">
                    <a16:rowId xmlns:a16="http://schemas.microsoft.com/office/drawing/2014/main" xmlns="" val="10002"/>
                  </a:ext>
                </a:extLst>
              </a:tr>
              <a:tr h="546911">
                <a:tc>
                  <a:txBody>
                    <a:bodyPr/>
                    <a:lstStyle/>
                    <a:p>
                      <a:r>
                        <a:rPr lang="en-ZA" dirty="0" smtClean="0"/>
                        <a:t>Stutterheim</a:t>
                      </a:r>
                      <a:endParaRPr lang="en-ZA" dirty="0"/>
                    </a:p>
                  </a:txBody>
                  <a:tcPr/>
                </a:tc>
                <a:tc>
                  <a:txBody>
                    <a:bodyPr/>
                    <a:lstStyle/>
                    <a:p>
                      <a:r>
                        <a:rPr lang="en-ZA" dirty="0" smtClean="0"/>
                        <a:t>Engcobo</a:t>
                      </a:r>
                      <a:endParaRPr lang="en-ZA" dirty="0"/>
                    </a:p>
                  </a:txBody>
                  <a:tcPr/>
                </a:tc>
                <a:tc>
                  <a:txBody>
                    <a:bodyPr/>
                    <a:lstStyle/>
                    <a:p>
                      <a:r>
                        <a:rPr lang="en-ZA" dirty="0" smtClean="0"/>
                        <a:t>Litchenburg</a:t>
                      </a:r>
                      <a:endParaRPr lang="en-ZA" dirty="0"/>
                    </a:p>
                  </a:txBody>
                  <a:tcPr/>
                </a:tc>
                <a:tc>
                  <a:txBody>
                    <a:bodyPr/>
                    <a:lstStyle/>
                    <a:p>
                      <a:r>
                        <a:rPr lang="en-ZA" dirty="0" smtClean="0"/>
                        <a:t>Vereeniging</a:t>
                      </a:r>
                      <a:endParaRPr lang="en-ZA" dirty="0"/>
                    </a:p>
                  </a:txBody>
                  <a:tcPr/>
                </a:tc>
                <a:extLst>
                  <a:ext uri="{0D108BD9-81ED-4DB2-BD59-A6C34878D82A}">
                    <a16:rowId xmlns:a16="http://schemas.microsoft.com/office/drawing/2014/main" xmlns="" val="10003"/>
                  </a:ext>
                </a:extLst>
              </a:tr>
              <a:tr h="546911">
                <a:tc>
                  <a:txBody>
                    <a:bodyPr/>
                    <a:lstStyle/>
                    <a:p>
                      <a:r>
                        <a:rPr lang="en-ZA" dirty="0" smtClean="0"/>
                        <a:t>Middledrift</a:t>
                      </a:r>
                      <a:endParaRPr lang="en-ZA" dirty="0"/>
                    </a:p>
                  </a:txBody>
                  <a:tcPr/>
                </a:tc>
                <a:tc>
                  <a:txBody>
                    <a:bodyPr/>
                    <a:lstStyle/>
                    <a:p>
                      <a:r>
                        <a:rPr lang="en-ZA" dirty="0" smtClean="0"/>
                        <a:t>Mqanduli</a:t>
                      </a:r>
                      <a:endParaRPr lang="en-ZA" dirty="0"/>
                    </a:p>
                  </a:txBody>
                  <a:tcPr/>
                </a:tc>
                <a:tc>
                  <a:txBody>
                    <a:bodyPr/>
                    <a:lstStyle/>
                    <a:p>
                      <a:r>
                        <a:rPr lang="en-ZA" dirty="0" smtClean="0"/>
                        <a:t>Zeerust</a:t>
                      </a:r>
                      <a:endParaRPr lang="en-ZA" dirty="0"/>
                    </a:p>
                  </a:txBody>
                  <a:tcPr/>
                </a:tc>
                <a:tc>
                  <a:txBody>
                    <a:bodyPr/>
                    <a:lstStyle/>
                    <a:p>
                      <a:r>
                        <a:rPr lang="en-ZA" dirty="0" smtClean="0"/>
                        <a:t>Senekal</a:t>
                      </a:r>
                      <a:endParaRPr lang="en-ZA" dirty="0"/>
                    </a:p>
                  </a:txBody>
                  <a:tcPr/>
                </a:tc>
                <a:extLst>
                  <a:ext uri="{0D108BD9-81ED-4DB2-BD59-A6C34878D82A}">
                    <a16:rowId xmlns:a16="http://schemas.microsoft.com/office/drawing/2014/main" xmlns="" val="10004"/>
                  </a:ext>
                </a:extLst>
              </a:tr>
              <a:tr h="546911">
                <a:tc>
                  <a:txBody>
                    <a:bodyPr/>
                    <a:lstStyle/>
                    <a:p>
                      <a:r>
                        <a:rPr lang="en-ZA" dirty="0" smtClean="0"/>
                        <a:t>Warmbokveld</a:t>
                      </a:r>
                      <a:endParaRPr lang="en-ZA" dirty="0"/>
                    </a:p>
                  </a:txBody>
                  <a:tcPr/>
                </a:tc>
                <a:tc>
                  <a:txBody>
                    <a:bodyPr/>
                    <a:lstStyle/>
                    <a:p>
                      <a:r>
                        <a:rPr lang="en-ZA" dirty="0" smtClean="0"/>
                        <a:t>Nkandla</a:t>
                      </a:r>
                      <a:endParaRPr lang="en-ZA" dirty="0"/>
                    </a:p>
                  </a:txBody>
                  <a:tcPr/>
                </a:tc>
                <a:tc>
                  <a:txBody>
                    <a:bodyPr/>
                    <a:lstStyle/>
                    <a:p>
                      <a:r>
                        <a:rPr lang="en-ZA" dirty="0" smtClean="0"/>
                        <a:t>Losperfontein</a:t>
                      </a:r>
                      <a:endParaRPr lang="en-ZA" dirty="0"/>
                    </a:p>
                  </a:txBody>
                  <a:tcPr/>
                </a:tc>
                <a:tc>
                  <a:txBody>
                    <a:bodyPr/>
                    <a:lstStyle/>
                    <a:p>
                      <a:r>
                        <a:rPr lang="en-ZA" dirty="0" smtClean="0"/>
                        <a:t>Ventersburg</a:t>
                      </a:r>
                      <a:endParaRPr lang="en-ZA" dirty="0"/>
                    </a:p>
                  </a:txBody>
                  <a:tcPr/>
                </a:tc>
                <a:extLst>
                  <a:ext uri="{0D108BD9-81ED-4DB2-BD59-A6C34878D82A}">
                    <a16:rowId xmlns:a16="http://schemas.microsoft.com/office/drawing/2014/main" xmlns="" val="10005"/>
                  </a:ext>
                </a:extLst>
              </a:tr>
              <a:tr h="546911">
                <a:tc>
                  <a:txBody>
                    <a:bodyPr/>
                    <a:lstStyle/>
                    <a:p>
                      <a:r>
                        <a:rPr lang="en-ZA" dirty="0" smtClean="0"/>
                        <a:t>Riebeeck west</a:t>
                      </a:r>
                      <a:endParaRPr lang="en-ZA" dirty="0"/>
                    </a:p>
                  </a:txBody>
                  <a:tcPr/>
                </a:tc>
                <a:tc>
                  <a:txBody>
                    <a:bodyPr/>
                    <a:lstStyle/>
                    <a:p>
                      <a:r>
                        <a:rPr lang="en-ZA" dirty="0" smtClean="0"/>
                        <a:t>Ingwavuma</a:t>
                      </a:r>
                      <a:endParaRPr lang="en-ZA" dirty="0"/>
                    </a:p>
                  </a:txBody>
                  <a:tcPr/>
                </a:tc>
                <a:tc>
                  <a:txBody>
                    <a:bodyPr/>
                    <a:lstStyle/>
                    <a:p>
                      <a:r>
                        <a:rPr lang="en-ZA" dirty="0" smtClean="0"/>
                        <a:t>Britz</a:t>
                      </a:r>
                      <a:endParaRPr lang="en-ZA" dirty="0"/>
                    </a:p>
                  </a:txBody>
                  <a:tcPr/>
                </a:tc>
                <a:tc>
                  <a:txBody>
                    <a:bodyPr/>
                    <a:lstStyle/>
                    <a:p>
                      <a:r>
                        <a:rPr lang="en-ZA" dirty="0" smtClean="0"/>
                        <a:t>Somerset East</a:t>
                      </a:r>
                      <a:endParaRPr lang="en-ZA" dirty="0"/>
                    </a:p>
                  </a:txBody>
                  <a:tcPr/>
                </a:tc>
                <a:extLst>
                  <a:ext uri="{0D108BD9-81ED-4DB2-BD59-A6C34878D82A}">
                    <a16:rowId xmlns:a16="http://schemas.microsoft.com/office/drawing/2014/main" xmlns="" val="10006"/>
                  </a:ext>
                </a:extLst>
              </a:tr>
              <a:tr h="546911">
                <a:tc>
                  <a:txBody>
                    <a:bodyPr/>
                    <a:lstStyle/>
                    <a:p>
                      <a:r>
                        <a:rPr lang="en-ZA" dirty="0" smtClean="0"/>
                        <a:t>Kirkwood</a:t>
                      </a:r>
                      <a:endParaRPr lang="en-ZA" dirty="0"/>
                    </a:p>
                  </a:txBody>
                  <a:tcPr/>
                </a:tc>
                <a:tc>
                  <a:txBody>
                    <a:bodyPr/>
                    <a:lstStyle/>
                    <a:p>
                      <a:r>
                        <a:rPr lang="en-ZA" dirty="0" smtClean="0"/>
                        <a:t>Sevontein</a:t>
                      </a:r>
                      <a:endParaRPr lang="en-ZA" dirty="0"/>
                    </a:p>
                  </a:txBody>
                  <a:tcPr/>
                </a:tc>
                <a:tc>
                  <a:txBody>
                    <a:bodyPr/>
                    <a:lstStyle/>
                    <a:p>
                      <a:r>
                        <a:rPr lang="en-ZA" dirty="0" smtClean="0"/>
                        <a:t>Modimolle</a:t>
                      </a:r>
                      <a:endParaRPr lang="en-ZA" dirty="0"/>
                    </a:p>
                  </a:txBody>
                  <a:tcPr/>
                </a:tc>
                <a:tc>
                  <a:txBody>
                    <a:bodyPr/>
                    <a:lstStyle/>
                    <a:p>
                      <a:r>
                        <a:rPr lang="en-ZA" dirty="0" smtClean="0"/>
                        <a:t>Jansenville</a:t>
                      </a:r>
                      <a:endParaRPr lang="en-ZA" dirty="0"/>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2138889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837</TotalTime>
  <Words>1169</Words>
  <Application>Microsoft Office PowerPoint</Application>
  <PresentationFormat>On-screen Show (4:3)</PresentationFormat>
  <Paragraphs>403</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 Presentation to the Portfolio Committee of Justice and Correctional Services JICS Annual Report (2016/2017) Date: 12 June 2018 Presented by Mr. Masondo Mike</vt:lpstr>
      <vt:lpstr>PRESENTATION FOCUS</vt:lpstr>
      <vt:lpstr>PRESENTATION FOCUS (cont.)</vt:lpstr>
      <vt:lpstr>VISION AND MISSION STATEMENT</vt:lpstr>
      <vt:lpstr> LEGISLATIVE MANDATE  </vt:lpstr>
      <vt:lpstr> SENIOR LEVEL ORGANISATIONAL STRUCTURE (JICS) </vt:lpstr>
      <vt:lpstr>DIRECTORATE : LEGAL SERVICES</vt:lpstr>
      <vt:lpstr>LIST OF CORRECTIONAL CENTRES INSPECTED </vt:lpstr>
      <vt:lpstr>LIST OF CORRECTIONAL CENTRES INSPECTED </vt:lpstr>
      <vt:lpstr>LIST OF CORRECTIONAL CENTRES INSPECTED </vt:lpstr>
      <vt:lpstr>FOCUS AREAS OF INSPECTIONS</vt:lpstr>
      <vt:lpstr>INVESTIGATIONS</vt:lpstr>
      <vt:lpstr>MANDATORY REPORT</vt:lpstr>
      <vt:lpstr>MANDATORY REPORT continued..</vt:lpstr>
      <vt:lpstr>Slide 15</vt:lpstr>
      <vt:lpstr>USE OF FORCE</vt:lpstr>
      <vt:lpstr>COMPLAINTS RECIEVED</vt:lpstr>
      <vt:lpstr>Slide 18</vt:lpstr>
      <vt:lpstr>  </vt:lpstr>
      <vt:lpstr>DIRECTORATE SUPPORT SERVICES: FINANCE </vt:lpstr>
      <vt:lpstr>DIRECTORATE SUPPORT SERVICES: FINANCE </vt:lpstr>
      <vt:lpstr>Quarterly Report 1 October – 31 December 2017</vt:lpstr>
      <vt:lpstr>INSPECTING JUDGE: UPDATE </vt:lpstr>
      <vt:lpstr>UPDATE BY THE INSPECTING JUDGE:  STAFF, OFFICE SPACE AND ACCOMMODATION </vt:lpstr>
      <vt:lpstr>UPDATE BY THE INSPECTING JUDGE:  STAFF, OFFICE SPACE AND ACCOMMODATION </vt:lpstr>
      <vt:lpstr>UPDATE BY THE INSPECTING JUDGE:  STAFF, OFFICE SPACE AND ACCOMMODATION </vt:lpstr>
      <vt:lpstr>WORD OF APPRECIATION </vt:lpstr>
      <vt:lpstr>QUESTIONS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SamanthaNa</dc:creator>
  <cp:lastModifiedBy>PUMZA</cp:lastModifiedBy>
  <cp:revision>174</cp:revision>
  <cp:lastPrinted>2017-10-02T13:24:57Z</cp:lastPrinted>
  <dcterms:created xsi:type="dcterms:W3CDTF">2017-09-06T11:42:39Z</dcterms:created>
  <dcterms:modified xsi:type="dcterms:W3CDTF">2018-06-13T13:01:20Z</dcterms:modified>
</cp:coreProperties>
</file>