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3" r:id="rId3"/>
    <p:sldId id="271" r:id="rId4"/>
    <p:sldId id="264" r:id="rId5"/>
    <p:sldId id="258" r:id="rId6"/>
    <p:sldId id="259" r:id="rId7"/>
    <p:sldId id="260" r:id="rId8"/>
    <p:sldId id="261" r:id="rId9"/>
    <p:sldId id="263" r:id="rId10"/>
    <p:sldId id="265" r:id="rId11"/>
    <p:sldId id="266" r:id="rId12"/>
    <p:sldId id="267" r:id="rId13"/>
    <p:sldId id="269" r:id="rId14"/>
    <p:sldId id="268" r:id="rId15"/>
    <p:sldId id="272" r:id="rId16"/>
  </p:sldIdLst>
  <p:sldSz cx="10693400" cy="7561263"/>
  <p:notesSz cx="6669088" cy="9926638"/>
  <p:defaultTextStyle>
    <a:defPPr>
      <a:defRPr lang="en-ZA"/>
    </a:defPPr>
    <a:lvl1pPr algn="l" defTabSz="1052513" rtl="0" fontAlgn="base">
      <a:spcBef>
        <a:spcPct val="0"/>
      </a:spcBef>
      <a:spcAft>
        <a:spcPct val="0"/>
      </a:spcAft>
      <a:defRPr sz="2100" kern="1200">
        <a:solidFill>
          <a:schemeClr val="tx1"/>
        </a:solidFill>
        <a:latin typeface="Arial" charset="0"/>
        <a:ea typeface="+mn-ea"/>
        <a:cs typeface="Arial" charset="0"/>
      </a:defRPr>
    </a:lvl1pPr>
    <a:lvl2pPr marL="525463" indent="-68263" algn="l" defTabSz="1052513" rtl="0" fontAlgn="base">
      <a:spcBef>
        <a:spcPct val="0"/>
      </a:spcBef>
      <a:spcAft>
        <a:spcPct val="0"/>
      </a:spcAft>
      <a:defRPr sz="2100" kern="1200">
        <a:solidFill>
          <a:schemeClr val="tx1"/>
        </a:solidFill>
        <a:latin typeface="Arial" charset="0"/>
        <a:ea typeface="+mn-ea"/>
        <a:cs typeface="Arial" charset="0"/>
      </a:defRPr>
    </a:lvl2pPr>
    <a:lvl3pPr marL="1052513" indent="-138113" algn="l" defTabSz="1052513" rtl="0" fontAlgn="base">
      <a:spcBef>
        <a:spcPct val="0"/>
      </a:spcBef>
      <a:spcAft>
        <a:spcPct val="0"/>
      </a:spcAft>
      <a:defRPr sz="2100" kern="1200">
        <a:solidFill>
          <a:schemeClr val="tx1"/>
        </a:solidFill>
        <a:latin typeface="Arial" charset="0"/>
        <a:ea typeface="+mn-ea"/>
        <a:cs typeface="Arial" charset="0"/>
      </a:defRPr>
    </a:lvl3pPr>
    <a:lvl4pPr marL="1579563" indent="-207963" algn="l" defTabSz="1052513" rtl="0" fontAlgn="base">
      <a:spcBef>
        <a:spcPct val="0"/>
      </a:spcBef>
      <a:spcAft>
        <a:spcPct val="0"/>
      </a:spcAft>
      <a:defRPr sz="2100" kern="1200">
        <a:solidFill>
          <a:schemeClr val="tx1"/>
        </a:solidFill>
        <a:latin typeface="Arial" charset="0"/>
        <a:ea typeface="+mn-ea"/>
        <a:cs typeface="Arial" charset="0"/>
      </a:defRPr>
    </a:lvl4pPr>
    <a:lvl5pPr marL="2105025" indent="-276225" algn="l" defTabSz="1052513" rtl="0" fontAlgn="base">
      <a:spcBef>
        <a:spcPct val="0"/>
      </a:spcBef>
      <a:spcAft>
        <a:spcPct val="0"/>
      </a:spcAft>
      <a:defRPr sz="2100" kern="1200">
        <a:solidFill>
          <a:schemeClr val="tx1"/>
        </a:solidFill>
        <a:latin typeface="Arial" charset="0"/>
        <a:ea typeface="+mn-ea"/>
        <a:cs typeface="Arial" charset="0"/>
      </a:defRPr>
    </a:lvl5pPr>
    <a:lvl6pPr marL="2286000" algn="l" defTabSz="914400" rtl="0" eaLnBrk="1" latinLnBrk="0" hangingPunct="1">
      <a:defRPr sz="2100" kern="1200">
        <a:solidFill>
          <a:schemeClr val="tx1"/>
        </a:solidFill>
        <a:latin typeface="Arial" charset="0"/>
        <a:ea typeface="+mn-ea"/>
        <a:cs typeface="Arial" charset="0"/>
      </a:defRPr>
    </a:lvl6pPr>
    <a:lvl7pPr marL="2743200" algn="l" defTabSz="914400" rtl="0" eaLnBrk="1" latinLnBrk="0" hangingPunct="1">
      <a:defRPr sz="2100" kern="1200">
        <a:solidFill>
          <a:schemeClr val="tx1"/>
        </a:solidFill>
        <a:latin typeface="Arial" charset="0"/>
        <a:ea typeface="+mn-ea"/>
        <a:cs typeface="Arial" charset="0"/>
      </a:defRPr>
    </a:lvl7pPr>
    <a:lvl8pPr marL="3200400" algn="l" defTabSz="914400" rtl="0" eaLnBrk="1" latinLnBrk="0" hangingPunct="1">
      <a:defRPr sz="2100" kern="1200">
        <a:solidFill>
          <a:schemeClr val="tx1"/>
        </a:solidFill>
        <a:latin typeface="Arial" charset="0"/>
        <a:ea typeface="+mn-ea"/>
        <a:cs typeface="Arial" charset="0"/>
      </a:defRPr>
    </a:lvl8pPr>
    <a:lvl9pPr marL="3657600" algn="l" defTabSz="914400" rtl="0" eaLnBrk="1" latinLnBrk="0" hangingPunct="1">
      <a:defRPr sz="21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anJ"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B199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2" autoAdjust="0"/>
    <p:restoredTop sz="94672" autoAdjust="0"/>
  </p:normalViewPr>
  <p:slideViewPr>
    <p:cSldViewPr>
      <p:cViewPr>
        <p:scale>
          <a:sx n="70" d="100"/>
          <a:sy n="70" d="100"/>
        </p:scale>
        <p:origin x="-2346" y="-810"/>
      </p:cViewPr>
      <p:guideLst>
        <p:guide orient="horz" pos="2381"/>
        <p:guide pos="3368"/>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03676C83-426E-448C-B0AB-31D17EE08BFD}" type="datetimeFigureOut">
              <a:rPr lang="en-ZA" smtClean="0"/>
              <a:pPr/>
              <a:t>2018/06/13</a:t>
            </a:fld>
            <a:endParaRPr lang="en-ZA"/>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C6A566F-7751-464A-882D-77A6D902886C}" type="slidenum">
              <a:rPr lang="en-ZA" smtClean="0"/>
              <a:pPr/>
              <a:t>‹#›</a:t>
            </a:fld>
            <a:endParaRPr lang="en-ZA"/>
          </a:p>
        </p:txBody>
      </p:sp>
    </p:spTree>
    <p:extLst>
      <p:ext uri="{BB962C8B-B14F-4D97-AF65-F5344CB8AC3E}">
        <p14:creationId xmlns:p14="http://schemas.microsoft.com/office/powerpoint/2010/main" xmlns="" val="4227024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defTabSz="1053297" fontAlgn="auto">
              <a:spcBef>
                <a:spcPts val="0"/>
              </a:spcBef>
              <a:spcAft>
                <a:spcPts val="0"/>
              </a:spcAft>
              <a:defRPr sz="1200">
                <a:latin typeface="+mn-lt"/>
                <a:cs typeface="+mn-cs"/>
              </a:defRPr>
            </a:lvl1pPr>
          </a:lstStyle>
          <a:p>
            <a:pPr>
              <a:defRPr/>
            </a:pPr>
            <a:endParaRPr lang="en-ZA" dirty="0"/>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defTabSz="1053297" fontAlgn="auto">
              <a:spcBef>
                <a:spcPts val="0"/>
              </a:spcBef>
              <a:spcAft>
                <a:spcPts val="0"/>
              </a:spcAft>
              <a:defRPr sz="1200">
                <a:latin typeface="+mn-lt"/>
                <a:cs typeface="+mn-cs"/>
              </a:defRPr>
            </a:lvl1pPr>
          </a:lstStyle>
          <a:p>
            <a:pPr>
              <a:defRPr/>
            </a:pPr>
            <a:fld id="{8666EEC6-D373-4F7A-8B1A-E44100565B0A}" type="datetimeFigureOut">
              <a:rPr lang="en-US"/>
              <a:pPr>
                <a:defRPr/>
              </a:pPr>
              <a:t>6/13/2018</a:t>
            </a:fld>
            <a:endParaRPr lang="en-ZA" dirty="0"/>
          </a:p>
        </p:txBody>
      </p:sp>
      <p:sp>
        <p:nvSpPr>
          <p:cNvPr id="4" name="Slide Image Placeholder 3"/>
          <p:cNvSpPr>
            <a:spLocks noGrp="1" noRot="1" noChangeAspect="1"/>
          </p:cNvSpPr>
          <p:nvPr>
            <p:ph type="sldImg" idx="2"/>
          </p:nvPr>
        </p:nvSpPr>
        <p:spPr>
          <a:xfrm>
            <a:off x="703263" y="744538"/>
            <a:ext cx="5262562" cy="3722687"/>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66909" y="4715153"/>
            <a:ext cx="533527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defTabSz="1053297" fontAlgn="auto">
              <a:spcBef>
                <a:spcPts val="0"/>
              </a:spcBef>
              <a:spcAft>
                <a:spcPts val="0"/>
              </a:spcAft>
              <a:defRPr sz="1200">
                <a:latin typeface="+mn-lt"/>
                <a:cs typeface="+mn-cs"/>
              </a:defRPr>
            </a:lvl1pPr>
          </a:lstStyle>
          <a:p>
            <a:pPr>
              <a:defRPr/>
            </a:pPr>
            <a:endParaRPr lang="en-ZA" dirty="0"/>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defTabSz="1053297" fontAlgn="auto">
              <a:spcBef>
                <a:spcPts val="0"/>
              </a:spcBef>
              <a:spcAft>
                <a:spcPts val="0"/>
              </a:spcAft>
              <a:defRPr sz="1200">
                <a:latin typeface="+mn-lt"/>
                <a:cs typeface="+mn-cs"/>
              </a:defRPr>
            </a:lvl1pPr>
          </a:lstStyle>
          <a:p>
            <a:pPr>
              <a:defRPr/>
            </a:pPr>
            <a:fld id="{AFF9786A-B565-42D0-9724-D37C2AC0518F}" type="slidenum">
              <a:rPr lang="en-ZA"/>
              <a:pPr>
                <a:defRPr/>
              </a:pPr>
              <a:t>‹#›</a:t>
            </a:fld>
            <a:endParaRPr lang="en-ZA" dirty="0"/>
          </a:p>
        </p:txBody>
      </p:sp>
    </p:spTree>
    <p:extLst>
      <p:ext uri="{BB962C8B-B14F-4D97-AF65-F5344CB8AC3E}">
        <p14:creationId xmlns:p14="http://schemas.microsoft.com/office/powerpoint/2010/main" xmlns="" val="2413256025"/>
      </p:ext>
    </p:extLst>
  </p:cSld>
  <p:clrMap bg1="lt1" tx1="dk1" bg2="lt2" tx2="dk2" accent1="accent1" accent2="accent2" accent3="accent3" accent4="accent4" accent5="accent5" accent6="accent6" hlink="hlink" folHlink="folHlink"/>
  <p:notesStyle>
    <a:lvl1pPr algn="l" defTabSz="1052513" rtl="0" eaLnBrk="0" fontAlgn="base" hangingPunct="0">
      <a:spcBef>
        <a:spcPct val="30000"/>
      </a:spcBef>
      <a:spcAft>
        <a:spcPct val="0"/>
      </a:spcAft>
      <a:defRPr sz="1400" kern="1200">
        <a:solidFill>
          <a:schemeClr val="tx1"/>
        </a:solidFill>
        <a:latin typeface="+mn-lt"/>
        <a:ea typeface="+mn-ea"/>
        <a:cs typeface="+mn-cs"/>
      </a:defRPr>
    </a:lvl1pPr>
    <a:lvl2pPr marL="525463" algn="l" defTabSz="1052513" rtl="0" eaLnBrk="0" fontAlgn="base" hangingPunct="0">
      <a:spcBef>
        <a:spcPct val="30000"/>
      </a:spcBef>
      <a:spcAft>
        <a:spcPct val="0"/>
      </a:spcAft>
      <a:defRPr sz="1400" kern="1200">
        <a:solidFill>
          <a:schemeClr val="tx1"/>
        </a:solidFill>
        <a:latin typeface="+mn-lt"/>
        <a:ea typeface="+mn-ea"/>
        <a:cs typeface="+mn-cs"/>
      </a:defRPr>
    </a:lvl2pPr>
    <a:lvl3pPr marL="1052513" algn="l" defTabSz="1052513" rtl="0" eaLnBrk="0" fontAlgn="base" hangingPunct="0">
      <a:spcBef>
        <a:spcPct val="30000"/>
      </a:spcBef>
      <a:spcAft>
        <a:spcPct val="0"/>
      </a:spcAft>
      <a:defRPr sz="1400" kern="1200">
        <a:solidFill>
          <a:schemeClr val="tx1"/>
        </a:solidFill>
        <a:latin typeface="+mn-lt"/>
        <a:ea typeface="+mn-ea"/>
        <a:cs typeface="+mn-cs"/>
      </a:defRPr>
    </a:lvl3pPr>
    <a:lvl4pPr marL="1579563" algn="l" defTabSz="1052513" rtl="0" eaLnBrk="0" fontAlgn="base" hangingPunct="0">
      <a:spcBef>
        <a:spcPct val="30000"/>
      </a:spcBef>
      <a:spcAft>
        <a:spcPct val="0"/>
      </a:spcAft>
      <a:defRPr sz="1400" kern="1200">
        <a:solidFill>
          <a:schemeClr val="tx1"/>
        </a:solidFill>
        <a:latin typeface="+mn-lt"/>
        <a:ea typeface="+mn-ea"/>
        <a:cs typeface="+mn-cs"/>
      </a:defRPr>
    </a:lvl4pPr>
    <a:lvl5pPr marL="2105025" algn="l" defTabSz="1052513" rtl="0" eaLnBrk="0" fontAlgn="base" hangingPunct="0">
      <a:spcBef>
        <a:spcPct val="30000"/>
      </a:spcBef>
      <a:spcAft>
        <a:spcPct val="0"/>
      </a:spcAft>
      <a:defRPr sz="1400" kern="1200">
        <a:solidFill>
          <a:schemeClr val="tx1"/>
        </a:solidFill>
        <a:latin typeface="+mn-lt"/>
        <a:ea typeface="+mn-ea"/>
        <a:cs typeface="+mn-cs"/>
      </a:defRPr>
    </a:lvl5pPr>
    <a:lvl6pPr marL="2633243" algn="l" defTabSz="1053297" rtl="0" eaLnBrk="1" latinLnBrk="0" hangingPunct="1">
      <a:defRPr sz="1400" kern="1200">
        <a:solidFill>
          <a:schemeClr val="tx1"/>
        </a:solidFill>
        <a:latin typeface="+mn-lt"/>
        <a:ea typeface="+mn-ea"/>
        <a:cs typeface="+mn-cs"/>
      </a:defRPr>
    </a:lvl6pPr>
    <a:lvl7pPr marL="3159892" algn="l" defTabSz="1053297" rtl="0" eaLnBrk="1" latinLnBrk="0" hangingPunct="1">
      <a:defRPr sz="1400" kern="1200">
        <a:solidFill>
          <a:schemeClr val="tx1"/>
        </a:solidFill>
        <a:latin typeface="+mn-lt"/>
        <a:ea typeface="+mn-ea"/>
        <a:cs typeface="+mn-cs"/>
      </a:defRPr>
    </a:lvl7pPr>
    <a:lvl8pPr marL="3686541" algn="l" defTabSz="1053297" rtl="0" eaLnBrk="1" latinLnBrk="0" hangingPunct="1">
      <a:defRPr sz="1400" kern="1200">
        <a:solidFill>
          <a:schemeClr val="tx1"/>
        </a:solidFill>
        <a:latin typeface="+mn-lt"/>
        <a:ea typeface="+mn-ea"/>
        <a:cs typeface="+mn-cs"/>
      </a:defRPr>
    </a:lvl8pPr>
    <a:lvl9pPr marL="4213189" algn="l" defTabSz="105329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1</a:t>
            </a:fld>
            <a:endParaRPr lang="en-ZA" dirty="0"/>
          </a:p>
        </p:txBody>
      </p:sp>
    </p:spTree>
    <p:extLst>
      <p:ext uri="{BB962C8B-B14F-4D97-AF65-F5344CB8AC3E}">
        <p14:creationId xmlns:p14="http://schemas.microsoft.com/office/powerpoint/2010/main" xmlns="" val="3691134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10</a:t>
            </a:fld>
            <a:endParaRPr lang="en-ZA" dirty="0"/>
          </a:p>
        </p:txBody>
      </p:sp>
    </p:spTree>
    <p:extLst>
      <p:ext uri="{BB962C8B-B14F-4D97-AF65-F5344CB8AC3E}">
        <p14:creationId xmlns:p14="http://schemas.microsoft.com/office/powerpoint/2010/main" xmlns="" val="1062237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11</a:t>
            </a:fld>
            <a:endParaRPr lang="en-ZA" dirty="0"/>
          </a:p>
        </p:txBody>
      </p:sp>
    </p:spTree>
    <p:extLst>
      <p:ext uri="{BB962C8B-B14F-4D97-AF65-F5344CB8AC3E}">
        <p14:creationId xmlns:p14="http://schemas.microsoft.com/office/powerpoint/2010/main" xmlns="" val="456222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12</a:t>
            </a:fld>
            <a:endParaRPr lang="en-ZA" dirty="0"/>
          </a:p>
        </p:txBody>
      </p:sp>
    </p:spTree>
    <p:extLst>
      <p:ext uri="{BB962C8B-B14F-4D97-AF65-F5344CB8AC3E}">
        <p14:creationId xmlns:p14="http://schemas.microsoft.com/office/powerpoint/2010/main" xmlns="" val="2578435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13</a:t>
            </a:fld>
            <a:endParaRPr lang="en-ZA" dirty="0"/>
          </a:p>
        </p:txBody>
      </p:sp>
    </p:spTree>
    <p:extLst>
      <p:ext uri="{BB962C8B-B14F-4D97-AF65-F5344CB8AC3E}">
        <p14:creationId xmlns:p14="http://schemas.microsoft.com/office/powerpoint/2010/main" xmlns="" val="3872129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14</a:t>
            </a:fld>
            <a:endParaRPr lang="en-ZA" dirty="0"/>
          </a:p>
        </p:txBody>
      </p:sp>
    </p:spTree>
    <p:extLst>
      <p:ext uri="{BB962C8B-B14F-4D97-AF65-F5344CB8AC3E}">
        <p14:creationId xmlns:p14="http://schemas.microsoft.com/office/powerpoint/2010/main" xmlns="" val="3746019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15</a:t>
            </a:fld>
            <a:endParaRPr lang="en-ZA" dirty="0"/>
          </a:p>
        </p:txBody>
      </p:sp>
    </p:spTree>
    <p:extLst>
      <p:ext uri="{BB962C8B-B14F-4D97-AF65-F5344CB8AC3E}">
        <p14:creationId xmlns:p14="http://schemas.microsoft.com/office/powerpoint/2010/main" xmlns="" val="719168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2</a:t>
            </a:fld>
            <a:endParaRPr lang="en-ZA" dirty="0"/>
          </a:p>
        </p:txBody>
      </p:sp>
    </p:spTree>
    <p:extLst>
      <p:ext uri="{BB962C8B-B14F-4D97-AF65-F5344CB8AC3E}">
        <p14:creationId xmlns:p14="http://schemas.microsoft.com/office/powerpoint/2010/main" xmlns="" val="309322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3</a:t>
            </a:fld>
            <a:endParaRPr lang="en-ZA" dirty="0"/>
          </a:p>
        </p:txBody>
      </p:sp>
    </p:spTree>
    <p:extLst>
      <p:ext uri="{BB962C8B-B14F-4D97-AF65-F5344CB8AC3E}">
        <p14:creationId xmlns:p14="http://schemas.microsoft.com/office/powerpoint/2010/main" xmlns="" val="2734596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4</a:t>
            </a:fld>
            <a:endParaRPr lang="en-ZA" dirty="0"/>
          </a:p>
        </p:txBody>
      </p:sp>
    </p:spTree>
    <p:extLst>
      <p:ext uri="{BB962C8B-B14F-4D97-AF65-F5344CB8AC3E}">
        <p14:creationId xmlns:p14="http://schemas.microsoft.com/office/powerpoint/2010/main" xmlns="" val="1989882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5</a:t>
            </a:fld>
            <a:endParaRPr lang="en-ZA" dirty="0"/>
          </a:p>
        </p:txBody>
      </p:sp>
    </p:spTree>
    <p:extLst>
      <p:ext uri="{BB962C8B-B14F-4D97-AF65-F5344CB8AC3E}">
        <p14:creationId xmlns:p14="http://schemas.microsoft.com/office/powerpoint/2010/main" xmlns="" val="173154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6</a:t>
            </a:fld>
            <a:endParaRPr lang="en-ZA" dirty="0"/>
          </a:p>
        </p:txBody>
      </p:sp>
    </p:spTree>
    <p:extLst>
      <p:ext uri="{BB962C8B-B14F-4D97-AF65-F5344CB8AC3E}">
        <p14:creationId xmlns:p14="http://schemas.microsoft.com/office/powerpoint/2010/main" xmlns="" val="3197884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7</a:t>
            </a:fld>
            <a:endParaRPr lang="en-ZA" dirty="0"/>
          </a:p>
        </p:txBody>
      </p:sp>
    </p:spTree>
    <p:extLst>
      <p:ext uri="{BB962C8B-B14F-4D97-AF65-F5344CB8AC3E}">
        <p14:creationId xmlns:p14="http://schemas.microsoft.com/office/powerpoint/2010/main" xmlns="" val="2925637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8</a:t>
            </a:fld>
            <a:endParaRPr lang="en-ZA" dirty="0"/>
          </a:p>
        </p:txBody>
      </p:sp>
    </p:spTree>
    <p:extLst>
      <p:ext uri="{BB962C8B-B14F-4D97-AF65-F5344CB8AC3E}">
        <p14:creationId xmlns:p14="http://schemas.microsoft.com/office/powerpoint/2010/main" xmlns="" val="2145332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AFF9786A-B565-42D0-9724-D37C2AC0518F}" type="slidenum">
              <a:rPr lang="en-ZA" smtClean="0"/>
              <a:pPr>
                <a:defRPr/>
              </a:pPr>
              <a:t>9</a:t>
            </a:fld>
            <a:endParaRPr lang="en-ZA" dirty="0"/>
          </a:p>
        </p:txBody>
      </p:sp>
    </p:spTree>
    <p:extLst>
      <p:ext uri="{BB962C8B-B14F-4D97-AF65-F5344CB8AC3E}">
        <p14:creationId xmlns:p14="http://schemas.microsoft.com/office/powerpoint/2010/main" xmlns="" val="2971235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20000" y="1800000"/>
            <a:ext cx="9180000" cy="1080000"/>
          </a:xfrm>
          <a:prstGeom prst="rect">
            <a:avLst/>
          </a:prstGeom>
        </p:spPr>
        <p:txBody>
          <a:bodyPr lIns="0" tIns="0" rIns="0" bIns="0" anchor="ctr" anchorCtr="0">
            <a:normAutofit/>
          </a:bodyPr>
          <a:lstStyle>
            <a:lvl1pPr>
              <a:defRPr sz="2800"/>
            </a:lvl1pPr>
          </a:lstStyle>
          <a:p>
            <a:r>
              <a:rPr lang="en-US" dirty="0" smtClean="0"/>
              <a:t>Click to add title of presentation</a:t>
            </a:r>
            <a:endParaRPr lang="en-ZA" dirty="0"/>
          </a:p>
        </p:txBody>
      </p:sp>
      <p:sp>
        <p:nvSpPr>
          <p:cNvPr id="3" name="Subtitle 2"/>
          <p:cNvSpPr>
            <a:spLocks noGrp="1"/>
          </p:cNvSpPr>
          <p:nvPr>
            <p:ph type="subTitle" idx="1" hasCustomPrompt="1"/>
          </p:nvPr>
        </p:nvSpPr>
        <p:spPr>
          <a:xfrm>
            <a:off x="802005" y="4284715"/>
            <a:ext cx="9180000" cy="710362"/>
          </a:xfrm>
          <a:prstGeom prst="rect">
            <a:avLst/>
          </a:prstGeom>
        </p:spPr>
        <p:txBody>
          <a:bodyPr lIns="0" tIns="0" rIns="0" bIns="0">
            <a:normAutofit/>
          </a:bodyPr>
          <a:lstStyle>
            <a:lvl1pPr marL="0" indent="0" algn="l">
              <a:buNone/>
              <a:defRPr sz="2000" b="1" cap="small" baseline="0">
                <a:solidFill>
                  <a:srgbClr val="B19935"/>
                </a:solidFill>
              </a:defRPr>
            </a:lvl1pPr>
            <a:lvl2pPr marL="526649" indent="0" algn="ctr">
              <a:buNone/>
              <a:defRPr>
                <a:solidFill>
                  <a:schemeClr val="tx1">
                    <a:tint val="75000"/>
                  </a:schemeClr>
                </a:solidFill>
              </a:defRPr>
            </a:lvl2pPr>
            <a:lvl3pPr marL="1053297" indent="0" algn="ctr">
              <a:buNone/>
              <a:defRPr>
                <a:solidFill>
                  <a:schemeClr val="tx1">
                    <a:tint val="75000"/>
                  </a:schemeClr>
                </a:solidFill>
              </a:defRPr>
            </a:lvl3pPr>
            <a:lvl4pPr marL="1579946" indent="0" algn="ctr">
              <a:buNone/>
              <a:defRPr>
                <a:solidFill>
                  <a:schemeClr val="tx1">
                    <a:tint val="75000"/>
                  </a:schemeClr>
                </a:solidFill>
              </a:defRPr>
            </a:lvl4pPr>
            <a:lvl5pPr marL="2106595" indent="0" algn="ctr">
              <a:buNone/>
              <a:defRPr>
                <a:solidFill>
                  <a:schemeClr val="tx1">
                    <a:tint val="75000"/>
                  </a:schemeClr>
                </a:solidFill>
              </a:defRPr>
            </a:lvl5pPr>
            <a:lvl6pPr marL="2633243" indent="0" algn="ctr">
              <a:buNone/>
              <a:defRPr>
                <a:solidFill>
                  <a:schemeClr val="tx1">
                    <a:tint val="75000"/>
                  </a:schemeClr>
                </a:solidFill>
              </a:defRPr>
            </a:lvl6pPr>
            <a:lvl7pPr marL="3159892" indent="0" algn="ctr">
              <a:buNone/>
              <a:defRPr>
                <a:solidFill>
                  <a:schemeClr val="tx1">
                    <a:tint val="75000"/>
                  </a:schemeClr>
                </a:solidFill>
              </a:defRPr>
            </a:lvl7pPr>
            <a:lvl8pPr marL="3686541" indent="0" algn="ctr">
              <a:buNone/>
              <a:defRPr>
                <a:solidFill>
                  <a:schemeClr val="tx1">
                    <a:tint val="75000"/>
                  </a:schemeClr>
                </a:solidFill>
              </a:defRPr>
            </a:lvl8pPr>
            <a:lvl9pPr marL="4213189" indent="0" algn="ctr">
              <a:buNone/>
              <a:defRPr>
                <a:solidFill>
                  <a:schemeClr val="tx1">
                    <a:tint val="75000"/>
                  </a:schemeClr>
                </a:solidFill>
              </a:defRPr>
            </a:lvl9pPr>
          </a:lstStyle>
          <a:p>
            <a:r>
              <a:rPr lang="en-US" dirty="0" smtClean="0"/>
              <a:t>Click to add Subtitle and/or Presenter’s info</a:t>
            </a:r>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cxnSp>
        <p:nvCxnSpPr>
          <p:cNvPr id="4" name="Straight Connector 3"/>
          <p:cNvCxnSpPr/>
          <p:nvPr/>
        </p:nvCxnSpPr>
        <p:spPr>
          <a:xfrm>
            <a:off x="720724" y="1332000"/>
            <a:ext cx="9198000"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720725" y="540000"/>
            <a:ext cx="9178925" cy="719914"/>
          </a:xfrm>
          <a:prstGeom prst="rect">
            <a:avLst/>
          </a:prstGeom>
        </p:spPr>
        <p:txBody>
          <a:bodyPr lIns="0" tIns="0" rIns="0" bIns="0" anchor="b" anchorCtr="0"/>
          <a:lstStyle>
            <a:lvl1pPr>
              <a:defRPr/>
            </a:lvl1pPr>
          </a:lstStyle>
          <a:p>
            <a:r>
              <a:rPr lang="en-US" dirty="0" smtClean="0"/>
              <a:t>Click to add title of slide</a:t>
            </a:r>
            <a:endParaRPr lang="en-ZA" dirty="0"/>
          </a:p>
        </p:txBody>
      </p:sp>
      <p:sp>
        <p:nvSpPr>
          <p:cNvPr id="3" name="Content Placeholder 2"/>
          <p:cNvSpPr>
            <a:spLocks noGrp="1"/>
          </p:cNvSpPr>
          <p:nvPr>
            <p:ph idx="1"/>
          </p:nvPr>
        </p:nvSpPr>
        <p:spPr>
          <a:xfrm>
            <a:off x="720725" y="1440000"/>
            <a:ext cx="9178925" cy="5004000"/>
          </a:xfrm>
          <a:prstGeom prst="rect">
            <a:avLst/>
          </a:prstGeom>
        </p:spPr>
        <p:txBody>
          <a:bodyPr lIns="0" tIns="0" rIns="0" bIns="0"/>
          <a:lstStyle>
            <a:lvl1pPr>
              <a:buFont typeface="Wingdings" pitchFamily="2" charset="2"/>
              <a:buNone/>
              <a:defRPr sz="1800"/>
            </a:lvl1pPr>
            <a:lvl2pPr marL="271463" indent="-271463">
              <a:buFont typeface="Wingdings" pitchFamily="2" charset="2"/>
              <a:buChar char="Ø"/>
              <a:defRPr sz="1800"/>
            </a:lvl2pPr>
            <a:lvl3pPr marL="534988" indent="-273050">
              <a:buFont typeface="Wingdings" pitchFamily="2" charset="2"/>
              <a:buChar char="v"/>
              <a:defRPr sz="1800"/>
            </a:lvl3pPr>
            <a:lvl4pPr marL="808038" indent="-273050">
              <a:buFont typeface="Arial" pitchFamily="34" charset="0"/>
              <a:buChar char="−"/>
              <a:defRPr sz="1800"/>
            </a:lvl4pPr>
            <a:lvl5pPr marL="1079500" indent="-263525">
              <a:buFont typeface="Arial" pitchFamily="34" charset="0"/>
              <a:buChar cha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5" name="Slide Number Placeholder 5"/>
          <p:cNvSpPr>
            <a:spLocks noGrp="1"/>
          </p:cNvSpPr>
          <p:nvPr>
            <p:ph type="sldNum" sz="quarter" idx="10"/>
          </p:nvPr>
        </p:nvSpPr>
        <p:spPr>
          <a:xfrm>
            <a:off x="9558732" y="6781800"/>
            <a:ext cx="360000" cy="252000"/>
          </a:xfrm>
          <a:prstGeom prst="rect">
            <a:avLst/>
          </a:prstGeom>
          <a:ln w="12700">
            <a:solidFill>
              <a:srgbClr val="B19935"/>
            </a:solidFill>
          </a:ln>
        </p:spPr>
        <p:txBody>
          <a:bodyPr lIns="0" tIns="0" rIns="0" bIns="0" anchor="ctr" anchorCtr="0"/>
          <a:lstStyle>
            <a:lvl1pPr algn="ctr">
              <a:defRPr sz="1200" smtClean="0">
                <a:solidFill>
                  <a:srgbClr val="008000"/>
                </a:solidFill>
              </a:defRPr>
            </a:lvl1pPr>
          </a:lstStyle>
          <a:p>
            <a:pPr>
              <a:defRPr/>
            </a:pPr>
            <a:fld id="{71151EA1-02CB-4FA3-92A4-615B4C4CE957}" type="slidenum">
              <a:rPr lang="en-ZA" smtClean="0"/>
              <a:pPr>
                <a:defRPr/>
              </a:pPr>
              <a:t>‹#›</a:t>
            </a:fld>
            <a:endParaRPr lang="en-ZA" dirty="0"/>
          </a:p>
        </p:txBody>
      </p:sp>
      <p:cxnSp>
        <p:nvCxnSpPr>
          <p:cNvPr id="6" name="Straight Connector 5"/>
          <p:cNvCxnSpPr/>
          <p:nvPr userDrawn="1"/>
        </p:nvCxnSpPr>
        <p:spPr>
          <a:xfrm>
            <a:off x="720000" y="6552000"/>
            <a:ext cx="9198732"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DAFF unit_RGB_600dpi.tif"/>
          <p:cNvPicPr>
            <a:picLocks noChangeAspect="1"/>
          </p:cNvPicPr>
          <p:nvPr/>
        </p:nvPicPr>
        <p:blipFill>
          <a:blip r:embed="rId4" cstate="print"/>
          <a:srcRect/>
          <a:stretch>
            <a:fillRect/>
          </a:stretch>
        </p:blipFill>
        <p:spPr bwMode="auto">
          <a:xfrm>
            <a:off x="720725" y="6646863"/>
            <a:ext cx="2279650" cy="773112"/>
          </a:xfrm>
          <a:prstGeom prst="rect">
            <a:avLst/>
          </a:prstGeom>
          <a:noFill/>
          <a:ln w="0">
            <a:noFill/>
            <a:miter lim="800000"/>
            <a:headEnd/>
            <a:tailEnd/>
          </a:ln>
        </p:spPr>
      </p:pic>
    </p:spTree>
  </p:cSld>
  <p:clrMap bg1="lt1" tx1="dk1" bg2="lt2" tx2="dk2" accent1="accent1" accent2="accent2" accent3="accent3" accent4="accent4" accent5="accent5" accent6="accent6" hlink="hlink" folHlink="folHlink"/>
  <p:sldLayoutIdLst>
    <p:sldLayoutId id="2147483657" r:id="rId1"/>
    <p:sldLayoutId id="2147483658" r:id="rId2"/>
  </p:sldLayoutIdLst>
  <p:hf sldNum="0" hdr="0" ftr="0" dt="0"/>
  <p:txStyles>
    <p:titleStyle>
      <a:lvl1pPr algn="l" defTabSz="1052513" rtl="0" eaLnBrk="1" fontAlgn="base" hangingPunct="1">
        <a:spcBef>
          <a:spcPct val="0"/>
        </a:spcBef>
        <a:spcAft>
          <a:spcPct val="0"/>
        </a:spcAft>
        <a:defRPr sz="2400" b="1" kern="1200">
          <a:solidFill>
            <a:srgbClr val="008000"/>
          </a:solidFill>
          <a:latin typeface="Arial" pitchFamily="34" charset="0"/>
          <a:ea typeface="+mj-ea"/>
          <a:cs typeface="Arial" pitchFamily="34" charset="0"/>
        </a:defRPr>
      </a:lvl1pPr>
      <a:lvl2pPr algn="l" defTabSz="1052513" rtl="0" eaLnBrk="1" fontAlgn="base" hangingPunct="1">
        <a:spcBef>
          <a:spcPct val="0"/>
        </a:spcBef>
        <a:spcAft>
          <a:spcPct val="0"/>
        </a:spcAft>
        <a:defRPr sz="2400" b="1">
          <a:solidFill>
            <a:srgbClr val="008000"/>
          </a:solidFill>
          <a:latin typeface="Arial" charset="0"/>
          <a:cs typeface="Arial" charset="0"/>
        </a:defRPr>
      </a:lvl2pPr>
      <a:lvl3pPr algn="l" defTabSz="1052513" rtl="0" eaLnBrk="1" fontAlgn="base" hangingPunct="1">
        <a:spcBef>
          <a:spcPct val="0"/>
        </a:spcBef>
        <a:spcAft>
          <a:spcPct val="0"/>
        </a:spcAft>
        <a:defRPr sz="2400" b="1">
          <a:solidFill>
            <a:srgbClr val="008000"/>
          </a:solidFill>
          <a:latin typeface="Arial" charset="0"/>
          <a:cs typeface="Arial" charset="0"/>
        </a:defRPr>
      </a:lvl3pPr>
      <a:lvl4pPr algn="l" defTabSz="1052513" rtl="0" eaLnBrk="1" fontAlgn="base" hangingPunct="1">
        <a:spcBef>
          <a:spcPct val="0"/>
        </a:spcBef>
        <a:spcAft>
          <a:spcPct val="0"/>
        </a:spcAft>
        <a:defRPr sz="2400" b="1">
          <a:solidFill>
            <a:srgbClr val="008000"/>
          </a:solidFill>
          <a:latin typeface="Arial" charset="0"/>
          <a:cs typeface="Arial" charset="0"/>
        </a:defRPr>
      </a:lvl4pPr>
      <a:lvl5pPr algn="l" defTabSz="1052513" rtl="0" eaLnBrk="1" fontAlgn="base" hangingPunct="1">
        <a:spcBef>
          <a:spcPct val="0"/>
        </a:spcBef>
        <a:spcAft>
          <a:spcPct val="0"/>
        </a:spcAft>
        <a:defRPr sz="2400" b="1">
          <a:solidFill>
            <a:srgbClr val="008000"/>
          </a:solidFill>
          <a:latin typeface="Arial" charset="0"/>
          <a:cs typeface="Arial" charset="0"/>
        </a:defRPr>
      </a:lvl5pPr>
      <a:lvl6pPr marL="457200" algn="l" defTabSz="1052513" rtl="0" eaLnBrk="1" fontAlgn="base" hangingPunct="1">
        <a:spcBef>
          <a:spcPct val="0"/>
        </a:spcBef>
        <a:spcAft>
          <a:spcPct val="0"/>
        </a:spcAft>
        <a:defRPr sz="2400" b="1">
          <a:solidFill>
            <a:srgbClr val="008000"/>
          </a:solidFill>
          <a:latin typeface="Arial" charset="0"/>
          <a:cs typeface="Arial" charset="0"/>
        </a:defRPr>
      </a:lvl6pPr>
      <a:lvl7pPr marL="914400" algn="l" defTabSz="1052513" rtl="0" eaLnBrk="1" fontAlgn="base" hangingPunct="1">
        <a:spcBef>
          <a:spcPct val="0"/>
        </a:spcBef>
        <a:spcAft>
          <a:spcPct val="0"/>
        </a:spcAft>
        <a:defRPr sz="2400" b="1">
          <a:solidFill>
            <a:srgbClr val="008000"/>
          </a:solidFill>
          <a:latin typeface="Arial" charset="0"/>
          <a:cs typeface="Arial" charset="0"/>
        </a:defRPr>
      </a:lvl7pPr>
      <a:lvl8pPr marL="1371600" algn="l" defTabSz="1052513" rtl="0" eaLnBrk="1" fontAlgn="base" hangingPunct="1">
        <a:spcBef>
          <a:spcPct val="0"/>
        </a:spcBef>
        <a:spcAft>
          <a:spcPct val="0"/>
        </a:spcAft>
        <a:defRPr sz="2400" b="1">
          <a:solidFill>
            <a:srgbClr val="008000"/>
          </a:solidFill>
          <a:latin typeface="Arial" charset="0"/>
          <a:cs typeface="Arial" charset="0"/>
        </a:defRPr>
      </a:lvl8pPr>
      <a:lvl9pPr marL="1828800" algn="l" defTabSz="1052513" rtl="0" eaLnBrk="1" fontAlgn="base" hangingPunct="1">
        <a:spcBef>
          <a:spcPct val="0"/>
        </a:spcBef>
        <a:spcAft>
          <a:spcPct val="0"/>
        </a:spcAft>
        <a:defRPr sz="2400" b="1">
          <a:solidFill>
            <a:srgbClr val="008000"/>
          </a:solidFill>
          <a:latin typeface="Arial" charset="0"/>
          <a:cs typeface="Arial" charset="0"/>
        </a:defRPr>
      </a:lvl9pPr>
    </p:titleStyle>
    <p:bodyStyle>
      <a:lvl1pPr marL="271463" indent="-271463" algn="l" defTabSz="1052513" rtl="0" eaLnBrk="1" fontAlgn="base" hangingPunct="1">
        <a:spcBef>
          <a:spcPct val="20000"/>
        </a:spcBef>
        <a:spcAft>
          <a:spcPct val="0"/>
        </a:spcAft>
        <a:buFont typeface="Wingdings" pitchFamily="2" charset="2"/>
        <a:buChar char="Ø"/>
        <a:defRPr sz="2000" kern="1200">
          <a:solidFill>
            <a:schemeClr val="tx1"/>
          </a:solidFill>
          <a:latin typeface="Arial" pitchFamily="34" charset="0"/>
          <a:ea typeface="+mn-ea"/>
          <a:cs typeface="Arial" pitchFamily="34" charset="0"/>
        </a:defRPr>
      </a:lvl1pPr>
      <a:lvl2pPr marL="534988" indent="-263525" algn="l" defTabSz="1052513" rtl="0" eaLnBrk="1" fontAlgn="base" hangingPunct="1">
        <a:spcBef>
          <a:spcPct val="20000"/>
        </a:spcBef>
        <a:spcAft>
          <a:spcPct val="0"/>
        </a:spcAft>
        <a:buFont typeface="Wingdings" pitchFamily="2" charset="2"/>
        <a:buChar char="§"/>
        <a:defRPr sz="2000" kern="1200">
          <a:solidFill>
            <a:schemeClr val="tx1"/>
          </a:solidFill>
          <a:latin typeface="Arial" pitchFamily="34" charset="0"/>
          <a:ea typeface="+mn-ea"/>
          <a:cs typeface="Arial" pitchFamily="34" charset="0"/>
        </a:defRPr>
      </a:lvl2pPr>
      <a:lvl3pPr marL="808038" indent="-273050" algn="l" defTabSz="1052513"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843088" indent="-261938" algn="l" defTabSz="1052513"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368550" indent="-261938" algn="l" defTabSz="1052513"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896568"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23216"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49865"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76514"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53297" rtl="0" eaLnBrk="1" latinLnBrk="0" hangingPunct="1">
        <a:defRPr sz="2100" kern="1200">
          <a:solidFill>
            <a:schemeClr val="tx1"/>
          </a:solidFill>
          <a:latin typeface="+mn-lt"/>
          <a:ea typeface="+mn-ea"/>
          <a:cs typeface="+mn-cs"/>
        </a:defRPr>
      </a:lvl1pPr>
      <a:lvl2pPr marL="526649" algn="l" defTabSz="1053297" rtl="0" eaLnBrk="1" latinLnBrk="0" hangingPunct="1">
        <a:defRPr sz="2100" kern="1200">
          <a:solidFill>
            <a:schemeClr val="tx1"/>
          </a:solidFill>
          <a:latin typeface="+mn-lt"/>
          <a:ea typeface="+mn-ea"/>
          <a:cs typeface="+mn-cs"/>
        </a:defRPr>
      </a:lvl2pPr>
      <a:lvl3pPr marL="1053297" algn="l" defTabSz="1053297" rtl="0" eaLnBrk="1" latinLnBrk="0" hangingPunct="1">
        <a:defRPr sz="2100" kern="1200">
          <a:solidFill>
            <a:schemeClr val="tx1"/>
          </a:solidFill>
          <a:latin typeface="+mn-lt"/>
          <a:ea typeface="+mn-ea"/>
          <a:cs typeface="+mn-cs"/>
        </a:defRPr>
      </a:lvl3pPr>
      <a:lvl4pPr marL="1579946" algn="l" defTabSz="1053297" rtl="0" eaLnBrk="1" latinLnBrk="0" hangingPunct="1">
        <a:defRPr sz="2100" kern="1200">
          <a:solidFill>
            <a:schemeClr val="tx1"/>
          </a:solidFill>
          <a:latin typeface="+mn-lt"/>
          <a:ea typeface="+mn-ea"/>
          <a:cs typeface="+mn-cs"/>
        </a:defRPr>
      </a:lvl4pPr>
      <a:lvl5pPr marL="2106595" algn="l" defTabSz="1053297" rtl="0" eaLnBrk="1" latinLnBrk="0" hangingPunct="1">
        <a:defRPr sz="2100" kern="1200">
          <a:solidFill>
            <a:schemeClr val="tx1"/>
          </a:solidFill>
          <a:latin typeface="+mn-lt"/>
          <a:ea typeface="+mn-ea"/>
          <a:cs typeface="+mn-cs"/>
        </a:defRPr>
      </a:lvl5pPr>
      <a:lvl6pPr marL="2633243" algn="l" defTabSz="1053297" rtl="0" eaLnBrk="1" latinLnBrk="0" hangingPunct="1">
        <a:defRPr sz="2100" kern="1200">
          <a:solidFill>
            <a:schemeClr val="tx1"/>
          </a:solidFill>
          <a:latin typeface="+mn-lt"/>
          <a:ea typeface="+mn-ea"/>
          <a:cs typeface="+mn-cs"/>
        </a:defRPr>
      </a:lvl6pPr>
      <a:lvl7pPr marL="3159892" algn="l" defTabSz="1053297" rtl="0" eaLnBrk="1" latinLnBrk="0" hangingPunct="1">
        <a:defRPr sz="2100" kern="1200">
          <a:solidFill>
            <a:schemeClr val="tx1"/>
          </a:solidFill>
          <a:latin typeface="+mn-lt"/>
          <a:ea typeface="+mn-ea"/>
          <a:cs typeface="+mn-cs"/>
        </a:defRPr>
      </a:lvl7pPr>
      <a:lvl8pPr marL="3686541" algn="l" defTabSz="1053297" rtl="0" eaLnBrk="1" latinLnBrk="0" hangingPunct="1">
        <a:defRPr sz="2100" kern="1200">
          <a:solidFill>
            <a:schemeClr val="tx1"/>
          </a:solidFill>
          <a:latin typeface="+mn-lt"/>
          <a:ea typeface="+mn-ea"/>
          <a:cs typeface="+mn-cs"/>
        </a:defRPr>
      </a:lvl8pPr>
      <a:lvl9pPr marL="4213189" algn="l" defTabSz="105329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494615"/>
            <a:ext cx="9198732" cy="1643073"/>
          </a:xfrm>
        </p:spPr>
        <p:txBody>
          <a:bodyPr>
            <a:noAutofit/>
          </a:bodyPr>
          <a:lstStyle/>
          <a:p>
            <a:pPr algn="ctr"/>
            <a:r>
              <a:rPr lang="en-US" sz="3600" i="1" dirty="0" smtClean="0"/>
              <a:t>PRESENTATION ON AMENDMENTS TO LIQUOR PRODUCTS ACT, 1989 (ACT No.60 </a:t>
            </a:r>
            <a:r>
              <a:rPr lang="en-US" sz="3600" i="1" smtClean="0"/>
              <a:t>OF 1989) </a:t>
            </a:r>
            <a:endParaRPr lang="en-ZA" sz="3600" dirty="0"/>
          </a:p>
        </p:txBody>
      </p:sp>
      <p:sp>
        <p:nvSpPr>
          <p:cNvPr id="3" name="Subtitle 2"/>
          <p:cNvSpPr>
            <a:spLocks noGrp="1"/>
          </p:cNvSpPr>
          <p:nvPr>
            <p:ph type="subTitle" idx="1"/>
          </p:nvPr>
        </p:nvSpPr>
        <p:spPr>
          <a:xfrm>
            <a:off x="802004" y="3708623"/>
            <a:ext cx="9369232" cy="2016224"/>
          </a:xfrm>
        </p:spPr>
        <p:txBody>
          <a:bodyPr>
            <a:normAutofit/>
          </a:bodyPr>
          <a:lstStyle/>
          <a:p>
            <a:pPr algn="ctr"/>
            <a:r>
              <a:rPr lang="en-ZA" sz="3200" dirty="0" smtClean="0"/>
              <a:t>LIQUOR PRODUCTS AMENDMENT BILL</a:t>
            </a:r>
          </a:p>
          <a:p>
            <a:pPr algn="ctr"/>
            <a:endParaRPr lang="en-ZA" sz="3200" dirty="0">
              <a:solidFill>
                <a:schemeClr val="tx1"/>
              </a:solidFill>
            </a:endParaRPr>
          </a:p>
          <a:p>
            <a:pPr algn="ctr"/>
            <a:r>
              <a:rPr lang="en-ZA" sz="3200" dirty="0" smtClean="0">
                <a:solidFill>
                  <a:schemeClr val="tx1"/>
                </a:solidFill>
              </a:rPr>
              <a:t> 12 June 2018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PROPOSED AMENDMENTS….</a:t>
            </a:r>
            <a:endParaRPr lang="en-US" dirty="0"/>
          </a:p>
        </p:txBody>
      </p:sp>
      <p:sp>
        <p:nvSpPr>
          <p:cNvPr id="3" name="Content Placeholder 2"/>
          <p:cNvSpPr>
            <a:spLocks noGrp="1"/>
          </p:cNvSpPr>
          <p:nvPr>
            <p:ph idx="1"/>
          </p:nvPr>
        </p:nvSpPr>
        <p:spPr/>
        <p:txBody>
          <a:bodyPr/>
          <a:lstStyle/>
          <a:p>
            <a:pPr lvl="1" algn="just">
              <a:buFont typeface="Arial" pitchFamily="34" charset="0"/>
              <a:buChar char="•"/>
            </a:pPr>
            <a:r>
              <a:rPr lang="en-US" sz="2400" b="1" dirty="0" smtClean="0"/>
              <a:t>Lowering of the minimum alcohol content </a:t>
            </a:r>
            <a:r>
              <a:rPr lang="en-US" sz="2400" dirty="0" smtClean="0"/>
              <a:t>of a liquor product to more than 0.5 % (currently more than 1.0 %) – this amendment aims to bring the scope of the Liquor Products Act in line with other international and national legislation, e.g. Foodstuffs, Cosmetics and Disinfectants Act to ensure that no grey areas exist between the two sets of legislation where liquor products are left unregulated as a result (</a:t>
            </a:r>
            <a:r>
              <a:rPr lang="en-US" sz="2400" i="1" dirty="0" smtClean="0"/>
              <a:t>Amendment of Section 4).</a:t>
            </a:r>
            <a:endParaRPr lang="en-US" sz="2400" dirty="0" smtClean="0"/>
          </a:p>
          <a:p>
            <a:pPr algn="just">
              <a:buFont typeface="Arial" pitchFamily="34" charset="0"/>
              <a:buChar char="•"/>
            </a:pPr>
            <a:r>
              <a:rPr lang="en-US" sz="2400" dirty="0" smtClean="0"/>
              <a:t> </a:t>
            </a:r>
            <a:r>
              <a:rPr lang="en-US" sz="2400" b="1" dirty="0" smtClean="0"/>
              <a:t>Deletion of “specially authorized liquors” </a:t>
            </a:r>
            <a:r>
              <a:rPr lang="en-US" sz="2400" dirty="0" smtClean="0"/>
              <a:t>– these alcoholic beverages will be accommodated in the Regulations as classes of an “other fermented alcoholic beverage”.  Currently, these are mead, sacramental alcoholic beverage and orange juice and cane sugar fermented alcoholic beverage.  Severe and unconstitutional limitations apply to these products </a:t>
            </a:r>
            <a:r>
              <a:rPr lang="en-US" sz="2400" i="1" dirty="0" smtClean="0"/>
              <a:t>(Amendment of Section 10).</a:t>
            </a:r>
            <a:endParaRPr lang="en-US" sz="2400" dirty="0" smtClean="0"/>
          </a:p>
          <a:p>
            <a:pPr indent="0"/>
            <a:endParaRPr lang="en-US" sz="2000" b="1" dirty="0" smtClean="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10</a:t>
            </a:fld>
            <a:endParaRPr lang="en-Z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PROPOSED AMENDMENTS….</a:t>
            </a:r>
            <a:endParaRPr lang="en-US" dirty="0"/>
          </a:p>
        </p:txBody>
      </p:sp>
      <p:sp>
        <p:nvSpPr>
          <p:cNvPr id="3" name="Content Placeholder 2"/>
          <p:cNvSpPr>
            <a:spLocks noGrp="1"/>
          </p:cNvSpPr>
          <p:nvPr>
            <p:ph idx="1"/>
          </p:nvPr>
        </p:nvSpPr>
        <p:spPr>
          <a:xfrm>
            <a:off x="738188" y="1332359"/>
            <a:ext cx="9178925" cy="5256584"/>
          </a:xfrm>
        </p:spPr>
        <p:txBody>
          <a:bodyPr/>
          <a:lstStyle/>
          <a:p>
            <a:pPr lvl="1" algn="just">
              <a:buFont typeface="Arial" pitchFamily="34" charset="0"/>
              <a:buChar char="•"/>
            </a:pPr>
            <a:r>
              <a:rPr lang="en-US" sz="2400" b="1" dirty="0" smtClean="0"/>
              <a:t>Authorise the Minister to have an option of designating Assignees over the exportation </a:t>
            </a:r>
            <a:r>
              <a:rPr lang="en-US" sz="2400" dirty="0" smtClean="0"/>
              <a:t>of liquor products – this will bring the Liquor Products Act in line with the requirements of the Agricultural Product Standards Act  and ensure harmonization between the two Acts </a:t>
            </a:r>
            <a:r>
              <a:rPr lang="en-US" sz="2400" i="1" dirty="0" smtClean="0"/>
              <a:t>(Amendment of Section 17) and to further take care of reinforcement of inspection capacity.</a:t>
            </a:r>
            <a:endParaRPr lang="en-US" sz="2400" dirty="0" smtClean="0"/>
          </a:p>
          <a:p>
            <a:pPr lvl="1" algn="just">
              <a:buFont typeface="Arial" pitchFamily="34" charset="0"/>
              <a:buChar char="•"/>
            </a:pPr>
            <a:r>
              <a:rPr lang="en-US" sz="2400" b="1" dirty="0" smtClean="0"/>
              <a:t>Authorise the Minister to designate a laboratory for analysis of samples</a:t>
            </a:r>
            <a:r>
              <a:rPr lang="en-US" sz="2400" b="1" dirty="0" smtClean="0">
                <a:solidFill>
                  <a:srgbClr val="FF0000"/>
                </a:solidFill>
              </a:rPr>
              <a:t> </a:t>
            </a:r>
            <a:r>
              <a:rPr lang="en-US" sz="2400" dirty="0" smtClean="0"/>
              <a:t>rather than a natural person as currently provided for in the Act - this is easier to implement and maintain in practice (</a:t>
            </a:r>
            <a:r>
              <a:rPr lang="en-US" sz="2400" i="1" dirty="0" smtClean="0"/>
              <a:t>Amendment of Section 20).</a:t>
            </a:r>
            <a:endParaRPr lang="en-US" sz="2400" dirty="0" smtClean="0"/>
          </a:p>
          <a:p>
            <a:pPr lvl="1" algn="just">
              <a:buFont typeface="Arial" pitchFamily="34" charset="0"/>
              <a:buChar char="•"/>
            </a:pPr>
            <a:r>
              <a:rPr lang="en-US" sz="2400" b="1" dirty="0" smtClean="0"/>
              <a:t>Gauging (not “quantity”) of tanks </a:t>
            </a:r>
            <a:r>
              <a:rPr lang="en-US" sz="2400" dirty="0" smtClean="0"/>
              <a:t>– a mistake was made when the previous LP Amendment Act was promulgated  – this must be rectified in the new amendment Bill </a:t>
            </a:r>
            <a:r>
              <a:rPr lang="en-US" sz="2400" i="1" dirty="0" smtClean="0"/>
              <a:t>(Amendment of Section 27 of the principal Act).</a:t>
            </a:r>
            <a:endParaRPr lang="en-US" sz="2400" dirty="0" smtClean="0"/>
          </a:p>
          <a:p>
            <a:pPr lvl="0">
              <a:buFont typeface="Wingdings" pitchFamily="2" charset="2"/>
              <a:buChar char="v"/>
            </a:pPr>
            <a:endParaRPr lang="en-US" sz="2000" dirty="0" smtClean="0"/>
          </a:p>
          <a:p>
            <a:pPr>
              <a:buFont typeface="Arial" pitchFamily="34" charset="0"/>
              <a:buChar char="•"/>
            </a:pPr>
            <a:endParaRPr lang="en-US" sz="2000" b="1" dirty="0" smtClean="0"/>
          </a:p>
          <a:p>
            <a:pPr>
              <a:buFont typeface="Arial" pitchFamily="34" charset="0"/>
              <a:buChar char="•"/>
            </a:pPr>
            <a:endParaRPr lang="en-US" sz="2000" b="1" dirty="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11</a:t>
            </a:fld>
            <a:endParaRPr lang="en-Z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PROPOSED AMENDMENTS</a:t>
            </a:r>
            <a:endParaRPr lang="en-US" dirty="0"/>
          </a:p>
        </p:txBody>
      </p:sp>
      <p:sp>
        <p:nvSpPr>
          <p:cNvPr id="3" name="Content Placeholder 2"/>
          <p:cNvSpPr>
            <a:spLocks noGrp="1"/>
          </p:cNvSpPr>
          <p:nvPr>
            <p:ph idx="1"/>
          </p:nvPr>
        </p:nvSpPr>
        <p:spPr/>
        <p:txBody>
          <a:bodyPr/>
          <a:lstStyle/>
          <a:p>
            <a:pPr lvl="1">
              <a:buFont typeface="Arial" pitchFamily="34" charset="0"/>
              <a:buChar char="•"/>
            </a:pPr>
            <a:endParaRPr lang="en-US" sz="2400" b="1" dirty="0" smtClean="0"/>
          </a:p>
          <a:p>
            <a:pPr lvl="1" algn="just">
              <a:buFont typeface="Arial" pitchFamily="34" charset="0"/>
              <a:buChar char="•"/>
            </a:pPr>
            <a:r>
              <a:rPr lang="en-US" sz="2400" b="1" dirty="0" smtClean="0"/>
              <a:t>Amendment of other National Acts </a:t>
            </a:r>
            <a:r>
              <a:rPr lang="en-US" sz="2400" dirty="0" smtClean="0"/>
              <a:t>– The inclusion of a definition for beer, contemporary beer, traditional African beer and other fermented beverages will require that the definitions in other Acts (e.g. National Liquor Acts);</a:t>
            </a:r>
            <a:endParaRPr lang="en-US" sz="2400" dirty="0" smtClean="0">
              <a:solidFill>
                <a:srgbClr val="FF0000"/>
              </a:solidFill>
            </a:endParaRPr>
          </a:p>
          <a:p>
            <a:pPr lvl="1" algn="just">
              <a:buFont typeface="Arial" pitchFamily="34" charset="0"/>
              <a:buChar char="•"/>
            </a:pPr>
            <a:endParaRPr lang="en-US" sz="2400" dirty="0" smtClean="0"/>
          </a:p>
          <a:p>
            <a:pPr lvl="1" algn="just">
              <a:buFont typeface="Arial" pitchFamily="34" charset="0"/>
              <a:buChar char="•"/>
            </a:pPr>
            <a:r>
              <a:rPr lang="en-US" sz="2400" b="1" dirty="0" smtClean="0"/>
              <a:t>References to other Acts updated </a:t>
            </a:r>
            <a:r>
              <a:rPr lang="en-US" sz="2400" dirty="0" smtClean="0"/>
              <a:t>and outdated provisions to be deleted, including updating the use of gender-equal terminology  (</a:t>
            </a:r>
            <a:r>
              <a:rPr lang="en-US" sz="2400" i="1" dirty="0" smtClean="0"/>
              <a:t>Amendment throughout the principal Act). </a:t>
            </a:r>
            <a:endParaRPr lang="en-US" sz="2400" dirty="0" smtClean="0"/>
          </a:p>
          <a:p>
            <a:pPr algn="just">
              <a:buFont typeface="Arial" pitchFamily="34" charset="0"/>
              <a:buChar char="•"/>
            </a:pPr>
            <a:endParaRPr lang="en-US" b="1" dirty="0" smtClean="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12</a:t>
            </a:fld>
            <a:endParaRPr lang="en-Z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UNINTENDED CONSEQUENCES AND MITIGATION</a:t>
            </a:r>
            <a:endParaRPr lang="en-US" sz="2800" dirty="0"/>
          </a:p>
        </p:txBody>
      </p:sp>
      <p:sp>
        <p:nvSpPr>
          <p:cNvPr id="3" name="Content Placeholder 2"/>
          <p:cNvSpPr>
            <a:spLocks noGrp="1"/>
          </p:cNvSpPr>
          <p:nvPr>
            <p:ph idx="1"/>
          </p:nvPr>
        </p:nvSpPr>
        <p:spPr/>
        <p:txBody>
          <a:bodyPr/>
          <a:lstStyle/>
          <a:p>
            <a:pPr algn="just">
              <a:buFont typeface="Arial" pitchFamily="34" charset="0"/>
              <a:buChar char="•"/>
            </a:pPr>
            <a:r>
              <a:rPr lang="en-US" sz="2400" i="1" dirty="0" smtClean="0"/>
              <a:t>Regulation of powders </a:t>
            </a:r>
            <a:r>
              <a:rPr lang="en-US" sz="2400" dirty="0" smtClean="0"/>
              <a:t>(mixture of ginger, sugar and yeast) to which water were added to form a liquor, were sold in cafes  - misused by children – complaints were received - LP amendment Bill of May 2009 brought “powder liquor” into the ambit of the LPA to ensure that it can be controlled</a:t>
            </a:r>
          </a:p>
          <a:p>
            <a:pPr algn="just">
              <a:buFont typeface="Arial" pitchFamily="34" charset="0"/>
              <a:buChar char="•"/>
            </a:pPr>
            <a:r>
              <a:rPr lang="en-US" sz="2400" i="1" dirty="0" smtClean="0"/>
              <a:t>Beer will now be brought into the scope of the LPA </a:t>
            </a:r>
            <a:r>
              <a:rPr lang="en-US" sz="2400" dirty="0" smtClean="0"/>
              <a:t>– unintended consequence is that beer kits will be regulated.  Mainly used for homebrews, the content there-of varies - it will be impossible to define kits and to monitor and control the manufacturing there-of.</a:t>
            </a:r>
          </a:p>
          <a:p>
            <a:pPr algn="just">
              <a:buFont typeface="Arial" pitchFamily="34" charset="0"/>
              <a:buChar char="•"/>
            </a:pPr>
            <a:r>
              <a:rPr lang="en-US" sz="2400" i="1" dirty="0" smtClean="0"/>
              <a:t>Mitigation</a:t>
            </a:r>
            <a:r>
              <a:rPr lang="en-US" sz="2400" dirty="0" smtClean="0"/>
              <a:t> – a section will have to be brought into the Act to allow the Minister to grant exemption by regulation from the prohibition as defined under Section 1(b) – a separate regulation to be drafted to exempt beer kits from being subject to control. </a:t>
            </a:r>
            <a:endParaRPr lang="en-US" sz="2400" dirty="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13</a:t>
            </a:fld>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INTERNAL CONSULTATION &amp; CURRENT STATUS</a:t>
            </a:r>
            <a:endParaRPr lang="en-US" sz="2800" dirty="0"/>
          </a:p>
        </p:txBody>
      </p:sp>
      <p:sp>
        <p:nvSpPr>
          <p:cNvPr id="3" name="Content Placeholder 2"/>
          <p:cNvSpPr>
            <a:spLocks noGrp="1"/>
          </p:cNvSpPr>
          <p:nvPr>
            <p:ph idx="1"/>
          </p:nvPr>
        </p:nvSpPr>
        <p:spPr>
          <a:xfrm>
            <a:off x="720725" y="1440927"/>
            <a:ext cx="9178925" cy="5004000"/>
          </a:xfrm>
        </p:spPr>
        <p:txBody>
          <a:bodyPr/>
          <a:lstStyle/>
          <a:p>
            <a:pPr>
              <a:buFont typeface="Arial" pitchFamily="34" charset="0"/>
              <a:buChar char="•"/>
            </a:pPr>
            <a:r>
              <a:rPr lang="en-US" sz="2200" dirty="0" smtClean="0"/>
              <a:t>MINEXCO informed in 2012 of the LP Amendment Bill/process;</a:t>
            </a:r>
          </a:p>
          <a:p>
            <a:pPr>
              <a:buFont typeface="Arial" pitchFamily="34" charset="0"/>
              <a:buChar char="•"/>
            </a:pPr>
            <a:r>
              <a:rPr lang="en-US" sz="2200" dirty="0" smtClean="0"/>
              <a:t>LP Bill was published in the government gazette for public comment on 8 June 2012 (60 days comment period);</a:t>
            </a:r>
          </a:p>
          <a:p>
            <a:pPr>
              <a:buFont typeface="Arial" pitchFamily="34" charset="0"/>
              <a:buChar char="•"/>
            </a:pPr>
            <a:r>
              <a:rPr lang="en-US" sz="2200" dirty="0" smtClean="0"/>
              <a:t>Public comments were summarized and included in the Bill;</a:t>
            </a:r>
          </a:p>
          <a:p>
            <a:pPr>
              <a:buFont typeface="Arial" pitchFamily="34" charset="0"/>
              <a:buChar char="•"/>
            </a:pPr>
            <a:r>
              <a:rPr lang="en-US" sz="2200" dirty="0" smtClean="0"/>
              <a:t>LP Bill submitted to State Law Advisors in 2013 for final approval;</a:t>
            </a:r>
          </a:p>
          <a:p>
            <a:pPr>
              <a:buFont typeface="Arial" pitchFamily="34" charset="0"/>
              <a:buChar char="•"/>
            </a:pPr>
            <a:r>
              <a:rPr lang="en-US" sz="2200" dirty="0" smtClean="0"/>
              <a:t>LP Bill approved by EXCO on 18 August 2014;</a:t>
            </a:r>
          </a:p>
          <a:p>
            <a:pPr>
              <a:buFont typeface="Arial" pitchFamily="34" charset="0"/>
              <a:buChar char="•"/>
            </a:pPr>
            <a:r>
              <a:rPr lang="en-US" sz="2200" dirty="0" smtClean="0"/>
              <a:t>SEIAS signoff certificate issued on 3 Nov 2015;</a:t>
            </a:r>
          </a:p>
          <a:p>
            <a:pPr>
              <a:buFont typeface="Arial" pitchFamily="34" charset="0"/>
              <a:buChar char="•"/>
            </a:pPr>
            <a:r>
              <a:rPr lang="en-US" sz="2200" dirty="0" smtClean="0"/>
              <a:t>LP Bill approved by Cabinet on 1 Feb 2016;</a:t>
            </a:r>
          </a:p>
          <a:p>
            <a:pPr>
              <a:buFont typeface="Arial" pitchFamily="34" charset="0"/>
              <a:buChar char="•"/>
            </a:pPr>
            <a:r>
              <a:rPr lang="en-US" sz="2200" dirty="0" smtClean="0"/>
              <a:t>Final certificate issued by State Law Advisors on 20 April 2016;</a:t>
            </a:r>
          </a:p>
          <a:p>
            <a:pPr>
              <a:buFont typeface="Arial" pitchFamily="34" charset="0"/>
              <a:buChar char="•"/>
            </a:pPr>
            <a:r>
              <a:rPr lang="en-US" sz="2200" dirty="0" smtClean="0"/>
              <a:t>Intent to introduce LP Bill to Parliament published on 1 July 2016; and  </a:t>
            </a:r>
          </a:p>
          <a:p>
            <a:pPr>
              <a:buFont typeface="Arial" pitchFamily="34" charset="0"/>
              <a:buChar char="•"/>
            </a:pPr>
            <a:r>
              <a:rPr lang="en-US" sz="2200" dirty="0" smtClean="0"/>
              <a:t>Fast tracking of the LP Bill is a priority to ensuring addressing of the proliferation of “ales” and impact on vulnerable communities.</a:t>
            </a:r>
          </a:p>
          <a:p>
            <a:r>
              <a:rPr lang="en-US" sz="2400" dirty="0" smtClean="0"/>
              <a:t> </a:t>
            </a:r>
          </a:p>
          <a:p>
            <a:endParaRPr lang="en-US" sz="2400" dirty="0">
              <a:solidFill>
                <a:srgbClr val="FF0000"/>
              </a:solidFill>
            </a:endParaRPr>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14</a:t>
            </a:fld>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ox(i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ox(i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p>
        </p:txBody>
      </p:sp>
      <p:sp>
        <p:nvSpPr>
          <p:cNvPr id="3" name="Content Placeholder 2"/>
          <p:cNvSpPr>
            <a:spLocks noGrp="1"/>
          </p:cNvSpPr>
          <p:nvPr>
            <p:ph idx="1"/>
          </p:nvPr>
        </p:nvSpPr>
        <p:spPr/>
        <p:txBody>
          <a:bodyPr/>
          <a:lstStyle/>
          <a:p>
            <a:endParaRPr lang="en-US" sz="2400" dirty="0" smtClean="0"/>
          </a:p>
          <a:p>
            <a:r>
              <a:rPr lang="en-US" sz="2400" dirty="0" smtClean="0"/>
              <a:t> </a:t>
            </a:r>
          </a:p>
          <a:p>
            <a:endParaRPr lang="en-US" sz="2400" dirty="0" smtClean="0">
              <a:solidFill>
                <a:srgbClr val="FF0000"/>
              </a:solidFill>
            </a:endParaRPr>
          </a:p>
          <a:p>
            <a:r>
              <a:rPr lang="en-US" sz="2400" dirty="0" smtClean="0">
                <a:solidFill>
                  <a:srgbClr val="FF0000"/>
                </a:solidFill>
              </a:rPr>
              <a:t>		</a:t>
            </a:r>
          </a:p>
          <a:p>
            <a:r>
              <a:rPr lang="en-US" sz="6000" dirty="0" smtClean="0"/>
              <a:t>			THANK YOU</a:t>
            </a:r>
            <a:endParaRPr lang="en-US" sz="6000" dirty="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15</a:t>
            </a:fld>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Acronyms</a:t>
            </a:r>
            <a:endParaRPr lang="en-ZA"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ZA" dirty="0"/>
              <a:t>CO</a:t>
            </a:r>
            <a:r>
              <a:rPr lang="en-ZA" baseline="-25000" dirty="0"/>
              <a:t>2</a:t>
            </a:r>
            <a:r>
              <a:rPr lang="en-ZA" dirty="0"/>
              <a:t> – Carbon Dioxide</a:t>
            </a:r>
          </a:p>
          <a:p>
            <a:pPr marL="285750" indent="-285750">
              <a:buFont typeface="Arial" panose="020B0604020202020204" pitchFamily="34" charset="0"/>
              <a:buChar char="•"/>
            </a:pPr>
            <a:r>
              <a:rPr lang="en-ZA" dirty="0" smtClean="0"/>
              <a:t>DAFF </a:t>
            </a:r>
            <a:r>
              <a:rPr lang="en-ZA" dirty="0"/>
              <a:t>– Department of Agriculture, Forestry and Fisheries</a:t>
            </a:r>
          </a:p>
          <a:p>
            <a:pPr marL="285750" indent="-285750">
              <a:buFont typeface="Arial" panose="020B0604020202020204" pitchFamily="34" charset="0"/>
              <a:buChar char="•"/>
            </a:pPr>
            <a:r>
              <a:rPr lang="en-ZA" dirty="0"/>
              <a:t>DOH – Department of Health</a:t>
            </a:r>
          </a:p>
          <a:p>
            <a:pPr marL="285750" indent="-285750">
              <a:buFont typeface="Arial" panose="020B0604020202020204" pitchFamily="34" charset="0"/>
              <a:buChar char="•"/>
            </a:pPr>
            <a:r>
              <a:rPr lang="en-ZA" dirty="0"/>
              <a:t>DTI – Department of Trade and </a:t>
            </a:r>
            <a:r>
              <a:rPr lang="en-ZA" dirty="0" smtClean="0"/>
              <a:t>Industry</a:t>
            </a:r>
          </a:p>
          <a:p>
            <a:pPr marL="285750" indent="-285750">
              <a:buFont typeface="Arial" panose="020B0604020202020204" pitchFamily="34" charset="0"/>
              <a:buChar char="•"/>
            </a:pPr>
            <a:r>
              <a:rPr lang="en-ZA" dirty="0"/>
              <a:t>EXCL – </a:t>
            </a:r>
            <a:r>
              <a:rPr lang="en-ZA" dirty="0" smtClean="0"/>
              <a:t>Excluding</a:t>
            </a:r>
          </a:p>
          <a:p>
            <a:pPr marL="285750" indent="-285750">
              <a:buFont typeface="Arial" panose="020B0604020202020204" pitchFamily="34" charset="0"/>
              <a:buChar char="•"/>
            </a:pPr>
            <a:r>
              <a:rPr lang="en-ZA" dirty="0"/>
              <a:t>EXCO – Executive Committee</a:t>
            </a:r>
          </a:p>
          <a:p>
            <a:pPr marL="285750" indent="-285750">
              <a:buFont typeface="Arial" panose="020B0604020202020204" pitchFamily="34" charset="0"/>
              <a:buChar char="•"/>
            </a:pPr>
            <a:r>
              <a:rPr lang="en-ZA" dirty="0" smtClean="0"/>
              <a:t>EU/SA </a:t>
            </a:r>
            <a:r>
              <a:rPr lang="en-ZA" dirty="0"/>
              <a:t>– European  Union / South Africa</a:t>
            </a:r>
          </a:p>
          <a:p>
            <a:pPr marL="285750" indent="-285750">
              <a:buFont typeface="Arial" panose="020B0604020202020204" pitchFamily="34" charset="0"/>
              <a:buChar char="•"/>
            </a:pPr>
            <a:r>
              <a:rPr lang="en-ZA" dirty="0"/>
              <a:t>LPA – Liquor Products Act</a:t>
            </a:r>
          </a:p>
          <a:p>
            <a:pPr marL="285750" indent="-285750">
              <a:buFont typeface="Arial" panose="020B0604020202020204" pitchFamily="34" charset="0"/>
              <a:buChar char="•"/>
            </a:pPr>
            <a:r>
              <a:rPr lang="en-ZA" dirty="0"/>
              <a:t>LPAF – Liquor Product Advisory Forum</a:t>
            </a:r>
          </a:p>
          <a:p>
            <a:pPr marL="285750" indent="-285750">
              <a:buFont typeface="Arial" panose="020B0604020202020204" pitchFamily="34" charset="0"/>
              <a:buChar char="•"/>
            </a:pPr>
            <a:r>
              <a:rPr lang="en-ZA" dirty="0" smtClean="0"/>
              <a:t>LP  - Liquor Products</a:t>
            </a:r>
          </a:p>
          <a:p>
            <a:pPr marL="285750" indent="-285750">
              <a:buFont typeface="Arial" panose="020B0604020202020204" pitchFamily="34" charset="0"/>
              <a:buChar char="•"/>
            </a:pPr>
            <a:r>
              <a:rPr lang="en-ZA" dirty="0"/>
              <a:t>MINEXCO- Minister and Executive Committee</a:t>
            </a:r>
          </a:p>
          <a:p>
            <a:pPr marL="285750" indent="-285750">
              <a:buFont typeface="Arial" panose="020B0604020202020204" pitchFamily="34" charset="0"/>
              <a:buChar char="•"/>
            </a:pPr>
            <a:r>
              <a:rPr lang="en-ZA" dirty="0" smtClean="0"/>
              <a:t>SAPS – South African Police Service</a:t>
            </a:r>
          </a:p>
          <a:p>
            <a:pPr marL="285750" indent="-285750">
              <a:buFont typeface="Arial" panose="020B0604020202020204" pitchFamily="34" charset="0"/>
              <a:buChar char="•"/>
            </a:pPr>
            <a:r>
              <a:rPr lang="en-ZA" dirty="0" smtClean="0"/>
              <a:t>SEIAS </a:t>
            </a:r>
            <a:r>
              <a:rPr lang="en-ZA" dirty="0"/>
              <a:t>– </a:t>
            </a:r>
            <a:r>
              <a:rPr lang="en-ZA" dirty="0" smtClean="0"/>
              <a:t>Socio-Economic </a:t>
            </a:r>
            <a:r>
              <a:rPr lang="en-ZA" dirty="0"/>
              <a:t>Impact Assessment System </a:t>
            </a:r>
          </a:p>
          <a:p>
            <a:pPr marL="285750" indent="-285750">
              <a:buFont typeface="Arial" panose="020B0604020202020204" pitchFamily="34" charset="0"/>
              <a:buChar char="•"/>
            </a:pPr>
            <a:r>
              <a:rPr lang="en-ZA" dirty="0" smtClean="0"/>
              <a:t>SFBs – Sugar Fermented Beverages</a:t>
            </a:r>
          </a:p>
          <a:p>
            <a:pPr marL="285750" indent="-285750">
              <a:buFont typeface="Arial" panose="020B0604020202020204" pitchFamily="34" charset="0"/>
              <a:buChar char="•"/>
            </a:pPr>
            <a:endParaRPr lang="en-ZA" dirty="0" smtClean="0"/>
          </a:p>
          <a:p>
            <a:pPr marL="285750" indent="-285750">
              <a:buFont typeface="Arial" panose="020B0604020202020204" pitchFamily="34" charset="0"/>
              <a:buChar char="•"/>
            </a:pPr>
            <a:endParaRPr lang="en-ZA" dirty="0" smtClean="0"/>
          </a:p>
          <a:p>
            <a:pPr marL="285750" indent="-285750">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2</a:t>
            </a:fld>
            <a:endParaRPr lang="en-ZA" dirty="0"/>
          </a:p>
        </p:txBody>
      </p:sp>
    </p:spTree>
    <p:extLst>
      <p:ext uri="{BB962C8B-B14F-4D97-AF65-F5344CB8AC3E}">
        <p14:creationId xmlns:p14="http://schemas.microsoft.com/office/powerpoint/2010/main" xmlns="" val="58806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OUTLINE</a:t>
            </a:r>
            <a:endParaRPr lang="en-US" sz="2800" dirty="0"/>
          </a:p>
        </p:txBody>
      </p:sp>
      <p:sp>
        <p:nvSpPr>
          <p:cNvPr id="3" name="Content Placeholder 2"/>
          <p:cNvSpPr>
            <a:spLocks noGrp="1"/>
          </p:cNvSpPr>
          <p:nvPr>
            <p:ph idx="1"/>
          </p:nvPr>
        </p:nvSpPr>
        <p:spPr>
          <a:xfrm>
            <a:off x="666180" y="1332359"/>
            <a:ext cx="9178925" cy="5004000"/>
          </a:xfrm>
        </p:spPr>
        <p:txBody>
          <a:bodyPr/>
          <a:lstStyle/>
          <a:p>
            <a:pPr marL="285750" indent="-285750">
              <a:lnSpc>
                <a:spcPct val="150000"/>
              </a:lnSpc>
              <a:buFont typeface="Wingdings" panose="05000000000000000000" pitchFamily="2" charset="2"/>
              <a:buChar char="q"/>
            </a:pPr>
            <a:r>
              <a:rPr lang="en-US" sz="2200" dirty="0" smtClean="0"/>
              <a:t>Introduction: Current Scope of the Act</a:t>
            </a:r>
            <a:endParaRPr lang="en-US" sz="2200" dirty="0"/>
          </a:p>
          <a:p>
            <a:pPr marL="285750" indent="-285750">
              <a:lnSpc>
                <a:spcPct val="150000"/>
              </a:lnSpc>
              <a:buFont typeface="Wingdings" panose="05000000000000000000" pitchFamily="2" charset="2"/>
              <a:buChar char="q"/>
            </a:pPr>
            <a:r>
              <a:rPr lang="en-US" sz="2200" dirty="0" smtClean="0"/>
              <a:t>Background to the Amendment of the Act</a:t>
            </a:r>
            <a:endParaRPr lang="en-US" sz="2200" dirty="0"/>
          </a:p>
          <a:p>
            <a:pPr marL="285750" indent="-285750">
              <a:lnSpc>
                <a:spcPct val="150000"/>
              </a:lnSpc>
              <a:buFont typeface="Wingdings" panose="05000000000000000000" pitchFamily="2" charset="2"/>
              <a:buChar char="q"/>
            </a:pPr>
            <a:r>
              <a:rPr lang="en-US" sz="2200" dirty="0" smtClean="0"/>
              <a:t>Process and Consultation</a:t>
            </a:r>
            <a:endParaRPr lang="en-US" sz="2200" dirty="0"/>
          </a:p>
          <a:p>
            <a:pPr marL="285750" indent="-285750">
              <a:lnSpc>
                <a:spcPct val="150000"/>
              </a:lnSpc>
              <a:buFont typeface="Wingdings" panose="05000000000000000000" pitchFamily="2" charset="2"/>
              <a:buChar char="q"/>
            </a:pPr>
            <a:r>
              <a:rPr lang="en-US" sz="2200" dirty="0" smtClean="0"/>
              <a:t>Constitutional and Other Legal Implications</a:t>
            </a:r>
            <a:endParaRPr lang="en-US" sz="2200" dirty="0"/>
          </a:p>
          <a:p>
            <a:pPr marL="285750" indent="-285750">
              <a:lnSpc>
                <a:spcPct val="150000"/>
              </a:lnSpc>
              <a:buFont typeface="Wingdings" panose="05000000000000000000" pitchFamily="2" charset="2"/>
              <a:buChar char="q"/>
            </a:pPr>
            <a:r>
              <a:rPr lang="en-US" sz="2200" dirty="0" smtClean="0"/>
              <a:t>Proposed Amendments</a:t>
            </a:r>
            <a:endParaRPr lang="en-US" sz="2200" dirty="0"/>
          </a:p>
          <a:p>
            <a:pPr marL="285750" indent="-285750">
              <a:lnSpc>
                <a:spcPct val="150000"/>
              </a:lnSpc>
              <a:buFont typeface="Wingdings" panose="05000000000000000000" pitchFamily="2" charset="2"/>
              <a:buChar char="q"/>
            </a:pPr>
            <a:r>
              <a:rPr lang="en-US" sz="2200" dirty="0" smtClean="0"/>
              <a:t>Unintended Consequences and Mitigation</a:t>
            </a:r>
          </a:p>
          <a:p>
            <a:pPr marL="285750" indent="-285750">
              <a:lnSpc>
                <a:spcPct val="150000"/>
              </a:lnSpc>
              <a:buFont typeface="Wingdings" panose="05000000000000000000" pitchFamily="2" charset="2"/>
              <a:buChar char="q"/>
            </a:pPr>
            <a:r>
              <a:rPr lang="en-US" sz="2200" dirty="0" smtClean="0"/>
              <a:t>Internal Consultation and Current Status</a:t>
            </a:r>
          </a:p>
          <a:p>
            <a:endParaRPr lang="en-US" dirty="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3</a:t>
            </a:fld>
            <a:endParaRPr lang="en-ZA" dirty="0"/>
          </a:p>
        </p:txBody>
      </p:sp>
    </p:spTree>
    <p:extLst>
      <p:ext uri="{BB962C8B-B14F-4D97-AF65-F5344CB8AC3E}">
        <p14:creationId xmlns:p14="http://schemas.microsoft.com/office/powerpoint/2010/main" xmlns="" val="1575674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INTRODUCTION: CURRENT SCOPE OF THE LP ACT</a:t>
            </a:r>
            <a:endParaRPr lang="en-ZA" sz="2800" dirty="0"/>
          </a:p>
        </p:txBody>
      </p:sp>
      <p:sp>
        <p:nvSpPr>
          <p:cNvPr id="3" name="Content Placeholder 2"/>
          <p:cNvSpPr>
            <a:spLocks noGrp="1"/>
          </p:cNvSpPr>
          <p:nvPr>
            <p:ph idx="1"/>
          </p:nvPr>
        </p:nvSpPr>
        <p:spPr/>
        <p:txBody>
          <a:bodyPr/>
          <a:lstStyle/>
          <a:p>
            <a:pPr algn="just"/>
            <a:r>
              <a:rPr lang="en-ZA" sz="2400" b="1" dirty="0" smtClean="0"/>
              <a:t>The Liquor Products Act, 1989 (Act No. 60 of 1989) (the LP Act) </a:t>
            </a:r>
          </a:p>
          <a:p>
            <a:pPr algn="just"/>
            <a:r>
              <a:rPr lang="en-ZA" sz="2400" b="1" dirty="0" smtClean="0"/>
              <a:t>provides for control over:</a:t>
            </a:r>
          </a:p>
          <a:p>
            <a:pPr algn="just">
              <a:buFont typeface="Arial" pitchFamily="34" charset="0"/>
              <a:buChar char="•"/>
            </a:pPr>
            <a:r>
              <a:rPr lang="en-ZA" sz="2400" dirty="0" smtClean="0"/>
              <a:t>the sale and production for sale of certain alcoholic products (with an alcohol content of </a:t>
            </a:r>
            <a:r>
              <a:rPr lang="en-ZA" sz="2400" b="1" dirty="0" smtClean="0"/>
              <a:t>more than 1 %)</a:t>
            </a:r>
            <a:r>
              <a:rPr lang="en-ZA" sz="2400" dirty="0" smtClean="0"/>
              <a:t>;</a:t>
            </a:r>
          </a:p>
          <a:p>
            <a:pPr algn="just">
              <a:buFont typeface="Arial" pitchFamily="34" charset="0"/>
              <a:buChar char="•"/>
            </a:pPr>
            <a:r>
              <a:rPr lang="en-ZA" sz="2400" dirty="0" smtClean="0"/>
              <a:t>the composition and properties of such products;</a:t>
            </a:r>
          </a:p>
          <a:p>
            <a:pPr algn="just">
              <a:buFont typeface="Arial" pitchFamily="34" charset="0"/>
              <a:buChar char="•"/>
            </a:pPr>
            <a:r>
              <a:rPr lang="en-ZA" sz="2400" dirty="0" smtClean="0"/>
              <a:t>the use of certain particulars in connection with the sale of such products;</a:t>
            </a:r>
          </a:p>
          <a:p>
            <a:pPr algn="just">
              <a:buFont typeface="Arial" pitchFamily="34" charset="0"/>
              <a:buChar char="•"/>
            </a:pPr>
            <a:r>
              <a:rPr lang="en-ZA" sz="2400" dirty="0" smtClean="0"/>
              <a:t>the establishment of schemes [e.g. Wine of origin scheme that protects geographical indications (GI’s)] for wine; and</a:t>
            </a:r>
          </a:p>
          <a:p>
            <a:pPr algn="just">
              <a:buFont typeface="Arial" pitchFamily="34" charset="0"/>
              <a:buChar char="•"/>
            </a:pPr>
            <a:r>
              <a:rPr lang="en-ZA" sz="2400" dirty="0" smtClean="0"/>
              <a:t>for control over the import and export of certain alcoholic products.</a:t>
            </a:r>
          </a:p>
          <a:p>
            <a:pPr marL="0" indent="0" algn="just"/>
            <a:r>
              <a:rPr lang="en-ZA" sz="2400" b="1" dirty="0" smtClean="0"/>
              <a:t>EXCLUDES</a:t>
            </a:r>
            <a:r>
              <a:rPr lang="en-ZA" sz="2400" dirty="0" smtClean="0"/>
              <a:t> beer and medicine. </a:t>
            </a:r>
            <a:endParaRPr lang="en-US" sz="2400" b="1" dirty="0" smtClean="0"/>
          </a:p>
          <a:p>
            <a:pPr algn="just"/>
            <a:endParaRPr lang="en-ZA" sz="2000" dirty="0" smtClean="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4</a:t>
            </a:fld>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172" y="324247"/>
            <a:ext cx="9178925" cy="719914"/>
          </a:xfrm>
        </p:spPr>
        <p:txBody>
          <a:bodyPr/>
          <a:lstStyle/>
          <a:p>
            <a:r>
              <a:rPr lang="en-ZA" sz="2800" dirty="0" smtClean="0"/>
              <a:t>BACKGROUND TO THE AMENDMENT OF THE LP ACT</a:t>
            </a:r>
            <a:endParaRPr lang="en-ZA" sz="2800" dirty="0"/>
          </a:p>
        </p:txBody>
      </p:sp>
      <p:sp>
        <p:nvSpPr>
          <p:cNvPr id="3" name="Content Placeholder 2"/>
          <p:cNvSpPr>
            <a:spLocks noGrp="1"/>
          </p:cNvSpPr>
          <p:nvPr>
            <p:ph idx="1"/>
          </p:nvPr>
        </p:nvSpPr>
        <p:spPr>
          <a:xfrm>
            <a:off x="720725" y="1280301"/>
            <a:ext cx="9178925" cy="5004000"/>
          </a:xfrm>
        </p:spPr>
        <p:txBody>
          <a:bodyPr/>
          <a:lstStyle/>
          <a:p>
            <a:pPr marL="457200" indent="-457200">
              <a:buFont typeface="Arial" pitchFamily="34" charset="0"/>
              <a:buChar char="•"/>
            </a:pPr>
            <a:r>
              <a:rPr lang="en-US" sz="2400" dirty="0" smtClean="0"/>
              <a:t>The Liquor Products Amendment Act of 2008 was </a:t>
            </a:r>
            <a:r>
              <a:rPr lang="en-ZA" sz="2400" dirty="0" smtClean="0"/>
              <a:t>approved by Parliament and promulgated on 15 May 2009;</a:t>
            </a:r>
          </a:p>
          <a:p>
            <a:pPr marL="457200" indent="-457200">
              <a:buFont typeface="Arial" pitchFamily="34" charset="0"/>
              <a:buChar char="•"/>
            </a:pPr>
            <a:r>
              <a:rPr lang="en-ZA" sz="2400" dirty="0" smtClean="0"/>
              <a:t>Main aim of the amendment at the time was to:</a:t>
            </a:r>
          </a:p>
          <a:p>
            <a:pPr marL="720725" lvl="2" indent="-457200">
              <a:buFont typeface="Courier New" panose="02070309020205020404" pitchFamily="49" charset="0"/>
              <a:buChar char="o"/>
            </a:pPr>
            <a:r>
              <a:rPr lang="en-ZA" sz="2400" dirty="0" smtClean="0"/>
              <a:t>amend the composition of the Wine and Spirit Board, to make it more representative; and</a:t>
            </a:r>
          </a:p>
          <a:p>
            <a:pPr marL="720725" lvl="2" indent="-457200">
              <a:buFont typeface="Courier New" panose="02070309020205020404" pitchFamily="49" charset="0"/>
              <a:buChar char="o"/>
            </a:pPr>
            <a:r>
              <a:rPr lang="en-ZA" sz="2400" dirty="0" smtClean="0"/>
              <a:t>provide for international obligations of the Department in terms of the EU/SA Wines and Spirit Agreement.</a:t>
            </a:r>
          </a:p>
          <a:p>
            <a:pPr marL="457200" indent="-457200">
              <a:buFont typeface="Arial" pitchFamily="34" charset="0"/>
              <a:buChar char="•"/>
            </a:pPr>
            <a:r>
              <a:rPr lang="en-ZA" sz="2400" dirty="0" smtClean="0"/>
              <a:t>During that Parliamentary process the Ministry was instructed to carry out  a full review of the Act in order to include beer and other unregulated liquor products.</a:t>
            </a:r>
          </a:p>
          <a:p>
            <a:pPr marL="457200" indent="-457200">
              <a:buFont typeface="Arial" pitchFamily="34" charset="0"/>
              <a:buChar char="•"/>
            </a:pPr>
            <a:endParaRPr lang="en-US" sz="2000" b="1" dirty="0" smtClean="0"/>
          </a:p>
          <a:p>
            <a:pPr marL="457200" indent="-457200"/>
            <a:endParaRPr lang="en-ZA" sz="2000" dirty="0" smtClean="0"/>
          </a:p>
          <a:p>
            <a:pPr marL="457200" indent="-457200"/>
            <a:r>
              <a:rPr lang="en-ZA" sz="2000" dirty="0" smtClean="0"/>
              <a:t> </a:t>
            </a:r>
            <a:endParaRPr lang="en-ZA" sz="2000" dirty="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5</a:t>
            </a:fld>
            <a:endParaRPr lang="en-Z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PROCESS AND CONSULTATION</a:t>
            </a:r>
            <a:endParaRPr lang="en-ZA" sz="2800" dirty="0"/>
          </a:p>
        </p:txBody>
      </p:sp>
      <p:sp>
        <p:nvSpPr>
          <p:cNvPr id="3" name="Content Placeholder 2"/>
          <p:cNvSpPr>
            <a:spLocks noGrp="1"/>
          </p:cNvSpPr>
          <p:nvPr>
            <p:ph idx="1"/>
          </p:nvPr>
        </p:nvSpPr>
        <p:spPr>
          <a:xfrm>
            <a:off x="720725" y="1439999"/>
            <a:ext cx="9178925" cy="5148943"/>
          </a:xfrm>
        </p:spPr>
        <p:txBody>
          <a:bodyPr/>
          <a:lstStyle/>
          <a:p>
            <a:pPr marL="457200" indent="-457200">
              <a:buFont typeface="Arial" pitchFamily="34" charset="0"/>
              <a:buChar char="•"/>
            </a:pPr>
            <a:r>
              <a:rPr lang="en-ZA" sz="2400" dirty="0" smtClean="0"/>
              <a:t>Liquor Products Advisory Forum (LPAF) was established and chaired by the DAFF;</a:t>
            </a:r>
          </a:p>
          <a:p>
            <a:pPr marL="457200" indent="-457200">
              <a:buFont typeface="Arial" pitchFamily="34" charset="0"/>
              <a:buChar char="•"/>
            </a:pPr>
            <a:r>
              <a:rPr lang="en-ZA" sz="2400" dirty="0" smtClean="0"/>
              <a:t>Representation on the LPAF was inclusive as far as possible;</a:t>
            </a:r>
          </a:p>
          <a:p>
            <a:pPr marL="457200" indent="-457200">
              <a:buFont typeface="Arial" pitchFamily="34" charset="0"/>
              <a:buChar char="•"/>
            </a:pPr>
            <a:r>
              <a:rPr lang="en-ZA" sz="2400" dirty="0" smtClean="0"/>
              <a:t>The first consultative meeting was held in 2009</a:t>
            </a:r>
            <a:r>
              <a:rPr lang="en-ZA" sz="2400" dirty="0"/>
              <a:t>;</a:t>
            </a:r>
            <a:r>
              <a:rPr lang="en-ZA" sz="2400" dirty="0" smtClean="0"/>
              <a:t> it continued on a quarterly basis and was concluded in  2012;</a:t>
            </a:r>
          </a:p>
          <a:p>
            <a:pPr marL="457200" indent="-457200">
              <a:buFont typeface="Arial" pitchFamily="34" charset="0"/>
              <a:buChar char="•"/>
            </a:pPr>
            <a:r>
              <a:rPr lang="en-ZA" sz="2400" dirty="0" smtClean="0"/>
              <a:t>Extensive consultation was done with role players (list available), including relevant government departments (incl. DoH, DTI, SAPS);</a:t>
            </a:r>
          </a:p>
          <a:p>
            <a:pPr marL="457200" indent="-457200">
              <a:buFont typeface="Arial" pitchFamily="34" charset="0"/>
              <a:buChar char="•"/>
            </a:pPr>
            <a:r>
              <a:rPr lang="en-ZA" sz="2400" dirty="0" smtClean="0"/>
              <a:t>Draft LP Bill is based on consensus reached at LPAF meetings;</a:t>
            </a:r>
          </a:p>
          <a:p>
            <a:pPr marL="457200" indent="-457200">
              <a:buFont typeface="Arial" pitchFamily="34" charset="0"/>
              <a:buChar char="•"/>
            </a:pPr>
            <a:r>
              <a:rPr lang="en-ZA" sz="2400" dirty="0" smtClean="0"/>
              <a:t>Where consensus could not be obtained, e.g. sugar fermented beverages; further restrictions will be considered in Regulations e.g limit maximum alcohol, restrict packaging (no plastic/ foilbag containers) to minimise impact on vulnerable communities;</a:t>
            </a:r>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6</a:t>
            </a:fld>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668" y="494483"/>
            <a:ext cx="9178925" cy="719914"/>
          </a:xfrm>
        </p:spPr>
        <p:txBody>
          <a:bodyPr/>
          <a:lstStyle/>
          <a:p>
            <a:r>
              <a:rPr lang="en-ZA" sz="2800" dirty="0" smtClean="0"/>
              <a:t>PROCESS AND CONSULTATION….</a:t>
            </a:r>
            <a:endParaRPr lang="en-ZA" dirty="0"/>
          </a:p>
        </p:txBody>
      </p:sp>
      <p:sp>
        <p:nvSpPr>
          <p:cNvPr id="3" name="Content Placeholder 2"/>
          <p:cNvSpPr>
            <a:spLocks noGrp="1"/>
          </p:cNvSpPr>
          <p:nvPr>
            <p:ph idx="1"/>
          </p:nvPr>
        </p:nvSpPr>
        <p:spPr/>
        <p:txBody>
          <a:bodyPr/>
          <a:lstStyle/>
          <a:p>
            <a:pPr marL="457200" indent="-457200">
              <a:buFont typeface="Arial" pitchFamily="34" charset="0"/>
              <a:buChar char="•"/>
            </a:pPr>
            <a:r>
              <a:rPr lang="en-ZA" sz="2400" dirty="0" smtClean="0"/>
              <a:t>Sugar fermented beverages (SFB’s), so called “ales” are being sold unregulated at high alcohol percentage (e.g. 14 % vol) and is having a major impact on vulnerable communities;</a:t>
            </a:r>
          </a:p>
          <a:p>
            <a:pPr marL="457200" indent="-457200">
              <a:buFont typeface="Arial" pitchFamily="34" charset="0"/>
              <a:buChar char="•"/>
            </a:pPr>
            <a:r>
              <a:rPr lang="en-ZA" sz="2400" dirty="0" smtClean="0"/>
              <a:t>Another alternative to SFB’s is to exclude this category from the LP Bill, but then existing products from many companies will be banned, which have been sold for more than 10 years due to “loophole” in the Liquor Act. DAFF at risk of court action due to existing rights being infringed for products which do not hold any food safety risks; and</a:t>
            </a:r>
          </a:p>
          <a:p>
            <a:pPr marL="457200" indent="-457200">
              <a:buFont typeface="Arial" pitchFamily="34" charset="0"/>
              <a:buChar char="•"/>
            </a:pPr>
            <a:r>
              <a:rPr lang="en-ZA" sz="2400" dirty="0" smtClean="0"/>
              <a:t>Additional measures of protecting vulnerable communities to be considered in the Regulations: carbonation (adding of CO</a:t>
            </a:r>
            <a:r>
              <a:rPr lang="en-ZA" sz="2400" baseline="-25000" dirty="0" smtClean="0"/>
              <a:t>2</a:t>
            </a:r>
            <a:r>
              <a:rPr lang="en-ZA" sz="2400" dirty="0" smtClean="0"/>
              <a:t>), prescribing type of container (no plastic/“papsak”) and prescribing max volume (only small volumes, excl. 2 or 5 liters).</a:t>
            </a:r>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7</a:t>
            </a:fld>
            <a:endParaRPr lang="en-Z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5" y="396255"/>
            <a:ext cx="9522519" cy="863659"/>
          </a:xfrm>
        </p:spPr>
        <p:txBody>
          <a:bodyPr/>
          <a:lstStyle/>
          <a:p>
            <a:r>
              <a:rPr lang="en-US" sz="2800" dirty="0" smtClean="0"/>
              <a:t>CONSTITUTIONAL AND OTHER LEGAL IMPLICATIONS</a:t>
            </a:r>
            <a:r>
              <a:rPr lang="en-ZA" dirty="0" smtClean="0"/>
              <a:t>	</a:t>
            </a:r>
            <a:endParaRPr lang="en-ZA" dirty="0"/>
          </a:p>
        </p:txBody>
      </p:sp>
      <p:sp>
        <p:nvSpPr>
          <p:cNvPr id="3" name="Content Placeholder 2"/>
          <p:cNvSpPr>
            <a:spLocks noGrp="1"/>
          </p:cNvSpPr>
          <p:nvPr>
            <p:ph idx="1"/>
          </p:nvPr>
        </p:nvSpPr>
        <p:spPr/>
        <p:txBody>
          <a:bodyPr/>
          <a:lstStyle/>
          <a:p>
            <a:pPr>
              <a:buFont typeface="Arial" pitchFamily="34" charset="0"/>
              <a:buChar char="•"/>
            </a:pPr>
            <a:r>
              <a:rPr lang="en-US" sz="2400" dirty="0" smtClean="0"/>
              <a:t>Liquor Products Act was sent to State Law Advisors for an opinion in 2010/11, again in 2013 after conclusion of the consultation process and for final verification in 2016;</a:t>
            </a:r>
          </a:p>
          <a:p>
            <a:pPr>
              <a:buFont typeface="Arial" pitchFamily="34" charset="0"/>
              <a:buChar char="•"/>
            </a:pPr>
            <a:r>
              <a:rPr lang="en-US" sz="2400" dirty="0" smtClean="0"/>
              <a:t>State Law advisors clarified that the definition for beer, traditional African beer and other fermented beverages in the Liquor Products Amendment Bill, will not simultaneously update/amend the definitions in the Liquor Acts of the 9 provinces; </a:t>
            </a:r>
          </a:p>
          <a:p>
            <a:pPr>
              <a:buFont typeface="Arial" pitchFamily="34" charset="0"/>
              <a:buChar char="•"/>
            </a:pPr>
            <a:r>
              <a:rPr lang="en-US" sz="2400" dirty="0" smtClean="0"/>
              <a:t>To ensure harmonization between the various Acts, the amendment of the beer definitions in the provincial Liquor Acts, will have to be handled as a separate, but parallel process</a:t>
            </a:r>
            <a:r>
              <a:rPr lang="en-ZA" sz="2400" dirty="0" smtClean="0"/>
              <a:t>; and </a:t>
            </a:r>
          </a:p>
          <a:p>
            <a:pPr>
              <a:buFont typeface="Arial" pitchFamily="34" charset="0"/>
              <a:buChar char="•"/>
            </a:pPr>
            <a:r>
              <a:rPr lang="en-ZA" sz="2400" dirty="0" smtClean="0"/>
              <a:t>The State Law Advisors indicated their agreement with the content of the LP Bill and have certified the Bill to be submitted to Parliament. </a:t>
            </a:r>
          </a:p>
          <a:p>
            <a:pPr>
              <a:buFont typeface="Arial" pitchFamily="34" charset="0"/>
              <a:buChar char="•"/>
            </a:pPr>
            <a:endParaRPr lang="en-ZA" sz="2000" dirty="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8</a:t>
            </a:fld>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PROPOSED AMENDMENTS </a:t>
            </a:r>
            <a:r>
              <a:rPr lang="en-ZA" dirty="0" smtClean="0"/>
              <a:t>	</a:t>
            </a:r>
            <a:endParaRPr lang="en-ZA" dirty="0"/>
          </a:p>
        </p:txBody>
      </p:sp>
      <p:sp>
        <p:nvSpPr>
          <p:cNvPr id="3" name="Content Placeholder 2"/>
          <p:cNvSpPr>
            <a:spLocks noGrp="1"/>
          </p:cNvSpPr>
          <p:nvPr>
            <p:ph idx="1"/>
          </p:nvPr>
        </p:nvSpPr>
        <p:spPr>
          <a:xfrm>
            <a:off x="720725" y="1332359"/>
            <a:ext cx="9178925" cy="5111641"/>
          </a:xfrm>
        </p:spPr>
        <p:txBody>
          <a:bodyPr/>
          <a:lstStyle/>
          <a:p>
            <a:pPr lvl="1" algn="just">
              <a:buFont typeface="Arial" pitchFamily="34" charset="0"/>
              <a:buChar char="•"/>
            </a:pPr>
            <a:r>
              <a:rPr lang="en-US" sz="2400" b="1" dirty="0" smtClean="0"/>
              <a:t>Inclusion of beer, contemporary beer, traditional African Beer and other fermented beverages in the Act </a:t>
            </a:r>
            <a:r>
              <a:rPr lang="en-US" sz="2400" dirty="0" smtClean="0"/>
              <a:t>– this aims to address a loophole in the Liquor Act, Act 27 of 1989, which allows any liquor product, labeled as beer or ale, to be manufactured and sold.  This will also address the proliferation and uncontrolled sale of SFB’s and other concoctions (</a:t>
            </a:r>
            <a:r>
              <a:rPr lang="en-US" sz="2400" i="1" dirty="0" smtClean="0"/>
              <a:t>Amendment of Section 6).</a:t>
            </a:r>
            <a:endParaRPr lang="en-US" sz="2400" dirty="0" smtClean="0"/>
          </a:p>
          <a:p>
            <a:pPr algn="just">
              <a:buFont typeface="Arial" pitchFamily="34" charset="0"/>
              <a:buChar char="•"/>
            </a:pPr>
            <a:r>
              <a:rPr lang="en-GB" sz="2400" dirty="0" smtClean="0"/>
              <a:t> </a:t>
            </a:r>
            <a:r>
              <a:rPr lang="en-US" sz="2400" b="1" dirty="0" smtClean="0"/>
              <a:t>Reduce the powers of the Wine and Spirit Board </a:t>
            </a:r>
            <a:r>
              <a:rPr lang="en-US" sz="2400" dirty="0" smtClean="0"/>
              <a:t>– amend the advisory function of the Board to only relate to schemes administered by the Board.  Currently, the Board can advise on all liquor products, whilst its current mandate is very limited and only relates to the certification of wine and brandy for geographical origin.  This is an oversight in the Act, which must be rectified.  All other liquor products are controlled by DAFF(</a:t>
            </a:r>
            <a:r>
              <a:rPr lang="en-US" sz="2400" i="1" dirty="0" smtClean="0"/>
              <a:t>Amendment of  Section 2).</a:t>
            </a:r>
            <a:endParaRPr lang="en-US" sz="2400" dirty="0" smtClean="0"/>
          </a:p>
          <a:p>
            <a:pPr>
              <a:buFont typeface="Arial" pitchFamily="34" charset="0"/>
              <a:buChar char="•"/>
            </a:pPr>
            <a:endParaRPr lang="en-ZA" sz="2000" b="1" dirty="0" smtClean="0"/>
          </a:p>
        </p:txBody>
      </p:sp>
      <p:sp>
        <p:nvSpPr>
          <p:cNvPr id="4" name="Slide Number Placeholder 3"/>
          <p:cNvSpPr>
            <a:spLocks noGrp="1"/>
          </p:cNvSpPr>
          <p:nvPr>
            <p:ph type="sldNum" sz="quarter" idx="10"/>
          </p:nvPr>
        </p:nvSpPr>
        <p:spPr/>
        <p:txBody>
          <a:bodyPr/>
          <a:lstStyle/>
          <a:p>
            <a:pPr>
              <a:defRPr/>
            </a:pPr>
            <a:fld id="{71151EA1-02CB-4FA3-92A4-615B4C4CE957}" type="slidenum">
              <a:rPr lang="en-ZA" smtClean="0"/>
              <a:pPr>
                <a:defRPr/>
              </a:pPr>
              <a:t>9</a:t>
            </a:fld>
            <a:endParaRPr lang="en-Z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_replace_Feb2010_DAFF presentation 1_Coat on all pages_PP20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Template_replace_Feb2010_DAFF presentation 1_Coat on all pages_PP2007</Template>
  <TotalTime>1950</TotalTime>
  <Words>1452</Words>
  <Application>Microsoft Office PowerPoint</Application>
  <PresentationFormat>Custom</PresentationFormat>
  <Paragraphs>128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Template_replace_Feb2010_DAFF presentation 1_Coat on all pages_PP2007</vt:lpstr>
      <vt:lpstr>PRESENTATION ON AMENDMENTS TO LIQUOR PRODUCTS ACT, 1989 (ACT No.60 OF 1989) </vt:lpstr>
      <vt:lpstr>Acronyms</vt:lpstr>
      <vt:lpstr>OUTLINE</vt:lpstr>
      <vt:lpstr>INTRODUCTION: CURRENT SCOPE OF THE LP ACT</vt:lpstr>
      <vt:lpstr>BACKGROUND TO THE AMENDMENT OF THE LP ACT</vt:lpstr>
      <vt:lpstr>PROCESS AND CONSULTATION</vt:lpstr>
      <vt:lpstr>PROCESS AND CONSULTATION….</vt:lpstr>
      <vt:lpstr>CONSTITUTIONAL AND OTHER LEGAL IMPLICATIONS </vt:lpstr>
      <vt:lpstr>PROPOSED AMENDMENTS  </vt:lpstr>
      <vt:lpstr>PROPOSED AMENDMENTS….</vt:lpstr>
      <vt:lpstr>PROPOSED AMENDMENTS….</vt:lpstr>
      <vt:lpstr>PROPOSED AMENDMENTS</vt:lpstr>
      <vt:lpstr>UNINTENDED CONSEQUENCES AND MITIGATION</vt:lpstr>
      <vt:lpstr>INTERNAL CONSULTATION &amp; CURRENT STATUS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WendyJ</dc:creator>
  <cp:lastModifiedBy>PUMZA</cp:lastModifiedBy>
  <cp:revision>276</cp:revision>
  <cp:lastPrinted>2017-08-07T10:50:56Z</cp:lastPrinted>
  <dcterms:created xsi:type="dcterms:W3CDTF">2010-03-02T05:50:50Z</dcterms:created>
  <dcterms:modified xsi:type="dcterms:W3CDTF">2018-06-13T12:46:15Z</dcterms:modified>
</cp:coreProperties>
</file>