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7" r:id="rId4"/>
    <p:sldMasterId id="2147483709" r:id="rId5"/>
  </p:sldMasterIdLst>
  <p:notesMasterIdLst>
    <p:notesMasterId r:id="rId40"/>
  </p:notesMasterIdLst>
  <p:sldIdLst>
    <p:sldId id="1222" r:id="rId6"/>
    <p:sldId id="1223" r:id="rId7"/>
    <p:sldId id="1160" r:id="rId8"/>
    <p:sldId id="1250" r:id="rId9"/>
    <p:sldId id="1243" r:id="rId10"/>
    <p:sldId id="1244" r:id="rId11"/>
    <p:sldId id="1245" r:id="rId12"/>
    <p:sldId id="1246" r:id="rId13"/>
    <p:sldId id="1247" r:id="rId14"/>
    <p:sldId id="1248" r:id="rId15"/>
    <p:sldId id="1234" r:id="rId16"/>
    <p:sldId id="1163" r:id="rId17"/>
    <p:sldId id="1226" r:id="rId18"/>
    <p:sldId id="1227" r:id="rId19"/>
    <p:sldId id="1238" r:id="rId20"/>
    <p:sldId id="1268" r:id="rId21"/>
    <p:sldId id="1269" r:id="rId22"/>
    <p:sldId id="1253" r:id="rId23"/>
    <p:sldId id="1249" r:id="rId24"/>
    <p:sldId id="1252" r:id="rId25"/>
    <p:sldId id="1241" r:id="rId26"/>
    <p:sldId id="1242" r:id="rId27"/>
    <p:sldId id="1256" r:id="rId28"/>
    <p:sldId id="1255" r:id="rId29"/>
    <p:sldId id="1257" r:id="rId30"/>
    <p:sldId id="1258" r:id="rId31"/>
    <p:sldId id="1262" r:id="rId32"/>
    <p:sldId id="1263" r:id="rId33"/>
    <p:sldId id="1259" r:id="rId34"/>
    <p:sldId id="1264" r:id="rId35"/>
    <p:sldId id="1265" r:id="rId36"/>
    <p:sldId id="1266" r:id="rId37"/>
    <p:sldId id="1267" r:id="rId38"/>
    <p:sldId id="1251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ngu, Nokukhanya" initials="ZN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2021" autoAdjust="0"/>
  </p:normalViewPr>
  <p:slideViewPr>
    <p:cSldViewPr snapToGrid="0" snapToObjects="1">
      <p:cViewPr varScale="1">
        <p:scale>
          <a:sx n="107" d="100"/>
          <a:sy n="107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7389DA39-2DBE-4FF1-A410-94986644C6A9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CF275B5A-3040-4CFF-8A40-A5DAA6D1A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6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7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9186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249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E394B4-1820-43C4-A7A2-F6AC3EE26175}" type="slidenum">
              <a:rPr lang="en-ZA" sz="1200" smtClean="0">
                <a:solidFill>
                  <a:prstClr val="black"/>
                </a:solidFill>
              </a:rPr>
              <a:pPr/>
              <a:t>22</a:t>
            </a:fld>
            <a:endParaRPr lang="en-ZA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76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12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060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E2C6-A9A1-465D-BC0B-5562ED8A74A9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1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40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5557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9717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516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7140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80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A477521F-39F3-4FA2-B327-CE2A0A7874EA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7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63FF8F7B-2D47-4582-8FAB-9B1EB9033286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7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389BD805-ED10-44A4-BCA3-017C2B741525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8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52BA51E5-8EB5-4A1E-9372-0DC49E7C6717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06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77F87E6C-E2E2-4200-B733-56527901E802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9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6ACF03CC-219F-4AC1-AFB0-464F6EB09D4D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2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10FEBDBA-C419-449F-B3EF-9ACCB7D01AF3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43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7FFB1BE9-FDC4-492E-9E2C-5555C91148F9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4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928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E1DCBBC6-7172-4F46-BFCE-42F1007AD815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51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3C37333E-39E6-4879-9BBF-5E504C6B41E9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2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5BFCC6DA-974B-4D2C-963E-2181303B0EA3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76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97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865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34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1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1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925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1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04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94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6/8/2018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64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13B893-D804-40D6-977A-DEE2A325034D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CD96D-A53D-4ADD-AA24-737FA4A27D65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5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6540B-E017-445B-B4E1-FBC726735843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79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48445-D5BB-4D7D-8165-AC75F30B03AF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33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284E85-4884-4B41-A161-A26F623B7D5E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69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BB409-511B-4B97-B12C-CFCBD1E39F21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616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55CA99-DB7A-4641-A61F-00D7BFC1DEC5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50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A1312-4199-4317-8413-D72DEDAFD9B9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82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7E91A-5125-4BFB-AF90-09CD73AF04F1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95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73D52-32BF-4F63-A33D-48885BB810F3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50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C2D3F-62F5-458F-9F30-82C548902C8E}" type="datetime1">
              <a:rPr lang="en-US" smtClean="0">
                <a:solidFill>
                  <a:prstClr val="black"/>
                </a:solidFill>
              </a:rPr>
              <a:pPr/>
              <a:t>6/8/2018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924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F4AB-42C8-45C0-856C-CB8A1965D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98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7AB0-736F-4C03-9730-4FF6EF91E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10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6C4D-8225-4626-A427-C5EC18F2F4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407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6C07-0089-45B8-A5D9-3D43175B5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15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3E-06AD-47A5-B4DD-F1B5B7FA8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8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655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CC3F-4050-45F1-B415-ADBD52DC97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454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5A38-492D-4A94-BC8B-E8806C6536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96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B1A-D84F-4A88-A445-0FEDC078CF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219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53-5101-4634-BD16-D11E7BC64D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85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BB6E-0A55-4F08-BCCE-CCEA49C8A8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0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5D60-7764-4111-B3C3-D8AAF2DBB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3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84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8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4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3C1AC0-7ECD-4E92-95D7-FFF36E4F9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8858"/>
            <a:ext cx="7772400" cy="531732"/>
          </a:xfrm>
        </p:spPr>
        <p:txBody>
          <a:bodyPr>
            <a:normAutofit fontScale="90000"/>
          </a:bodyPr>
          <a:lstStyle/>
          <a:p>
            <a:pPr defTabSz="685800">
              <a:spcBef>
                <a:spcPts val="0"/>
              </a:spcBef>
              <a:defRPr/>
            </a:pP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/>
            </a:r>
            <a:br>
              <a:rPr lang="en-US" altLang="en-US" sz="2100" b="1" kern="0" dirty="0">
                <a:latin typeface="Arial"/>
                <a:ea typeface="ＭＳ Ｐゴシック"/>
                <a:cs typeface="+mn-cs"/>
              </a:rPr>
            </a:b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/>
            </a:r>
            <a:br>
              <a:rPr lang="en-US" altLang="en-US" sz="2100" b="1" kern="0" dirty="0">
                <a:latin typeface="Arial"/>
                <a:ea typeface="ＭＳ Ｐゴシック"/>
                <a:cs typeface="+mn-cs"/>
              </a:rPr>
            </a:b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>Gauteng Department of Human Settlements</a:t>
            </a:r>
            <a:r>
              <a:rPr lang="en-US" sz="135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en-US" sz="135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00" y="3161161"/>
            <a:ext cx="6908800" cy="1194956"/>
          </a:xfrm>
        </p:spPr>
        <p:txBody>
          <a:bodyPr>
            <a:normAutofit/>
          </a:bodyPr>
          <a:lstStyle/>
          <a:p>
            <a:pPr defTabSz="685800" fontAlgn="base"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  <a:ea typeface="ＭＳ Ｐゴシック"/>
              </a:rPr>
              <a:t>2017/18 </a:t>
            </a:r>
            <a:r>
              <a:rPr lang="en-US" sz="1800" b="1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PERFORMANCE OF THE HUMAN SETTLEMENTS </a:t>
            </a:r>
            <a:r>
              <a:rPr lang="en-US" sz="1800" b="1" kern="0" smtClean="0">
                <a:solidFill>
                  <a:srgbClr val="FFFFFF"/>
                </a:solidFill>
                <a:latin typeface="Arial"/>
                <a:ea typeface="ＭＳ Ｐゴシック"/>
              </a:rPr>
              <a:t>DEVELOPMENT GRANT (HSDG) PRESENTATION TO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US" sz="1800" b="1" kern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US" sz="1800" b="1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SELECT COMMITTEE ON APPROPRIATIONS</a:t>
            </a:r>
          </a:p>
        </p:txBody>
      </p:sp>
      <p:pic>
        <p:nvPicPr>
          <p:cNvPr id="1026" name="Picture 2" descr="Five multi-billion-rand cities being built in Gaut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436" y="857251"/>
            <a:ext cx="2961564" cy="15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ow transfers of title deeds in Gaute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363" y="857250"/>
            <a:ext cx="1743075" cy="1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3"/>
            <a:ext cx="8229600" cy="2235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4.  DEPARTMENTAL ANNUAL PERFORMANCE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 2017/18 ANNUAL NON-FINANCIAL PERFORMANCE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- PROGRAMME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549673"/>
              </p:ext>
            </p:extLst>
          </p:nvPr>
        </p:nvGraphicFramePr>
        <p:xfrm>
          <a:off x="922868" y="1391891"/>
          <a:ext cx="8097971" cy="3648516"/>
        </p:xfrm>
        <a:graphic>
          <a:graphicData uri="http://schemas.openxmlformats.org/drawingml/2006/table">
            <a:tbl>
              <a:tblPr/>
              <a:tblGrid>
                <a:gridCol w="235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8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20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Delivery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Delivery 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57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Joburg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5 856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2 092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3 549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Ekurhuleni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5 442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6 651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1 383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4 416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Tshwane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1 387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6 912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Sedibeng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3 748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1 865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24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Westrand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4 425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2 570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2 457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52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Office (Social Housing GPF)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9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Office (FLISP OPEN MARKET)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2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1.1a Individual housing subsidies (R0 - R3 500) credit linked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89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16 965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32 064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7 910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17 558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9565413"/>
              </p:ext>
            </p:extLst>
          </p:nvPr>
        </p:nvGraphicFramePr>
        <p:xfrm>
          <a:off x="2311399" y="5257801"/>
          <a:ext cx="5647267" cy="1036376"/>
        </p:xfrm>
        <a:graphic>
          <a:graphicData uri="http://schemas.openxmlformats.org/drawingml/2006/table">
            <a:tbl>
              <a:tblPr firstRow="1" bandRow="1"/>
              <a:tblGrid>
                <a:gridCol w="5647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Performance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4" marR="68584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 47% stands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@55% housing units</a:t>
                      </a:r>
                    </a:p>
                    <a:p>
                      <a:pPr lvl="1"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@52% housing opportunities</a:t>
                      </a:r>
                    </a:p>
                  </a:txBody>
                  <a:tcPr marL="68584" marR="68584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altLang="en-US" sz="1400" b="1" kern="0" dirty="0" smtClean="0">
                <a:latin typeface="Arial"/>
                <a:ea typeface="ＭＳ Ｐゴシック"/>
              </a:rPr>
              <a:t>4.2  FINANCIAL </a:t>
            </a:r>
            <a:r>
              <a:rPr lang="en-ZA" altLang="en-US" sz="1400" b="1" kern="0" dirty="0">
                <a:latin typeface="Arial"/>
                <a:ea typeface="ＭＳ Ｐゴシック"/>
              </a:rPr>
              <a:t>YEAR HOUSING OPPORTUNITIES PERFORMANCE </a:t>
            </a:r>
            <a:r>
              <a:rPr lang="en-ZA" altLang="en-US" sz="1400" b="1" kern="0" dirty="0" smtClean="0">
                <a:latin typeface="Arial"/>
                <a:ea typeface="ＭＳ Ｐゴシック"/>
              </a:rPr>
              <a:t>TREND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2" y="1389415"/>
            <a:ext cx="8105775" cy="1938992"/>
          </a:xfrm>
        </p:spPr>
        <p:txBody>
          <a:bodyPr wrap="square" rtlCol="0">
            <a:spAutoFit/>
          </a:bodyPr>
          <a:lstStyle/>
          <a:p>
            <a:pPr marL="54769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11981" indent="-214313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11981" indent="-214313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8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9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9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8836" y="1613184"/>
            <a:ext cx="8220364" cy="3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8133" y="5139267"/>
            <a:ext cx="805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7370" algn="just" eaLnBrk="0" fontAlgn="base" hangingPunct="0">
              <a:lnSpc>
                <a:spcPct val="200000"/>
              </a:lnSpc>
              <a:defRPr/>
            </a:pPr>
            <a:r>
              <a:rPr lang="en-ZA" sz="1400" spc="-25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Whilst performance has dropped in percentage terms, influenced by targets set for individual years, the</a:t>
            </a:r>
          </a:p>
          <a:p>
            <a:pPr marL="457200" indent="-547370" algn="just" eaLnBrk="0" fontAlgn="base" hangingPunct="0">
              <a:lnSpc>
                <a:spcPct val="200000"/>
              </a:lnSpc>
              <a:defRPr/>
            </a:pPr>
            <a:r>
              <a:rPr lang="en-ZA" sz="1400" spc="-25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constant delivery trend is notable in terms of the overall outputs per financial year.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/>
          <a:lstStyle/>
          <a:p>
            <a:pPr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4.3  WORK</a:t>
            </a:r>
            <a:r>
              <a:rPr lang="en-ZA" sz="1200" b="1" kern="0" dirty="0" smtClean="0">
                <a:latin typeface="Arial"/>
                <a:ea typeface="ＭＳ Ｐゴシック"/>
              </a:rPr>
              <a:t> </a:t>
            </a:r>
            <a:r>
              <a:rPr lang="en-ZA" sz="1200" b="1" kern="0" dirty="0">
                <a:latin typeface="Arial"/>
                <a:ea typeface="ＭＳ Ｐゴシック"/>
              </a:rPr>
              <a:t>IN PROGRESS – April to </a:t>
            </a:r>
            <a:r>
              <a:rPr lang="en-ZA" sz="1200" b="1" kern="0" dirty="0" smtClean="0">
                <a:latin typeface="Arial"/>
                <a:ea typeface="ＭＳ Ｐゴシック"/>
              </a:rPr>
              <a:t>March 2017/18</a:t>
            </a:r>
            <a:endParaRPr lang="en-ZA" sz="12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425089"/>
              </p:ext>
            </p:extLst>
          </p:nvPr>
        </p:nvGraphicFramePr>
        <p:xfrm>
          <a:off x="944218" y="1543116"/>
          <a:ext cx="7792278" cy="3010832"/>
        </p:xfrm>
        <a:graphic>
          <a:graphicData uri="http://schemas.openxmlformats.org/drawingml/2006/table">
            <a:tbl>
              <a:tblPr/>
              <a:tblGrid>
                <a:gridCol w="182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1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617"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Work In Progress as certified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from April 2017 – March 2018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Foundations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Wall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Plates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completions/ Roof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Joburg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Tshwane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Ekurhuleni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Sedibeng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Westrand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housing GPF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Head office FLISP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218" y="4601819"/>
            <a:ext cx="7792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ct val="20000"/>
              </a:spcBef>
            </a:pPr>
            <a:r>
              <a:rPr lang="en-ZA" sz="1600" dirty="0" smtClean="0">
                <a:solidFill>
                  <a:prstClr val="black"/>
                </a:solidFill>
              </a:rPr>
              <a:t>The figures above are reflective of validated data using QA inspection certificates to record achievements per milestone from April to March 2017/18.</a:t>
            </a:r>
            <a:endParaRPr lang="en-Z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00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4.4  WORK </a:t>
            </a:r>
            <a:r>
              <a:rPr lang="en-ZA" sz="1400" b="1" kern="0" dirty="0">
                <a:latin typeface="Arial"/>
                <a:ea typeface="ＭＳ Ｐゴシック"/>
              </a:rPr>
              <a:t>IN PROGRESS – </a:t>
            </a:r>
            <a:r>
              <a:rPr lang="en-ZA" sz="1400" b="1" kern="0" dirty="0" smtClean="0">
                <a:latin typeface="Arial"/>
                <a:ea typeface="ＭＳ Ｐゴシック"/>
              </a:rPr>
              <a:t>Closing balances as 31 March 2018 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2133" y="4546600"/>
            <a:ext cx="7735956" cy="13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ct val="20000"/>
              </a:spcBef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figures above are reflective of construction work in progress, as validated by QA inspection certificates during 2017/18 financial year. However, this work was not converted  to completed housing units by close of 2017/18 financial year.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1093334"/>
              </p:ext>
            </p:extLst>
          </p:nvPr>
        </p:nvGraphicFramePr>
        <p:xfrm>
          <a:off x="1056171" y="1461053"/>
          <a:ext cx="7819472" cy="2831503"/>
        </p:xfrm>
        <a:graphic>
          <a:graphicData uri="http://schemas.openxmlformats.org/drawingml/2006/table">
            <a:tbl>
              <a:tblPr/>
              <a:tblGrid>
                <a:gridCol w="1391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8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4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2017/18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 In Progress - Closing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14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Foundation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 Plate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 completions/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1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Ekurhuleni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3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Joburg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48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Tshwane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97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Sedibeng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97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Westrand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3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9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4.5  TITLE DEEDS PERFORMANCE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0673739"/>
              </p:ext>
            </p:extLst>
          </p:nvPr>
        </p:nvGraphicFramePr>
        <p:xfrm>
          <a:off x="635000" y="1600200"/>
          <a:ext cx="8356600" cy="260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3625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MTSF Objective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 MTSF Target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ACTUAL DELIVERY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Deficit  (MTSF Target)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08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2014/15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2017/18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to date: 31/03/18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328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Title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Deeds: </a:t>
                      </a:r>
                      <a:endParaRPr lang="en-ZA" sz="1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Pre-1994 housing stock</a:t>
                      </a: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200" b="0" i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Post-1994 housing stock</a:t>
                      </a: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200" b="0" i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Developments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12 808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2 690</a:t>
                      </a:r>
                      <a:endParaRPr lang="en-ZA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2 746</a:t>
                      </a:r>
                      <a:endParaRPr lang="en-ZA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0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8 248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4 560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3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152 903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9 603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16 166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0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19 522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45 291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107 612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6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152 301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884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884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151 417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053383"/>
              </p:ext>
            </p:extLst>
          </p:nvPr>
        </p:nvGraphicFramePr>
        <p:xfrm>
          <a:off x="694267" y="4378960"/>
          <a:ext cx="8297333" cy="255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5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632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2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Missing beneficiaries.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Disputes among family members, where initial approved beneficiaries are deceased (parents).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Some townships are not yet proclaimed.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Advertisement sent out for missing beneficiaries.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Discussion with the Department of Justice to issue estate of the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deceased</a:t>
                      </a: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Deeds office to registering family title deeds.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Gauteng Planning Commission </a:t>
                      </a: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started a process with Ekurhuleni which will result in the regularized townships not yet proclaimed.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GDHS has started a process of getting township establishment for all unregistered townships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(this will assist in title deeds registrations).  The MEC in his capacity as CoGTA MEC is dealing with matter through IGR sessions.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37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4.6  LIST OF UNPROCLAIMED TOWNSHIPS AND OTHER PROPERTIES 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439799"/>
              </p:ext>
            </p:extLst>
          </p:nvPr>
        </p:nvGraphicFramePr>
        <p:xfrm>
          <a:off x="1006475" y="1412875"/>
          <a:ext cx="8013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860303"/>
              </p:ext>
            </p:extLst>
          </p:nvPr>
        </p:nvGraphicFramePr>
        <p:xfrm>
          <a:off x="1006474" y="1397000"/>
          <a:ext cx="80137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PROPERTY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PROPERTY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23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Duduza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Churches x 14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Alexandra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50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Daveyton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Moroka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69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Kwa-</a:t>
                      </a:r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Senaoane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Etwatwa Extension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Orlando East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15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Mabuya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Park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Jabulani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Mngadi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Tladi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15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Monise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Orlando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27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Thokoza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Dhlamini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20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Tsakane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Church x 1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Watville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(Ekurhuleni)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4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Tshongweni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Church x 1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Thokoza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(Ekurhuleni)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 x 26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Vosloorus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Church x 1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Tsakane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(Ekurhuleni)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Stands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35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Watville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x 1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Sebokeng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12 (Ekurhuleni)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63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4.7  LIST OF UNPROCLAIMED TOWNSHIPS AND OTHER PROPERTIES 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439799"/>
              </p:ext>
            </p:extLst>
          </p:nvPr>
        </p:nvGraphicFramePr>
        <p:xfrm>
          <a:off x="1006475" y="1412875"/>
          <a:ext cx="8013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112844"/>
              </p:ext>
            </p:extLst>
          </p:nvPr>
        </p:nvGraphicFramePr>
        <p:xfrm>
          <a:off x="1006474" y="1397000"/>
          <a:ext cx="80137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3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PROPERTY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PROPERTY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Subdivisions/Stands x 30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Bophelong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Subdivisions/Stands x 2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Thokoza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31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Boipatong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Tsakane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Sebokeng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12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Tshongweni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Sebokeng</a:t>
                      </a: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Unit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Vosloorus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Sebokeng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10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Watville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Daveyton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Pimville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Zone 5 (30), Orlando West (8) (Soweto)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Duduza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Kagiso</a:t>
                      </a: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(West Rand)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5</a:t>
                      </a: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Radebe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Subdivisions/Stands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4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Deeds Delivery Analysis</a:t>
            </a:r>
            <a:endParaRPr lang="en-Z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5" y="1406576"/>
            <a:ext cx="8133334" cy="5171440"/>
          </a:xfrm>
        </p:spPr>
        <p:txBody>
          <a:bodyPr>
            <a:normAutofit/>
          </a:bodyPr>
          <a:lstStyle/>
          <a:p>
            <a:r>
              <a:rPr lang="en-ZA" sz="1800" dirty="0" smtClean="0"/>
              <a:t>Target for 2017/18 is 55 552, however 22 334 has been achieved which is </a:t>
            </a:r>
            <a:r>
              <a:rPr lang="en-ZA" sz="1800" b="1" dirty="0" smtClean="0"/>
              <a:t>40%</a:t>
            </a:r>
            <a:r>
              <a:rPr lang="en-ZA" sz="1800" dirty="0" smtClean="0"/>
              <a:t> of the target </a:t>
            </a:r>
          </a:p>
          <a:p>
            <a:r>
              <a:rPr lang="en-ZA" sz="1800" dirty="0" smtClean="0"/>
              <a:t>Initial target was eradication of total backlog of 244 779 by end of 2018/19.  However 54 423 title deeds have been registered since 2014/15</a:t>
            </a:r>
          </a:p>
          <a:p>
            <a:r>
              <a:rPr lang="en-ZA" sz="1800" dirty="0" smtClean="0"/>
              <a:t>The target for 2018/19 is 31 164 so the implication is that 85 587 would be eradicated by end of 2018/19.  </a:t>
            </a:r>
          </a:p>
          <a:p>
            <a:r>
              <a:rPr lang="en-ZA" sz="1800" dirty="0" smtClean="0"/>
              <a:t>The target for title deeds registration has been reduced  to accommodated other cost drivers which were not considered in the previous business plan e.g. advertising, transfer of churches &amp; business sites, township formalization, subdivisions, litigations and dispute resolution. </a:t>
            </a:r>
            <a:endParaRPr lang="en-ZA" sz="1800" dirty="0"/>
          </a:p>
          <a:p>
            <a:r>
              <a:rPr lang="en-ZA" sz="1800" dirty="0" smtClean="0"/>
              <a:t>The initial target to eradicate title deeds target will not be achieved and the remaining 190 356 is to be finalized in the next MTEF period</a:t>
            </a:r>
          </a:p>
          <a:p>
            <a:r>
              <a:rPr lang="en-ZA" sz="1800" dirty="0" smtClean="0"/>
              <a:t>It is important to fast track township registration to create pipeline for title deeds registration to individuals in order to achieve stated goals.  </a:t>
            </a:r>
          </a:p>
          <a:p>
            <a:pPr marL="0" indent="0">
              <a:buNone/>
            </a:pPr>
            <a:r>
              <a:rPr lang="en-ZA" dirty="0" smtClean="0"/>
              <a:t>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521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3"/>
            <a:ext cx="8229600" cy="2235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5.  DEPARTMENTAL ANNUAL FINANCIAL PERFORMANCE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2008585"/>
            <a:ext cx="4233863" cy="47982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 smtClean="0"/>
              <a:t>Purpose of the Presentation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488406"/>
            <a:ext cx="4233863" cy="296346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7663" indent="-347663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ZA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present the Departmental </a:t>
            </a:r>
            <a:r>
              <a:rPr lang="en-ZA" alt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performance on the Human Settlements Development Grant (HSDG) for the 2017/18 Financial Year.  The presentation will also cover the progress made on addressing the performance challenges.</a:t>
            </a:r>
            <a:endParaRPr lang="en-ZA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ZA" sz="1350" dirty="0"/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954088" y="2008585"/>
            <a:ext cx="3543300" cy="3443288"/>
          </a:xfr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ZA" sz="2100" b="1" dirty="0"/>
              <a:t>Overview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AE707-EA20-4B87-8562-B66851B778B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3668" y="804334"/>
            <a:ext cx="8047172" cy="454768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PURPOSE OF THE PRESENTATION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4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 2017/18 APPROPRIATION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80" y="1701800"/>
            <a:ext cx="8013659" cy="4965966"/>
          </a:xfrm>
        </p:spPr>
        <p:txBody>
          <a:bodyPr>
            <a:normAutofit/>
          </a:bodyPr>
          <a:lstStyle/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Department’s main appropriation was R 5, 528b and later that was adjusted downwards R 150m.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 had an approved roll-over from the 2016/17 financial year of R 43,7m. 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at 31 March 2018 the department’s actual HSDG expenditure was R 5,302b which translates to 98% actual expenditure.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an unspent HSDG of R 119m which the Department has applied for roll-over thereof into the new financial year, the outcome of the application is still outstanding from National Treasury.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 2017/18 TRANSFERS TO MUNICIPALITIES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 holds municipalities responsible for transfers made at two fora, one at the MEC/MMC technical IGR and the other through the compulsory monthly reporting meetings;</a:t>
            </a:r>
          </a:p>
          <a:p>
            <a:pPr>
              <a:lnSpc>
                <a:spcPct val="150000"/>
              </a:lnSpc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 of transfer to municipalities are as follows:</a:t>
            </a:r>
          </a:p>
          <a:p>
            <a:pPr>
              <a:lnSpc>
                <a:spcPct val="150000"/>
              </a:lnSpc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7437739"/>
              </p:ext>
            </p:extLst>
          </p:nvPr>
        </p:nvGraphicFramePr>
        <p:xfrm>
          <a:off x="1007179" y="2700865"/>
          <a:ext cx="7798153" cy="3157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139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Gazetted </a:t>
                      </a:r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 funds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292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314 710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292 314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144 956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147 358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185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740 616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184 101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 </a:t>
                      </a:r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111 527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51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51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   9 </a:t>
                      </a:r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41 743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Mogale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105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105 269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   8 068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089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97 200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Merafong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139 701 500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139 701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39 714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99 986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RandWest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71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71 100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36 632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 34 467 </a:t>
                      </a:r>
                      <a:r>
                        <a:rPr lang="en-ZA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845 </a:t>
                      </a:r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328 826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843 689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311 406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532 283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15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95977" y="899227"/>
            <a:ext cx="7590823" cy="427038"/>
          </a:xfrm>
        </p:spPr>
        <p:txBody>
          <a:bodyPr>
            <a:no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2017/18 TRANSFERS TO ENTITIES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5240995"/>
              </p:ext>
            </p:extLst>
          </p:nvPr>
        </p:nvGraphicFramePr>
        <p:xfrm>
          <a:off x="939800" y="1800225"/>
          <a:ext cx="8000999" cy="340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1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65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   Agent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 fontAlgn="ctr"/>
                      <a:r>
                        <a:rPr lang="en-ZA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 per BP)</a:t>
                      </a: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</a:t>
                      </a:r>
                    </a:p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</a:t>
                      </a:r>
                      <a:endParaRPr lang="en-Z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Z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0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 Partnership</a:t>
                      </a:r>
                      <a:r>
                        <a:rPr lang="en-Z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 [GPF]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337</a:t>
                      </a:r>
                      <a:r>
                        <a:rPr lang="en-Z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029 320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296 573 820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258 622 413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37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951 407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8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Agency [HDA]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333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858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858 400 000</a:t>
                      </a:r>
                      <a:endParaRPr lang="en-ZA" sz="1400" b="0" i="0" u="none" strike="noStrike" dirty="0">
                        <a:solidFill>
                          <a:srgbClr val="333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en-ZA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029 320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1 154 973 820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258 622 413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896 351 407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[Municipalities &amp;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entities]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1 182 357 646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1 998 663 707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570 028 451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1 428 635 256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428257"/>
              </p:ext>
            </p:extLst>
          </p:nvPr>
        </p:nvGraphicFramePr>
        <p:xfrm>
          <a:off x="939799" y="5198534"/>
          <a:ext cx="800099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0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The amounts transferred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are committed and outputs thereof are expected to be reported in the 2018/19 Financial Year.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3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8059851"/>
              </p:ext>
            </p:extLst>
          </p:nvPr>
        </p:nvGraphicFramePr>
        <p:xfrm>
          <a:off x="1006475" y="1371600"/>
          <a:ext cx="8013700" cy="502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JOHANNESBURG 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R292 314 711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R144 956 146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R147 358 565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44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ACHIEVEMENT 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Kliptown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R6 370 732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Finetown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roof level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Triangle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R10 096 177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Riversideview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R190 314 710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Fleurhof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R40 000 000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roof level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Hills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R12 618 169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roof level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7881936"/>
              </p:ext>
            </p:extLst>
          </p:nvPr>
        </p:nvGraphicFramePr>
        <p:xfrm>
          <a:off x="1006475" y="1371600"/>
          <a:ext cx="8013700" cy="590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JOHANNESBURG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ACHIEVEMENT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Lufhereng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R25 074 022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TSHWANE 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 City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R19 193 831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NHBRC enrolment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Mamelodi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Erf 29355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R14 075 640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Contractor back on site after being chased off site by local business forum.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Garankuwa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R31 279 200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assessment report received on 03 March 2018.  Consultant finalising tender documents.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Thorntree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View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R26 072 545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 - 160 slabs, 80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30 roofed.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Fortwest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4&amp;5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R58 579 980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process at final stages with tender closed on 02 March 2018 and evaluation scheduled for 05 March 2018.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239" y="6356350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5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 BREAKDOWN: 2017/18 TRANSFERS TO ENTITIES AND MUNICIPALITIES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2552894"/>
              </p:ext>
            </p:extLst>
          </p:nvPr>
        </p:nvGraphicFramePr>
        <p:xfrm>
          <a:off x="1006475" y="1371600"/>
          <a:ext cx="801370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2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2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EKURHULENI 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R51 203 160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R9 459 769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R41 743 391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429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Mayfield Ext 32 and 34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R41 203 160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 redirection of funds from GDHS for completion of the following projects:</a:t>
                      </a:r>
                    </a:p>
                    <a:p>
                      <a:pPr algn="l" fontAlgn="b"/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Alra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Park = 461 units          completed </a:t>
                      </a:r>
                    </a:p>
                    <a:p>
                      <a:pPr algn="l" fontAlgn="b"/>
                      <a:r>
                        <a:rPr lang="en-ZA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Moleleki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1 and 2 = 112 units completed; and </a:t>
                      </a:r>
                    </a:p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Eden Park West and Ext 1 = 597 units completed.</a:t>
                      </a:r>
                    </a:p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Etwatwa Ext 35 = 329 units completed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6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0001622"/>
              </p:ext>
            </p:extLst>
          </p:nvPr>
        </p:nvGraphicFramePr>
        <p:xfrm>
          <a:off x="1006475" y="1371600"/>
          <a:ext cx="8013700" cy="548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MUNICIPALITY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R105 269 000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R8 068 089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R97 200 911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44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 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Sefularo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 190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 190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Delivered 190 stands.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Motlana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 253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Delays are due to the lack of connection to bulk infrastructure with progress at 90% regarding work on the ground.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Mogale Phase 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R20 000 000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(H) 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Badirile Portion 18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R15 000 000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Brickvale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Tarlton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(H) 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R70 000 000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(H)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38912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592593"/>
              </p:ext>
            </p:extLst>
          </p:nvPr>
        </p:nvGraphicFramePr>
        <p:xfrm>
          <a:off x="1006475" y="1371600"/>
          <a:ext cx="8013700" cy="683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 WEST LOCAL MUNICIPALITY 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R71 100 000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R36 632 862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R34 467 138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23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 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20Ml Droogeheuwel Water Reservoir and 2Ml elevated Tower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R22 100 000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complete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Constractor appointed and on site. 80% progress on site.  The project is a multi-year project and total budget for full scope is R170m for both prof fees and construction.  Currently all available funds are exhausted and more funding is required.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Electrification of Zenzele informal settlement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R10 000 000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service provider was appointed to commence with the designs and construction.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5191" y="6850014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0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5.8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7157909"/>
              </p:ext>
            </p:extLst>
          </p:nvPr>
        </p:nvGraphicFramePr>
        <p:xfrm>
          <a:off x="1006475" y="1371600"/>
          <a:ext cx="8013700" cy="480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 WEST LOCAL MUNICIPALITY 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ACHIEVEMENT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 and maintenance of existing roads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R10 000 000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Upgrading of bulk services (Bekkersdal water tower and Badirile treatment plant designs)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R10 000 000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PDR submitted, finalising the detailed designs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Underground Water Monitoring Framework and Water &amp; Sanitation Master Plan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R8 000 000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Consultants appointed and commencement with the feasibility studies and data capturing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Township establishment process for Jabulani and portion 48 Badirile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R11 000 000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Finalising appointment of consultants to undertake Geotechnical investigation, EIA and township establishment in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Jabulani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portion 48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Badirile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754" y="6302172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8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5.9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8430276"/>
              </p:ext>
            </p:extLst>
          </p:nvPr>
        </p:nvGraphicFramePr>
        <p:xfrm>
          <a:off x="1006475" y="1371600"/>
          <a:ext cx="8013700" cy="584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MERANGFONG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 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R139 701 000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R39 714 760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R99 986 240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23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 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Khutsong South ext. 5/6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stands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complete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services is at 55% complete.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Khutsong South ext. 5/6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 stands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R91 201 000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complete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Delays are due to the lack of connection to bulk infrastructure with progress at 90% regarding work on the ground.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Khutsong South ext. 5/6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units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Kokosi Ext 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work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R48 500 000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Contractors for electrical work appointed. 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Khutsong South ext. 5/6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stands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complete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services is at 55% complete.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5191" y="6850014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2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8" y="804334"/>
            <a:ext cx="8047172" cy="454768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EXECUTIVE SUMMARY -  PERFORMANCE 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2017/18 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09" y="1564105"/>
            <a:ext cx="8156066" cy="48487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57199" y="1600200"/>
            <a:ext cx="8562975" cy="51985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NON-FINANCIAL PERFORMANCE</a:t>
            </a:r>
            <a:endParaRPr kumimoji="0" lang="en-ZA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 Department planned to deliver 16 965 stands and 32 064 housing units.  A total of 7 910 stands and 17 558 housing units were delivered, 47% stands and 55% housing units.  The variance against the annual targets amounts to 9 055 stands and 14 506 housing units. 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FINANCIAL PERFORMANCE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During the period April 2017 - March 2018, the Department was originally allocated R5 528 050 000 for programmes and subsequently there was a downward adjustment of R150 000 </a:t>
            </a:r>
            <a:r>
              <a:rPr lang="en-GB" sz="1600" dirty="0" smtClean="0">
                <a:solidFill>
                  <a:sysClr val="windowText" lastClr="000000"/>
                </a:solidFill>
                <a:latin typeface="Calibri"/>
              </a:rPr>
              <a:t>000 and had an approved roll-over of R43 705 000 and consequently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received R5 421 755 000 whereas expenditure for the year was R5 302 694 000. Therefore expenditure for 2017/18 financial year was 98% of the funds received with a variance of R119 061 000.    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  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Therefore, the housing opportunities created during this financial year are 25 468 (52%) whilst total expenditure is at 98% (R5 302 694 000).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2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5.10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836753"/>
              </p:ext>
            </p:extLst>
          </p:nvPr>
        </p:nvGraphicFramePr>
        <p:xfrm>
          <a:off x="1006475" y="1371600"/>
          <a:ext cx="8013700" cy="479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AGENCY (HDA)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R858 400 000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R858 400 000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44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 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Ridge Ext.9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R146 990 030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 Foundations and 927 wallplates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Eden Park West &amp; Ext.1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R9 989 243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Foundations and 100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Albert Luthuli Ext.4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R53 197 358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Foundations and 244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McKenzieville Ext.2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R37 917 009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 Foundations and 210 wallplates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Kagiso Ext.13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R13 395 521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Foundations and 154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38912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5.11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4746511"/>
              </p:ext>
            </p:extLst>
          </p:nvPr>
        </p:nvGraphicFramePr>
        <p:xfrm>
          <a:off x="1006475" y="1371600"/>
          <a:ext cx="8013700" cy="422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AGENCY (HDA) 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ACHIEVED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Ext.21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R84 853 011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Foundations and 266 wallplates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 Ext.24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Foundations and 169 wallplates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 Ext.6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R13 397 343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Foundations and 0 wallplates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Temba View Ext.1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R27 553 026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Foundations and 30 wallplates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Mahube Valley Ext.2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R17 315 434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Foundations and 23 wallplates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Lufhereng Military Veterans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R3 618 207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Foundations and 28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wallplates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Riverside/Diepsloot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R27 736 750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239" y="6356350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5.12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238095"/>
              </p:ext>
            </p:extLst>
          </p:nvPr>
        </p:nvGraphicFramePr>
        <p:xfrm>
          <a:off x="1006475" y="1371600"/>
          <a:ext cx="8014365" cy="508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 PARTNERSHIP FUND (GPF)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R296 572 820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R258 622 413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=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R37 029 951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44">
                <a:tc gridSpan="5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6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 OF PROJECT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PLANNED TARGETS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ACHIEVED </a:t>
                      </a: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(HOUSES &amp; STANDS)</a:t>
                      </a:r>
                    </a:p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</a:t>
                      </a:r>
                    </a:p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1673 Benoni, Ekurhuleni Municipality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R1 980 000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8292 Olievenhoutbosch Ext 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R9 680 000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Ervens 31,32,33,59 &amp; 60 Bertrams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R6 270 000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Pomona Ext 75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R13 091 746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Ervens 1499&amp; 1450, Karen Park Ext 52, Pretoria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R19 360 000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(H) 0 (S)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144 units are 80% 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38912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5.13  BREAKDOWN: 2017/18 TRANSFERS TO MUNICIPALITIES AND ENTITIES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49667"/>
              </p:ext>
            </p:extLst>
          </p:nvPr>
        </p:nvGraphicFramePr>
        <p:xfrm>
          <a:off x="1006475" y="1371600"/>
          <a:ext cx="8013700" cy="422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115">
                <a:tc gridSpan="5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AGENCY (HDA) 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PROJECT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ACHIEVED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953-956 Berea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R4 180 000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96% 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1191 Rayton Ext 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R2 640 000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units complete, POE to be submitted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2682 Kempton Park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R5 500 000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94% complete.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533 &amp; 534 Germiston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R2 090 000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97% complete.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Portion 1&amp;2 of erf 1871 Albertville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R1 650 000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95% 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Benoni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R1 980 000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Cnr Main and Goud Street, JHB CBD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R7 766 290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 2909 Jeppestown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R3550304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is 85% complete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239" y="6356350"/>
            <a:ext cx="2133600" cy="365125"/>
          </a:xfr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2"/>
            <a:ext cx="8229600" cy="336126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7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99" y="2513604"/>
            <a:ext cx="8038055" cy="20896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3</a:t>
            </a:r>
            <a:r>
              <a:rPr lang="en-US" sz="2400" b="1" smtClean="0"/>
              <a:t>. </a:t>
            </a:r>
            <a:r>
              <a:rPr lang="en-US" sz="2400" b="1" dirty="0" smtClean="0"/>
              <a:t>IMPROVEMENT PLAN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MANAGING THE DELIVERY VALUE CHAIN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753579"/>
            <a:ext cx="1152128" cy="1061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212976"/>
            <a:ext cx="1152128" cy="1000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7613" y="4565348"/>
            <a:ext cx="1139074" cy="967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5794232"/>
            <a:ext cx="1152128" cy="900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Tittle Deeds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3580"/>
            <a:ext cx="1224136" cy="1569660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Pipeline development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USDG Alignment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Municipal Serviced sites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Municipal Planning 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265530"/>
            <a:ext cx="1224136" cy="830997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Construction management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Weekly reporting 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49478"/>
            <a:ext cx="1224136" cy="1200329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Monthly Delivery Assurance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Quarterly and Annual reporting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5893" y="6015241"/>
            <a:ext cx="1224136" cy="646331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Hand- Over houses with Title deeds</a:t>
            </a:r>
            <a:endParaRPr lang="en-ZA" sz="105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8908" y="3542529"/>
            <a:ext cx="2583904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 : Contracting and litigation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5998909" y="4455135"/>
            <a:ext cx="2583903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management and Public Participation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5971964" y="5424899"/>
            <a:ext cx="2610848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and Information Management</a:t>
            </a:r>
          </a:p>
          <a:p>
            <a:pPr defTabSz="914400"/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4652392" y="1753578"/>
            <a:ext cx="567680" cy="4941041"/>
          </a:xfrm>
          <a:prstGeom prst="lef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7452" y="2584575"/>
            <a:ext cx="2583904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CFO-Supply Chain  Management – Payment of Services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5" idx="2"/>
            <a:endCxn id="6" idx="0"/>
          </p:cNvCxnSpPr>
          <p:nvPr/>
        </p:nvCxnSpPr>
        <p:spPr>
          <a:xfrm>
            <a:off x="2411760" y="2815406"/>
            <a:ext cx="0" cy="397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0"/>
          </p:cNvCxnSpPr>
          <p:nvPr/>
        </p:nvCxnSpPr>
        <p:spPr>
          <a:xfrm>
            <a:off x="2360623" y="4229626"/>
            <a:ext cx="6527" cy="335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67150" y="5533102"/>
            <a:ext cx="0" cy="26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5220072" y="2815408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55819" y="3776743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20072" y="4685967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20072" y="5663667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3528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ZA" dirty="0">
              <a:solidFill>
                <a:prstClr val="black"/>
              </a:solidFill>
            </a:endParaRPr>
          </a:p>
        </p:txBody>
      </p:sp>
      <p:cxnSp>
        <p:nvCxnSpPr>
          <p:cNvPr id="36" name="Straight Connector 35"/>
          <p:cNvCxnSpPr>
            <a:endCxn id="5" idx="1"/>
          </p:cNvCxnSpPr>
          <p:nvPr/>
        </p:nvCxnSpPr>
        <p:spPr>
          <a:xfrm>
            <a:off x="1547664" y="2284492"/>
            <a:ext cx="2880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3"/>
          </p:cNvCxnSpPr>
          <p:nvPr/>
        </p:nvCxnSpPr>
        <p:spPr>
          <a:xfrm>
            <a:off x="2987824" y="3713366"/>
            <a:ext cx="236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1"/>
          </p:cNvCxnSpPr>
          <p:nvPr/>
        </p:nvCxnSpPr>
        <p:spPr>
          <a:xfrm>
            <a:off x="1583855" y="5049224"/>
            <a:ext cx="21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87824" y="6277329"/>
            <a:ext cx="2880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3825"/>
            <a:ext cx="8229600" cy="2571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 3.2 WORK PROGRAMME: FOCUS AREAS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1" y="433789"/>
          <a:ext cx="8915400" cy="6571321"/>
        </p:xfrm>
        <a:graphic>
          <a:graphicData uri="http://schemas.openxmlformats.org/drawingml/2006/table">
            <a:tbl>
              <a:tblPr firstRow="1" firstCol="1" bandRow="1"/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5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5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4944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Planning for project implementation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Budget realignment to move funds to performing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Review 2017/18 Business 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better planning for the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2018/19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NHBRC projects enrolment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HSDG and USDG alignment, Spatial integration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Transformation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objectives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0564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Supply chain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All outstanding supply chain management bids to be concluded.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Contracts and service level agreements should be prepared while awaiting the conclusion of the supply chain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management.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Procurement of 2017/18 projects be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concluded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Appointment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of PRT’s in line with Dep. new SCM process 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428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Conclude all outstanding contracts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that all contracts are enforced, and identify contractors/consultants who are not adhering to their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and take necessary action.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466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Payment of Contractors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 report on the status of all outstanding invoices, and identify challenges and causes of delays in payment of service providers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Implement an invoice tracking system encompassing the entire value chain from the contractor submitting the invoice until payment is effected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a payment system that pays within 14 days of approval of invoice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069695" y="4059382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28131" y="2770909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00711" y="136207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01000" y="57150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6042582"/>
        </p:xfrm>
        <a:graphic>
          <a:graphicData uri="http://schemas.openxmlformats.org/drawingml/2006/table">
            <a:tbl>
              <a:tblPr firstRow="1" firstCol="1" bandRow="1"/>
              <a:tblGrid>
                <a:gridCol w="1919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0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84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 Management Capacity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Beef up in-house capital projects management capacity.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weekly performance reports per project and per each contractor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 weekly update on contractor, project and programme performance should be submitted to the HOD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that all service providers adhere to the contracts and service level agreements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383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Public participation, engagement and community relations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effective public participation during the planning phase of each project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Undertake project profiling to anticipate any community dynamics which may negatively affect projects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effective communication of delivery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Work to achieve community ownership of projects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88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Institutional Capacity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proper support measures and Rescue 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Determine project management capability in each Region, and provide support in ensuring capacity development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51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Monitoring and Evaluation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Proper and effective projects monitoring and evaluation systems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Weekly reports on the performance of each region projects and contractor for all HSDG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62"/>
          <p:cNvSpPr>
            <a:spLocks noChangeArrowheads="1"/>
          </p:cNvSpPr>
          <p:nvPr/>
        </p:nvSpPr>
        <p:spPr bwMode="auto">
          <a:xfrm>
            <a:off x="8028131" y="59436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042275" y="48006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42275" y="35052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4303776"/>
        </p:xfrm>
        <a:graphic>
          <a:graphicData uri="http://schemas.openxmlformats.org/drawingml/2006/table">
            <a:tbl>
              <a:tblPr firstRow="1" firstCol="1" bandRow="1"/>
              <a:tblGrid>
                <a:gridCol w="3953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Misalignment of Plans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of our projects are outside SDF prioritization areas of municipalities. This results in competing priorities with municipalities resulting in little funding being directed to GDHS projects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GDHS developments to follow municipal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prioritization areas through involvement in Integrated Planning Processes of the Municipalities and alignment of plans.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38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infrastructure: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Throughout Gauteng there are serious bulk infrastructure limitations. These threaten </a:t>
                      </a:r>
                      <a:r>
                        <a:rPr lang="en-ZA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continuity of almost 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our projects (especially mega projects).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The responsibility of bulk infrastructure installation and upgrades is the Department of Water and Sanitation.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Municipalities also responsible through the Municipal Infrastructure Grant to upgrade &amp; maintain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42275" y="35052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3343656"/>
        </p:xfrm>
        <a:graphic>
          <a:graphicData uri="http://schemas.openxmlformats.org/drawingml/2006/table">
            <a:tbl>
              <a:tblPr firstRow="1" firstCol="1" bandRow="1"/>
              <a:tblGrid>
                <a:gridCol w="3953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88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Misalignment of financial years between the province and local government (Municipalities), which negatively affects performance reporting for the two spheres of government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and Political Inter-governmental Relations Forums have assisted the two parties to identify bottle-necks with a view to addressing them as and when they arise. (E.g. Management of redemption claims)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51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signing of Implementation Protocols (IPs) by municipalities, hence the delay in the transfer of funds to municipalities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Strict timeframes to be adhered to for the expedition of signing of IPs, otherwise funds may be re-directed to where they can be effectively utilised.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62"/>
          <p:cNvSpPr>
            <a:spLocks noChangeArrowheads="1"/>
          </p:cNvSpPr>
          <p:nvPr/>
        </p:nvSpPr>
        <p:spPr bwMode="auto">
          <a:xfrm>
            <a:off x="8028131" y="3352799"/>
            <a:ext cx="762000" cy="30480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25857</TotalTime>
  <Words>3528</Words>
  <Application>Microsoft Office PowerPoint</Application>
  <PresentationFormat>On-screen Show (4:3)</PresentationFormat>
  <Paragraphs>928</Paragraphs>
  <Slides>34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Office Theme</vt:lpstr>
      <vt:lpstr>7_Office Theme</vt:lpstr>
      <vt:lpstr>9_Office Theme</vt:lpstr>
      <vt:lpstr>1_Office Theme</vt:lpstr>
      <vt:lpstr>3_Office Theme</vt:lpstr>
      <vt:lpstr>  Gauteng Department of Human Settlements </vt:lpstr>
      <vt:lpstr>1.  PURPOSE OF THE PRESENTATION</vt:lpstr>
      <vt:lpstr>2.  EXECUTIVE SUMMARY -  PERFORMANCE  2017/18 FY</vt:lpstr>
      <vt:lpstr>3. IMPROVEMENT PLAN </vt:lpstr>
      <vt:lpstr>3.1 MANAGING THE DELIVERY VALUE CHAIN</vt:lpstr>
      <vt:lpstr> 3.2 WORK PROGRAMME: FOCUS AREAS</vt:lpstr>
      <vt:lpstr>3.2 WORK PROGRAMME FOCUS AREA (Cont.)</vt:lpstr>
      <vt:lpstr>3.2 WORK PROGRAMME FOCUS AREA (Cont.)</vt:lpstr>
      <vt:lpstr>3.2 WORK PROGRAMME FOCUS AREA (Cont.)</vt:lpstr>
      <vt:lpstr>4.  DEPARTMENTAL ANNUAL PERFORMANCE</vt:lpstr>
      <vt:lpstr>4.1  2017/18 ANNUAL NON-FINANCIAL PERFORMANCE - PROGRAMME 3</vt:lpstr>
      <vt:lpstr>4.2  FINANCIAL YEAR HOUSING OPPORTUNITIES PERFORMANCE TREND</vt:lpstr>
      <vt:lpstr>4.3  WORK IN PROGRESS – April to March 2017/18</vt:lpstr>
      <vt:lpstr>  4.4  WORK IN PROGRESS – Closing balances as 31 March 2018 </vt:lpstr>
      <vt:lpstr>  4.5  TITLE DEEDS PERFORMANCE</vt:lpstr>
      <vt:lpstr>  4.6  LIST OF UNPROCLAIMED TOWNSHIPS AND OTHER PROPERTIES </vt:lpstr>
      <vt:lpstr>  4.7  LIST OF UNPROCLAIMED TOWNSHIPS AND OTHER PROPERTIES </vt:lpstr>
      <vt:lpstr>Title Deeds Delivery Analysis</vt:lpstr>
      <vt:lpstr>5.  DEPARTMENTAL ANNUAL FINANCIAL PERFORMANCE</vt:lpstr>
      <vt:lpstr>5.1  2017/18 APPROPRIATION </vt:lpstr>
      <vt:lpstr>5.2  2017/18 TRANSFERS TO MUNICIPALITIES</vt:lpstr>
      <vt:lpstr>5.3 2017/18 TRANSFERS TO ENTITIES</vt:lpstr>
      <vt:lpstr>5.4  BREAKDOWN: 2017/18 TRANSFERS TO MUNICIPALITIES AND ENTITIES </vt:lpstr>
      <vt:lpstr>5.5  BREAKDOWN: 2017/18 TRANSFERS TO MUNICIPALITIES AND ENTITIES </vt:lpstr>
      <vt:lpstr>5.6  BREAKDOWN: 2017/18 TRANSFERS TO ENTITIES AND MUNICIPALITIES </vt:lpstr>
      <vt:lpstr>5.7  BREAKDOWN: 2017/18 TRANSFERS TO MUNICIPALITIES AND ENTITIES </vt:lpstr>
      <vt:lpstr>5.1  BREAKDOWN: 2017/18 TRANSFERS TO MUNICIPALITIES AND ENTITIES </vt:lpstr>
      <vt:lpstr>5.8  BREAKDOWN: 2017/18 TRANSFERS TO MUNICIPALITIES AND ENTITIES </vt:lpstr>
      <vt:lpstr>5.9  BREAKDOWN: 2017/18 TRANSFERS TO MUNICIPALITIES AND ENTITIES </vt:lpstr>
      <vt:lpstr>5.10  BREAKDOWN: 2017/18 TRANSFERS TO MUNICIPALITIES AND ENTITIES </vt:lpstr>
      <vt:lpstr>5.11  BREAKDOWN: 2017/18 TRANSFERS TO MUNICIPALITIES AND ENTITIES </vt:lpstr>
      <vt:lpstr>5.12  BREAKDOWN: 2017/18 TRANSFERS TO MUNICIPALITIES AND ENTITIES </vt:lpstr>
      <vt:lpstr>5.13  BREAKDOWN: 2017/18 TRANSFERS TO MUNICIPALITIES AND ENTITIES </vt:lpstr>
      <vt:lpstr>THANK YOU</vt:lpstr>
    </vt:vector>
  </TitlesOfParts>
  <Company>Office of the Premier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 Mufhandu</dc:creator>
  <cp:lastModifiedBy>PUMZA</cp:lastModifiedBy>
  <cp:revision>1180</cp:revision>
  <cp:lastPrinted>2018-05-11T06:59:39Z</cp:lastPrinted>
  <dcterms:created xsi:type="dcterms:W3CDTF">2014-10-09T09:11:33Z</dcterms:created>
  <dcterms:modified xsi:type="dcterms:W3CDTF">2018-06-08T09:58:32Z</dcterms:modified>
</cp:coreProperties>
</file>