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369" r:id="rId3"/>
    <p:sldId id="485" r:id="rId4"/>
    <p:sldId id="487" r:id="rId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4B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012" autoAdjust="0"/>
  </p:normalViewPr>
  <p:slideViewPr>
    <p:cSldViewPr snapToGrid="0" snapToObjects="1">
      <p:cViewPr>
        <p:scale>
          <a:sx n="80" d="100"/>
          <a:sy n="80" d="100"/>
        </p:scale>
        <p:origin x="-2562" y="-876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55F565B-C9B6-4DD2-9A67-1E63910511A9}" type="datetimeFigureOut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942B5C7-AB45-4537-B522-62FCAE1E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495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176" y="2130425"/>
            <a:ext cx="6979024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9176" y="3886200"/>
            <a:ext cx="629322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274638"/>
            <a:ext cx="7207624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176" y="1600200"/>
            <a:ext cx="7207624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AAAEF6-0C29-415D-9079-6FFC7BE16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094" y="274638"/>
            <a:ext cx="1344705" cy="5851525"/>
          </a:xfrm>
          <a:prstGeom prst="rect">
            <a:avLst/>
          </a:prstGeom>
        </p:spPr>
        <p:txBody>
          <a:bodyPr vert="eaVert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5728" y="274638"/>
            <a:ext cx="5647766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AAAEF6-0C29-415D-9079-6FFC7BE16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274638"/>
            <a:ext cx="7207624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76" y="1600200"/>
            <a:ext cx="7207624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9257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623" y="4406900"/>
            <a:ext cx="7002089" cy="1362075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623" y="2906713"/>
            <a:ext cx="700208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D041C9-F1BE-498E-A6B1-DAF350FEA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056" y="274638"/>
            <a:ext cx="7215743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6067" y="1600200"/>
            <a:ext cx="3541059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740" y="1600200"/>
            <a:ext cx="3541059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C6507D-7A9B-4CBD-AECD-8A240EE11E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048" y="274638"/>
            <a:ext cx="7188751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621" y="1535113"/>
            <a:ext cx="3529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621" y="2174875"/>
            <a:ext cx="3529200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14" y="1535113"/>
            <a:ext cx="353058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14" y="2174875"/>
            <a:ext cx="3530586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6718E0-1054-4BA3-B139-7AE800E795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274638"/>
            <a:ext cx="7207624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AA24C-6DF8-4126-814D-D4898393D0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CE0A75-9371-4C25-90ED-378BF618AD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69" y="273050"/>
            <a:ext cx="293146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270" y="273050"/>
            <a:ext cx="4083529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6069" y="1435100"/>
            <a:ext cx="293146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ECCA2C-9511-432E-9294-71C39DD0C780}" type="datetimeFigureOut">
              <a:rPr lang="en-US" smtClean="0"/>
              <a:pPr>
                <a:defRPr/>
              </a:pPr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FD5DE1-1848-48AE-9C2F-FB52CF72AC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AAAEF6-0C29-415D-9079-6FFC7BE16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Gill Sans MT" pitchFamily="34" charset="0"/>
              </a:rPr>
              <a:t>PRESENTATION TITLE</a:t>
            </a:r>
          </a:p>
          <a:p>
            <a:endParaRPr lang="en-US" sz="1800">
              <a:solidFill>
                <a:schemeClr val="bg1"/>
              </a:solidFill>
              <a:latin typeface="Gill Sans" pitchFamily="-84" charset="0"/>
            </a:endParaRP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Directorate</a:t>
            </a:r>
          </a:p>
          <a:p>
            <a:endParaRPr lang="en-US" sz="1400">
              <a:solidFill>
                <a:schemeClr val="bg1"/>
              </a:solidFill>
              <a:latin typeface="Gill Sans Light" pitchFamily="-84" charset="0"/>
            </a:endParaRPr>
          </a:p>
          <a:p>
            <a:r>
              <a:rPr lang="en-US" sz="1400">
                <a:solidFill>
                  <a:schemeClr val="bg1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6500" y="2163763"/>
            <a:ext cx="853125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Standing Committee on Public Accounts Public Hearing</a:t>
            </a:r>
          </a:p>
          <a:p>
            <a:pPr algn="ctr" eaLnBrk="1" hangingPunct="1">
              <a:defRPr/>
            </a:pPr>
            <a:endParaRPr lang="en-ZA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Deviations and Expansions for 2016/17 Financial Year </a:t>
            </a:r>
          </a:p>
          <a:p>
            <a:pPr algn="ctr" eaLnBrk="1" hangingPunct="1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Water Trading Entity (WTE)</a:t>
            </a:r>
          </a:p>
          <a:p>
            <a:pPr eaLnBrk="1" hangingPunct="1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Presented by: Paul Nel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 altLang="en-US" sz="2400" b="1" smtClean="0">
                <a:ea typeface="ＭＳ Ｐゴシック" pitchFamily="34" charset="-128"/>
              </a:rPr>
              <a:t>PRESENTATION OUTLINE</a:t>
            </a:r>
            <a:endParaRPr lang="en-ZA" altLang="en-US" sz="2400" smtClean="0">
              <a:ea typeface="ＭＳ Ｐゴシック" pitchFamily="34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612900" y="1028335"/>
            <a:ext cx="7408552" cy="51800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ZA" sz="2000" dirty="0" smtClean="0">
                <a:ea typeface="ＭＳ Ｐゴシック" pitchFamily="34" charset="-128"/>
              </a:rPr>
              <a:t>Deviations for 2016/17</a:t>
            </a:r>
          </a:p>
          <a:p>
            <a:pPr>
              <a:defRPr/>
            </a:pPr>
            <a:r>
              <a:rPr lang="en-ZA" sz="2000" dirty="0" smtClean="0">
                <a:ea typeface="ＭＳ Ｐゴシック" pitchFamily="34" charset="-128"/>
              </a:rPr>
              <a:t>Contract Expansions for 2016/17</a:t>
            </a:r>
          </a:p>
          <a:p>
            <a:pPr>
              <a:defRPr/>
            </a:pPr>
            <a:endParaRPr lang="en-ZA" sz="2000" dirty="0"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ZA" sz="20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1688" y="6208348"/>
            <a:ext cx="2133600" cy="365125"/>
          </a:xfrm>
        </p:spPr>
        <p:txBody>
          <a:bodyPr/>
          <a:lstStyle/>
          <a:p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6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0"/>
            <a:ext cx="7207624" cy="534987"/>
          </a:xfrm>
        </p:spPr>
        <p:txBody>
          <a:bodyPr/>
          <a:lstStyle/>
          <a:p>
            <a:r>
              <a:rPr lang="en-ZA" sz="2800" b="1" dirty="0" smtClean="0"/>
              <a:t>DEVIATIONS – 2016/17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76" y="534987"/>
            <a:ext cx="7664824" cy="6018213"/>
          </a:xfrm>
        </p:spPr>
        <p:txBody>
          <a:bodyPr/>
          <a:lstStyle/>
          <a:p>
            <a:r>
              <a:rPr lang="en-ZA" sz="2000" dirty="0" smtClean="0"/>
              <a:t>The accounting officer has authority to approve deviations emanating from emergency appointments and sole service providers.  After approval by the Accounting Officer, National Treasury (NT) needs to be notified.</a:t>
            </a:r>
          </a:p>
          <a:p>
            <a:endParaRPr lang="en-ZA" sz="2000" dirty="0" smtClean="0"/>
          </a:p>
          <a:p>
            <a:r>
              <a:rPr lang="en-ZA" sz="2000" dirty="0" smtClean="0"/>
              <a:t>Deviations from the appointment of preferred service providers require approval by the National Treasury.</a:t>
            </a:r>
          </a:p>
          <a:p>
            <a:endParaRPr lang="en-ZA" sz="2000" dirty="0" smtClean="0"/>
          </a:p>
          <a:p>
            <a:r>
              <a:rPr lang="en-ZA" sz="2000" dirty="0" smtClean="0"/>
              <a:t>The WTE had 18 deviations made up as follows:</a:t>
            </a:r>
          </a:p>
          <a:p>
            <a:pPr lvl="1"/>
            <a:r>
              <a:rPr lang="en-ZA" sz="2000" dirty="0" smtClean="0"/>
              <a:t>Emergency 1</a:t>
            </a:r>
            <a:r>
              <a:rPr lang="en-ZA" sz="2000" b="1" dirty="0" smtClean="0"/>
              <a:t>: R646 million (within AO delegation)</a:t>
            </a:r>
          </a:p>
          <a:p>
            <a:pPr lvl="1"/>
            <a:r>
              <a:rPr lang="en-ZA" sz="2000" dirty="0" smtClean="0"/>
              <a:t>Sole service provider 7</a:t>
            </a:r>
            <a:r>
              <a:rPr lang="en-ZA" sz="2000" b="1" dirty="0" smtClean="0"/>
              <a:t>: R16 million (within AO delegation)</a:t>
            </a:r>
          </a:p>
          <a:p>
            <a:pPr lvl="1"/>
            <a:r>
              <a:rPr lang="en-ZA" sz="2000" dirty="0" smtClean="0"/>
              <a:t>Preferred service provider 4: </a:t>
            </a:r>
            <a:r>
              <a:rPr lang="en-ZA" sz="2000" b="1" dirty="0" smtClean="0"/>
              <a:t>R7million (all approved by NT)</a:t>
            </a:r>
          </a:p>
          <a:p>
            <a:pPr lvl="1"/>
            <a:r>
              <a:rPr lang="en-ZA" sz="2000" dirty="0" smtClean="0"/>
              <a:t>Preferred service provider (before </a:t>
            </a:r>
            <a:r>
              <a:rPr lang="en-ZA" sz="2000" dirty="0"/>
              <a:t>issuance on NT instruction note) </a:t>
            </a:r>
            <a:r>
              <a:rPr lang="en-ZA" sz="2000" dirty="0" smtClean="0"/>
              <a:t>5: </a:t>
            </a:r>
            <a:r>
              <a:rPr lang="en-ZA" sz="2000" b="1" dirty="0" smtClean="0"/>
              <a:t>R17 million</a:t>
            </a:r>
          </a:p>
          <a:p>
            <a:pPr lvl="1"/>
            <a:r>
              <a:rPr lang="en-ZA" sz="2000" dirty="0" smtClean="0"/>
              <a:t>Not approved by NT and cancelled 1: </a:t>
            </a:r>
            <a:r>
              <a:rPr lang="en-ZA" sz="2000" b="1" dirty="0" smtClean="0"/>
              <a:t>R308 thousand</a:t>
            </a:r>
            <a:endParaRPr lang="en-ZA" sz="2000" b="1" dirty="0"/>
          </a:p>
          <a:p>
            <a:pPr lvl="1"/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xmlns="" val="13230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1506"/>
            <a:ext cx="7664824" cy="556634"/>
          </a:xfrm>
        </p:spPr>
        <p:txBody>
          <a:bodyPr/>
          <a:lstStyle/>
          <a:p>
            <a:r>
              <a:rPr lang="en-ZA" sz="2800" b="1" dirty="0" smtClean="0"/>
              <a:t>EXPANSIONS/VARIATIONS – 2016/17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76" y="558141"/>
            <a:ext cx="7664824" cy="5880760"/>
          </a:xfrm>
        </p:spPr>
        <p:txBody>
          <a:bodyPr/>
          <a:lstStyle/>
          <a:p>
            <a:r>
              <a:rPr lang="en-ZA" sz="2800" smtClean="0"/>
              <a:t>39 </a:t>
            </a:r>
            <a:r>
              <a:rPr lang="en-ZA" sz="2800" dirty="0" smtClean="0"/>
              <a:t>Contract expansions (variation orders) were approved during the 2016/17 financial year.</a:t>
            </a:r>
          </a:p>
          <a:p>
            <a:pPr lvl="1"/>
            <a:r>
              <a:rPr lang="en-ZA" sz="2400" dirty="0" smtClean="0"/>
              <a:t>Within accounting officers delegation (less than 15%) </a:t>
            </a:r>
            <a:r>
              <a:rPr lang="en-ZA" sz="2400" b="1" dirty="0"/>
              <a:t>9</a:t>
            </a:r>
            <a:r>
              <a:rPr lang="en-ZA" sz="2400" b="1" dirty="0" smtClean="0"/>
              <a:t>: R37million</a:t>
            </a:r>
          </a:p>
          <a:p>
            <a:pPr lvl="1"/>
            <a:r>
              <a:rPr lang="en-ZA" sz="2400" dirty="0" smtClean="0"/>
              <a:t>Within accounting officers delegation (above 15% but before issuance on NT instruction note) </a:t>
            </a:r>
            <a:r>
              <a:rPr lang="en-ZA" sz="2400" b="1" dirty="0" smtClean="0"/>
              <a:t>1: R123 thousand</a:t>
            </a:r>
          </a:p>
          <a:p>
            <a:pPr lvl="1"/>
            <a:r>
              <a:rPr lang="en-ZA" sz="2400" dirty="0" smtClean="0"/>
              <a:t>Within accounting officers delegation (no monetary implications, extension of time only) 28</a:t>
            </a:r>
            <a:r>
              <a:rPr lang="en-ZA" sz="2400" b="1" dirty="0" smtClean="0"/>
              <a:t>: R0</a:t>
            </a:r>
          </a:p>
          <a:p>
            <a:pPr lvl="1"/>
            <a:r>
              <a:rPr lang="en-ZA" sz="2400" dirty="0" smtClean="0"/>
              <a:t>Above accounting officers delegation (above 15%) </a:t>
            </a:r>
            <a:r>
              <a:rPr lang="en-ZA" sz="2400" b="1" dirty="0" smtClean="0"/>
              <a:t>1: R21million </a:t>
            </a:r>
            <a:r>
              <a:rPr lang="en-ZA" sz="2400" dirty="0" smtClean="0"/>
              <a:t>(approved by National Treasury)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904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</TotalTime>
  <Words>249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PRESENTATION OUTLINE</vt:lpstr>
      <vt:lpstr>DEVIATIONS – 2016/17</vt:lpstr>
      <vt:lpstr>EXPANSIONS/VARIATIONS – 2016/17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PUMZA</cp:lastModifiedBy>
  <cp:revision>390</cp:revision>
  <cp:lastPrinted>2018-02-09T12:02:48Z</cp:lastPrinted>
  <dcterms:created xsi:type="dcterms:W3CDTF">2012-08-01T10:33:21Z</dcterms:created>
  <dcterms:modified xsi:type="dcterms:W3CDTF">2018-06-08T09:14:13Z</dcterms:modified>
</cp:coreProperties>
</file>