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tags/tag140.xml" ContentType="application/vnd.openxmlformats-officedocument.presentationml.tags+xml"/>
  <Override PartName="/ppt/slides/slide120.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diagrams/data2.xml" ContentType="application/vnd.openxmlformats-officedocument.drawingml.diagramData+xml"/>
  <Default Extension="xlsx" ContentType="application/vnd.openxmlformats-officedocument.spreadsheetml.sheet"/>
  <Override PartName="/ppt/slides/slide88.xml" ContentType="application/vnd.openxmlformats-officedocument.presentationml.slide+xml"/>
  <Override PartName="/ppt/tags/tag134.xml" ContentType="application/vnd.openxmlformats-officedocument.presentationml.tags+xml"/>
  <Override PartName="/ppt/diagrams/colors4.xml" ContentType="application/vnd.openxmlformats-officedocument.drawingml.diagramColors+xml"/>
  <Override PartName="/ppt/tags/tag181.xml" ContentType="application/vnd.openxmlformats-officedocument.presentationml.tag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tags/tag112.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comments/comment1.xml" ContentType="application/vnd.openxmlformats-officedocument.presentationml.comments+xml"/>
  <Override PartName="/ppt/tags/tag175.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Layouts/slideLayout48.xml" ContentType="application/vnd.openxmlformats-officedocument.presentationml.slideLayout+xml"/>
  <Override PartName="/ppt/tags/tag131.xml" ContentType="application/vnd.openxmlformats-officedocument.presentationml.tags+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slideLayouts/slideLayout51.xml" ContentType="application/vnd.openxmlformats-officedocument.presentationml.slideLayout+xml"/>
  <Override PartName="/ppt/slides/slide30.xml" ContentType="application/vnd.openxmlformats-officedocument.presentationml.slide+xml"/>
  <Override PartName="/ppt/tags/tag18.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diagrams/layout3.xml" ContentType="application/vnd.openxmlformats-officedocument.drawingml.diagramLayout+xml"/>
  <Override PartName="/ppt/tags/tag147.xml" ContentType="application/vnd.openxmlformats-officedocument.presentationml.tags+xml"/>
  <Override PartName="/ppt/diagrams/data4.xml" ContentType="application/vnd.openxmlformats-officedocument.drawingml.diagramData+xml"/>
  <Override PartName="/ppt/tags/tag194.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tags/tag7.xml" ContentType="application/vnd.openxmlformats-officedocument.presentationml.tags+xml"/>
  <Override PartName="/ppt/slideLayouts/slideLayout67.xml" ContentType="application/vnd.openxmlformats-officedocument.presentationml.slideLayout+xml"/>
  <Override PartName="/ppt/tags/tag10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tags/tag150.xml" ContentType="application/vnd.openxmlformats-officedocument.presentationml.tags+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tags/tag59.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95.xml" ContentType="application/vnd.openxmlformats-officedocument.presentationml.tags+xml"/>
  <Override PartName="/ppt/tags/tag188.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slides/slide98.xml" ContentType="application/vnd.openxmlformats-officedocument.presentationml.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slides/slide87.xml" ContentType="application/vnd.openxmlformats-officedocument.presentationml.slide+xml"/>
  <Override PartName="/ppt/tags/tag133.xml" ContentType="application/vnd.openxmlformats-officedocument.presentationml.tags+xml"/>
  <Override PartName="/ppt/diagrams/data1.xml" ContentType="application/vnd.openxmlformats-officedocument.drawingml.diagramData+xml"/>
  <Override PartName="/ppt/tags/tag144.xml" ContentType="application/vnd.openxmlformats-officedocument.presentationml.tags+xml"/>
  <Override PartName="/ppt/diagrams/colors3.xml" ContentType="application/vnd.openxmlformats-officedocument.drawingml.diagramColors+xml"/>
  <Override PartName="/ppt/tags/tag180.xml" ContentType="application/vnd.openxmlformats-officedocument.presentationml.tags+xml"/>
  <Override PartName="/ppt/tags/tag19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tags/tag122.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28.xml" ContentType="application/vnd.openxmlformats-officedocument.presentationml.slideLayout+xml"/>
  <Override PartName="/ppt/tags/tag89.xml" ContentType="application/vnd.openxmlformats-officedocument.presentationml.tags+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111.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s/slide32.xml" ContentType="application/vnd.openxmlformats-officedocument.presentationml.slide+xml"/>
  <Override PartName="/ppt/slideLayouts/slideLayout42.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tags/tag45.xml" ContentType="application/vnd.openxmlformats-officedocument.presentationml.tags+xml"/>
  <Override PartName="/ppt/slideLayouts/slideLayout31.xml" ContentType="application/vnd.openxmlformats-officedocument.presentationml.slideLayout+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Layouts/slideLayout69.xml" ContentType="application/vnd.openxmlformats-officedocument.presentationml.slideLayout+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Default Extension="bin" ContentType="application/vnd.openxmlformats-officedocument.oleObject"/>
  <Override PartName="/ppt/slideLayouts/slideLayout58.xml" ContentType="application/vnd.openxmlformats-officedocument.presentationml.slideLayout+xml"/>
  <Override PartName="/ppt/tags/tag141.xml" ContentType="application/vnd.openxmlformats-officedocument.presentationml.tags+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72.xml" ContentType="application/vnd.openxmlformats-officedocument.presentationml.slideLayout+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179.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168.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diagrams/layout2.xml" ContentType="application/vnd.openxmlformats-officedocument.drawingml.diagramLayout+xml"/>
  <Override PartName="/ppt/tags/tag157.xml" ContentType="application/vnd.openxmlformats-officedocument.presentationml.tags+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diagrams/data3.xml" ContentType="application/vnd.openxmlformats-officedocument.drawingml.diagramData+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diagrams/drawing4.xml" ContentType="application/vnd.ms-office.drawingml.diagramDrawing+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diagrams/quickStyle4.xml" ContentType="application/vnd.openxmlformats-officedocument.drawingml.diagramStyle+xml"/>
  <Override PartName="/ppt/tags/tag16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Layouts/slideLayout55.xml" ContentType="application/vnd.openxmlformats-officedocument.presentationml.slideLayout+xml"/>
  <Override PartName="/ppt/theme/theme3.xml" ContentType="application/vnd.openxmlformats-officedocument.theme+xml"/>
  <Override PartName="/ppt/tags/tag102.xml" ContentType="application/vnd.openxmlformats-officedocument.presentationml.tags+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slides/slide109.xml" ContentType="application/vnd.openxmlformats-officedocument.presentationml.slide+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slides/slide97.xml" ContentType="application/vnd.openxmlformats-officedocument.presentationml.slide+xml"/>
  <Override PartName="/ppt/tags/tag143.xml" ContentType="application/vnd.openxmlformats-officedocument.presentationml.tags+xml"/>
  <Override PartName="/ppt/charts/chart1.xml" ContentType="application/vnd.openxmlformats-officedocument.drawingml.chart+xml"/>
  <Override PartName="/ppt/tags/tag19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diagrams/drawing1.xml" ContentType="application/vnd.ms-office.drawingml.diagramDrawing+xml"/>
  <Override PartName="/ppt/drawings/drawing1.xml" ContentType="application/vnd.openxmlformats-officedocument.drawingml.chartshapes+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tags/tag66.xml" ContentType="application/vnd.openxmlformats-officedocument.presentationml.tags+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diagrams/layout4.xml" ContentType="application/vnd.openxmlformats-officedocument.drawingml.diagramLayout+xml"/>
  <Override PartName="/ppt/charts/colors1.xml" ContentType="application/vnd.ms-office.chartcolorstyl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slides/slide117.xml" ContentType="application/vnd.openxmlformats-officedocument.presentationml.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tags/tag162.xml" ContentType="application/vnd.openxmlformats-officedocument.presentationml.tags+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theme/themeOverride1.xml" ContentType="application/vnd.openxmlformats-officedocument.themeOverride+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slides/slide99.xml" ContentType="application/vnd.openxmlformats-officedocument.presentationml.slide+xml"/>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slides/slide77.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diagrams/drawing3.xml" ContentType="application/vnd.ms-office.drawingml.diagramDrawing+xml"/>
  <Override PartName="/ppt/tags/tag170.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slides/slide33.xml" ContentType="application/vnd.openxmlformats-officedocument.presentationml.slide+xml"/>
  <Override PartName="/ppt/slides/slide80.xml" ContentType="application/vnd.openxmlformats-officedocument.presentationml.slide+xml"/>
  <Override PartName="/ppt/tags/tag68.xml" ContentType="application/vnd.openxmlformats-officedocument.presentationml.tags+xml"/>
  <Override PartName="/ppt/slideLayouts/slideLayout5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 id="2147483725" r:id="rId3"/>
  </p:sldMasterIdLst>
  <p:notesMasterIdLst>
    <p:notesMasterId r:id="rId127"/>
  </p:notesMasterIdLst>
  <p:handoutMasterIdLst>
    <p:handoutMasterId r:id="rId128"/>
  </p:handoutMasterIdLst>
  <p:sldIdLst>
    <p:sldId id="261" r:id="rId4"/>
    <p:sldId id="744" r:id="rId5"/>
    <p:sldId id="837" r:id="rId6"/>
    <p:sldId id="838" r:id="rId7"/>
    <p:sldId id="923" r:id="rId8"/>
    <p:sldId id="860" r:id="rId9"/>
    <p:sldId id="858" r:id="rId10"/>
    <p:sldId id="840" r:id="rId11"/>
    <p:sldId id="847" r:id="rId12"/>
    <p:sldId id="916" r:id="rId13"/>
    <p:sldId id="919" r:id="rId14"/>
    <p:sldId id="920" r:id="rId15"/>
    <p:sldId id="921" r:id="rId16"/>
    <p:sldId id="863" r:id="rId17"/>
    <p:sldId id="861" r:id="rId18"/>
    <p:sldId id="862" r:id="rId19"/>
    <p:sldId id="865" r:id="rId20"/>
    <p:sldId id="864" r:id="rId21"/>
    <p:sldId id="866" r:id="rId22"/>
    <p:sldId id="867" r:id="rId23"/>
    <p:sldId id="868" r:id="rId24"/>
    <p:sldId id="849" r:id="rId25"/>
    <p:sldId id="691" r:id="rId26"/>
    <p:sldId id="633" r:id="rId27"/>
    <p:sldId id="697" r:id="rId28"/>
    <p:sldId id="745" r:id="rId29"/>
    <p:sldId id="667" r:id="rId30"/>
    <p:sldId id="814" r:id="rId31"/>
    <p:sldId id="685" r:id="rId32"/>
    <p:sldId id="804" r:id="rId33"/>
    <p:sldId id="805" r:id="rId34"/>
    <p:sldId id="806" r:id="rId35"/>
    <p:sldId id="807" r:id="rId36"/>
    <p:sldId id="808" r:id="rId37"/>
    <p:sldId id="809" r:id="rId38"/>
    <p:sldId id="810" r:id="rId39"/>
    <p:sldId id="811" r:id="rId40"/>
    <p:sldId id="812" r:id="rId41"/>
    <p:sldId id="813" r:id="rId42"/>
    <p:sldId id="686" r:id="rId43"/>
    <p:sldId id="815" r:id="rId44"/>
    <p:sldId id="747" r:id="rId45"/>
    <p:sldId id="851" r:id="rId46"/>
    <p:sldId id="749" r:id="rId47"/>
    <p:sldId id="859" r:id="rId48"/>
    <p:sldId id="750" r:id="rId49"/>
    <p:sldId id="772" r:id="rId50"/>
    <p:sldId id="755" r:id="rId51"/>
    <p:sldId id="756" r:id="rId52"/>
    <p:sldId id="771" r:id="rId53"/>
    <p:sldId id="752" r:id="rId54"/>
    <p:sldId id="770" r:id="rId55"/>
    <p:sldId id="758" r:id="rId56"/>
    <p:sldId id="846" r:id="rId57"/>
    <p:sldId id="767" r:id="rId58"/>
    <p:sldId id="791" r:id="rId59"/>
    <p:sldId id="878" r:id="rId60"/>
    <p:sldId id="784" r:id="rId61"/>
    <p:sldId id="786" r:id="rId62"/>
    <p:sldId id="793" r:id="rId63"/>
    <p:sldId id="795" r:id="rId64"/>
    <p:sldId id="774" r:id="rId65"/>
    <p:sldId id="766" r:id="rId66"/>
    <p:sldId id="591" r:id="rId67"/>
    <p:sldId id="924" r:id="rId68"/>
    <p:sldId id="842" r:id="rId69"/>
    <p:sldId id="843" r:id="rId70"/>
    <p:sldId id="844" r:id="rId71"/>
    <p:sldId id="879" r:id="rId72"/>
    <p:sldId id="880" r:id="rId73"/>
    <p:sldId id="881" r:id="rId74"/>
    <p:sldId id="882" r:id="rId75"/>
    <p:sldId id="883" r:id="rId76"/>
    <p:sldId id="884" r:id="rId77"/>
    <p:sldId id="885" r:id="rId78"/>
    <p:sldId id="886" r:id="rId79"/>
    <p:sldId id="887" r:id="rId80"/>
    <p:sldId id="888" r:id="rId81"/>
    <p:sldId id="890" r:id="rId82"/>
    <p:sldId id="891" r:id="rId83"/>
    <p:sldId id="892" r:id="rId84"/>
    <p:sldId id="893" r:id="rId85"/>
    <p:sldId id="894" r:id="rId86"/>
    <p:sldId id="895" r:id="rId87"/>
    <p:sldId id="896" r:id="rId88"/>
    <p:sldId id="897" r:id="rId89"/>
    <p:sldId id="898" r:id="rId90"/>
    <p:sldId id="899" r:id="rId91"/>
    <p:sldId id="900" r:id="rId92"/>
    <p:sldId id="901" r:id="rId93"/>
    <p:sldId id="902" r:id="rId94"/>
    <p:sldId id="903" r:id="rId95"/>
    <p:sldId id="904" r:id="rId96"/>
    <p:sldId id="915" r:id="rId97"/>
    <p:sldId id="906" r:id="rId98"/>
    <p:sldId id="907" r:id="rId99"/>
    <p:sldId id="908" r:id="rId100"/>
    <p:sldId id="909" r:id="rId101"/>
    <p:sldId id="910" r:id="rId102"/>
    <p:sldId id="911" r:id="rId103"/>
    <p:sldId id="912" r:id="rId104"/>
    <p:sldId id="913" r:id="rId105"/>
    <p:sldId id="914" r:id="rId106"/>
    <p:sldId id="818" r:id="rId107"/>
    <p:sldId id="819" r:id="rId108"/>
    <p:sldId id="820" r:id="rId109"/>
    <p:sldId id="821" r:id="rId110"/>
    <p:sldId id="822" r:id="rId111"/>
    <p:sldId id="823" r:id="rId112"/>
    <p:sldId id="824" r:id="rId113"/>
    <p:sldId id="825" r:id="rId114"/>
    <p:sldId id="826" r:id="rId115"/>
    <p:sldId id="827" r:id="rId116"/>
    <p:sldId id="828" r:id="rId117"/>
    <p:sldId id="829" r:id="rId118"/>
    <p:sldId id="830" r:id="rId119"/>
    <p:sldId id="761" r:id="rId120"/>
    <p:sldId id="693" r:id="rId121"/>
    <p:sldId id="834" r:id="rId122"/>
    <p:sldId id="835" r:id="rId123"/>
    <p:sldId id="841" r:id="rId124"/>
    <p:sldId id="603" r:id="rId125"/>
    <p:sldId id="733" r:id="rId126"/>
  </p:sldIdLst>
  <p:sldSz cx="9144000" cy="6858000" type="screen4x3"/>
  <p:notesSz cx="6797675" cy="9872663"/>
  <p:custDataLst>
    <p:tags r:id="rId1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eeqah Isaacs" initials="RI" lastIdx="2" clrIdx="0">
    <p:extLst>
      <p:ext uri="{19B8F6BF-5375-455C-9EA6-DF929625EA0E}">
        <p15:presenceInfo xmlns:p15="http://schemas.microsoft.com/office/powerpoint/2012/main" xmlns="" userId="S-1-5-21-3528385313-3887411669-492545649-2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29B"/>
    <a:srgbClr val="B512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88642" autoAdjust="0"/>
  </p:normalViewPr>
  <p:slideViewPr>
    <p:cSldViewPr>
      <p:cViewPr varScale="1">
        <p:scale>
          <a:sx n="103" d="100"/>
          <a:sy n="103" d="100"/>
        </p:scale>
        <p:origin x="-2040" y="-84"/>
      </p:cViewPr>
      <p:guideLst>
        <p:guide orient="horz" pos="3838"/>
        <p:guide orient="horz" pos="890"/>
        <p:guide pos="5602"/>
        <p:guide pos="204"/>
      </p:guideLst>
    </p:cSldViewPr>
  </p:slideViewPr>
  <p:outlineViewPr>
    <p:cViewPr>
      <p:scale>
        <a:sx n="33" d="100"/>
        <a:sy n="33" d="100"/>
      </p:scale>
      <p:origin x="0" y="-710"/>
    </p:cViewPr>
  </p:outlineViewPr>
  <p:notesTextViewPr>
    <p:cViewPr>
      <p:scale>
        <a:sx n="3" d="2"/>
        <a:sy n="3" d="2"/>
      </p:scale>
      <p:origin x="0" y="0"/>
    </p:cViewPr>
  </p:notesTextViewPr>
  <p:sorterViewPr>
    <p:cViewPr>
      <p:scale>
        <a:sx n="157" d="200"/>
        <a:sy n="157" d="200"/>
      </p:scale>
      <p:origin x="0" y="-22848"/>
    </p:cViewPr>
  </p:sorterViewPr>
  <p:notesViewPr>
    <p:cSldViewPr showGuides="1">
      <p:cViewPr varScale="1">
        <p:scale>
          <a:sx n="69" d="100"/>
          <a:sy n="69" d="100"/>
        </p:scale>
        <p:origin x="-3456" y="-108"/>
      </p:cViewPr>
      <p:guideLst>
        <p:guide orient="horz" pos="3110"/>
        <p:guide pos="2142"/>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heme" Target="theme/theme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handoutMaster" Target="handoutMasters/handoutMaster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baseline="0"/>
              <a:t>    </a:t>
            </a:r>
            <a:endParaRPr lang="en-US"/>
          </a:p>
        </c:rich>
      </c:tx>
      <c:spPr>
        <a:noFill/>
        <a:ln>
          <a:noFill/>
        </a:ln>
        <a:effectLst/>
      </c:spPr>
    </c:title>
    <c:plotArea>
      <c:layout/>
      <c:barChart>
        <c:barDir val="col"/>
        <c:grouping val="stacked"/>
        <c:ser>
          <c:idx val="0"/>
          <c:order val="0"/>
          <c:tx>
            <c:strRef>
              <c:f>Sheet1!$B$5</c:f>
              <c:strCache>
                <c:ptCount val="1"/>
                <c:pt idx="0">
                  <c:v>2016</c:v>
                </c:pt>
              </c:strCache>
            </c:strRef>
          </c:tx>
          <c:spPr>
            <a:solidFill>
              <a:schemeClr val="accent1">
                <a:alpha val="85000"/>
              </a:schemeClr>
            </a:solidFill>
            <a:ln w="9525" cap="flat" cmpd="sng" algn="ctr">
              <a:solidFill>
                <a:schemeClr val="lt1">
                  <a:alpha val="50000"/>
                </a:schemeClr>
              </a:solidFill>
              <a:round/>
            </a:ln>
            <a:effectLst/>
          </c:spPr>
          <c:cat>
            <c:strRef>
              <c:f>Sheet1!$A$6:$A$17</c:f>
              <c:strCache>
                <c:ptCount val="12"/>
                <c:pt idx="0">
                  <c:v>Jan</c:v>
                </c:pt>
                <c:pt idx="1">
                  <c:v>Feb</c:v>
                </c:pt>
                <c:pt idx="2">
                  <c:v>Mar</c:v>
                </c:pt>
                <c:pt idx="3">
                  <c:v>Apr</c:v>
                </c:pt>
                <c:pt idx="4">
                  <c:v>May</c:v>
                </c:pt>
                <c:pt idx="5">
                  <c:v>June</c:v>
                </c:pt>
                <c:pt idx="6">
                  <c:v>July</c:v>
                </c:pt>
                <c:pt idx="7">
                  <c:v>August</c:v>
                </c:pt>
                <c:pt idx="8">
                  <c:v>September</c:v>
                </c:pt>
                <c:pt idx="9">
                  <c:v>October</c:v>
                </c:pt>
                <c:pt idx="10">
                  <c:v>November</c:v>
                </c:pt>
                <c:pt idx="11">
                  <c:v>December</c:v>
                </c:pt>
              </c:strCache>
            </c:strRef>
          </c:cat>
          <c:val>
            <c:numRef>
              <c:f>Sheet1!$B$6:$B$17</c:f>
              <c:numCache>
                <c:formatCode>General</c:formatCode>
                <c:ptCount val="12"/>
                <c:pt idx="0">
                  <c:v>7</c:v>
                </c:pt>
                <c:pt idx="1">
                  <c:v>5</c:v>
                </c:pt>
                <c:pt idx="2">
                  <c:v>5</c:v>
                </c:pt>
                <c:pt idx="3">
                  <c:v>6</c:v>
                </c:pt>
                <c:pt idx="4">
                  <c:v>9</c:v>
                </c:pt>
                <c:pt idx="5">
                  <c:v>4</c:v>
                </c:pt>
                <c:pt idx="6">
                  <c:v>4</c:v>
                </c:pt>
                <c:pt idx="7">
                  <c:v>5</c:v>
                </c:pt>
                <c:pt idx="8">
                  <c:v>6</c:v>
                </c:pt>
                <c:pt idx="9">
                  <c:v>5</c:v>
                </c:pt>
                <c:pt idx="10">
                  <c:v>6</c:v>
                </c:pt>
                <c:pt idx="11">
                  <c:v>5</c:v>
                </c:pt>
              </c:numCache>
            </c:numRef>
          </c:val>
          <c:extLst xmlns:c16r2="http://schemas.microsoft.com/office/drawing/2015/06/chart">
            <c:ext xmlns:c16="http://schemas.microsoft.com/office/drawing/2014/chart" uri="{C3380CC4-5D6E-409C-BE32-E72D297353CC}">
              <c16:uniqueId val="{00000000-D905-4154-918D-3B96B51AA653}"/>
            </c:ext>
          </c:extLst>
        </c:ser>
        <c:ser>
          <c:idx val="1"/>
          <c:order val="1"/>
          <c:tx>
            <c:strRef>
              <c:f>Sheet1!$C$5</c:f>
              <c:strCache>
                <c:ptCount val="1"/>
                <c:pt idx="0">
                  <c:v>2017</c:v>
                </c:pt>
              </c:strCache>
            </c:strRef>
          </c:tx>
          <c:spPr>
            <a:solidFill>
              <a:schemeClr val="accent2">
                <a:alpha val="85000"/>
              </a:schemeClr>
            </a:solidFill>
            <a:ln w="9525" cap="flat" cmpd="sng" algn="ctr">
              <a:solidFill>
                <a:schemeClr val="lt1">
                  <a:alpha val="50000"/>
                </a:schemeClr>
              </a:solidFill>
              <a:round/>
            </a:ln>
            <a:effectLst/>
          </c:spPr>
          <c:cat>
            <c:strRef>
              <c:f>Sheet1!$A$6:$A$17</c:f>
              <c:strCache>
                <c:ptCount val="12"/>
                <c:pt idx="0">
                  <c:v>Jan</c:v>
                </c:pt>
                <c:pt idx="1">
                  <c:v>Feb</c:v>
                </c:pt>
                <c:pt idx="2">
                  <c:v>Mar</c:v>
                </c:pt>
                <c:pt idx="3">
                  <c:v>Apr</c:v>
                </c:pt>
                <c:pt idx="4">
                  <c:v>May</c:v>
                </c:pt>
                <c:pt idx="5">
                  <c:v>June</c:v>
                </c:pt>
                <c:pt idx="6">
                  <c:v>July</c:v>
                </c:pt>
                <c:pt idx="7">
                  <c:v>August</c:v>
                </c:pt>
                <c:pt idx="8">
                  <c:v>September</c:v>
                </c:pt>
                <c:pt idx="9">
                  <c:v>October</c:v>
                </c:pt>
                <c:pt idx="10">
                  <c:v>November</c:v>
                </c:pt>
                <c:pt idx="11">
                  <c:v>December</c:v>
                </c:pt>
              </c:strCache>
            </c:strRef>
          </c:cat>
          <c:val>
            <c:numRef>
              <c:f>Sheet1!$C$6:$C$17</c:f>
              <c:numCache>
                <c:formatCode>General</c:formatCode>
                <c:ptCount val="12"/>
                <c:pt idx="0">
                  <c:v>3</c:v>
                </c:pt>
                <c:pt idx="1">
                  <c:v>1</c:v>
                </c:pt>
                <c:pt idx="2">
                  <c:v>5</c:v>
                </c:pt>
                <c:pt idx="3">
                  <c:v>4</c:v>
                </c:pt>
                <c:pt idx="4">
                  <c:v>4</c:v>
                </c:pt>
                <c:pt idx="5">
                  <c:v>3</c:v>
                </c:pt>
                <c:pt idx="6">
                  <c:v>2</c:v>
                </c:pt>
                <c:pt idx="7">
                  <c:v>5</c:v>
                </c:pt>
                <c:pt idx="8">
                  <c:v>3</c:v>
                </c:pt>
                <c:pt idx="9">
                  <c:v>1</c:v>
                </c:pt>
                <c:pt idx="10">
                  <c:v>1</c:v>
                </c:pt>
                <c:pt idx="11">
                  <c:v>4</c:v>
                </c:pt>
              </c:numCache>
            </c:numRef>
          </c:val>
          <c:extLst xmlns:c16r2="http://schemas.microsoft.com/office/drawing/2015/06/chart">
            <c:ext xmlns:c16="http://schemas.microsoft.com/office/drawing/2014/chart" uri="{C3380CC4-5D6E-409C-BE32-E72D297353CC}">
              <c16:uniqueId val="{00000001-D905-4154-918D-3B96B51AA653}"/>
            </c:ext>
          </c:extLst>
        </c:ser>
        <c:ser>
          <c:idx val="2"/>
          <c:order val="2"/>
          <c:tx>
            <c:strRef>
              <c:f>Sheet1!$D$5</c:f>
              <c:strCache>
                <c:ptCount val="1"/>
                <c:pt idx="0">
                  <c:v>2018</c:v>
                </c:pt>
              </c:strCache>
            </c:strRef>
          </c:tx>
          <c:spPr>
            <a:solidFill>
              <a:schemeClr val="accent3">
                <a:alpha val="85000"/>
              </a:schemeClr>
            </a:solidFill>
            <a:ln w="9525" cap="flat" cmpd="sng" algn="ctr">
              <a:solidFill>
                <a:schemeClr val="lt1">
                  <a:alpha val="50000"/>
                </a:schemeClr>
              </a:solidFill>
              <a:round/>
            </a:ln>
            <a:effectLst/>
          </c:spPr>
          <c:cat>
            <c:strRef>
              <c:f>Sheet1!$A$6:$A$17</c:f>
              <c:strCache>
                <c:ptCount val="12"/>
                <c:pt idx="0">
                  <c:v>Jan</c:v>
                </c:pt>
                <c:pt idx="1">
                  <c:v>Feb</c:v>
                </c:pt>
                <c:pt idx="2">
                  <c:v>Mar</c:v>
                </c:pt>
                <c:pt idx="3">
                  <c:v>Apr</c:v>
                </c:pt>
                <c:pt idx="4">
                  <c:v>May</c:v>
                </c:pt>
                <c:pt idx="5">
                  <c:v>June</c:v>
                </c:pt>
                <c:pt idx="6">
                  <c:v>July</c:v>
                </c:pt>
                <c:pt idx="7">
                  <c:v>August</c:v>
                </c:pt>
                <c:pt idx="8">
                  <c:v>September</c:v>
                </c:pt>
                <c:pt idx="9">
                  <c:v>October</c:v>
                </c:pt>
                <c:pt idx="10">
                  <c:v>November</c:v>
                </c:pt>
                <c:pt idx="11">
                  <c:v>December</c:v>
                </c:pt>
              </c:strCache>
            </c:strRef>
          </c:cat>
          <c:val>
            <c:numRef>
              <c:f>Sheet1!$D$6:$D$17</c:f>
              <c:numCache>
                <c:formatCode>General</c:formatCode>
                <c:ptCount val="12"/>
                <c:pt idx="0">
                  <c:v>11</c:v>
                </c:pt>
                <c:pt idx="1">
                  <c:v>4</c:v>
                </c:pt>
                <c:pt idx="2">
                  <c:v>7</c:v>
                </c:pt>
                <c:pt idx="3">
                  <c:v>6</c:v>
                </c:pt>
                <c:pt idx="4">
                  <c:v>12</c:v>
                </c:pt>
              </c:numCache>
            </c:numRef>
          </c:val>
          <c:extLst xmlns:c16r2="http://schemas.microsoft.com/office/drawing/2015/06/chart">
            <c:ext xmlns:c16="http://schemas.microsoft.com/office/drawing/2014/chart" uri="{C3380CC4-5D6E-409C-BE32-E72D297353CC}">
              <c16:uniqueId val="{00000002-D905-4154-918D-3B96B51AA653}"/>
            </c:ext>
          </c:extLst>
        </c:ser>
        <c:dLbls/>
        <c:overlap val="100"/>
        <c:axId val="77201408"/>
        <c:axId val="77202944"/>
      </c:barChart>
      <c:catAx>
        <c:axId val="7720140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77202944"/>
        <c:crosses val="autoZero"/>
        <c:auto val="1"/>
        <c:lblAlgn val="ctr"/>
        <c:lblOffset val="100"/>
      </c:catAx>
      <c:valAx>
        <c:axId val="772029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7720140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dTable>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06-04T11:40:06.883" idx="2">
    <p:pos x="10" y="10"/>
    <p:text>Iniatially 85 beds until April 2017</p:text>
    <p:extLst>
      <p:ext uri="{C676402C-5697-4E1C-873F-D02D1690AC5C}">
        <p15:threadingInfo xmlns:p15="http://schemas.microsoft.com/office/powerpoint/2012/main" xmlns="" timeZoneBias="-12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2B290-EC3B-4E20-858D-7135C1323C67}"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F604E852-94AC-4658-B246-90C7001F5716}">
      <dgm:prSet phldrT="[Text]" custT="1"/>
      <dgm:spPr/>
      <dgm:t>
        <a:bodyPr/>
        <a:lstStyle/>
        <a:p>
          <a:r>
            <a:rPr lang="en-US" sz="1100" dirty="0"/>
            <a:t>Head of Department</a:t>
          </a:r>
        </a:p>
      </dgm:t>
    </dgm:pt>
    <dgm:pt modelId="{DF85820D-D6AA-490B-B82F-158584CEE8F4}" type="parTrans" cxnId="{D87DD49D-C748-4B2B-AE9D-5061FB911526}">
      <dgm:prSet/>
      <dgm:spPr/>
      <dgm:t>
        <a:bodyPr/>
        <a:lstStyle/>
        <a:p>
          <a:endParaRPr lang="en-US" sz="1100"/>
        </a:p>
      </dgm:t>
    </dgm:pt>
    <dgm:pt modelId="{8DD4381B-5F9E-4AB8-BB40-2890C148903C}" type="sibTrans" cxnId="{D87DD49D-C748-4B2B-AE9D-5061FB911526}">
      <dgm:prSet/>
      <dgm:spPr/>
      <dgm:t>
        <a:bodyPr/>
        <a:lstStyle/>
        <a:p>
          <a:endParaRPr lang="en-US" sz="1100"/>
        </a:p>
      </dgm:t>
    </dgm:pt>
    <dgm:pt modelId="{0BB79717-5A49-4F40-808F-1A4B4B6C90F1}">
      <dgm:prSet phldrT="[Text]" custT="1"/>
      <dgm:spPr/>
      <dgm:t>
        <a:bodyPr/>
        <a:lstStyle/>
        <a:p>
          <a:r>
            <a:rPr lang="en-US" sz="1100"/>
            <a:t>OPEXCO</a:t>
          </a:r>
        </a:p>
      </dgm:t>
    </dgm:pt>
    <dgm:pt modelId="{A1A3FBA4-6DA4-4401-AD67-B3E81759B6DC}" type="sibTrans" cxnId="{C711BC50-282C-4B85-B15C-6112C9BB2244}">
      <dgm:prSet/>
      <dgm:spPr/>
      <dgm:t>
        <a:bodyPr/>
        <a:lstStyle/>
        <a:p>
          <a:endParaRPr lang="en-US" sz="1100"/>
        </a:p>
      </dgm:t>
    </dgm:pt>
    <dgm:pt modelId="{33B71FB2-8CDB-402A-9BB5-AF18539BA86C}" type="parTrans" cxnId="{C711BC50-282C-4B85-B15C-6112C9BB2244}">
      <dgm:prSet/>
      <dgm:spPr/>
      <dgm:t>
        <a:bodyPr/>
        <a:lstStyle/>
        <a:p>
          <a:endParaRPr lang="en-US" sz="1100"/>
        </a:p>
      </dgm:t>
    </dgm:pt>
    <dgm:pt modelId="{F26F58A6-4196-4EC0-AEBC-97F8F3BAFA99}">
      <dgm:prSet phldrT="[Text]" custT="1"/>
      <dgm:spPr/>
      <dgm:t>
        <a:bodyPr/>
        <a:lstStyle/>
        <a:p>
          <a:r>
            <a:rPr lang="en-US" sz="1100" dirty="0"/>
            <a:t>Top Management</a:t>
          </a:r>
        </a:p>
        <a:p>
          <a:r>
            <a:rPr lang="en-US" sz="1100" dirty="0"/>
            <a:t>(TEXCO)</a:t>
          </a:r>
        </a:p>
      </dgm:t>
    </dgm:pt>
    <dgm:pt modelId="{CF4CC785-63DD-448C-93B1-3A7A8CB77A7B}" type="sibTrans" cxnId="{9B26BBF8-BF61-4E84-9E33-4EA0F4467630}">
      <dgm:prSet/>
      <dgm:spPr/>
      <dgm:t>
        <a:bodyPr/>
        <a:lstStyle/>
        <a:p>
          <a:endParaRPr lang="en-US" sz="1100"/>
        </a:p>
      </dgm:t>
    </dgm:pt>
    <dgm:pt modelId="{943BDA45-39E7-486B-8397-8FB32C2EE7BB}" type="parTrans" cxnId="{9B26BBF8-BF61-4E84-9E33-4EA0F4467630}">
      <dgm:prSet/>
      <dgm:spPr/>
      <dgm:t>
        <a:bodyPr/>
        <a:lstStyle/>
        <a:p>
          <a:endParaRPr lang="en-US" sz="1100"/>
        </a:p>
      </dgm:t>
    </dgm:pt>
    <dgm:pt modelId="{18104572-9465-44A6-A114-B42EB4C26EC8}">
      <dgm:prSet custT="1"/>
      <dgm:spPr/>
      <dgm:t>
        <a:bodyPr/>
        <a:lstStyle/>
        <a:p>
          <a:r>
            <a:rPr lang="en-US" sz="1100"/>
            <a:t>MEC: Health </a:t>
          </a:r>
        </a:p>
      </dgm:t>
    </dgm:pt>
    <dgm:pt modelId="{710904F5-BFBE-46CA-800B-1CA9BC4C8586}" type="parTrans" cxnId="{EAFCF1C0-A4CC-4384-A12D-33BB917123B1}">
      <dgm:prSet/>
      <dgm:spPr/>
      <dgm:t>
        <a:bodyPr/>
        <a:lstStyle/>
        <a:p>
          <a:endParaRPr lang="en-US" sz="1100"/>
        </a:p>
      </dgm:t>
    </dgm:pt>
    <dgm:pt modelId="{05A9FC58-D642-480F-9EE2-33F8B40ED21A}" type="sibTrans" cxnId="{EAFCF1C0-A4CC-4384-A12D-33BB917123B1}">
      <dgm:prSet/>
      <dgm:spPr/>
      <dgm:t>
        <a:bodyPr/>
        <a:lstStyle/>
        <a:p>
          <a:endParaRPr lang="en-US" sz="1100"/>
        </a:p>
      </dgm:t>
    </dgm:pt>
    <dgm:pt modelId="{788C4AA3-F955-4CF6-81A2-F73AF6B160C8}">
      <dgm:prSet phldrT="[Text]" custT="1"/>
      <dgm:spPr/>
      <dgm:t>
        <a:bodyPr/>
        <a:lstStyle/>
        <a:p>
          <a:r>
            <a:rPr lang="en-US" sz="1100"/>
            <a:t>M&amp;E</a:t>
          </a:r>
        </a:p>
      </dgm:t>
    </dgm:pt>
    <dgm:pt modelId="{9A13E4D0-7587-43A3-8653-EF1EB7CC2A81}" type="sibTrans" cxnId="{BCA447FB-BE10-4354-B74B-5ECB790BB30B}">
      <dgm:prSet/>
      <dgm:spPr/>
      <dgm:t>
        <a:bodyPr/>
        <a:lstStyle/>
        <a:p>
          <a:endParaRPr lang="en-US" sz="1100"/>
        </a:p>
      </dgm:t>
    </dgm:pt>
    <dgm:pt modelId="{A1FDAAD9-FED7-4FFF-A1B6-866701987FC1}" type="parTrans" cxnId="{BCA447FB-BE10-4354-B74B-5ECB790BB30B}">
      <dgm:prSet/>
      <dgm:spPr/>
      <dgm:t>
        <a:bodyPr/>
        <a:lstStyle/>
        <a:p>
          <a:endParaRPr lang="en-US" sz="1100"/>
        </a:p>
      </dgm:t>
    </dgm:pt>
    <dgm:pt modelId="{E1E42BD3-08D6-4838-ACAC-33C9C15E210A}">
      <dgm:prSet custT="1"/>
      <dgm:spPr/>
      <dgm:t>
        <a:bodyPr/>
        <a:lstStyle/>
        <a:p>
          <a:r>
            <a:rPr lang="en-US" sz="1100"/>
            <a:t>FMC</a:t>
          </a:r>
        </a:p>
      </dgm:t>
    </dgm:pt>
    <dgm:pt modelId="{58EDB281-AE49-4EF3-93F2-64B0AE582E04}" type="parTrans" cxnId="{4D1C398D-9C5D-4203-B088-34F404EFDD3E}">
      <dgm:prSet/>
      <dgm:spPr/>
      <dgm:t>
        <a:bodyPr/>
        <a:lstStyle/>
        <a:p>
          <a:endParaRPr lang="en-US" sz="1100"/>
        </a:p>
      </dgm:t>
    </dgm:pt>
    <dgm:pt modelId="{3C82B749-4EE1-48F8-874C-A5D6CED61E20}" type="sibTrans" cxnId="{4D1C398D-9C5D-4203-B088-34F404EFDD3E}">
      <dgm:prSet/>
      <dgm:spPr/>
      <dgm:t>
        <a:bodyPr/>
        <a:lstStyle/>
        <a:p>
          <a:endParaRPr lang="en-US" sz="1100"/>
        </a:p>
      </dgm:t>
    </dgm:pt>
    <dgm:pt modelId="{AA7D8D41-9C63-4BD1-AF25-1F6D886F4F41}">
      <dgm:prSet custT="1"/>
      <dgm:spPr/>
      <dgm:t>
        <a:bodyPr/>
        <a:lstStyle/>
        <a:p>
          <a:r>
            <a:rPr lang="en-US" sz="1100"/>
            <a:t>DHS Exco</a:t>
          </a:r>
        </a:p>
      </dgm:t>
    </dgm:pt>
    <dgm:pt modelId="{401C5736-B8FD-42B2-9C32-FDB00A62B895}" type="parTrans" cxnId="{19C5DA48-1884-4D31-B4AE-FB4192409C5C}">
      <dgm:prSet/>
      <dgm:spPr/>
      <dgm:t>
        <a:bodyPr/>
        <a:lstStyle/>
        <a:p>
          <a:endParaRPr lang="en-US" sz="1100"/>
        </a:p>
      </dgm:t>
    </dgm:pt>
    <dgm:pt modelId="{FAC9FCB3-68F6-476F-9843-7EB9D228C8DA}" type="sibTrans" cxnId="{19C5DA48-1884-4D31-B4AE-FB4192409C5C}">
      <dgm:prSet/>
      <dgm:spPr/>
      <dgm:t>
        <a:bodyPr/>
        <a:lstStyle/>
        <a:p>
          <a:endParaRPr lang="en-US" sz="1100"/>
        </a:p>
      </dgm:t>
    </dgm:pt>
    <dgm:pt modelId="{AD24587E-4DBE-45D7-BA6A-569217F90749}">
      <dgm:prSet custT="1"/>
      <dgm:spPr/>
      <dgm:t>
        <a:bodyPr/>
        <a:lstStyle/>
        <a:p>
          <a:r>
            <a:rPr lang="en-US" sz="1100"/>
            <a:t>Central Hospital Exec</a:t>
          </a:r>
        </a:p>
      </dgm:t>
    </dgm:pt>
    <dgm:pt modelId="{FCBF02D9-A7B5-4B04-901E-3D768DA82C47}" type="parTrans" cxnId="{AC890E95-BF7B-45F8-AF2A-186E54482844}">
      <dgm:prSet/>
      <dgm:spPr/>
      <dgm:t>
        <a:bodyPr/>
        <a:lstStyle/>
        <a:p>
          <a:endParaRPr lang="en-US" sz="1100"/>
        </a:p>
      </dgm:t>
    </dgm:pt>
    <dgm:pt modelId="{481917CE-1364-480B-988B-A869DBF89D78}" type="sibTrans" cxnId="{AC890E95-BF7B-45F8-AF2A-186E54482844}">
      <dgm:prSet/>
      <dgm:spPr/>
      <dgm:t>
        <a:bodyPr/>
        <a:lstStyle/>
        <a:p>
          <a:endParaRPr lang="en-US" sz="1100"/>
        </a:p>
      </dgm:t>
    </dgm:pt>
    <dgm:pt modelId="{D76EB82F-24B1-4DF2-8A7B-4538ECD1BAF6}">
      <dgm:prSet phldrT="[Text]" custT="1"/>
      <dgm:spPr/>
      <dgm:t>
        <a:bodyPr/>
        <a:lstStyle/>
        <a:p>
          <a:r>
            <a:rPr lang="en-US" sz="1100"/>
            <a:t>Strategic Governance Exec</a:t>
          </a:r>
        </a:p>
      </dgm:t>
    </dgm:pt>
    <dgm:pt modelId="{C2CB3BBE-D4D6-43BE-9251-3BD2287EE073}" type="parTrans" cxnId="{22EC931E-0240-4CD0-BEB1-12DA78824B70}">
      <dgm:prSet/>
      <dgm:spPr/>
      <dgm:t>
        <a:bodyPr/>
        <a:lstStyle/>
        <a:p>
          <a:endParaRPr lang="en-US" sz="1100"/>
        </a:p>
      </dgm:t>
    </dgm:pt>
    <dgm:pt modelId="{163BFF20-2419-4ADA-A5FF-A91A3F26EDA6}" type="sibTrans" cxnId="{22EC931E-0240-4CD0-BEB1-12DA78824B70}">
      <dgm:prSet/>
      <dgm:spPr/>
      <dgm:t>
        <a:bodyPr/>
        <a:lstStyle/>
        <a:p>
          <a:endParaRPr lang="en-US" sz="1100"/>
        </a:p>
      </dgm:t>
    </dgm:pt>
    <dgm:pt modelId="{7A0B61AD-15D1-40B4-BE71-D10FF1607CFD}" type="pres">
      <dgm:prSet presAssocID="{BCD2B290-EC3B-4E20-858D-7135C1323C67}" presName="hierChild1" presStyleCnt="0">
        <dgm:presLayoutVars>
          <dgm:chPref val="1"/>
          <dgm:dir/>
          <dgm:animOne val="branch"/>
          <dgm:animLvl val="lvl"/>
          <dgm:resizeHandles/>
        </dgm:presLayoutVars>
      </dgm:prSet>
      <dgm:spPr/>
      <dgm:t>
        <a:bodyPr/>
        <a:lstStyle/>
        <a:p>
          <a:endParaRPr lang="en-ZA"/>
        </a:p>
      </dgm:t>
    </dgm:pt>
    <dgm:pt modelId="{D80074B2-53CB-4616-871F-C6B9A73D1228}" type="pres">
      <dgm:prSet presAssocID="{18104572-9465-44A6-A114-B42EB4C26EC8}" presName="hierRoot1" presStyleCnt="0"/>
      <dgm:spPr/>
    </dgm:pt>
    <dgm:pt modelId="{AC0E60AB-4EA3-4DBE-9754-D163A09ECF45}" type="pres">
      <dgm:prSet presAssocID="{18104572-9465-44A6-A114-B42EB4C26EC8}" presName="composite" presStyleCnt="0"/>
      <dgm:spPr/>
    </dgm:pt>
    <dgm:pt modelId="{22EE27CE-B5AE-4A3D-9A8B-4EBF1574E9F7}" type="pres">
      <dgm:prSet presAssocID="{18104572-9465-44A6-A114-B42EB4C26EC8}" presName="background" presStyleLbl="node0" presStyleIdx="0" presStyleCnt="2"/>
      <dgm:spPr/>
    </dgm:pt>
    <dgm:pt modelId="{560A4B9C-E52E-4CE7-A706-79A831736A9E}" type="pres">
      <dgm:prSet presAssocID="{18104572-9465-44A6-A114-B42EB4C26EC8}" presName="text" presStyleLbl="fgAcc0" presStyleIdx="0" presStyleCnt="2">
        <dgm:presLayoutVars>
          <dgm:chPref val="3"/>
        </dgm:presLayoutVars>
      </dgm:prSet>
      <dgm:spPr/>
      <dgm:t>
        <a:bodyPr/>
        <a:lstStyle/>
        <a:p>
          <a:endParaRPr lang="en-ZA"/>
        </a:p>
      </dgm:t>
    </dgm:pt>
    <dgm:pt modelId="{54BFB72C-8BED-441E-83B0-681A22559F70}" type="pres">
      <dgm:prSet presAssocID="{18104572-9465-44A6-A114-B42EB4C26EC8}" presName="hierChild2" presStyleCnt="0"/>
      <dgm:spPr/>
    </dgm:pt>
    <dgm:pt modelId="{FCF2D674-CB71-43F7-904A-BCE95C9D4BC3}" type="pres">
      <dgm:prSet presAssocID="{DF85820D-D6AA-490B-B82F-158584CEE8F4}" presName="Name10" presStyleLbl="parChTrans1D2" presStyleIdx="0" presStyleCnt="1"/>
      <dgm:spPr/>
      <dgm:t>
        <a:bodyPr/>
        <a:lstStyle/>
        <a:p>
          <a:endParaRPr lang="en-ZA"/>
        </a:p>
      </dgm:t>
    </dgm:pt>
    <dgm:pt modelId="{8B5072DA-81CD-4BB4-945E-C25DC76B8B89}" type="pres">
      <dgm:prSet presAssocID="{F604E852-94AC-4658-B246-90C7001F5716}" presName="hierRoot2" presStyleCnt="0"/>
      <dgm:spPr/>
    </dgm:pt>
    <dgm:pt modelId="{ED671DE5-C5AC-460E-AC8F-C263B80C5496}" type="pres">
      <dgm:prSet presAssocID="{F604E852-94AC-4658-B246-90C7001F5716}" presName="composite2" presStyleCnt="0"/>
      <dgm:spPr/>
    </dgm:pt>
    <dgm:pt modelId="{0DBA07FD-CD0A-4213-BF12-7F9D5D4AC86A}" type="pres">
      <dgm:prSet presAssocID="{F604E852-94AC-4658-B246-90C7001F5716}" presName="background2" presStyleLbl="node2" presStyleIdx="0" presStyleCnt="1"/>
      <dgm:spPr/>
    </dgm:pt>
    <dgm:pt modelId="{EF382CD7-757B-4534-8F2D-65D4CD6076AA}" type="pres">
      <dgm:prSet presAssocID="{F604E852-94AC-4658-B246-90C7001F5716}" presName="text2" presStyleLbl="fgAcc2" presStyleIdx="0" presStyleCnt="1">
        <dgm:presLayoutVars>
          <dgm:chPref val="3"/>
        </dgm:presLayoutVars>
      </dgm:prSet>
      <dgm:spPr/>
      <dgm:t>
        <a:bodyPr/>
        <a:lstStyle/>
        <a:p>
          <a:endParaRPr lang="en-ZA"/>
        </a:p>
      </dgm:t>
    </dgm:pt>
    <dgm:pt modelId="{F1568805-746D-4721-92D1-FF338ED1CF92}" type="pres">
      <dgm:prSet presAssocID="{F604E852-94AC-4658-B246-90C7001F5716}" presName="hierChild3" presStyleCnt="0"/>
      <dgm:spPr/>
    </dgm:pt>
    <dgm:pt modelId="{ADB80428-2242-4BDB-9BF3-FAF55C15E426}" type="pres">
      <dgm:prSet presAssocID="{943BDA45-39E7-486B-8397-8FB32C2EE7BB}" presName="Name17" presStyleLbl="parChTrans1D3" presStyleIdx="0" presStyleCnt="1"/>
      <dgm:spPr/>
      <dgm:t>
        <a:bodyPr/>
        <a:lstStyle/>
        <a:p>
          <a:endParaRPr lang="en-ZA"/>
        </a:p>
      </dgm:t>
    </dgm:pt>
    <dgm:pt modelId="{59BB41D0-AA02-4A0B-98AA-FC8CFD08EBA9}" type="pres">
      <dgm:prSet presAssocID="{F26F58A6-4196-4EC0-AEBC-97F8F3BAFA99}" presName="hierRoot3" presStyleCnt="0"/>
      <dgm:spPr/>
    </dgm:pt>
    <dgm:pt modelId="{5DFE738A-0C6A-41FE-8E8A-962D915D3A8F}" type="pres">
      <dgm:prSet presAssocID="{F26F58A6-4196-4EC0-AEBC-97F8F3BAFA99}" presName="composite3" presStyleCnt="0"/>
      <dgm:spPr/>
    </dgm:pt>
    <dgm:pt modelId="{13F3A558-0BAE-4FE5-B915-D092B2C3EAE6}" type="pres">
      <dgm:prSet presAssocID="{F26F58A6-4196-4EC0-AEBC-97F8F3BAFA99}" presName="background3" presStyleLbl="node3" presStyleIdx="0" presStyleCnt="1"/>
      <dgm:spPr/>
    </dgm:pt>
    <dgm:pt modelId="{5D45661E-6880-4657-A83B-D04B4859E10B}" type="pres">
      <dgm:prSet presAssocID="{F26F58A6-4196-4EC0-AEBC-97F8F3BAFA99}" presName="text3" presStyleLbl="fgAcc3" presStyleIdx="0" presStyleCnt="1" custScaleX="126356">
        <dgm:presLayoutVars>
          <dgm:chPref val="3"/>
        </dgm:presLayoutVars>
      </dgm:prSet>
      <dgm:spPr/>
      <dgm:t>
        <a:bodyPr/>
        <a:lstStyle/>
        <a:p>
          <a:endParaRPr lang="en-ZA"/>
        </a:p>
      </dgm:t>
    </dgm:pt>
    <dgm:pt modelId="{7233FF1D-806F-49A2-903B-38330D2F1529}" type="pres">
      <dgm:prSet presAssocID="{F26F58A6-4196-4EC0-AEBC-97F8F3BAFA99}" presName="hierChild4" presStyleCnt="0"/>
      <dgm:spPr/>
    </dgm:pt>
    <dgm:pt modelId="{010C3F77-18EB-48E7-BE5A-5487117A3E04}" type="pres">
      <dgm:prSet presAssocID="{33B71FB2-8CDB-402A-9BB5-AF18539BA86C}" presName="Name23" presStyleLbl="parChTrans1D4" presStyleIdx="0" presStyleCnt="5"/>
      <dgm:spPr/>
      <dgm:t>
        <a:bodyPr/>
        <a:lstStyle/>
        <a:p>
          <a:endParaRPr lang="en-ZA"/>
        </a:p>
      </dgm:t>
    </dgm:pt>
    <dgm:pt modelId="{652D945B-6999-4BC0-B123-A48760E6E060}" type="pres">
      <dgm:prSet presAssocID="{0BB79717-5A49-4F40-808F-1A4B4B6C90F1}" presName="hierRoot4" presStyleCnt="0"/>
      <dgm:spPr/>
    </dgm:pt>
    <dgm:pt modelId="{91ED5CDF-19C9-465C-94F8-62F2C7BE84A6}" type="pres">
      <dgm:prSet presAssocID="{0BB79717-5A49-4F40-808F-1A4B4B6C90F1}" presName="composite4" presStyleCnt="0"/>
      <dgm:spPr/>
    </dgm:pt>
    <dgm:pt modelId="{D665BB8F-E556-44F6-9AD3-50BFE1E2FA12}" type="pres">
      <dgm:prSet presAssocID="{0BB79717-5A49-4F40-808F-1A4B4B6C90F1}" presName="background4" presStyleLbl="node4" presStyleIdx="0" presStyleCnt="5"/>
      <dgm:spPr/>
    </dgm:pt>
    <dgm:pt modelId="{D8FA5D0A-CABA-4992-A567-9C42C60C45AB}" type="pres">
      <dgm:prSet presAssocID="{0BB79717-5A49-4F40-808F-1A4B4B6C90F1}" presName="text4" presStyleLbl="fgAcc4" presStyleIdx="0" presStyleCnt="5">
        <dgm:presLayoutVars>
          <dgm:chPref val="3"/>
        </dgm:presLayoutVars>
      </dgm:prSet>
      <dgm:spPr/>
      <dgm:t>
        <a:bodyPr/>
        <a:lstStyle/>
        <a:p>
          <a:endParaRPr lang="en-ZA"/>
        </a:p>
      </dgm:t>
    </dgm:pt>
    <dgm:pt modelId="{A0BC6EBC-3AFB-42CD-B913-90E7B3672B6F}" type="pres">
      <dgm:prSet presAssocID="{0BB79717-5A49-4F40-808F-1A4B4B6C90F1}" presName="hierChild5" presStyleCnt="0"/>
      <dgm:spPr/>
    </dgm:pt>
    <dgm:pt modelId="{A163107F-ACA5-4E4C-AE8F-BD098530505B}" type="pres">
      <dgm:prSet presAssocID="{401C5736-B8FD-42B2-9C32-FDB00A62B895}" presName="Name23" presStyleLbl="parChTrans1D4" presStyleIdx="1" presStyleCnt="5"/>
      <dgm:spPr/>
      <dgm:t>
        <a:bodyPr/>
        <a:lstStyle/>
        <a:p>
          <a:endParaRPr lang="en-ZA"/>
        </a:p>
      </dgm:t>
    </dgm:pt>
    <dgm:pt modelId="{C1E63B99-B984-441B-BBAC-4E62F8BC6B21}" type="pres">
      <dgm:prSet presAssocID="{AA7D8D41-9C63-4BD1-AF25-1F6D886F4F41}" presName="hierRoot4" presStyleCnt="0"/>
      <dgm:spPr/>
    </dgm:pt>
    <dgm:pt modelId="{B159D808-4839-4663-9228-AC2AC4C72ED6}" type="pres">
      <dgm:prSet presAssocID="{AA7D8D41-9C63-4BD1-AF25-1F6D886F4F41}" presName="composite4" presStyleCnt="0"/>
      <dgm:spPr/>
    </dgm:pt>
    <dgm:pt modelId="{2B145CD0-6C2E-4438-A97E-CFA94AD24CC8}" type="pres">
      <dgm:prSet presAssocID="{AA7D8D41-9C63-4BD1-AF25-1F6D886F4F41}" presName="background4" presStyleLbl="node4" presStyleIdx="1" presStyleCnt="5"/>
      <dgm:spPr/>
    </dgm:pt>
    <dgm:pt modelId="{E7AF3728-0BE1-4EB2-BF41-303594D32F49}" type="pres">
      <dgm:prSet presAssocID="{AA7D8D41-9C63-4BD1-AF25-1F6D886F4F41}" presName="text4" presStyleLbl="fgAcc4" presStyleIdx="1" presStyleCnt="5">
        <dgm:presLayoutVars>
          <dgm:chPref val="3"/>
        </dgm:presLayoutVars>
      </dgm:prSet>
      <dgm:spPr/>
      <dgm:t>
        <a:bodyPr/>
        <a:lstStyle/>
        <a:p>
          <a:endParaRPr lang="en-ZA"/>
        </a:p>
      </dgm:t>
    </dgm:pt>
    <dgm:pt modelId="{205A9B08-E811-4D00-846F-27B9C60E8C93}" type="pres">
      <dgm:prSet presAssocID="{AA7D8D41-9C63-4BD1-AF25-1F6D886F4F41}" presName="hierChild5" presStyleCnt="0"/>
      <dgm:spPr/>
    </dgm:pt>
    <dgm:pt modelId="{89B5E6F8-ED08-4572-9B26-80F2EB3479CB}" type="pres">
      <dgm:prSet presAssocID="{FCBF02D9-A7B5-4B04-901E-3D768DA82C47}" presName="Name23" presStyleLbl="parChTrans1D4" presStyleIdx="2" presStyleCnt="5"/>
      <dgm:spPr/>
      <dgm:t>
        <a:bodyPr/>
        <a:lstStyle/>
        <a:p>
          <a:endParaRPr lang="en-ZA"/>
        </a:p>
      </dgm:t>
    </dgm:pt>
    <dgm:pt modelId="{7DE75C00-3031-418B-B1D6-8236E502FD94}" type="pres">
      <dgm:prSet presAssocID="{AD24587E-4DBE-45D7-BA6A-569217F90749}" presName="hierRoot4" presStyleCnt="0"/>
      <dgm:spPr/>
    </dgm:pt>
    <dgm:pt modelId="{84754F64-8B76-461E-A1BE-EC1F223147AF}" type="pres">
      <dgm:prSet presAssocID="{AD24587E-4DBE-45D7-BA6A-569217F90749}" presName="composite4" presStyleCnt="0"/>
      <dgm:spPr/>
    </dgm:pt>
    <dgm:pt modelId="{B98C97A2-28F3-4C00-83F3-0D089BE8FE40}" type="pres">
      <dgm:prSet presAssocID="{AD24587E-4DBE-45D7-BA6A-569217F90749}" presName="background4" presStyleLbl="node4" presStyleIdx="2" presStyleCnt="5"/>
      <dgm:spPr/>
    </dgm:pt>
    <dgm:pt modelId="{361021B9-EFF0-430C-99C7-43531F55F47F}" type="pres">
      <dgm:prSet presAssocID="{AD24587E-4DBE-45D7-BA6A-569217F90749}" presName="text4" presStyleLbl="fgAcc4" presStyleIdx="2" presStyleCnt="5">
        <dgm:presLayoutVars>
          <dgm:chPref val="3"/>
        </dgm:presLayoutVars>
      </dgm:prSet>
      <dgm:spPr/>
      <dgm:t>
        <a:bodyPr/>
        <a:lstStyle/>
        <a:p>
          <a:endParaRPr lang="en-ZA"/>
        </a:p>
      </dgm:t>
    </dgm:pt>
    <dgm:pt modelId="{F629FED4-C17D-4937-8737-D45F53D30CA0}" type="pres">
      <dgm:prSet presAssocID="{AD24587E-4DBE-45D7-BA6A-569217F90749}" presName="hierChild5" presStyleCnt="0"/>
      <dgm:spPr/>
    </dgm:pt>
    <dgm:pt modelId="{F7A4D9D7-E442-4D6D-BDA3-737AFF479A15}" type="pres">
      <dgm:prSet presAssocID="{A1FDAAD9-FED7-4FFF-A1B6-866701987FC1}" presName="Name23" presStyleLbl="parChTrans1D4" presStyleIdx="3" presStyleCnt="5"/>
      <dgm:spPr/>
      <dgm:t>
        <a:bodyPr/>
        <a:lstStyle/>
        <a:p>
          <a:endParaRPr lang="en-ZA"/>
        </a:p>
      </dgm:t>
    </dgm:pt>
    <dgm:pt modelId="{5B0C4BB1-9448-4D97-B729-CCF15157DA1B}" type="pres">
      <dgm:prSet presAssocID="{788C4AA3-F955-4CF6-81A2-F73AF6B160C8}" presName="hierRoot4" presStyleCnt="0"/>
      <dgm:spPr/>
    </dgm:pt>
    <dgm:pt modelId="{D8A6EFAA-2C12-4CA7-BE5F-9032218EF8CF}" type="pres">
      <dgm:prSet presAssocID="{788C4AA3-F955-4CF6-81A2-F73AF6B160C8}" presName="composite4" presStyleCnt="0"/>
      <dgm:spPr/>
    </dgm:pt>
    <dgm:pt modelId="{5C51CA5E-56ED-464D-B3B8-BB6D1E0E911B}" type="pres">
      <dgm:prSet presAssocID="{788C4AA3-F955-4CF6-81A2-F73AF6B160C8}" presName="background4" presStyleLbl="node4" presStyleIdx="3" presStyleCnt="5"/>
      <dgm:spPr/>
    </dgm:pt>
    <dgm:pt modelId="{BF2822A1-2099-4F53-BEC1-5F073EA04AA9}" type="pres">
      <dgm:prSet presAssocID="{788C4AA3-F955-4CF6-81A2-F73AF6B160C8}" presName="text4" presStyleLbl="fgAcc4" presStyleIdx="3" presStyleCnt="5">
        <dgm:presLayoutVars>
          <dgm:chPref val="3"/>
        </dgm:presLayoutVars>
      </dgm:prSet>
      <dgm:spPr/>
      <dgm:t>
        <a:bodyPr/>
        <a:lstStyle/>
        <a:p>
          <a:endParaRPr lang="en-ZA"/>
        </a:p>
      </dgm:t>
    </dgm:pt>
    <dgm:pt modelId="{B4B7DE80-9BD4-4385-AD45-FB1C6544822C}" type="pres">
      <dgm:prSet presAssocID="{788C4AA3-F955-4CF6-81A2-F73AF6B160C8}" presName="hierChild5" presStyleCnt="0"/>
      <dgm:spPr/>
    </dgm:pt>
    <dgm:pt modelId="{EBBE7543-CA97-45BC-BAC3-B6D4DD8DBB67}" type="pres">
      <dgm:prSet presAssocID="{58EDB281-AE49-4EF3-93F2-64B0AE582E04}" presName="Name23" presStyleLbl="parChTrans1D4" presStyleIdx="4" presStyleCnt="5"/>
      <dgm:spPr/>
      <dgm:t>
        <a:bodyPr/>
        <a:lstStyle/>
        <a:p>
          <a:endParaRPr lang="en-ZA"/>
        </a:p>
      </dgm:t>
    </dgm:pt>
    <dgm:pt modelId="{397A3C26-AEAC-4CE6-9875-6DBA13D0174D}" type="pres">
      <dgm:prSet presAssocID="{E1E42BD3-08D6-4838-ACAC-33C9C15E210A}" presName="hierRoot4" presStyleCnt="0"/>
      <dgm:spPr/>
    </dgm:pt>
    <dgm:pt modelId="{1A9B9167-0150-4178-BFDC-9AE89EC037DA}" type="pres">
      <dgm:prSet presAssocID="{E1E42BD3-08D6-4838-ACAC-33C9C15E210A}" presName="composite4" presStyleCnt="0"/>
      <dgm:spPr/>
    </dgm:pt>
    <dgm:pt modelId="{98A264B4-E651-4BCA-88F6-51DC7A288618}" type="pres">
      <dgm:prSet presAssocID="{E1E42BD3-08D6-4838-ACAC-33C9C15E210A}" presName="background4" presStyleLbl="node4" presStyleIdx="4" presStyleCnt="5"/>
      <dgm:spPr/>
    </dgm:pt>
    <dgm:pt modelId="{062B94E7-D6D5-483D-88AE-47DF7E2D6F72}" type="pres">
      <dgm:prSet presAssocID="{E1E42BD3-08D6-4838-ACAC-33C9C15E210A}" presName="text4" presStyleLbl="fgAcc4" presStyleIdx="4" presStyleCnt="5">
        <dgm:presLayoutVars>
          <dgm:chPref val="3"/>
        </dgm:presLayoutVars>
      </dgm:prSet>
      <dgm:spPr/>
      <dgm:t>
        <a:bodyPr/>
        <a:lstStyle/>
        <a:p>
          <a:endParaRPr lang="en-ZA"/>
        </a:p>
      </dgm:t>
    </dgm:pt>
    <dgm:pt modelId="{4861F59B-ED8E-4A4D-8D77-B22B9F064F55}" type="pres">
      <dgm:prSet presAssocID="{E1E42BD3-08D6-4838-ACAC-33C9C15E210A}" presName="hierChild5" presStyleCnt="0"/>
      <dgm:spPr/>
    </dgm:pt>
    <dgm:pt modelId="{7A803C96-27C2-410B-BEF6-84EEBCED009D}" type="pres">
      <dgm:prSet presAssocID="{D76EB82F-24B1-4DF2-8A7B-4538ECD1BAF6}" presName="hierRoot1" presStyleCnt="0"/>
      <dgm:spPr/>
    </dgm:pt>
    <dgm:pt modelId="{1482AE58-84EA-4745-810A-5054A16A908C}" type="pres">
      <dgm:prSet presAssocID="{D76EB82F-24B1-4DF2-8A7B-4538ECD1BAF6}" presName="composite" presStyleCnt="0"/>
      <dgm:spPr/>
    </dgm:pt>
    <dgm:pt modelId="{07DAE6E7-0AA5-43B1-8585-874B9D399783}" type="pres">
      <dgm:prSet presAssocID="{D76EB82F-24B1-4DF2-8A7B-4538ECD1BAF6}" presName="background" presStyleLbl="node0" presStyleIdx="1" presStyleCnt="2"/>
      <dgm:spPr/>
    </dgm:pt>
    <dgm:pt modelId="{BE6F9116-C127-4626-A5BF-5603930111FC}" type="pres">
      <dgm:prSet presAssocID="{D76EB82F-24B1-4DF2-8A7B-4538ECD1BAF6}" presName="text" presStyleLbl="fgAcc0" presStyleIdx="1" presStyleCnt="2" custLinFactY="56727" custLinFactNeighborX="75725" custLinFactNeighborY="100000">
        <dgm:presLayoutVars>
          <dgm:chPref val="3"/>
        </dgm:presLayoutVars>
      </dgm:prSet>
      <dgm:spPr/>
      <dgm:t>
        <a:bodyPr/>
        <a:lstStyle/>
        <a:p>
          <a:endParaRPr lang="en-ZA"/>
        </a:p>
      </dgm:t>
    </dgm:pt>
    <dgm:pt modelId="{66241634-2E0F-4E55-99F6-F20BDAB68AA3}" type="pres">
      <dgm:prSet presAssocID="{D76EB82F-24B1-4DF2-8A7B-4538ECD1BAF6}" presName="hierChild2" presStyleCnt="0"/>
      <dgm:spPr/>
    </dgm:pt>
  </dgm:ptLst>
  <dgm:cxnLst>
    <dgm:cxn modelId="{543BC99A-D5C2-49F5-AF59-7F01FCE60735}" type="presOf" srcId="{DF85820D-D6AA-490B-B82F-158584CEE8F4}" destId="{FCF2D674-CB71-43F7-904A-BCE95C9D4BC3}" srcOrd="0" destOrd="0" presId="urn:microsoft.com/office/officeart/2005/8/layout/hierarchy1"/>
    <dgm:cxn modelId="{2FD4B153-AB19-436D-B805-2F442E8A8DAF}" type="presOf" srcId="{AD24587E-4DBE-45D7-BA6A-569217F90749}" destId="{361021B9-EFF0-430C-99C7-43531F55F47F}" srcOrd="0" destOrd="0" presId="urn:microsoft.com/office/officeart/2005/8/layout/hierarchy1"/>
    <dgm:cxn modelId="{01BC2476-4F01-40C6-A0D4-9D0362E060DC}" type="presOf" srcId="{E1E42BD3-08D6-4838-ACAC-33C9C15E210A}" destId="{062B94E7-D6D5-483D-88AE-47DF7E2D6F72}" srcOrd="0" destOrd="0" presId="urn:microsoft.com/office/officeart/2005/8/layout/hierarchy1"/>
    <dgm:cxn modelId="{19C5DA48-1884-4D31-B4AE-FB4192409C5C}" srcId="{0BB79717-5A49-4F40-808F-1A4B4B6C90F1}" destId="{AA7D8D41-9C63-4BD1-AF25-1F6D886F4F41}" srcOrd="0" destOrd="0" parTransId="{401C5736-B8FD-42B2-9C32-FDB00A62B895}" sibTransId="{FAC9FCB3-68F6-476F-9843-7EB9D228C8DA}"/>
    <dgm:cxn modelId="{22EC931E-0240-4CD0-BEB1-12DA78824B70}" srcId="{BCD2B290-EC3B-4E20-858D-7135C1323C67}" destId="{D76EB82F-24B1-4DF2-8A7B-4538ECD1BAF6}" srcOrd="1" destOrd="0" parTransId="{C2CB3BBE-D4D6-43BE-9251-3BD2287EE073}" sibTransId="{163BFF20-2419-4ADA-A5FF-A91A3F26EDA6}"/>
    <dgm:cxn modelId="{BEB06567-771D-43A0-8467-0F0EA8148FC3}" type="presOf" srcId="{D76EB82F-24B1-4DF2-8A7B-4538ECD1BAF6}" destId="{BE6F9116-C127-4626-A5BF-5603930111FC}" srcOrd="0" destOrd="0" presId="urn:microsoft.com/office/officeart/2005/8/layout/hierarchy1"/>
    <dgm:cxn modelId="{7853B7AF-3619-4799-B684-011F667285F5}" type="presOf" srcId="{788C4AA3-F955-4CF6-81A2-F73AF6B160C8}" destId="{BF2822A1-2099-4F53-BEC1-5F073EA04AA9}" srcOrd="0" destOrd="0" presId="urn:microsoft.com/office/officeart/2005/8/layout/hierarchy1"/>
    <dgm:cxn modelId="{9B26BBF8-BF61-4E84-9E33-4EA0F4467630}" srcId="{F604E852-94AC-4658-B246-90C7001F5716}" destId="{F26F58A6-4196-4EC0-AEBC-97F8F3BAFA99}" srcOrd="0" destOrd="0" parTransId="{943BDA45-39E7-486B-8397-8FB32C2EE7BB}" sibTransId="{CF4CC785-63DD-448C-93B1-3A7A8CB77A7B}"/>
    <dgm:cxn modelId="{1BB02A39-ADF5-4ACF-96F9-F04D2D0B15B8}" type="presOf" srcId="{F604E852-94AC-4658-B246-90C7001F5716}" destId="{EF382CD7-757B-4534-8F2D-65D4CD6076AA}" srcOrd="0" destOrd="0" presId="urn:microsoft.com/office/officeart/2005/8/layout/hierarchy1"/>
    <dgm:cxn modelId="{35E912D3-70A9-408D-8C51-AB3B0B3B9C64}" type="presOf" srcId="{BCD2B290-EC3B-4E20-858D-7135C1323C67}" destId="{7A0B61AD-15D1-40B4-BE71-D10FF1607CFD}" srcOrd="0" destOrd="0" presId="urn:microsoft.com/office/officeart/2005/8/layout/hierarchy1"/>
    <dgm:cxn modelId="{BCA447FB-BE10-4354-B74B-5ECB790BB30B}" srcId="{F26F58A6-4196-4EC0-AEBC-97F8F3BAFA99}" destId="{788C4AA3-F955-4CF6-81A2-F73AF6B160C8}" srcOrd="1" destOrd="0" parTransId="{A1FDAAD9-FED7-4FFF-A1B6-866701987FC1}" sibTransId="{9A13E4D0-7587-43A3-8653-EF1EB7CC2A81}"/>
    <dgm:cxn modelId="{A28C02E6-5B51-47B9-BD5E-E91DEBC30B71}" type="presOf" srcId="{58EDB281-AE49-4EF3-93F2-64B0AE582E04}" destId="{EBBE7543-CA97-45BC-BAC3-B6D4DD8DBB67}" srcOrd="0" destOrd="0" presId="urn:microsoft.com/office/officeart/2005/8/layout/hierarchy1"/>
    <dgm:cxn modelId="{EAFCF1C0-A4CC-4384-A12D-33BB917123B1}" srcId="{BCD2B290-EC3B-4E20-858D-7135C1323C67}" destId="{18104572-9465-44A6-A114-B42EB4C26EC8}" srcOrd="0" destOrd="0" parTransId="{710904F5-BFBE-46CA-800B-1CA9BC4C8586}" sibTransId="{05A9FC58-D642-480F-9EE2-33F8B40ED21A}"/>
    <dgm:cxn modelId="{54446AFA-5BFF-46CB-A4B1-A4D45291160A}" type="presOf" srcId="{401C5736-B8FD-42B2-9C32-FDB00A62B895}" destId="{A163107F-ACA5-4E4C-AE8F-BD098530505B}" srcOrd="0" destOrd="0" presId="urn:microsoft.com/office/officeart/2005/8/layout/hierarchy1"/>
    <dgm:cxn modelId="{C3CC8C15-54A7-4038-8482-D56AB90B142B}" type="presOf" srcId="{FCBF02D9-A7B5-4B04-901E-3D768DA82C47}" destId="{89B5E6F8-ED08-4572-9B26-80F2EB3479CB}" srcOrd="0" destOrd="0" presId="urn:microsoft.com/office/officeart/2005/8/layout/hierarchy1"/>
    <dgm:cxn modelId="{C711BC50-282C-4B85-B15C-6112C9BB2244}" srcId="{F26F58A6-4196-4EC0-AEBC-97F8F3BAFA99}" destId="{0BB79717-5A49-4F40-808F-1A4B4B6C90F1}" srcOrd="0" destOrd="0" parTransId="{33B71FB2-8CDB-402A-9BB5-AF18539BA86C}" sibTransId="{A1A3FBA4-6DA4-4401-AD67-B3E81759B6DC}"/>
    <dgm:cxn modelId="{888A7010-2CC5-4287-A7E7-35E6586C7BB5}" type="presOf" srcId="{AA7D8D41-9C63-4BD1-AF25-1F6D886F4F41}" destId="{E7AF3728-0BE1-4EB2-BF41-303594D32F49}" srcOrd="0" destOrd="0" presId="urn:microsoft.com/office/officeart/2005/8/layout/hierarchy1"/>
    <dgm:cxn modelId="{B6FBA565-B35F-4373-ACC4-9623C5172FB4}" type="presOf" srcId="{A1FDAAD9-FED7-4FFF-A1B6-866701987FC1}" destId="{F7A4D9D7-E442-4D6D-BDA3-737AFF479A15}" srcOrd="0" destOrd="0" presId="urn:microsoft.com/office/officeart/2005/8/layout/hierarchy1"/>
    <dgm:cxn modelId="{024240A5-EB0A-4D73-A3E6-0867690AE29B}" type="presOf" srcId="{0BB79717-5A49-4F40-808F-1A4B4B6C90F1}" destId="{D8FA5D0A-CABA-4992-A567-9C42C60C45AB}" srcOrd="0" destOrd="0" presId="urn:microsoft.com/office/officeart/2005/8/layout/hierarchy1"/>
    <dgm:cxn modelId="{4D1C398D-9C5D-4203-B088-34F404EFDD3E}" srcId="{F26F58A6-4196-4EC0-AEBC-97F8F3BAFA99}" destId="{E1E42BD3-08D6-4838-ACAC-33C9C15E210A}" srcOrd="2" destOrd="0" parTransId="{58EDB281-AE49-4EF3-93F2-64B0AE582E04}" sibTransId="{3C82B749-4EE1-48F8-874C-A5D6CED61E20}"/>
    <dgm:cxn modelId="{AC890E95-BF7B-45F8-AF2A-186E54482844}" srcId="{0BB79717-5A49-4F40-808F-1A4B4B6C90F1}" destId="{AD24587E-4DBE-45D7-BA6A-569217F90749}" srcOrd="1" destOrd="0" parTransId="{FCBF02D9-A7B5-4B04-901E-3D768DA82C47}" sibTransId="{481917CE-1364-480B-988B-A869DBF89D78}"/>
    <dgm:cxn modelId="{79E58857-6A78-4CD0-9FAB-F14DE402F45E}" type="presOf" srcId="{18104572-9465-44A6-A114-B42EB4C26EC8}" destId="{560A4B9C-E52E-4CE7-A706-79A831736A9E}" srcOrd="0" destOrd="0" presId="urn:microsoft.com/office/officeart/2005/8/layout/hierarchy1"/>
    <dgm:cxn modelId="{C546482E-95AA-4DDC-B3FF-4C70557F0CF2}" type="presOf" srcId="{33B71FB2-8CDB-402A-9BB5-AF18539BA86C}" destId="{010C3F77-18EB-48E7-BE5A-5487117A3E04}" srcOrd="0" destOrd="0" presId="urn:microsoft.com/office/officeart/2005/8/layout/hierarchy1"/>
    <dgm:cxn modelId="{D87DD49D-C748-4B2B-AE9D-5061FB911526}" srcId="{18104572-9465-44A6-A114-B42EB4C26EC8}" destId="{F604E852-94AC-4658-B246-90C7001F5716}" srcOrd="0" destOrd="0" parTransId="{DF85820D-D6AA-490B-B82F-158584CEE8F4}" sibTransId="{8DD4381B-5F9E-4AB8-BB40-2890C148903C}"/>
    <dgm:cxn modelId="{4A60E78D-5B9C-493D-9A40-328D0B2887C5}" type="presOf" srcId="{F26F58A6-4196-4EC0-AEBC-97F8F3BAFA99}" destId="{5D45661E-6880-4657-A83B-D04B4859E10B}" srcOrd="0" destOrd="0" presId="urn:microsoft.com/office/officeart/2005/8/layout/hierarchy1"/>
    <dgm:cxn modelId="{EF15C2D4-9D73-40B5-B0FE-07D9CC81E2C5}" type="presOf" srcId="{943BDA45-39E7-486B-8397-8FB32C2EE7BB}" destId="{ADB80428-2242-4BDB-9BF3-FAF55C15E426}" srcOrd="0" destOrd="0" presId="urn:microsoft.com/office/officeart/2005/8/layout/hierarchy1"/>
    <dgm:cxn modelId="{96FBF870-E700-4536-8530-96D54403A71E}" type="presParOf" srcId="{7A0B61AD-15D1-40B4-BE71-D10FF1607CFD}" destId="{D80074B2-53CB-4616-871F-C6B9A73D1228}" srcOrd="0" destOrd="0" presId="urn:microsoft.com/office/officeart/2005/8/layout/hierarchy1"/>
    <dgm:cxn modelId="{7AB169BA-39C8-4963-BBFC-0B0C3C33D5FD}" type="presParOf" srcId="{D80074B2-53CB-4616-871F-C6B9A73D1228}" destId="{AC0E60AB-4EA3-4DBE-9754-D163A09ECF45}" srcOrd="0" destOrd="0" presId="urn:microsoft.com/office/officeart/2005/8/layout/hierarchy1"/>
    <dgm:cxn modelId="{7C0DF47F-EB83-435F-A95E-C656B1BBE7B9}" type="presParOf" srcId="{AC0E60AB-4EA3-4DBE-9754-D163A09ECF45}" destId="{22EE27CE-B5AE-4A3D-9A8B-4EBF1574E9F7}" srcOrd="0" destOrd="0" presId="urn:microsoft.com/office/officeart/2005/8/layout/hierarchy1"/>
    <dgm:cxn modelId="{083D7CFC-E331-4B2A-B5FD-C3B92A76D200}" type="presParOf" srcId="{AC0E60AB-4EA3-4DBE-9754-D163A09ECF45}" destId="{560A4B9C-E52E-4CE7-A706-79A831736A9E}" srcOrd="1" destOrd="0" presId="urn:microsoft.com/office/officeart/2005/8/layout/hierarchy1"/>
    <dgm:cxn modelId="{4CF59EC9-E0DD-4EF1-8B5E-49A637704E11}" type="presParOf" srcId="{D80074B2-53CB-4616-871F-C6B9A73D1228}" destId="{54BFB72C-8BED-441E-83B0-681A22559F70}" srcOrd="1" destOrd="0" presId="urn:microsoft.com/office/officeart/2005/8/layout/hierarchy1"/>
    <dgm:cxn modelId="{0DF0B37C-A2FB-4ACB-BF2F-6FE38629B0AB}" type="presParOf" srcId="{54BFB72C-8BED-441E-83B0-681A22559F70}" destId="{FCF2D674-CB71-43F7-904A-BCE95C9D4BC3}" srcOrd="0" destOrd="0" presId="urn:microsoft.com/office/officeart/2005/8/layout/hierarchy1"/>
    <dgm:cxn modelId="{55D3568A-1D78-4825-9F33-4EDE7FC88D40}" type="presParOf" srcId="{54BFB72C-8BED-441E-83B0-681A22559F70}" destId="{8B5072DA-81CD-4BB4-945E-C25DC76B8B89}" srcOrd="1" destOrd="0" presId="urn:microsoft.com/office/officeart/2005/8/layout/hierarchy1"/>
    <dgm:cxn modelId="{4BEEC129-3EFA-4E0D-B64C-34A269FE2A9D}" type="presParOf" srcId="{8B5072DA-81CD-4BB4-945E-C25DC76B8B89}" destId="{ED671DE5-C5AC-460E-AC8F-C263B80C5496}" srcOrd="0" destOrd="0" presId="urn:microsoft.com/office/officeart/2005/8/layout/hierarchy1"/>
    <dgm:cxn modelId="{4540CF07-FC61-450B-BB22-EA21868E882A}" type="presParOf" srcId="{ED671DE5-C5AC-460E-AC8F-C263B80C5496}" destId="{0DBA07FD-CD0A-4213-BF12-7F9D5D4AC86A}" srcOrd="0" destOrd="0" presId="urn:microsoft.com/office/officeart/2005/8/layout/hierarchy1"/>
    <dgm:cxn modelId="{9B670B29-191F-4F78-A2B7-3334D9B50BAF}" type="presParOf" srcId="{ED671DE5-C5AC-460E-AC8F-C263B80C5496}" destId="{EF382CD7-757B-4534-8F2D-65D4CD6076AA}" srcOrd="1" destOrd="0" presId="urn:microsoft.com/office/officeart/2005/8/layout/hierarchy1"/>
    <dgm:cxn modelId="{1C436E00-AA5C-4840-80FE-8FB4A763C37F}" type="presParOf" srcId="{8B5072DA-81CD-4BB4-945E-C25DC76B8B89}" destId="{F1568805-746D-4721-92D1-FF338ED1CF92}" srcOrd="1" destOrd="0" presId="urn:microsoft.com/office/officeart/2005/8/layout/hierarchy1"/>
    <dgm:cxn modelId="{5378C167-22BA-4FF5-A051-4D672ABD5674}" type="presParOf" srcId="{F1568805-746D-4721-92D1-FF338ED1CF92}" destId="{ADB80428-2242-4BDB-9BF3-FAF55C15E426}" srcOrd="0" destOrd="0" presId="urn:microsoft.com/office/officeart/2005/8/layout/hierarchy1"/>
    <dgm:cxn modelId="{4877E0C2-C8D1-4D07-9943-FBB75F4E25E2}" type="presParOf" srcId="{F1568805-746D-4721-92D1-FF338ED1CF92}" destId="{59BB41D0-AA02-4A0B-98AA-FC8CFD08EBA9}" srcOrd="1" destOrd="0" presId="urn:microsoft.com/office/officeart/2005/8/layout/hierarchy1"/>
    <dgm:cxn modelId="{C9F72080-B8CA-44E0-B3F2-7F53A57F2DD9}" type="presParOf" srcId="{59BB41D0-AA02-4A0B-98AA-FC8CFD08EBA9}" destId="{5DFE738A-0C6A-41FE-8E8A-962D915D3A8F}" srcOrd="0" destOrd="0" presId="urn:microsoft.com/office/officeart/2005/8/layout/hierarchy1"/>
    <dgm:cxn modelId="{9465456F-8708-4F0A-80CD-D4D35C61AF45}" type="presParOf" srcId="{5DFE738A-0C6A-41FE-8E8A-962D915D3A8F}" destId="{13F3A558-0BAE-4FE5-B915-D092B2C3EAE6}" srcOrd="0" destOrd="0" presId="urn:microsoft.com/office/officeart/2005/8/layout/hierarchy1"/>
    <dgm:cxn modelId="{674EFF36-85A6-47B2-9DE3-D0548C8D8F76}" type="presParOf" srcId="{5DFE738A-0C6A-41FE-8E8A-962D915D3A8F}" destId="{5D45661E-6880-4657-A83B-D04B4859E10B}" srcOrd="1" destOrd="0" presId="urn:microsoft.com/office/officeart/2005/8/layout/hierarchy1"/>
    <dgm:cxn modelId="{6E99E9B0-71AA-4494-84E0-116299149760}" type="presParOf" srcId="{59BB41D0-AA02-4A0B-98AA-FC8CFD08EBA9}" destId="{7233FF1D-806F-49A2-903B-38330D2F1529}" srcOrd="1" destOrd="0" presId="urn:microsoft.com/office/officeart/2005/8/layout/hierarchy1"/>
    <dgm:cxn modelId="{55C6B217-A145-4936-B929-EFCCEA9302CA}" type="presParOf" srcId="{7233FF1D-806F-49A2-903B-38330D2F1529}" destId="{010C3F77-18EB-48E7-BE5A-5487117A3E04}" srcOrd="0" destOrd="0" presId="urn:microsoft.com/office/officeart/2005/8/layout/hierarchy1"/>
    <dgm:cxn modelId="{BAEDDD3F-7095-4C01-82E8-A411E2BCA62A}" type="presParOf" srcId="{7233FF1D-806F-49A2-903B-38330D2F1529}" destId="{652D945B-6999-4BC0-B123-A48760E6E060}" srcOrd="1" destOrd="0" presId="urn:microsoft.com/office/officeart/2005/8/layout/hierarchy1"/>
    <dgm:cxn modelId="{361D58C2-9FC5-4AEE-9DEA-195BDF34417A}" type="presParOf" srcId="{652D945B-6999-4BC0-B123-A48760E6E060}" destId="{91ED5CDF-19C9-465C-94F8-62F2C7BE84A6}" srcOrd="0" destOrd="0" presId="urn:microsoft.com/office/officeart/2005/8/layout/hierarchy1"/>
    <dgm:cxn modelId="{84D416E8-7643-4B63-95F3-8D88406FADED}" type="presParOf" srcId="{91ED5CDF-19C9-465C-94F8-62F2C7BE84A6}" destId="{D665BB8F-E556-44F6-9AD3-50BFE1E2FA12}" srcOrd="0" destOrd="0" presId="urn:microsoft.com/office/officeart/2005/8/layout/hierarchy1"/>
    <dgm:cxn modelId="{F1969464-197B-469A-B6CD-02A0BD4FD84F}" type="presParOf" srcId="{91ED5CDF-19C9-465C-94F8-62F2C7BE84A6}" destId="{D8FA5D0A-CABA-4992-A567-9C42C60C45AB}" srcOrd="1" destOrd="0" presId="urn:microsoft.com/office/officeart/2005/8/layout/hierarchy1"/>
    <dgm:cxn modelId="{7560BA86-7A3B-4122-9B0E-D3FD3DF4B96B}" type="presParOf" srcId="{652D945B-6999-4BC0-B123-A48760E6E060}" destId="{A0BC6EBC-3AFB-42CD-B913-90E7B3672B6F}" srcOrd="1" destOrd="0" presId="urn:microsoft.com/office/officeart/2005/8/layout/hierarchy1"/>
    <dgm:cxn modelId="{1A3FF593-0D77-49F3-B08D-CC9A58528D3E}" type="presParOf" srcId="{A0BC6EBC-3AFB-42CD-B913-90E7B3672B6F}" destId="{A163107F-ACA5-4E4C-AE8F-BD098530505B}" srcOrd="0" destOrd="0" presId="urn:microsoft.com/office/officeart/2005/8/layout/hierarchy1"/>
    <dgm:cxn modelId="{A5912C4F-7469-4455-BBD7-2A5D125DDCFA}" type="presParOf" srcId="{A0BC6EBC-3AFB-42CD-B913-90E7B3672B6F}" destId="{C1E63B99-B984-441B-BBAC-4E62F8BC6B21}" srcOrd="1" destOrd="0" presId="urn:microsoft.com/office/officeart/2005/8/layout/hierarchy1"/>
    <dgm:cxn modelId="{039BFFA0-EF2D-4ABE-835C-0383B4B9EE41}" type="presParOf" srcId="{C1E63B99-B984-441B-BBAC-4E62F8BC6B21}" destId="{B159D808-4839-4663-9228-AC2AC4C72ED6}" srcOrd="0" destOrd="0" presId="urn:microsoft.com/office/officeart/2005/8/layout/hierarchy1"/>
    <dgm:cxn modelId="{0825C2F0-1098-4E79-99F2-27D611E9158F}" type="presParOf" srcId="{B159D808-4839-4663-9228-AC2AC4C72ED6}" destId="{2B145CD0-6C2E-4438-A97E-CFA94AD24CC8}" srcOrd="0" destOrd="0" presId="urn:microsoft.com/office/officeart/2005/8/layout/hierarchy1"/>
    <dgm:cxn modelId="{185D23AA-5BDC-4484-BEF0-978ADD915141}" type="presParOf" srcId="{B159D808-4839-4663-9228-AC2AC4C72ED6}" destId="{E7AF3728-0BE1-4EB2-BF41-303594D32F49}" srcOrd="1" destOrd="0" presId="urn:microsoft.com/office/officeart/2005/8/layout/hierarchy1"/>
    <dgm:cxn modelId="{824D83D3-B241-4530-97CD-FDCC02DAA163}" type="presParOf" srcId="{C1E63B99-B984-441B-BBAC-4E62F8BC6B21}" destId="{205A9B08-E811-4D00-846F-27B9C60E8C93}" srcOrd="1" destOrd="0" presId="urn:microsoft.com/office/officeart/2005/8/layout/hierarchy1"/>
    <dgm:cxn modelId="{A469CA18-5466-4729-84E2-B09BB3D89B09}" type="presParOf" srcId="{A0BC6EBC-3AFB-42CD-B913-90E7B3672B6F}" destId="{89B5E6F8-ED08-4572-9B26-80F2EB3479CB}" srcOrd="2" destOrd="0" presId="urn:microsoft.com/office/officeart/2005/8/layout/hierarchy1"/>
    <dgm:cxn modelId="{3C60D392-FF63-40EB-9BFC-1CDB80BEE884}" type="presParOf" srcId="{A0BC6EBC-3AFB-42CD-B913-90E7B3672B6F}" destId="{7DE75C00-3031-418B-B1D6-8236E502FD94}" srcOrd="3" destOrd="0" presId="urn:microsoft.com/office/officeart/2005/8/layout/hierarchy1"/>
    <dgm:cxn modelId="{2701B50D-EAAD-47B1-8328-E01E31FF5607}" type="presParOf" srcId="{7DE75C00-3031-418B-B1D6-8236E502FD94}" destId="{84754F64-8B76-461E-A1BE-EC1F223147AF}" srcOrd="0" destOrd="0" presId="urn:microsoft.com/office/officeart/2005/8/layout/hierarchy1"/>
    <dgm:cxn modelId="{DD02C4C5-331A-448A-BDAB-DCEF1464A3EF}" type="presParOf" srcId="{84754F64-8B76-461E-A1BE-EC1F223147AF}" destId="{B98C97A2-28F3-4C00-83F3-0D089BE8FE40}" srcOrd="0" destOrd="0" presId="urn:microsoft.com/office/officeart/2005/8/layout/hierarchy1"/>
    <dgm:cxn modelId="{A44ABA4C-0B23-4FAF-AF87-119DE1421F68}" type="presParOf" srcId="{84754F64-8B76-461E-A1BE-EC1F223147AF}" destId="{361021B9-EFF0-430C-99C7-43531F55F47F}" srcOrd="1" destOrd="0" presId="urn:microsoft.com/office/officeart/2005/8/layout/hierarchy1"/>
    <dgm:cxn modelId="{A85B6E1D-115C-4AA6-868C-0B19A20E6C88}" type="presParOf" srcId="{7DE75C00-3031-418B-B1D6-8236E502FD94}" destId="{F629FED4-C17D-4937-8737-D45F53D30CA0}" srcOrd="1" destOrd="0" presId="urn:microsoft.com/office/officeart/2005/8/layout/hierarchy1"/>
    <dgm:cxn modelId="{CE177025-BE78-4986-86AC-C7CBB528C041}" type="presParOf" srcId="{7233FF1D-806F-49A2-903B-38330D2F1529}" destId="{F7A4D9D7-E442-4D6D-BDA3-737AFF479A15}" srcOrd="2" destOrd="0" presId="urn:microsoft.com/office/officeart/2005/8/layout/hierarchy1"/>
    <dgm:cxn modelId="{7F5CA6C0-180A-44F6-9A1B-940DED9A5C63}" type="presParOf" srcId="{7233FF1D-806F-49A2-903B-38330D2F1529}" destId="{5B0C4BB1-9448-4D97-B729-CCF15157DA1B}" srcOrd="3" destOrd="0" presId="urn:microsoft.com/office/officeart/2005/8/layout/hierarchy1"/>
    <dgm:cxn modelId="{84A52FEB-4B8A-4845-B931-6FB7383B23BC}" type="presParOf" srcId="{5B0C4BB1-9448-4D97-B729-CCF15157DA1B}" destId="{D8A6EFAA-2C12-4CA7-BE5F-9032218EF8CF}" srcOrd="0" destOrd="0" presId="urn:microsoft.com/office/officeart/2005/8/layout/hierarchy1"/>
    <dgm:cxn modelId="{DBD5E190-E509-4F3B-8CAB-DCE84BE4E640}" type="presParOf" srcId="{D8A6EFAA-2C12-4CA7-BE5F-9032218EF8CF}" destId="{5C51CA5E-56ED-464D-B3B8-BB6D1E0E911B}" srcOrd="0" destOrd="0" presId="urn:microsoft.com/office/officeart/2005/8/layout/hierarchy1"/>
    <dgm:cxn modelId="{3EB21235-7ABA-4CAC-92F6-534098833EB4}" type="presParOf" srcId="{D8A6EFAA-2C12-4CA7-BE5F-9032218EF8CF}" destId="{BF2822A1-2099-4F53-BEC1-5F073EA04AA9}" srcOrd="1" destOrd="0" presId="urn:microsoft.com/office/officeart/2005/8/layout/hierarchy1"/>
    <dgm:cxn modelId="{28C2654E-A263-4A4D-B983-4509A045B18D}" type="presParOf" srcId="{5B0C4BB1-9448-4D97-B729-CCF15157DA1B}" destId="{B4B7DE80-9BD4-4385-AD45-FB1C6544822C}" srcOrd="1" destOrd="0" presId="urn:microsoft.com/office/officeart/2005/8/layout/hierarchy1"/>
    <dgm:cxn modelId="{91AC18B0-5649-46E5-8CA4-6E535E3E1912}" type="presParOf" srcId="{7233FF1D-806F-49A2-903B-38330D2F1529}" destId="{EBBE7543-CA97-45BC-BAC3-B6D4DD8DBB67}" srcOrd="4" destOrd="0" presId="urn:microsoft.com/office/officeart/2005/8/layout/hierarchy1"/>
    <dgm:cxn modelId="{298BE49D-FEED-4092-A35B-7860E45FE49A}" type="presParOf" srcId="{7233FF1D-806F-49A2-903B-38330D2F1529}" destId="{397A3C26-AEAC-4CE6-9875-6DBA13D0174D}" srcOrd="5" destOrd="0" presId="urn:microsoft.com/office/officeart/2005/8/layout/hierarchy1"/>
    <dgm:cxn modelId="{B1616C54-BA92-475C-A893-1E30E5DDEB15}" type="presParOf" srcId="{397A3C26-AEAC-4CE6-9875-6DBA13D0174D}" destId="{1A9B9167-0150-4178-BFDC-9AE89EC037DA}" srcOrd="0" destOrd="0" presId="urn:microsoft.com/office/officeart/2005/8/layout/hierarchy1"/>
    <dgm:cxn modelId="{7622634A-4993-4A03-B576-A3DBF718FBEF}" type="presParOf" srcId="{1A9B9167-0150-4178-BFDC-9AE89EC037DA}" destId="{98A264B4-E651-4BCA-88F6-51DC7A288618}" srcOrd="0" destOrd="0" presId="urn:microsoft.com/office/officeart/2005/8/layout/hierarchy1"/>
    <dgm:cxn modelId="{55B970A7-7C6F-45AB-BDAA-6BF33CFB925B}" type="presParOf" srcId="{1A9B9167-0150-4178-BFDC-9AE89EC037DA}" destId="{062B94E7-D6D5-483D-88AE-47DF7E2D6F72}" srcOrd="1" destOrd="0" presId="urn:microsoft.com/office/officeart/2005/8/layout/hierarchy1"/>
    <dgm:cxn modelId="{BEAE4770-2A45-4F72-959A-9C9519F0282D}" type="presParOf" srcId="{397A3C26-AEAC-4CE6-9875-6DBA13D0174D}" destId="{4861F59B-ED8E-4A4D-8D77-B22B9F064F55}" srcOrd="1" destOrd="0" presId="urn:microsoft.com/office/officeart/2005/8/layout/hierarchy1"/>
    <dgm:cxn modelId="{409E9CB5-3CD8-4C28-8407-66C1283277D5}" type="presParOf" srcId="{7A0B61AD-15D1-40B4-BE71-D10FF1607CFD}" destId="{7A803C96-27C2-410B-BEF6-84EEBCED009D}" srcOrd="1" destOrd="0" presId="urn:microsoft.com/office/officeart/2005/8/layout/hierarchy1"/>
    <dgm:cxn modelId="{59C1D454-ACD5-4312-BA66-30F27DFD779A}" type="presParOf" srcId="{7A803C96-27C2-410B-BEF6-84EEBCED009D}" destId="{1482AE58-84EA-4745-810A-5054A16A908C}" srcOrd="0" destOrd="0" presId="urn:microsoft.com/office/officeart/2005/8/layout/hierarchy1"/>
    <dgm:cxn modelId="{0E0CA001-B9D9-4F2D-B525-7E6EFDE00790}" type="presParOf" srcId="{1482AE58-84EA-4745-810A-5054A16A908C}" destId="{07DAE6E7-0AA5-43B1-8585-874B9D399783}" srcOrd="0" destOrd="0" presId="urn:microsoft.com/office/officeart/2005/8/layout/hierarchy1"/>
    <dgm:cxn modelId="{4DA64790-C1AD-427C-B735-46C6E33D19FC}" type="presParOf" srcId="{1482AE58-84EA-4745-810A-5054A16A908C}" destId="{BE6F9116-C127-4626-A5BF-5603930111FC}" srcOrd="1" destOrd="0" presId="urn:microsoft.com/office/officeart/2005/8/layout/hierarchy1"/>
    <dgm:cxn modelId="{F2C4785D-111B-4EC4-BB0F-D2F51D57B3F2}" type="presParOf" srcId="{7A803C96-27C2-410B-BEF6-84EEBCED009D}" destId="{66241634-2E0F-4E55-99F6-F20BDAB68AA3}" srcOrd="1" destOrd="0" presId="urn:microsoft.com/office/officeart/2005/8/layout/hierarchy1"/>
  </dgm:cxnLst>
  <dgm:bg/>
  <dgm:whole>
    <a:ln>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6AC0BD-7243-49B4-A01D-495570719C64}" type="doc">
      <dgm:prSet loTypeId="urn:microsoft.com/office/officeart/2005/8/layout/vList5" loCatId="list" qsTypeId="urn:microsoft.com/office/officeart/2005/8/quickstyle/simple1" qsCatId="simple" csTypeId="urn:microsoft.com/office/officeart/2005/8/colors/colorful5" csCatId="colorful" phldr="1"/>
      <dgm:spPr/>
    </dgm:pt>
    <dgm:pt modelId="{9587053D-D510-4EE7-96F6-CD9872FD880F}">
      <dgm:prSet/>
      <dgm:spPr/>
      <dgm:t>
        <a:bodyPr/>
        <a:lstStyle/>
        <a:p>
          <a:r>
            <a:rPr lang="en-ZA" b="1" u="sng" dirty="0">
              <a:solidFill>
                <a:schemeClr val="tx1"/>
              </a:solidFill>
            </a:rPr>
            <a:t>Care and Professional Treatment</a:t>
          </a:r>
          <a:endParaRPr lang="en-US" b="1" dirty="0">
            <a:solidFill>
              <a:schemeClr val="tx1"/>
            </a:solidFill>
          </a:endParaRPr>
        </a:p>
      </dgm:t>
    </dgm:pt>
    <dgm:pt modelId="{427A65BA-E0E7-491C-96E5-95A0CCA0593C}" type="parTrans" cxnId="{7CC2D86F-0B37-4A00-8CF6-D2454C3A88E7}">
      <dgm:prSet/>
      <dgm:spPr/>
      <dgm:t>
        <a:bodyPr/>
        <a:lstStyle/>
        <a:p>
          <a:endParaRPr lang="en-US">
            <a:solidFill>
              <a:schemeClr val="tx1"/>
            </a:solidFill>
          </a:endParaRPr>
        </a:p>
      </dgm:t>
    </dgm:pt>
    <dgm:pt modelId="{5F91E23A-D2D3-432B-92B0-5BC3C6C2C41D}" type="sibTrans" cxnId="{7CC2D86F-0B37-4A00-8CF6-D2454C3A88E7}">
      <dgm:prSet/>
      <dgm:spPr/>
      <dgm:t>
        <a:bodyPr/>
        <a:lstStyle/>
        <a:p>
          <a:endParaRPr lang="en-US">
            <a:solidFill>
              <a:schemeClr val="tx1"/>
            </a:solidFill>
          </a:endParaRPr>
        </a:p>
      </dgm:t>
    </dgm:pt>
    <dgm:pt modelId="{2D549258-CF28-494A-BE35-6080358FEC4E}">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Strengthening Clinical Governance</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647CCD95-E16E-49A8-9185-F157ED756090}" type="parTrans" cxnId="{BEBA5499-9DDC-44B4-9697-CA39EC939C0F}">
      <dgm:prSet/>
      <dgm:spPr/>
      <dgm:t>
        <a:bodyPr/>
        <a:lstStyle/>
        <a:p>
          <a:endParaRPr lang="en-US">
            <a:solidFill>
              <a:schemeClr val="tx1"/>
            </a:solidFill>
          </a:endParaRPr>
        </a:p>
      </dgm:t>
    </dgm:pt>
    <dgm:pt modelId="{DE183CC7-91F6-40E2-B4C8-FBCDF44E01C6}" type="sibTrans" cxnId="{BEBA5499-9DDC-44B4-9697-CA39EC939C0F}">
      <dgm:prSet/>
      <dgm:spPr/>
      <dgm:t>
        <a:bodyPr/>
        <a:lstStyle/>
        <a:p>
          <a:endParaRPr lang="en-US">
            <a:solidFill>
              <a:schemeClr val="tx1"/>
            </a:solidFill>
          </a:endParaRPr>
        </a:p>
      </dgm:t>
    </dgm:pt>
    <dgm:pt modelId="{40340AC2-F3CA-41AD-9CA6-44E2D5E3C71F}">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IT system enhancements reduce load on staff</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D3802EC0-9E2D-47AB-AB34-E98C8D21C238}" type="parTrans" cxnId="{5811AD2D-7495-4F11-8FD5-25D3BD3A030E}">
      <dgm:prSet/>
      <dgm:spPr/>
      <dgm:t>
        <a:bodyPr/>
        <a:lstStyle/>
        <a:p>
          <a:endParaRPr lang="en-US">
            <a:solidFill>
              <a:schemeClr val="tx1"/>
            </a:solidFill>
          </a:endParaRPr>
        </a:p>
      </dgm:t>
    </dgm:pt>
    <dgm:pt modelId="{F0D1B356-03EB-46D9-9711-8B6E210EE1AC}" type="sibTrans" cxnId="{5811AD2D-7495-4F11-8FD5-25D3BD3A030E}">
      <dgm:prSet/>
      <dgm:spPr/>
      <dgm:t>
        <a:bodyPr/>
        <a:lstStyle/>
        <a:p>
          <a:endParaRPr lang="en-US">
            <a:solidFill>
              <a:schemeClr val="tx1"/>
            </a:solidFill>
          </a:endParaRPr>
        </a:p>
      </dgm:t>
    </dgm:pt>
    <dgm:pt modelId="{20A86485-42AD-4952-9EC5-938EFA574C42}">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Outreach programmes</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82025F3D-FF42-47A0-9929-2A0F2780924A}" type="parTrans" cxnId="{794AC573-1684-48F0-9321-20BBBFF0B38A}">
      <dgm:prSet/>
      <dgm:spPr/>
      <dgm:t>
        <a:bodyPr/>
        <a:lstStyle/>
        <a:p>
          <a:endParaRPr lang="en-US">
            <a:solidFill>
              <a:schemeClr val="tx1"/>
            </a:solidFill>
          </a:endParaRPr>
        </a:p>
      </dgm:t>
    </dgm:pt>
    <dgm:pt modelId="{F9BC4B1C-AF5B-48AC-A24F-DDFF8100879A}" type="sibTrans" cxnId="{794AC573-1684-48F0-9321-20BBBFF0B38A}">
      <dgm:prSet/>
      <dgm:spPr/>
      <dgm:t>
        <a:bodyPr/>
        <a:lstStyle/>
        <a:p>
          <a:endParaRPr lang="en-US">
            <a:solidFill>
              <a:schemeClr val="tx1"/>
            </a:solidFill>
          </a:endParaRPr>
        </a:p>
      </dgm:t>
    </dgm:pt>
    <dgm:pt modelId="{2C7B158B-94E0-4F3B-B48C-D61B64023A31}">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NCS and IC</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177DF6FB-3E29-4A7E-9E0D-CD8DDB8F4DE9}" type="parTrans" cxnId="{B6F48B22-A8C3-4305-A869-03F5510EF39E}">
      <dgm:prSet/>
      <dgm:spPr/>
      <dgm:t>
        <a:bodyPr/>
        <a:lstStyle/>
        <a:p>
          <a:endParaRPr lang="en-US">
            <a:solidFill>
              <a:schemeClr val="tx1"/>
            </a:solidFill>
          </a:endParaRPr>
        </a:p>
      </dgm:t>
    </dgm:pt>
    <dgm:pt modelId="{145050E6-890A-45E6-A3F0-2581AE7C2900}" type="sibTrans" cxnId="{B6F48B22-A8C3-4305-A869-03F5510EF39E}">
      <dgm:prSet/>
      <dgm:spPr/>
      <dgm:t>
        <a:bodyPr/>
        <a:lstStyle/>
        <a:p>
          <a:endParaRPr lang="en-US">
            <a:solidFill>
              <a:schemeClr val="tx1"/>
            </a:solidFill>
          </a:endParaRPr>
        </a:p>
      </dgm:t>
    </dgm:pt>
    <dgm:pt modelId="{8BAB9165-39B9-4E2F-8DEA-BEB18C8717EC}">
      <dgm:prSet/>
      <dgm:spPr/>
      <dgm:t>
        <a:bodyPr/>
        <a:lstStyle/>
        <a:p>
          <a:r>
            <a:rPr lang="en-ZA" b="1" u="sng" dirty="0">
              <a:solidFill>
                <a:schemeClr val="tx1"/>
              </a:solidFill>
            </a:rPr>
            <a:t>Waiting Times</a:t>
          </a:r>
          <a:endParaRPr lang="en-US" b="1" dirty="0">
            <a:solidFill>
              <a:schemeClr val="tx1"/>
            </a:solidFill>
          </a:endParaRPr>
        </a:p>
      </dgm:t>
    </dgm:pt>
    <dgm:pt modelId="{EC3C113E-93B0-4A95-9442-E1B9735045F1}" type="parTrans" cxnId="{19F2F3DA-E794-4DA4-A126-CC05A63EACB3}">
      <dgm:prSet/>
      <dgm:spPr/>
      <dgm:t>
        <a:bodyPr/>
        <a:lstStyle/>
        <a:p>
          <a:endParaRPr lang="en-US">
            <a:solidFill>
              <a:schemeClr val="tx1"/>
            </a:solidFill>
          </a:endParaRPr>
        </a:p>
      </dgm:t>
    </dgm:pt>
    <dgm:pt modelId="{6C771748-C3E6-4359-B1BF-4471A12C59B2}" type="sibTrans" cxnId="{19F2F3DA-E794-4DA4-A126-CC05A63EACB3}">
      <dgm:prSet/>
      <dgm:spPr/>
      <dgm:t>
        <a:bodyPr/>
        <a:lstStyle/>
        <a:p>
          <a:endParaRPr lang="en-US">
            <a:solidFill>
              <a:schemeClr val="tx1"/>
            </a:solidFill>
          </a:endParaRPr>
        </a:p>
      </dgm:t>
    </dgm:pt>
    <dgm:pt modelId="{32EAEC35-5FB5-4AFB-8762-18383982D0AC}">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Appointment Systems </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C87CE664-2E9D-417B-9E7B-112AAAACDCFE}" type="parTrans" cxnId="{0B30C5E8-4337-4989-8D0A-025113CA9687}">
      <dgm:prSet/>
      <dgm:spPr/>
      <dgm:t>
        <a:bodyPr/>
        <a:lstStyle/>
        <a:p>
          <a:endParaRPr lang="en-US">
            <a:solidFill>
              <a:schemeClr val="tx1"/>
            </a:solidFill>
          </a:endParaRPr>
        </a:p>
      </dgm:t>
    </dgm:pt>
    <dgm:pt modelId="{B4A78EAA-9E93-43AF-BD28-1DFE03E2DC0F}" type="sibTrans" cxnId="{0B30C5E8-4337-4989-8D0A-025113CA9687}">
      <dgm:prSet/>
      <dgm:spPr/>
      <dgm:t>
        <a:bodyPr/>
        <a:lstStyle/>
        <a:p>
          <a:endParaRPr lang="en-US">
            <a:solidFill>
              <a:schemeClr val="tx1"/>
            </a:solidFill>
          </a:endParaRPr>
        </a:p>
      </dgm:t>
    </dgm:pt>
    <dgm:pt modelId="{C16A62DE-D891-4968-901F-317C84E0EDBB}">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Patient flow management to reduce the number of attendances and eliminating  touch points which do not add value.</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2004CB5D-7EC6-4309-B13A-AC654F3CDBB0}" type="parTrans" cxnId="{20BEFBC2-2FCC-482C-BDE7-82B54B4748B5}">
      <dgm:prSet/>
      <dgm:spPr/>
      <dgm:t>
        <a:bodyPr/>
        <a:lstStyle/>
        <a:p>
          <a:endParaRPr lang="en-US">
            <a:solidFill>
              <a:schemeClr val="tx1"/>
            </a:solidFill>
          </a:endParaRPr>
        </a:p>
      </dgm:t>
    </dgm:pt>
    <dgm:pt modelId="{1D4108B5-DF93-4BBE-900C-EC945F55FA48}" type="sibTrans" cxnId="{20BEFBC2-2FCC-482C-BDE7-82B54B4748B5}">
      <dgm:prSet/>
      <dgm:spPr/>
      <dgm:t>
        <a:bodyPr/>
        <a:lstStyle/>
        <a:p>
          <a:endParaRPr lang="en-US">
            <a:solidFill>
              <a:schemeClr val="tx1"/>
            </a:solidFill>
          </a:endParaRPr>
        </a:p>
      </dgm:t>
    </dgm:pt>
    <dgm:pt modelId="{3FE121CF-F96B-4A2C-BBCA-43AB00129A21}">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Registry hygiene project</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47E101AC-54EC-4B7E-B75E-41D32698C40B}" type="parTrans" cxnId="{E5901641-6EE4-4BC7-95F2-AD7A6AFD5C00}">
      <dgm:prSet/>
      <dgm:spPr/>
      <dgm:t>
        <a:bodyPr/>
        <a:lstStyle/>
        <a:p>
          <a:endParaRPr lang="en-US">
            <a:solidFill>
              <a:schemeClr val="tx1"/>
            </a:solidFill>
          </a:endParaRPr>
        </a:p>
      </dgm:t>
    </dgm:pt>
    <dgm:pt modelId="{B06C8D8E-CDA9-4508-8A85-539203E068D6}" type="sibTrans" cxnId="{E5901641-6EE4-4BC7-95F2-AD7A6AFD5C00}">
      <dgm:prSet/>
      <dgm:spPr/>
      <dgm:t>
        <a:bodyPr/>
        <a:lstStyle/>
        <a:p>
          <a:endParaRPr lang="en-US">
            <a:solidFill>
              <a:schemeClr val="tx1"/>
            </a:solidFill>
          </a:endParaRPr>
        </a:p>
      </dgm:t>
    </dgm:pt>
    <dgm:pt modelId="{AC554402-F2BD-44BF-982B-7B4D34BAD90C}">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Alternate sites for the dispensing of chronic medication </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85EE4507-CA53-4DE2-9039-2A54DD889809}" type="parTrans" cxnId="{33CEE9CF-0DDA-4E6A-A982-32E175B79659}">
      <dgm:prSet/>
      <dgm:spPr/>
      <dgm:t>
        <a:bodyPr/>
        <a:lstStyle/>
        <a:p>
          <a:endParaRPr lang="en-US">
            <a:solidFill>
              <a:schemeClr val="tx1"/>
            </a:solidFill>
          </a:endParaRPr>
        </a:p>
      </dgm:t>
    </dgm:pt>
    <dgm:pt modelId="{16BEA980-B1CB-432F-A2F0-27DCB6AAC0DC}" type="sibTrans" cxnId="{33CEE9CF-0DDA-4E6A-A982-32E175B79659}">
      <dgm:prSet/>
      <dgm:spPr/>
      <dgm:t>
        <a:bodyPr/>
        <a:lstStyle/>
        <a:p>
          <a:endParaRPr lang="en-US">
            <a:solidFill>
              <a:schemeClr val="tx1"/>
            </a:solidFill>
          </a:endParaRPr>
        </a:p>
      </dgm:t>
    </dgm:pt>
    <dgm:pt modelId="{48848C5A-B5D5-4AD7-89E4-9AACBB901861}">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Monitoring Waiting times</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015DC9F5-617D-4F94-9A09-A61D1F28BAAB}" type="parTrans" cxnId="{FA199EC0-C7B2-49DC-95FB-6BD421E0613E}">
      <dgm:prSet/>
      <dgm:spPr/>
      <dgm:t>
        <a:bodyPr/>
        <a:lstStyle/>
        <a:p>
          <a:endParaRPr lang="en-US">
            <a:solidFill>
              <a:schemeClr val="tx1"/>
            </a:solidFill>
          </a:endParaRPr>
        </a:p>
      </dgm:t>
    </dgm:pt>
    <dgm:pt modelId="{76D85F4E-1D91-4782-9F3F-B81D1CF5447E}" type="sibTrans" cxnId="{FA199EC0-C7B2-49DC-95FB-6BD421E0613E}">
      <dgm:prSet/>
      <dgm:spPr/>
      <dgm:t>
        <a:bodyPr/>
        <a:lstStyle/>
        <a:p>
          <a:endParaRPr lang="en-US">
            <a:solidFill>
              <a:schemeClr val="tx1"/>
            </a:solidFill>
          </a:endParaRPr>
        </a:p>
      </dgm:t>
    </dgm:pt>
    <dgm:pt modelId="{167092AC-A7C2-4AA5-9488-8D44040CCE26}">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Manage Waiting lists for elective surgery</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EC8E7235-954E-40B2-AA2F-1F961FC96FCE}" type="parTrans" cxnId="{3E83515F-D704-4574-8C85-55D44804317F}">
      <dgm:prSet/>
      <dgm:spPr/>
      <dgm:t>
        <a:bodyPr/>
        <a:lstStyle/>
        <a:p>
          <a:endParaRPr lang="en-US">
            <a:solidFill>
              <a:schemeClr val="tx1"/>
            </a:solidFill>
          </a:endParaRPr>
        </a:p>
      </dgm:t>
    </dgm:pt>
    <dgm:pt modelId="{21BE8CDF-0F82-4D20-8D50-98616D090629}" type="sibTrans" cxnId="{3E83515F-D704-4574-8C85-55D44804317F}">
      <dgm:prSet/>
      <dgm:spPr/>
      <dgm:t>
        <a:bodyPr/>
        <a:lstStyle/>
        <a:p>
          <a:endParaRPr lang="en-US">
            <a:solidFill>
              <a:schemeClr val="tx1"/>
            </a:solidFill>
          </a:endParaRPr>
        </a:p>
      </dgm:t>
    </dgm:pt>
    <dgm:pt modelId="{A1D03210-C4B4-4037-88CF-2480C577293E}">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Help desks and queue marshals</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C3D441CE-DD74-4649-8450-5F44ED8D2FCF}" type="parTrans" cxnId="{40B0EDA0-710B-4134-868B-4AB103DFDFEA}">
      <dgm:prSet/>
      <dgm:spPr/>
      <dgm:t>
        <a:bodyPr/>
        <a:lstStyle/>
        <a:p>
          <a:endParaRPr lang="en-US">
            <a:solidFill>
              <a:schemeClr val="tx1"/>
            </a:solidFill>
          </a:endParaRPr>
        </a:p>
      </dgm:t>
    </dgm:pt>
    <dgm:pt modelId="{DB5068BF-B236-4E02-91DD-142EBABC37D1}" type="sibTrans" cxnId="{40B0EDA0-710B-4134-868B-4AB103DFDFEA}">
      <dgm:prSet/>
      <dgm:spPr/>
      <dgm:t>
        <a:bodyPr/>
        <a:lstStyle/>
        <a:p>
          <a:endParaRPr lang="en-US">
            <a:solidFill>
              <a:schemeClr val="tx1"/>
            </a:solidFill>
          </a:endParaRPr>
        </a:p>
      </dgm:t>
    </dgm:pt>
    <dgm:pt modelId="{1B9156A0-395C-49B7-BDE1-FBE2E80A01A6}">
      <dgm:prSet custT="1"/>
      <dgm:spPr/>
      <dgm:t>
        <a:bodyPr spcFirstLastPara="0" vert="horz" wrap="square" lIns="6350" tIns="19050" rIns="6350" bIns="6350" numCol="1" spcCol="1270" anchor="t" anchorCtr="0"/>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Improving NCS and IC</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03C977D9-CF6C-40BE-BED9-D35BC1277C28}" type="parTrans" cxnId="{CAA13905-CF09-45C6-A7BC-08DBE2086CAE}">
      <dgm:prSet/>
      <dgm:spPr/>
      <dgm:t>
        <a:bodyPr/>
        <a:lstStyle/>
        <a:p>
          <a:endParaRPr lang="en-US">
            <a:solidFill>
              <a:schemeClr val="tx1"/>
            </a:solidFill>
          </a:endParaRPr>
        </a:p>
      </dgm:t>
    </dgm:pt>
    <dgm:pt modelId="{3A506284-2E6C-42B3-BA14-20AA31250D7D}" type="sibTrans" cxnId="{CAA13905-CF09-45C6-A7BC-08DBE2086CAE}">
      <dgm:prSet/>
      <dgm:spPr/>
      <dgm:t>
        <a:bodyPr/>
        <a:lstStyle/>
        <a:p>
          <a:endParaRPr lang="en-US">
            <a:solidFill>
              <a:schemeClr val="tx1"/>
            </a:solidFill>
          </a:endParaRPr>
        </a:p>
      </dgm:t>
    </dgm:pt>
    <dgm:pt modelId="{D76FEDC3-5FEA-43B0-9684-7638FDC6563D}">
      <dgm:prSet/>
      <dgm:spPr/>
      <dgm:t>
        <a:bodyPr/>
        <a:lstStyle/>
        <a:p>
          <a:r>
            <a:rPr lang="en-ZA" b="1" u="sng" dirty="0">
              <a:solidFill>
                <a:schemeClr val="tx1"/>
              </a:solidFill>
            </a:rPr>
            <a:t>Staff Attitudes</a:t>
          </a:r>
          <a:endParaRPr lang="en-US" b="1" dirty="0">
            <a:solidFill>
              <a:schemeClr val="tx1"/>
            </a:solidFill>
          </a:endParaRPr>
        </a:p>
      </dgm:t>
    </dgm:pt>
    <dgm:pt modelId="{29F6C10B-47B0-4D39-A2BB-BC1E6EA27610}" type="parTrans" cxnId="{99497759-A9BA-4780-8601-33DEA29DBC3C}">
      <dgm:prSet/>
      <dgm:spPr/>
      <dgm:t>
        <a:bodyPr/>
        <a:lstStyle/>
        <a:p>
          <a:endParaRPr lang="en-US">
            <a:solidFill>
              <a:schemeClr val="tx1"/>
            </a:solidFill>
          </a:endParaRPr>
        </a:p>
      </dgm:t>
    </dgm:pt>
    <dgm:pt modelId="{645C6FB6-2872-436E-9CE5-0A812FABF455}" type="sibTrans" cxnId="{99497759-A9BA-4780-8601-33DEA29DBC3C}">
      <dgm:prSet/>
      <dgm:spPr/>
      <dgm:t>
        <a:bodyPr/>
        <a:lstStyle/>
        <a:p>
          <a:endParaRPr lang="en-US">
            <a:solidFill>
              <a:schemeClr val="tx1"/>
            </a:solidFill>
          </a:endParaRPr>
        </a:p>
      </dgm:t>
    </dgm:pt>
    <dgm:pt modelId="{B8A1C9FF-2E9D-4277-8E37-584F189F285D}">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Staff wellness programmes</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AF114DAA-A224-4C2D-AA19-6423E5154682}" type="parTrans" cxnId="{E9C3A11F-F650-4C44-B101-453DDBE726D8}">
      <dgm:prSet/>
      <dgm:spPr/>
      <dgm:t>
        <a:bodyPr/>
        <a:lstStyle/>
        <a:p>
          <a:endParaRPr lang="en-US">
            <a:solidFill>
              <a:schemeClr val="tx1"/>
            </a:solidFill>
          </a:endParaRPr>
        </a:p>
      </dgm:t>
    </dgm:pt>
    <dgm:pt modelId="{B07FCA76-202A-4E47-9098-88C6D75D42D3}" type="sibTrans" cxnId="{E9C3A11F-F650-4C44-B101-453DDBE726D8}">
      <dgm:prSet/>
      <dgm:spPr/>
      <dgm:t>
        <a:bodyPr/>
        <a:lstStyle/>
        <a:p>
          <a:endParaRPr lang="en-US">
            <a:solidFill>
              <a:schemeClr val="tx1"/>
            </a:solidFill>
          </a:endParaRPr>
        </a:p>
      </dgm:t>
    </dgm:pt>
    <dgm:pt modelId="{A037F548-8BAD-4C2A-8182-0B6FE982BFA8}">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ZA" sz="1400" b="0" i="0" u="none" strike="noStrike" kern="1200" cap="none" spc="0" normalizeH="0" baseline="0" dirty="0">
              <a:ln>
                <a:noFill/>
              </a:ln>
              <a:solidFill>
                <a:prstClr val="black"/>
              </a:solidFill>
              <a:effectLst/>
              <a:uLnTx/>
              <a:uFillTx/>
              <a:latin typeface="Century Gothic" pitchFamily="34" charset="0"/>
              <a:ea typeface="+mn-ea"/>
              <a:cs typeface="+mn-cs"/>
            </a:rPr>
            <a:t>Managing and assisting staff involved  in complaints related to staff attitudes</a:t>
          </a:r>
          <a:endPar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endParaRPr>
        </a:p>
      </dgm:t>
    </dgm:pt>
    <dgm:pt modelId="{EF2EC9C5-2F0D-46CB-851A-ADBA781C49FD}" type="parTrans" cxnId="{44D2F285-08B6-49CE-AB15-8BD742192678}">
      <dgm:prSet/>
      <dgm:spPr/>
      <dgm:t>
        <a:bodyPr/>
        <a:lstStyle/>
        <a:p>
          <a:endParaRPr lang="en-US">
            <a:solidFill>
              <a:schemeClr val="tx1"/>
            </a:solidFill>
          </a:endParaRPr>
        </a:p>
      </dgm:t>
    </dgm:pt>
    <dgm:pt modelId="{4E34AB47-9234-404D-9D17-ED81F484FA03}" type="sibTrans" cxnId="{44D2F285-08B6-49CE-AB15-8BD742192678}">
      <dgm:prSet/>
      <dgm:spPr/>
      <dgm:t>
        <a:bodyPr/>
        <a:lstStyle/>
        <a:p>
          <a:endParaRPr lang="en-US">
            <a:solidFill>
              <a:schemeClr val="tx1"/>
            </a:solidFill>
          </a:endParaRPr>
        </a:p>
      </dgm:t>
    </dgm:pt>
    <dgm:pt modelId="{3681DACF-85C5-4E31-A58C-094E0B8E0896}">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rPr>
            <a:t>Leadership </a:t>
          </a:r>
          <a:r>
            <a:rPr kumimoji="0" lang="en-US" sz="1400" b="0" i="0" u="none" strike="noStrike" kern="1200" cap="none" spc="0" normalizeH="0" baseline="0" dirty="0" err="1">
              <a:ln>
                <a:noFill/>
              </a:ln>
              <a:solidFill>
                <a:prstClr val="black"/>
              </a:solidFill>
              <a:effectLst/>
              <a:uLnTx/>
              <a:uFillTx/>
              <a:latin typeface="Century Gothic" pitchFamily="34" charset="0"/>
              <a:ea typeface="+mn-ea"/>
              <a:cs typeface="+mn-cs"/>
            </a:rPr>
            <a:t>Behaviour’s</a:t>
          </a:r>
          <a:r>
            <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rPr>
            <a:t> Charter on Values </a:t>
          </a:r>
        </a:p>
      </dgm:t>
    </dgm:pt>
    <dgm:pt modelId="{2FF1AB31-3C51-491E-8D54-F7E7CE73FA5A}" type="parTrans" cxnId="{D0CEAF95-DD5C-426B-9AC8-F6E261BB4017}">
      <dgm:prSet/>
      <dgm:spPr/>
      <dgm:t>
        <a:bodyPr/>
        <a:lstStyle/>
        <a:p>
          <a:endParaRPr lang="en-US"/>
        </a:p>
      </dgm:t>
    </dgm:pt>
    <dgm:pt modelId="{3B14592F-53C8-4C30-BC7A-5E541D0168D8}" type="sibTrans" cxnId="{D0CEAF95-DD5C-426B-9AC8-F6E261BB4017}">
      <dgm:prSet/>
      <dgm:spPr/>
      <dgm:t>
        <a:bodyPr/>
        <a:lstStyle/>
        <a:p>
          <a:endParaRPr lang="en-US"/>
        </a:p>
      </dgm:t>
    </dgm:pt>
    <dgm:pt modelId="{F5B07E9B-4300-4EA8-B4C1-9713B9749BBF}">
      <dgm:prSet custT="1"/>
      <dgm:spPr/>
      <dgm:t>
        <a:bodyPr/>
        <a:lstStyle/>
        <a:p>
          <a:pPr marL="360000" marR="0" lvl="1" indent="-180000" algn="l" defTabSz="914400" rtl="0" eaLnBrk="1" fontAlgn="auto" latinLnBrk="0" hangingPunct="1">
            <a:lnSpc>
              <a:spcPct val="100000"/>
            </a:lnSpc>
            <a:spcBef>
              <a:spcPct val="0"/>
            </a:spcBef>
            <a:spcAft>
              <a:spcPts val="0"/>
            </a:spcAft>
            <a:buClr>
              <a:srgbClr val="002060"/>
            </a:buClr>
            <a:buSzTx/>
            <a:buFontTx/>
            <a:buBlip>
              <a:blip xmlns:r="http://schemas.openxmlformats.org/officeDocument/2006/relationships" r:embed="rId1"/>
            </a:buBlip>
            <a:tabLst/>
            <a:defRPr/>
          </a:pPr>
          <a:r>
            <a:rPr kumimoji="0" lang="en-US" sz="1400" b="0" i="0" u="none" strike="noStrike" kern="1200" cap="none" spc="0" normalizeH="0" baseline="0" dirty="0">
              <a:ln>
                <a:noFill/>
              </a:ln>
              <a:solidFill>
                <a:prstClr val="black"/>
              </a:solidFill>
              <a:effectLst/>
              <a:uLnTx/>
              <a:uFillTx/>
              <a:latin typeface="Century Gothic" pitchFamily="34" charset="0"/>
              <a:ea typeface="+mn-ea"/>
              <a:cs typeface="+mn-cs"/>
            </a:rPr>
            <a:t>Staff recognition, leadership development, culture change</a:t>
          </a:r>
        </a:p>
      </dgm:t>
    </dgm:pt>
    <dgm:pt modelId="{C90ECF1C-7B18-41BB-BCEB-B5D6F290955C}" type="parTrans" cxnId="{A82DBDFD-13CD-4A1C-9257-493B8E092DC7}">
      <dgm:prSet/>
      <dgm:spPr/>
      <dgm:t>
        <a:bodyPr/>
        <a:lstStyle/>
        <a:p>
          <a:endParaRPr lang="en-US"/>
        </a:p>
      </dgm:t>
    </dgm:pt>
    <dgm:pt modelId="{AA31FA3A-F835-44E5-ADB1-BAE1B63995B5}" type="sibTrans" cxnId="{A82DBDFD-13CD-4A1C-9257-493B8E092DC7}">
      <dgm:prSet/>
      <dgm:spPr/>
      <dgm:t>
        <a:bodyPr/>
        <a:lstStyle/>
        <a:p>
          <a:endParaRPr lang="en-US"/>
        </a:p>
      </dgm:t>
    </dgm:pt>
    <dgm:pt modelId="{E1535909-1CEF-4DA8-8723-3DAA4693DC34}" type="pres">
      <dgm:prSet presAssocID="{636AC0BD-7243-49B4-A01D-495570719C64}" presName="Name0" presStyleCnt="0">
        <dgm:presLayoutVars>
          <dgm:dir/>
          <dgm:animLvl val="lvl"/>
          <dgm:resizeHandles val="exact"/>
        </dgm:presLayoutVars>
      </dgm:prSet>
      <dgm:spPr/>
    </dgm:pt>
    <dgm:pt modelId="{F3D994C2-C381-4740-B16F-DC7513C08F91}" type="pres">
      <dgm:prSet presAssocID="{9587053D-D510-4EE7-96F6-CD9872FD880F}" presName="linNode" presStyleCnt="0"/>
      <dgm:spPr/>
    </dgm:pt>
    <dgm:pt modelId="{F4E5A10F-8869-4979-BD28-9E1CE22B5895}" type="pres">
      <dgm:prSet presAssocID="{9587053D-D510-4EE7-96F6-CD9872FD880F}" presName="parentText" presStyleLbl="node1" presStyleIdx="0" presStyleCnt="3">
        <dgm:presLayoutVars>
          <dgm:chMax val="1"/>
          <dgm:bulletEnabled val="1"/>
        </dgm:presLayoutVars>
      </dgm:prSet>
      <dgm:spPr/>
      <dgm:t>
        <a:bodyPr/>
        <a:lstStyle/>
        <a:p>
          <a:endParaRPr lang="en-ZA"/>
        </a:p>
      </dgm:t>
    </dgm:pt>
    <dgm:pt modelId="{7E47A671-D7D5-4E28-9C1A-1323285CEB4F}" type="pres">
      <dgm:prSet presAssocID="{9587053D-D510-4EE7-96F6-CD9872FD880F}" presName="descendantText" presStyleLbl="alignAccFollowNode1" presStyleIdx="0" presStyleCnt="3" custScaleY="151047" custLinFactNeighborX="-877" custLinFactNeighborY="-12668">
        <dgm:presLayoutVars>
          <dgm:bulletEnabled val="1"/>
        </dgm:presLayoutVars>
      </dgm:prSet>
      <dgm:spPr/>
      <dgm:t>
        <a:bodyPr/>
        <a:lstStyle/>
        <a:p>
          <a:endParaRPr lang="en-ZA"/>
        </a:p>
      </dgm:t>
    </dgm:pt>
    <dgm:pt modelId="{51013C96-E673-492C-B503-B1C3D0D77264}" type="pres">
      <dgm:prSet presAssocID="{5F91E23A-D2D3-432B-92B0-5BC3C6C2C41D}" presName="sp" presStyleCnt="0"/>
      <dgm:spPr/>
    </dgm:pt>
    <dgm:pt modelId="{E76C4F31-A9A6-4B63-BAED-FF8E99F34C11}" type="pres">
      <dgm:prSet presAssocID="{8BAB9165-39B9-4E2F-8DEA-BEB18C8717EC}" presName="linNode" presStyleCnt="0"/>
      <dgm:spPr/>
    </dgm:pt>
    <dgm:pt modelId="{D9CC1883-DAF9-4C54-B71D-277DBD8611F4}" type="pres">
      <dgm:prSet presAssocID="{8BAB9165-39B9-4E2F-8DEA-BEB18C8717EC}" presName="parentText" presStyleLbl="node1" presStyleIdx="1" presStyleCnt="3" custScaleY="118154">
        <dgm:presLayoutVars>
          <dgm:chMax val="1"/>
          <dgm:bulletEnabled val="1"/>
        </dgm:presLayoutVars>
      </dgm:prSet>
      <dgm:spPr/>
      <dgm:t>
        <a:bodyPr/>
        <a:lstStyle/>
        <a:p>
          <a:endParaRPr lang="en-ZA"/>
        </a:p>
      </dgm:t>
    </dgm:pt>
    <dgm:pt modelId="{12224A56-5085-44C0-BA11-6C44062A84DB}" type="pres">
      <dgm:prSet presAssocID="{8BAB9165-39B9-4E2F-8DEA-BEB18C8717EC}" presName="descendantText" presStyleLbl="alignAccFollowNode1" presStyleIdx="1" presStyleCnt="3" custScaleY="246412" custLinFactNeighborX="3860" custLinFactNeighborY="2559">
        <dgm:presLayoutVars>
          <dgm:bulletEnabled val="1"/>
        </dgm:presLayoutVars>
      </dgm:prSet>
      <dgm:spPr/>
      <dgm:t>
        <a:bodyPr/>
        <a:lstStyle/>
        <a:p>
          <a:endParaRPr lang="en-ZA"/>
        </a:p>
      </dgm:t>
    </dgm:pt>
    <dgm:pt modelId="{3B0C338F-B642-4529-81D3-1E39A60A527C}" type="pres">
      <dgm:prSet presAssocID="{6C771748-C3E6-4359-B1BF-4471A12C59B2}" presName="sp" presStyleCnt="0"/>
      <dgm:spPr/>
    </dgm:pt>
    <dgm:pt modelId="{6FFD55DC-B861-4167-A597-3C1332B565BB}" type="pres">
      <dgm:prSet presAssocID="{D76FEDC3-5FEA-43B0-9684-7638FDC6563D}" presName="linNode" presStyleCnt="0"/>
      <dgm:spPr/>
    </dgm:pt>
    <dgm:pt modelId="{86038B17-C004-44D6-A6F6-F7BF95B2D83B}" type="pres">
      <dgm:prSet presAssocID="{D76FEDC3-5FEA-43B0-9684-7638FDC6563D}" presName="parentText" presStyleLbl="node1" presStyleIdx="2" presStyleCnt="3">
        <dgm:presLayoutVars>
          <dgm:chMax val="1"/>
          <dgm:bulletEnabled val="1"/>
        </dgm:presLayoutVars>
      </dgm:prSet>
      <dgm:spPr/>
      <dgm:t>
        <a:bodyPr/>
        <a:lstStyle/>
        <a:p>
          <a:endParaRPr lang="en-ZA"/>
        </a:p>
      </dgm:t>
    </dgm:pt>
    <dgm:pt modelId="{CA2505DA-4B89-4CB2-ADDE-E319C21C67BE}" type="pres">
      <dgm:prSet presAssocID="{D76FEDC3-5FEA-43B0-9684-7638FDC6563D}" presName="descendantText" presStyleLbl="alignAccFollowNode1" presStyleIdx="2" presStyleCnt="3">
        <dgm:presLayoutVars>
          <dgm:bulletEnabled val="1"/>
        </dgm:presLayoutVars>
      </dgm:prSet>
      <dgm:spPr/>
      <dgm:t>
        <a:bodyPr/>
        <a:lstStyle/>
        <a:p>
          <a:endParaRPr lang="en-ZA"/>
        </a:p>
      </dgm:t>
    </dgm:pt>
  </dgm:ptLst>
  <dgm:cxnLst>
    <dgm:cxn modelId="{1D95FDAB-6203-48F1-BF23-D8B6BF055AF0}" type="presOf" srcId="{A037F548-8BAD-4C2A-8182-0B6FE982BFA8}" destId="{CA2505DA-4B89-4CB2-ADDE-E319C21C67BE}" srcOrd="0" destOrd="1" presId="urn:microsoft.com/office/officeart/2005/8/layout/vList5"/>
    <dgm:cxn modelId="{0EE4D5E2-B855-47EE-9294-23E642CF05FC}" type="presOf" srcId="{636AC0BD-7243-49B4-A01D-495570719C64}" destId="{E1535909-1CEF-4DA8-8723-3DAA4693DC34}" srcOrd="0" destOrd="0" presId="urn:microsoft.com/office/officeart/2005/8/layout/vList5"/>
    <dgm:cxn modelId="{A82DBDFD-13CD-4A1C-9257-493B8E092DC7}" srcId="{9587053D-D510-4EE7-96F6-CD9872FD880F}" destId="{F5B07E9B-4300-4EA8-B4C1-9713B9749BBF}" srcOrd="0" destOrd="0" parTransId="{C90ECF1C-7B18-41BB-BCEB-B5D6F290955C}" sibTransId="{AA31FA3A-F835-44E5-ADB1-BAE1B63995B5}"/>
    <dgm:cxn modelId="{80F642F0-0E64-4D15-89A8-637AA9D40A40}" type="presOf" srcId="{2C7B158B-94E0-4F3B-B48C-D61B64023A31}" destId="{7E47A671-D7D5-4E28-9C1A-1323285CEB4F}" srcOrd="0" destOrd="4" presId="urn:microsoft.com/office/officeart/2005/8/layout/vList5"/>
    <dgm:cxn modelId="{794AC573-1684-48F0-9321-20BBBFF0B38A}" srcId="{9587053D-D510-4EE7-96F6-CD9872FD880F}" destId="{20A86485-42AD-4952-9EC5-938EFA574C42}" srcOrd="3" destOrd="0" parTransId="{82025F3D-FF42-47A0-9929-2A0F2780924A}" sibTransId="{F9BC4B1C-AF5B-48AC-A24F-DDFF8100879A}"/>
    <dgm:cxn modelId="{9292B1DE-DB05-450C-B271-D6896CFE4DA9}" type="presOf" srcId="{48848C5A-B5D5-4AD7-89E4-9AACBB901861}" destId="{12224A56-5085-44C0-BA11-6C44062A84DB}" srcOrd="0" destOrd="4" presId="urn:microsoft.com/office/officeart/2005/8/layout/vList5"/>
    <dgm:cxn modelId="{40B0EDA0-710B-4134-868B-4AB103DFDFEA}" srcId="{8BAB9165-39B9-4E2F-8DEA-BEB18C8717EC}" destId="{A1D03210-C4B4-4037-88CF-2480C577293E}" srcOrd="6" destOrd="0" parTransId="{C3D441CE-DD74-4649-8450-5F44ED8D2FCF}" sibTransId="{DB5068BF-B236-4E02-91DD-142EBABC37D1}"/>
    <dgm:cxn modelId="{40D24335-A621-4B16-89F6-0BC0C67372D4}" type="presOf" srcId="{9587053D-D510-4EE7-96F6-CD9872FD880F}" destId="{F4E5A10F-8869-4979-BD28-9E1CE22B5895}" srcOrd="0" destOrd="0" presId="urn:microsoft.com/office/officeart/2005/8/layout/vList5"/>
    <dgm:cxn modelId="{44D2F285-08B6-49CE-AB15-8BD742192678}" srcId="{D76FEDC3-5FEA-43B0-9684-7638FDC6563D}" destId="{A037F548-8BAD-4C2A-8182-0B6FE982BFA8}" srcOrd="1" destOrd="0" parTransId="{EF2EC9C5-2F0D-46CB-851A-ADBA781C49FD}" sibTransId="{4E34AB47-9234-404D-9D17-ED81F484FA03}"/>
    <dgm:cxn modelId="{E9C3A11F-F650-4C44-B101-453DDBE726D8}" srcId="{D76FEDC3-5FEA-43B0-9684-7638FDC6563D}" destId="{B8A1C9FF-2E9D-4277-8E37-584F189F285D}" srcOrd="0" destOrd="0" parTransId="{AF114DAA-A224-4C2D-AA19-6423E5154682}" sibTransId="{B07FCA76-202A-4E47-9098-88C6D75D42D3}"/>
    <dgm:cxn modelId="{33CEE9CF-0DDA-4E6A-A982-32E175B79659}" srcId="{8BAB9165-39B9-4E2F-8DEA-BEB18C8717EC}" destId="{AC554402-F2BD-44BF-982B-7B4D34BAD90C}" srcOrd="3" destOrd="0" parTransId="{85EE4507-CA53-4DE2-9039-2A54DD889809}" sibTransId="{16BEA980-B1CB-432F-A2F0-27DCB6AAC0DC}"/>
    <dgm:cxn modelId="{8880318B-F380-4517-A373-53C636C2FE20}" type="presOf" srcId="{20A86485-42AD-4952-9EC5-938EFA574C42}" destId="{7E47A671-D7D5-4E28-9C1A-1323285CEB4F}" srcOrd="0" destOrd="3" presId="urn:microsoft.com/office/officeart/2005/8/layout/vList5"/>
    <dgm:cxn modelId="{B7778F61-6ACD-40DE-8471-1443359B2CD7}" type="presOf" srcId="{2D549258-CF28-494A-BE35-6080358FEC4E}" destId="{7E47A671-D7D5-4E28-9C1A-1323285CEB4F}" srcOrd="0" destOrd="1" presId="urn:microsoft.com/office/officeart/2005/8/layout/vList5"/>
    <dgm:cxn modelId="{97587312-20EA-4A5F-8D40-60DFBE595800}" type="presOf" srcId="{40340AC2-F3CA-41AD-9CA6-44E2D5E3C71F}" destId="{7E47A671-D7D5-4E28-9C1A-1323285CEB4F}" srcOrd="0" destOrd="2" presId="urn:microsoft.com/office/officeart/2005/8/layout/vList5"/>
    <dgm:cxn modelId="{20BEFBC2-2FCC-482C-BDE7-82B54B4748B5}" srcId="{8BAB9165-39B9-4E2F-8DEA-BEB18C8717EC}" destId="{C16A62DE-D891-4968-901F-317C84E0EDBB}" srcOrd="1" destOrd="0" parTransId="{2004CB5D-7EC6-4309-B13A-AC654F3CDBB0}" sibTransId="{1D4108B5-DF93-4BBE-900C-EC945F55FA48}"/>
    <dgm:cxn modelId="{03ED019B-CFE2-4AA0-8352-4966556AB9DC}" type="presOf" srcId="{8BAB9165-39B9-4E2F-8DEA-BEB18C8717EC}" destId="{D9CC1883-DAF9-4C54-B71D-277DBD8611F4}" srcOrd="0" destOrd="0" presId="urn:microsoft.com/office/officeart/2005/8/layout/vList5"/>
    <dgm:cxn modelId="{99497759-A9BA-4780-8601-33DEA29DBC3C}" srcId="{636AC0BD-7243-49B4-A01D-495570719C64}" destId="{D76FEDC3-5FEA-43B0-9684-7638FDC6563D}" srcOrd="2" destOrd="0" parTransId="{29F6C10B-47B0-4D39-A2BB-BC1E6EA27610}" sibTransId="{645C6FB6-2872-436E-9CE5-0A812FABF455}"/>
    <dgm:cxn modelId="{C3FCE954-45D2-4EDB-A8D2-4DDABBD9FFA9}" type="presOf" srcId="{AC554402-F2BD-44BF-982B-7B4D34BAD90C}" destId="{12224A56-5085-44C0-BA11-6C44062A84DB}" srcOrd="0" destOrd="3" presId="urn:microsoft.com/office/officeart/2005/8/layout/vList5"/>
    <dgm:cxn modelId="{74995B5F-A47F-4D0E-B8BA-63CE05E3403B}" type="presOf" srcId="{F5B07E9B-4300-4EA8-B4C1-9713B9749BBF}" destId="{7E47A671-D7D5-4E28-9C1A-1323285CEB4F}" srcOrd="0" destOrd="0" presId="urn:microsoft.com/office/officeart/2005/8/layout/vList5"/>
    <dgm:cxn modelId="{7A00D7C3-89BB-4E69-967F-C904AC446B22}" type="presOf" srcId="{A1D03210-C4B4-4037-88CF-2480C577293E}" destId="{12224A56-5085-44C0-BA11-6C44062A84DB}" srcOrd="0" destOrd="6" presId="urn:microsoft.com/office/officeart/2005/8/layout/vList5"/>
    <dgm:cxn modelId="{19F2F3DA-E794-4DA4-A126-CC05A63EACB3}" srcId="{636AC0BD-7243-49B4-A01D-495570719C64}" destId="{8BAB9165-39B9-4E2F-8DEA-BEB18C8717EC}" srcOrd="1" destOrd="0" parTransId="{EC3C113E-93B0-4A95-9442-E1B9735045F1}" sibTransId="{6C771748-C3E6-4359-B1BF-4471A12C59B2}"/>
    <dgm:cxn modelId="{FA199EC0-C7B2-49DC-95FB-6BD421E0613E}" srcId="{8BAB9165-39B9-4E2F-8DEA-BEB18C8717EC}" destId="{48848C5A-B5D5-4AD7-89E4-9AACBB901861}" srcOrd="4" destOrd="0" parTransId="{015DC9F5-617D-4F94-9A09-A61D1F28BAAB}" sibTransId="{76D85F4E-1D91-4782-9F3F-B81D1CF5447E}"/>
    <dgm:cxn modelId="{0B30C5E8-4337-4989-8D0A-025113CA9687}" srcId="{8BAB9165-39B9-4E2F-8DEA-BEB18C8717EC}" destId="{32EAEC35-5FB5-4AFB-8762-18383982D0AC}" srcOrd="0" destOrd="0" parTransId="{C87CE664-2E9D-417B-9E7B-112AAAACDCFE}" sibTransId="{B4A78EAA-9E93-43AF-BD28-1DFE03E2DC0F}"/>
    <dgm:cxn modelId="{E5901641-6EE4-4BC7-95F2-AD7A6AFD5C00}" srcId="{8BAB9165-39B9-4E2F-8DEA-BEB18C8717EC}" destId="{3FE121CF-F96B-4A2C-BBCA-43AB00129A21}" srcOrd="2" destOrd="0" parTransId="{47E101AC-54EC-4B7E-B75E-41D32698C40B}" sibTransId="{B06C8D8E-CDA9-4508-8A85-539203E068D6}"/>
    <dgm:cxn modelId="{6B07A5E1-9FC2-4BA0-BBD6-21F8451BE9B4}" type="presOf" srcId="{167092AC-A7C2-4AA5-9488-8D44040CCE26}" destId="{12224A56-5085-44C0-BA11-6C44062A84DB}" srcOrd="0" destOrd="5" presId="urn:microsoft.com/office/officeart/2005/8/layout/vList5"/>
    <dgm:cxn modelId="{ED93828F-4FF9-49EB-8183-CEB3EFEEEBF5}" type="presOf" srcId="{3FE121CF-F96B-4A2C-BBCA-43AB00129A21}" destId="{12224A56-5085-44C0-BA11-6C44062A84DB}" srcOrd="0" destOrd="2" presId="urn:microsoft.com/office/officeart/2005/8/layout/vList5"/>
    <dgm:cxn modelId="{CAA13905-CF09-45C6-A7BC-08DBE2086CAE}" srcId="{8BAB9165-39B9-4E2F-8DEA-BEB18C8717EC}" destId="{1B9156A0-395C-49B7-BDE1-FBE2E80A01A6}" srcOrd="7" destOrd="0" parTransId="{03C977D9-CF6C-40BE-BED9-D35BC1277C28}" sibTransId="{3A506284-2E6C-42B3-BA14-20AA31250D7D}"/>
    <dgm:cxn modelId="{BEBA5499-9DDC-44B4-9697-CA39EC939C0F}" srcId="{9587053D-D510-4EE7-96F6-CD9872FD880F}" destId="{2D549258-CF28-494A-BE35-6080358FEC4E}" srcOrd="1" destOrd="0" parTransId="{647CCD95-E16E-49A8-9185-F157ED756090}" sibTransId="{DE183CC7-91F6-40E2-B4C8-FBCDF44E01C6}"/>
    <dgm:cxn modelId="{0397D5F2-41F9-4117-8C65-3586CFFC6E71}" type="presOf" srcId="{1B9156A0-395C-49B7-BDE1-FBE2E80A01A6}" destId="{12224A56-5085-44C0-BA11-6C44062A84DB}" srcOrd="0" destOrd="7" presId="urn:microsoft.com/office/officeart/2005/8/layout/vList5"/>
    <dgm:cxn modelId="{1226918C-1E51-4738-B4C4-AEEC4D2CA0BE}" type="presOf" srcId="{32EAEC35-5FB5-4AFB-8762-18383982D0AC}" destId="{12224A56-5085-44C0-BA11-6C44062A84DB}" srcOrd="0" destOrd="0" presId="urn:microsoft.com/office/officeart/2005/8/layout/vList5"/>
    <dgm:cxn modelId="{94AF34EB-E3A5-4F00-A831-B1B0F9505CE8}" type="presOf" srcId="{B8A1C9FF-2E9D-4277-8E37-584F189F285D}" destId="{CA2505DA-4B89-4CB2-ADDE-E319C21C67BE}" srcOrd="0" destOrd="0" presId="urn:microsoft.com/office/officeart/2005/8/layout/vList5"/>
    <dgm:cxn modelId="{D0CEAF95-DD5C-426B-9AC8-F6E261BB4017}" srcId="{D76FEDC3-5FEA-43B0-9684-7638FDC6563D}" destId="{3681DACF-85C5-4E31-A58C-094E0B8E0896}" srcOrd="2" destOrd="0" parTransId="{2FF1AB31-3C51-491E-8D54-F7E7CE73FA5A}" sibTransId="{3B14592F-53C8-4C30-BC7A-5E541D0168D8}"/>
    <dgm:cxn modelId="{5811AD2D-7495-4F11-8FD5-25D3BD3A030E}" srcId="{9587053D-D510-4EE7-96F6-CD9872FD880F}" destId="{40340AC2-F3CA-41AD-9CA6-44E2D5E3C71F}" srcOrd="2" destOrd="0" parTransId="{D3802EC0-9E2D-47AB-AB34-E98C8D21C238}" sibTransId="{F0D1B356-03EB-46D9-9711-8B6E210EE1AC}"/>
    <dgm:cxn modelId="{507C4B4F-3B98-49FF-A46E-3EFF9AEDC87C}" type="presOf" srcId="{C16A62DE-D891-4968-901F-317C84E0EDBB}" destId="{12224A56-5085-44C0-BA11-6C44062A84DB}" srcOrd="0" destOrd="1" presId="urn:microsoft.com/office/officeart/2005/8/layout/vList5"/>
    <dgm:cxn modelId="{B6F48B22-A8C3-4305-A869-03F5510EF39E}" srcId="{9587053D-D510-4EE7-96F6-CD9872FD880F}" destId="{2C7B158B-94E0-4F3B-B48C-D61B64023A31}" srcOrd="4" destOrd="0" parTransId="{177DF6FB-3E29-4A7E-9E0D-CD8DDB8F4DE9}" sibTransId="{145050E6-890A-45E6-A3F0-2581AE7C2900}"/>
    <dgm:cxn modelId="{E9AE1485-7CF6-4AB4-B025-1562293C6E3F}" type="presOf" srcId="{D76FEDC3-5FEA-43B0-9684-7638FDC6563D}" destId="{86038B17-C004-44D6-A6F6-F7BF95B2D83B}" srcOrd="0" destOrd="0" presId="urn:microsoft.com/office/officeart/2005/8/layout/vList5"/>
    <dgm:cxn modelId="{7CC2D86F-0B37-4A00-8CF6-D2454C3A88E7}" srcId="{636AC0BD-7243-49B4-A01D-495570719C64}" destId="{9587053D-D510-4EE7-96F6-CD9872FD880F}" srcOrd="0" destOrd="0" parTransId="{427A65BA-E0E7-491C-96E5-95A0CCA0593C}" sibTransId="{5F91E23A-D2D3-432B-92B0-5BC3C6C2C41D}"/>
    <dgm:cxn modelId="{5DED997D-988D-4996-B83A-8ACB35AA4024}" type="presOf" srcId="{3681DACF-85C5-4E31-A58C-094E0B8E0896}" destId="{CA2505DA-4B89-4CB2-ADDE-E319C21C67BE}" srcOrd="0" destOrd="2" presId="urn:microsoft.com/office/officeart/2005/8/layout/vList5"/>
    <dgm:cxn modelId="{3E83515F-D704-4574-8C85-55D44804317F}" srcId="{8BAB9165-39B9-4E2F-8DEA-BEB18C8717EC}" destId="{167092AC-A7C2-4AA5-9488-8D44040CCE26}" srcOrd="5" destOrd="0" parTransId="{EC8E7235-954E-40B2-AA2F-1F961FC96FCE}" sibTransId="{21BE8CDF-0F82-4D20-8D50-98616D090629}"/>
    <dgm:cxn modelId="{D049B750-109A-481E-A9CD-70E8CAF4BA9F}" type="presParOf" srcId="{E1535909-1CEF-4DA8-8723-3DAA4693DC34}" destId="{F3D994C2-C381-4740-B16F-DC7513C08F91}" srcOrd="0" destOrd="0" presId="urn:microsoft.com/office/officeart/2005/8/layout/vList5"/>
    <dgm:cxn modelId="{412DAA49-7047-4082-B81C-E29F19D02062}" type="presParOf" srcId="{F3D994C2-C381-4740-B16F-DC7513C08F91}" destId="{F4E5A10F-8869-4979-BD28-9E1CE22B5895}" srcOrd="0" destOrd="0" presId="urn:microsoft.com/office/officeart/2005/8/layout/vList5"/>
    <dgm:cxn modelId="{78A46F2F-D847-4D57-BF3C-E0D9974190E4}" type="presParOf" srcId="{F3D994C2-C381-4740-B16F-DC7513C08F91}" destId="{7E47A671-D7D5-4E28-9C1A-1323285CEB4F}" srcOrd="1" destOrd="0" presId="urn:microsoft.com/office/officeart/2005/8/layout/vList5"/>
    <dgm:cxn modelId="{E3FD2DE7-B25D-4165-876B-6A882EC8279F}" type="presParOf" srcId="{E1535909-1CEF-4DA8-8723-3DAA4693DC34}" destId="{51013C96-E673-492C-B503-B1C3D0D77264}" srcOrd="1" destOrd="0" presId="urn:microsoft.com/office/officeart/2005/8/layout/vList5"/>
    <dgm:cxn modelId="{53D43A9B-F8F0-4198-BC37-A9AB88B3AACD}" type="presParOf" srcId="{E1535909-1CEF-4DA8-8723-3DAA4693DC34}" destId="{E76C4F31-A9A6-4B63-BAED-FF8E99F34C11}" srcOrd="2" destOrd="0" presId="urn:microsoft.com/office/officeart/2005/8/layout/vList5"/>
    <dgm:cxn modelId="{29CE6D30-C13D-4D5C-A12E-D0F7A54F5131}" type="presParOf" srcId="{E76C4F31-A9A6-4B63-BAED-FF8E99F34C11}" destId="{D9CC1883-DAF9-4C54-B71D-277DBD8611F4}" srcOrd="0" destOrd="0" presId="urn:microsoft.com/office/officeart/2005/8/layout/vList5"/>
    <dgm:cxn modelId="{0DAA8CD9-5C9C-4D1D-AAE2-E964DA3EA89C}" type="presParOf" srcId="{E76C4F31-A9A6-4B63-BAED-FF8E99F34C11}" destId="{12224A56-5085-44C0-BA11-6C44062A84DB}" srcOrd="1" destOrd="0" presId="urn:microsoft.com/office/officeart/2005/8/layout/vList5"/>
    <dgm:cxn modelId="{D273156A-CABE-435E-B86B-12476F9A23D2}" type="presParOf" srcId="{E1535909-1CEF-4DA8-8723-3DAA4693DC34}" destId="{3B0C338F-B642-4529-81D3-1E39A60A527C}" srcOrd="3" destOrd="0" presId="urn:microsoft.com/office/officeart/2005/8/layout/vList5"/>
    <dgm:cxn modelId="{751000DC-5B54-4223-9FB8-E54FBBDA416C}" type="presParOf" srcId="{E1535909-1CEF-4DA8-8723-3DAA4693DC34}" destId="{6FFD55DC-B861-4167-A597-3C1332B565BB}" srcOrd="4" destOrd="0" presId="urn:microsoft.com/office/officeart/2005/8/layout/vList5"/>
    <dgm:cxn modelId="{0953087D-D49A-4FCB-90E4-505CB26505F3}" type="presParOf" srcId="{6FFD55DC-B861-4167-A597-3C1332B565BB}" destId="{86038B17-C004-44D6-A6F6-F7BF95B2D83B}" srcOrd="0" destOrd="0" presId="urn:microsoft.com/office/officeart/2005/8/layout/vList5"/>
    <dgm:cxn modelId="{294C85A5-498C-4A63-A7DE-53AECA97CCE9}" type="presParOf" srcId="{6FFD55DC-B861-4167-A597-3C1332B565BB}" destId="{CA2505DA-4B89-4CB2-ADDE-E319C21C67BE}"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7AD019-74DB-4767-85F1-5EE1F03B4ACD}"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ZA"/>
        </a:p>
      </dgm:t>
    </dgm:pt>
    <dgm:pt modelId="{E8CE78E7-ECCB-4704-87B0-3C3A9342E2F5}">
      <dgm:prSet phldrT="[Text]" custT="1"/>
      <dgm:spPr>
        <a:solidFill>
          <a:schemeClr val="accent2"/>
        </a:solidFill>
      </dgm:spPr>
      <dgm:t>
        <a:bodyPr/>
        <a:lstStyle/>
        <a:p>
          <a:r>
            <a:rPr lang="en-ZA" sz="1100" b="1" dirty="0">
              <a:solidFill>
                <a:schemeClr val="bg1"/>
              </a:solidFill>
              <a:latin typeface="Calibri" pitchFamily="34" charset="0"/>
            </a:rPr>
            <a:t>Community Based Services</a:t>
          </a:r>
        </a:p>
      </dgm:t>
    </dgm:pt>
    <dgm:pt modelId="{B4EF5A6D-DC78-410C-AA25-D23A0B858533}" type="parTrans" cxnId="{9C9CE039-A9BC-4E09-8B4D-97E23453E331}">
      <dgm:prSet/>
      <dgm:spPr/>
      <dgm:t>
        <a:bodyPr/>
        <a:lstStyle/>
        <a:p>
          <a:endParaRPr lang="en-ZA" b="1">
            <a:solidFill>
              <a:schemeClr val="tx1"/>
            </a:solidFill>
          </a:endParaRPr>
        </a:p>
      </dgm:t>
    </dgm:pt>
    <dgm:pt modelId="{BCE305ED-D4E3-4F24-AEF8-5F3121319335}" type="sibTrans" cxnId="{9C9CE039-A9BC-4E09-8B4D-97E23453E331}">
      <dgm:prSet/>
      <dgm:spPr/>
      <dgm:t>
        <a:bodyPr/>
        <a:lstStyle/>
        <a:p>
          <a:endParaRPr lang="en-ZA" b="1">
            <a:solidFill>
              <a:schemeClr val="tx1"/>
            </a:solidFill>
          </a:endParaRPr>
        </a:p>
      </dgm:t>
    </dgm:pt>
    <dgm:pt modelId="{2337894E-E019-464D-84C6-9A6C16EB2439}">
      <dgm:prSet phldrT="[Text]" custT="1"/>
      <dgm:spPr>
        <a:solidFill>
          <a:schemeClr val="accent2">
            <a:lumMod val="75000"/>
          </a:schemeClr>
        </a:solidFill>
      </dgm:spPr>
      <dgm:t>
        <a:bodyPr/>
        <a:lstStyle/>
        <a:p>
          <a:r>
            <a:rPr lang="en-ZA" sz="1100" b="1" dirty="0">
              <a:solidFill>
                <a:schemeClr val="bg1"/>
              </a:solidFill>
              <a:latin typeface="Calibri" pitchFamily="34" charset="0"/>
            </a:rPr>
            <a:t>Facility Based Services</a:t>
          </a:r>
        </a:p>
      </dgm:t>
    </dgm:pt>
    <dgm:pt modelId="{696763C0-01C3-4F8D-857F-F32A5F8B8977}" type="parTrans" cxnId="{53400BE8-00EA-492E-BEDC-6B59F69342E0}">
      <dgm:prSet/>
      <dgm:spPr/>
      <dgm:t>
        <a:bodyPr/>
        <a:lstStyle/>
        <a:p>
          <a:endParaRPr lang="en-ZA" b="1">
            <a:solidFill>
              <a:schemeClr val="tx1"/>
            </a:solidFill>
          </a:endParaRPr>
        </a:p>
      </dgm:t>
    </dgm:pt>
    <dgm:pt modelId="{FE120EA9-3DE4-4FB5-B3E1-97462781BCA9}" type="sibTrans" cxnId="{53400BE8-00EA-492E-BEDC-6B59F69342E0}">
      <dgm:prSet/>
      <dgm:spPr/>
      <dgm:t>
        <a:bodyPr/>
        <a:lstStyle/>
        <a:p>
          <a:endParaRPr lang="en-ZA" b="1">
            <a:solidFill>
              <a:schemeClr val="tx1"/>
            </a:solidFill>
          </a:endParaRPr>
        </a:p>
      </dgm:t>
    </dgm:pt>
    <dgm:pt modelId="{61A0ADFF-C44D-451E-9D6B-9241C6D41B5A}">
      <dgm:prSet phldrT="[Text]" custT="1"/>
      <dgm:spPr>
        <a:solidFill>
          <a:schemeClr val="accent5">
            <a:lumMod val="75000"/>
          </a:schemeClr>
        </a:solidFill>
      </dgm:spPr>
      <dgm:t>
        <a:bodyPr/>
        <a:lstStyle/>
        <a:p>
          <a:r>
            <a:rPr lang="en-ZA" sz="1100" b="1" dirty="0">
              <a:solidFill>
                <a:schemeClr val="bg1"/>
              </a:solidFill>
              <a:latin typeface="Calibri" pitchFamily="34" charset="0"/>
            </a:rPr>
            <a:t>Regional Hospitals (L2) </a:t>
          </a:r>
        </a:p>
      </dgm:t>
    </dgm:pt>
    <dgm:pt modelId="{1CC29CDB-B18F-40A3-A205-B3339C18B410}" type="parTrans" cxnId="{D3C90773-6628-4D2E-B86F-7464BF556116}">
      <dgm:prSet/>
      <dgm:spPr/>
      <dgm:t>
        <a:bodyPr/>
        <a:lstStyle/>
        <a:p>
          <a:endParaRPr lang="en-ZA" b="1">
            <a:solidFill>
              <a:schemeClr val="tx1"/>
            </a:solidFill>
          </a:endParaRPr>
        </a:p>
      </dgm:t>
    </dgm:pt>
    <dgm:pt modelId="{FDB57ACC-9558-481C-9BCB-ECC76200B3DB}" type="sibTrans" cxnId="{D3C90773-6628-4D2E-B86F-7464BF556116}">
      <dgm:prSet/>
      <dgm:spPr/>
      <dgm:t>
        <a:bodyPr/>
        <a:lstStyle/>
        <a:p>
          <a:endParaRPr lang="en-ZA" b="1">
            <a:solidFill>
              <a:schemeClr val="tx1"/>
            </a:solidFill>
          </a:endParaRPr>
        </a:p>
      </dgm:t>
    </dgm:pt>
    <dgm:pt modelId="{EB25FAED-FFDB-4AAB-B831-1D46246A49D2}">
      <dgm:prSet phldrT="[Text]" custT="1"/>
      <dgm:spPr>
        <a:solidFill>
          <a:schemeClr val="accent5"/>
        </a:solidFill>
      </dgm:spPr>
      <dgm:t>
        <a:bodyPr/>
        <a:lstStyle/>
        <a:p>
          <a:r>
            <a:rPr lang="en-ZA" sz="1100" b="1" dirty="0">
              <a:solidFill>
                <a:schemeClr val="bg1"/>
              </a:solidFill>
              <a:latin typeface="Calibri" pitchFamily="34" charset="0"/>
            </a:rPr>
            <a:t>Tertiary &amp; Central Hospitals (L3)</a:t>
          </a:r>
        </a:p>
      </dgm:t>
    </dgm:pt>
    <dgm:pt modelId="{2498FDD4-783A-4C65-A55B-32DB2981E899}" type="parTrans" cxnId="{943E2037-3564-401B-AD24-22FC38B829F0}">
      <dgm:prSet/>
      <dgm:spPr/>
      <dgm:t>
        <a:bodyPr/>
        <a:lstStyle/>
        <a:p>
          <a:endParaRPr lang="en-ZA" b="1">
            <a:solidFill>
              <a:schemeClr val="tx1"/>
            </a:solidFill>
          </a:endParaRPr>
        </a:p>
      </dgm:t>
    </dgm:pt>
    <dgm:pt modelId="{1569B7C4-A28A-4ACA-B9C0-E08757C3691C}" type="sibTrans" cxnId="{943E2037-3564-401B-AD24-22FC38B829F0}">
      <dgm:prSet/>
      <dgm:spPr/>
      <dgm:t>
        <a:bodyPr/>
        <a:lstStyle/>
        <a:p>
          <a:endParaRPr lang="en-ZA" b="1">
            <a:solidFill>
              <a:schemeClr val="tx1"/>
            </a:solidFill>
          </a:endParaRPr>
        </a:p>
      </dgm:t>
    </dgm:pt>
    <dgm:pt modelId="{2E19A8ED-7781-4A61-8D37-429331B0D40A}">
      <dgm:prSet custT="1"/>
      <dgm:spPr>
        <a:solidFill>
          <a:srgbClr val="A0B973"/>
        </a:solidFill>
      </dgm:spPr>
      <dgm:t>
        <a:bodyPr/>
        <a:lstStyle/>
        <a:p>
          <a:r>
            <a:rPr lang="en-ZA" sz="1100" b="1" dirty="0">
              <a:solidFill>
                <a:schemeClr val="bg1"/>
              </a:solidFill>
              <a:latin typeface="Calibri" pitchFamily="34" charset="0"/>
            </a:rPr>
            <a:t>District Hospital (L1)</a:t>
          </a:r>
        </a:p>
      </dgm:t>
    </dgm:pt>
    <dgm:pt modelId="{B5E7A58A-476C-42D9-9DF2-BFC367BCAEF4}" type="parTrans" cxnId="{E2993876-7D66-4A29-A9B4-96F0C837536D}">
      <dgm:prSet/>
      <dgm:spPr/>
      <dgm:t>
        <a:bodyPr/>
        <a:lstStyle/>
        <a:p>
          <a:endParaRPr lang="en-ZA" b="1">
            <a:solidFill>
              <a:schemeClr val="tx1"/>
            </a:solidFill>
          </a:endParaRPr>
        </a:p>
      </dgm:t>
    </dgm:pt>
    <dgm:pt modelId="{DCDBE425-83B7-47C1-953F-C19CE6D00465}" type="sibTrans" cxnId="{E2993876-7D66-4A29-A9B4-96F0C837536D}">
      <dgm:prSet/>
      <dgm:spPr/>
      <dgm:t>
        <a:bodyPr/>
        <a:lstStyle/>
        <a:p>
          <a:endParaRPr lang="en-ZA" b="1">
            <a:solidFill>
              <a:schemeClr val="tx1"/>
            </a:solidFill>
          </a:endParaRPr>
        </a:p>
      </dgm:t>
    </dgm:pt>
    <dgm:pt modelId="{C1060B44-2344-41F1-A1CD-BD57646F9D89}" type="pres">
      <dgm:prSet presAssocID="{BA7AD019-74DB-4767-85F1-5EE1F03B4ACD}" presName="Name0" presStyleCnt="0">
        <dgm:presLayoutVars>
          <dgm:chMax val="7"/>
          <dgm:resizeHandles val="exact"/>
        </dgm:presLayoutVars>
      </dgm:prSet>
      <dgm:spPr/>
      <dgm:t>
        <a:bodyPr/>
        <a:lstStyle/>
        <a:p>
          <a:endParaRPr lang="en-ZA"/>
        </a:p>
      </dgm:t>
    </dgm:pt>
    <dgm:pt modelId="{015AB6A7-1252-473A-83AC-CBD4062E6B88}" type="pres">
      <dgm:prSet presAssocID="{BA7AD019-74DB-4767-85F1-5EE1F03B4ACD}" presName="comp1" presStyleCnt="0"/>
      <dgm:spPr/>
    </dgm:pt>
    <dgm:pt modelId="{1CD7D5B3-4ED3-4223-8912-0E7B79E87B01}" type="pres">
      <dgm:prSet presAssocID="{BA7AD019-74DB-4767-85F1-5EE1F03B4ACD}" presName="circle1" presStyleLbl="node1" presStyleIdx="0" presStyleCnt="5" custScaleX="100113" custLinFactNeighborX="1000"/>
      <dgm:spPr/>
      <dgm:t>
        <a:bodyPr/>
        <a:lstStyle/>
        <a:p>
          <a:endParaRPr lang="en-ZA"/>
        </a:p>
      </dgm:t>
    </dgm:pt>
    <dgm:pt modelId="{2B8287D0-1F65-483B-BEE8-3A1BF09C7FF5}" type="pres">
      <dgm:prSet presAssocID="{BA7AD019-74DB-4767-85F1-5EE1F03B4ACD}" presName="c1text" presStyleLbl="node1" presStyleIdx="0" presStyleCnt="5">
        <dgm:presLayoutVars>
          <dgm:bulletEnabled val="1"/>
        </dgm:presLayoutVars>
      </dgm:prSet>
      <dgm:spPr/>
      <dgm:t>
        <a:bodyPr/>
        <a:lstStyle/>
        <a:p>
          <a:endParaRPr lang="en-ZA"/>
        </a:p>
      </dgm:t>
    </dgm:pt>
    <dgm:pt modelId="{1F92CCAE-1F3C-4847-95F0-821637410CFD}" type="pres">
      <dgm:prSet presAssocID="{BA7AD019-74DB-4767-85F1-5EE1F03B4ACD}" presName="comp2" presStyleCnt="0"/>
      <dgm:spPr/>
    </dgm:pt>
    <dgm:pt modelId="{DFA9BA82-869E-4FD5-9F69-67A5F6F71395}" type="pres">
      <dgm:prSet presAssocID="{BA7AD019-74DB-4767-85F1-5EE1F03B4ACD}" presName="circle2" presStyleLbl="node1" presStyleIdx="1" presStyleCnt="5" custScaleX="97669"/>
      <dgm:spPr/>
      <dgm:t>
        <a:bodyPr/>
        <a:lstStyle/>
        <a:p>
          <a:endParaRPr lang="en-ZA"/>
        </a:p>
      </dgm:t>
    </dgm:pt>
    <dgm:pt modelId="{18DD9A05-3E8D-411E-AFC7-5A7D889C2C4E}" type="pres">
      <dgm:prSet presAssocID="{BA7AD019-74DB-4767-85F1-5EE1F03B4ACD}" presName="c2text" presStyleLbl="node1" presStyleIdx="1" presStyleCnt="5">
        <dgm:presLayoutVars>
          <dgm:bulletEnabled val="1"/>
        </dgm:presLayoutVars>
      </dgm:prSet>
      <dgm:spPr/>
      <dgm:t>
        <a:bodyPr/>
        <a:lstStyle/>
        <a:p>
          <a:endParaRPr lang="en-ZA"/>
        </a:p>
      </dgm:t>
    </dgm:pt>
    <dgm:pt modelId="{0EBF16C0-6D16-4384-9CE7-7ACF31FB0233}" type="pres">
      <dgm:prSet presAssocID="{BA7AD019-74DB-4767-85F1-5EE1F03B4ACD}" presName="comp3" presStyleCnt="0"/>
      <dgm:spPr/>
    </dgm:pt>
    <dgm:pt modelId="{657B284F-2389-4736-A81C-EAE8E656B72C}" type="pres">
      <dgm:prSet presAssocID="{BA7AD019-74DB-4767-85F1-5EE1F03B4ACD}" presName="circle3" presStyleLbl="node1" presStyleIdx="2" presStyleCnt="5"/>
      <dgm:spPr/>
      <dgm:t>
        <a:bodyPr/>
        <a:lstStyle/>
        <a:p>
          <a:endParaRPr lang="en-ZA"/>
        </a:p>
      </dgm:t>
    </dgm:pt>
    <dgm:pt modelId="{91AEF82E-1982-4C6D-BEEC-E0A767EE1135}" type="pres">
      <dgm:prSet presAssocID="{BA7AD019-74DB-4767-85F1-5EE1F03B4ACD}" presName="c3text" presStyleLbl="node1" presStyleIdx="2" presStyleCnt="5">
        <dgm:presLayoutVars>
          <dgm:bulletEnabled val="1"/>
        </dgm:presLayoutVars>
      </dgm:prSet>
      <dgm:spPr/>
      <dgm:t>
        <a:bodyPr/>
        <a:lstStyle/>
        <a:p>
          <a:endParaRPr lang="en-ZA"/>
        </a:p>
      </dgm:t>
    </dgm:pt>
    <dgm:pt modelId="{FCF76FA9-0EE5-48B0-822D-0AD9D38FF49A}" type="pres">
      <dgm:prSet presAssocID="{BA7AD019-74DB-4767-85F1-5EE1F03B4ACD}" presName="comp4" presStyleCnt="0"/>
      <dgm:spPr/>
    </dgm:pt>
    <dgm:pt modelId="{497E5054-6436-4877-8B87-4233673813B0}" type="pres">
      <dgm:prSet presAssocID="{BA7AD019-74DB-4767-85F1-5EE1F03B4ACD}" presName="circle4" presStyleLbl="node1" presStyleIdx="3" presStyleCnt="5"/>
      <dgm:spPr/>
      <dgm:t>
        <a:bodyPr/>
        <a:lstStyle/>
        <a:p>
          <a:endParaRPr lang="en-ZA"/>
        </a:p>
      </dgm:t>
    </dgm:pt>
    <dgm:pt modelId="{5F0E156B-C34E-43AB-9FCB-85460FBE3C48}" type="pres">
      <dgm:prSet presAssocID="{BA7AD019-74DB-4767-85F1-5EE1F03B4ACD}" presName="c4text" presStyleLbl="node1" presStyleIdx="3" presStyleCnt="5">
        <dgm:presLayoutVars>
          <dgm:bulletEnabled val="1"/>
        </dgm:presLayoutVars>
      </dgm:prSet>
      <dgm:spPr/>
      <dgm:t>
        <a:bodyPr/>
        <a:lstStyle/>
        <a:p>
          <a:endParaRPr lang="en-ZA"/>
        </a:p>
      </dgm:t>
    </dgm:pt>
    <dgm:pt modelId="{B3B7EC15-7A13-4398-9169-2B5AC4DB1810}" type="pres">
      <dgm:prSet presAssocID="{BA7AD019-74DB-4767-85F1-5EE1F03B4ACD}" presName="comp5" presStyleCnt="0"/>
      <dgm:spPr/>
    </dgm:pt>
    <dgm:pt modelId="{16A886E0-9F42-4D39-8C0A-003A92AA0B48}" type="pres">
      <dgm:prSet presAssocID="{BA7AD019-74DB-4767-85F1-5EE1F03B4ACD}" presName="circle5" presStyleLbl="node1" presStyleIdx="4" presStyleCnt="5"/>
      <dgm:spPr/>
      <dgm:t>
        <a:bodyPr/>
        <a:lstStyle/>
        <a:p>
          <a:endParaRPr lang="en-ZA"/>
        </a:p>
      </dgm:t>
    </dgm:pt>
    <dgm:pt modelId="{D14CC517-024D-41A5-8CC7-82CDB6693ABE}" type="pres">
      <dgm:prSet presAssocID="{BA7AD019-74DB-4767-85F1-5EE1F03B4ACD}" presName="c5text" presStyleLbl="node1" presStyleIdx="4" presStyleCnt="5">
        <dgm:presLayoutVars>
          <dgm:bulletEnabled val="1"/>
        </dgm:presLayoutVars>
      </dgm:prSet>
      <dgm:spPr/>
      <dgm:t>
        <a:bodyPr/>
        <a:lstStyle/>
        <a:p>
          <a:endParaRPr lang="en-ZA"/>
        </a:p>
      </dgm:t>
    </dgm:pt>
  </dgm:ptLst>
  <dgm:cxnLst>
    <dgm:cxn modelId="{B626D7F3-587A-5C4D-9DA3-E9AA379901F5}" type="presOf" srcId="{2337894E-E019-464D-84C6-9A6C16EB2439}" destId="{DFA9BA82-869E-4FD5-9F69-67A5F6F71395}" srcOrd="0" destOrd="0" presId="urn:microsoft.com/office/officeart/2005/8/layout/venn2"/>
    <dgm:cxn modelId="{D3C90773-6628-4D2E-B86F-7464BF556116}" srcId="{BA7AD019-74DB-4767-85F1-5EE1F03B4ACD}" destId="{61A0ADFF-C44D-451E-9D6B-9241C6D41B5A}" srcOrd="3" destOrd="0" parTransId="{1CC29CDB-B18F-40A3-A205-B3339C18B410}" sibTransId="{FDB57ACC-9558-481C-9BCB-ECC76200B3DB}"/>
    <dgm:cxn modelId="{943E2037-3564-401B-AD24-22FC38B829F0}" srcId="{BA7AD019-74DB-4767-85F1-5EE1F03B4ACD}" destId="{EB25FAED-FFDB-4AAB-B831-1D46246A49D2}" srcOrd="4" destOrd="0" parTransId="{2498FDD4-783A-4C65-A55B-32DB2981E899}" sibTransId="{1569B7C4-A28A-4ACA-B9C0-E08757C3691C}"/>
    <dgm:cxn modelId="{76591C5E-B82F-8A4B-9AD7-0FBE3CCFBDC4}" type="presOf" srcId="{61A0ADFF-C44D-451E-9D6B-9241C6D41B5A}" destId="{5F0E156B-C34E-43AB-9FCB-85460FBE3C48}" srcOrd="1" destOrd="0" presId="urn:microsoft.com/office/officeart/2005/8/layout/venn2"/>
    <dgm:cxn modelId="{388C22E8-4A33-894F-A393-7CBAC994A4B5}" type="presOf" srcId="{61A0ADFF-C44D-451E-9D6B-9241C6D41B5A}" destId="{497E5054-6436-4877-8B87-4233673813B0}" srcOrd="0" destOrd="0" presId="urn:microsoft.com/office/officeart/2005/8/layout/venn2"/>
    <dgm:cxn modelId="{982FFCF1-0686-0C43-B7DC-F80133EF22AC}" type="presOf" srcId="{EB25FAED-FFDB-4AAB-B831-1D46246A49D2}" destId="{16A886E0-9F42-4D39-8C0A-003A92AA0B48}" srcOrd="0" destOrd="0" presId="urn:microsoft.com/office/officeart/2005/8/layout/venn2"/>
    <dgm:cxn modelId="{D7238074-1C20-5D42-A857-38E088334DB9}" type="presOf" srcId="{E8CE78E7-ECCB-4704-87B0-3C3A9342E2F5}" destId="{1CD7D5B3-4ED3-4223-8912-0E7B79E87B01}" srcOrd="0" destOrd="0" presId="urn:microsoft.com/office/officeart/2005/8/layout/venn2"/>
    <dgm:cxn modelId="{9C9CE039-A9BC-4E09-8B4D-97E23453E331}" srcId="{BA7AD019-74DB-4767-85F1-5EE1F03B4ACD}" destId="{E8CE78E7-ECCB-4704-87B0-3C3A9342E2F5}" srcOrd="0" destOrd="0" parTransId="{B4EF5A6D-DC78-410C-AA25-D23A0B858533}" sibTransId="{BCE305ED-D4E3-4F24-AEF8-5F3121319335}"/>
    <dgm:cxn modelId="{7422D725-F79F-D94A-9C9A-ED0BF578F874}" type="presOf" srcId="{E8CE78E7-ECCB-4704-87B0-3C3A9342E2F5}" destId="{2B8287D0-1F65-483B-BEE8-3A1BF09C7FF5}" srcOrd="1" destOrd="0" presId="urn:microsoft.com/office/officeart/2005/8/layout/venn2"/>
    <dgm:cxn modelId="{80AEE1DA-B593-9544-81DB-F3D871AF487F}" type="presOf" srcId="{2E19A8ED-7781-4A61-8D37-429331B0D40A}" destId="{91AEF82E-1982-4C6D-BEEC-E0A767EE1135}" srcOrd="1" destOrd="0" presId="urn:microsoft.com/office/officeart/2005/8/layout/venn2"/>
    <dgm:cxn modelId="{68E23EE8-4675-A344-982F-9746756E2414}" type="presOf" srcId="{EB25FAED-FFDB-4AAB-B831-1D46246A49D2}" destId="{D14CC517-024D-41A5-8CC7-82CDB6693ABE}" srcOrd="1" destOrd="0" presId="urn:microsoft.com/office/officeart/2005/8/layout/venn2"/>
    <dgm:cxn modelId="{4344307D-DA01-2C4A-A0D4-F80E4C1FDB2B}" type="presOf" srcId="{2337894E-E019-464D-84C6-9A6C16EB2439}" destId="{18DD9A05-3E8D-411E-AFC7-5A7D889C2C4E}" srcOrd="1" destOrd="0" presId="urn:microsoft.com/office/officeart/2005/8/layout/venn2"/>
    <dgm:cxn modelId="{53400BE8-00EA-492E-BEDC-6B59F69342E0}" srcId="{BA7AD019-74DB-4767-85F1-5EE1F03B4ACD}" destId="{2337894E-E019-464D-84C6-9A6C16EB2439}" srcOrd="1" destOrd="0" parTransId="{696763C0-01C3-4F8D-857F-F32A5F8B8977}" sibTransId="{FE120EA9-3DE4-4FB5-B3E1-97462781BCA9}"/>
    <dgm:cxn modelId="{E153E9C4-27FA-E24C-A3E2-C94F47DB134B}" type="presOf" srcId="{2E19A8ED-7781-4A61-8D37-429331B0D40A}" destId="{657B284F-2389-4736-A81C-EAE8E656B72C}" srcOrd="0" destOrd="0" presId="urn:microsoft.com/office/officeart/2005/8/layout/venn2"/>
    <dgm:cxn modelId="{57021C31-3F75-DD4C-AE61-11326F9A4339}" type="presOf" srcId="{BA7AD019-74DB-4767-85F1-5EE1F03B4ACD}" destId="{C1060B44-2344-41F1-A1CD-BD57646F9D89}" srcOrd="0" destOrd="0" presId="urn:microsoft.com/office/officeart/2005/8/layout/venn2"/>
    <dgm:cxn modelId="{E2993876-7D66-4A29-A9B4-96F0C837536D}" srcId="{BA7AD019-74DB-4767-85F1-5EE1F03B4ACD}" destId="{2E19A8ED-7781-4A61-8D37-429331B0D40A}" srcOrd="2" destOrd="0" parTransId="{B5E7A58A-476C-42D9-9DF2-BFC367BCAEF4}" sibTransId="{DCDBE425-83B7-47C1-953F-C19CE6D00465}"/>
    <dgm:cxn modelId="{CAAA0003-71F8-0949-BC50-2A477491D6FE}" type="presParOf" srcId="{C1060B44-2344-41F1-A1CD-BD57646F9D89}" destId="{015AB6A7-1252-473A-83AC-CBD4062E6B88}" srcOrd="0" destOrd="0" presId="urn:microsoft.com/office/officeart/2005/8/layout/venn2"/>
    <dgm:cxn modelId="{B1768972-2901-E240-86F0-DAFC8EB5DDC2}" type="presParOf" srcId="{015AB6A7-1252-473A-83AC-CBD4062E6B88}" destId="{1CD7D5B3-4ED3-4223-8912-0E7B79E87B01}" srcOrd="0" destOrd="0" presId="urn:microsoft.com/office/officeart/2005/8/layout/venn2"/>
    <dgm:cxn modelId="{D4C33185-11DB-1C46-B88E-AF1E79DBBE91}" type="presParOf" srcId="{015AB6A7-1252-473A-83AC-CBD4062E6B88}" destId="{2B8287D0-1F65-483B-BEE8-3A1BF09C7FF5}" srcOrd="1" destOrd="0" presId="urn:microsoft.com/office/officeart/2005/8/layout/venn2"/>
    <dgm:cxn modelId="{3E3F16B4-5210-BE42-99E7-AFCED4D5A657}" type="presParOf" srcId="{C1060B44-2344-41F1-A1CD-BD57646F9D89}" destId="{1F92CCAE-1F3C-4847-95F0-821637410CFD}" srcOrd="1" destOrd="0" presId="urn:microsoft.com/office/officeart/2005/8/layout/venn2"/>
    <dgm:cxn modelId="{D0274A05-D55F-C34B-A4AB-C14478DA8ED1}" type="presParOf" srcId="{1F92CCAE-1F3C-4847-95F0-821637410CFD}" destId="{DFA9BA82-869E-4FD5-9F69-67A5F6F71395}" srcOrd="0" destOrd="0" presId="urn:microsoft.com/office/officeart/2005/8/layout/venn2"/>
    <dgm:cxn modelId="{0673F968-8429-A140-BCB8-3F4758A9CA3B}" type="presParOf" srcId="{1F92CCAE-1F3C-4847-95F0-821637410CFD}" destId="{18DD9A05-3E8D-411E-AFC7-5A7D889C2C4E}" srcOrd="1" destOrd="0" presId="urn:microsoft.com/office/officeart/2005/8/layout/venn2"/>
    <dgm:cxn modelId="{97D943EA-7963-414A-8B6D-24A60A716B5A}" type="presParOf" srcId="{C1060B44-2344-41F1-A1CD-BD57646F9D89}" destId="{0EBF16C0-6D16-4384-9CE7-7ACF31FB0233}" srcOrd="2" destOrd="0" presId="urn:microsoft.com/office/officeart/2005/8/layout/venn2"/>
    <dgm:cxn modelId="{9022DF12-42B6-2847-8C80-FB9BCF305472}" type="presParOf" srcId="{0EBF16C0-6D16-4384-9CE7-7ACF31FB0233}" destId="{657B284F-2389-4736-A81C-EAE8E656B72C}" srcOrd="0" destOrd="0" presId="urn:microsoft.com/office/officeart/2005/8/layout/venn2"/>
    <dgm:cxn modelId="{1712368B-D321-9F44-B954-7ECF5BB7B128}" type="presParOf" srcId="{0EBF16C0-6D16-4384-9CE7-7ACF31FB0233}" destId="{91AEF82E-1982-4C6D-BEEC-E0A767EE1135}" srcOrd="1" destOrd="0" presId="urn:microsoft.com/office/officeart/2005/8/layout/venn2"/>
    <dgm:cxn modelId="{A88025E8-9865-E14E-BBF3-E35E648D257F}" type="presParOf" srcId="{C1060B44-2344-41F1-A1CD-BD57646F9D89}" destId="{FCF76FA9-0EE5-48B0-822D-0AD9D38FF49A}" srcOrd="3" destOrd="0" presId="urn:microsoft.com/office/officeart/2005/8/layout/venn2"/>
    <dgm:cxn modelId="{7F3F03B0-5F5A-EA44-8851-189A955F366F}" type="presParOf" srcId="{FCF76FA9-0EE5-48B0-822D-0AD9D38FF49A}" destId="{497E5054-6436-4877-8B87-4233673813B0}" srcOrd="0" destOrd="0" presId="urn:microsoft.com/office/officeart/2005/8/layout/venn2"/>
    <dgm:cxn modelId="{21DE79F5-5552-904C-99F1-DA00389DB6C1}" type="presParOf" srcId="{FCF76FA9-0EE5-48B0-822D-0AD9D38FF49A}" destId="{5F0E156B-C34E-43AB-9FCB-85460FBE3C48}" srcOrd="1" destOrd="0" presId="urn:microsoft.com/office/officeart/2005/8/layout/venn2"/>
    <dgm:cxn modelId="{74F7206C-6470-B946-A54F-537B701CF25B}" type="presParOf" srcId="{C1060B44-2344-41F1-A1CD-BD57646F9D89}" destId="{B3B7EC15-7A13-4398-9169-2B5AC4DB1810}" srcOrd="4" destOrd="0" presId="urn:microsoft.com/office/officeart/2005/8/layout/venn2"/>
    <dgm:cxn modelId="{74E221F9-7913-8F40-94F1-E56C5AF50353}" type="presParOf" srcId="{B3B7EC15-7A13-4398-9169-2B5AC4DB1810}" destId="{16A886E0-9F42-4D39-8C0A-003A92AA0B48}" srcOrd="0" destOrd="0" presId="urn:microsoft.com/office/officeart/2005/8/layout/venn2"/>
    <dgm:cxn modelId="{3DBC32CC-661D-9A4E-BD11-FEA08EE77590}" type="presParOf" srcId="{B3B7EC15-7A13-4398-9169-2B5AC4DB1810}" destId="{D14CC517-024D-41A5-8CC7-82CDB6693ABE}" srcOrd="1" destOrd="0" presId="urn:microsoft.com/office/officeart/2005/8/layout/venn2"/>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153D91-7D55-49D1-A6C1-77E066FECF1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43792538-4BB4-44C4-913A-17C0C6B7D920}">
      <dgm:prSet phldrT="[Text]"/>
      <dgm:spPr/>
      <dgm:t>
        <a:bodyPr/>
        <a:lstStyle/>
        <a:p>
          <a:r>
            <a:rPr lang="en-ZA" b="1" dirty="0"/>
            <a:t>A FLEET OF  79 Vehicles</a:t>
          </a:r>
        </a:p>
        <a:p>
          <a:r>
            <a:rPr lang="en-ZA" b="1" dirty="0"/>
            <a:t>46-Tango</a:t>
          </a:r>
        </a:p>
        <a:p>
          <a:r>
            <a:rPr lang="en-ZA" b="1" dirty="0"/>
            <a:t>33-HT Tango </a:t>
          </a:r>
          <a:endParaRPr lang="en-US" b="1" dirty="0"/>
        </a:p>
      </dgm:t>
    </dgm:pt>
    <dgm:pt modelId="{791205F6-D6FB-41DB-8698-355957276BCE}" type="parTrans" cxnId="{BBBD17DA-E610-42EB-985B-E1BDD1F436E0}">
      <dgm:prSet/>
      <dgm:spPr/>
      <dgm:t>
        <a:bodyPr/>
        <a:lstStyle/>
        <a:p>
          <a:endParaRPr lang="en-US"/>
        </a:p>
      </dgm:t>
    </dgm:pt>
    <dgm:pt modelId="{4F19125B-66EA-4306-93C4-D4B4FD94ACB8}" type="sibTrans" cxnId="{BBBD17DA-E610-42EB-985B-E1BDD1F436E0}">
      <dgm:prSet/>
      <dgm:spPr/>
      <dgm:t>
        <a:bodyPr/>
        <a:lstStyle/>
        <a:p>
          <a:endParaRPr lang="en-US"/>
        </a:p>
      </dgm:t>
    </dgm:pt>
    <dgm:pt modelId="{BC04218C-15B0-4570-AFA0-E423AF34DADA}">
      <dgm:prSet phldrT="[Text]"/>
      <dgm:spPr/>
      <dgm:t>
        <a:bodyPr/>
        <a:lstStyle/>
        <a:p>
          <a:r>
            <a:rPr lang="en-ZA" b="1" dirty="0"/>
            <a:t> Shared EMERGENCY CENTRE OPERATORS  </a:t>
          </a:r>
          <a:endParaRPr lang="en-US" b="1" dirty="0"/>
        </a:p>
      </dgm:t>
    </dgm:pt>
    <dgm:pt modelId="{8E35BB62-F2BD-45FE-BE44-D398D933F767}" type="parTrans" cxnId="{FE0A1E6A-BC56-4BB6-8C2E-723D109D4412}">
      <dgm:prSet/>
      <dgm:spPr/>
      <dgm:t>
        <a:bodyPr/>
        <a:lstStyle/>
        <a:p>
          <a:endParaRPr lang="en-US"/>
        </a:p>
      </dgm:t>
    </dgm:pt>
    <dgm:pt modelId="{7BFC7577-8119-4CA4-A986-CFD332998F4B}" type="sibTrans" cxnId="{FE0A1E6A-BC56-4BB6-8C2E-723D109D4412}">
      <dgm:prSet/>
      <dgm:spPr/>
      <dgm:t>
        <a:bodyPr/>
        <a:lstStyle/>
        <a:p>
          <a:endParaRPr lang="en-US"/>
        </a:p>
      </dgm:t>
    </dgm:pt>
    <dgm:pt modelId="{FCC0ECB4-1AFB-4815-9D7B-BC962B36A35E}">
      <dgm:prSet phldrT="[Text]"/>
      <dgm:spPr/>
      <dgm:t>
        <a:bodyPr/>
        <a:lstStyle/>
        <a:p>
          <a:r>
            <a:rPr lang="en-ZA" b="1" dirty="0"/>
            <a:t>130 OPERATIONAL PERSONNEL</a:t>
          </a:r>
        </a:p>
        <a:p>
          <a:r>
            <a:rPr lang="en-ZA" b="1" dirty="0"/>
            <a:t>7 MANAGERS</a:t>
          </a:r>
          <a:endParaRPr lang="en-US" b="1" dirty="0"/>
        </a:p>
      </dgm:t>
    </dgm:pt>
    <dgm:pt modelId="{AF0186B2-2A21-414F-9860-0ABA98734548}" type="parTrans" cxnId="{E346B2D9-E29A-4E73-A95F-EBEBE8294155}">
      <dgm:prSet/>
      <dgm:spPr/>
      <dgm:t>
        <a:bodyPr/>
        <a:lstStyle/>
        <a:p>
          <a:endParaRPr lang="en-US"/>
        </a:p>
      </dgm:t>
    </dgm:pt>
    <dgm:pt modelId="{714EC7EE-B2BF-4D5C-89B3-FAC6CCDED009}" type="sibTrans" cxnId="{E346B2D9-E29A-4E73-A95F-EBEBE8294155}">
      <dgm:prSet/>
      <dgm:spPr/>
      <dgm:t>
        <a:bodyPr/>
        <a:lstStyle/>
        <a:p>
          <a:endParaRPr lang="en-US"/>
        </a:p>
      </dgm:t>
    </dgm:pt>
    <dgm:pt modelId="{FDD31A33-62CA-4012-BA50-9CB3DFE546CE}" type="pres">
      <dgm:prSet presAssocID="{23153D91-7D55-49D1-A6C1-77E066FECF19}" presName="Name0" presStyleCnt="0">
        <dgm:presLayoutVars>
          <dgm:chMax val="7"/>
          <dgm:dir/>
          <dgm:resizeHandles val="exact"/>
        </dgm:presLayoutVars>
      </dgm:prSet>
      <dgm:spPr/>
    </dgm:pt>
    <dgm:pt modelId="{452EEF5A-D5DB-4041-9133-1719C91DCDF2}" type="pres">
      <dgm:prSet presAssocID="{23153D91-7D55-49D1-A6C1-77E066FECF19}" presName="ellipse1" presStyleLbl="vennNode1" presStyleIdx="0" presStyleCnt="3">
        <dgm:presLayoutVars>
          <dgm:bulletEnabled val="1"/>
        </dgm:presLayoutVars>
      </dgm:prSet>
      <dgm:spPr/>
      <dgm:t>
        <a:bodyPr/>
        <a:lstStyle/>
        <a:p>
          <a:endParaRPr lang="en-ZA"/>
        </a:p>
      </dgm:t>
    </dgm:pt>
    <dgm:pt modelId="{6B46FEAB-4B8D-43CC-AC1D-A076E88DF93F}" type="pres">
      <dgm:prSet presAssocID="{23153D91-7D55-49D1-A6C1-77E066FECF19}" presName="ellipse2" presStyleLbl="vennNode1" presStyleIdx="1" presStyleCnt="3">
        <dgm:presLayoutVars>
          <dgm:bulletEnabled val="1"/>
        </dgm:presLayoutVars>
      </dgm:prSet>
      <dgm:spPr/>
      <dgm:t>
        <a:bodyPr/>
        <a:lstStyle/>
        <a:p>
          <a:endParaRPr lang="en-ZA"/>
        </a:p>
      </dgm:t>
    </dgm:pt>
    <dgm:pt modelId="{0A2B14B1-9FB7-43D0-9C3D-3E8D653FC893}" type="pres">
      <dgm:prSet presAssocID="{23153D91-7D55-49D1-A6C1-77E066FECF19}" presName="ellipse3" presStyleLbl="vennNode1" presStyleIdx="2" presStyleCnt="3">
        <dgm:presLayoutVars>
          <dgm:bulletEnabled val="1"/>
        </dgm:presLayoutVars>
      </dgm:prSet>
      <dgm:spPr/>
      <dgm:t>
        <a:bodyPr/>
        <a:lstStyle/>
        <a:p>
          <a:endParaRPr lang="en-ZA"/>
        </a:p>
      </dgm:t>
    </dgm:pt>
  </dgm:ptLst>
  <dgm:cxnLst>
    <dgm:cxn modelId="{FECDB124-CF35-4D9C-9EFD-421943AB58EB}" type="presOf" srcId="{FCC0ECB4-1AFB-4815-9D7B-BC962B36A35E}" destId="{0A2B14B1-9FB7-43D0-9C3D-3E8D653FC893}" srcOrd="0" destOrd="0" presId="urn:microsoft.com/office/officeart/2005/8/layout/rings+Icon"/>
    <dgm:cxn modelId="{E346B2D9-E29A-4E73-A95F-EBEBE8294155}" srcId="{23153D91-7D55-49D1-A6C1-77E066FECF19}" destId="{FCC0ECB4-1AFB-4815-9D7B-BC962B36A35E}" srcOrd="2" destOrd="0" parTransId="{AF0186B2-2A21-414F-9860-0ABA98734548}" sibTransId="{714EC7EE-B2BF-4D5C-89B3-FAC6CCDED009}"/>
    <dgm:cxn modelId="{FE0A1E6A-BC56-4BB6-8C2E-723D109D4412}" srcId="{23153D91-7D55-49D1-A6C1-77E066FECF19}" destId="{BC04218C-15B0-4570-AFA0-E423AF34DADA}" srcOrd="1" destOrd="0" parTransId="{8E35BB62-F2BD-45FE-BE44-D398D933F767}" sibTransId="{7BFC7577-8119-4CA4-A986-CFD332998F4B}"/>
    <dgm:cxn modelId="{5602FC02-1005-4197-89E8-21FAC740CC0A}" type="presOf" srcId="{23153D91-7D55-49D1-A6C1-77E066FECF19}" destId="{FDD31A33-62CA-4012-BA50-9CB3DFE546CE}" srcOrd="0" destOrd="0" presId="urn:microsoft.com/office/officeart/2005/8/layout/rings+Icon"/>
    <dgm:cxn modelId="{AB857D27-D1C2-4631-B51C-273CAF9718F5}" type="presOf" srcId="{BC04218C-15B0-4570-AFA0-E423AF34DADA}" destId="{6B46FEAB-4B8D-43CC-AC1D-A076E88DF93F}" srcOrd="0" destOrd="0" presId="urn:microsoft.com/office/officeart/2005/8/layout/rings+Icon"/>
    <dgm:cxn modelId="{D9367E25-884D-4189-A5ED-6622296C3F79}" type="presOf" srcId="{43792538-4BB4-44C4-913A-17C0C6B7D920}" destId="{452EEF5A-D5DB-4041-9133-1719C91DCDF2}" srcOrd="0" destOrd="0" presId="urn:microsoft.com/office/officeart/2005/8/layout/rings+Icon"/>
    <dgm:cxn modelId="{BBBD17DA-E610-42EB-985B-E1BDD1F436E0}" srcId="{23153D91-7D55-49D1-A6C1-77E066FECF19}" destId="{43792538-4BB4-44C4-913A-17C0C6B7D920}" srcOrd="0" destOrd="0" parTransId="{791205F6-D6FB-41DB-8698-355957276BCE}" sibTransId="{4F19125B-66EA-4306-93C4-D4B4FD94ACB8}"/>
    <dgm:cxn modelId="{D9941387-F822-4E3C-B049-C0B978372979}" type="presParOf" srcId="{FDD31A33-62CA-4012-BA50-9CB3DFE546CE}" destId="{452EEF5A-D5DB-4041-9133-1719C91DCDF2}" srcOrd="0" destOrd="0" presId="urn:microsoft.com/office/officeart/2005/8/layout/rings+Icon"/>
    <dgm:cxn modelId="{D228946A-109B-450F-9C31-49DAE6F048DE}" type="presParOf" srcId="{FDD31A33-62CA-4012-BA50-9CB3DFE546CE}" destId="{6B46FEAB-4B8D-43CC-AC1D-A076E88DF93F}" srcOrd="1" destOrd="0" presId="urn:microsoft.com/office/officeart/2005/8/layout/rings+Icon"/>
    <dgm:cxn modelId="{3D2BF767-9E93-4076-9C00-7EF98B42016F}" type="presParOf" srcId="{FDD31A33-62CA-4012-BA50-9CB3DFE546CE}" destId="{0A2B14B1-9FB7-43D0-9C3D-3E8D653FC893}" srcOrd="2" destOrd="0" presId="urn:microsoft.com/office/officeart/2005/8/layout/rings+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BE7543-CA97-45BC-BAC3-B6D4DD8DBB67}">
      <dsp:nvSpPr>
        <dsp:cNvPr id="0" name=""/>
        <dsp:cNvSpPr/>
      </dsp:nvSpPr>
      <dsp:spPr>
        <a:xfrm>
          <a:off x="3697120" y="2526206"/>
          <a:ext cx="1240962" cy="295292"/>
        </a:xfrm>
        <a:custGeom>
          <a:avLst/>
          <a:gdLst/>
          <a:ahLst/>
          <a:cxnLst/>
          <a:rect l="0" t="0" r="0" b="0"/>
          <a:pathLst>
            <a:path>
              <a:moveTo>
                <a:pt x="0" y="0"/>
              </a:moveTo>
              <a:lnTo>
                <a:pt x="0" y="201233"/>
              </a:lnTo>
              <a:lnTo>
                <a:pt x="1240962" y="201233"/>
              </a:lnTo>
              <a:lnTo>
                <a:pt x="1240962" y="2952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7A4D9D7-E442-4D6D-BDA3-737AFF479A15}">
      <dsp:nvSpPr>
        <dsp:cNvPr id="0" name=""/>
        <dsp:cNvSpPr/>
      </dsp:nvSpPr>
      <dsp:spPr>
        <a:xfrm>
          <a:off x="3651400" y="2526206"/>
          <a:ext cx="91440" cy="295292"/>
        </a:xfrm>
        <a:custGeom>
          <a:avLst/>
          <a:gdLst/>
          <a:ahLst/>
          <a:cxnLst/>
          <a:rect l="0" t="0" r="0" b="0"/>
          <a:pathLst>
            <a:path>
              <a:moveTo>
                <a:pt x="45720" y="0"/>
              </a:moveTo>
              <a:lnTo>
                <a:pt x="45720" y="2952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9B5E6F8-ED08-4572-9B26-80F2EB3479CB}">
      <dsp:nvSpPr>
        <dsp:cNvPr id="0" name=""/>
        <dsp:cNvSpPr/>
      </dsp:nvSpPr>
      <dsp:spPr>
        <a:xfrm>
          <a:off x="2456158" y="3466234"/>
          <a:ext cx="620481" cy="295292"/>
        </a:xfrm>
        <a:custGeom>
          <a:avLst/>
          <a:gdLst/>
          <a:ahLst/>
          <a:cxnLst/>
          <a:rect l="0" t="0" r="0" b="0"/>
          <a:pathLst>
            <a:path>
              <a:moveTo>
                <a:pt x="0" y="0"/>
              </a:moveTo>
              <a:lnTo>
                <a:pt x="0" y="201233"/>
              </a:lnTo>
              <a:lnTo>
                <a:pt x="620481" y="201233"/>
              </a:lnTo>
              <a:lnTo>
                <a:pt x="620481" y="2952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163107F-ACA5-4E4C-AE8F-BD098530505B}">
      <dsp:nvSpPr>
        <dsp:cNvPr id="0" name=""/>
        <dsp:cNvSpPr/>
      </dsp:nvSpPr>
      <dsp:spPr>
        <a:xfrm>
          <a:off x="1835677" y="3466234"/>
          <a:ext cx="620481" cy="295292"/>
        </a:xfrm>
        <a:custGeom>
          <a:avLst/>
          <a:gdLst/>
          <a:ahLst/>
          <a:cxnLst/>
          <a:rect l="0" t="0" r="0" b="0"/>
          <a:pathLst>
            <a:path>
              <a:moveTo>
                <a:pt x="620481" y="0"/>
              </a:moveTo>
              <a:lnTo>
                <a:pt x="620481" y="201233"/>
              </a:lnTo>
              <a:lnTo>
                <a:pt x="0" y="201233"/>
              </a:lnTo>
              <a:lnTo>
                <a:pt x="0" y="2952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10C3F77-18EB-48E7-BE5A-5487117A3E04}">
      <dsp:nvSpPr>
        <dsp:cNvPr id="0" name=""/>
        <dsp:cNvSpPr/>
      </dsp:nvSpPr>
      <dsp:spPr>
        <a:xfrm>
          <a:off x="2456158" y="2526206"/>
          <a:ext cx="1240962" cy="295292"/>
        </a:xfrm>
        <a:custGeom>
          <a:avLst/>
          <a:gdLst/>
          <a:ahLst/>
          <a:cxnLst/>
          <a:rect l="0" t="0" r="0" b="0"/>
          <a:pathLst>
            <a:path>
              <a:moveTo>
                <a:pt x="1240962" y="0"/>
              </a:moveTo>
              <a:lnTo>
                <a:pt x="1240962" y="201233"/>
              </a:lnTo>
              <a:lnTo>
                <a:pt x="0" y="201233"/>
              </a:lnTo>
              <a:lnTo>
                <a:pt x="0" y="2952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B80428-2242-4BDB-9BF3-FAF55C15E426}">
      <dsp:nvSpPr>
        <dsp:cNvPr id="0" name=""/>
        <dsp:cNvSpPr/>
      </dsp:nvSpPr>
      <dsp:spPr>
        <a:xfrm>
          <a:off x="3651400" y="1586177"/>
          <a:ext cx="91440" cy="295292"/>
        </a:xfrm>
        <a:custGeom>
          <a:avLst/>
          <a:gdLst/>
          <a:ahLst/>
          <a:cxnLst/>
          <a:rect l="0" t="0" r="0" b="0"/>
          <a:pathLst>
            <a:path>
              <a:moveTo>
                <a:pt x="45720" y="0"/>
              </a:moveTo>
              <a:lnTo>
                <a:pt x="45720" y="295292"/>
              </a:lnTo>
            </a:path>
          </a:pathLst>
        </a:custGeom>
        <a:noFill/>
        <a:ln w="25400" cap="flat" cmpd="sng" algn="ctr">
          <a:solidFill>
            <a:schemeClr val="accent1">
              <a:shade val="8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F2D674-CB71-43F7-904A-BCE95C9D4BC3}">
      <dsp:nvSpPr>
        <dsp:cNvPr id="0" name=""/>
        <dsp:cNvSpPr/>
      </dsp:nvSpPr>
      <dsp:spPr>
        <a:xfrm>
          <a:off x="3651400" y="646148"/>
          <a:ext cx="91440" cy="295292"/>
        </a:xfrm>
        <a:custGeom>
          <a:avLst/>
          <a:gdLst/>
          <a:ahLst/>
          <a:cxnLst/>
          <a:rect l="0" t="0" r="0" b="0"/>
          <a:pathLst>
            <a:path>
              <a:moveTo>
                <a:pt x="45720" y="0"/>
              </a:moveTo>
              <a:lnTo>
                <a:pt x="45720" y="295292"/>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2EE27CE-B5AE-4A3D-9A8B-4EBF1574E9F7}">
      <dsp:nvSpPr>
        <dsp:cNvPr id="0" name=""/>
        <dsp:cNvSpPr/>
      </dsp:nvSpPr>
      <dsp:spPr>
        <a:xfrm>
          <a:off x="3189454" y="1412"/>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60A4B9C-E52E-4CE7-A706-79A831736A9E}">
      <dsp:nvSpPr>
        <dsp:cNvPr id="0" name=""/>
        <dsp:cNvSpPr/>
      </dsp:nvSpPr>
      <dsp:spPr>
        <a:xfrm>
          <a:off x="3302269" y="108586"/>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MEC: Health </a:t>
          </a:r>
        </a:p>
      </dsp:txBody>
      <dsp:txXfrm>
        <a:off x="3302269" y="108586"/>
        <a:ext cx="1015332" cy="644736"/>
      </dsp:txXfrm>
    </dsp:sp>
    <dsp:sp modelId="{0DBA07FD-CD0A-4213-BF12-7F9D5D4AC86A}">
      <dsp:nvSpPr>
        <dsp:cNvPr id="0" name=""/>
        <dsp:cNvSpPr/>
      </dsp:nvSpPr>
      <dsp:spPr>
        <a:xfrm>
          <a:off x="3189454" y="941441"/>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F382CD7-757B-4534-8F2D-65D4CD6076AA}">
      <dsp:nvSpPr>
        <dsp:cNvPr id="0" name=""/>
        <dsp:cNvSpPr/>
      </dsp:nvSpPr>
      <dsp:spPr>
        <a:xfrm>
          <a:off x="3302269" y="1048615"/>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Head of Department</a:t>
          </a:r>
        </a:p>
      </dsp:txBody>
      <dsp:txXfrm>
        <a:off x="3302269" y="1048615"/>
        <a:ext cx="1015332" cy="644736"/>
      </dsp:txXfrm>
    </dsp:sp>
    <dsp:sp modelId="{13F3A558-0BAE-4FE5-B915-D092B2C3EAE6}">
      <dsp:nvSpPr>
        <dsp:cNvPr id="0" name=""/>
        <dsp:cNvSpPr/>
      </dsp:nvSpPr>
      <dsp:spPr>
        <a:xfrm>
          <a:off x="3055653" y="1881469"/>
          <a:ext cx="1282933"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45661E-6880-4657-A83B-D04B4859E10B}">
      <dsp:nvSpPr>
        <dsp:cNvPr id="0" name=""/>
        <dsp:cNvSpPr/>
      </dsp:nvSpPr>
      <dsp:spPr>
        <a:xfrm>
          <a:off x="3168468" y="1988643"/>
          <a:ext cx="1282933"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Top Management</a:t>
          </a:r>
        </a:p>
        <a:p>
          <a:pPr lvl="0" algn="ctr" defTabSz="488950">
            <a:lnSpc>
              <a:spcPct val="90000"/>
            </a:lnSpc>
            <a:spcBef>
              <a:spcPct val="0"/>
            </a:spcBef>
            <a:spcAft>
              <a:spcPct val="35000"/>
            </a:spcAft>
          </a:pPr>
          <a:r>
            <a:rPr lang="en-US" sz="1100" kern="1200" dirty="0"/>
            <a:t>(TEXCO)</a:t>
          </a:r>
        </a:p>
      </dsp:txBody>
      <dsp:txXfrm>
        <a:off x="3168468" y="1988643"/>
        <a:ext cx="1282933" cy="644736"/>
      </dsp:txXfrm>
    </dsp:sp>
    <dsp:sp modelId="{D665BB8F-E556-44F6-9AD3-50BFE1E2FA12}">
      <dsp:nvSpPr>
        <dsp:cNvPr id="0" name=""/>
        <dsp:cNvSpPr/>
      </dsp:nvSpPr>
      <dsp:spPr>
        <a:xfrm>
          <a:off x="1948492" y="2821498"/>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8FA5D0A-CABA-4992-A567-9C42C60C45AB}">
      <dsp:nvSpPr>
        <dsp:cNvPr id="0" name=""/>
        <dsp:cNvSpPr/>
      </dsp:nvSpPr>
      <dsp:spPr>
        <a:xfrm>
          <a:off x="2061306" y="2928672"/>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OPEXCO</a:t>
          </a:r>
        </a:p>
      </dsp:txBody>
      <dsp:txXfrm>
        <a:off x="2061306" y="2928672"/>
        <a:ext cx="1015332" cy="644736"/>
      </dsp:txXfrm>
    </dsp:sp>
    <dsp:sp modelId="{2B145CD0-6C2E-4438-A97E-CFA94AD24CC8}">
      <dsp:nvSpPr>
        <dsp:cNvPr id="0" name=""/>
        <dsp:cNvSpPr/>
      </dsp:nvSpPr>
      <dsp:spPr>
        <a:xfrm>
          <a:off x="1328011" y="3761527"/>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7AF3728-0BE1-4EB2-BF41-303594D32F49}">
      <dsp:nvSpPr>
        <dsp:cNvPr id="0" name=""/>
        <dsp:cNvSpPr/>
      </dsp:nvSpPr>
      <dsp:spPr>
        <a:xfrm>
          <a:off x="1440825" y="3868701"/>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DHS Exco</a:t>
          </a:r>
        </a:p>
      </dsp:txBody>
      <dsp:txXfrm>
        <a:off x="1440825" y="3868701"/>
        <a:ext cx="1015332" cy="644736"/>
      </dsp:txXfrm>
    </dsp:sp>
    <dsp:sp modelId="{B98C97A2-28F3-4C00-83F3-0D089BE8FE40}">
      <dsp:nvSpPr>
        <dsp:cNvPr id="0" name=""/>
        <dsp:cNvSpPr/>
      </dsp:nvSpPr>
      <dsp:spPr>
        <a:xfrm>
          <a:off x="2568973" y="3761527"/>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361021B9-EFF0-430C-99C7-43531F55F47F}">
      <dsp:nvSpPr>
        <dsp:cNvPr id="0" name=""/>
        <dsp:cNvSpPr/>
      </dsp:nvSpPr>
      <dsp:spPr>
        <a:xfrm>
          <a:off x="2681787" y="3868701"/>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Central Hospital Exec</a:t>
          </a:r>
        </a:p>
      </dsp:txBody>
      <dsp:txXfrm>
        <a:off x="2681787" y="3868701"/>
        <a:ext cx="1015332" cy="644736"/>
      </dsp:txXfrm>
    </dsp:sp>
    <dsp:sp modelId="{5C51CA5E-56ED-464D-B3B8-BB6D1E0E911B}">
      <dsp:nvSpPr>
        <dsp:cNvPr id="0" name=""/>
        <dsp:cNvSpPr/>
      </dsp:nvSpPr>
      <dsp:spPr>
        <a:xfrm>
          <a:off x="3189454" y="2821498"/>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F2822A1-2099-4F53-BEC1-5F073EA04AA9}">
      <dsp:nvSpPr>
        <dsp:cNvPr id="0" name=""/>
        <dsp:cNvSpPr/>
      </dsp:nvSpPr>
      <dsp:spPr>
        <a:xfrm>
          <a:off x="3302269" y="2928672"/>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M&amp;E</a:t>
          </a:r>
        </a:p>
      </dsp:txBody>
      <dsp:txXfrm>
        <a:off x="3302269" y="2928672"/>
        <a:ext cx="1015332" cy="644736"/>
      </dsp:txXfrm>
    </dsp:sp>
    <dsp:sp modelId="{98A264B4-E651-4BCA-88F6-51DC7A288618}">
      <dsp:nvSpPr>
        <dsp:cNvPr id="0" name=""/>
        <dsp:cNvSpPr/>
      </dsp:nvSpPr>
      <dsp:spPr>
        <a:xfrm>
          <a:off x="4430416" y="2821498"/>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62B94E7-D6D5-483D-88AE-47DF7E2D6F72}">
      <dsp:nvSpPr>
        <dsp:cNvPr id="0" name=""/>
        <dsp:cNvSpPr/>
      </dsp:nvSpPr>
      <dsp:spPr>
        <a:xfrm>
          <a:off x="4543231" y="2928672"/>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FMC</a:t>
          </a:r>
        </a:p>
      </dsp:txBody>
      <dsp:txXfrm>
        <a:off x="4543231" y="2928672"/>
        <a:ext cx="1015332" cy="644736"/>
      </dsp:txXfrm>
    </dsp:sp>
    <dsp:sp modelId="{07DAE6E7-0AA5-43B1-8585-874B9D399783}">
      <dsp:nvSpPr>
        <dsp:cNvPr id="0" name=""/>
        <dsp:cNvSpPr/>
      </dsp:nvSpPr>
      <dsp:spPr>
        <a:xfrm>
          <a:off x="5199277" y="1011887"/>
          <a:ext cx="1015332" cy="644736"/>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BE6F9116-C127-4626-A5BF-5603930111FC}">
      <dsp:nvSpPr>
        <dsp:cNvPr id="0" name=""/>
        <dsp:cNvSpPr/>
      </dsp:nvSpPr>
      <dsp:spPr>
        <a:xfrm>
          <a:off x="5312091" y="1119061"/>
          <a:ext cx="1015332" cy="64473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a:t>Strategic Governance Exec</a:t>
          </a:r>
        </a:p>
      </dsp:txBody>
      <dsp:txXfrm>
        <a:off x="5312091" y="1119061"/>
        <a:ext cx="1015332" cy="6447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cdr:x>
      <cdr:y>0</cdr:y>
    </cdr:from>
    <cdr:to>
      <cdr:x>0.5722</cdr:x>
      <cdr:y>0.14811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4163929" cy="42675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8BC7F027-379E-4D32-9199-1B8938F68AAE}" type="datetimeFigureOut">
              <a:rPr lang="en-GB" smtClean="0"/>
              <a:pPr/>
              <a:t>18/06/2018</a:t>
            </a:fld>
            <a:endParaRPr lang="en-GB"/>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0B7E7989-31F3-4EB9-8547-909D99F43AE5}" type="datetimeFigureOut">
              <a:rPr lang="en-ZA" smtClean="0"/>
              <a:pPr/>
              <a:t>2018/06/18</a:t>
            </a:fld>
            <a:endParaRPr lang="en-ZA"/>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15</a:t>
            </a:fld>
            <a:endParaRPr lang="en-ZA"/>
          </a:p>
        </p:txBody>
      </p:sp>
    </p:spTree>
    <p:extLst>
      <p:ext uri="{BB962C8B-B14F-4D97-AF65-F5344CB8AC3E}">
        <p14:creationId xmlns:p14="http://schemas.microsoft.com/office/powerpoint/2010/main" xmlns="" val="327019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endParaRPr lang="en-ZA" dirty="0"/>
          </a:p>
          <a:p>
            <a:pPr marL="171450" indent="-171450">
              <a:buFont typeface="Arial" panose="020B0604020202020204" pitchFamily="34" charset="0"/>
              <a:buChar char="•"/>
            </a:pPr>
            <a:r>
              <a:rPr lang="en-ZA" sz="800" dirty="0"/>
              <a:t>According to the data the incidence rate in TB</a:t>
            </a:r>
            <a:r>
              <a:rPr lang="en-ZA" sz="800" baseline="0" dirty="0"/>
              <a:t> </a:t>
            </a:r>
            <a:r>
              <a:rPr lang="en-ZA" sz="800" dirty="0"/>
              <a:t>is decreasing.</a:t>
            </a:r>
            <a:r>
              <a:rPr lang="en-ZA" sz="800" baseline="0" dirty="0"/>
              <a:t> The peak can be noted in 2007, where after a gradual decrease is noted. This could be attributed to the introduction and sustainability of the ART programme and the </a:t>
            </a:r>
            <a:r>
              <a:rPr lang="en-ZA" sz="800" baseline="0" dirty="0" err="1"/>
              <a:t>GeneXpert</a:t>
            </a:r>
            <a:r>
              <a:rPr lang="en-ZA" sz="800" baseline="0" dirty="0"/>
              <a:t> which enabled patients to be initiated on treatment earlier. </a:t>
            </a:r>
          </a:p>
          <a:p>
            <a:pPr marL="171450" indent="-171450">
              <a:buFont typeface="Arial" panose="020B0604020202020204" pitchFamily="34" charset="0"/>
              <a:buChar char="•"/>
            </a:pPr>
            <a:r>
              <a:rPr lang="en-ZA" dirty="0"/>
              <a:t>The initial loss to follow up (ILTFU) rate is the number of patients who tested</a:t>
            </a:r>
            <a:r>
              <a:rPr lang="en-ZA" baseline="0" dirty="0"/>
              <a:t> positive for TB but who was not commenced on treatment. DR-TB ILTFU rate average 20%. This is obtainable by the weekly Rifampicin resistant alerts received from NHLS.  The districts, with the assistance from the Provincial Office, has implemented Quality Improvement plans to monitor the ILTFU on a weekly basis and early recalls of the patients who was not initiated on treatment.</a:t>
            </a:r>
          </a:p>
          <a:p>
            <a:pPr marL="171450" indent="-171450">
              <a:buFont typeface="Arial" panose="020B0604020202020204" pitchFamily="34" charset="0"/>
              <a:buChar char="•"/>
            </a:pPr>
            <a:r>
              <a:rPr lang="en-ZA" baseline="0" dirty="0"/>
              <a:t>The challenges with retention in care is attributed to the long duration of treatment with mild-severe adverse drug reaction. A shorter regimen, with more palatable treatment, endorsed by WHO, was implemented.</a:t>
            </a:r>
          </a:p>
          <a:p>
            <a:pPr marL="171450" indent="-171450">
              <a:buFont typeface="Arial" panose="020B0604020202020204" pitchFamily="34" charset="0"/>
              <a:buChar char="•"/>
            </a:pPr>
            <a:r>
              <a:rPr lang="en-ZA" sz="1200" b="0" i="0" u="none" strike="noStrike" kern="1200" dirty="0">
                <a:solidFill>
                  <a:schemeClr val="tx1"/>
                </a:solidFill>
                <a:effectLst/>
                <a:latin typeface="+mn-lt"/>
                <a:ea typeface="+mn-ea"/>
                <a:cs typeface="+mn-cs"/>
              </a:rPr>
              <a:t>Reporting of IPT initiation remains a challenge as facilities are still not reporting. Intervention with regard to data management continues.</a:t>
            </a:r>
            <a:r>
              <a:rPr lang="en-ZA" dirty="0"/>
              <a:t> </a:t>
            </a:r>
          </a:p>
          <a:p>
            <a:pPr marL="171450" indent="-171450">
              <a:buFont typeface="Arial" panose="020B0604020202020204" pitchFamily="34" charset="0"/>
              <a:buChar char="•"/>
            </a:pPr>
            <a:r>
              <a:rPr lang="en-ZA" baseline="0" dirty="0"/>
              <a:t>Early initiation of treatment is due to the implementation of the </a:t>
            </a:r>
            <a:r>
              <a:rPr lang="en-ZA" baseline="0" dirty="0" err="1"/>
              <a:t>GeneXpert</a:t>
            </a:r>
            <a:r>
              <a:rPr lang="en-ZA" baseline="0" dirty="0"/>
              <a:t> lab test which ensures that the patients lab results are available within 12-48 hours, hence the patient receive an appointment date in two days to return for their results. Previously it could take 72 days before a patient was commenced on DR-TB treatment due to the type of test that was done.</a:t>
            </a:r>
          </a:p>
          <a:p>
            <a:pPr marL="171450" indent="-171450">
              <a:buFont typeface="Arial" panose="020B0604020202020204" pitchFamily="34" charset="0"/>
              <a:buChar char="•"/>
            </a:pPr>
            <a:r>
              <a:rPr lang="en-ZA" baseline="0" dirty="0"/>
              <a:t>The two new DR-TB agents, </a:t>
            </a:r>
            <a:r>
              <a:rPr lang="en-ZA" baseline="0" dirty="0" err="1"/>
              <a:t>Bedaquiline</a:t>
            </a:r>
            <a:r>
              <a:rPr lang="en-ZA" baseline="0" dirty="0"/>
              <a:t> and Linezolid proves to have improved DR-TB treatment outcome. In addition </a:t>
            </a:r>
            <a:r>
              <a:rPr lang="en-ZA" baseline="0" dirty="0" err="1"/>
              <a:t>Bedaquiline</a:t>
            </a:r>
            <a:r>
              <a:rPr lang="en-ZA" baseline="0" dirty="0"/>
              <a:t> can also be used as drug- substitution for adverse drug reactions, such as Ototoxicity</a:t>
            </a:r>
          </a:p>
          <a:p>
            <a:pPr marL="171450" indent="-171450">
              <a:buFont typeface="Arial" panose="020B0604020202020204" pitchFamily="34" charset="0"/>
              <a:buChar char="•"/>
            </a:pPr>
            <a:r>
              <a:rPr lang="en-ZA" baseline="0" dirty="0"/>
              <a:t>The majority of the patients become loss to follow-up due to the long duration of the treatment. With the shorter regimen we foresee that more people will complete treatment</a:t>
            </a:r>
          </a:p>
          <a:p>
            <a:pPr marL="171450" indent="-171450">
              <a:buFont typeface="Arial" panose="020B0604020202020204" pitchFamily="34" charset="0"/>
              <a:buChar char="•"/>
            </a:pPr>
            <a:endParaRPr lang="en-ZA" baseline="0"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51</a:t>
            </a:fld>
            <a:endParaRPr lang="en-ZA"/>
          </a:p>
        </p:txBody>
      </p:sp>
    </p:spTree>
    <p:extLst>
      <p:ext uri="{BB962C8B-B14F-4D97-AF65-F5344CB8AC3E}">
        <p14:creationId xmlns:p14="http://schemas.microsoft.com/office/powerpoint/2010/main" xmlns="" val="321355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68</a:t>
            </a:fld>
            <a:endParaRPr lang="en-ZA"/>
          </a:p>
        </p:txBody>
      </p:sp>
    </p:spTree>
    <p:extLst>
      <p:ext uri="{BB962C8B-B14F-4D97-AF65-F5344CB8AC3E}">
        <p14:creationId xmlns:p14="http://schemas.microsoft.com/office/powerpoint/2010/main" xmlns="" val="28892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118</a:t>
            </a:fld>
            <a:endParaRPr lang="en-ZA"/>
          </a:p>
        </p:txBody>
      </p:sp>
    </p:spTree>
    <p:extLst>
      <p:ext uri="{BB962C8B-B14F-4D97-AF65-F5344CB8AC3E}">
        <p14:creationId xmlns:p14="http://schemas.microsoft.com/office/powerpoint/2010/main" xmlns="" val="86481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tags" Target="../tags/tag29.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tags" Target="../tags/tag9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tags" Target="../tags/tag135.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8.xml"/><Relationship Id="rId1" Type="http://schemas.openxmlformats.org/officeDocument/2006/relationships/tags" Target="../tags/tag13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39.xml"/><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18 June 2018</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ealth\WCG - Logo - Health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0652" y="382532"/>
            <a:ext cx="5739912" cy="162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7" name="Picture 115" descr="C:\Users\Conny\Desktop\WCG\WCG - Logo\PNG\Logos blue\Health\WCG - Logo - Health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ealth\WCG - Logo - Health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08002" y="1911739"/>
            <a:ext cx="2414658" cy="680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513A3-F120-4EB9-97BA-F929889877CD}" type="datetimeFigureOut">
              <a:rPr lang="en-US"/>
              <a:pPr>
                <a:defRPr/>
              </a:pPr>
              <a:t>6/18/2018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D25048-122F-4C7F-9C98-BD90CF7BF55D}" type="slidenum">
              <a:rPr lang="en-US" altLang="en-US"/>
              <a:pPr>
                <a:defRPr/>
              </a:pPr>
              <a:t>‹#›</a:t>
            </a:fld>
            <a:endParaRPr lang="en-US" altLang="en-US"/>
          </a:p>
        </p:txBody>
      </p:sp>
    </p:spTree>
    <p:extLst>
      <p:ext uri="{BB962C8B-B14F-4D97-AF65-F5344CB8AC3E}">
        <p14:creationId xmlns:p14="http://schemas.microsoft.com/office/powerpoint/2010/main" xmlns="" val="2959875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074F29-8C64-784F-A66D-7E6539B056AC}" type="datetimeFigureOut">
              <a:rPr lang="en-US" smtClean="0"/>
              <a:pPr/>
              <a:t>6/18/2018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04356-09A3-624B-B570-77E94916C168}" type="slidenum">
              <a:rPr lang="en-US" smtClean="0"/>
              <a:pPr/>
              <a:t>‹#›</a:t>
            </a:fld>
            <a:endParaRPr lang="en-US"/>
          </a:p>
        </p:txBody>
      </p:sp>
    </p:spTree>
    <p:extLst>
      <p:ext uri="{BB962C8B-B14F-4D97-AF65-F5344CB8AC3E}">
        <p14:creationId xmlns:p14="http://schemas.microsoft.com/office/powerpoint/2010/main" xmlns="" val="130468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ealth\WCG - Logo - Health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0652" y="382532"/>
            <a:ext cx="5739912" cy="162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3319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67474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50795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4285167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429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97606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40960796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62470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90003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63291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71666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86161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393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7" name="Picture 115" descr="C:\Users\Conny\Desktop\WCG\WCG - Logo\PNG\Logos blue\Health\WCG - Logo - Health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3036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91118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3182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6762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23101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847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04533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048731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13481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1100" b="1" i="0" u="none" strike="noStrike" kern="1200" cap="none" spc="0" normalizeH="0" baseline="0" noProof="0" dirty="0">
                <a:ln>
                  <a:noFill/>
                </a:ln>
                <a:solidFill>
                  <a:srgbClr val="003399"/>
                </a:solidFill>
                <a:effectLst/>
                <a:uLnTx/>
                <a:uFillTx/>
                <a:latin typeface="Century Gothic" pitchFamily="34" charset="0"/>
                <a:ea typeface="+mn-ea"/>
                <a:cs typeface="+mn-cs"/>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1100" b="1" i="0" u="none" strike="noStrike" kern="1200" cap="none" spc="0" normalizeH="0" baseline="0" noProof="0" dirty="0">
                <a:ln>
                  <a:noFill/>
                </a:ln>
                <a:solidFill>
                  <a:srgbClr val="003399"/>
                </a:solidFill>
                <a:effectLst/>
                <a:uLnTx/>
                <a:uFillTx/>
                <a:latin typeface="Century Gothic" pitchFamily="34" charset="0"/>
                <a:ea typeface="+mn-ea"/>
                <a:cs typeface="+mn-cs"/>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marL="0" marR="0" lvl="0" indent="0" algn="l" defTabSz="914400" rtl="0" eaLnBrk="1" fontAlgn="auto" latinLnBrk="0" hangingPunct="1">
              <a:lnSpc>
                <a:spcPct val="100000"/>
              </a:lnSpc>
              <a:spcBef>
                <a:spcPts val="300"/>
              </a:spcBef>
              <a:spcAft>
                <a:spcPts val="0"/>
              </a:spcAft>
              <a:buClrTx/>
              <a:buSzTx/>
              <a:buFont typeface="Arial" pitchFamily="34" charset="0"/>
              <a:buNone/>
              <a:tabLst/>
              <a:defRPr/>
            </a:pPr>
            <a:r>
              <a:rPr kumimoji="0" lang="en-GB" sz="1100" b="1" i="0" u="none" strike="noStrike" kern="1200" cap="none" spc="0" normalizeH="0" baseline="0" noProof="0" dirty="0">
                <a:ln>
                  <a:noFill/>
                </a:ln>
                <a:solidFill>
                  <a:srgbClr val="003399"/>
                </a:solidFill>
                <a:effectLst/>
                <a:uLnTx/>
                <a:uFillTx/>
                <a:latin typeface="Century Gothic" pitchFamily="34" charset="0"/>
                <a:ea typeface="+mn-ea"/>
                <a:cs typeface="+mn-cs"/>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pitchFamily="34" charset="0"/>
                <a:ea typeface="+mn-ea"/>
                <a:cs typeface="+mn-cs"/>
              </a:rPr>
              <a:t>Contact Us</a:t>
            </a:r>
            <a:endParaRPr kumimoji="0" lang="en-GB" sz="24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ealth\WCG - Logo - Health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08002" y="1911739"/>
            <a:ext cx="2414658" cy="680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8173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240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entury Gothic"/>
                <a:ea typeface="+mj-ea"/>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987548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18 June 2018</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Health\WCG - Logo - Health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0652" y="382532"/>
            <a:ext cx="5739912" cy="1621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5765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104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428583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2053604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74027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28125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35267046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35342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953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7364825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4698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20083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1123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7" name="Picture 115" descr="C:\Users\Conny\Desktop\WCG\WCG - Logo\PNG\Logos blue\Health\WCG - Logo - Health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6850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46058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67134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81818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22908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3879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66776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260368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2438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Health\WCG - Logo - Health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308002" y="1911739"/>
            <a:ext cx="2414658" cy="680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31627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10584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33FFE0C-396F-4179-B744-2DD1A92A8867}" type="datetimeFigureOut">
              <a:rPr lang="en-US"/>
              <a:pPr>
                <a:defRPr/>
              </a:pPr>
              <a:t>6/18/2018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13EA98-9ACC-4074-9D98-F6E2D5CC22A7}" type="slidenum">
              <a:rPr lang="en-US" altLang="en-US"/>
              <a:pPr>
                <a:defRPr/>
              </a:pPr>
              <a:t>‹#›</a:t>
            </a:fld>
            <a:endParaRPr lang="en-US" altLang="en-US"/>
          </a:p>
        </p:txBody>
      </p:sp>
    </p:spTree>
    <p:extLst>
      <p:ext uri="{BB962C8B-B14F-4D97-AF65-F5344CB8AC3E}">
        <p14:creationId xmlns:p14="http://schemas.microsoft.com/office/powerpoint/2010/main" xmlns="" val="364206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1513A3-F120-4EB9-97BA-F929889877CD}" type="datetimeFigureOut">
              <a:rPr lang="en-US"/>
              <a:pPr>
                <a:defRPr/>
              </a:pPr>
              <a:t>6/18/2018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D25048-122F-4C7F-9C98-BD90CF7BF55D}" type="slidenum">
              <a:rPr lang="en-US" altLang="en-US"/>
              <a:pPr>
                <a:defRPr/>
              </a:pPr>
              <a:t>‹#›</a:t>
            </a:fld>
            <a:endParaRPr lang="en-US" altLang="en-US"/>
          </a:p>
        </p:txBody>
      </p:sp>
    </p:spTree>
    <p:extLst>
      <p:ext uri="{BB962C8B-B14F-4D97-AF65-F5344CB8AC3E}">
        <p14:creationId xmlns:p14="http://schemas.microsoft.com/office/powerpoint/2010/main" xmlns="" val="56668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3.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vmlDrawing" Target="../drawings/vmlDrawing2.v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2.jpe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33" Type="http://schemas.openxmlformats.org/officeDocument/2006/relationships/oleObject" Target="../embeddings/oleObject2.bin"/><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ags" Target="../tags/tag4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tags" Target="../tags/tag51.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ags" Target="../tags/tag47.xml"/><Relationship Id="rId36" Type="http://schemas.openxmlformats.org/officeDocument/2006/relationships/image" Target="../media/image4.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ags" Target="../tags/tag50.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tags" Target="../tags/tag98.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ags" Target="../tags/tag97.xml"/><Relationship Id="rId38" Type="http://schemas.openxmlformats.org/officeDocument/2006/relationships/image" Target="../media/image4.png"/><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tags" Target="../tags/tag93.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tags" Target="../tags/tag96.xml"/><Relationship Id="rId37" Type="http://schemas.openxmlformats.org/officeDocument/2006/relationships/image" Target="../media/image3.pn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vmlDrawing" Target="../drawings/vmlDrawing3.vml"/><Relationship Id="rId36" Type="http://schemas.openxmlformats.org/officeDocument/2006/relationships/image" Target="../media/image2.jpeg"/><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tags" Target="../tags/tag9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theme" Target="../theme/theme3.xml"/><Relationship Id="rId30" Type="http://schemas.openxmlformats.org/officeDocument/2006/relationships/tags" Target="../tags/tag94.xml"/><Relationship Id="rId35"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395" name="think-cell Slide" r:id="rId33" imgW="270" imgH="270" progId="">
              <p:embed/>
            </p:oleObj>
          </a:graphicData>
        </a:graphic>
      </p:graphicFrame>
      <p:pic>
        <p:nvPicPr>
          <p:cNvPr id="9" name="Picture 8"/>
          <p:cNvPicPr>
            <a:picLocks noChangeAspect="1"/>
          </p:cNvPicPr>
          <p:nvPr>
            <p:custDataLst>
              <p:tags r:id="rId29"/>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pic>
        <p:nvPicPr>
          <p:cNvPr id="11" name="Picture 115" descr="C:\Users\Conny\Desktop\WCG\WCG - Logo\PNG\Logos blue\Health\WCG - Logo - Health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3752" r:id="rId25"/>
    <p:sldLayoutId id="2147483753" r:id="rId26"/>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219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98F86"/>
                </a:solidFill>
                <a:effectLst/>
                <a:uLnTx/>
                <a:uFillTx/>
                <a:latin typeface="Century Gothic"/>
                <a:ea typeface="+mn-ea"/>
                <a:cs typeface="+mn-cs"/>
              </a:rPr>
              <a:t>© Western Cape Government 2012  |</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pic>
        <p:nvPicPr>
          <p:cNvPr id="11" name="Picture 115" descr="C:\Users\Conny\Desktop\WCG\WCG - Logo\PNG\Logos blue\Health\WCG - Logo - Health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495593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0" y="0"/>
          <a:ext cx="158750" cy="158750"/>
        </p:xfrm>
        <a:graphic>
          <a:graphicData uri="http://schemas.openxmlformats.org/presentationml/2006/ole">
            <p:oleObj spid="_x0000_s5230" name="think-cell Slide" r:id="rId35" imgW="270" imgH="27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30"/>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3"/>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4"/>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1" name="Picture 115" descr="C:\Users\Conny\Desktop\WCG\WCG - Logo\PNG\Logos blue\Health\WCG - Logo - Health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32132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6.xml"/></Relationships>
</file>

<file path=ppt/slides/_rels/slide10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7.xml"/></Relationships>
</file>

<file path=ppt/slides/_rels/slide10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5.xml"/><Relationship Id="rId1" Type="http://schemas.openxmlformats.org/officeDocument/2006/relationships/tags" Target="../tags/tag188.xml"/><Relationship Id="rId4" Type="http://schemas.openxmlformats.org/officeDocument/2006/relationships/image" Target="../media/image48.pn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9.xml"/></Relationships>
</file>

<file path=ppt/slides/_rels/slide10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0.xml"/></Relationships>
</file>

<file path=ppt/slides/_rels/slide1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1.xml"/></Relationships>
</file>

<file path=ppt/slides/_rels/slide1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3.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9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6.xml"/><Relationship Id="rId1" Type="http://schemas.openxmlformats.org/officeDocument/2006/relationships/tags" Target="../tags/tag1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tags" Target="../tags/tag145.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tags" Target="../tags/tag14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tags" Target="../tags/tag14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48.xml"/><Relationship Id="rId5" Type="http://schemas.openxmlformats.org/officeDocument/2006/relationships/image" Target="../media/image12.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49.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0.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2.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4.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6.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esterncape.gov.za/assets/departments/health/healthcare2030.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3.xml"/><Relationship Id="rId1" Type="http://schemas.openxmlformats.org/officeDocument/2006/relationships/tags" Target="../tags/tag158.xml"/><Relationship Id="rId4" Type="http://schemas.openxmlformats.org/officeDocument/2006/relationships/comments" Target="../comments/commen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59.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61.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1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3.xml"/></Relationships>
</file>

<file path=ppt/slides/_rels/slide5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4.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5.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6.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6.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7.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9.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0.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1.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2.xml"/></Relationships>
</file>

<file path=ppt/slides/_rels/slide9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183.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184.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jpeg"/></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5580112" y="5440139"/>
            <a:ext cx="1584176" cy="365125"/>
          </a:xfrm>
        </p:spPr>
        <p:txBody>
          <a:bodyPr>
            <a:normAutofit/>
          </a:bodyPr>
          <a:lstStyle/>
          <a:p>
            <a:r>
              <a:rPr lang="en-GB" dirty="0"/>
              <a:t>CAPE TOWN</a:t>
            </a:r>
          </a:p>
        </p:txBody>
      </p:sp>
      <p:sp>
        <p:nvSpPr>
          <p:cNvPr id="11" name="Title 10"/>
          <p:cNvSpPr>
            <a:spLocks noGrp="1"/>
          </p:cNvSpPr>
          <p:nvPr>
            <p:ph type="ctrTitle"/>
          </p:nvPr>
        </p:nvSpPr>
        <p:spPr/>
        <p:txBody>
          <a:bodyPr/>
          <a:lstStyle/>
          <a:p>
            <a:r>
              <a:rPr lang="en-GB" dirty="0"/>
              <a:t>Briefing to the portfolio committee on health</a:t>
            </a:r>
          </a:p>
        </p:txBody>
      </p:sp>
      <p:sp>
        <p:nvSpPr>
          <p:cNvPr id="13" name="Date Placeholder 12"/>
          <p:cNvSpPr>
            <a:spLocks noGrp="1"/>
          </p:cNvSpPr>
          <p:nvPr>
            <p:ph type="dt" sz="half" idx="2"/>
          </p:nvPr>
        </p:nvSpPr>
        <p:spPr>
          <a:xfrm>
            <a:off x="6444208" y="5398045"/>
            <a:ext cx="2232248" cy="365125"/>
          </a:xfrm>
        </p:spPr>
        <p:txBody>
          <a:bodyPr/>
          <a:lstStyle/>
          <a:p>
            <a:r>
              <a:rPr lang="en-GB" sz="1800" b="1" dirty="0"/>
              <a:t>JUNE 2018</a:t>
            </a:r>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lnSpcReduction="20000"/>
          </a:bodyPr>
          <a:lstStyle/>
          <a:p>
            <a:r>
              <a:rPr lang="en-ZA" b="1" dirty="0"/>
              <a:t>Governance for Health:</a:t>
            </a:r>
          </a:p>
          <a:p>
            <a:r>
              <a:rPr lang="en-ZA" b="1" dirty="0"/>
              <a:t>Whole of Society Approach (</a:t>
            </a:r>
            <a:r>
              <a:rPr lang="en-ZA" b="1" dirty="0" err="1"/>
              <a:t>WoSA</a:t>
            </a:r>
            <a:r>
              <a:rPr lang="en-ZA" b="1" dirty="0"/>
              <a:t>)</a:t>
            </a:r>
            <a:endParaRPr lang="en-GB" b="1" dirty="0"/>
          </a:p>
        </p:txBody>
      </p:sp>
    </p:spTree>
    <p:custDataLst>
      <p:tags r:id="rId1"/>
    </p:custDataLst>
    <p:extLst>
      <p:ext uri="{BB962C8B-B14F-4D97-AF65-F5344CB8AC3E}">
        <p14:creationId xmlns:p14="http://schemas.microsoft.com/office/powerpoint/2010/main" xmlns="" val="15977803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413655"/>
            <a:ext cx="8597205" cy="559256"/>
          </a:xfrm>
        </p:spPr>
        <p:txBody>
          <a:bodyPr>
            <a:normAutofit fontScale="90000"/>
          </a:bodyPr>
          <a:lstStyle/>
          <a:p>
            <a:r>
              <a:rPr lang="en-GB" dirty="0"/>
              <a:t>Challenges (1)</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r>
              <a:rPr lang="en-GB" sz="1800" dirty="0"/>
              <a:t>Maintenance Backlog</a:t>
            </a:r>
          </a:p>
          <a:p>
            <a:pPr lvl="1"/>
            <a:r>
              <a:rPr lang="en-GB" sz="1800" dirty="0"/>
              <a:t>Currently estimated R1 billion</a:t>
            </a:r>
          </a:p>
          <a:p>
            <a:pPr lvl="1"/>
            <a:r>
              <a:rPr lang="en-GB" sz="1800" dirty="0"/>
              <a:t>2017/18 Budget allocation split: 49,76% for Capital, and 50,24% for Maintenance</a:t>
            </a:r>
          </a:p>
          <a:p>
            <a:pPr marL="0" lvl="1" indent="0">
              <a:buNone/>
            </a:pPr>
            <a:endParaRPr lang="en-GB" sz="1800" dirty="0"/>
          </a:p>
          <a:p>
            <a:pPr marL="0" lvl="1" indent="0">
              <a:buNone/>
            </a:pPr>
            <a:r>
              <a:rPr lang="en-GB" sz="1800" b="1" dirty="0"/>
              <a:t>Capital infrastructure new, replacement, upgrade, additions, refurbishment, and rehabilitation backlog</a:t>
            </a:r>
          </a:p>
          <a:p>
            <a:pPr lvl="1"/>
            <a:r>
              <a:rPr lang="en-GB" sz="1800" dirty="0"/>
              <a:t>Mainly related to Primary Health Care facilities (clinics, community day centre, and community health centre)</a:t>
            </a:r>
          </a:p>
          <a:p>
            <a:pPr lvl="1"/>
            <a:r>
              <a:rPr lang="en-GB" sz="1800" dirty="0"/>
              <a:t>Due to not suitable location, accessibility, adequate ventilation,  insufficient space for providing full service package (hospitals and PHC)</a:t>
            </a:r>
          </a:p>
          <a:p>
            <a:pPr lvl="1"/>
            <a:r>
              <a:rPr lang="en-GB" sz="1800" dirty="0"/>
              <a:t>New hospitals are required mainly due to increasing population and urban developed areas to be serviced</a:t>
            </a:r>
          </a:p>
          <a:p>
            <a:pPr lvl="2"/>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100</a:t>
            </a:fld>
            <a:endParaRPr lang="en-ZA" dirty="0"/>
          </a:p>
        </p:txBody>
      </p:sp>
    </p:spTree>
    <p:custDataLst>
      <p:tags r:id="rId1"/>
    </p:custDataLst>
    <p:extLst>
      <p:ext uri="{BB962C8B-B14F-4D97-AF65-F5344CB8AC3E}">
        <p14:creationId xmlns:p14="http://schemas.microsoft.com/office/powerpoint/2010/main" xmlns="" val="291209179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296530"/>
            <a:ext cx="8597205" cy="559256"/>
          </a:xfrm>
        </p:spPr>
        <p:txBody>
          <a:bodyPr/>
          <a:lstStyle/>
          <a:p>
            <a:r>
              <a:rPr lang="en-ZA" dirty="0"/>
              <a:t>Challenges (2)</a:t>
            </a:r>
          </a:p>
        </p:txBody>
      </p:sp>
      <p:sp>
        <p:nvSpPr>
          <p:cNvPr id="3" name="Slide Number Placeholder 2"/>
          <p:cNvSpPr>
            <a:spLocks noGrp="1"/>
          </p:cNvSpPr>
          <p:nvPr>
            <p:ph type="sldNum" sz="quarter" idx="4"/>
          </p:nvPr>
        </p:nvSpPr>
        <p:spPr/>
        <p:txBody>
          <a:bodyPr/>
          <a:lstStyle/>
          <a:p>
            <a:fld id="{8406839F-D7A4-4E5D-B93D-768AD4D1DB36}" type="slidenum">
              <a:rPr lang="en-ZA" smtClean="0"/>
              <a:pPr/>
              <a:t>101</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r>
              <a:rPr lang="en-GB" sz="2000" dirty="0"/>
              <a:t>Drought, extreme climate events, and other disasters</a:t>
            </a:r>
            <a:r>
              <a:rPr lang="en-GB" dirty="0"/>
              <a:t/>
            </a:r>
            <a:br>
              <a:rPr lang="en-GB" dirty="0"/>
            </a:br>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pPr lvl="1"/>
            <a:endParaRPr lang="en-GB" dirty="0"/>
          </a:p>
          <a:p>
            <a:pPr lvl="1"/>
            <a:endParaRPr lang="en-GB" dirty="0"/>
          </a:p>
          <a:p>
            <a:pPr lvl="1"/>
            <a:r>
              <a:rPr lang="en-GB" dirty="0"/>
              <a:t>Reprioritisation of projects for providing alternative water source to hospital and primary health facilities</a:t>
            </a:r>
          </a:p>
          <a:p>
            <a:pPr lvl="1"/>
            <a:r>
              <a:rPr lang="en-GB" dirty="0"/>
              <a:t>Fire at </a:t>
            </a:r>
            <a:r>
              <a:rPr lang="en-GB" dirty="0" err="1"/>
              <a:t>Swartland</a:t>
            </a:r>
            <a:r>
              <a:rPr lang="en-GB" dirty="0"/>
              <a:t> Hospital, which destroyed most of the main hospital building</a:t>
            </a:r>
          </a:p>
          <a:p>
            <a:pPr lvl="1"/>
            <a:r>
              <a:rPr lang="en-GB" dirty="0"/>
              <a:t>Eden fire and Western Cape storm (9 June 2017)</a:t>
            </a:r>
          </a:p>
          <a:p>
            <a:endParaRPr lang="en-ZA" dirty="0"/>
          </a:p>
        </p:txBody>
      </p:sp>
      <p:pic>
        <p:nvPicPr>
          <p:cNvPr id="6" name="Picture 5">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11760" y="1628800"/>
            <a:ext cx="4090457" cy="2888885"/>
          </a:xfrm>
          <a:prstGeom prst="rect">
            <a:avLst/>
          </a:prstGeom>
        </p:spPr>
      </p:pic>
    </p:spTree>
    <p:extLst>
      <p:ext uri="{BB962C8B-B14F-4D97-AF65-F5344CB8AC3E}">
        <p14:creationId xmlns:p14="http://schemas.microsoft.com/office/powerpoint/2010/main" xmlns="" val="5371463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4" y="385025"/>
            <a:ext cx="8597205" cy="559256"/>
          </a:xfrm>
        </p:spPr>
        <p:txBody>
          <a:bodyPr>
            <a:normAutofit fontScale="90000"/>
          </a:bodyPr>
          <a:lstStyle/>
          <a:p>
            <a:r>
              <a:rPr lang="en-GB" dirty="0"/>
              <a:t>Service Strategies to Mitigate Challenges</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lnSpcReduction="10000"/>
          </a:bodyPr>
          <a:lstStyle/>
          <a:p>
            <a:r>
              <a:rPr lang="en-GB" dirty="0"/>
              <a:t>Maintenance Backlog</a:t>
            </a:r>
          </a:p>
          <a:p>
            <a:pPr lvl="1"/>
            <a:r>
              <a:rPr lang="en-GB" dirty="0"/>
              <a:t>Maintenance programme remains the highest priority in the budget allocation</a:t>
            </a:r>
          </a:p>
          <a:p>
            <a:pPr lvl="1"/>
            <a:r>
              <a:rPr lang="en-GB" dirty="0"/>
              <a:t>Focus on preventative maintenance for new facilities (built in the last 15 years)</a:t>
            </a:r>
          </a:p>
          <a:p>
            <a:pPr lvl="1"/>
            <a:r>
              <a:rPr lang="en-GB" dirty="0"/>
              <a:t>Strengthen the in-house maintenance capacity at all level</a:t>
            </a:r>
          </a:p>
          <a:p>
            <a:pPr lvl="1"/>
            <a:r>
              <a:rPr lang="en-GB" dirty="0"/>
              <a:t>Improve efficiency with the implementation of the hub &amp; spoke model</a:t>
            </a:r>
          </a:p>
          <a:p>
            <a:pPr marL="0" lvl="1" indent="0">
              <a:buNone/>
            </a:pPr>
            <a:endParaRPr lang="en-GB" dirty="0"/>
          </a:p>
          <a:p>
            <a:pPr marL="0" lvl="1" indent="0">
              <a:buNone/>
            </a:pPr>
            <a:r>
              <a:rPr lang="en-GB" b="1" dirty="0"/>
              <a:t>Capital infrastructure new, replacement, upgrade, additions, refurbishment, and rehabilitation backlog</a:t>
            </a:r>
          </a:p>
          <a:p>
            <a:pPr lvl="1"/>
            <a:r>
              <a:rPr lang="en-GB" dirty="0"/>
              <a:t>Project priorities where maximum impact on health outcomes is predicted</a:t>
            </a:r>
          </a:p>
          <a:p>
            <a:pPr lvl="1"/>
            <a:r>
              <a:rPr lang="en-GB" dirty="0"/>
              <a:t>Phasing approach to construction and commissioning</a:t>
            </a:r>
          </a:p>
          <a:p>
            <a:pPr lvl="1"/>
            <a:r>
              <a:rPr lang="en-GB" dirty="0"/>
              <a:t>Alternative procurement strategies (e.g. development and construct, target costs) for getting better value for money</a:t>
            </a:r>
          </a:p>
          <a:p>
            <a:pPr marL="0" lvl="1" indent="0">
              <a:buNone/>
            </a:pPr>
            <a:endParaRPr lang="en-GB" dirty="0"/>
          </a:p>
          <a:p>
            <a:pPr marL="0" lvl="1" indent="0">
              <a:buNone/>
            </a:pPr>
            <a:r>
              <a:rPr lang="en-GB" b="1" dirty="0"/>
              <a:t>Drought, extreme climate events, and other disasters</a:t>
            </a:r>
          </a:p>
          <a:p>
            <a:pPr lvl="1"/>
            <a:r>
              <a:rPr lang="en-GB" dirty="0"/>
              <a:t>Water security programme at all hospitals affected by the drought</a:t>
            </a:r>
          </a:p>
          <a:p>
            <a:pPr lvl="1"/>
            <a:r>
              <a:rPr lang="en-GB" dirty="0"/>
              <a:t>Increase infrastructure resilience in dealing with climate change effects</a:t>
            </a:r>
          </a:p>
          <a:p>
            <a:pPr lvl="1"/>
            <a:r>
              <a:rPr lang="en-GB" dirty="0"/>
              <a:t>Focus on fire compliance at all facilities</a:t>
            </a:r>
          </a:p>
          <a:p>
            <a:pPr lvl="2"/>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102</a:t>
            </a:fld>
            <a:endParaRPr lang="en-ZA" dirty="0"/>
          </a:p>
        </p:txBody>
      </p:sp>
    </p:spTree>
    <p:custDataLst>
      <p:tags r:id="rId1"/>
    </p:custDataLst>
    <p:extLst>
      <p:ext uri="{BB962C8B-B14F-4D97-AF65-F5344CB8AC3E}">
        <p14:creationId xmlns:p14="http://schemas.microsoft.com/office/powerpoint/2010/main" xmlns="" val="12761614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
            </a:r>
            <a:br>
              <a:rPr lang="en-US" dirty="0"/>
            </a:br>
            <a:r>
              <a:rPr lang="en-US" dirty="0"/>
              <a:t>Central and Tertiary Hospitals</a:t>
            </a:r>
            <a:br>
              <a:rPr lang="en-US" dirty="0"/>
            </a:br>
            <a:endParaRPr lang="en-GB" dirty="0"/>
          </a:p>
        </p:txBody>
      </p:sp>
      <p:sp>
        <p:nvSpPr>
          <p:cNvPr id="7" name="Text Placeholder 6"/>
          <p:cNvSpPr>
            <a:spLocks noGrp="1"/>
          </p:cNvSpPr>
          <p:nvPr>
            <p:ph type="body" sz="quarter" idx="13"/>
          </p:nvPr>
        </p:nvSpPr>
        <p:spPr/>
        <p:txBody>
          <a:bodyPr/>
          <a:lstStyle/>
          <a:p>
            <a:endParaRPr lang="en-US" dirty="0"/>
          </a:p>
        </p:txBody>
      </p:sp>
      <p:sp>
        <p:nvSpPr>
          <p:cNvPr id="4" name="Text Placeholder 3"/>
          <p:cNvSpPr>
            <a:spLocks noGrp="1"/>
          </p:cNvSpPr>
          <p:nvPr>
            <p:ph type="body" sz="quarter" idx="10"/>
          </p:nvPr>
        </p:nvSpPr>
        <p:spPr/>
        <p:txBody>
          <a:bodyPr>
            <a:normAutofit fontScale="92500" lnSpcReduction="20000"/>
          </a:bodyPr>
          <a:lstStyle/>
          <a:p>
            <a:r>
              <a:rPr lang="en-GB" dirty="0"/>
              <a:t>Tygerberg Hospital (central hospital)</a:t>
            </a:r>
          </a:p>
          <a:p>
            <a:pPr lvl="1"/>
            <a:r>
              <a:rPr lang="en-GB" dirty="0"/>
              <a:t>Current hospital is to be replaced due to physical conditions, suitability, and functionality (CSIR 2005)</a:t>
            </a:r>
          </a:p>
          <a:p>
            <a:pPr lvl="1"/>
            <a:r>
              <a:rPr lang="en-GB" dirty="0"/>
              <a:t>New Central Hospital (same site)</a:t>
            </a:r>
          </a:p>
          <a:p>
            <a:pPr lvl="1"/>
            <a:r>
              <a:rPr lang="en-GB" dirty="0"/>
              <a:t>New Regional Hospital (new site)</a:t>
            </a:r>
          </a:p>
          <a:p>
            <a:pPr lvl="1"/>
            <a:r>
              <a:rPr lang="en-GB" dirty="0"/>
              <a:t>Maintenance plan for existing hospital</a:t>
            </a:r>
          </a:p>
          <a:p>
            <a:pPr lvl="1"/>
            <a:r>
              <a:rPr lang="en-GB" dirty="0"/>
              <a:t>Partnership with Universities</a:t>
            </a:r>
          </a:p>
          <a:p>
            <a:pPr lvl="1"/>
            <a:r>
              <a:rPr lang="en-GB" dirty="0"/>
              <a:t>Alternative water supply</a:t>
            </a:r>
          </a:p>
          <a:p>
            <a:pPr lvl="1"/>
            <a:endParaRPr lang="en-GB" dirty="0"/>
          </a:p>
          <a:p>
            <a:pPr marL="0" lvl="1" indent="0">
              <a:buNone/>
            </a:pPr>
            <a:endParaRPr lang="en-GB" dirty="0"/>
          </a:p>
          <a:p>
            <a:pPr marL="0" lvl="1" indent="0">
              <a:buNone/>
            </a:pPr>
            <a:r>
              <a:rPr lang="en-GB" b="1" dirty="0"/>
              <a:t>Groote Schuur Hospital (central hospital)</a:t>
            </a:r>
          </a:p>
          <a:p>
            <a:pPr lvl="1"/>
            <a:r>
              <a:rPr lang="en-GB" dirty="0"/>
              <a:t>On going maintenance and alternative water supply</a:t>
            </a:r>
          </a:p>
          <a:p>
            <a:pPr lvl="1"/>
            <a:r>
              <a:rPr lang="en-GB" dirty="0"/>
              <a:t>Upgrade projects – Neonatal Unit and Neuroscience (in col. with UCT)</a:t>
            </a:r>
          </a:p>
          <a:p>
            <a:pPr lvl="1"/>
            <a:r>
              <a:rPr lang="en-GB" dirty="0"/>
              <a:t>Upgrade and extension of Emergency Centre</a:t>
            </a:r>
          </a:p>
          <a:p>
            <a:pPr lvl="1"/>
            <a:r>
              <a:rPr lang="en-GB" dirty="0"/>
              <a:t>Upgrade of engineering services</a:t>
            </a:r>
          </a:p>
          <a:p>
            <a:pPr marL="0" lvl="1" indent="0">
              <a:buNone/>
            </a:pPr>
            <a:endParaRPr lang="en-GB" dirty="0"/>
          </a:p>
          <a:p>
            <a:pPr marL="0" lvl="1" indent="0">
              <a:buNone/>
            </a:pPr>
            <a:r>
              <a:rPr lang="en-GB" b="1" dirty="0"/>
              <a:t>Red Cross War Memorial Children hospital (Tertiary hospital)</a:t>
            </a:r>
          </a:p>
          <a:p>
            <a:pPr lvl="1"/>
            <a:r>
              <a:rPr lang="en-GB" dirty="0"/>
              <a:t>Of going maintenance and alternative water supply</a:t>
            </a:r>
          </a:p>
          <a:p>
            <a:pPr lvl="1"/>
            <a:r>
              <a:rPr lang="en-GB" dirty="0"/>
              <a:t>Partnership with the Children Hospital Trust for capital projects</a:t>
            </a:r>
          </a:p>
          <a:p>
            <a:pPr lvl="1"/>
            <a:r>
              <a:rPr lang="en-GB" dirty="0"/>
              <a:t>Alternative water supply</a:t>
            </a: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103</a:t>
            </a:fld>
            <a:endParaRPr lang="en-ZA" dirty="0"/>
          </a:p>
        </p:txBody>
      </p:sp>
      <p:pic>
        <p:nvPicPr>
          <p:cNvPr id="10" name="Picture 6">
            <a:extLst>
              <a:ext uri="{FF2B5EF4-FFF2-40B4-BE49-F238E27FC236}">
                <a16:creationId xmlns:a16="http://schemas.microsoft.com/office/drawing/2014/main" xmlns="" id="{3B5C4762-08B8-D84F-B106-14AF384F14E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1727" y="44624"/>
            <a:ext cx="2689370" cy="15933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a:extLst>
              <a:ext uri="{FF2B5EF4-FFF2-40B4-BE49-F238E27FC236}">
                <a16:creationId xmlns:a16="http://schemas.microsoft.com/office/drawing/2014/main" xmlns="" id="{B1E7F96B-D066-0A4A-8B4B-9773027783D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0112" y="1937730"/>
            <a:ext cx="3195653" cy="20611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313238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FINANCIAL SYSTEMS</a:t>
            </a:r>
            <a:endParaRPr lang="en-GB" b="1" dirty="0"/>
          </a:p>
        </p:txBody>
      </p:sp>
    </p:spTree>
    <p:custDataLst>
      <p:tags r:id="rId1"/>
    </p:custDataLst>
    <p:extLst>
      <p:ext uri="{BB962C8B-B14F-4D97-AF65-F5344CB8AC3E}">
        <p14:creationId xmlns:p14="http://schemas.microsoft.com/office/powerpoint/2010/main" xmlns="" val="40599220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Budget Management tools</a:t>
            </a:r>
          </a:p>
        </p:txBody>
      </p:sp>
      <p:sp>
        <p:nvSpPr>
          <p:cNvPr id="3" name="Slide Number Placeholder 2"/>
          <p:cNvSpPr>
            <a:spLocks noGrp="1"/>
          </p:cNvSpPr>
          <p:nvPr>
            <p:ph type="sldNum" sz="quarter" idx="4"/>
          </p:nvPr>
        </p:nvSpPr>
        <p:spPr/>
        <p:txBody>
          <a:bodyPr/>
          <a:lstStyle/>
          <a:p>
            <a:fld id="{8406839F-D7A4-4E5D-B93D-768AD4D1DB36}" type="slidenum">
              <a:rPr lang="en-ZA" smtClean="0"/>
              <a:pPr/>
              <a:t>105</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endParaRPr lang="en-ZA" dirty="0"/>
          </a:p>
          <a:p>
            <a:endParaRPr lang="en-ZA" dirty="0"/>
          </a:p>
          <a:p>
            <a:endParaRPr lang="en-ZA" dirty="0"/>
          </a:p>
        </p:txBody>
      </p:sp>
      <p:pic>
        <p:nvPicPr>
          <p:cNvPr id="6" name="Picture 5"/>
          <p:cNvPicPr>
            <a:picLocks noChangeAspect="1"/>
          </p:cNvPicPr>
          <p:nvPr/>
        </p:nvPicPr>
        <p:blipFill>
          <a:blip r:embed="rId2" cstate="print"/>
          <a:stretch>
            <a:fillRect/>
          </a:stretch>
        </p:blipFill>
        <p:spPr>
          <a:xfrm>
            <a:off x="1052861" y="1916832"/>
            <a:ext cx="7128792" cy="3888432"/>
          </a:xfrm>
          <a:prstGeom prst="rect">
            <a:avLst/>
          </a:prstGeom>
        </p:spPr>
      </p:pic>
    </p:spTree>
    <p:extLst>
      <p:ext uri="{BB962C8B-B14F-4D97-AF65-F5344CB8AC3E}">
        <p14:creationId xmlns:p14="http://schemas.microsoft.com/office/powerpoint/2010/main" xmlns="" val="23822281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32656"/>
            <a:ext cx="8597205" cy="559256"/>
          </a:xfrm>
        </p:spPr>
        <p:txBody>
          <a:bodyPr/>
          <a:lstStyle/>
          <a:p>
            <a:r>
              <a:rPr lang="en-ZA" dirty="0"/>
              <a:t>Budget Management Instrument (BMI)</a:t>
            </a:r>
            <a:br>
              <a:rPr lang="en-ZA"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106</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lvl="0"/>
            <a:endParaRPr lang="en-ZA" dirty="0"/>
          </a:p>
          <a:p>
            <a:r>
              <a:rPr lang="en-ZA" b="0" dirty="0"/>
              <a:t>1. The BMI is an excel tool that has been developed by the Department and used to project and monitor expenditure.  Each facility receives such a spreadsheet, which includes all relevant information from BAS and PERSAL required for projections, including:</a:t>
            </a:r>
          </a:p>
          <a:p>
            <a:pPr lvl="1"/>
            <a:r>
              <a:rPr lang="en-ZA" dirty="0"/>
              <a:t>Expenditure history, per month per item</a:t>
            </a:r>
          </a:p>
          <a:p>
            <a:pPr lvl="1"/>
            <a:r>
              <a:rPr lang="en-ZA" dirty="0"/>
              <a:t>List of all staff and their costs</a:t>
            </a:r>
          </a:p>
          <a:p>
            <a:pPr lvl="1"/>
            <a:r>
              <a:rPr lang="en-ZA" dirty="0"/>
              <a:t>Draft projection prepare by Head Office</a:t>
            </a:r>
          </a:p>
          <a:p>
            <a:r>
              <a:rPr lang="en-ZA" b="0" dirty="0"/>
              <a:t> </a:t>
            </a:r>
          </a:p>
          <a:p>
            <a:r>
              <a:rPr lang="en-ZA" b="0" dirty="0"/>
              <a:t>2. The projections are completed by the facilities, checked by the regional offices and reported by Sector Management to Head Office.  The BMIs enable the Department (or Institutional Head), to identify red flags and allows us to: </a:t>
            </a:r>
          </a:p>
          <a:p>
            <a:r>
              <a:rPr lang="en-ZA" b="0" dirty="0"/>
              <a:t> </a:t>
            </a:r>
          </a:p>
          <a:p>
            <a:pPr lvl="1"/>
            <a:r>
              <a:rPr lang="en-ZA" dirty="0"/>
              <a:t>Interrogate reasons for under/over expenditure </a:t>
            </a:r>
          </a:p>
          <a:p>
            <a:pPr lvl="1"/>
            <a:r>
              <a:rPr lang="en-ZA" dirty="0"/>
              <a:t>Implement steps to curb under/over expenditure </a:t>
            </a:r>
          </a:p>
          <a:p>
            <a:endParaRPr lang="en-ZA" dirty="0"/>
          </a:p>
        </p:txBody>
      </p:sp>
    </p:spTree>
    <p:extLst>
      <p:ext uri="{BB962C8B-B14F-4D97-AF65-F5344CB8AC3E}">
        <p14:creationId xmlns:p14="http://schemas.microsoft.com/office/powerpoint/2010/main" xmlns="" val="11606320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32656"/>
            <a:ext cx="8597205" cy="559256"/>
          </a:xfrm>
        </p:spPr>
        <p:txBody>
          <a:bodyPr/>
          <a:lstStyle/>
          <a:p>
            <a:r>
              <a:rPr lang="en-ZA" dirty="0"/>
              <a:t>Approved Posts Lists (APL)</a:t>
            </a:r>
            <a:br>
              <a:rPr lang="en-ZA"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107</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5" y="1052736"/>
            <a:ext cx="8597205" cy="4896073"/>
          </a:xfrm>
        </p:spPr>
        <p:txBody>
          <a:bodyPr>
            <a:normAutofit fontScale="92500" lnSpcReduction="20000"/>
          </a:bodyPr>
          <a:lstStyle/>
          <a:p>
            <a:pPr lvl="1" algn="just"/>
            <a:r>
              <a:rPr lang="en-ZA" sz="1700" dirty="0"/>
              <a:t>The WCG: Health staff costs comprise approximately 58% of the total costs. </a:t>
            </a:r>
          </a:p>
          <a:p>
            <a:pPr marL="0" lvl="1" indent="0" algn="just">
              <a:buNone/>
            </a:pPr>
            <a:endParaRPr lang="en-ZA" sz="1700" dirty="0"/>
          </a:p>
          <a:p>
            <a:pPr lvl="1" algn="just"/>
            <a:r>
              <a:rPr lang="en-ZA" sz="1700" dirty="0"/>
              <a:t>The Approved Post List (APL) is a tool that has been developed by the department to assist Institutional Heads to convert the staff budgets into a plan, indicating the number and categories of staff that will be appointed.  These plans (APLs) are signed off by the regional offices and posts on PERSAL are activated accordingly. No posts may be filled unless it is on the APL.</a:t>
            </a:r>
          </a:p>
          <a:p>
            <a:pPr lvl="1" algn="just"/>
            <a:endParaRPr lang="en-ZA" sz="1700" dirty="0"/>
          </a:p>
          <a:p>
            <a:pPr lvl="1" algn="just"/>
            <a:r>
              <a:rPr lang="en-ZA" sz="1700" dirty="0"/>
              <a:t>To employ staff additional to the existing establishment, managers are required to justify the creation of additional posts and be able to show that the posts are funded </a:t>
            </a:r>
          </a:p>
          <a:p>
            <a:pPr lvl="1" algn="just"/>
            <a:endParaRPr lang="en-ZA" sz="1700" dirty="0"/>
          </a:p>
          <a:p>
            <a:pPr lvl="1" algn="just"/>
            <a:r>
              <a:rPr lang="en-ZA" sz="1700" dirty="0"/>
              <a:t>All posts are advertised by People Management (Head Office) </a:t>
            </a:r>
          </a:p>
          <a:p>
            <a:pPr lvl="1" algn="just"/>
            <a:endParaRPr lang="en-ZA" sz="1700" dirty="0"/>
          </a:p>
          <a:p>
            <a:pPr lvl="1" algn="just"/>
            <a:r>
              <a:rPr lang="en-ZA" sz="1700" dirty="0"/>
              <a:t>Changes to the APL can be requested utilising the HF2 form. This form allows for adding and deleting posts, and even for moving funds from other budgets such as ‘Goods and Services’. The overall budget may not be increased, unless approved by the Head of the Department (HOD). </a:t>
            </a:r>
          </a:p>
          <a:p>
            <a:pPr lvl="1" algn="just"/>
            <a:endParaRPr lang="en-ZA" sz="1700" dirty="0"/>
          </a:p>
          <a:p>
            <a:pPr lvl="1" algn="just"/>
            <a:r>
              <a:rPr lang="en-ZA" sz="1700" dirty="0"/>
              <a:t>This tool has been a great help to the department to remain within budget.  It is a preventative control; prevent over-expenditure before it happens.</a:t>
            </a:r>
          </a:p>
          <a:p>
            <a:endParaRPr lang="en-ZA" dirty="0"/>
          </a:p>
        </p:txBody>
      </p:sp>
    </p:spTree>
    <p:extLst>
      <p:ext uri="{BB962C8B-B14F-4D97-AF65-F5344CB8AC3E}">
        <p14:creationId xmlns:p14="http://schemas.microsoft.com/office/powerpoint/2010/main" xmlns="" val="26474952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5275" y="278977"/>
            <a:ext cx="8597205" cy="559256"/>
          </a:xfrm>
        </p:spPr>
        <p:txBody>
          <a:bodyPr/>
          <a:lstStyle/>
          <a:p>
            <a:r>
              <a:rPr lang="en-ZA" dirty="0"/>
              <a:t>Financial Monitoring Committees (FMC)</a:t>
            </a:r>
            <a:br>
              <a:rPr lang="en-ZA"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108</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lvl="0"/>
            <a:endParaRPr lang="en-ZA" dirty="0"/>
          </a:p>
          <a:p>
            <a:pPr marL="285750" lvl="1" indent="-285750" algn="just">
              <a:lnSpc>
                <a:spcPct val="80000"/>
              </a:lnSpc>
              <a:buFontTx/>
              <a:buChar char="•"/>
            </a:pPr>
            <a:r>
              <a:rPr lang="en-ZA" dirty="0"/>
              <a:t>The FMC is chaired by the HOD and is attended by the various programme managers, the CFO and support staff. They meet monthly to discuss: </a:t>
            </a:r>
          </a:p>
          <a:p>
            <a:pPr marL="0" lvl="1" indent="0" algn="just">
              <a:lnSpc>
                <a:spcPct val="80000"/>
              </a:lnSpc>
              <a:buNone/>
            </a:pPr>
            <a:endParaRPr lang="en-ZA" dirty="0"/>
          </a:p>
          <a:p>
            <a:pPr marL="465750" lvl="1" indent="-285750" algn="just">
              <a:lnSpc>
                <a:spcPct val="80000"/>
              </a:lnSpc>
              <a:buFontTx/>
              <a:buChar char="•"/>
            </a:pPr>
            <a:r>
              <a:rPr lang="en-ZA" dirty="0"/>
              <a:t>Projections of expenditure and revenue. </a:t>
            </a:r>
          </a:p>
          <a:p>
            <a:pPr marL="465750" lvl="1" indent="-285750" algn="just">
              <a:lnSpc>
                <a:spcPct val="80000"/>
              </a:lnSpc>
              <a:buFontTx/>
              <a:buChar char="•"/>
            </a:pPr>
            <a:r>
              <a:rPr lang="en-ZA" dirty="0"/>
              <a:t>Remedial steps to address areas of over expenditure; </a:t>
            </a:r>
          </a:p>
          <a:p>
            <a:pPr marL="465750" lvl="1" indent="-285750" algn="just">
              <a:lnSpc>
                <a:spcPct val="80000"/>
              </a:lnSpc>
              <a:buFontTx/>
              <a:buChar char="•"/>
            </a:pPr>
            <a:r>
              <a:rPr lang="en-ZA" dirty="0"/>
              <a:t>Reports on issues of compliance as generated by the Department’s compliance monitoring unit; </a:t>
            </a:r>
          </a:p>
          <a:p>
            <a:pPr marL="465750" lvl="1" indent="-285750" algn="just">
              <a:lnSpc>
                <a:spcPct val="80000"/>
              </a:lnSpc>
              <a:buFontTx/>
              <a:buChar char="•"/>
            </a:pPr>
            <a:r>
              <a:rPr lang="en-ZA" dirty="0"/>
              <a:t>Findings of the AG and related financial issues. </a:t>
            </a:r>
          </a:p>
          <a:p>
            <a:pPr marL="465750" lvl="1" indent="-285750" algn="just">
              <a:lnSpc>
                <a:spcPct val="80000"/>
              </a:lnSpc>
              <a:buFontTx/>
              <a:buChar char="•"/>
            </a:pPr>
            <a:r>
              <a:rPr lang="en-ZA" dirty="0"/>
              <a:t>The Programme managers account for their financial performance and explain variations</a:t>
            </a:r>
          </a:p>
          <a:p>
            <a:pPr marL="285750" lvl="1" indent="-285750" algn="just">
              <a:lnSpc>
                <a:spcPct val="80000"/>
              </a:lnSpc>
              <a:buFontTx/>
              <a:buChar char="•"/>
            </a:pPr>
            <a:endParaRPr lang="en-ZA" dirty="0"/>
          </a:p>
          <a:p>
            <a:pPr marL="285750" lvl="1" indent="-285750" algn="just">
              <a:lnSpc>
                <a:spcPct val="80000"/>
              </a:lnSpc>
              <a:buFontTx/>
              <a:buChar char="•"/>
            </a:pPr>
            <a:r>
              <a:rPr lang="en-ZA" dirty="0"/>
              <a:t>Each region (district or substructure) also has a monthly FMC. These meetings are attended by the CEO’s of the relevant Institutions.</a:t>
            </a:r>
          </a:p>
          <a:p>
            <a:endParaRPr lang="en-ZA" dirty="0"/>
          </a:p>
        </p:txBody>
      </p:sp>
    </p:spTree>
    <p:extLst>
      <p:ext uri="{BB962C8B-B14F-4D97-AF65-F5344CB8AC3E}">
        <p14:creationId xmlns:p14="http://schemas.microsoft.com/office/powerpoint/2010/main" xmlns="" val="288210350"/>
      </p:ext>
    </p:extLst>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IT systems related to Financial and SCM</a:t>
            </a:r>
          </a:p>
        </p:txBody>
      </p:sp>
      <p:sp>
        <p:nvSpPr>
          <p:cNvPr id="3" name="Slide Number Placeholder 2"/>
          <p:cNvSpPr>
            <a:spLocks noGrp="1"/>
          </p:cNvSpPr>
          <p:nvPr>
            <p:ph type="sldNum" sz="quarter" idx="4"/>
          </p:nvPr>
        </p:nvSpPr>
        <p:spPr/>
        <p:txBody>
          <a:bodyPr/>
          <a:lstStyle/>
          <a:p>
            <a:fld id="{8406839F-D7A4-4E5D-B93D-768AD4D1DB36}" type="slidenum">
              <a:rPr lang="en-ZA" smtClean="0"/>
              <a:pPr/>
              <a:t>109</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0" y="980728"/>
            <a:ext cx="8604448" cy="5058916"/>
          </a:xfrm>
          <a:prstGeom prst="rect">
            <a:avLst/>
          </a:prstGeom>
        </p:spPr>
      </p:pic>
      <p:sp>
        <p:nvSpPr>
          <p:cNvPr id="5" name="Text Placeholder 4"/>
          <p:cNvSpPr>
            <a:spLocks noGrp="1"/>
          </p:cNvSpPr>
          <p:nvPr>
            <p:ph type="body" sz="quarter" idx="10"/>
          </p:nvPr>
        </p:nvSpPr>
        <p:spPr>
          <a:xfrm>
            <a:off x="307146" y="980728"/>
            <a:ext cx="8597205" cy="5184576"/>
          </a:xfrm>
        </p:spPr>
        <p:txBody>
          <a:bodyPr/>
          <a:lstStyle/>
          <a:p>
            <a:endParaRPr lang="en-ZA" dirty="0"/>
          </a:p>
        </p:txBody>
      </p:sp>
      <p:sp>
        <p:nvSpPr>
          <p:cNvPr id="7" name="TextBox 6"/>
          <p:cNvSpPr txBox="1"/>
          <p:nvPr/>
        </p:nvSpPr>
        <p:spPr>
          <a:xfrm>
            <a:off x="3131840" y="6172015"/>
            <a:ext cx="3960440" cy="369332"/>
          </a:xfrm>
          <a:prstGeom prst="rect">
            <a:avLst/>
          </a:prstGeom>
          <a:noFill/>
        </p:spPr>
        <p:txBody>
          <a:bodyPr wrap="square" rtlCol="0">
            <a:spAutoFit/>
          </a:bodyPr>
          <a:lstStyle/>
          <a:p>
            <a:r>
              <a:rPr lang="en-ZA" b="1" dirty="0" err="1">
                <a:solidFill>
                  <a:srgbClr val="FF0000"/>
                </a:solidFill>
              </a:rPr>
              <a:t>Dept</a:t>
            </a:r>
            <a:r>
              <a:rPr lang="en-ZA" b="1" dirty="0">
                <a:solidFill>
                  <a:srgbClr val="FF0000"/>
                </a:solidFill>
              </a:rPr>
              <a:t> has 54 </a:t>
            </a:r>
            <a:r>
              <a:rPr lang="en-ZA" b="1" dirty="0" err="1">
                <a:solidFill>
                  <a:srgbClr val="FF0000"/>
                </a:solidFill>
              </a:rPr>
              <a:t>Logis</a:t>
            </a:r>
            <a:r>
              <a:rPr lang="en-ZA" b="1" dirty="0">
                <a:solidFill>
                  <a:srgbClr val="FF0000"/>
                </a:solidFill>
              </a:rPr>
              <a:t> sites </a:t>
            </a:r>
          </a:p>
        </p:txBody>
      </p:sp>
    </p:spTree>
    <p:extLst>
      <p:ext uri="{BB962C8B-B14F-4D97-AF65-F5344CB8AC3E}">
        <p14:creationId xmlns:p14="http://schemas.microsoft.com/office/powerpoint/2010/main" xmlns="" val="321882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Value Proposition and Strategic Intent</a:t>
            </a:r>
          </a:p>
        </p:txBody>
      </p:sp>
      <p:sp>
        <p:nvSpPr>
          <p:cNvPr id="3" name="Slide Number Placeholder 2"/>
          <p:cNvSpPr>
            <a:spLocks noGrp="1"/>
          </p:cNvSpPr>
          <p:nvPr>
            <p:ph type="sldNum" sz="quarter" idx="4"/>
          </p:nvPr>
        </p:nvSpPr>
        <p:spPr/>
        <p:txBody>
          <a:bodyPr/>
          <a:lstStyle/>
          <a:p>
            <a:fld id="{8406839F-D7A4-4E5D-B93D-768AD4D1DB36}" type="slidenum">
              <a:rPr lang="en-ZA" smtClean="0"/>
              <a:pPr/>
              <a:t>11</a:t>
            </a:fld>
            <a:endParaRPr lang="en-ZA" dirty="0"/>
          </a:p>
        </p:txBody>
      </p:sp>
      <p:sp>
        <p:nvSpPr>
          <p:cNvPr id="4" name="Footer Placeholder 3"/>
          <p:cNvSpPr>
            <a:spLocks noGrp="1"/>
          </p:cNvSpPr>
          <p:nvPr>
            <p:ph type="ftr" sz="quarter" idx="3"/>
          </p:nvPr>
        </p:nvSpPr>
        <p:spPr/>
        <p:txBody>
          <a:bodyPr/>
          <a:lstStyle/>
          <a:p>
            <a:r>
              <a:rPr lang="en-ZA"/>
              <a:t>2030 Presentation (Draft 2): a re-imagined future</a:t>
            </a:r>
            <a:endParaRPr lang="en-GB" dirty="0"/>
          </a:p>
        </p:txBody>
      </p:sp>
      <p:sp>
        <p:nvSpPr>
          <p:cNvPr id="5" name="Text Placeholder 4"/>
          <p:cNvSpPr>
            <a:spLocks noGrp="1"/>
          </p:cNvSpPr>
          <p:nvPr>
            <p:ph type="body" sz="quarter" idx="10"/>
          </p:nvPr>
        </p:nvSpPr>
        <p:spPr/>
        <p:txBody>
          <a:bodyPr/>
          <a:lstStyle/>
          <a:p>
            <a:pPr marL="342900" indent="-342900">
              <a:buFont typeface="+mj-lt"/>
              <a:buAutoNum type="arabicPeriod"/>
            </a:pPr>
            <a:r>
              <a:rPr lang="en-ZA" b="0" dirty="0"/>
              <a:t>To positively change the story of people in the WC</a:t>
            </a:r>
          </a:p>
          <a:p>
            <a:pPr marL="342900" indent="-342900">
              <a:buFont typeface="+mj-lt"/>
              <a:buAutoNum type="arabicPeriod"/>
            </a:pPr>
            <a:endParaRPr lang="en-ZA" b="0" dirty="0"/>
          </a:p>
          <a:p>
            <a:pPr marL="342900" indent="-342900">
              <a:buFont typeface="+mj-lt"/>
              <a:buAutoNum type="arabicPeriod"/>
            </a:pPr>
            <a:r>
              <a:rPr lang="en-ZA" b="0" dirty="0"/>
              <a:t>Use a learning lens where </a:t>
            </a:r>
            <a:r>
              <a:rPr lang="en-ZA" b="0" dirty="0" err="1"/>
              <a:t>WoG</a:t>
            </a:r>
            <a:r>
              <a:rPr lang="en-ZA" b="0" dirty="0"/>
              <a:t> and </a:t>
            </a:r>
            <a:r>
              <a:rPr lang="en-ZA" b="0" dirty="0" err="1"/>
              <a:t>WoS</a:t>
            </a:r>
            <a:r>
              <a:rPr lang="en-ZA" b="0" dirty="0"/>
              <a:t> connect and collaborate towards a shared purpose</a:t>
            </a:r>
          </a:p>
          <a:p>
            <a:pPr marL="342900" indent="-342900">
              <a:buFont typeface="+mj-lt"/>
              <a:buAutoNum type="arabicPeriod"/>
            </a:pPr>
            <a:endParaRPr lang="en-ZA" b="0" dirty="0"/>
          </a:p>
          <a:p>
            <a:pPr marL="342900" indent="-342900">
              <a:buFont typeface="+mj-lt"/>
              <a:buAutoNum type="arabicPeriod"/>
            </a:pPr>
            <a:r>
              <a:rPr lang="en-ZA" b="0" dirty="0"/>
              <a:t>Integrate economic and social transformation strategies</a:t>
            </a:r>
          </a:p>
          <a:p>
            <a:pPr marL="342900" indent="-342900">
              <a:buFont typeface="+mj-lt"/>
              <a:buAutoNum type="arabicPeriod"/>
            </a:pPr>
            <a:endParaRPr lang="en-ZA" b="0" dirty="0"/>
          </a:p>
          <a:p>
            <a:pPr marL="342900" indent="-342900">
              <a:buFont typeface="+mj-lt"/>
              <a:buAutoNum type="arabicPeriod"/>
            </a:pPr>
            <a:r>
              <a:rPr lang="en-ZA" b="0" dirty="0"/>
              <a:t>To achieve safe, socially connected, resilient and empowered citizens and communities with equitable access to services and opportunities</a:t>
            </a:r>
          </a:p>
          <a:p>
            <a:pPr marL="342900" indent="-342900">
              <a:buFont typeface="+mj-lt"/>
              <a:buAutoNum type="arabicPeriod"/>
            </a:pPr>
            <a:endParaRPr lang="en-ZA" b="0" dirty="0"/>
          </a:p>
          <a:p>
            <a:pPr marL="342900" indent="-342900">
              <a:buFont typeface="+mj-lt"/>
              <a:buAutoNum type="arabicPeriod"/>
            </a:pPr>
            <a:r>
              <a:rPr lang="en-ZA" b="0" dirty="0"/>
              <a:t>Use a range of policy parameters through a lens of the Bill of Rights to ensure global connectedness, yet local relevance.</a:t>
            </a:r>
          </a:p>
        </p:txBody>
      </p:sp>
    </p:spTree>
    <p:extLst>
      <p:ext uri="{BB962C8B-B14F-4D97-AF65-F5344CB8AC3E}">
        <p14:creationId xmlns:p14="http://schemas.microsoft.com/office/powerpoint/2010/main" xmlns="" val="17260760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INFORMATION TECHNOLOGY</a:t>
            </a:r>
            <a:endParaRPr lang="en-GB" b="1" dirty="0"/>
          </a:p>
        </p:txBody>
      </p:sp>
    </p:spTree>
    <p:custDataLst>
      <p:tags r:id="rId1"/>
    </p:custDataLst>
    <p:extLst>
      <p:ext uri="{BB962C8B-B14F-4D97-AF65-F5344CB8AC3E}">
        <p14:creationId xmlns:p14="http://schemas.microsoft.com/office/powerpoint/2010/main" xmlns="" val="37707489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INFORMATION TECHNOLOGY</a:t>
            </a:r>
          </a:p>
        </p:txBody>
      </p:sp>
      <p:sp>
        <p:nvSpPr>
          <p:cNvPr id="3" name="Slide Number Placeholder 2"/>
          <p:cNvSpPr>
            <a:spLocks noGrp="1"/>
          </p:cNvSpPr>
          <p:nvPr>
            <p:ph type="sldNum" sz="quarter" idx="4"/>
          </p:nvPr>
        </p:nvSpPr>
        <p:spPr/>
        <p:txBody>
          <a:bodyPr/>
          <a:lstStyle/>
          <a:p>
            <a:fld id="{8406839F-D7A4-4E5D-B93D-768AD4D1DB36}" type="slidenum">
              <a:rPr lang="en-ZA" smtClean="0"/>
              <a:pPr/>
              <a:t>111</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36080" y="1016495"/>
            <a:ext cx="4915593" cy="5841505"/>
          </a:xfrm>
          <a:prstGeom prst="rect">
            <a:avLst/>
          </a:prstGeom>
        </p:spPr>
      </p:pic>
    </p:spTree>
    <p:extLst>
      <p:ext uri="{BB962C8B-B14F-4D97-AF65-F5344CB8AC3E}">
        <p14:creationId xmlns:p14="http://schemas.microsoft.com/office/powerpoint/2010/main" xmlns="" val="6693648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Slide Number Placeholder 2"/>
          <p:cNvSpPr>
            <a:spLocks noGrp="1"/>
          </p:cNvSpPr>
          <p:nvPr>
            <p:ph type="sldNum" sz="quarter" idx="4"/>
          </p:nvPr>
        </p:nvSpPr>
        <p:spPr/>
        <p:txBody>
          <a:bodyPr/>
          <a:lstStyle/>
          <a:p>
            <a:fld id="{8406839F-D7A4-4E5D-B93D-768AD4D1DB36}" type="slidenum">
              <a:rPr lang="en-ZA" smtClean="0"/>
              <a:pPr/>
              <a:t>112</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r>
              <a:rPr lang="en-ZA" dirty="0"/>
              <a:t> </a:t>
            </a:r>
          </a:p>
        </p:txBody>
      </p:sp>
      <p:pic>
        <p:nvPicPr>
          <p:cNvPr id="6" name="Picture 5"/>
          <p:cNvPicPr>
            <a:picLocks noChangeAspect="1"/>
          </p:cNvPicPr>
          <p:nvPr/>
        </p:nvPicPr>
        <p:blipFill>
          <a:blip r:embed="rId2" cstate="print"/>
          <a:stretch>
            <a:fillRect/>
          </a:stretch>
        </p:blipFill>
        <p:spPr>
          <a:xfrm>
            <a:off x="37441" y="0"/>
            <a:ext cx="9112871" cy="7056784"/>
          </a:xfrm>
          <a:prstGeom prst="rect">
            <a:avLst/>
          </a:prstGeom>
        </p:spPr>
      </p:pic>
    </p:spTree>
    <p:extLst>
      <p:ext uri="{BB962C8B-B14F-4D97-AF65-F5344CB8AC3E}">
        <p14:creationId xmlns:p14="http://schemas.microsoft.com/office/powerpoint/2010/main" xmlns="" val="179397397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RISK MANAGEMENT</a:t>
            </a:r>
            <a:endParaRPr lang="en-GB" b="1" dirty="0"/>
          </a:p>
        </p:txBody>
      </p:sp>
    </p:spTree>
    <p:custDataLst>
      <p:tags r:id="rId1"/>
    </p:custDataLst>
    <p:extLst>
      <p:ext uri="{BB962C8B-B14F-4D97-AF65-F5344CB8AC3E}">
        <p14:creationId xmlns:p14="http://schemas.microsoft.com/office/powerpoint/2010/main" xmlns="" val="9724204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47" y="233809"/>
            <a:ext cx="8597205" cy="559256"/>
          </a:xfrm>
        </p:spPr>
        <p:txBody>
          <a:bodyPr/>
          <a:lstStyle/>
          <a:p>
            <a:endParaRPr lang="en-ZA"/>
          </a:p>
        </p:txBody>
      </p:sp>
      <p:sp>
        <p:nvSpPr>
          <p:cNvPr id="3" name="Slide Number Placeholder 2"/>
          <p:cNvSpPr>
            <a:spLocks noGrp="1"/>
          </p:cNvSpPr>
          <p:nvPr>
            <p:ph type="sldNum" sz="quarter" idx="4"/>
          </p:nvPr>
        </p:nvSpPr>
        <p:spPr/>
        <p:txBody>
          <a:bodyPr/>
          <a:lstStyle/>
          <a:p>
            <a:fld id="{8406839F-D7A4-4E5D-B93D-768AD4D1DB36}" type="slidenum">
              <a:rPr lang="en-ZA" smtClean="0"/>
              <a:pPr/>
              <a:t>114</a:t>
            </a:fld>
            <a:endParaRPr lang="en-ZA" dirty="0"/>
          </a:p>
        </p:txBody>
      </p:sp>
      <p:sp>
        <p:nvSpPr>
          <p:cNvPr id="4" name="Footer Placeholder 3"/>
          <p:cNvSpPr>
            <a:spLocks noGrp="1"/>
          </p:cNvSpPr>
          <p:nvPr>
            <p:ph type="ftr" sz="quarter" idx="3"/>
          </p:nvPr>
        </p:nvSpPr>
        <p:spPr/>
        <p:txBody>
          <a:bodyPr/>
          <a:lstStyle/>
          <a:p>
            <a:r>
              <a:rPr lang="en-ZA" dirty="0"/>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118476" y="233809"/>
            <a:ext cx="9025524" cy="5859487"/>
          </a:xfrm>
          <a:prstGeom prst="rect">
            <a:avLst/>
          </a:prstGeom>
        </p:spPr>
      </p:pic>
      <p:sp>
        <p:nvSpPr>
          <p:cNvPr id="5" name="Text Placeholder 4"/>
          <p:cNvSpPr>
            <a:spLocks noGrp="1"/>
          </p:cNvSpPr>
          <p:nvPr>
            <p:ph type="body" sz="quarter" idx="10"/>
          </p:nvPr>
        </p:nvSpPr>
        <p:spPr>
          <a:xfrm>
            <a:off x="-1877888" y="6446500"/>
            <a:ext cx="10513168" cy="5832177"/>
          </a:xfrm>
        </p:spPr>
        <p:txBody>
          <a:bodyPr/>
          <a:lstStyle/>
          <a:p>
            <a:endParaRPr lang="en-ZA" dirty="0"/>
          </a:p>
        </p:txBody>
      </p:sp>
      <p:sp>
        <p:nvSpPr>
          <p:cNvPr id="7" name="TextBox 6"/>
          <p:cNvSpPr txBox="1"/>
          <p:nvPr/>
        </p:nvSpPr>
        <p:spPr>
          <a:xfrm>
            <a:off x="2639733" y="260648"/>
            <a:ext cx="3497560" cy="369332"/>
          </a:xfrm>
          <a:prstGeom prst="rect">
            <a:avLst/>
          </a:prstGeom>
          <a:noFill/>
        </p:spPr>
        <p:txBody>
          <a:bodyPr wrap="square" rtlCol="0">
            <a:spAutoFit/>
          </a:bodyPr>
          <a:lstStyle/>
          <a:p>
            <a:r>
              <a:rPr lang="en-ZA" b="1" dirty="0">
                <a:solidFill>
                  <a:schemeClr val="accent5"/>
                </a:solidFill>
              </a:rPr>
              <a:t>Strategic Risks : 2018/19</a:t>
            </a:r>
          </a:p>
        </p:txBody>
      </p:sp>
      <p:sp>
        <p:nvSpPr>
          <p:cNvPr id="8" name="TextBox 7"/>
          <p:cNvSpPr txBox="1"/>
          <p:nvPr/>
        </p:nvSpPr>
        <p:spPr>
          <a:xfrm>
            <a:off x="146223" y="328771"/>
            <a:ext cx="1872208" cy="369332"/>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xmlns="" val="5141796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Slide Number Placeholder 2"/>
          <p:cNvSpPr>
            <a:spLocks noGrp="1"/>
          </p:cNvSpPr>
          <p:nvPr>
            <p:ph type="sldNum" sz="quarter" idx="4"/>
          </p:nvPr>
        </p:nvSpPr>
        <p:spPr/>
        <p:txBody>
          <a:bodyPr/>
          <a:lstStyle/>
          <a:p>
            <a:fld id="{8406839F-D7A4-4E5D-B93D-768AD4D1DB36}" type="slidenum">
              <a:rPr lang="en-ZA" smtClean="0"/>
              <a:pPr/>
              <a:t>115</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108520" y="0"/>
            <a:ext cx="9289032" cy="6092825"/>
          </a:xfrm>
          <a:prstGeom prst="rect">
            <a:avLst/>
          </a:prstGeom>
        </p:spPr>
      </p:pic>
    </p:spTree>
    <p:extLst>
      <p:ext uri="{BB962C8B-B14F-4D97-AF65-F5344CB8AC3E}">
        <p14:creationId xmlns:p14="http://schemas.microsoft.com/office/powerpoint/2010/main" xmlns="" val="9516073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Risk </a:t>
            </a:r>
            <a:r>
              <a:rPr lang="en-ZA" dirty="0" err="1"/>
              <a:t>Mx</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116</a:t>
            </a:fld>
            <a:endParaRPr lang="en-ZA" dirty="0"/>
          </a:p>
        </p:txBody>
      </p:sp>
      <p:sp>
        <p:nvSpPr>
          <p:cNvPr id="4" name="Footer Placeholder 3"/>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lnSpcReduction="10000"/>
          </a:bodyPr>
          <a:lstStyle/>
          <a:p>
            <a:endParaRPr lang="en-ZA" dirty="0"/>
          </a:p>
          <a:p>
            <a:pPr marL="342900" indent="-342900">
              <a:buAutoNum type="arabicPeriod"/>
            </a:pPr>
            <a:r>
              <a:rPr lang="en-ZA" sz="2000" b="0" dirty="0"/>
              <a:t>Risk champion = CD : Strategy and Health support</a:t>
            </a:r>
          </a:p>
          <a:p>
            <a:pPr marL="342900" indent="-342900">
              <a:buAutoNum type="arabicPeriod"/>
            </a:pPr>
            <a:endParaRPr lang="en-ZA" sz="2000" b="0" dirty="0"/>
          </a:p>
          <a:p>
            <a:pPr marL="342900" indent="-342900">
              <a:buAutoNum type="arabicPeriod"/>
            </a:pPr>
            <a:r>
              <a:rPr lang="en-ZA" sz="2000" b="0" dirty="0" err="1"/>
              <a:t>Dept</a:t>
            </a:r>
            <a:r>
              <a:rPr lang="en-ZA" sz="2000" b="0" dirty="0"/>
              <a:t> Risk committee - fully functional - Meets quarterly.</a:t>
            </a:r>
          </a:p>
          <a:p>
            <a:pPr marL="342900" indent="-342900">
              <a:buAutoNum type="arabicPeriod"/>
            </a:pPr>
            <a:endParaRPr lang="en-ZA" sz="2000" b="0" dirty="0"/>
          </a:p>
          <a:p>
            <a:pPr marL="342900" indent="-342900">
              <a:buAutoNum type="arabicPeriod"/>
            </a:pPr>
            <a:r>
              <a:rPr lang="en-ZA" sz="2000" b="0" dirty="0"/>
              <a:t>Risk owners designated for each strategic risk</a:t>
            </a:r>
          </a:p>
          <a:p>
            <a:pPr marL="342900" indent="-342900">
              <a:buAutoNum type="arabicPeriod"/>
            </a:pPr>
            <a:endParaRPr lang="en-ZA" sz="2000" b="0" dirty="0"/>
          </a:p>
          <a:p>
            <a:pPr marL="342900" indent="-342900">
              <a:buAutoNum type="arabicPeriod"/>
            </a:pPr>
            <a:r>
              <a:rPr lang="en-ZA" sz="2000" b="0" dirty="0"/>
              <a:t>Risk record completed by Risk owners quarterly. </a:t>
            </a:r>
          </a:p>
          <a:p>
            <a:pPr marL="342900" indent="-342900">
              <a:buAutoNum type="arabicPeriod"/>
            </a:pPr>
            <a:endParaRPr lang="en-ZA" sz="2000" b="0" dirty="0"/>
          </a:p>
          <a:p>
            <a:pPr marL="342900" indent="-342900">
              <a:buAutoNum type="arabicPeriod"/>
            </a:pPr>
            <a:r>
              <a:rPr lang="en-ZA" sz="2000" b="0" dirty="0"/>
              <a:t>DRC assesses risk against likelihood and impact and scores them as extreme, high, moderate and low. </a:t>
            </a:r>
          </a:p>
          <a:p>
            <a:pPr marL="342900" indent="-342900">
              <a:buAutoNum type="arabicPeriod"/>
            </a:pPr>
            <a:endParaRPr lang="en-ZA" sz="2000" b="0" dirty="0"/>
          </a:p>
          <a:p>
            <a:pPr marL="342900" indent="-342900">
              <a:buAutoNum type="arabicPeriod"/>
            </a:pPr>
            <a:r>
              <a:rPr lang="en-ZA" sz="2000" b="0" dirty="0"/>
              <a:t>Report tabled at Top </a:t>
            </a:r>
            <a:r>
              <a:rPr lang="en-ZA" sz="2000" b="0" dirty="0" err="1"/>
              <a:t>Mx</a:t>
            </a:r>
            <a:r>
              <a:rPr lang="en-ZA" sz="2000" b="0" dirty="0"/>
              <a:t> and Audit Committee. </a:t>
            </a:r>
          </a:p>
          <a:p>
            <a:pPr marL="342900" indent="-342900">
              <a:buAutoNum type="arabicPeriod"/>
            </a:pPr>
            <a:endParaRPr lang="en-ZA" sz="2000" b="0" dirty="0"/>
          </a:p>
          <a:p>
            <a:pPr marL="342900" indent="-342900">
              <a:buAutoNum type="arabicPeriod"/>
            </a:pPr>
            <a:r>
              <a:rPr lang="en-ZA" sz="2000" b="0" dirty="0"/>
              <a:t>Programme mx responsible for Risk </a:t>
            </a:r>
            <a:r>
              <a:rPr lang="en-ZA" sz="2000" b="0" dirty="0" err="1"/>
              <a:t>Mx</a:t>
            </a:r>
            <a:r>
              <a:rPr lang="en-ZA" sz="2000" b="0" dirty="0"/>
              <a:t> at programme level. </a:t>
            </a:r>
          </a:p>
        </p:txBody>
      </p:sp>
    </p:spTree>
    <p:extLst>
      <p:ext uri="{BB962C8B-B14F-4D97-AF65-F5344CB8AC3E}">
        <p14:creationId xmlns:p14="http://schemas.microsoft.com/office/powerpoint/2010/main" xmlns="" val="6267211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SECURITY SERVICES</a:t>
            </a:r>
            <a:endParaRPr lang="en-GB" b="1" dirty="0"/>
          </a:p>
        </p:txBody>
      </p:sp>
    </p:spTree>
    <p:custDataLst>
      <p:tags r:id="rId1"/>
    </p:custDataLst>
    <p:extLst>
      <p:ext uri="{BB962C8B-B14F-4D97-AF65-F5344CB8AC3E}">
        <p14:creationId xmlns:p14="http://schemas.microsoft.com/office/powerpoint/2010/main" xmlns="" val="9377499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406839F-D7A4-4E5D-B93D-768AD4D1DB36}" type="slidenum">
              <a:rPr lang="en-ZA" smtClean="0"/>
              <a:pPr/>
              <a:t>118</a:t>
            </a:fld>
            <a:endParaRPr lang="en-ZA" dirty="0"/>
          </a:p>
        </p:txBody>
      </p:sp>
      <p:sp>
        <p:nvSpPr>
          <p:cNvPr id="4" name="Footer Placeholder 3"/>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5" y="1196752"/>
            <a:ext cx="8381181" cy="4896073"/>
          </a:xfrm>
        </p:spPr>
        <p:txBody>
          <a:bodyPr/>
          <a:lstStyle/>
          <a:p>
            <a:pPr marL="342900" indent="-342900">
              <a:buAutoNum type="arabicPeriod"/>
            </a:pPr>
            <a:r>
              <a:rPr lang="en-ZA" sz="1800" dirty="0"/>
              <a:t>In the main, security services are outsourced and managed thro contracts at facility level.</a:t>
            </a:r>
          </a:p>
          <a:p>
            <a:pPr marL="342900" indent="-342900">
              <a:buFont typeface="+mj-lt"/>
              <a:buAutoNum type="arabicPeriod"/>
            </a:pPr>
            <a:endParaRPr lang="en-ZA" sz="1800" dirty="0"/>
          </a:p>
          <a:p>
            <a:pPr marL="342900" indent="-342900">
              <a:buAutoNum type="arabicPeriod"/>
            </a:pPr>
            <a:r>
              <a:rPr lang="en-ZA" sz="1800" dirty="0"/>
              <a:t>Also have about 90 in – house security level</a:t>
            </a:r>
          </a:p>
          <a:p>
            <a:pPr marL="342900" indent="-342900">
              <a:buFont typeface="+mj-lt"/>
              <a:buAutoNum type="arabicPeriod"/>
            </a:pPr>
            <a:endParaRPr lang="en-ZA" sz="1800" dirty="0"/>
          </a:p>
          <a:p>
            <a:pPr marL="342900" indent="-342900">
              <a:buAutoNum type="arabicPeriod"/>
            </a:pPr>
            <a:r>
              <a:rPr lang="en-ZA" sz="1800" dirty="0"/>
              <a:t>Have a close working relationship and MOU with </a:t>
            </a:r>
            <a:r>
              <a:rPr lang="en-ZA" sz="1800" dirty="0" err="1"/>
              <a:t>Dept</a:t>
            </a:r>
            <a:r>
              <a:rPr lang="en-ZA" sz="1800" dirty="0"/>
              <a:t> of Community Safety(DOCS) </a:t>
            </a:r>
          </a:p>
          <a:p>
            <a:pPr marL="342900" indent="-342900">
              <a:buAutoNum type="arabicPeriod"/>
            </a:pPr>
            <a:endParaRPr lang="en-ZA" sz="1800" dirty="0"/>
          </a:p>
          <a:p>
            <a:pPr marL="342900" indent="-342900">
              <a:buAutoNum type="arabicPeriod"/>
            </a:pPr>
            <a:r>
              <a:rPr lang="en-ZA" sz="1800" dirty="0"/>
              <a:t>High Risk :</a:t>
            </a:r>
          </a:p>
          <a:p>
            <a:pPr marL="522900" lvl="1" indent="-342900">
              <a:buFont typeface="Arial" panose="020B0604020202020204" pitchFamily="34" charset="0"/>
              <a:buChar char="•"/>
            </a:pPr>
            <a:r>
              <a:rPr lang="en-ZA" sz="1800" b="1" dirty="0"/>
              <a:t>Gang violence</a:t>
            </a:r>
          </a:p>
          <a:p>
            <a:pPr marL="522900" lvl="1" indent="-342900">
              <a:buFont typeface="Arial" panose="020B0604020202020204" pitchFamily="34" charset="0"/>
              <a:buChar char="•"/>
            </a:pPr>
            <a:r>
              <a:rPr lang="en-ZA" sz="1800" b="1" dirty="0"/>
              <a:t>EMS hijackings and Incidents</a:t>
            </a:r>
          </a:p>
          <a:p>
            <a:pPr marL="522900" lvl="1" indent="-342900">
              <a:buFont typeface="Arial" panose="020B0604020202020204" pitchFamily="34" charset="0"/>
              <a:buChar char="•"/>
            </a:pPr>
            <a:r>
              <a:rPr lang="en-ZA" sz="1800" b="1" dirty="0"/>
              <a:t>Psychiatric patients in EC</a:t>
            </a:r>
          </a:p>
          <a:p>
            <a:pPr marL="522900" lvl="1" indent="-342900">
              <a:buFont typeface="Arial" panose="020B0604020202020204" pitchFamily="34" charset="0"/>
              <a:buChar char="•"/>
            </a:pPr>
            <a:r>
              <a:rPr lang="en-ZA" sz="1800" b="1" dirty="0"/>
              <a:t>Service protests</a:t>
            </a:r>
          </a:p>
          <a:p>
            <a:pPr marL="465750" lvl="1" indent="-285750">
              <a:buFont typeface="Arial" panose="020B0604020202020204" pitchFamily="34" charset="0"/>
              <a:buChar char="•"/>
            </a:pPr>
            <a:endParaRPr lang="en-ZA" b="0" dirty="0"/>
          </a:p>
          <a:p>
            <a:pPr marL="522900" lvl="1" indent="-342900">
              <a:buAutoNum type="arabicPeriod"/>
            </a:pPr>
            <a:endParaRPr lang="en-ZA" b="0" dirty="0"/>
          </a:p>
        </p:txBody>
      </p:sp>
      <p:sp>
        <p:nvSpPr>
          <p:cNvPr id="7" name="Rectangle 1"/>
          <p:cNvSpPr>
            <a:spLocks noChangeArrowheads="1"/>
          </p:cNvSpPr>
          <p:nvPr/>
        </p:nvSpPr>
        <p:spPr bwMode="auto">
          <a:xfrm>
            <a:off x="491733" y="3115018"/>
            <a:ext cx="248786"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900" b="0"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Arial" panose="020B0604020202020204" pitchFamily="34"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itle 7"/>
          <p:cNvSpPr>
            <a:spLocks noGrp="1"/>
          </p:cNvSpPr>
          <p:nvPr>
            <p:ph type="title"/>
          </p:nvPr>
        </p:nvSpPr>
        <p:spPr/>
        <p:txBody>
          <a:bodyPr/>
          <a:lstStyle/>
          <a:p>
            <a:r>
              <a:rPr lang="en-US" dirty="0"/>
              <a:t>Security Services </a:t>
            </a:r>
          </a:p>
        </p:txBody>
      </p:sp>
    </p:spTree>
    <p:extLst>
      <p:ext uri="{BB962C8B-B14F-4D97-AF65-F5344CB8AC3E}">
        <p14:creationId xmlns:p14="http://schemas.microsoft.com/office/powerpoint/2010/main" xmlns="" val="876377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Snapshot of type of incidents ( April 2017 )</a:t>
            </a:r>
          </a:p>
        </p:txBody>
      </p:sp>
      <p:sp>
        <p:nvSpPr>
          <p:cNvPr id="3" name="Slide Number Placeholder 2"/>
          <p:cNvSpPr>
            <a:spLocks noGrp="1"/>
          </p:cNvSpPr>
          <p:nvPr>
            <p:ph type="sldNum" sz="quarter" idx="4"/>
          </p:nvPr>
        </p:nvSpPr>
        <p:spPr/>
        <p:txBody>
          <a:bodyPr/>
          <a:lstStyle/>
          <a:p>
            <a:fld id="{8406839F-D7A4-4E5D-B93D-768AD4D1DB36}" type="slidenum">
              <a:rPr lang="en-ZA" smtClean="0"/>
              <a:pPr/>
              <a:t>119</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endParaRPr lang="en-ZA" dirty="0"/>
          </a:p>
          <a:p>
            <a:endParaRPr lang="en-ZA" dirty="0"/>
          </a:p>
        </p:txBody>
      </p:sp>
      <p:pic>
        <p:nvPicPr>
          <p:cNvPr id="6" name="Picture 5"/>
          <p:cNvPicPr>
            <a:picLocks noChangeAspect="1"/>
          </p:cNvPicPr>
          <p:nvPr/>
        </p:nvPicPr>
        <p:blipFill>
          <a:blip r:embed="rId2" cstate="print"/>
          <a:stretch>
            <a:fillRect/>
          </a:stretch>
        </p:blipFill>
        <p:spPr>
          <a:xfrm>
            <a:off x="1259632" y="1052736"/>
            <a:ext cx="6552132" cy="4365881"/>
          </a:xfrm>
          <a:prstGeom prst="rect">
            <a:avLst/>
          </a:prstGeom>
        </p:spPr>
      </p:pic>
    </p:spTree>
    <p:extLst>
      <p:ext uri="{BB962C8B-B14F-4D97-AF65-F5344CB8AC3E}">
        <p14:creationId xmlns:p14="http://schemas.microsoft.com/office/powerpoint/2010/main" xmlns="" val="222083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8406839F-D7A4-4E5D-B93D-768AD4D1DB36}" type="slidenum">
              <a:rPr lang="en-ZA" smtClean="0"/>
              <a:pPr/>
              <a:t>12</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solidFill>
              <a:schemeClr val="tx1">
                <a:lumMod val="95000"/>
                <a:lumOff val="5000"/>
              </a:schemeClr>
            </a:solidFill>
          </a:ln>
        </p:spPr>
      </p:pic>
    </p:spTree>
    <p:extLst>
      <p:ext uri="{BB962C8B-B14F-4D97-AF65-F5344CB8AC3E}">
        <p14:creationId xmlns:p14="http://schemas.microsoft.com/office/powerpoint/2010/main" xmlns="" val="327940175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Frequency of incidents (April 2017 vs April 2018)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120</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763219" y="1052736"/>
            <a:ext cx="7409876" cy="4470986"/>
          </a:xfrm>
          <a:prstGeom prst="rect">
            <a:avLst/>
          </a:prstGeom>
        </p:spPr>
      </p:pic>
      <p:sp>
        <p:nvSpPr>
          <p:cNvPr id="5" name="Text Placeholder 4"/>
          <p:cNvSpPr>
            <a:spLocks noGrp="1"/>
          </p:cNvSpPr>
          <p:nvPr>
            <p:ph type="body" sz="quarter" idx="10"/>
          </p:nvPr>
        </p:nvSpPr>
        <p:spPr/>
        <p:txBody>
          <a:bodyPr/>
          <a:lstStyle/>
          <a:p>
            <a:endParaRPr lang="en-ZA" dirty="0"/>
          </a:p>
        </p:txBody>
      </p:sp>
    </p:spTree>
    <p:extLst>
      <p:ext uri="{BB962C8B-B14F-4D97-AF65-F5344CB8AC3E}">
        <p14:creationId xmlns:p14="http://schemas.microsoft.com/office/powerpoint/2010/main" xmlns="" val="4024443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ZA" b="1" dirty="0"/>
              <a:t>Questions &amp; Discussion </a:t>
            </a:r>
          </a:p>
        </p:txBody>
      </p:sp>
    </p:spTree>
    <p:extLst>
      <p:ext uri="{BB962C8B-B14F-4D97-AF65-F5344CB8AC3E}">
        <p14:creationId xmlns:p14="http://schemas.microsoft.com/office/powerpoint/2010/main" xmlns="" val="18376517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Autofit/>
          </a:bodyPr>
          <a:lstStyle/>
          <a:p>
            <a:pPr algn="ctr"/>
            <a:r>
              <a:rPr lang="en-GB" sz="5400" b="1" dirty="0"/>
              <a:t>THANK YOU</a:t>
            </a:r>
          </a:p>
        </p:txBody>
      </p:sp>
    </p:spTree>
    <p:custDataLst>
      <p:tags r:id="rId1"/>
    </p:custDataLst>
    <p:extLst>
      <p:ext uri="{BB962C8B-B14F-4D97-AF65-F5344CB8AC3E}">
        <p14:creationId xmlns:p14="http://schemas.microsoft.com/office/powerpoint/2010/main" xmlns="" val="29153178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Dr B Engelbrecht</a:t>
            </a:r>
          </a:p>
        </p:txBody>
      </p:sp>
      <p:sp>
        <p:nvSpPr>
          <p:cNvPr id="7" name="Text Placeholder 6"/>
          <p:cNvSpPr>
            <a:spLocks noGrp="1"/>
          </p:cNvSpPr>
          <p:nvPr>
            <p:ph type="body" sz="quarter" idx="11"/>
          </p:nvPr>
        </p:nvSpPr>
        <p:spPr/>
        <p:txBody>
          <a:bodyPr/>
          <a:lstStyle/>
          <a:p>
            <a:r>
              <a:rPr lang="en-GB" dirty="0"/>
              <a:t>Head : Health </a:t>
            </a:r>
          </a:p>
        </p:txBody>
      </p:sp>
      <p:sp>
        <p:nvSpPr>
          <p:cNvPr id="8" name="Text Placeholder 7"/>
          <p:cNvSpPr>
            <a:spLocks noGrp="1"/>
          </p:cNvSpPr>
          <p:nvPr>
            <p:ph type="body" sz="quarter" idx="12"/>
          </p:nvPr>
        </p:nvSpPr>
        <p:spPr/>
        <p:txBody>
          <a:bodyPr/>
          <a:lstStyle/>
          <a:p>
            <a:r>
              <a:rPr lang="en-GB" dirty="0"/>
              <a:t>021 483 4473</a:t>
            </a:r>
          </a:p>
        </p:txBody>
      </p:sp>
      <p:sp>
        <p:nvSpPr>
          <p:cNvPr id="9" name="Text Placeholder 8"/>
          <p:cNvSpPr>
            <a:spLocks noGrp="1"/>
          </p:cNvSpPr>
          <p:nvPr>
            <p:ph type="body" sz="quarter" idx="13"/>
          </p:nvPr>
        </p:nvSpPr>
        <p:spPr/>
        <p:txBody>
          <a:bodyPr/>
          <a:lstStyle/>
          <a:p>
            <a:endParaRPr lang="en-GB" dirty="0"/>
          </a:p>
        </p:txBody>
      </p:sp>
      <p:sp>
        <p:nvSpPr>
          <p:cNvPr id="10" name="Text Placeholder 9"/>
          <p:cNvSpPr>
            <a:spLocks noGrp="1"/>
          </p:cNvSpPr>
          <p:nvPr>
            <p:ph type="body" sz="quarter" idx="14"/>
          </p:nvPr>
        </p:nvSpPr>
        <p:spPr>
          <a:xfrm>
            <a:off x="2834997" y="3717032"/>
            <a:ext cx="3734059" cy="266322"/>
          </a:xfrm>
        </p:spPr>
        <p:txBody>
          <a:bodyPr/>
          <a:lstStyle/>
          <a:p>
            <a:r>
              <a:rPr lang="en-GB" dirty="0"/>
              <a:t>Beth. Engelbrecht@westerncape.gov.za</a:t>
            </a:r>
          </a:p>
        </p:txBody>
      </p:sp>
    </p:spTree>
    <p:custDataLst>
      <p:tags r:id="rId1"/>
    </p:custDataLst>
    <p:extLst>
      <p:ext uri="{BB962C8B-B14F-4D97-AF65-F5344CB8AC3E}">
        <p14:creationId xmlns:p14="http://schemas.microsoft.com/office/powerpoint/2010/main" xmlns="" val="343143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 centric approach</a:t>
            </a:r>
          </a:p>
        </p:txBody>
      </p:sp>
      <p:sp>
        <p:nvSpPr>
          <p:cNvPr id="3" name="Slide Number Placeholder 2"/>
          <p:cNvSpPr>
            <a:spLocks noGrp="1"/>
          </p:cNvSpPr>
          <p:nvPr>
            <p:ph type="sldNum" sz="quarter" idx="4"/>
          </p:nvPr>
        </p:nvSpPr>
        <p:spPr/>
        <p:txBody>
          <a:bodyPr/>
          <a:lstStyle/>
          <a:p>
            <a:fld id="{8406839F-D7A4-4E5D-B93D-768AD4D1DB36}" type="slidenum">
              <a:rPr lang="en-ZA" smtClean="0"/>
              <a:pPr/>
              <a:t>13</a:t>
            </a:fld>
            <a:endParaRPr lang="en-ZA" dirty="0"/>
          </a:p>
        </p:txBody>
      </p:sp>
      <p:sp>
        <p:nvSpPr>
          <p:cNvPr id="4" name="Footer Placeholder 3"/>
          <p:cNvSpPr>
            <a:spLocks noGrp="1"/>
          </p:cNvSpPr>
          <p:nvPr>
            <p:ph type="ftr" sz="quarter" idx="3"/>
          </p:nvPr>
        </p:nvSpPr>
        <p:spPr/>
        <p:txBody>
          <a:bodyPr/>
          <a:lstStyle/>
          <a:p>
            <a:r>
              <a:rPr lang="en-ZA"/>
              <a:t>2030 Presentation (Draft 2): a re-imagined future</a:t>
            </a:r>
            <a:endParaRPr lang="en-GB" dirty="0"/>
          </a:p>
        </p:txBody>
      </p:sp>
      <p:pic>
        <p:nvPicPr>
          <p:cNvPr id="5" name="Picture 4"/>
          <p:cNvPicPr/>
          <p:nvPr/>
        </p:nvPicPr>
        <p:blipFill>
          <a:blip r:embed="rId2" cstate="print"/>
          <a:stretch>
            <a:fillRect/>
          </a:stretch>
        </p:blipFill>
        <p:spPr>
          <a:xfrm>
            <a:off x="611560" y="1124744"/>
            <a:ext cx="7766520" cy="5343406"/>
          </a:xfrm>
          <a:prstGeom prst="rect">
            <a:avLst/>
          </a:prstGeom>
        </p:spPr>
      </p:pic>
    </p:spTree>
    <p:extLst>
      <p:ext uri="{BB962C8B-B14F-4D97-AF65-F5344CB8AC3E}">
        <p14:creationId xmlns:p14="http://schemas.microsoft.com/office/powerpoint/2010/main" xmlns="" val="99810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a:bodyPr>
          <a:lstStyle/>
          <a:p>
            <a:r>
              <a:rPr lang="en-ZA" b="1" dirty="0"/>
              <a:t>Quality of Care </a:t>
            </a:r>
            <a:endParaRPr lang="en-GB" b="1" dirty="0"/>
          </a:p>
        </p:txBody>
      </p:sp>
    </p:spTree>
    <p:custDataLst>
      <p:tags r:id="rId1"/>
    </p:custDataLst>
    <p:extLst>
      <p:ext uri="{BB962C8B-B14F-4D97-AF65-F5344CB8AC3E}">
        <p14:creationId xmlns:p14="http://schemas.microsoft.com/office/powerpoint/2010/main" xmlns="" val="411612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Total Health Service outputs :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15</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a:bodyPr>
          <a:lstStyle/>
          <a:p>
            <a:r>
              <a:rPr lang="en-ZA" dirty="0"/>
              <a:t>The Department remains under  significant service pressures. Some of the outputs of the Department for the 2017/18 year include:  </a:t>
            </a:r>
          </a:p>
          <a:p>
            <a:endParaRPr lang="en-US" sz="2000" dirty="0"/>
          </a:p>
          <a:p>
            <a:pPr lvl="1" algn="just"/>
            <a:r>
              <a:rPr lang="en-ZA" dirty="0"/>
              <a:t>14.1 million primary care contacts (this does not include contacts in home and community based care setting). </a:t>
            </a:r>
          </a:p>
          <a:p>
            <a:pPr marL="0" lvl="1" indent="0" algn="just">
              <a:buNone/>
            </a:pPr>
            <a:endParaRPr lang="en-US" dirty="0"/>
          </a:p>
          <a:p>
            <a:pPr lvl="1" algn="just"/>
            <a:r>
              <a:rPr lang="en-ZA" dirty="0"/>
              <a:t>92 816 babies were delivered during 2017/18.</a:t>
            </a:r>
          </a:p>
          <a:p>
            <a:pPr marL="0" lvl="1" indent="0" algn="just">
              <a:buNone/>
            </a:pPr>
            <a:endParaRPr lang="en-US" dirty="0"/>
          </a:p>
          <a:p>
            <a:pPr lvl="1" algn="just"/>
            <a:r>
              <a:rPr lang="en-ZA" dirty="0"/>
              <a:t>85 822 children under 1 year, immunised: The Department achieved 81.2% immunisation coverage during the 2017/18 period. </a:t>
            </a:r>
          </a:p>
          <a:p>
            <a:pPr marL="0" lvl="1" indent="0" algn="just">
              <a:buNone/>
            </a:pPr>
            <a:endParaRPr lang="en-US" dirty="0"/>
          </a:p>
          <a:p>
            <a:pPr lvl="1" algn="just"/>
            <a:r>
              <a:rPr lang="en-ZA" dirty="0"/>
              <a:t>537 706 separations ( mainly patients admitted) in acute hospitals. </a:t>
            </a:r>
          </a:p>
          <a:p>
            <a:pPr marL="0" lvl="1" indent="0" algn="just">
              <a:buNone/>
            </a:pPr>
            <a:endParaRPr lang="en-US" dirty="0">
              <a:solidFill>
                <a:srgbClr val="FF0000"/>
              </a:solidFill>
            </a:endParaRPr>
          </a:p>
          <a:p>
            <a:pPr lvl="1" algn="just"/>
            <a:r>
              <a:rPr lang="en-ZA" dirty="0"/>
              <a:t>256 821 patients on ART; </a:t>
            </a:r>
          </a:p>
          <a:p>
            <a:pPr marL="0" lvl="1" indent="0" algn="just">
              <a:buNone/>
            </a:pPr>
            <a:endParaRPr lang="en-US" dirty="0"/>
          </a:p>
          <a:p>
            <a:pPr lvl="1" algn="just"/>
            <a:r>
              <a:rPr lang="en-ZA" dirty="0"/>
              <a:t>A total of 492 303 emergency cases were attended to of which 29.5 % were priority one</a:t>
            </a:r>
            <a:endParaRPr lang="en-US" dirty="0"/>
          </a:p>
          <a:p>
            <a:endParaRPr lang="en-ZA" dirty="0"/>
          </a:p>
        </p:txBody>
      </p:sp>
    </p:spTree>
    <p:extLst>
      <p:ext uri="{BB962C8B-B14F-4D97-AF65-F5344CB8AC3E}">
        <p14:creationId xmlns:p14="http://schemas.microsoft.com/office/powerpoint/2010/main" xmlns="" val="70949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Health Outcomes</a:t>
            </a:r>
          </a:p>
        </p:txBody>
      </p:sp>
      <p:sp>
        <p:nvSpPr>
          <p:cNvPr id="3" name="Slide Number Placeholder 2"/>
          <p:cNvSpPr>
            <a:spLocks noGrp="1"/>
          </p:cNvSpPr>
          <p:nvPr>
            <p:ph type="sldNum" sz="quarter" idx="4"/>
          </p:nvPr>
        </p:nvSpPr>
        <p:spPr/>
        <p:txBody>
          <a:bodyPr/>
          <a:lstStyle/>
          <a:p>
            <a:fld id="{8406839F-D7A4-4E5D-B93D-768AD4D1DB36}" type="slidenum">
              <a:rPr lang="en-ZA" smtClean="0"/>
              <a:pPr/>
              <a:t>16</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lnSpcReduction="10000"/>
          </a:bodyPr>
          <a:lstStyle/>
          <a:p>
            <a:r>
              <a:rPr lang="en-ZA" dirty="0"/>
              <a:t>The WC has amongst the best health outcomes in the country: </a:t>
            </a:r>
          </a:p>
          <a:p>
            <a:endParaRPr lang="en-US" sz="2000" dirty="0"/>
          </a:p>
          <a:p>
            <a:pPr lvl="1">
              <a:lnSpc>
                <a:spcPct val="150000"/>
              </a:lnSpc>
              <a:spcBef>
                <a:spcPts val="0"/>
              </a:spcBef>
            </a:pPr>
            <a:r>
              <a:rPr lang="en-ZA" dirty="0"/>
              <a:t>Life Expectancy :</a:t>
            </a:r>
          </a:p>
          <a:p>
            <a:pPr lvl="2">
              <a:lnSpc>
                <a:spcPct val="150000"/>
              </a:lnSpc>
              <a:spcBef>
                <a:spcPts val="0"/>
              </a:spcBef>
            </a:pPr>
            <a:r>
              <a:rPr lang="en-ZA" dirty="0"/>
              <a:t>Increased over last 15 years</a:t>
            </a:r>
          </a:p>
          <a:p>
            <a:pPr lvl="2">
              <a:lnSpc>
                <a:spcPct val="150000"/>
              </a:lnSpc>
              <a:spcBef>
                <a:spcPts val="0"/>
              </a:spcBef>
            </a:pPr>
            <a:r>
              <a:rPr lang="en-ZA" dirty="0"/>
              <a:t>Men : 66,8yrs</a:t>
            </a:r>
          </a:p>
          <a:p>
            <a:pPr lvl="2">
              <a:lnSpc>
                <a:spcPct val="150000"/>
              </a:lnSpc>
              <a:spcBef>
                <a:spcPts val="0"/>
              </a:spcBef>
            </a:pPr>
            <a:r>
              <a:rPr lang="en-ZA" dirty="0"/>
              <a:t>Women : 71,8yrs</a:t>
            </a:r>
          </a:p>
          <a:p>
            <a:pPr lvl="1">
              <a:lnSpc>
                <a:spcPct val="150000"/>
              </a:lnSpc>
              <a:spcBef>
                <a:spcPts val="0"/>
              </a:spcBef>
            </a:pPr>
            <a:r>
              <a:rPr lang="en-ZA" dirty="0"/>
              <a:t>In facility 57 per 100 000 in facility maternal mortality ratio. </a:t>
            </a:r>
          </a:p>
          <a:p>
            <a:pPr lvl="1">
              <a:lnSpc>
                <a:spcPct val="150000"/>
              </a:lnSpc>
              <a:spcBef>
                <a:spcPts val="0"/>
              </a:spcBef>
            </a:pPr>
            <a:r>
              <a:rPr lang="en-ZA" dirty="0"/>
              <a:t> In facility neonatal mortality rate : 9 per 1 000 live births</a:t>
            </a:r>
          </a:p>
          <a:p>
            <a:pPr lvl="1">
              <a:lnSpc>
                <a:spcPct val="150000"/>
              </a:lnSpc>
              <a:spcBef>
                <a:spcPts val="0"/>
              </a:spcBef>
            </a:pPr>
            <a:r>
              <a:rPr lang="en-ZA" dirty="0"/>
              <a:t>Infant Mortality rate : 19,3</a:t>
            </a:r>
          </a:p>
          <a:p>
            <a:pPr lvl="1">
              <a:lnSpc>
                <a:spcPct val="150000"/>
              </a:lnSpc>
              <a:spcBef>
                <a:spcPts val="0"/>
              </a:spcBef>
            </a:pPr>
            <a:r>
              <a:rPr lang="en-ZA" dirty="0"/>
              <a:t>U5MR : 23,5</a:t>
            </a:r>
            <a:endParaRPr lang="en-US" sz="2000" dirty="0"/>
          </a:p>
          <a:p>
            <a:pPr lvl="1">
              <a:lnSpc>
                <a:spcPct val="150000"/>
              </a:lnSpc>
              <a:spcBef>
                <a:spcPts val="0"/>
              </a:spcBef>
            </a:pPr>
            <a:r>
              <a:rPr lang="en-ZA" dirty="0"/>
              <a:t>0.5 % cent mother to child HIV transmission rate. This is one of the major achievements in recent years and has changed the life course projections of children in this province</a:t>
            </a:r>
          </a:p>
          <a:p>
            <a:pPr lvl="1">
              <a:lnSpc>
                <a:spcPct val="150000"/>
              </a:lnSpc>
              <a:spcBef>
                <a:spcPts val="0"/>
              </a:spcBef>
            </a:pPr>
            <a:r>
              <a:rPr lang="en-ZA" dirty="0"/>
              <a:t>80.2 per cent TB treatment success rate</a:t>
            </a:r>
          </a:p>
          <a:p>
            <a:pPr marL="0" lvl="1" indent="0">
              <a:buNone/>
            </a:pPr>
            <a:endParaRPr lang="en-US" sz="2000" dirty="0"/>
          </a:p>
          <a:p>
            <a:endParaRPr lang="en-ZA" dirty="0"/>
          </a:p>
        </p:txBody>
      </p:sp>
    </p:spTree>
    <p:extLst>
      <p:ext uri="{BB962C8B-B14F-4D97-AF65-F5344CB8AC3E}">
        <p14:creationId xmlns:p14="http://schemas.microsoft.com/office/powerpoint/2010/main" xmlns="" val="923135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Complaints and Compliments per Category </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3066" y="1124744"/>
            <a:ext cx="7745318" cy="5472608"/>
          </a:xfrm>
          <a:prstGeom prst="rect">
            <a:avLst/>
          </a:prstGeom>
          <a:noFill/>
          <a:ln>
            <a:noFill/>
          </a:ln>
        </p:spPr>
      </p:pic>
      <p:sp>
        <p:nvSpPr>
          <p:cNvPr id="7" name="Text Placeholder 6"/>
          <p:cNvSpPr>
            <a:spLocks noGrp="1"/>
          </p:cNvSpPr>
          <p:nvPr>
            <p:ph type="body" sz="quarter" idx="10"/>
          </p:nvPr>
        </p:nvSpPr>
        <p:spPr>
          <a:xfrm>
            <a:off x="6732240" y="123014"/>
            <a:ext cx="2620541" cy="172181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t>Total number of complaints </a:t>
            </a:r>
          </a:p>
          <a:p>
            <a:pPr algn="ctr"/>
            <a:r>
              <a:rPr lang="en-ZA" sz="1400" b="1" dirty="0"/>
              <a:t>= 4887</a:t>
            </a:r>
          </a:p>
          <a:p>
            <a:pPr algn="ctr"/>
            <a:r>
              <a:rPr lang="en-ZA" sz="1400" dirty="0"/>
              <a:t>Total number of compliments = 11816</a:t>
            </a:r>
            <a:endParaRPr lang="en-ZA" sz="1400" b="1" dirty="0"/>
          </a:p>
        </p:txBody>
      </p:sp>
    </p:spTree>
    <p:extLst>
      <p:ext uri="{BB962C8B-B14F-4D97-AF65-F5344CB8AC3E}">
        <p14:creationId xmlns:p14="http://schemas.microsoft.com/office/powerpoint/2010/main" xmlns="" val="592587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Complaints &amp; Compliments</a:t>
            </a: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p:txBody>
          <a:bodyPr/>
          <a:lstStyle/>
          <a:p>
            <a:endParaRPr lang="en-US" dirty="0"/>
          </a:p>
        </p:txBody>
      </p:sp>
      <p:sp>
        <p:nvSpPr>
          <p:cNvPr id="7" name="Text Placeholder 5"/>
          <p:cNvSpPr txBox="1">
            <a:spLocks/>
          </p:cNvSpPr>
          <p:nvPr/>
        </p:nvSpPr>
        <p:spPr>
          <a:xfrm>
            <a:off x="275581" y="980728"/>
            <a:ext cx="4392488" cy="4176464"/>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fontAlgn="auto">
              <a:spcBef>
                <a:spcPts val="300"/>
              </a:spcBef>
              <a:spcAft>
                <a:spcPts val="0"/>
              </a:spcAft>
              <a:defRPr/>
            </a:pPr>
            <a:r>
              <a:rPr lang="en-ZA" sz="2000" u="sng" dirty="0"/>
              <a:t>Care and Professional Treatment</a:t>
            </a:r>
            <a:r>
              <a:rPr lang="en-US" sz="2000" dirty="0"/>
              <a:t>:</a:t>
            </a:r>
          </a:p>
          <a:p>
            <a:pPr fontAlgn="auto">
              <a:spcBef>
                <a:spcPts val="300"/>
              </a:spcBef>
              <a:spcAft>
                <a:spcPts val="0"/>
              </a:spcAft>
              <a:defRPr/>
            </a:pPr>
            <a:r>
              <a:rPr lang="en-ZA" dirty="0">
                <a:solidFill>
                  <a:prstClr val="black"/>
                </a:solidFill>
                <a:latin typeface="Century Gothic" pitchFamily="34" charset="0"/>
              </a:rPr>
              <a:t>Highest number of Complaints 1 586 (32%) Greatest number of Compliments 8 357 (71%)</a:t>
            </a:r>
          </a:p>
          <a:p>
            <a:pPr fontAlgn="auto">
              <a:spcBef>
                <a:spcPts val="300"/>
              </a:spcBef>
              <a:spcAft>
                <a:spcPts val="0"/>
              </a:spcAft>
              <a:defRPr/>
            </a:pPr>
            <a:r>
              <a:rPr lang="en-ZA" dirty="0">
                <a:solidFill>
                  <a:prstClr val="black"/>
                </a:solidFill>
                <a:latin typeface="Century Gothic" pitchFamily="34" charset="0"/>
              </a:rPr>
              <a:t>The complaints in this category :</a:t>
            </a:r>
          </a:p>
          <a:p>
            <a:pPr fontAlgn="auto">
              <a:spcBef>
                <a:spcPts val="300"/>
              </a:spcBef>
              <a:spcAft>
                <a:spcPts val="0"/>
              </a:spcAft>
              <a:defRPr/>
            </a:pPr>
            <a:r>
              <a:rPr lang="en-ZA" dirty="0">
                <a:solidFill>
                  <a:prstClr val="black"/>
                </a:solidFill>
                <a:latin typeface="Century Gothic" pitchFamily="34" charset="0"/>
              </a:rPr>
              <a:t>Dissatisfaction with care and treatment received</a:t>
            </a: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Poor service delivery</a:t>
            </a: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Facilities require more doctors</a:t>
            </a:r>
          </a:p>
          <a:p>
            <a:pPr fontAlgn="auto">
              <a:spcBef>
                <a:spcPts val="300"/>
              </a:spcBef>
              <a:spcAft>
                <a:spcPts val="0"/>
              </a:spcAft>
              <a:defRPr/>
            </a:pPr>
            <a:r>
              <a:rPr lang="en-ZA" dirty="0">
                <a:solidFill>
                  <a:prstClr val="black"/>
                </a:solidFill>
                <a:latin typeface="Century Gothic" pitchFamily="34" charset="0"/>
              </a:rPr>
              <a:t>Compliments in this category:</a:t>
            </a: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Good service</a:t>
            </a: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Excellent care and professional treatment</a:t>
            </a: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Competent caring and compassionate staff.</a:t>
            </a:r>
          </a:p>
          <a:p>
            <a:pPr fontAlgn="auto">
              <a:spcBef>
                <a:spcPts val="300"/>
              </a:spcBef>
              <a:spcAft>
                <a:spcPts val="0"/>
              </a:spcAf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8" name="Text Placeholder 5"/>
          <p:cNvSpPr txBox="1">
            <a:spLocks/>
          </p:cNvSpPr>
          <p:nvPr/>
        </p:nvSpPr>
        <p:spPr>
          <a:xfrm>
            <a:off x="4668068" y="980728"/>
            <a:ext cx="4475932" cy="3600400"/>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r>
              <a:rPr lang="en-ZA" sz="2000" u="sng" dirty="0"/>
              <a:t>Waiting Times</a:t>
            </a:r>
            <a:endParaRPr lang="en-US" sz="2000" dirty="0"/>
          </a:p>
          <a:p>
            <a:pPr fontAlgn="auto">
              <a:spcBef>
                <a:spcPts val="300"/>
              </a:spcBef>
              <a:spcAft>
                <a:spcPts val="0"/>
              </a:spcAft>
              <a:defRPr/>
            </a:pPr>
            <a:r>
              <a:rPr lang="en-ZA" dirty="0">
                <a:solidFill>
                  <a:prstClr val="black"/>
                </a:solidFill>
                <a:latin typeface="Century Gothic" pitchFamily="34" charset="0"/>
              </a:rPr>
              <a:t>2nd highest number of complaints 1106 (23% ) only 237 (2%) compliments y.</a:t>
            </a:r>
            <a:endParaRPr lang="en-US" dirty="0">
              <a:solidFill>
                <a:prstClr val="black"/>
              </a:solidFill>
              <a:latin typeface="Century Gothic" pitchFamily="34" charset="0"/>
            </a:endParaRPr>
          </a:p>
          <a:p>
            <a:pPr fontAlgn="auto">
              <a:spcBef>
                <a:spcPts val="300"/>
              </a:spcBef>
              <a:spcAft>
                <a:spcPts val="0"/>
              </a:spcAft>
              <a:defRPr/>
            </a:pPr>
            <a:r>
              <a:rPr lang="en-ZA" dirty="0">
                <a:solidFill>
                  <a:prstClr val="black"/>
                </a:solidFill>
                <a:latin typeface="Century Gothic" pitchFamily="34" charset="0"/>
              </a:rPr>
              <a:t>The complaints in this category: </a:t>
            </a:r>
            <a:endParaRPr lang="en-US" dirty="0">
              <a:solidFill>
                <a:prstClr val="black"/>
              </a:solidFill>
              <a:latin typeface="Century Gothic" pitchFamily="34" charset="0"/>
            </a:endParaRP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Waiting times to see health professionals</a:t>
            </a:r>
            <a:endParaRPr lang="en-US" dirty="0">
              <a:solidFill>
                <a:prstClr val="black"/>
              </a:solidFill>
              <a:latin typeface="Century Gothic" pitchFamily="34" charset="0"/>
            </a:endParaRP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 Waiting times for appointments</a:t>
            </a:r>
            <a:endParaRPr lang="en-US" dirty="0">
              <a:solidFill>
                <a:prstClr val="black"/>
              </a:solidFill>
              <a:latin typeface="Century Gothic" pitchFamily="34" charset="0"/>
            </a:endParaRP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Waiting times at pharmacies</a:t>
            </a:r>
            <a:endParaRPr lang="en-US" dirty="0">
              <a:solidFill>
                <a:prstClr val="black"/>
              </a:solidFill>
              <a:latin typeface="Century Gothic" pitchFamily="34" charset="0"/>
            </a:endParaRPr>
          </a:p>
          <a:p>
            <a:pPr fontAlgn="auto">
              <a:spcBef>
                <a:spcPts val="300"/>
              </a:spcBef>
              <a:spcAft>
                <a:spcPts val="0"/>
              </a:spcAft>
              <a:defRPr/>
            </a:pPr>
            <a:r>
              <a:rPr lang="en-ZA" dirty="0">
                <a:solidFill>
                  <a:prstClr val="black"/>
                </a:solidFill>
                <a:latin typeface="Century Gothic" pitchFamily="34" charset="0"/>
              </a:rPr>
              <a:t>The compliments in this category:</a:t>
            </a:r>
            <a:endParaRPr lang="en-US" dirty="0">
              <a:solidFill>
                <a:prstClr val="black"/>
              </a:solidFill>
              <a:latin typeface="Century Gothic" pitchFamily="34" charset="0"/>
            </a:endParaRPr>
          </a:p>
          <a:p>
            <a:pPr marL="360000" lvl="1" fontAlgn="auto">
              <a:spcBef>
                <a:spcPts val="300"/>
              </a:spcBef>
              <a:spcAft>
                <a:spcPts val="0"/>
              </a:spcAft>
              <a:buClr>
                <a:srgbClr val="002060"/>
              </a:buClr>
              <a:buBlip>
                <a:blip r:embed="rId2"/>
              </a:buBlip>
              <a:defRPr/>
            </a:pPr>
            <a:r>
              <a:rPr lang="en-ZA" dirty="0">
                <a:solidFill>
                  <a:prstClr val="black"/>
                </a:solidFill>
                <a:latin typeface="Century Gothic" pitchFamily="34" charset="0"/>
              </a:rPr>
              <a:t>Reduced waiting times for chronic medication were patients receive medicines from the Chronic Dispensing Unit</a:t>
            </a:r>
            <a:endParaRPr lang="en-US" dirty="0">
              <a:solidFill>
                <a:prstClr val="black"/>
              </a:solidFill>
              <a:latin typeface="Century Gothic" pitchFamily="34" charset="0"/>
            </a:endParaRPr>
          </a:p>
        </p:txBody>
      </p:sp>
      <p:sp>
        <p:nvSpPr>
          <p:cNvPr id="9" name="Text Placeholder 5"/>
          <p:cNvSpPr txBox="1">
            <a:spLocks/>
          </p:cNvSpPr>
          <p:nvPr/>
        </p:nvSpPr>
        <p:spPr>
          <a:xfrm>
            <a:off x="69509" y="5308342"/>
            <a:ext cx="8822971" cy="1368152"/>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r>
              <a:rPr lang="en-ZA" u="sng" dirty="0"/>
              <a:t>Staff Attitudes</a:t>
            </a:r>
            <a:endParaRPr lang="en-US" dirty="0"/>
          </a:p>
          <a:p>
            <a:r>
              <a:rPr lang="en-ZA" dirty="0"/>
              <a:t>3</a:t>
            </a:r>
            <a:r>
              <a:rPr lang="en-ZA" baseline="30000" dirty="0"/>
              <a:t>rd</a:t>
            </a:r>
            <a:r>
              <a:rPr lang="en-ZA" dirty="0"/>
              <a:t> highest number of complaints  930 (19% ) of the total number of compliments  however this category also received 2 141 compliments (18%) of the total number of compliments.</a:t>
            </a:r>
            <a:endParaRPr lang="en-US" dirty="0"/>
          </a:p>
        </p:txBody>
      </p:sp>
    </p:spTree>
    <p:extLst>
      <p:ext uri="{BB962C8B-B14F-4D97-AF65-F5344CB8AC3E}">
        <p14:creationId xmlns:p14="http://schemas.microsoft.com/office/powerpoint/2010/main" xmlns="" val="155332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r>
            <a:br>
              <a:rPr lang="en-ZA" dirty="0"/>
            </a:br>
            <a:r>
              <a:rPr lang="en-ZA" dirty="0"/>
              <a:t>Strategies for Improving the Patient Experience of Care:</a:t>
            </a:r>
            <a:r>
              <a:rPr lang="en-US" dirty="0"/>
              <a:t/>
            </a:r>
            <a:br>
              <a:rPr lang="en-US" dirty="0"/>
            </a:b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graphicFrame>
        <p:nvGraphicFramePr>
          <p:cNvPr id="7" name="Diagram 6"/>
          <p:cNvGraphicFramePr/>
          <p:nvPr>
            <p:extLst>
              <p:ext uri="{D42A27DB-BD31-4B8C-83A1-F6EECF244321}">
                <p14:modId xmlns:p14="http://schemas.microsoft.com/office/powerpoint/2010/main" xmlns="" val="3678111823"/>
              </p:ext>
            </p:extLst>
          </p:nvPr>
        </p:nvGraphicFramePr>
        <p:xfrm>
          <a:off x="1043608" y="740232"/>
          <a:ext cx="7632848" cy="6117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0318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Introductory Remarks </a:t>
            </a:r>
          </a:p>
        </p:txBody>
      </p:sp>
      <p:sp>
        <p:nvSpPr>
          <p:cNvPr id="3" name="Slide Number Placeholder 2"/>
          <p:cNvSpPr>
            <a:spLocks noGrp="1"/>
          </p:cNvSpPr>
          <p:nvPr>
            <p:ph type="sldNum" sz="quarter" idx="4"/>
          </p:nvPr>
        </p:nvSpPr>
        <p:spPr/>
        <p:txBody>
          <a:bodyPr/>
          <a:lstStyle/>
          <a:p>
            <a:fld id="{8406839F-D7A4-4E5D-B93D-768AD4D1DB36}" type="slidenum">
              <a:rPr lang="en-ZA" smtClean="0"/>
              <a:pPr/>
              <a:t>2</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a:bodyPr>
          <a:lstStyle/>
          <a:p>
            <a:pPr marL="342900" indent="-342900">
              <a:buAutoNum type="arabicPeriod"/>
            </a:pPr>
            <a:r>
              <a:rPr lang="en-ZA" sz="2000" b="0" dirty="0"/>
              <a:t>Thank you for the opportunity to present the situation from the Western Cape </a:t>
            </a:r>
          </a:p>
          <a:p>
            <a:pPr marL="342900" indent="-342900">
              <a:buAutoNum type="arabicPeriod"/>
            </a:pPr>
            <a:endParaRPr lang="en-ZA" sz="2000" b="0" dirty="0"/>
          </a:p>
          <a:p>
            <a:pPr marL="342900" indent="-342900">
              <a:buAutoNum type="arabicPeriod"/>
            </a:pPr>
            <a:r>
              <a:rPr lang="en-ZA" sz="2000" b="0" dirty="0"/>
              <a:t>We have covered the areas as requested – if more detail is required it can be provided.</a:t>
            </a:r>
          </a:p>
          <a:p>
            <a:pPr marL="342900" indent="-342900">
              <a:buAutoNum type="arabicPeriod"/>
            </a:pPr>
            <a:endParaRPr lang="en-ZA" sz="2000" b="0" dirty="0"/>
          </a:p>
          <a:p>
            <a:pPr marL="342900" indent="-342900">
              <a:buAutoNum type="arabicPeriod"/>
            </a:pPr>
            <a:r>
              <a:rPr lang="en-ZA" sz="2000" b="0" dirty="0"/>
              <a:t>The Annual Performance Plan (APP) and the Annual Report for the Department are other main sources of information on plans and performance. </a:t>
            </a:r>
          </a:p>
          <a:p>
            <a:pPr marL="342900" indent="-342900">
              <a:buAutoNum type="arabicPeriod"/>
            </a:pPr>
            <a:endParaRPr lang="en-ZA" sz="2000" b="0" dirty="0"/>
          </a:p>
          <a:p>
            <a:pPr marL="342900" indent="-342900">
              <a:buAutoNum type="arabicPeriod"/>
            </a:pPr>
            <a:r>
              <a:rPr lang="en-ZA" sz="2000" b="0" dirty="0"/>
              <a:t>The focus is mainly on hospitals but some areas related to DHS and PHC. </a:t>
            </a:r>
          </a:p>
        </p:txBody>
      </p:sp>
    </p:spTree>
    <p:extLst>
      <p:ext uri="{BB962C8B-B14F-4D97-AF65-F5344CB8AC3E}">
        <p14:creationId xmlns:p14="http://schemas.microsoft.com/office/powerpoint/2010/main" xmlns="" val="2607759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r>
            <a:br>
              <a:rPr lang="en-ZA" dirty="0"/>
            </a:br>
            <a:r>
              <a:rPr lang="en-ZA" dirty="0"/>
              <a:t>National core standards: self-assessments </a:t>
            </a:r>
            <a:br>
              <a:rPr lang="en-ZA" dirty="0"/>
            </a:br>
            <a:r>
              <a:rPr lang="en-ZA" dirty="0"/>
              <a:t>2017/18 (54 hospitals)</a:t>
            </a:r>
            <a:r>
              <a:rPr lang="en-US" dirty="0"/>
              <a:t/>
            </a:r>
            <a:br>
              <a:rPr lang="en-US" dirty="0"/>
            </a:br>
            <a:endParaRPr lang="en-US" dirty="0"/>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6" name="Text Placeholder 5"/>
          <p:cNvSpPr txBox="1">
            <a:spLocks noGrp="1"/>
          </p:cNvSpPr>
          <p:nvPr>
            <p:ph type="body" sz="quarter" idx="10"/>
          </p:nvPr>
        </p:nvSpPr>
        <p:spPr>
          <a:prstGeom prst="rect">
            <a:avLst/>
          </a:prstGeom>
          <a:solidFill>
            <a:schemeClr val="accent4">
              <a:lumMod val="20000"/>
              <a:lumOff val="80000"/>
            </a:schemeClr>
          </a:solidFill>
        </p:spPr>
        <p:txBody>
          <a:bodyPr lIns="72000" tIns="72000" rIns="72000" bIns="72000">
            <a:normAutofit/>
          </a:bodyPr>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graphicFrame>
        <p:nvGraphicFramePr>
          <p:cNvPr id="9" name="Table 8"/>
          <p:cNvGraphicFramePr>
            <a:graphicFrameLocks noGrp="1"/>
          </p:cNvGraphicFramePr>
          <p:nvPr>
            <p:extLst/>
          </p:nvPr>
        </p:nvGraphicFramePr>
        <p:xfrm>
          <a:off x="317444" y="1196752"/>
          <a:ext cx="4608512" cy="4896073"/>
        </p:xfrm>
        <a:graphic>
          <a:graphicData uri="http://schemas.openxmlformats.org/drawingml/2006/table">
            <a:tbl>
              <a:tblPr firstRow="1" firstCol="1" bandRow="1"/>
              <a:tblGrid>
                <a:gridCol w="3515286">
                  <a:extLst>
                    <a:ext uri="{9D8B030D-6E8A-4147-A177-3AD203B41FA5}">
                      <a16:colId xmlns:a16="http://schemas.microsoft.com/office/drawing/2014/main" xmlns="" val="274799043"/>
                    </a:ext>
                  </a:extLst>
                </a:gridCol>
                <a:gridCol w="1093226">
                  <a:extLst>
                    <a:ext uri="{9D8B030D-6E8A-4147-A177-3AD203B41FA5}">
                      <a16:colId xmlns:a16="http://schemas.microsoft.com/office/drawing/2014/main" xmlns="" val="2431007054"/>
                    </a:ext>
                  </a:extLst>
                </a:gridCol>
              </a:tblGrid>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ACTUAL</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52052982"/>
                  </a:ext>
                </a:extLst>
              </a:tr>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District Hospitals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81.12%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28577346"/>
                  </a:ext>
                </a:extLst>
              </a:tr>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General Hospitals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88.76%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54678270"/>
                  </a:ext>
                </a:extLst>
              </a:tr>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TB Hospitals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85.52%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6862061"/>
                  </a:ext>
                </a:extLst>
              </a:tr>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Psychiatric Hospitals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87.88%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7346276"/>
                  </a:ext>
                </a:extLst>
              </a:tr>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Rehab Hospital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95.97%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0477907"/>
                  </a:ext>
                </a:extLst>
              </a:tr>
              <a:tr h="883764">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Specialized Hospital Mowbray Maternity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75.38%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2431166"/>
                  </a:ext>
                </a:extLst>
              </a:tr>
              <a:tr h="573187">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Central &amp; Tertiary Hospitals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0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80.56%</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6805463"/>
                  </a:ext>
                </a:extLst>
              </a:tr>
            </a:tbl>
          </a:graphicData>
        </a:graphic>
      </p:graphicFrame>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9284" y="2348880"/>
            <a:ext cx="3499867" cy="1969258"/>
          </a:xfrm>
          <a:prstGeom prst="rect">
            <a:avLst/>
          </a:prstGeom>
        </p:spPr>
      </p:pic>
    </p:spTree>
    <p:extLst>
      <p:ext uri="{BB962C8B-B14F-4D97-AF65-F5344CB8AC3E}">
        <p14:creationId xmlns:p14="http://schemas.microsoft.com/office/powerpoint/2010/main" xmlns="" val="2292523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a:t>Ideal Clinic Status 2017/18</a:t>
            </a:r>
          </a:p>
        </p:txBody>
      </p:sp>
      <p:sp>
        <p:nvSpPr>
          <p:cNvPr id="3" name="Slide Number Placeholder 2"/>
          <p:cNvSpPr>
            <a:spLocks noGrp="1"/>
          </p:cNvSpPr>
          <p:nvPr>
            <p:ph type="sldNum" sz="quarter" idx="4"/>
          </p:nvPr>
        </p:nvSpPr>
        <p:spPr/>
        <p:txBody>
          <a:bodyPr/>
          <a:lstStyle/>
          <a:p>
            <a:fld id="{8406839F-D7A4-4E5D-B93D-768AD4D1DB36}" type="slidenum">
              <a:rPr lang="en-ZA" smtClean="0"/>
              <a:pPr/>
              <a:t>21</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r>
              <a:rPr lang="en-ZA" sz="2800" dirty="0"/>
              <a:t>IDEAL CLINIC</a:t>
            </a:r>
          </a:p>
          <a:p>
            <a:endParaRPr lang="en-ZA" sz="2800" dirty="0"/>
          </a:p>
          <a:p>
            <a:pPr marL="285750" indent="-285750">
              <a:buFont typeface="Arial" panose="020B0604020202020204" pitchFamily="34" charset="0"/>
              <a:buChar char="•"/>
            </a:pPr>
            <a:r>
              <a:rPr lang="en-ZA" sz="2800" b="0" dirty="0"/>
              <a:t>179/ 191 (94%) facilities conducted status determination to determine their Ideal Clinic Status, </a:t>
            </a:r>
          </a:p>
          <a:p>
            <a:endParaRPr lang="en-ZA" sz="2800" b="0" dirty="0"/>
          </a:p>
          <a:p>
            <a:pPr marL="285750" indent="-285750">
              <a:buFont typeface="Arial" panose="020B0604020202020204" pitchFamily="34" charset="0"/>
              <a:buChar char="•"/>
            </a:pPr>
            <a:r>
              <a:rPr lang="en-ZA" sz="2800" b="0" dirty="0"/>
              <a:t>106 (59%) achieved Ideal Clinic Status. </a:t>
            </a:r>
          </a:p>
          <a:p>
            <a:endParaRPr lang="en-ZA" dirty="0"/>
          </a:p>
        </p:txBody>
      </p:sp>
    </p:spTree>
    <p:extLst>
      <p:ext uri="{BB962C8B-B14F-4D97-AF65-F5344CB8AC3E}">
        <p14:creationId xmlns:p14="http://schemas.microsoft.com/office/powerpoint/2010/main" xmlns="" val="284745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rmAutofit fontScale="92500" lnSpcReduction="20000"/>
          </a:bodyPr>
          <a:lstStyle/>
          <a:p>
            <a:pPr algn="ctr"/>
            <a:r>
              <a:rPr lang="en-ZA" b="1" dirty="0"/>
              <a:t>Landscape of the Western Cape Department of Health</a:t>
            </a:r>
          </a:p>
        </p:txBody>
      </p:sp>
    </p:spTree>
    <p:extLst>
      <p:ext uri="{BB962C8B-B14F-4D97-AF65-F5344CB8AC3E}">
        <p14:creationId xmlns:p14="http://schemas.microsoft.com/office/powerpoint/2010/main" xmlns="" val="797972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5" y="205238"/>
            <a:ext cx="8741221" cy="559256"/>
          </a:xfrm>
        </p:spPr>
        <p:txBody>
          <a:bodyPr/>
          <a:lstStyle/>
          <a:p>
            <a:r>
              <a:rPr lang="en-ZA" dirty="0"/>
              <a:t> Western Cape Health district and Sub district areas</a:t>
            </a:r>
            <a:endParaRPr lang="en-ZA" dirty="0">
              <a:solidFill>
                <a:srgbClr val="FF0000"/>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pPr/>
              <a:t>23</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7" name="TextBox 6"/>
          <p:cNvSpPr txBox="1"/>
          <p:nvPr/>
        </p:nvSpPr>
        <p:spPr>
          <a:xfrm>
            <a:off x="5580112" y="3091026"/>
            <a:ext cx="3240360" cy="1477328"/>
          </a:xfrm>
          <a:prstGeom prst="rect">
            <a:avLst/>
          </a:prstGeom>
          <a:noFill/>
        </p:spPr>
        <p:txBody>
          <a:bodyPr wrap="square" rtlCol="0">
            <a:spAutoFit/>
          </a:bodyPr>
          <a:lstStyle/>
          <a:p>
            <a:pPr algn="just"/>
            <a:r>
              <a:rPr lang="en-ZA" sz="1600" b="1" dirty="0"/>
              <a:t>Total population :  6 510 312</a:t>
            </a:r>
          </a:p>
          <a:p>
            <a:pPr algn="just"/>
            <a:endParaRPr lang="en-ZA" dirty="0"/>
          </a:p>
          <a:p>
            <a:pPr algn="just"/>
            <a:r>
              <a:rPr lang="en-ZA" dirty="0"/>
              <a:t>The 2017 mid-year population by </a:t>
            </a:r>
            <a:r>
              <a:rPr lang="en-ZA" dirty="0" err="1"/>
              <a:t>StatsSA</a:t>
            </a:r>
            <a:r>
              <a:rPr lang="en-ZA" dirty="0"/>
              <a:t> </a:t>
            </a:r>
          </a:p>
          <a:p>
            <a:pPr algn="just"/>
            <a:endParaRPr lang="en-US" dirty="0"/>
          </a:p>
        </p:txBody>
      </p:sp>
      <p:pic>
        <p:nvPicPr>
          <p:cNvPr id="5" name="Picture 4"/>
          <p:cNvPicPr>
            <a:picLocks noChangeAspect="1"/>
          </p:cNvPicPr>
          <p:nvPr/>
        </p:nvPicPr>
        <p:blipFill>
          <a:blip r:embed="rId2" cstate="print"/>
          <a:stretch>
            <a:fillRect/>
          </a:stretch>
        </p:blipFill>
        <p:spPr>
          <a:xfrm>
            <a:off x="395536" y="1058999"/>
            <a:ext cx="5184576" cy="5034297"/>
          </a:xfrm>
          <a:prstGeom prst="rect">
            <a:avLst/>
          </a:prstGeom>
        </p:spPr>
      </p:pic>
    </p:spTree>
    <p:extLst>
      <p:ext uri="{BB962C8B-B14F-4D97-AF65-F5344CB8AC3E}">
        <p14:creationId xmlns:p14="http://schemas.microsoft.com/office/powerpoint/2010/main" xmlns="" val="859876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Service Continuum</a:t>
            </a:r>
          </a:p>
        </p:txBody>
      </p:sp>
      <p:sp>
        <p:nvSpPr>
          <p:cNvPr id="12" name="Slide Number Placeholder 11"/>
          <p:cNvSpPr>
            <a:spLocks noGrp="1"/>
          </p:cNvSpPr>
          <p:nvPr>
            <p:ph type="sldNum" sz="quarter" idx="4"/>
          </p:nvPr>
        </p:nvSpPr>
        <p:spPr/>
        <p:txBody>
          <a:bodyPr/>
          <a:lstStyle/>
          <a:p>
            <a:fld id="{8406839F-D7A4-4E5D-B93D-768AD4D1DB36}" type="slidenum">
              <a:rPr lang="en-ZA" smtClean="0"/>
              <a:pPr/>
              <a:t>24</a:t>
            </a:fld>
            <a:endParaRPr lang="en-ZA" dirty="0"/>
          </a:p>
        </p:txBody>
      </p:sp>
      <p:sp>
        <p:nvSpPr>
          <p:cNvPr id="11" name="Footer Placeholder 10"/>
          <p:cNvSpPr>
            <a:spLocks noGrp="1"/>
          </p:cNvSpPr>
          <p:nvPr>
            <p:ph type="ftr" sz="quarter" idx="3"/>
          </p:nvPr>
        </p:nvSpPr>
        <p:spPr/>
        <p:txBody>
          <a:bodyPr/>
          <a:lstStyle/>
          <a:p>
            <a:r>
              <a:rPr lang="en-ZA" dirty="0"/>
              <a:t>Healthcare 2030</a:t>
            </a:r>
            <a:endParaRPr lang="en-GB" dirty="0"/>
          </a:p>
        </p:txBody>
      </p:sp>
      <p:graphicFrame>
        <p:nvGraphicFramePr>
          <p:cNvPr id="14" name="Diagram 13"/>
          <p:cNvGraphicFramePr/>
          <p:nvPr>
            <p:extLst/>
          </p:nvPr>
        </p:nvGraphicFramePr>
        <p:xfrm>
          <a:off x="2032323" y="1661218"/>
          <a:ext cx="5184576" cy="4216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Up-Down Arrow 14"/>
          <p:cNvSpPr/>
          <p:nvPr/>
        </p:nvSpPr>
        <p:spPr>
          <a:xfrm>
            <a:off x="1043608" y="1983741"/>
            <a:ext cx="1296144" cy="3749515"/>
          </a:xfrm>
          <a:prstGeom prst="upDown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chemeClr val="bg1"/>
                </a:solidFill>
                <a:effectLst/>
                <a:latin typeface="Calibri" pitchFamily="34" charset="0"/>
                <a:ea typeface="MS Mincho"/>
                <a:cs typeface="Times New Roman"/>
              </a:rPr>
              <a:t>Specialised  Services</a:t>
            </a:r>
            <a:endParaRPr lang="en-ZA" sz="1200" b="1" dirty="0">
              <a:solidFill>
                <a:schemeClr val="bg1"/>
              </a:solidFill>
              <a:effectLst/>
              <a:latin typeface="Calibri" pitchFamily="34" charset="0"/>
              <a:ea typeface="MS Mincho"/>
              <a:cs typeface="Times New Roman"/>
            </a:endParaRPr>
          </a:p>
          <a:p>
            <a:pPr algn="ctr">
              <a:spcAft>
                <a:spcPts val="0"/>
              </a:spcAft>
            </a:pPr>
            <a:r>
              <a:rPr lang="en-ZA" sz="1200" b="1" dirty="0">
                <a:solidFill>
                  <a:schemeClr val="bg1"/>
                </a:solidFill>
                <a:latin typeface="Calibri" pitchFamily="34" charset="0"/>
                <a:ea typeface="MS Mincho"/>
                <a:cs typeface="Times New Roman"/>
              </a:rPr>
              <a:t>(EMS &amp; FPS)</a:t>
            </a:r>
            <a:endParaRPr lang="en-ZA" sz="1200" b="1" dirty="0">
              <a:solidFill>
                <a:schemeClr val="bg1"/>
              </a:solidFill>
              <a:effectLst/>
              <a:latin typeface="Calibri" pitchFamily="34" charset="0"/>
              <a:ea typeface="MS Mincho"/>
              <a:cs typeface="Times New Roman"/>
            </a:endParaRPr>
          </a:p>
        </p:txBody>
      </p:sp>
      <p:sp>
        <p:nvSpPr>
          <p:cNvPr id="17" name="Up-Down Arrow 16"/>
          <p:cNvSpPr/>
          <p:nvPr/>
        </p:nvSpPr>
        <p:spPr>
          <a:xfrm>
            <a:off x="6948264" y="1947738"/>
            <a:ext cx="1224136" cy="3641502"/>
          </a:xfrm>
          <a:prstGeom prst="upDownArrow">
            <a:avLst/>
          </a:prstGeom>
          <a:solidFill>
            <a:schemeClr val="accent1">
              <a:lumMod val="75000"/>
            </a:scheme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vert" wrap="square" lIns="91440" tIns="45720" rIns="91440" bIns="45720" numCol="1" spcCol="0" rtlCol="0" fromWordArt="0" anchor="ctr" anchorCtr="0" forceAA="0" compatLnSpc="1">
            <a:prstTxWarp prst="textNoShape">
              <a:avLst/>
            </a:prstTxWarp>
            <a:noAutofit/>
          </a:bodyPr>
          <a:lstStyle/>
          <a:p>
            <a:pPr algn="ctr">
              <a:spcAft>
                <a:spcPts val="0"/>
              </a:spcAft>
            </a:pPr>
            <a:r>
              <a:rPr lang="en-GB" sz="1100" b="1" dirty="0">
                <a:solidFill>
                  <a:schemeClr val="bg1"/>
                </a:solidFill>
                <a:effectLst/>
                <a:latin typeface="Calibri" pitchFamily="34" charset="0"/>
                <a:ea typeface="MS Mincho"/>
                <a:cs typeface="Times New Roman"/>
              </a:rPr>
              <a:t>Specialised  Hospitals</a:t>
            </a:r>
            <a:br>
              <a:rPr lang="en-GB" sz="1100" b="1" dirty="0">
                <a:solidFill>
                  <a:schemeClr val="bg1"/>
                </a:solidFill>
                <a:effectLst/>
                <a:latin typeface="Calibri" pitchFamily="34" charset="0"/>
                <a:ea typeface="MS Mincho"/>
                <a:cs typeface="Times New Roman"/>
              </a:rPr>
            </a:br>
            <a:r>
              <a:rPr lang="en-GB" sz="1100" b="1" dirty="0">
                <a:solidFill>
                  <a:schemeClr val="bg1"/>
                </a:solidFill>
                <a:effectLst/>
                <a:latin typeface="Calibri" pitchFamily="34" charset="0"/>
                <a:ea typeface="MS Mincho"/>
                <a:cs typeface="Times New Roman"/>
              </a:rPr>
              <a:t>TB, Psychiatry, Rehabilitation, Dental</a:t>
            </a:r>
            <a:endParaRPr lang="en-ZA" sz="1100" dirty="0">
              <a:solidFill>
                <a:schemeClr val="bg1"/>
              </a:solidFill>
              <a:effectLst/>
              <a:latin typeface="Calibri" pitchFamily="34" charset="0"/>
              <a:ea typeface="MS Mincho"/>
              <a:cs typeface="Times New Roman"/>
            </a:endParaRPr>
          </a:p>
        </p:txBody>
      </p:sp>
      <p:sp>
        <p:nvSpPr>
          <p:cNvPr id="3" name="TextBox 2"/>
          <p:cNvSpPr txBox="1"/>
          <p:nvPr/>
        </p:nvSpPr>
        <p:spPr>
          <a:xfrm>
            <a:off x="323528" y="1182420"/>
            <a:ext cx="5184576" cy="369332"/>
          </a:xfrm>
          <a:prstGeom prst="rect">
            <a:avLst/>
          </a:prstGeom>
          <a:noFill/>
        </p:spPr>
        <p:txBody>
          <a:bodyPr wrap="square" rtlCol="0">
            <a:spAutoFit/>
          </a:bodyPr>
          <a:lstStyle/>
          <a:p>
            <a:r>
              <a:rPr lang="en-ZA" b="1" i="1" dirty="0">
                <a:solidFill>
                  <a:schemeClr val="accent3"/>
                </a:solidFill>
              </a:rPr>
              <a:t>Service delivery platform for 2030</a:t>
            </a:r>
          </a:p>
        </p:txBody>
      </p:sp>
      <p:sp>
        <p:nvSpPr>
          <p:cNvPr id="8" name="TextBox 7"/>
          <p:cNvSpPr txBox="1"/>
          <p:nvPr/>
        </p:nvSpPr>
        <p:spPr>
          <a:xfrm>
            <a:off x="2715008" y="5850205"/>
            <a:ext cx="1424944" cy="246221"/>
          </a:xfrm>
          <a:prstGeom prst="rect">
            <a:avLst/>
          </a:prstGeom>
          <a:noFill/>
        </p:spPr>
        <p:txBody>
          <a:bodyPr wrap="square" rtlCol="0">
            <a:spAutoFit/>
          </a:bodyPr>
          <a:lstStyle/>
          <a:p>
            <a:r>
              <a:rPr lang="en-ZA" sz="1000" dirty="0"/>
              <a:t>Acute Care</a:t>
            </a:r>
          </a:p>
        </p:txBody>
      </p:sp>
      <p:sp>
        <p:nvSpPr>
          <p:cNvPr id="16" name="Oval 15"/>
          <p:cNvSpPr/>
          <p:nvPr/>
        </p:nvSpPr>
        <p:spPr>
          <a:xfrm>
            <a:off x="2498226" y="5850205"/>
            <a:ext cx="180020" cy="1800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21" name="Oval 20"/>
          <p:cNvSpPr/>
          <p:nvPr/>
        </p:nvSpPr>
        <p:spPr>
          <a:xfrm>
            <a:off x="2155830" y="5858718"/>
            <a:ext cx="180020" cy="180020"/>
          </a:xfrm>
          <a:prstGeom prst="ellipse">
            <a:avLst/>
          </a:prstGeom>
          <a:solidFill>
            <a:srgbClr val="A0B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22" name="Oval 21"/>
          <p:cNvSpPr/>
          <p:nvPr/>
        </p:nvSpPr>
        <p:spPr>
          <a:xfrm>
            <a:off x="5400092" y="5881281"/>
            <a:ext cx="180020" cy="18002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23" name="Oval 22"/>
          <p:cNvSpPr/>
          <p:nvPr/>
        </p:nvSpPr>
        <p:spPr>
          <a:xfrm>
            <a:off x="5220072" y="5883305"/>
            <a:ext cx="180020" cy="180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24" name="Oval 23"/>
          <p:cNvSpPr/>
          <p:nvPr/>
        </p:nvSpPr>
        <p:spPr>
          <a:xfrm>
            <a:off x="2335850" y="5858718"/>
            <a:ext cx="180020" cy="18002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p>
        </p:txBody>
      </p:sp>
      <p:sp>
        <p:nvSpPr>
          <p:cNvPr id="25" name="TextBox 24"/>
          <p:cNvSpPr txBox="1"/>
          <p:nvPr/>
        </p:nvSpPr>
        <p:spPr>
          <a:xfrm>
            <a:off x="5580112" y="5858718"/>
            <a:ext cx="1424944" cy="246221"/>
          </a:xfrm>
          <a:prstGeom prst="rect">
            <a:avLst/>
          </a:prstGeom>
          <a:noFill/>
        </p:spPr>
        <p:txBody>
          <a:bodyPr wrap="square" rtlCol="0">
            <a:spAutoFit/>
          </a:bodyPr>
          <a:lstStyle/>
          <a:p>
            <a:r>
              <a:rPr lang="en-ZA" sz="1000" dirty="0"/>
              <a:t>Primary Health Care</a:t>
            </a:r>
          </a:p>
        </p:txBody>
      </p:sp>
    </p:spTree>
    <p:custDataLst>
      <p:tags r:id="rId1"/>
    </p:custDataLst>
    <p:extLst>
      <p:ext uri="{BB962C8B-B14F-4D97-AF65-F5344CB8AC3E}">
        <p14:creationId xmlns:p14="http://schemas.microsoft.com/office/powerpoint/2010/main" xmlns="" val="225984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Geographic Based Integrated model of care </a:t>
            </a:r>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25</a:t>
            </a:fld>
            <a:endParaRPr lang="en-ZA" dirty="0"/>
          </a:p>
        </p:txBody>
      </p:sp>
      <p:sp>
        <p:nvSpPr>
          <p:cNvPr id="4" name="Footer Placeholder 3"/>
          <p:cNvSpPr>
            <a:spLocks noGrp="1"/>
          </p:cNvSpPr>
          <p:nvPr>
            <p:ph type="ftr" sz="quarter" idx="4294967295"/>
          </p:nvPr>
        </p:nvSpPr>
        <p:spPr>
          <a:xfrm>
            <a:off x="4043080" y="6396404"/>
            <a:ext cx="4705384" cy="302578"/>
          </a:xfrm>
          <a:prstGeom prst="rect">
            <a:avLst/>
          </a:prstGeom>
        </p:spPr>
        <p:txBody>
          <a:bodyPr/>
          <a:lstStyle/>
          <a:p>
            <a:r>
              <a:rPr lang="en-ZA" dirty="0"/>
              <a:t>Healthcare 2030: The Road to Wellness</a:t>
            </a:r>
            <a:endParaRPr lang="en-GB" dirty="0"/>
          </a:p>
        </p:txBody>
      </p:sp>
      <p:sp>
        <p:nvSpPr>
          <p:cNvPr id="7" name="Oval 6"/>
          <p:cNvSpPr/>
          <p:nvPr/>
        </p:nvSpPr>
        <p:spPr>
          <a:xfrm>
            <a:off x="3563888" y="2564904"/>
            <a:ext cx="1080120" cy="105841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Regional Hospital</a:t>
            </a:r>
          </a:p>
        </p:txBody>
      </p:sp>
      <p:sp>
        <p:nvSpPr>
          <p:cNvPr id="8" name="Oval 7"/>
          <p:cNvSpPr/>
          <p:nvPr/>
        </p:nvSpPr>
        <p:spPr>
          <a:xfrm>
            <a:off x="3347864" y="1052736"/>
            <a:ext cx="1512168" cy="115212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Central/ Tertiary Hospital</a:t>
            </a:r>
          </a:p>
        </p:txBody>
      </p:sp>
      <p:sp>
        <p:nvSpPr>
          <p:cNvPr id="12" name="Oval 11"/>
          <p:cNvSpPr/>
          <p:nvPr/>
        </p:nvSpPr>
        <p:spPr>
          <a:xfrm>
            <a:off x="2339752" y="3573016"/>
            <a:ext cx="1008112" cy="86409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District Hospital</a:t>
            </a:r>
          </a:p>
        </p:txBody>
      </p:sp>
      <p:sp>
        <p:nvSpPr>
          <p:cNvPr id="13" name="Oval 12"/>
          <p:cNvSpPr/>
          <p:nvPr/>
        </p:nvSpPr>
        <p:spPr>
          <a:xfrm>
            <a:off x="3563888" y="4077072"/>
            <a:ext cx="1080120" cy="86409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District Hospital</a:t>
            </a:r>
          </a:p>
        </p:txBody>
      </p:sp>
      <p:sp>
        <p:nvSpPr>
          <p:cNvPr id="14" name="Oval 13"/>
          <p:cNvSpPr/>
          <p:nvPr/>
        </p:nvSpPr>
        <p:spPr>
          <a:xfrm>
            <a:off x="4788024" y="3645024"/>
            <a:ext cx="1008112" cy="86409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District Hospital</a:t>
            </a:r>
          </a:p>
        </p:txBody>
      </p:sp>
      <p:sp>
        <p:nvSpPr>
          <p:cNvPr id="16" name="Oval 15"/>
          <p:cNvSpPr/>
          <p:nvPr/>
        </p:nvSpPr>
        <p:spPr>
          <a:xfrm>
            <a:off x="2915816" y="4869160"/>
            <a:ext cx="864096" cy="72008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PHC facility</a:t>
            </a:r>
          </a:p>
        </p:txBody>
      </p:sp>
      <p:sp>
        <p:nvSpPr>
          <p:cNvPr id="17" name="Oval 16"/>
          <p:cNvSpPr/>
          <p:nvPr/>
        </p:nvSpPr>
        <p:spPr>
          <a:xfrm>
            <a:off x="4427984" y="4869160"/>
            <a:ext cx="864096" cy="72008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PHC facility</a:t>
            </a:r>
          </a:p>
        </p:txBody>
      </p:sp>
      <p:sp>
        <p:nvSpPr>
          <p:cNvPr id="19" name="Right Arrow 18"/>
          <p:cNvSpPr/>
          <p:nvPr/>
        </p:nvSpPr>
        <p:spPr>
          <a:xfrm rot="5400000">
            <a:off x="3923928" y="2204864"/>
            <a:ext cx="432048"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1" name="Right Arrow 20"/>
          <p:cNvSpPr/>
          <p:nvPr/>
        </p:nvSpPr>
        <p:spPr>
          <a:xfrm rot="5400000">
            <a:off x="3995936" y="3717032"/>
            <a:ext cx="288032"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2" name="Right Arrow 21"/>
          <p:cNvSpPr/>
          <p:nvPr/>
        </p:nvSpPr>
        <p:spPr>
          <a:xfrm rot="5400000">
            <a:off x="3923928" y="5085184"/>
            <a:ext cx="432048"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3" name="Right Arrow 22"/>
          <p:cNvSpPr/>
          <p:nvPr/>
        </p:nvSpPr>
        <p:spPr>
          <a:xfrm rot="1317511">
            <a:off x="4466042" y="3499966"/>
            <a:ext cx="43544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4" name="Right Arrow 23"/>
          <p:cNvSpPr/>
          <p:nvPr/>
        </p:nvSpPr>
        <p:spPr>
          <a:xfrm rot="1317511">
            <a:off x="4469441" y="4634574"/>
            <a:ext cx="34173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5" name="Right Arrow 24"/>
          <p:cNvSpPr/>
          <p:nvPr/>
        </p:nvSpPr>
        <p:spPr>
          <a:xfrm rot="8806853">
            <a:off x="3247166" y="3452734"/>
            <a:ext cx="43544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26" name="Right Arrow 25"/>
          <p:cNvSpPr/>
          <p:nvPr/>
        </p:nvSpPr>
        <p:spPr>
          <a:xfrm rot="8806853">
            <a:off x="3424012" y="4717606"/>
            <a:ext cx="321277"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33" name="Right Arrow 32"/>
          <p:cNvSpPr/>
          <p:nvPr/>
        </p:nvSpPr>
        <p:spPr>
          <a:xfrm rot="8806853">
            <a:off x="2527088" y="5324944"/>
            <a:ext cx="43544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35" name="Oval 34"/>
          <p:cNvSpPr/>
          <p:nvPr/>
        </p:nvSpPr>
        <p:spPr>
          <a:xfrm>
            <a:off x="1043608" y="2492896"/>
            <a:ext cx="6048672" cy="3960440"/>
          </a:xfrm>
          <a:prstGeom prst="ellipse">
            <a:avLst/>
          </a:prstGeom>
          <a:solidFill>
            <a:schemeClr val="tx2">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44" name="Oval 43"/>
          <p:cNvSpPr/>
          <p:nvPr/>
        </p:nvSpPr>
        <p:spPr>
          <a:xfrm>
            <a:off x="3635896" y="5517232"/>
            <a:ext cx="1008112" cy="72008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Inter-mediate care</a:t>
            </a:r>
          </a:p>
        </p:txBody>
      </p:sp>
      <p:sp>
        <p:nvSpPr>
          <p:cNvPr id="53" name="Oval 52"/>
          <p:cNvSpPr/>
          <p:nvPr/>
        </p:nvSpPr>
        <p:spPr>
          <a:xfrm>
            <a:off x="6156176" y="2204864"/>
            <a:ext cx="648072" cy="5040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EMS</a:t>
            </a:r>
          </a:p>
        </p:txBody>
      </p:sp>
      <p:sp>
        <p:nvSpPr>
          <p:cNvPr id="56" name="Oval 55"/>
          <p:cNvSpPr/>
          <p:nvPr/>
        </p:nvSpPr>
        <p:spPr>
          <a:xfrm>
            <a:off x="2699792" y="2060848"/>
            <a:ext cx="576064" cy="432048"/>
          </a:xfrm>
          <a:prstGeom prst="ellipse">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FPS</a:t>
            </a:r>
          </a:p>
        </p:txBody>
      </p:sp>
      <p:sp>
        <p:nvSpPr>
          <p:cNvPr id="57" name="Oval 56"/>
          <p:cNvSpPr/>
          <p:nvPr/>
        </p:nvSpPr>
        <p:spPr>
          <a:xfrm>
            <a:off x="5076056" y="2132856"/>
            <a:ext cx="576064" cy="432048"/>
          </a:xfrm>
          <a:prstGeom prst="ellipse">
            <a:avLst/>
          </a:prstGeom>
          <a:solidFill>
            <a:srgbClr val="B51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FPS</a:t>
            </a:r>
          </a:p>
        </p:txBody>
      </p:sp>
      <p:sp>
        <p:nvSpPr>
          <p:cNvPr id="58" name="Oval 57"/>
          <p:cNvSpPr/>
          <p:nvPr/>
        </p:nvSpPr>
        <p:spPr>
          <a:xfrm>
            <a:off x="4932040" y="2924944"/>
            <a:ext cx="1008112" cy="576064"/>
          </a:xfrm>
          <a:prstGeom prst="ellipse">
            <a:avLst/>
          </a:prstGeom>
          <a:solidFill>
            <a:srgbClr val="D2A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Spec Hospital</a:t>
            </a:r>
          </a:p>
        </p:txBody>
      </p:sp>
      <p:sp>
        <p:nvSpPr>
          <p:cNvPr id="59" name="Oval 58"/>
          <p:cNvSpPr/>
          <p:nvPr/>
        </p:nvSpPr>
        <p:spPr>
          <a:xfrm>
            <a:off x="2339752" y="2924944"/>
            <a:ext cx="1008112" cy="576064"/>
          </a:xfrm>
          <a:prstGeom prst="ellipse">
            <a:avLst/>
          </a:prstGeom>
          <a:solidFill>
            <a:srgbClr val="D2A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Spec Hospital</a:t>
            </a:r>
          </a:p>
        </p:txBody>
      </p:sp>
      <p:sp>
        <p:nvSpPr>
          <p:cNvPr id="63" name="Oval 62"/>
          <p:cNvSpPr/>
          <p:nvPr/>
        </p:nvSpPr>
        <p:spPr>
          <a:xfrm>
            <a:off x="1547664" y="2204864"/>
            <a:ext cx="648072" cy="50405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EMS</a:t>
            </a:r>
          </a:p>
        </p:txBody>
      </p:sp>
      <p:sp>
        <p:nvSpPr>
          <p:cNvPr id="66" name="Right Arrow 65"/>
          <p:cNvSpPr/>
          <p:nvPr/>
        </p:nvSpPr>
        <p:spPr>
          <a:xfrm rot="5400000">
            <a:off x="2807804" y="2528900"/>
            <a:ext cx="360040"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67" name="Right Arrow 66"/>
          <p:cNvSpPr/>
          <p:nvPr/>
        </p:nvSpPr>
        <p:spPr>
          <a:xfrm rot="5400000">
            <a:off x="5220072" y="2564904"/>
            <a:ext cx="288032"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69" name="Right Arrow 68"/>
          <p:cNvSpPr/>
          <p:nvPr/>
        </p:nvSpPr>
        <p:spPr>
          <a:xfrm rot="4726420">
            <a:off x="1715911" y="2903923"/>
            <a:ext cx="671618" cy="3071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77" name="Oval 76"/>
          <p:cNvSpPr/>
          <p:nvPr/>
        </p:nvSpPr>
        <p:spPr>
          <a:xfrm>
            <a:off x="1835696" y="5373216"/>
            <a:ext cx="720080" cy="50405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CHW team</a:t>
            </a:r>
          </a:p>
        </p:txBody>
      </p:sp>
      <p:sp>
        <p:nvSpPr>
          <p:cNvPr id="78" name="Oval 77"/>
          <p:cNvSpPr/>
          <p:nvPr/>
        </p:nvSpPr>
        <p:spPr>
          <a:xfrm>
            <a:off x="1907704" y="4509120"/>
            <a:ext cx="720080" cy="50405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CHW team</a:t>
            </a:r>
          </a:p>
        </p:txBody>
      </p:sp>
      <p:sp>
        <p:nvSpPr>
          <p:cNvPr id="79" name="Right Arrow 78"/>
          <p:cNvSpPr/>
          <p:nvPr/>
        </p:nvSpPr>
        <p:spPr>
          <a:xfrm rot="12544953">
            <a:off x="2598328" y="4812815"/>
            <a:ext cx="43544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80" name="Oval 79"/>
          <p:cNvSpPr/>
          <p:nvPr/>
        </p:nvSpPr>
        <p:spPr>
          <a:xfrm>
            <a:off x="5508104" y="4581128"/>
            <a:ext cx="720080" cy="50405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CHW team</a:t>
            </a:r>
          </a:p>
        </p:txBody>
      </p:sp>
      <p:sp>
        <p:nvSpPr>
          <p:cNvPr id="81" name="Oval 80"/>
          <p:cNvSpPr/>
          <p:nvPr/>
        </p:nvSpPr>
        <p:spPr>
          <a:xfrm>
            <a:off x="5508104" y="5445224"/>
            <a:ext cx="720080" cy="50405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CHW team</a:t>
            </a:r>
          </a:p>
        </p:txBody>
      </p:sp>
      <p:sp>
        <p:nvSpPr>
          <p:cNvPr id="82" name="Right Arrow 81"/>
          <p:cNvSpPr/>
          <p:nvPr/>
        </p:nvSpPr>
        <p:spPr>
          <a:xfrm rot="1317511">
            <a:off x="5189522" y="5426662"/>
            <a:ext cx="34173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83" name="Right Arrow 82"/>
          <p:cNvSpPr/>
          <p:nvPr/>
        </p:nvSpPr>
        <p:spPr>
          <a:xfrm rot="19945504">
            <a:off x="5267329" y="4859889"/>
            <a:ext cx="341734"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85" name="Right Arrow 84"/>
          <p:cNvSpPr/>
          <p:nvPr/>
        </p:nvSpPr>
        <p:spPr>
          <a:xfrm rot="6534746">
            <a:off x="5964382" y="2914619"/>
            <a:ext cx="671618" cy="30717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Tree>
    <p:extLst>
      <p:ext uri="{BB962C8B-B14F-4D97-AF65-F5344CB8AC3E}">
        <p14:creationId xmlns:p14="http://schemas.microsoft.com/office/powerpoint/2010/main" xmlns="" val="1068199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ZA" b="1" dirty="0"/>
              <a:t>District Health Service Profiles</a:t>
            </a:r>
          </a:p>
        </p:txBody>
      </p:sp>
    </p:spTree>
    <p:extLst>
      <p:ext uri="{BB962C8B-B14F-4D97-AF65-F5344CB8AC3E}">
        <p14:creationId xmlns:p14="http://schemas.microsoft.com/office/powerpoint/2010/main" xmlns="" val="3266023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Cape Metropole</a:t>
            </a:r>
            <a:endParaRPr lang="en-GB" dirty="0">
              <a:solidFill>
                <a:srgbClr val="FF0000"/>
              </a:solidFill>
            </a:endParaRP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4345954" y="180976"/>
            <a:ext cx="4032126" cy="6287174"/>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b="1" i="0" u="none" strike="noStrike" kern="1200" cap="none" spc="0" normalizeH="0" baseline="0" noProof="0" dirty="0">
                <a:ln>
                  <a:noFill/>
                </a:ln>
                <a:solidFill>
                  <a:prstClr val="black"/>
                </a:solidFill>
                <a:effectLst/>
                <a:uLnTx/>
                <a:uFillTx/>
                <a:latin typeface="Century Gothic" pitchFamily="34" charset="0"/>
              </a:rPr>
              <a:t>Sub-districts (8):</a:t>
            </a:r>
          </a:p>
          <a:p>
            <a:pPr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b="1" i="0" u="none" strike="noStrike" kern="1200" cap="none" spc="0" normalizeH="0" baseline="0" noProof="0" dirty="0">
              <a:ln>
                <a:noFill/>
              </a:ln>
              <a:solidFill>
                <a:prstClr val="black"/>
              </a:solidFill>
              <a:effectLst/>
              <a:uLnTx/>
              <a:uFillTx/>
              <a:latin typeface="Century Gothic" pitchFamily="34" charset="0"/>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b="1" i="0" u="none" strike="noStrike" kern="1200" cap="none" spc="0" normalizeH="0" baseline="0" noProof="0" dirty="0">
                <a:ln>
                  <a:noFill/>
                </a:ln>
                <a:solidFill>
                  <a:prstClr val="black"/>
                </a:solidFill>
                <a:effectLst/>
                <a:uLnTx/>
                <a:uFillTx/>
                <a:latin typeface="Century Gothic" pitchFamily="34" charset="0"/>
              </a:rPr>
              <a:t>Population estimates 2018/19: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b="0" i="0" u="none" strike="noStrike" kern="1200" cap="none" spc="0" normalizeH="0" baseline="0" noProof="0" dirty="0">
                <a:ln>
                  <a:noFill/>
                </a:ln>
                <a:solidFill>
                  <a:prstClr val="black"/>
                </a:solidFill>
                <a:effectLst/>
                <a:uLnTx/>
                <a:uFillTx/>
                <a:latin typeface="Century Gothic" pitchFamily="34" charset="0"/>
              </a:rPr>
              <a:t>Total population 4 140 564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b="0" i="0" u="none" strike="noStrike" kern="1200" cap="none" spc="0" normalizeH="0" baseline="0" noProof="0" dirty="0">
                <a:ln>
                  <a:noFill/>
                </a:ln>
                <a:solidFill>
                  <a:prstClr val="black"/>
                </a:solidFill>
                <a:effectLst/>
                <a:uLnTx/>
                <a:uFillTx/>
                <a:latin typeface="Century Gothic" pitchFamily="34" charset="0"/>
              </a:rPr>
              <a:t>Children under 5 years 336 046</a:t>
            </a:r>
          </a:p>
          <a:p>
            <a:pPr marL="0" lvl="1" indent="0" fontAlgn="auto">
              <a:spcBef>
                <a:spcPts val="300"/>
              </a:spcBef>
              <a:spcAft>
                <a:spcPts val="0"/>
              </a:spcAft>
              <a:buClr>
                <a:srgbClr val="998F86"/>
              </a:buClr>
              <a:buNone/>
              <a:defRPr/>
            </a:pPr>
            <a:r>
              <a:rPr kumimoji="0" lang="en-ZA" b="1" i="0" u="none" strike="noStrike" kern="1200" cap="none" spc="0" normalizeH="0" baseline="0" noProof="0" dirty="0">
                <a:ln>
                  <a:noFill/>
                </a:ln>
                <a:solidFill>
                  <a:prstClr val="black"/>
                </a:solidFill>
                <a:effectLst/>
                <a:uLnTx/>
                <a:uFillTx/>
                <a:latin typeface="Century Gothic" pitchFamily="34" charset="0"/>
              </a:rPr>
              <a:t>Geographic area: </a:t>
            </a:r>
            <a:r>
              <a:rPr lang="en-ZA" b="1" dirty="0">
                <a:solidFill>
                  <a:prstClr val="black"/>
                </a:solidFill>
                <a:latin typeface="Century Gothic" pitchFamily="34" charset="0"/>
              </a:rPr>
              <a:t>129,462 km2</a:t>
            </a:r>
            <a:endParaRPr kumimoji="0" lang="en-ZA" b="1" i="0" u="none" strike="noStrike" kern="1200" cap="none" spc="0" normalizeH="0" baseline="30000" noProof="0" dirty="0">
              <a:ln>
                <a:noFill/>
              </a:ln>
              <a:solidFill>
                <a:prstClr val="black"/>
              </a:solidFill>
              <a:effectLst/>
              <a:uLnTx/>
              <a:uFillTx/>
              <a:latin typeface="Century Gothic" pitchFamily="34" charset="0"/>
            </a:endParaRPr>
          </a:p>
          <a:p>
            <a:pPr>
              <a:lnSpc>
                <a:spcPct val="115000"/>
              </a:lnSpc>
              <a:spcAft>
                <a:spcPts val="1000"/>
              </a:spcAft>
            </a:pPr>
            <a:r>
              <a:rPr kumimoji="0" lang="en-ZA" b="1" i="0" u="none" strike="noStrike" kern="1200" cap="none" spc="0" normalizeH="0" baseline="0" noProof="0" dirty="0">
                <a:ln>
                  <a:noFill/>
                </a:ln>
                <a:effectLst/>
                <a:uLnTx/>
                <a:uFillTx/>
                <a:latin typeface="Century Gothic" pitchFamily="34" charset="0"/>
              </a:rPr>
              <a:t>Population </a:t>
            </a:r>
            <a:r>
              <a:rPr lang="en-ZA" b="1" dirty="0">
                <a:latin typeface="Century Gothic" pitchFamily="34" charset="0"/>
              </a:rPr>
              <a:t>density: </a:t>
            </a:r>
            <a:r>
              <a:rPr lang="en-ZA" sz="2000" dirty="0">
                <a:latin typeface="Calibri" panose="020F0502020204030204" pitchFamily="34" charset="0"/>
                <a:ea typeface="Calibri" panose="020F0502020204030204" pitchFamily="34" charset="0"/>
                <a:cs typeface="Times New Roman" panose="02020603050405020304" pitchFamily="18" charset="0"/>
              </a:rPr>
              <a:t>1,530 m</a:t>
            </a:r>
            <a:r>
              <a:rPr lang="en-ZA" sz="2000" baseline="30000" dirty="0">
                <a:latin typeface="Calibri" panose="020F0502020204030204" pitchFamily="34" charset="0"/>
                <a:ea typeface="Calibri" panose="020F0502020204030204" pitchFamily="34" charset="0"/>
                <a:cs typeface="Times New Roman" panose="02020603050405020304" pitchFamily="18" charset="0"/>
              </a:rPr>
              <a:t>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1" indent="0" fontAlgn="auto">
              <a:spcBef>
                <a:spcPts val="300"/>
              </a:spcBef>
              <a:spcAft>
                <a:spcPts val="0"/>
              </a:spcAft>
              <a:buClr>
                <a:srgbClr val="998F86"/>
              </a:buClr>
              <a:buNone/>
              <a:defRPr/>
            </a:pPr>
            <a:r>
              <a:rPr lang="en-ZA" b="1" dirty="0">
                <a:solidFill>
                  <a:prstClr val="black"/>
                </a:solidFill>
                <a:latin typeface="Century Gothic" pitchFamily="34" charset="0"/>
              </a:rPr>
              <a:t>Access PHC utilisation rate: 2.3</a:t>
            </a:r>
            <a:endParaRPr lang="en-ZA" sz="1200" b="1" dirty="0">
              <a:solidFill>
                <a:prstClr val="black"/>
              </a:solidFill>
              <a:latin typeface="Century Gothic"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xmlns="" val="2346872986"/>
              </p:ext>
            </p:extLst>
          </p:nvPr>
        </p:nvGraphicFramePr>
        <p:xfrm>
          <a:off x="4345953" y="2780928"/>
          <a:ext cx="4032126" cy="4106597"/>
        </p:xfrm>
        <a:graphic>
          <a:graphicData uri="http://schemas.openxmlformats.org/drawingml/2006/table">
            <a:tbl>
              <a:tblPr/>
              <a:tblGrid>
                <a:gridCol w="1811004">
                  <a:extLst>
                    <a:ext uri="{9D8B030D-6E8A-4147-A177-3AD203B41FA5}">
                      <a16:colId xmlns:a16="http://schemas.microsoft.com/office/drawing/2014/main" xmlns="" val="1635258618"/>
                    </a:ext>
                  </a:extLst>
                </a:gridCol>
                <a:gridCol w="967434">
                  <a:extLst>
                    <a:ext uri="{9D8B030D-6E8A-4147-A177-3AD203B41FA5}">
                      <a16:colId xmlns:a16="http://schemas.microsoft.com/office/drawing/2014/main" xmlns="" val="3333802843"/>
                    </a:ext>
                  </a:extLst>
                </a:gridCol>
                <a:gridCol w="530841">
                  <a:extLst>
                    <a:ext uri="{9D8B030D-6E8A-4147-A177-3AD203B41FA5}">
                      <a16:colId xmlns:a16="http://schemas.microsoft.com/office/drawing/2014/main" xmlns="" val="1844096357"/>
                    </a:ext>
                  </a:extLst>
                </a:gridCol>
                <a:gridCol w="722847">
                  <a:extLst>
                    <a:ext uri="{9D8B030D-6E8A-4147-A177-3AD203B41FA5}">
                      <a16:colId xmlns:a16="http://schemas.microsoft.com/office/drawing/2014/main" xmlns="" val="2136022063"/>
                    </a:ext>
                  </a:extLst>
                </a:gridCol>
              </a:tblGrid>
              <a:tr h="425925">
                <a:tc>
                  <a:txBody>
                    <a:bodyPr/>
                    <a:lstStyle/>
                    <a:p>
                      <a:pPr algn="ctr" fontAlgn="b"/>
                      <a:r>
                        <a:rPr lang="en-ZA" sz="1400" b="1" i="0" u="none" strike="noStrike" dirty="0">
                          <a:solidFill>
                            <a:srgbClr val="000000"/>
                          </a:solidFill>
                          <a:effectLst/>
                          <a:latin typeface="Calibri" panose="020F0502020204030204" pitchFamily="34" charset="0"/>
                        </a:rPr>
                        <a:t>Facilities</a:t>
                      </a:r>
                      <a:endParaRPr lang="en-US"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auto"/>
                      <a:r>
                        <a:rPr lang="en-US" sz="1100" b="1" i="0" u="none" strike="noStrike" dirty="0">
                          <a:solidFill>
                            <a:srgbClr val="000000"/>
                          </a:solidFill>
                          <a:effectLst/>
                          <a:latin typeface="Century Gothic" panose="020B0502020202020204" pitchFamily="34" charset="0"/>
                        </a:rPr>
                        <a:t>City of Cape Town</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entury Gothic" panose="020B0502020202020204" pitchFamily="34" charset="0"/>
                        </a:rPr>
                        <a:t>PGWC</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ctr" fontAlgn="b"/>
                      <a:r>
                        <a:rPr lang="en-US" sz="1100" b="1" i="0" u="none" strike="noStrike" dirty="0">
                          <a:solidFill>
                            <a:srgbClr val="000000"/>
                          </a:solidFill>
                          <a:effectLst/>
                          <a:latin typeface="Century Gothic" panose="020B0502020202020204" pitchFamily="34" charset="0"/>
                        </a:rPr>
                        <a:t>TOTAL</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xmlns="" val="1296726013"/>
                  </a:ext>
                </a:extLst>
              </a:tr>
              <a:tr h="239697">
                <a:tc>
                  <a:txBody>
                    <a:bodyPr/>
                    <a:lstStyle/>
                    <a:p>
                      <a:pPr algn="l" fontAlgn="b"/>
                      <a:r>
                        <a:rPr lang="en-US" sz="1400" b="0" i="0" u="none" strike="noStrike" dirty="0">
                          <a:solidFill>
                            <a:srgbClr val="000000"/>
                          </a:solidFill>
                          <a:effectLst/>
                          <a:latin typeface="Calibri" panose="020F0502020204030204" pitchFamily="34" charset="0"/>
                        </a:rPr>
                        <a:t>Clinic</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95B3D7"/>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70</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95B3D7"/>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xmlns="" val="3507405002"/>
                  </a:ext>
                </a:extLst>
              </a:tr>
              <a:tr h="239697">
                <a:tc>
                  <a:txBody>
                    <a:bodyPr/>
                    <a:lstStyle/>
                    <a:p>
                      <a:pPr algn="l" fontAlgn="b"/>
                      <a:r>
                        <a:rPr lang="en-US" sz="1400" b="0" i="0" u="none" strike="noStrike" dirty="0">
                          <a:solidFill>
                            <a:srgbClr val="000000"/>
                          </a:solidFill>
                          <a:effectLst/>
                          <a:latin typeface="Calibri" panose="020F0502020204030204" pitchFamily="34" charset="0"/>
                        </a:rPr>
                        <a:t>Community Day Centre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33</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1211906639"/>
                  </a:ext>
                </a:extLst>
              </a:tr>
              <a:tr h="469151">
                <a:tc>
                  <a:txBody>
                    <a:bodyPr/>
                    <a:lstStyle/>
                    <a:p>
                      <a:pPr algn="l" fontAlgn="b"/>
                      <a:r>
                        <a:rPr lang="en-US" sz="1400" b="0" i="0" u="none" strike="noStrike" dirty="0">
                          <a:solidFill>
                            <a:srgbClr val="000000"/>
                          </a:solidFill>
                          <a:effectLst/>
                          <a:latin typeface="Calibri" panose="020F0502020204030204" pitchFamily="34" charset="0"/>
                        </a:rPr>
                        <a:t>Community Health Centre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751712238"/>
                  </a:ext>
                </a:extLst>
              </a:tr>
              <a:tr h="239697">
                <a:tc>
                  <a:txBody>
                    <a:bodyPr/>
                    <a:lstStyle/>
                    <a:p>
                      <a:pPr algn="l" fontAlgn="b"/>
                      <a:r>
                        <a:rPr lang="en-US" sz="1400" b="0" i="0" u="none" strike="noStrike" dirty="0">
                          <a:solidFill>
                            <a:srgbClr val="000000"/>
                          </a:solidFill>
                          <a:effectLst/>
                          <a:latin typeface="Calibri" panose="020F0502020204030204" pitchFamily="34" charset="0"/>
                        </a:rPr>
                        <a:t>Satellite Clinic</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1496772739"/>
                  </a:ext>
                </a:extLst>
              </a:tr>
              <a:tr h="239697">
                <a:tc>
                  <a:txBody>
                    <a:bodyPr/>
                    <a:lstStyle/>
                    <a:p>
                      <a:pPr algn="l" fontAlgn="b"/>
                      <a:r>
                        <a:rPr lang="en-US" sz="1400" b="0" i="0" u="none" strike="noStrike" dirty="0">
                          <a:solidFill>
                            <a:srgbClr val="000000"/>
                          </a:solidFill>
                          <a:effectLst/>
                          <a:latin typeface="Calibri" panose="020F0502020204030204" pitchFamily="34" charset="0"/>
                        </a:rPr>
                        <a:t>Mobile Service</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3938713303"/>
                  </a:ext>
                </a:extLst>
              </a:tr>
              <a:tr h="239697">
                <a:tc>
                  <a:txBody>
                    <a:bodyPr/>
                    <a:lstStyle/>
                    <a:p>
                      <a:pPr algn="l" fontAlgn="b"/>
                      <a:r>
                        <a:rPr lang="en-US" sz="1400" b="0" i="0" u="none" strike="noStrike" dirty="0">
                          <a:solidFill>
                            <a:srgbClr val="000000"/>
                          </a:solidFill>
                          <a:effectLst/>
                          <a:latin typeface="Calibri" panose="020F0502020204030204" pitchFamily="34" charset="0"/>
                        </a:rPr>
                        <a:t>District Hospital</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xmlns="" val="3446193000"/>
                  </a:ext>
                </a:extLst>
              </a:tr>
              <a:tr h="239697">
                <a:tc>
                  <a:txBody>
                    <a:bodyPr/>
                    <a:lstStyle/>
                    <a:p>
                      <a:pPr algn="l" fontAlgn="b"/>
                      <a:r>
                        <a:rPr lang="en-US" sz="1400" b="0" i="0" u="none" strike="noStrike" dirty="0" err="1">
                          <a:solidFill>
                            <a:srgbClr val="000000"/>
                          </a:solidFill>
                          <a:effectLst/>
                          <a:latin typeface="Calibri" panose="020F0502020204030204" pitchFamily="34" charset="0"/>
                        </a:rPr>
                        <a:t>Specialised</a:t>
                      </a:r>
                      <a:r>
                        <a:rPr lang="en-US" sz="1400" b="0" i="0" u="none" strike="noStrike" dirty="0">
                          <a:solidFill>
                            <a:srgbClr val="000000"/>
                          </a:solidFill>
                          <a:effectLst/>
                          <a:latin typeface="Calibri" panose="020F0502020204030204" pitchFamily="34" charset="0"/>
                        </a:rPr>
                        <a:t> TB Hospital</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xmlns="" val="1077021601"/>
                  </a:ext>
                </a:extLst>
              </a:tr>
              <a:tr h="239697">
                <a:tc rowSpan="2">
                  <a:txBody>
                    <a:bodyPr/>
                    <a:lstStyle/>
                    <a:p>
                      <a:pPr algn="ctr" fontAlgn="b"/>
                      <a:r>
                        <a:rPr lang="en-ZA" sz="1400" b="1" i="0" u="none" strike="noStrike" dirty="0">
                          <a:solidFill>
                            <a:srgbClr val="000000"/>
                          </a:solidFill>
                          <a:effectLst/>
                          <a:latin typeface="Calibri" panose="020F0502020204030204" pitchFamily="34" charset="0"/>
                        </a:rPr>
                        <a:t>Regional Hospitals</a:t>
                      </a:r>
                      <a:endParaRPr lang="en-US"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r>
                        <a:rPr lang="en-US" sz="1400" b="0" i="0" u="none" strike="noStrike" dirty="0">
                          <a:solidFill>
                            <a:srgbClr val="000000"/>
                          </a:solidFill>
                          <a:effectLst/>
                          <a:latin typeface="Calibri" panose="020F0502020204030204" pitchFamily="34" charset="0"/>
                        </a:rPr>
                        <a:t>New Somerset Hospital</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xmlns="" val="1264876024"/>
                  </a:ext>
                </a:extLst>
              </a:tr>
              <a:tr h="239697">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en-US" sz="1400" b="0" i="0" u="none" strike="noStrike" dirty="0">
                          <a:solidFill>
                            <a:srgbClr val="000000"/>
                          </a:solidFill>
                          <a:effectLst/>
                          <a:latin typeface="Calibri" panose="020F0502020204030204" pitchFamily="34" charset="0"/>
                        </a:rPr>
                        <a:t>Mowbray Maternity Hospital</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D9D9"/>
                    </a:solidFill>
                  </a:tcPr>
                </a:tc>
                <a:extLst>
                  <a:ext uri="{0D108BD9-81ED-4DB2-BD59-A6C34878D82A}">
                    <a16:rowId xmlns:a16="http://schemas.microsoft.com/office/drawing/2014/main" xmlns="" val="2853178541"/>
                  </a:ext>
                </a:extLst>
              </a:tr>
              <a:tr h="239697">
                <a:tc rowSpan="4">
                  <a:txBody>
                    <a:bodyPr/>
                    <a:lstStyle/>
                    <a:p>
                      <a:pPr algn="ctr" fontAlgn="b"/>
                      <a:r>
                        <a:rPr lang="en-US" sz="1400" b="1" i="0" u="none" strike="noStrike" dirty="0" err="1">
                          <a:solidFill>
                            <a:srgbClr val="000000"/>
                          </a:solidFill>
                          <a:effectLst/>
                          <a:latin typeface="Calibri" panose="020F0502020204030204" pitchFamily="34" charset="0"/>
                        </a:rPr>
                        <a:t>Specialised</a:t>
                      </a:r>
                      <a:r>
                        <a:rPr lang="en-US" sz="1400" b="1" i="0" u="none" strike="noStrike" dirty="0">
                          <a:solidFill>
                            <a:srgbClr val="000000"/>
                          </a:solidFill>
                          <a:effectLst/>
                          <a:latin typeface="Calibri" panose="020F0502020204030204" pitchFamily="34" charset="0"/>
                        </a:rPr>
                        <a:t> Psychiatric Hospital</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r>
                        <a:rPr lang="en-US" sz="1400" b="0" i="0" u="none" strike="noStrike" dirty="0">
                          <a:solidFill>
                            <a:srgbClr val="000000"/>
                          </a:solidFill>
                          <a:effectLst/>
                          <a:latin typeface="Calibri" panose="020F0502020204030204" pitchFamily="34" charset="0"/>
                        </a:rPr>
                        <a:t>Alexandra Hospital</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03060864"/>
                  </a:ext>
                </a:extLst>
              </a:tr>
              <a:tr h="239697">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en-US" sz="1400" b="0" i="0" u="none" strike="noStrike" dirty="0" err="1">
                          <a:solidFill>
                            <a:srgbClr val="000000"/>
                          </a:solidFill>
                          <a:effectLst/>
                          <a:latin typeface="Calibri" panose="020F0502020204030204" pitchFamily="34" charset="0"/>
                        </a:rPr>
                        <a:t>Lentegeur</a:t>
                      </a:r>
                      <a:r>
                        <a:rPr lang="en-US" sz="1400" b="0" i="0" u="none" strike="noStrike" dirty="0">
                          <a:solidFill>
                            <a:srgbClr val="000000"/>
                          </a:solidFill>
                          <a:effectLst/>
                          <a:latin typeface="Calibri" panose="020F0502020204030204" pitchFamily="34" charset="0"/>
                        </a:rPr>
                        <a:t> Hospital</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384679800"/>
                  </a:ext>
                </a:extLst>
              </a:tr>
              <a:tr h="239697">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en-US" sz="1400" b="0" i="0" u="none" strike="noStrike" dirty="0" err="1">
                          <a:solidFill>
                            <a:srgbClr val="000000"/>
                          </a:solidFill>
                          <a:effectLst/>
                          <a:latin typeface="Calibri" panose="020F0502020204030204" pitchFamily="34" charset="0"/>
                        </a:rPr>
                        <a:t>Stikland</a:t>
                      </a:r>
                      <a:r>
                        <a:rPr lang="en-US" sz="1400" b="0" i="0" u="none" strike="noStrike" dirty="0">
                          <a:solidFill>
                            <a:srgbClr val="000000"/>
                          </a:solidFill>
                          <a:effectLst/>
                          <a:latin typeface="Calibri" panose="020F0502020204030204" pitchFamily="34" charset="0"/>
                        </a:rPr>
                        <a:t> Hospital</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51004788"/>
                  </a:ext>
                </a:extLst>
              </a:tr>
              <a:tr h="239697">
                <a:tc vMerge="1">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en-US" sz="1400" b="0" i="0" u="none" strike="noStrike" dirty="0" err="1">
                          <a:solidFill>
                            <a:srgbClr val="000000"/>
                          </a:solidFill>
                          <a:effectLst/>
                          <a:latin typeface="Calibri" panose="020F0502020204030204" pitchFamily="34" charset="0"/>
                        </a:rPr>
                        <a:t>Valkenberg</a:t>
                      </a:r>
                      <a:r>
                        <a:rPr lang="en-US" sz="1400" b="0" i="0" u="none" strike="noStrike" dirty="0">
                          <a:solidFill>
                            <a:srgbClr val="000000"/>
                          </a:solidFill>
                          <a:effectLst/>
                          <a:latin typeface="Calibri" panose="020F0502020204030204" pitchFamily="34" charset="0"/>
                        </a:rPr>
                        <a:t> Hospital</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00666080"/>
                  </a:ext>
                </a:extLst>
              </a:tr>
              <a:tr h="335157">
                <a:tc>
                  <a:txBody>
                    <a:bodyPr/>
                    <a:lstStyle/>
                    <a:p>
                      <a:pPr algn="ctr" fontAlgn="b"/>
                      <a:r>
                        <a:rPr lang="en-US" sz="1100" b="1" i="0" u="none" strike="noStrike" dirty="0" err="1">
                          <a:solidFill>
                            <a:srgbClr val="000000"/>
                          </a:solidFill>
                          <a:effectLst/>
                          <a:latin typeface="Calibri" panose="020F0502020204030204" pitchFamily="34" charset="0"/>
                        </a:rPr>
                        <a:t>Specialised</a:t>
                      </a:r>
                      <a:r>
                        <a:rPr lang="en-US" sz="1100" b="1" i="0" u="none" strike="noStrike" dirty="0">
                          <a:solidFill>
                            <a:srgbClr val="000000"/>
                          </a:solidFill>
                          <a:effectLst/>
                          <a:latin typeface="Calibri" panose="020F0502020204030204" pitchFamily="34" charset="0"/>
                        </a:rPr>
                        <a:t> Rehabilitation Unit</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b"/>
                      <a:r>
                        <a:rPr lang="en-US" sz="1100" b="0" i="0" u="none" strike="noStrike" dirty="0">
                          <a:solidFill>
                            <a:srgbClr val="000000"/>
                          </a:solidFill>
                          <a:effectLst/>
                          <a:latin typeface="Calibri" panose="020F0502020204030204" pitchFamily="34" charset="0"/>
                        </a:rPr>
                        <a:t>Western Cape Rehabilitation Centre</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53218495"/>
                  </a:ext>
                </a:extLst>
              </a:tr>
            </a:tbl>
          </a:graphicData>
        </a:graphic>
      </p:graphicFrame>
      <p:pic>
        <p:nvPicPr>
          <p:cNvPr id="14" name="Picture 13"/>
          <p:cNvPicPr>
            <a:picLocks noChangeAspect="1"/>
          </p:cNvPicPr>
          <p:nvPr/>
        </p:nvPicPr>
        <p:blipFill>
          <a:blip r:embed="rId4" cstate="print"/>
          <a:stretch>
            <a:fillRect/>
          </a:stretch>
        </p:blipFill>
        <p:spPr>
          <a:xfrm>
            <a:off x="634011" y="2385888"/>
            <a:ext cx="3409069" cy="3715266"/>
          </a:xfrm>
          <a:prstGeom prst="rect">
            <a:avLst/>
          </a:prstGeom>
        </p:spPr>
      </p:pic>
      <p:sp>
        <p:nvSpPr>
          <p:cNvPr id="17" name="Round Diagonal Corner Rectangle 16"/>
          <p:cNvSpPr/>
          <p:nvPr/>
        </p:nvSpPr>
        <p:spPr>
          <a:xfrm>
            <a:off x="429122" y="980728"/>
            <a:ext cx="3854846" cy="1296144"/>
          </a:xfrm>
          <a:prstGeom prst="round2DiagRect">
            <a:avLst/>
          </a:prstGeom>
          <a:solidFill>
            <a:schemeClr val="accent6"/>
          </a:solidFill>
        </p:spPr>
        <p:txBody>
          <a:bodyPr wrap="square" anchor="ctr">
            <a:noAutofit/>
          </a:bodyPr>
          <a:lstStyle/>
          <a:p>
            <a:pPr lvl="0" algn="ctr">
              <a:defRPr/>
            </a:pPr>
            <a:r>
              <a:rPr lang="en-ZA" sz="1600" b="1" i="1" dirty="0">
                <a:solidFill>
                  <a:prstClr val="white"/>
                </a:solidFill>
                <a:latin typeface="Minion"/>
              </a:rPr>
              <a:t>About two-thirds live in the metropolitan area of Cape Town, which is also the provincial capital</a:t>
            </a:r>
            <a:endParaRPr kumimoji="0" lang="en-GB" sz="1600" b="1" i="1" u="none" strike="noStrike" kern="1200" cap="none" spc="0" normalizeH="0" baseline="0" noProof="0" dirty="0">
              <a:ln>
                <a:noFill/>
              </a:ln>
              <a:solidFill>
                <a:prstClr val="white"/>
              </a:solidFill>
              <a:effectLst/>
              <a:uLnTx/>
              <a:uFillTx/>
              <a:latin typeface="Minion"/>
            </a:endParaRPr>
          </a:p>
        </p:txBody>
      </p:sp>
    </p:spTree>
    <p:custDataLst>
      <p:tags r:id="rId1"/>
    </p:custDataLst>
    <p:extLst>
      <p:ext uri="{BB962C8B-B14F-4D97-AF65-F5344CB8AC3E}">
        <p14:creationId xmlns:p14="http://schemas.microsoft.com/office/powerpoint/2010/main" xmlns="" val="222722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Metro Health Services</a:t>
            </a:r>
            <a:endParaRPr lang="en-GB" dirty="0">
              <a:solidFill>
                <a:srgbClr val="FF0000"/>
              </a:solidFill>
            </a:endParaRP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323528" y="2852936"/>
            <a:ext cx="4392488" cy="3240360"/>
          </a:xfrm>
          <a:prstGeom prst="rect">
            <a:avLst/>
          </a:prstGeom>
          <a:solidFill>
            <a:srgbClr val="009999"/>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Leading underlying natural causes of death, 2015:</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entury Gothic"/>
                <a:ea typeface="+mn-ea"/>
                <a:cs typeface="+mn-cs"/>
              </a:rPr>
              <a:t>[Source: Mortality and causes of death in South Africa, 2015: Findings from death notification, Statistical Release P0309.3]</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Diabetes mellitus  (7.5%)</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HIV (6.3%)</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Ischaemic heart disease (5.7%)</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Cerebrovascular disease (4.9%)</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TB (4.5%)</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Chronic lower respiratory disease s (4.4%)</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Malignant neoplasms (4.3%)</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Malignant neoplasms of respiratory and intrathoracic organs (4.2%)</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Hypertensive diseases (4.1%)</a:t>
            </a:r>
          </a:p>
          <a:p>
            <a:pPr marL="360000" lvl="1" fontAlgn="auto">
              <a:spcBef>
                <a:spcPts val="300"/>
              </a:spcBef>
              <a:spcAft>
                <a:spcPts val="0"/>
              </a:spcAft>
              <a:buClr>
                <a:srgbClr val="002060"/>
              </a:buClr>
              <a:buBlip>
                <a:blip r:embed="rId3"/>
              </a:buBlip>
              <a:defRPr/>
            </a:pPr>
            <a:r>
              <a:rPr lang="en-ZA" sz="1200" dirty="0">
                <a:solidFill>
                  <a:prstClr val="black"/>
                </a:solidFill>
                <a:latin typeface="Century Gothic" pitchFamily="34" charset="0"/>
              </a:rPr>
              <a:t>Other forms of heart disease (3.1%)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9" name="Text Placeholder 5"/>
          <p:cNvSpPr txBox="1">
            <a:spLocks/>
          </p:cNvSpPr>
          <p:nvPr/>
        </p:nvSpPr>
        <p:spPr>
          <a:xfrm>
            <a:off x="323528" y="1052736"/>
            <a:ext cx="4392488" cy="1728192"/>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patient volumes for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headcounts = 9 644 822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utilisation rate = 2.3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Inpatients (separations) in district hospitals  = 148 499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Bed utilisation rate = 94%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Average length of stay = 3.9</a:t>
            </a:r>
          </a:p>
        </p:txBody>
      </p:sp>
      <p:sp>
        <p:nvSpPr>
          <p:cNvPr id="10" name="Text Placeholder 5"/>
          <p:cNvSpPr txBox="1">
            <a:spLocks/>
          </p:cNvSpPr>
          <p:nvPr/>
        </p:nvSpPr>
        <p:spPr>
          <a:xfrm>
            <a:off x="4751512" y="1052736"/>
            <a:ext cx="3924944" cy="1728192"/>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HAST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Clients remaining on ART = 205 256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HIV tests done = 94 0365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TB client treatment success rate = 81.3% </a:t>
            </a:r>
          </a:p>
        </p:txBody>
      </p:sp>
      <p:sp>
        <p:nvSpPr>
          <p:cNvPr id="12" name="Text Placeholder 5"/>
          <p:cNvSpPr txBox="1">
            <a:spLocks/>
          </p:cNvSpPr>
          <p:nvPr/>
        </p:nvSpPr>
        <p:spPr>
          <a:xfrm>
            <a:off x="4751512" y="2852936"/>
            <a:ext cx="3924944" cy="3240360"/>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MCWH and First 1 000 days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Antenatal visits before 20 weeks = 66.6%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Infant 1st PCR test positive around 10 weeks rate = -0.7%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Immunisation coverage under 1 year = 79.9%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number of deliveries = 61 124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Delivery in 10 to 19 years in facility rate = 8.9%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Cervical cancer screening coverage 30 years and older = 54.4% (60 730)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School Grade 1 learners screened = </a:t>
            </a:r>
            <a:r>
              <a:rPr lang="en-ZA" sz="1200" dirty="0">
                <a:solidFill>
                  <a:prstClr val="black"/>
                </a:solidFill>
                <a:latin typeface="Century Gothic" pitchFamily="34" charset="0"/>
              </a:rPr>
              <a:t>29 988</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Tree>
    <p:custDataLst>
      <p:tags r:id="rId1"/>
    </p:custDataLst>
    <p:extLst>
      <p:ext uri="{BB962C8B-B14F-4D97-AF65-F5344CB8AC3E}">
        <p14:creationId xmlns:p14="http://schemas.microsoft.com/office/powerpoint/2010/main" xmlns="" val="201217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BEDS: METRO HEALTH SERVICES</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4848449" y="1122254"/>
            <a:ext cx="4032126" cy="4963874"/>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2" name="Text Placeholder 5"/>
          <p:cNvSpPr txBox="1">
            <a:spLocks/>
          </p:cNvSpPr>
          <p:nvPr/>
        </p:nvSpPr>
        <p:spPr>
          <a:xfrm>
            <a:off x="563529" y="1122254"/>
            <a:ext cx="4032126" cy="4927589"/>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xmlns="" val="1691609977"/>
              </p:ext>
            </p:extLst>
          </p:nvPr>
        </p:nvGraphicFramePr>
        <p:xfrm>
          <a:off x="567648" y="1952669"/>
          <a:ext cx="4032127" cy="2499941"/>
        </p:xfrm>
        <a:graphic>
          <a:graphicData uri="http://schemas.openxmlformats.org/drawingml/2006/table">
            <a:tbl>
              <a:tblPr/>
              <a:tblGrid>
                <a:gridCol w="1888421">
                  <a:extLst>
                    <a:ext uri="{9D8B030D-6E8A-4147-A177-3AD203B41FA5}">
                      <a16:colId xmlns:a16="http://schemas.microsoft.com/office/drawing/2014/main" xmlns="" val="4097234708"/>
                    </a:ext>
                  </a:extLst>
                </a:gridCol>
                <a:gridCol w="1363888">
                  <a:extLst>
                    <a:ext uri="{9D8B030D-6E8A-4147-A177-3AD203B41FA5}">
                      <a16:colId xmlns:a16="http://schemas.microsoft.com/office/drawing/2014/main" xmlns="" val="2406043982"/>
                    </a:ext>
                  </a:extLst>
                </a:gridCol>
                <a:gridCol w="779818">
                  <a:extLst>
                    <a:ext uri="{9D8B030D-6E8A-4147-A177-3AD203B41FA5}">
                      <a16:colId xmlns:a16="http://schemas.microsoft.com/office/drawing/2014/main" xmlns="" val="4209518947"/>
                    </a:ext>
                  </a:extLst>
                </a:gridCol>
              </a:tblGrid>
              <a:tr h="191370">
                <a:tc gridSpan="3">
                  <a:txBody>
                    <a:bodyPr/>
                    <a:lstStyle/>
                    <a:p>
                      <a:pPr algn="ctr" fontAlgn="b"/>
                      <a:r>
                        <a:rPr lang="en-US" sz="1200" b="1" i="0" u="none" strike="noStrike" dirty="0">
                          <a:solidFill>
                            <a:srgbClr val="000000"/>
                          </a:solidFill>
                          <a:effectLst/>
                          <a:latin typeface="Century Gothic" panose="020B0502020202020204" pitchFamily="34" charset="0"/>
                        </a:rPr>
                        <a:t>District Hospitals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74576907"/>
                  </a:ext>
                </a:extLst>
              </a:tr>
              <a:tr h="164031">
                <a:tc gridSpan="3">
                  <a:txBody>
                    <a:bodyPr/>
                    <a:lstStyle/>
                    <a:p>
                      <a:pPr algn="ctr" fontAlgn="b"/>
                      <a:r>
                        <a:rPr lang="en-ZA" sz="1000" b="1" i="0" u="none" strike="noStrike" dirty="0">
                          <a:solidFill>
                            <a:srgbClr val="000000"/>
                          </a:solidFill>
                          <a:effectLst/>
                          <a:latin typeface="Century Gothic" panose="020B0502020202020204" pitchFamily="34" charset="0"/>
                        </a:rPr>
                        <a:t>City of Cape Town Metropolitan 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510880543"/>
                  </a:ext>
                </a:extLst>
              </a:tr>
              <a:tr h="164031">
                <a:tc>
                  <a:txBody>
                    <a:bodyPr/>
                    <a:lstStyle/>
                    <a:p>
                      <a:pPr algn="l" fontAlgn="b"/>
                      <a:r>
                        <a:rPr lang="en-US" sz="1000" b="1" i="0" u="none" strike="noStrike">
                          <a:solidFill>
                            <a:srgbClr val="000000"/>
                          </a:solidFill>
                          <a:effectLst/>
                          <a:latin typeface="Century Gothic" panose="020B0502020202020204" pitchFamily="34" charset="0"/>
                        </a:rPr>
                        <a:t>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Beds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4138308371"/>
                  </a:ext>
                </a:extLst>
              </a:tr>
              <a:tr h="164031">
                <a:tc rowSpan="2">
                  <a:txBody>
                    <a:bodyPr/>
                    <a:lstStyle/>
                    <a:p>
                      <a:pPr algn="l" fontAlgn="ctr"/>
                      <a:r>
                        <a:rPr lang="en-US" sz="1000" b="1" i="0" u="none" strike="noStrike">
                          <a:solidFill>
                            <a:srgbClr val="000000"/>
                          </a:solidFill>
                          <a:effectLst/>
                          <a:latin typeface="Century Gothic" panose="020B0502020202020204" pitchFamily="34" charset="0"/>
                        </a:rPr>
                        <a:t>Eastern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Eerste River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entury Gothic" panose="020B0502020202020204" pitchFamily="34" charset="0"/>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8595471"/>
                  </a:ext>
                </a:extLst>
              </a:tr>
              <a:tr h="173144">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Helderberg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13779536"/>
                  </a:ext>
                </a:extLst>
              </a:tr>
              <a:tr h="164031">
                <a:tc rowSpan="2">
                  <a:txBody>
                    <a:bodyPr/>
                    <a:lstStyle/>
                    <a:p>
                      <a:pPr algn="l" fontAlgn="ctr"/>
                      <a:r>
                        <a:rPr lang="en-ZA" sz="1000" b="1" i="0" u="none" strike="noStrike">
                          <a:solidFill>
                            <a:srgbClr val="000000"/>
                          </a:solidFill>
                          <a:effectLst/>
                          <a:latin typeface="Century Gothic" panose="020B0502020202020204" pitchFamily="34" charset="0"/>
                        </a:rPr>
                        <a:t>Cape Town Southern Health sub-District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False Bay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2602215"/>
                  </a:ext>
                </a:extLst>
              </a:tr>
              <a:tr h="193494">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Victoria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entury Gothic" panose="020B050202020202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9387923"/>
                  </a:ext>
                </a:extLst>
              </a:tr>
              <a:tr h="164031">
                <a:tc>
                  <a:txBody>
                    <a:bodyPr/>
                    <a:lstStyle/>
                    <a:p>
                      <a:pPr algn="l" fontAlgn="b"/>
                      <a:r>
                        <a:rPr lang="en-ZA" sz="1000" b="1" i="0" u="none" strike="noStrike">
                          <a:solidFill>
                            <a:srgbClr val="000000"/>
                          </a:solidFill>
                          <a:effectLst/>
                          <a:latin typeface="Century Gothic" panose="020B0502020202020204" pitchFamily="34" charset="0"/>
                        </a:rPr>
                        <a:t>Cape Town Western Health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Wesfleur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9871439"/>
                  </a:ext>
                </a:extLst>
              </a:tr>
              <a:tr h="164031">
                <a:tc>
                  <a:txBody>
                    <a:bodyPr/>
                    <a:lstStyle/>
                    <a:p>
                      <a:pPr algn="l" fontAlgn="b"/>
                      <a:r>
                        <a:rPr lang="en-US" sz="1000" b="1" i="0" u="none" strike="noStrike">
                          <a:solidFill>
                            <a:srgbClr val="000000"/>
                          </a:solidFill>
                          <a:effectLst/>
                          <a:latin typeface="Century Gothic" panose="020B0502020202020204" pitchFamily="34" charset="0"/>
                        </a:rPr>
                        <a:t>Khayelitsha Health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Khayelitsha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9808851"/>
                  </a:ext>
                </a:extLst>
              </a:tr>
              <a:tr h="164031">
                <a:tc>
                  <a:txBody>
                    <a:bodyPr/>
                    <a:lstStyle/>
                    <a:p>
                      <a:pPr algn="l" fontAlgn="b"/>
                      <a:r>
                        <a:rPr lang="en-US" sz="1000" b="1" i="0" u="none" strike="noStrike">
                          <a:solidFill>
                            <a:srgbClr val="000000"/>
                          </a:solidFill>
                          <a:effectLst/>
                          <a:latin typeface="Century Gothic" panose="020B0502020202020204" pitchFamily="34" charset="0"/>
                        </a:rPr>
                        <a:t>Klipfontein Health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GF Jooste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1696844"/>
                  </a:ext>
                </a:extLst>
              </a:tr>
              <a:tr h="164031">
                <a:tc>
                  <a:txBody>
                    <a:bodyPr/>
                    <a:lstStyle/>
                    <a:p>
                      <a:pPr algn="l" fontAlgn="b"/>
                      <a:r>
                        <a:rPr lang="en-US" sz="1000" b="1" i="0" u="none" strike="noStrike">
                          <a:solidFill>
                            <a:srgbClr val="000000"/>
                          </a:solidFill>
                          <a:effectLst/>
                          <a:latin typeface="Century Gothic" panose="020B0502020202020204" pitchFamily="34" charset="0"/>
                        </a:rPr>
                        <a:t>Mitchells Plain Health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Mitchells Plain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2843500"/>
                  </a:ext>
                </a:extLst>
              </a:tr>
              <a:tr h="164031">
                <a:tc>
                  <a:txBody>
                    <a:bodyPr/>
                    <a:lstStyle/>
                    <a:p>
                      <a:pPr algn="l" fontAlgn="b"/>
                      <a:r>
                        <a:rPr lang="en-US" sz="1000" b="1" i="0" u="none" strike="noStrike">
                          <a:solidFill>
                            <a:srgbClr val="000000"/>
                          </a:solidFill>
                          <a:effectLst/>
                          <a:latin typeface="Century Gothic" panose="020B0502020202020204" pitchFamily="34" charset="0"/>
                        </a:rPr>
                        <a:t>Tygerberg Health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Karl Bremer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989184"/>
                  </a:ext>
                </a:extLst>
              </a:tr>
              <a:tr h="164031">
                <a:tc>
                  <a:txBody>
                    <a:bodyPr/>
                    <a:lstStyle/>
                    <a:p>
                      <a:pPr algn="l" fontAlgn="b"/>
                      <a:r>
                        <a:rPr lang="en-US" sz="10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1624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2616453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154046872"/>
              </p:ext>
            </p:extLst>
          </p:nvPr>
        </p:nvGraphicFramePr>
        <p:xfrm>
          <a:off x="4860352" y="1185558"/>
          <a:ext cx="4032128" cy="2418633"/>
        </p:xfrm>
        <a:graphic>
          <a:graphicData uri="http://schemas.openxmlformats.org/drawingml/2006/table">
            <a:tbl>
              <a:tblPr/>
              <a:tblGrid>
                <a:gridCol w="1702795">
                  <a:extLst>
                    <a:ext uri="{9D8B030D-6E8A-4147-A177-3AD203B41FA5}">
                      <a16:colId xmlns:a16="http://schemas.microsoft.com/office/drawing/2014/main" xmlns="" val="160655403"/>
                    </a:ext>
                  </a:extLst>
                </a:gridCol>
                <a:gridCol w="1244351">
                  <a:extLst>
                    <a:ext uri="{9D8B030D-6E8A-4147-A177-3AD203B41FA5}">
                      <a16:colId xmlns:a16="http://schemas.microsoft.com/office/drawing/2014/main" xmlns="" val="574829209"/>
                    </a:ext>
                  </a:extLst>
                </a:gridCol>
                <a:gridCol w="1084982">
                  <a:extLst>
                    <a:ext uri="{9D8B030D-6E8A-4147-A177-3AD203B41FA5}">
                      <a16:colId xmlns:a16="http://schemas.microsoft.com/office/drawing/2014/main" xmlns="" val="3471953406"/>
                    </a:ext>
                  </a:extLst>
                </a:gridCol>
              </a:tblGrid>
              <a:tr h="316025">
                <a:tc rowSpan="2">
                  <a:txBody>
                    <a:bodyPr/>
                    <a:lstStyle/>
                    <a:p>
                      <a:pPr algn="l" fontAlgn="b"/>
                      <a:r>
                        <a:rPr lang="en-US" sz="1200" b="1" i="0" u="none" strike="noStrike" dirty="0">
                          <a:solidFill>
                            <a:srgbClr val="000000"/>
                          </a:solidFill>
                          <a:effectLst/>
                          <a:latin typeface="Century Gothic" panose="020B0502020202020204" pitchFamily="34" charset="0"/>
                        </a:rPr>
                        <a:t>Regional Hospital</a:t>
                      </a:r>
                    </a:p>
                    <a:p>
                      <a:pPr algn="l" fontAlgn="b"/>
                      <a:r>
                        <a:rPr lang="en-US" sz="1000" b="1" i="0" u="none" strike="noStrike" dirty="0">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0" i="0" u="none" strike="noStrike" dirty="0">
                          <a:solidFill>
                            <a:srgbClr val="000000"/>
                          </a:solidFill>
                          <a:effectLst/>
                          <a:latin typeface="Century Gothic" panose="020B0502020202020204" pitchFamily="34" charset="0"/>
                        </a:rPr>
                        <a:t>New Somerset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entury Gothic" panose="020B0502020202020204" pitchFamily="34" charset="0"/>
                        </a:rPr>
                        <a:t>334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0274085"/>
                  </a:ext>
                </a:extLst>
              </a:tr>
              <a:tr h="316025">
                <a:tc vMerge="1">
                  <a:txBody>
                    <a:bodyPr/>
                    <a:lstStyle/>
                    <a:p>
                      <a:pPr algn="l" fontAlgn="b"/>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Mowbray Maternity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entury Gothic" panose="020B0502020202020204"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7494626"/>
                  </a:ext>
                </a:extLst>
              </a:tr>
              <a:tr h="316025">
                <a:tc rowSpan="5">
                  <a:txBody>
                    <a:bodyPr/>
                    <a:lstStyle/>
                    <a:p>
                      <a:pPr marL="0" algn="l" defTabSz="914400" rtl="0" eaLnBrk="1" fontAlgn="b" latinLnBrk="0" hangingPunct="1"/>
                      <a:r>
                        <a:rPr lang="en-US" sz="1200" b="1" i="0" u="none" strike="noStrike" kern="1200" dirty="0" err="1">
                          <a:solidFill>
                            <a:srgbClr val="000000"/>
                          </a:solidFill>
                          <a:effectLst/>
                          <a:latin typeface="Century Gothic" panose="020B0502020202020204" pitchFamily="34" charset="0"/>
                          <a:ea typeface="+mn-ea"/>
                          <a:cs typeface="+mn-cs"/>
                        </a:rPr>
                        <a:t>Specialised</a:t>
                      </a:r>
                      <a:r>
                        <a:rPr lang="en-US" sz="1200" b="1" i="0" u="none" strike="noStrike" kern="1200" dirty="0">
                          <a:solidFill>
                            <a:srgbClr val="000000"/>
                          </a:solidFill>
                          <a:effectLst/>
                          <a:latin typeface="Century Gothic" panose="020B0502020202020204" pitchFamily="34" charset="0"/>
                          <a:ea typeface="+mn-ea"/>
                          <a:cs typeface="+mn-cs"/>
                        </a:rPr>
                        <a:t> Psychiatric Hospital</a:t>
                      </a:r>
                    </a:p>
                    <a:p>
                      <a:pPr marL="0" algn="l" defTabSz="914400" rtl="0" eaLnBrk="1" fontAlgn="b" latinLnBrk="0" hangingPunct="1"/>
                      <a:r>
                        <a:rPr lang="en-US" sz="1200" b="1" i="0" u="none" strike="noStrike" kern="1200" dirty="0">
                          <a:solidFill>
                            <a:srgbClr val="000000"/>
                          </a:solidFill>
                          <a:effectLst/>
                          <a:latin typeface="Century Gothic" panose="020B0502020202020204" pitchFamily="34" charset="0"/>
                          <a:ea typeface="+mn-ea"/>
                          <a:cs typeface="+mn-cs"/>
                        </a:rPr>
                        <a:t> </a:t>
                      </a:r>
                    </a:p>
                    <a:p>
                      <a:pPr marL="0" algn="l" defTabSz="914400" rtl="0" eaLnBrk="1" fontAlgn="b" latinLnBrk="0" hangingPunct="1"/>
                      <a:r>
                        <a:rPr lang="en-US" sz="1200" b="1" i="0" u="none" strike="noStrike" kern="1200" dirty="0">
                          <a:solidFill>
                            <a:srgbClr val="000000"/>
                          </a:solidFill>
                          <a:effectLst/>
                          <a:latin typeface="Century Gothic" panose="020B0502020202020204" pitchFamily="34" charset="0"/>
                          <a:ea typeface="+mn-ea"/>
                          <a:cs typeface="+mn-cs"/>
                        </a:rPr>
                        <a:t> </a:t>
                      </a:r>
                    </a:p>
                    <a:p>
                      <a:pPr marL="0" algn="l" defTabSz="914400" rtl="0" eaLnBrk="1" fontAlgn="b" latinLnBrk="0" hangingPunct="1"/>
                      <a:r>
                        <a:rPr lang="en-US" sz="1200" b="1" i="0" u="none" strike="noStrike" kern="1200" dirty="0">
                          <a:solidFill>
                            <a:srgbClr val="000000"/>
                          </a:solidFill>
                          <a:effectLst/>
                          <a:latin typeface="Century Gothic" panose="020B0502020202020204" pitchFamily="34" charset="0"/>
                          <a:ea typeface="+mn-ea"/>
                          <a:cs typeface="+mn-cs"/>
                        </a:rPr>
                        <a:t> </a:t>
                      </a:r>
                    </a:p>
                    <a:p>
                      <a:pPr algn="l" fontAlgn="b"/>
                      <a:r>
                        <a:rPr lang="en-US" sz="1000" b="1" i="0" u="none" strike="noStrike" dirty="0">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Alexandra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9298634"/>
                  </a:ext>
                </a:extLst>
              </a:tr>
              <a:tr h="172377">
                <a:tc vMerge="1">
                  <a:txBody>
                    <a:bodyPr/>
                    <a:lstStyle/>
                    <a:p>
                      <a:pPr algn="l" fontAlgn="b"/>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entury Gothic" panose="020B0502020202020204" pitchFamily="34" charset="0"/>
                        </a:rPr>
                        <a:t>Lentegeur</a:t>
                      </a:r>
                      <a:r>
                        <a:rPr lang="en-US" sz="1000" b="0" i="0" u="none" strike="noStrike" dirty="0">
                          <a:solidFill>
                            <a:srgbClr val="000000"/>
                          </a:solidFill>
                          <a:effectLst/>
                          <a:latin typeface="Century Gothic" panose="020B0502020202020204" pitchFamily="34" charset="0"/>
                        </a:rPr>
                        <a:t>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entury Gothic" panose="020B0502020202020204" pitchFamily="34" charset="0"/>
                        </a:rPr>
                        <a:t>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6318749"/>
                  </a:ext>
                </a:extLst>
              </a:tr>
              <a:tr h="172377">
                <a:tc vMerge="1">
                  <a:txBody>
                    <a:bodyPr/>
                    <a:lstStyle/>
                    <a:p>
                      <a:pPr algn="l" fontAlgn="b"/>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entury Gothic" panose="020B0502020202020204" pitchFamily="34" charset="0"/>
                        </a:rPr>
                        <a:t>Stikland</a:t>
                      </a:r>
                      <a:r>
                        <a:rPr lang="en-US" sz="1000" b="0" i="0" u="none" strike="noStrike" dirty="0">
                          <a:solidFill>
                            <a:srgbClr val="000000"/>
                          </a:solidFill>
                          <a:effectLst/>
                          <a:latin typeface="Century Gothic" panose="020B0502020202020204" pitchFamily="34" charset="0"/>
                        </a:rPr>
                        <a:t>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848269"/>
                  </a:ext>
                </a:extLst>
              </a:tr>
              <a:tr h="172377">
                <a:tc vMerge="1">
                  <a:txBody>
                    <a:bodyPr/>
                    <a:lstStyle/>
                    <a:p>
                      <a:pPr algn="l" fontAlgn="b"/>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Century Gothic" panose="020B0502020202020204" pitchFamily="34" charset="0"/>
                        </a:rPr>
                        <a:t>Valkenberg</a:t>
                      </a:r>
                      <a:r>
                        <a:rPr lang="en-US" sz="1000" b="0" i="0" u="none" strike="noStrike" dirty="0">
                          <a:solidFill>
                            <a:srgbClr val="000000"/>
                          </a:solidFill>
                          <a:effectLst/>
                          <a:latin typeface="Century Gothic" panose="020B0502020202020204" pitchFamily="34" charset="0"/>
                        </a:rPr>
                        <a:t>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702178"/>
                  </a:ext>
                </a:extLst>
              </a:tr>
              <a:tr h="172377">
                <a:tc vMerge="1">
                  <a:txBody>
                    <a:bodyPr/>
                    <a:lstStyle/>
                    <a:p>
                      <a:pPr algn="l" fontAlgn="b"/>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3521620"/>
                  </a:ext>
                </a:extLst>
              </a:tr>
              <a:tr h="172377">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5313404"/>
                  </a:ext>
                </a:extLst>
              </a:tr>
              <a:tr h="316025">
                <a:tc>
                  <a:txBody>
                    <a:bodyPr/>
                    <a:lstStyle/>
                    <a:p>
                      <a:pPr algn="l" fontAlgn="b"/>
                      <a:r>
                        <a:rPr lang="en-US" sz="1000" b="1" i="0" u="none" strike="noStrike">
                          <a:solidFill>
                            <a:srgbClr val="000000"/>
                          </a:solidFill>
                          <a:effectLst/>
                          <a:latin typeface="Century Gothic" panose="020B0502020202020204" pitchFamily="34" charset="0"/>
                        </a:rPr>
                        <a:t>Specialised Rehabilitation 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entury Gothic" panose="020B0502020202020204" pitchFamily="34" charset="0"/>
                        </a:rPr>
                        <a:t>Western Cape Rehabilitation Centre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3715908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868310698"/>
              </p:ext>
            </p:extLst>
          </p:nvPr>
        </p:nvGraphicFramePr>
        <p:xfrm>
          <a:off x="4848449" y="3912688"/>
          <a:ext cx="4044031" cy="1343025"/>
        </p:xfrm>
        <a:graphic>
          <a:graphicData uri="http://schemas.openxmlformats.org/drawingml/2006/table">
            <a:tbl>
              <a:tblPr/>
              <a:tblGrid>
                <a:gridCol w="1662442">
                  <a:extLst>
                    <a:ext uri="{9D8B030D-6E8A-4147-A177-3AD203B41FA5}">
                      <a16:colId xmlns:a16="http://schemas.microsoft.com/office/drawing/2014/main" xmlns="" val="859536964"/>
                    </a:ext>
                  </a:extLst>
                </a:gridCol>
                <a:gridCol w="1933290">
                  <a:extLst>
                    <a:ext uri="{9D8B030D-6E8A-4147-A177-3AD203B41FA5}">
                      <a16:colId xmlns:a16="http://schemas.microsoft.com/office/drawing/2014/main" xmlns="" val="881884023"/>
                    </a:ext>
                  </a:extLst>
                </a:gridCol>
                <a:gridCol w="448299">
                  <a:extLst>
                    <a:ext uri="{9D8B030D-6E8A-4147-A177-3AD203B41FA5}">
                      <a16:colId xmlns:a16="http://schemas.microsoft.com/office/drawing/2014/main" xmlns="" val="50043562"/>
                    </a:ext>
                  </a:extLst>
                </a:gridCol>
              </a:tblGrid>
              <a:tr h="171450">
                <a:tc rowSpan="6">
                  <a:txBody>
                    <a:bodyPr/>
                    <a:lstStyle/>
                    <a:p>
                      <a:pPr algn="ctr" fontAlgn="ctr"/>
                      <a:r>
                        <a:rPr lang="en-US" sz="1000" b="1" i="0" u="none" strike="noStrike" dirty="0" err="1">
                          <a:solidFill>
                            <a:srgbClr val="000000"/>
                          </a:solidFill>
                          <a:effectLst/>
                          <a:latin typeface="Century Gothic" panose="020B0502020202020204" pitchFamily="34" charset="0"/>
                        </a:rPr>
                        <a:t>Specialised</a:t>
                      </a:r>
                      <a:r>
                        <a:rPr lang="en-US" sz="1000" b="1" i="0" u="none" strike="noStrike" dirty="0">
                          <a:solidFill>
                            <a:srgbClr val="000000"/>
                          </a:solidFill>
                          <a:effectLst/>
                          <a:latin typeface="Century Gothic" panose="020B0502020202020204" pitchFamily="34" charset="0"/>
                        </a:rPr>
                        <a:t> TB Hospital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0" i="0" u="none" strike="noStrike">
                          <a:solidFill>
                            <a:srgbClr val="000000"/>
                          </a:solidFill>
                          <a:effectLst/>
                          <a:latin typeface="Century Gothic" panose="020B0502020202020204" pitchFamily="34" charset="0"/>
                        </a:rPr>
                        <a:t>Brewelskloof TB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2653062"/>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Brooklyn Chest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9797020"/>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DP Marais TB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4632243"/>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Harry Comay TB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21058922"/>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Malmesbury Infectious Disease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7445890"/>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Sonstraal TB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29138196"/>
                  </a:ext>
                </a:extLst>
              </a:tr>
              <a:tr h="171450">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1026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8322791"/>
                  </a:ext>
                </a:extLst>
              </a:tr>
            </a:tbl>
          </a:graphicData>
        </a:graphic>
      </p:graphicFrame>
    </p:spTree>
    <p:custDataLst>
      <p:tags r:id="rId1"/>
    </p:custDataLst>
    <p:extLst>
      <p:ext uri="{BB962C8B-B14F-4D97-AF65-F5344CB8AC3E}">
        <p14:creationId xmlns:p14="http://schemas.microsoft.com/office/powerpoint/2010/main" xmlns="" val="206496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Governance &amp; Leadership</a:t>
            </a:r>
            <a:endParaRPr lang="en-GB" b="1" dirty="0"/>
          </a:p>
        </p:txBody>
      </p:sp>
    </p:spTree>
    <p:custDataLst>
      <p:tags r:id="rId1"/>
    </p:custDataLst>
    <p:extLst>
      <p:ext uri="{BB962C8B-B14F-4D97-AF65-F5344CB8AC3E}">
        <p14:creationId xmlns:p14="http://schemas.microsoft.com/office/powerpoint/2010/main" xmlns="" val="701930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Cape Winelands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pic>
        <p:nvPicPr>
          <p:cNvPr id="30" name="Picture 29"/>
          <p:cNvPicPr/>
          <p:nvPr/>
        </p:nvPicPr>
        <p:blipFill>
          <a:blip r:embed="rId3" cstate="print"/>
          <a:stretch>
            <a:fillRect/>
          </a:stretch>
        </p:blipFill>
        <p:spPr>
          <a:xfrm>
            <a:off x="107505" y="1052736"/>
            <a:ext cx="4896544" cy="5040560"/>
          </a:xfrm>
          <a:prstGeom prst="rect">
            <a:avLst/>
          </a:prstGeom>
        </p:spPr>
      </p:pic>
      <p:pic>
        <p:nvPicPr>
          <p:cNvPr id="31" name="Picture 30"/>
          <p:cNvPicPr/>
          <p:nvPr/>
        </p:nvPicPr>
        <p:blipFill>
          <a:blip r:embed="rId4" cstate="print">
            <a:extLst>
              <a:ext uri="{28A0092B-C50C-407E-A947-70E740481C1C}">
                <a14:useLocalDpi xmlns:a14="http://schemas.microsoft.com/office/drawing/2010/main" xmlns="" val="0"/>
              </a:ext>
            </a:extLst>
          </a:blip>
          <a:stretch>
            <a:fillRect/>
          </a:stretch>
        </p:blipFill>
        <p:spPr>
          <a:xfrm>
            <a:off x="107505" y="1052736"/>
            <a:ext cx="1080119" cy="1008112"/>
          </a:xfrm>
          <a:prstGeom prst="rect">
            <a:avLst/>
          </a:prstGeom>
        </p:spPr>
      </p:pic>
      <p:sp>
        <p:nvSpPr>
          <p:cNvPr id="32" name="Text Placeholder 5"/>
          <p:cNvSpPr txBox="1">
            <a:spLocks/>
          </p:cNvSpPr>
          <p:nvPr/>
        </p:nvSpPr>
        <p:spPr>
          <a:xfrm>
            <a:off x="5030110" y="1052736"/>
            <a:ext cx="4032126" cy="5040560"/>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Sub-districts (5):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Drakenstein</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Stellenbosch</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Witzenberg</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Breede Valley</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Langeberg</a:t>
            </a: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Facilities: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6 community day centres (CDCs)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39 fixed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5 satellite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28 mobiles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4 district hospitals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 specialised TB hospital</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estimates 2018/19: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population 916 385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Children under 5 years 80 611</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Geographic area: 21 473 km</a:t>
            </a:r>
            <a:r>
              <a:rPr kumimoji="0" lang="en-ZA" sz="1200" b="1" i="0" u="none" strike="noStrike" kern="1200" cap="none" spc="0" normalizeH="0" baseline="30000" noProof="0" dirty="0">
                <a:ln>
                  <a:noFill/>
                </a:ln>
                <a:solidFill>
                  <a:prstClr val="black"/>
                </a:solidFill>
                <a:effectLst/>
                <a:uLnTx/>
                <a:uFillTx/>
                <a:latin typeface="Century Gothic" pitchFamily="34" charset="0"/>
                <a:ea typeface="+mn-ea"/>
                <a:cs typeface="+mn-cs"/>
              </a:rPr>
              <a:t>2</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density: 43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5"/>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8" name="Round Diagonal Corner Rectangle 7"/>
          <p:cNvSpPr/>
          <p:nvPr/>
        </p:nvSpPr>
        <p:spPr>
          <a:xfrm>
            <a:off x="6732240" y="1102432"/>
            <a:ext cx="2356636" cy="1606488"/>
          </a:xfrm>
          <a:prstGeom prst="round2DiagRect">
            <a:avLst/>
          </a:prstGeom>
          <a:solidFill>
            <a:schemeClr val="accent6"/>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white"/>
                </a:solidFill>
                <a:effectLst/>
                <a:uLnTx/>
                <a:uFillTx/>
                <a:latin typeface="Minion"/>
                <a:ea typeface="+mn-ea"/>
                <a:cs typeface="+mn-cs"/>
              </a:rPr>
              <a:t>Rural district with the highest population density</a:t>
            </a:r>
          </a:p>
        </p:txBody>
      </p:sp>
    </p:spTree>
    <p:custDataLst>
      <p:tags r:id="rId1"/>
    </p:custDataLst>
    <p:extLst>
      <p:ext uri="{BB962C8B-B14F-4D97-AF65-F5344CB8AC3E}">
        <p14:creationId xmlns:p14="http://schemas.microsoft.com/office/powerpoint/2010/main" xmlns="" val="2860623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Cape Winelands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323528" y="2852936"/>
            <a:ext cx="4392488" cy="3240360"/>
          </a:xfrm>
          <a:prstGeom prst="rect">
            <a:avLst/>
          </a:prstGeom>
          <a:solidFill>
            <a:srgbClr val="009999"/>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Leading underlying natural causes of death, 2015:</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entury Gothic"/>
                <a:ea typeface="+mn-ea"/>
                <a:cs typeface="+mn-cs"/>
              </a:rPr>
              <a:t>[Source: Mortality and causes of death in South Africa, 2015: Findings from death notification, Statistical Release P0309.3]</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HIV disease (7.2%)</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Cerebrovascular diseases (6.9%)</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Diabetes mellitus (6.7%)</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Tuberculosis (6.6%)</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Chronic lower respiratory diseases (6.2%)</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Ischaemic heart diseases (5.5%)</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(5.0%)</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of </a:t>
            </a:r>
            <a:r>
              <a:rPr kumimoji="0" lang="en-GB" sz="1200" b="0" i="0" u="none" strike="noStrike" kern="1200" cap="none" spc="0" normalizeH="0" baseline="0" noProof="0" dirty="0" err="1">
                <a:ln>
                  <a:noFill/>
                </a:ln>
                <a:solidFill>
                  <a:prstClr val="black"/>
                </a:solidFill>
                <a:effectLst/>
                <a:uLnTx/>
                <a:uFillTx/>
                <a:latin typeface="Century Gothic" pitchFamily="34" charset="0"/>
                <a:ea typeface="+mn-ea"/>
                <a:cs typeface="+mn-cs"/>
              </a:rPr>
              <a:t>resp</a:t>
            </a: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 &amp; intrathoracic organs (5.0%)</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Hypertensive diseases (3.3%)</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Other forms of heart disease (3.2%)</a:t>
            </a: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9" name="Text Placeholder 5"/>
          <p:cNvSpPr txBox="1">
            <a:spLocks/>
          </p:cNvSpPr>
          <p:nvPr/>
        </p:nvSpPr>
        <p:spPr>
          <a:xfrm>
            <a:off x="323528" y="1052736"/>
            <a:ext cx="4392488" cy="1728192"/>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patient volumes for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headcounts = 1 647 613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utilisation rate = 1.8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Inpatients (separations) in district hospitals  = 27 290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Bed utilisation rate = 77.9%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Average length of stay = 2.7 days</a:t>
            </a:r>
          </a:p>
        </p:txBody>
      </p:sp>
      <p:sp>
        <p:nvSpPr>
          <p:cNvPr id="10" name="Text Placeholder 5"/>
          <p:cNvSpPr txBox="1">
            <a:spLocks/>
          </p:cNvSpPr>
          <p:nvPr/>
        </p:nvSpPr>
        <p:spPr>
          <a:xfrm>
            <a:off x="4751512" y="1052736"/>
            <a:ext cx="4068960" cy="1728192"/>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HAST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Clients remaining on ART = 32 119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HIV tests done = 196 865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TB client treatment success rate = 80.6% (7 188)</a:t>
            </a:r>
          </a:p>
        </p:txBody>
      </p:sp>
      <p:sp>
        <p:nvSpPr>
          <p:cNvPr id="12" name="Text Placeholder 5"/>
          <p:cNvSpPr txBox="1">
            <a:spLocks/>
          </p:cNvSpPr>
          <p:nvPr/>
        </p:nvSpPr>
        <p:spPr>
          <a:xfrm>
            <a:off x="4751512" y="2852936"/>
            <a:ext cx="4068960" cy="3240360"/>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MCWH and First 1 000 days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Antenatal visits before 20 weeks = 75.5% (13163)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Infant 1st PCR test positive around 10 weeks rate = 1.0% (1 290)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Immunisation coverage under 1 year = 67.9% (15 827)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number of deliveries = 14 352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Delivery in 10 to 19 years in facility rate = 11.9%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Cervical cancer screening coverage 30 years and older = 55.3% (22 525)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School Grade 1 learners screened = 9 756</a:t>
            </a:r>
          </a:p>
        </p:txBody>
      </p:sp>
    </p:spTree>
    <p:custDataLst>
      <p:tags r:id="rId1"/>
    </p:custDataLst>
    <p:extLst>
      <p:ext uri="{BB962C8B-B14F-4D97-AF65-F5344CB8AC3E}">
        <p14:creationId xmlns:p14="http://schemas.microsoft.com/office/powerpoint/2010/main" xmlns="" val="2336796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Central Karoo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6084168" y="1052736"/>
            <a:ext cx="2978068" cy="5040560"/>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Sub-districts (3):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Beaufort West</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Laingsburg</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Prince Albert</a:t>
            </a: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Facilities: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 community day centre (CDC)</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8 fixed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3 satellite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7 mobiles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4 district hospitals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0 specialised TB hospitals</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estimates 2018/19: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population 76 828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Children under 5 years 7 110</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Geographic area: 38 854 km</a:t>
            </a:r>
            <a:r>
              <a:rPr kumimoji="0" lang="en-ZA" sz="1200" b="1" i="0" u="none" strike="noStrike" kern="1200" cap="none" spc="0" normalizeH="0" baseline="30000" noProof="0" dirty="0">
                <a:ln>
                  <a:noFill/>
                </a:ln>
                <a:solidFill>
                  <a:prstClr val="black"/>
                </a:solidFill>
                <a:effectLst/>
                <a:uLnTx/>
                <a:uFillTx/>
                <a:latin typeface="Century Gothic" pitchFamily="34" charset="0"/>
                <a:ea typeface="+mn-ea"/>
                <a:cs typeface="+mn-cs"/>
              </a:rPr>
              <a:t>2</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density: 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8" name="Picture 7"/>
          <p:cNvPicPr/>
          <p:nvPr/>
        </p:nvPicPr>
        <p:blipFill>
          <a:blip r:embed="rId4" cstate="print"/>
          <a:stretch>
            <a:fillRect/>
          </a:stretch>
        </p:blipFill>
        <p:spPr>
          <a:xfrm>
            <a:off x="35496" y="1052736"/>
            <a:ext cx="6048672" cy="3384376"/>
          </a:xfrm>
          <a:prstGeom prst="rect">
            <a:avLst/>
          </a:prstGeom>
        </p:spPr>
      </p:pic>
      <p:pic>
        <p:nvPicPr>
          <p:cNvPr id="9" name="Picture 8"/>
          <p:cNvPicPr/>
          <p:nvPr/>
        </p:nvPicPr>
        <p:blipFill>
          <a:blip r:embed="rId5" cstate="print">
            <a:extLst>
              <a:ext uri="{28A0092B-C50C-407E-A947-70E740481C1C}">
                <a14:useLocalDpi xmlns:a14="http://schemas.microsoft.com/office/drawing/2010/main" xmlns="" val="0"/>
              </a:ext>
            </a:extLst>
          </a:blip>
          <a:stretch>
            <a:fillRect/>
          </a:stretch>
        </p:blipFill>
        <p:spPr>
          <a:xfrm>
            <a:off x="43962" y="1065312"/>
            <a:ext cx="1143662" cy="995536"/>
          </a:xfrm>
          <a:prstGeom prst="rect">
            <a:avLst/>
          </a:prstGeom>
        </p:spPr>
      </p:pic>
      <p:sp>
        <p:nvSpPr>
          <p:cNvPr id="10" name="Round Diagonal Corner Rectangle 9"/>
          <p:cNvSpPr/>
          <p:nvPr/>
        </p:nvSpPr>
        <p:spPr>
          <a:xfrm>
            <a:off x="683568" y="4725144"/>
            <a:ext cx="4835553" cy="1255091"/>
          </a:xfrm>
          <a:prstGeom prst="round2DiagRect">
            <a:avLst/>
          </a:prstGeom>
          <a:solidFill>
            <a:schemeClr val="accent6"/>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white"/>
                </a:solidFill>
                <a:effectLst/>
                <a:uLnTx/>
                <a:uFillTx/>
                <a:latin typeface="Minion"/>
                <a:ea typeface="+mn-ea"/>
                <a:cs typeface="+mn-cs"/>
              </a:rPr>
              <a:t>This district has the smallest population BUT covers the largest geographic area</a:t>
            </a:r>
          </a:p>
        </p:txBody>
      </p:sp>
    </p:spTree>
    <p:custDataLst>
      <p:tags r:id="rId1"/>
    </p:custDataLst>
    <p:extLst>
      <p:ext uri="{BB962C8B-B14F-4D97-AF65-F5344CB8AC3E}">
        <p14:creationId xmlns:p14="http://schemas.microsoft.com/office/powerpoint/2010/main" xmlns="" val="756949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Central Karoo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323528" y="2852936"/>
            <a:ext cx="4392488" cy="3240360"/>
          </a:xfrm>
          <a:prstGeom prst="rect">
            <a:avLst/>
          </a:prstGeom>
          <a:solidFill>
            <a:srgbClr val="009999"/>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Leading underlying natural causes of death, 2015:</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entury Gothic"/>
                <a:ea typeface="+mn-ea"/>
                <a:cs typeface="+mn-cs"/>
              </a:rPr>
              <a:t>[Source: Mortality and causes of death in South Africa, 2015: Findings from death notification, Statistical Release P0309.3]</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Chronic lower respiratory diseases (9.1%)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Tuberculosis (6.7%)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Cerebrovascular diseases (6.2%)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HIV disease (5.2%)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Diabetes mellitus (5.2%)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Hypertensive diseases (5.2%)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(4.1%)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of </a:t>
            </a:r>
            <a:r>
              <a:rPr kumimoji="0" lang="en-GB" sz="1200" b="0" i="0" u="none" strike="noStrike" kern="1200" cap="none" spc="0" normalizeH="0" baseline="0" noProof="0" dirty="0" err="1">
                <a:ln>
                  <a:noFill/>
                </a:ln>
                <a:solidFill>
                  <a:prstClr val="black"/>
                </a:solidFill>
                <a:effectLst/>
                <a:uLnTx/>
                <a:uFillTx/>
                <a:latin typeface="Century Gothic" pitchFamily="34" charset="0"/>
                <a:ea typeface="+mn-ea"/>
                <a:cs typeface="+mn-cs"/>
              </a:rPr>
              <a:t>resp</a:t>
            </a: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 &amp; intrathoracic organs (4.0%)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Ischaemic heart diseases (4.0%)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Other forms of heart disease (3.8%)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9" name="Text Placeholder 5"/>
          <p:cNvSpPr txBox="1">
            <a:spLocks/>
          </p:cNvSpPr>
          <p:nvPr/>
        </p:nvSpPr>
        <p:spPr>
          <a:xfrm>
            <a:off x="323528" y="1052736"/>
            <a:ext cx="4392488" cy="1728192"/>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patient volumes for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headcounts = 207 363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utilisation rate = 2.7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Inpatients (separations) in district hospitals  = 10 879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Bed utilisation rate = 70.1%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Average length of stay = 2.8 days</a:t>
            </a:r>
          </a:p>
        </p:txBody>
      </p:sp>
      <p:sp>
        <p:nvSpPr>
          <p:cNvPr id="10" name="Text Placeholder 5"/>
          <p:cNvSpPr txBox="1">
            <a:spLocks/>
          </p:cNvSpPr>
          <p:nvPr/>
        </p:nvSpPr>
        <p:spPr>
          <a:xfrm>
            <a:off x="4751512" y="1052736"/>
            <a:ext cx="3924944" cy="1728192"/>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HAST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Clients remaining on ART = 1 970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HIV tests done = 36 098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400" b="0" i="0" u="none" strike="noStrike" kern="1200" cap="none" spc="0" normalizeH="0" baseline="0" noProof="0" dirty="0">
                <a:ln>
                  <a:noFill/>
                </a:ln>
                <a:solidFill>
                  <a:prstClr val="black"/>
                </a:solidFill>
                <a:effectLst/>
                <a:uLnTx/>
                <a:uFillTx/>
                <a:latin typeface="Century Gothic" pitchFamily="34" charset="0"/>
                <a:ea typeface="+mn-ea"/>
                <a:cs typeface="+mn-cs"/>
              </a:rPr>
              <a:t>TB client treatment success rate = 83.5% (599)</a:t>
            </a:r>
          </a:p>
        </p:txBody>
      </p:sp>
      <p:sp>
        <p:nvSpPr>
          <p:cNvPr id="12" name="Text Placeholder 5"/>
          <p:cNvSpPr txBox="1">
            <a:spLocks/>
          </p:cNvSpPr>
          <p:nvPr/>
        </p:nvSpPr>
        <p:spPr>
          <a:xfrm>
            <a:off x="4751512" y="2852936"/>
            <a:ext cx="3924944" cy="3240360"/>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MCWH and First 1 000 days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Antenatal visits before 20 weeks = 74.7% (1239)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Infant 1st PCR test positive around 10 weeks rate = 1.1% (94)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Immunisation coverage under 1 year = 72.3% (1 349)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number of deliveries = 1 000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Delivery in 10 to 19 years in facility rate = 15.8%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Cervical cancer screening coverage 30 years and older = 73.9%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School Grade 1 learners screened = 1 119</a:t>
            </a:r>
          </a:p>
        </p:txBody>
      </p:sp>
    </p:spTree>
    <p:custDataLst>
      <p:tags r:id="rId1"/>
    </p:custDataLst>
    <p:extLst>
      <p:ext uri="{BB962C8B-B14F-4D97-AF65-F5344CB8AC3E}">
        <p14:creationId xmlns:p14="http://schemas.microsoft.com/office/powerpoint/2010/main" xmlns="" val="3145098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Eden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5615930" y="4221088"/>
            <a:ext cx="3132534" cy="1800200"/>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estimates 2018/19: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population 628 623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Children under 5 years 53 492</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Geographic area: 23 331km</a:t>
            </a:r>
            <a:r>
              <a:rPr kumimoji="0" lang="en-ZA" sz="1200" b="1" i="0" u="none" strike="noStrike" kern="1200" cap="none" spc="0" normalizeH="0" baseline="30000" noProof="0" dirty="0">
                <a:ln>
                  <a:noFill/>
                </a:ln>
                <a:solidFill>
                  <a:prstClr val="black"/>
                </a:solidFill>
                <a:effectLst/>
                <a:uLnTx/>
                <a:uFillTx/>
                <a:latin typeface="Century Gothic" pitchFamily="34" charset="0"/>
                <a:ea typeface="+mn-ea"/>
                <a:cs typeface="+mn-cs"/>
              </a:rPr>
              <a:t>2</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density: 27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8" name="Picture 7"/>
          <p:cNvPicPr/>
          <p:nvPr/>
        </p:nvPicPr>
        <p:blipFill>
          <a:blip r:embed="rId4" cstate="print"/>
          <a:stretch>
            <a:fillRect/>
          </a:stretch>
        </p:blipFill>
        <p:spPr>
          <a:xfrm>
            <a:off x="251520" y="1052737"/>
            <a:ext cx="6819640" cy="3096344"/>
          </a:xfrm>
          <a:prstGeom prst="rect">
            <a:avLst/>
          </a:prstGeom>
        </p:spPr>
      </p:pic>
      <p:pic>
        <p:nvPicPr>
          <p:cNvPr id="9" name="Picture 8"/>
          <p:cNvPicPr/>
          <p:nvPr/>
        </p:nvPicPr>
        <p:blipFill>
          <a:blip r:embed="rId5" cstate="print">
            <a:extLst>
              <a:ext uri="{28A0092B-C50C-407E-A947-70E740481C1C}">
                <a14:useLocalDpi xmlns:a14="http://schemas.microsoft.com/office/drawing/2010/main" xmlns="" val="0"/>
              </a:ext>
            </a:extLst>
          </a:blip>
          <a:stretch>
            <a:fillRect/>
          </a:stretch>
        </p:blipFill>
        <p:spPr>
          <a:xfrm>
            <a:off x="3948915" y="3212976"/>
            <a:ext cx="1106182" cy="936105"/>
          </a:xfrm>
          <a:prstGeom prst="rect">
            <a:avLst/>
          </a:prstGeom>
        </p:spPr>
      </p:pic>
      <p:sp>
        <p:nvSpPr>
          <p:cNvPr id="10" name="Text Placeholder 5"/>
          <p:cNvSpPr txBox="1">
            <a:spLocks/>
          </p:cNvSpPr>
          <p:nvPr/>
        </p:nvSpPr>
        <p:spPr>
          <a:xfrm>
            <a:off x="251520" y="4149080"/>
            <a:ext cx="1944216" cy="1872208"/>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Sub-districts (7):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Kannaland</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Hessequa</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Oudtshoorn</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Mossel Bay</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George</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Knysna</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Bitou</a:t>
            </a:r>
          </a:p>
        </p:txBody>
      </p:sp>
      <p:sp>
        <p:nvSpPr>
          <p:cNvPr id="12" name="Text Placeholder 5"/>
          <p:cNvSpPr txBox="1">
            <a:spLocks/>
          </p:cNvSpPr>
          <p:nvPr/>
        </p:nvSpPr>
        <p:spPr>
          <a:xfrm>
            <a:off x="2267744" y="4149080"/>
            <a:ext cx="3240360" cy="1872208"/>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Facilities: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6 community day centre (CDC)</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36 fixed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13 satellite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21 mobiles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6 district hospitals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 specialised TB hospitals</a:t>
            </a:r>
          </a:p>
        </p:txBody>
      </p:sp>
      <p:sp>
        <p:nvSpPr>
          <p:cNvPr id="13" name="Round Diagonal Corner Rectangle 12"/>
          <p:cNvSpPr/>
          <p:nvPr/>
        </p:nvSpPr>
        <p:spPr>
          <a:xfrm>
            <a:off x="7236296" y="1052736"/>
            <a:ext cx="1728192" cy="2808312"/>
          </a:xfrm>
          <a:prstGeom prst="round2DiagRect">
            <a:avLst/>
          </a:prstGeom>
          <a:solidFill>
            <a:schemeClr val="accent6"/>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1" u="none" strike="noStrike" kern="1200" cap="none" spc="0" normalizeH="0" baseline="0" noProof="0" dirty="0">
                <a:ln>
                  <a:noFill/>
                </a:ln>
                <a:solidFill>
                  <a:prstClr val="white"/>
                </a:solidFill>
                <a:effectLst/>
                <a:uLnTx/>
                <a:uFillTx/>
                <a:latin typeface="Minion"/>
                <a:ea typeface="+mn-ea"/>
                <a:cs typeface="+mn-cs"/>
              </a:rPr>
              <a:t>Rural district with the 2</a:t>
            </a:r>
            <a:r>
              <a:rPr kumimoji="0" lang="en-ZA" sz="2000" b="1" i="1" u="none" strike="noStrike" kern="1200" cap="none" spc="0" normalizeH="0" baseline="30000" noProof="0" dirty="0">
                <a:ln>
                  <a:noFill/>
                </a:ln>
                <a:solidFill>
                  <a:prstClr val="white"/>
                </a:solidFill>
                <a:effectLst/>
                <a:uLnTx/>
                <a:uFillTx/>
                <a:latin typeface="Minion"/>
                <a:ea typeface="+mn-ea"/>
                <a:cs typeface="+mn-cs"/>
              </a:rPr>
              <a:t>nd</a:t>
            </a:r>
            <a:r>
              <a:rPr kumimoji="0" lang="en-ZA" sz="2000" b="1" i="1" u="none" strike="noStrike" kern="1200" cap="none" spc="0" normalizeH="0" baseline="0" noProof="0" dirty="0">
                <a:ln>
                  <a:noFill/>
                </a:ln>
                <a:solidFill>
                  <a:prstClr val="white"/>
                </a:solidFill>
                <a:effectLst/>
                <a:uLnTx/>
                <a:uFillTx/>
                <a:latin typeface="Minion"/>
                <a:ea typeface="+mn-ea"/>
                <a:cs typeface="+mn-cs"/>
              </a:rPr>
              <a:t> highest population</a:t>
            </a:r>
            <a:endParaRPr kumimoji="0" lang="en-GB" sz="2000" b="1" i="1" u="none" strike="noStrike" kern="1200" cap="none" spc="0" normalizeH="0" baseline="0" noProof="0" dirty="0">
              <a:ln>
                <a:noFill/>
              </a:ln>
              <a:solidFill>
                <a:prstClr val="white"/>
              </a:solidFill>
              <a:effectLst/>
              <a:uLnTx/>
              <a:uFillTx/>
              <a:latin typeface="Minion"/>
              <a:ea typeface="+mn-ea"/>
              <a:cs typeface="+mn-cs"/>
            </a:endParaRPr>
          </a:p>
        </p:txBody>
      </p:sp>
    </p:spTree>
    <p:custDataLst>
      <p:tags r:id="rId1"/>
    </p:custDataLst>
    <p:extLst>
      <p:ext uri="{BB962C8B-B14F-4D97-AF65-F5344CB8AC3E}">
        <p14:creationId xmlns:p14="http://schemas.microsoft.com/office/powerpoint/2010/main" xmlns="" val="318463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Eden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323528" y="2852936"/>
            <a:ext cx="4392488" cy="3240360"/>
          </a:xfrm>
          <a:prstGeom prst="rect">
            <a:avLst/>
          </a:prstGeom>
          <a:solidFill>
            <a:srgbClr val="009999"/>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Leading underlying natural causes of death, 2015:</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entury Gothic"/>
                <a:ea typeface="+mn-ea"/>
                <a:cs typeface="+mn-cs"/>
              </a:rPr>
              <a:t>[Source: Mortality and causes of death in South Africa, 2015: Findings from death notification, Statistical Release P0309.3]</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Tuberculosis (7.0%)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HIV disease (6.7%)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Cerebrovascular diseases (6.6%)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Ischaemic heart diseases (6.4%)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Diabetes mellitus (6.2%)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Chronic lower respiratory diseases (5.8%)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of </a:t>
            </a:r>
            <a:r>
              <a:rPr kumimoji="0" lang="en-GB" sz="1200" b="0" i="0" u="none" strike="noStrike" kern="1200" cap="none" spc="0" normalizeH="0" baseline="0" noProof="0" dirty="0" err="1">
                <a:ln>
                  <a:noFill/>
                </a:ln>
                <a:solidFill>
                  <a:prstClr val="black"/>
                </a:solidFill>
                <a:effectLst/>
                <a:uLnTx/>
                <a:uFillTx/>
                <a:latin typeface="Century Gothic" pitchFamily="34" charset="0"/>
                <a:ea typeface="+mn-ea"/>
                <a:cs typeface="+mn-cs"/>
              </a:rPr>
              <a:t>resp</a:t>
            </a: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 &amp; intrathoracic organs (4.9%)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(4.6%)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Other forms of heart disease (3.7%)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Hypertensive diseases (3.4%)</a:t>
            </a:r>
          </a:p>
        </p:txBody>
      </p:sp>
      <p:sp>
        <p:nvSpPr>
          <p:cNvPr id="9" name="Text Placeholder 5"/>
          <p:cNvSpPr txBox="1">
            <a:spLocks/>
          </p:cNvSpPr>
          <p:nvPr/>
        </p:nvSpPr>
        <p:spPr>
          <a:xfrm>
            <a:off x="323528" y="1052736"/>
            <a:ext cx="4392488" cy="1728192"/>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patient volumes for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headcounts = 1 429 466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utilisation rate = 2.3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Inpatients (separations) in district hospitals  = 41 690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Bed utilisation rate = 83.0%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Average length of stay = 2.9 days</a:t>
            </a:r>
          </a:p>
        </p:txBody>
      </p:sp>
      <p:sp>
        <p:nvSpPr>
          <p:cNvPr id="10" name="Text Placeholder 5"/>
          <p:cNvSpPr txBox="1">
            <a:spLocks/>
          </p:cNvSpPr>
          <p:nvPr/>
        </p:nvSpPr>
        <p:spPr>
          <a:xfrm>
            <a:off x="4751512" y="1052736"/>
            <a:ext cx="4068960" cy="1728192"/>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HAST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Clients remaining on ART = 25 837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HIV tests done = 149 862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TB client treatment success rate = 78.1% (4 849)</a:t>
            </a:r>
          </a:p>
        </p:txBody>
      </p:sp>
      <p:sp>
        <p:nvSpPr>
          <p:cNvPr id="12" name="Text Placeholder 5"/>
          <p:cNvSpPr txBox="1">
            <a:spLocks/>
          </p:cNvSpPr>
          <p:nvPr/>
        </p:nvSpPr>
        <p:spPr>
          <a:xfrm>
            <a:off x="4751512" y="2852936"/>
            <a:ext cx="4068960" cy="3240360"/>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MCWH and First 1 000 days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Antenatal visits before 20 weeks = 80.5% (8 919)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Infant 1st PCR test positive around 10 weeks rate = 1.5% (986)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Immunisation coverage under 1 year = 92.5% (10 670)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number of deliveries = 8 899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Delivery in 10 to 19 years in facility rate = 13.3%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Cervical cancer screening coverage 30 years and older = 71.7% (16 494)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School Grade 1 learners screened = 2 444</a:t>
            </a:r>
          </a:p>
        </p:txBody>
      </p:sp>
    </p:spTree>
    <p:custDataLst>
      <p:tags r:id="rId1"/>
    </p:custDataLst>
    <p:extLst>
      <p:ext uri="{BB962C8B-B14F-4D97-AF65-F5344CB8AC3E}">
        <p14:creationId xmlns:p14="http://schemas.microsoft.com/office/powerpoint/2010/main" xmlns="" val="3560010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Overberg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6084168" y="1052736"/>
            <a:ext cx="2978068" cy="5040560"/>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Sub-districts (4):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Theewaterskloof</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Overstrand</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Cape Agulhas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Swellendam</a:t>
            </a: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Facilities: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2 community day centres (CDCs)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17 fixed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9 satellite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14 mobiles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4 district hospitals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0 specialised TB hospital</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estimates 2018/19: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population 293 506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Children under 5 years 23 991</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Geographic area: 12 239 km</a:t>
            </a:r>
            <a:r>
              <a:rPr kumimoji="0" lang="en-ZA" sz="1200" b="1" i="0" u="none" strike="noStrike" kern="1200" cap="none" spc="0" normalizeH="0" baseline="30000" noProof="0" dirty="0">
                <a:ln>
                  <a:noFill/>
                </a:ln>
                <a:solidFill>
                  <a:prstClr val="black"/>
                </a:solidFill>
                <a:effectLst/>
                <a:uLnTx/>
                <a:uFillTx/>
                <a:latin typeface="Century Gothic" pitchFamily="34" charset="0"/>
                <a:ea typeface="+mn-ea"/>
                <a:cs typeface="+mn-cs"/>
              </a:rPr>
              <a:t>2</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density: 24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8" name="Picture 7"/>
          <p:cNvPicPr/>
          <p:nvPr/>
        </p:nvPicPr>
        <p:blipFill>
          <a:blip r:embed="rId4" cstate="print"/>
          <a:stretch>
            <a:fillRect/>
          </a:stretch>
        </p:blipFill>
        <p:spPr>
          <a:xfrm>
            <a:off x="323528" y="1060459"/>
            <a:ext cx="5695950" cy="3362325"/>
          </a:xfrm>
          <a:prstGeom prst="rect">
            <a:avLst/>
          </a:prstGeom>
        </p:spPr>
      </p:pic>
      <p:pic>
        <p:nvPicPr>
          <p:cNvPr id="9" name="Picture 8"/>
          <p:cNvPicPr/>
          <p:nvPr/>
        </p:nvPicPr>
        <p:blipFill>
          <a:blip r:embed="rId5" cstate="print">
            <a:extLst>
              <a:ext uri="{28A0092B-C50C-407E-A947-70E740481C1C}">
                <a14:useLocalDpi xmlns:a14="http://schemas.microsoft.com/office/drawing/2010/main" xmlns="" val="0"/>
              </a:ext>
            </a:extLst>
          </a:blip>
          <a:stretch>
            <a:fillRect/>
          </a:stretch>
        </p:blipFill>
        <p:spPr>
          <a:xfrm>
            <a:off x="323528" y="1060459"/>
            <a:ext cx="1152128" cy="928381"/>
          </a:xfrm>
          <a:prstGeom prst="rect">
            <a:avLst/>
          </a:prstGeom>
        </p:spPr>
      </p:pic>
      <p:sp>
        <p:nvSpPr>
          <p:cNvPr id="10" name="Round Diagonal Corner Rectangle 9"/>
          <p:cNvSpPr/>
          <p:nvPr/>
        </p:nvSpPr>
        <p:spPr>
          <a:xfrm>
            <a:off x="346720" y="4797152"/>
            <a:ext cx="5449416" cy="1080120"/>
          </a:xfrm>
          <a:prstGeom prst="round2DiagRect">
            <a:avLst/>
          </a:prstGeom>
          <a:solidFill>
            <a:schemeClr val="accent6"/>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1" u="none" strike="noStrike" kern="1200" cap="none" spc="0" normalizeH="0" baseline="0" noProof="0" dirty="0">
                <a:ln>
                  <a:noFill/>
                </a:ln>
                <a:solidFill>
                  <a:prstClr val="white"/>
                </a:solidFill>
                <a:effectLst/>
                <a:uLnTx/>
                <a:uFillTx/>
                <a:latin typeface="Minion"/>
                <a:ea typeface="+mn-ea"/>
                <a:cs typeface="+mn-cs"/>
              </a:rPr>
              <a:t>District with the 2</a:t>
            </a:r>
            <a:r>
              <a:rPr kumimoji="0" lang="en-ZA" sz="2000" b="1" i="1" u="none" strike="noStrike" kern="1200" cap="none" spc="0" normalizeH="0" baseline="30000" noProof="0" dirty="0">
                <a:ln>
                  <a:noFill/>
                </a:ln>
                <a:solidFill>
                  <a:prstClr val="white"/>
                </a:solidFill>
                <a:effectLst/>
                <a:uLnTx/>
                <a:uFillTx/>
                <a:latin typeface="Minion"/>
                <a:ea typeface="+mn-ea"/>
                <a:cs typeface="+mn-cs"/>
              </a:rPr>
              <a:t>nd</a:t>
            </a:r>
            <a:r>
              <a:rPr kumimoji="0" lang="en-ZA" sz="2000" b="1" i="1" u="none" strike="noStrike" kern="1200" cap="none" spc="0" normalizeH="0" baseline="0" noProof="0" dirty="0">
                <a:ln>
                  <a:noFill/>
                </a:ln>
                <a:solidFill>
                  <a:prstClr val="white"/>
                </a:solidFill>
                <a:effectLst/>
                <a:uLnTx/>
                <a:uFillTx/>
                <a:latin typeface="Minion"/>
                <a:ea typeface="+mn-ea"/>
                <a:cs typeface="+mn-cs"/>
              </a:rPr>
              <a:t> lowest population in the Western Cape (after the Central Karoo)</a:t>
            </a:r>
            <a:endParaRPr kumimoji="0" lang="en-GB" sz="2000" b="1" i="1" u="none" strike="noStrike" kern="1200" cap="none" spc="0" normalizeH="0" baseline="0" noProof="0" dirty="0">
              <a:ln>
                <a:noFill/>
              </a:ln>
              <a:solidFill>
                <a:prstClr val="white"/>
              </a:solidFill>
              <a:effectLst/>
              <a:uLnTx/>
              <a:uFillTx/>
              <a:latin typeface="Minion"/>
              <a:ea typeface="+mn-ea"/>
              <a:cs typeface="+mn-cs"/>
            </a:endParaRPr>
          </a:p>
        </p:txBody>
      </p:sp>
    </p:spTree>
    <p:custDataLst>
      <p:tags r:id="rId1"/>
    </p:custDataLst>
    <p:extLst>
      <p:ext uri="{BB962C8B-B14F-4D97-AF65-F5344CB8AC3E}">
        <p14:creationId xmlns:p14="http://schemas.microsoft.com/office/powerpoint/2010/main" xmlns="" val="1856863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Overberg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323528" y="2852936"/>
            <a:ext cx="4392488" cy="3240360"/>
          </a:xfrm>
          <a:prstGeom prst="rect">
            <a:avLst/>
          </a:prstGeom>
          <a:solidFill>
            <a:srgbClr val="009999"/>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Leading underlying natural causes of death, 2015:</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entury Gothic"/>
                <a:ea typeface="+mn-ea"/>
                <a:cs typeface="+mn-cs"/>
              </a:rPr>
              <a:t>[Source: Mortality and causes of death in South Africa, 2015: Findings from death notification, Statistical Release P0309.3]</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Ischaemic heart diseases (7.1%)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Cerebrovascular diseases (6.6%)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of </a:t>
            </a:r>
            <a:r>
              <a:rPr kumimoji="0" lang="en-GB" sz="1200" b="0" i="0" u="none" strike="noStrike" kern="1200" cap="none" spc="0" normalizeH="0" baseline="0" noProof="0" dirty="0" err="1">
                <a:ln>
                  <a:noFill/>
                </a:ln>
                <a:solidFill>
                  <a:prstClr val="black"/>
                </a:solidFill>
                <a:effectLst/>
                <a:uLnTx/>
                <a:uFillTx/>
                <a:latin typeface="Century Gothic" pitchFamily="34" charset="0"/>
                <a:ea typeface="+mn-ea"/>
                <a:cs typeface="+mn-cs"/>
              </a:rPr>
              <a:t>resp</a:t>
            </a: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 &amp; intrathoracic organs (6.5%)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Diabetes mellitus (6.1%)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Chronic lower respiratory diseases (5.6%)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Tuberculosis (5.0%)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(4.9%)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Hypertensive diseases (4.0%)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Other forms of heart disease (3.3%)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Influenza and pneumonia (2.8%)</a:t>
            </a:r>
          </a:p>
        </p:txBody>
      </p:sp>
      <p:sp>
        <p:nvSpPr>
          <p:cNvPr id="9" name="Text Placeholder 5"/>
          <p:cNvSpPr txBox="1">
            <a:spLocks/>
          </p:cNvSpPr>
          <p:nvPr/>
        </p:nvSpPr>
        <p:spPr>
          <a:xfrm>
            <a:off x="323528" y="1052736"/>
            <a:ext cx="4392488" cy="1728192"/>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patient volumes for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headcounts = 746 642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utilisation rate = 2.5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Inpatients (separations) in district hospitals  = 18 681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Bed utilisation rate = 70.7%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Average length of stay = 2.8 days</a:t>
            </a:r>
          </a:p>
        </p:txBody>
      </p:sp>
      <p:sp>
        <p:nvSpPr>
          <p:cNvPr id="10" name="Text Placeholder 5"/>
          <p:cNvSpPr txBox="1">
            <a:spLocks/>
          </p:cNvSpPr>
          <p:nvPr/>
        </p:nvSpPr>
        <p:spPr>
          <a:xfrm>
            <a:off x="4751512" y="1052736"/>
            <a:ext cx="3996952" cy="1728192"/>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HAST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Clients remaining on ART = 12 987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HIV tests done = 79 942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TB client treatment success rate = 87.4% (1 755)</a:t>
            </a:r>
          </a:p>
        </p:txBody>
      </p:sp>
      <p:sp>
        <p:nvSpPr>
          <p:cNvPr id="12" name="Text Placeholder 5"/>
          <p:cNvSpPr txBox="1">
            <a:spLocks/>
          </p:cNvSpPr>
          <p:nvPr/>
        </p:nvSpPr>
        <p:spPr>
          <a:xfrm>
            <a:off x="4751512" y="2852936"/>
            <a:ext cx="3996952" cy="3240360"/>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MCWH and First 1 000 days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Antenatal visits before 20 weeks = 78.6% (4 488)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Infant 1st PCR test positive around 10 weeks rate = 0.4% (553)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Immunisation coverage under 1 year = 67.3% (4 684)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number of deliveries = 3 137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Delivery in 10 to 19 years in facility rate = 13.8%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Cervical cancer screening coverage 30 years and older = 51.5% (7 502)</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School Grade 1 learners screened = 3 633</a:t>
            </a:r>
          </a:p>
        </p:txBody>
      </p:sp>
    </p:spTree>
    <p:custDataLst>
      <p:tags r:id="rId1"/>
    </p:custDataLst>
    <p:extLst>
      <p:ext uri="{BB962C8B-B14F-4D97-AF65-F5344CB8AC3E}">
        <p14:creationId xmlns:p14="http://schemas.microsoft.com/office/powerpoint/2010/main" xmlns="" val="956136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West Coast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4428306" y="980728"/>
            <a:ext cx="4032126" cy="5105400"/>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Sub-districts (5):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Matzikama</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Cederberg</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Bergrivier</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Saldanha Bay</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Swartland</a:t>
            </a: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Facilities: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 community day centre (CDC)</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26 fixed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23 satellite clinics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14 mobiles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7 district hospitals</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2 specialised TB hospital</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estimates 2018/19: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population 459 683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Children under 5 years 41 996</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Geographic area: 31 119 km</a:t>
            </a:r>
            <a:r>
              <a:rPr kumimoji="0" lang="en-ZA" sz="1200" b="1" i="0" u="none" strike="noStrike" kern="1200" cap="none" spc="0" normalizeH="0" baseline="30000" noProof="0" dirty="0">
                <a:ln>
                  <a:noFill/>
                </a:ln>
                <a:solidFill>
                  <a:prstClr val="black"/>
                </a:solidFill>
                <a:effectLst/>
                <a:uLnTx/>
                <a:uFillTx/>
                <a:latin typeface="Century Gothic" pitchFamily="34" charset="0"/>
                <a:ea typeface="+mn-ea"/>
                <a:cs typeface="+mn-cs"/>
              </a:rPr>
              <a:t>2</a:t>
            </a: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Population density: 15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pic>
        <p:nvPicPr>
          <p:cNvPr id="8" name="Picture 7"/>
          <p:cNvPicPr/>
          <p:nvPr/>
        </p:nvPicPr>
        <p:blipFill>
          <a:blip r:embed="rId4" cstate="print"/>
          <a:stretch>
            <a:fillRect/>
          </a:stretch>
        </p:blipFill>
        <p:spPr>
          <a:xfrm>
            <a:off x="732031" y="980728"/>
            <a:ext cx="3623945" cy="5105400"/>
          </a:xfrm>
          <a:prstGeom prst="rect">
            <a:avLst/>
          </a:prstGeom>
        </p:spPr>
      </p:pic>
      <p:pic>
        <p:nvPicPr>
          <p:cNvPr id="9" name="Picture 8"/>
          <p:cNvPicPr/>
          <p:nvPr/>
        </p:nvPicPr>
        <p:blipFill>
          <a:blip r:embed="rId5" cstate="print">
            <a:extLst>
              <a:ext uri="{28A0092B-C50C-407E-A947-70E740481C1C}">
                <a14:useLocalDpi xmlns:a14="http://schemas.microsoft.com/office/drawing/2010/main" xmlns="" val="0"/>
              </a:ext>
            </a:extLst>
          </a:blip>
          <a:stretch>
            <a:fillRect/>
          </a:stretch>
        </p:blipFill>
        <p:spPr>
          <a:xfrm>
            <a:off x="3180303" y="980728"/>
            <a:ext cx="1175673" cy="1008112"/>
          </a:xfrm>
          <a:prstGeom prst="rect">
            <a:avLst/>
          </a:prstGeom>
        </p:spPr>
      </p:pic>
      <p:sp>
        <p:nvSpPr>
          <p:cNvPr id="10" name="Round Diagonal Corner Rectangle 9"/>
          <p:cNvSpPr/>
          <p:nvPr/>
        </p:nvSpPr>
        <p:spPr>
          <a:xfrm>
            <a:off x="5940152" y="1052736"/>
            <a:ext cx="3024336" cy="1656184"/>
          </a:xfrm>
          <a:prstGeom prst="round2DiagRect">
            <a:avLst/>
          </a:prstGeom>
          <a:solidFill>
            <a:schemeClr val="accent6"/>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1" u="none" strike="noStrike" kern="1200" cap="none" spc="0" normalizeH="0" baseline="0" noProof="0" dirty="0">
                <a:ln>
                  <a:noFill/>
                </a:ln>
                <a:solidFill>
                  <a:prstClr val="white"/>
                </a:solidFill>
                <a:effectLst/>
                <a:uLnTx/>
                <a:uFillTx/>
                <a:latin typeface="Minion"/>
                <a:ea typeface="+mn-ea"/>
                <a:cs typeface="+mn-cs"/>
              </a:rPr>
              <a:t>2</a:t>
            </a:r>
            <a:r>
              <a:rPr kumimoji="0" lang="en-ZA" sz="2000" b="1" i="1" u="none" strike="noStrike" kern="1200" cap="none" spc="0" normalizeH="0" baseline="30000" noProof="0" dirty="0">
                <a:ln>
                  <a:noFill/>
                </a:ln>
                <a:solidFill>
                  <a:prstClr val="white"/>
                </a:solidFill>
                <a:effectLst/>
                <a:uLnTx/>
                <a:uFillTx/>
                <a:latin typeface="Minion"/>
                <a:ea typeface="+mn-ea"/>
                <a:cs typeface="+mn-cs"/>
              </a:rPr>
              <a:t>nd</a:t>
            </a:r>
            <a:r>
              <a:rPr kumimoji="0" lang="en-ZA" sz="2000" b="1" i="1" u="none" strike="noStrike" kern="1200" cap="none" spc="0" normalizeH="0" baseline="0" noProof="0" dirty="0">
                <a:ln>
                  <a:noFill/>
                </a:ln>
                <a:solidFill>
                  <a:prstClr val="white"/>
                </a:solidFill>
                <a:effectLst/>
                <a:uLnTx/>
                <a:uFillTx/>
                <a:latin typeface="Minion"/>
                <a:ea typeface="+mn-ea"/>
                <a:cs typeface="+mn-cs"/>
              </a:rPr>
              <a:t> largest surface area - several towns and small dwellings are spread across the district</a:t>
            </a:r>
            <a:endParaRPr kumimoji="0" lang="en-GB" sz="2000" b="1" i="1" u="none" strike="noStrike" kern="1200" cap="none" spc="0" normalizeH="0" baseline="0" noProof="0" dirty="0">
              <a:ln>
                <a:noFill/>
              </a:ln>
              <a:solidFill>
                <a:prstClr val="white"/>
              </a:solidFill>
              <a:effectLst/>
              <a:uLnTx/>
              <a:uFillTx/>
              <a:latin typeface="Minion"/>
              <a:ea typeface="+mn-ea"/>
              <a:cs typeface="+mn-cs"/>
            </a:endParaRPr>
          </a:p>
        </p:txBody>
      </p:sp>
    </p:spTree>
    <p:custDataLst>
      <p:tags r:id="rId1"/>
    </p:custDataLst>
    <p:extLst>
      <p:ext uri="{BB962C8B-B14F-4D97-AF65-F5344CB8AC3E}">
        <p14:creationId xmlns:p14="http://schemas.microsoft.com/office/powerpoint/2010/main" xmlns="" val="2221431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Rural Health Services – West Coast District</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323528" y="2852936"/>
            <a:ext cx="4392488" cy="3240360"/>
          </a:xfrm>
          <a:prstGeom prst="rect">
            <a:avLst/>
          </a:prstGeom>
          <a:solidFill>
            <a:srgbClr val="009999"/>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Leading underlying natural causes of death, 2015:</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000" b="0" i="1" u="none" strike="noStrike" kern="1200" cap="none" spc="0" normalizeH="0" baseline="0" noProof="0" dirty="0">
                <a:ln>
                  <a:noFill/>
                </a:ln>
                <a:solidFill>
                  <a:prstClr val="black"/>
                </a:solidFill>
                <a:effectLst/>
                <a:uLnTx/>
                <a:uFillTx/>
                <a:latin typeface="Century Gothic"/>
                <a:ea typeface="+mn-ea"/>
                <a:cs typeface="+mn-cs"/>
              </a:rPr>
              <a:t>[Source: Mortality and causes of death in South Africa, 2015: Findings from death notification, Statistical Release P0309.3]</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Tuberculosis (7.9%)</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Diabetes mellitus (7.4%)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Cerebrovascular diseases (7.2%) </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Chronic lower respiratory diseases (6.6%)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Ischaemic heart diseases (5.8%)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Hypertensive diseases (4.6%)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HIV disease (4.6%)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(4.4%)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Malignant neoplasms of </a:t>
            </a:r>
            <a:r>
              <a:rPr kumimoji="0" lang="en-GB" sz="1200" b="0" i="0" u="none" strike="noStrike" kern="1200" cap="none" spc="0" normalizeH="0" baseline="0" noProof="0" dirty="0" err="1">
                <a:ln>
                  <a:noFill/>
                </a:ln>
                <a:solidFill>
                  <a:prstClr val="black"/>
                </a:solidFill>
                <a:effectLst/>
                <a:uLnTx/>
                <a:uFillTx/>
                <a:latin typeface="Century Gothic" pitchFamily="34" charset="0"/>
                <a:ea typeface="+mn-ea"/>
                <a:cs typeface="+mn-cs"/>
              </a:rPr>
              <a:t>resp</a:t>
            </a: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 &amp; intrathoracic organs (3.7%)</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Other forms of heart disease (2.5%)</a:t>
            </a:r>
          </a:p>
        </p:txBody>
      </p:sp>
      <p:sp>
        <p:nvSpPr>
          <p:cNvPr id="9" name="Text Placeholder 5"/>
          <p:cNvSpPr txBox="1">
            <a:spLocks/>
          </p:cNvSpPr>
          <p:nvPr/>
        </p:nvSpPr>
        <p:spPr>
          <a:xfrm>
            <a:off x="323528" y="1052736"/>
            <a:ext cx="4392488" cy="1728192"/>
          </a:xfrm>
          <a:prstGeom prst="rect">
            <a:avLst/>
          </a:prstGeom>
          <a:solidFill>
            <a:schemeClr val="accent6"/>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patient volumes for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headcounts = 822 490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PHC utilisation rate = 1.8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Inpatients (separations) in district hospitals  = 37 398</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Bed utilisation rate = 87.4%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Average length of stay = 2.7 days</a:t>
            </a:r>
          </a:p>
        </p:txBody>
      </p:sp>
      <p:sp>
        <p:nvSpPr>
          <p:cNvPr id="10" name="Text Placeholder 5"/>
          <p:cNvSpPr txBox="1">
            <a:spLocks/>
          </p:cNvSpPr>
          <p:nvPr/>
        </p:nvSpPr>
        <p:spPr>
          <a:xfrm>
            <a:off x="4751512" y="1052736"/>
            <a:ext cx="4068960" cy="1728192"/>
          </a:xfrm>
          <a:prstGeom prst="rect">
            <a:avLst/>
          </a:prstGeom>
          <a:solidFill>
            <a:schemeClr val="accent5">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HAST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Clients remaining on ART = 11 831</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HIV tests done = 109 435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TB client treatment success rate = 81.9% (3 849)</a:t>
            </a:r>
          </a:p>
        </p:txBody>
      </p:sp>
      <p:sp>
        <p:nvSpPr>
          <p:cNvPr id="12" name="Text Placeholder 5"/>
          <p:cNvSpPr txBox="1">
            <a:spLocks/>
          </p:cNvSpPr>
          <p:nvPr/>
        </p:nvSpPr>
        <p:spPr>
          <a:xfrm>
            <a:off x="4751512" y="2852936"/>
            <a:ext cx="4068960" cy="3240360"/>
          </a:xfrm>
          <a:prstGeom prst="rect">
            <a:avLst/>
          </a:prstGeom>
          <a:solidFill>
            <a:schemeClr val="accent2">
              <a:lumMod val="60000"/>
              <a:lumOff val="4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rPr>
              <a:t>Expected MCWH and First 1 000 days outcomes 2018/19:</a:t>
            </a: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ZA" sz="1000" b="0" i="0" u="none" strike="noStrike" kern="1200" cap="none" spc="0" normalizeH="0" baseline="0" noProof="0" dirty="0">
              <a:ln>
                <a:noFill/>
              </a:ln>
              <a:solidFill>
                <a:prstClr val="black"/>
              </a:solidFill>
              <a:effectLst/>
              <a:uLnTx/>
              <a:uFillTx/>
              <a:latin typeface="Century Gothic"/>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pitchFamily="34" charset="0"/>
                <a:ea typeface="+mn-ea"/>
                <a:cs typeface="+mn-cs"/>
              </a:rPr>
              <a:t>Antenatal visits before 20 weeks = 73.9% (6 446)</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Infant 1st PCR test positive around 10 weeks rate = 1.2% (483)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Immunisation coverage under 1 year = 74.7% (8605)</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Total number of deliveries = 4 264</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Delivery in 10 to 19 years in facility rate = 15.3%</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GB" sz="1200" b="0" i="0" u="none" strike="noStrike" kern="1200" cap="none" spc="0" normalizeH="0" baseline="0" noProof="0" dirty="0">
                <a:ln>
                  <a:noFill/>
                </a:ln>
                <a:solidFill>
                  <a:prstClr val="black"/>
                </a:solidFill>
                <a:effectLst/>
                <a:uLnTx/>
                <a:uFillTx/>
                <a:latin typeface="Century Gothic"/>
                <a:ea typeface="+mn-ea"/>
                <a:cs typeface="+mn-cs"/>
              </a:rPr>
              <a:t>Cervical cancer screening coverage 30 years and older = 46.6% (11 220)</a:t>
            </a: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r>
              <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rPr>
              <a:t>School Grade 1 learners screened = 2 232</a:t>
            </a:r>
          </a:p>
        </p:txBody>
      </p:sp>
    </p:spTree>
    <p:custDataLst>
      <p:tags r:id="rId1"/>
    </p:custDataLst>
    <p:extLst>
      <p:ext uri="{BB962C8B-B14F-4D97-AF65-F5344CB8AC3E}">
        <p14:creationId xmlns:p14="http://schemas.microsoft.com/office/powerpoint/2010/main" xmlns="" val="410451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Long term Vision : Healthcare 2030 - the Road to Wellness</a:t>
            </a:r>
          </a:p>
        </p:txBody>
      </p:sp>
      <p:sp>
        <p:nvSpPr>
          <p:cNvPr id="3" name="Slide Number Placeholder 2"/>
          <p:cNvSpPr>
            <a:spLocks noGrp="1"/>
          </p:cNvSpPr>
          <p:nvPr>
            <p:ph type="sldNum" sz="quarter" idx="4"/>
          </p:nvPr>
        </p:nvSpPr>
        <p:spPr/>
        <p:txBody>
          <a:bodyPr/>
          <a:lstStyle/>
          <a:p>
            <a:fld id="{8406839F-D7A4-4E5D-B93D-768AD4D1DB36}" type="slidenum">
              <a:rPr lang="en-ZA" smtClean="0"/>
              <a:pPr/>
              <a:t>4</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r>
              <a:rPr lang="en-GB" dirty="0">
                <a:hlinkClick r:id="rId2"/>
              </a:rPr>
              <a:t>https://www.westerncape.gov.za/assets/departments/health/healthcare2030.pdf</a:t>
            </a:r>
            <a:r>
              <a:rPr lang="en-GB" dirty="0"/>
              <a:t>  </a:t>
            </a:r>
          </a:p>
          <a:p>
            <a:endParaRPr lang="en-ZA" dirty="0"/>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2339752" y="1772816"/>
            <a:ext cx="4032448" cy="4525963"/>
          </a:xfrm>
          <a:prstGeom prst="rect">
            <a:avLst/>
          </a:prstGeom>
          <a:noFill/>
          <a:ln w="9525">
            <a:noFill/>
            <a:miter lim="800000"/>
            <a:headEnd/>
            <a:tailEnd/>
          </a:ln>
        </p:spPr>
      </p:pic>
    </p:spTree>
    <p:extLst>
      <p:ext uri="{BB962C8B-B14F-4D97-AF65-F5344CB8AC3E}">
        <p14:creationId xmlns:p14="http://schemas.microsoft.com/office/powerpoint/2010/main" xmlns="" val="230166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 OF BEDS: RURAL HEALTH SERVICES</a:t>
            </a:r>
          </a:p>
        </p:txBody>
      </p:sp>
      <p:sp>
        <p:nvSpPr>
          <p:cNvPr id="11" name="Footer Placeholder 10"/>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dirty="0">
                <a:ln>
                  <a:noFill/>
                </a:ln>
                <a:solidFill>
                  <a:srgbClr val="998F86"/>
                </a:solidFill>
                <a:effectLst/>
                <a:uLnTx/>
                <a:uFillTx/>
                <a:latin typeface="Century Gothic"/>
                <a:ea typeface="+mn-ea"/>
                <a:cs typeface="+mn-cs"/>
              </a:rPr>
              <a:t>Overview of district health plans</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32" name="Text Placeholder 5"/>
          <p:cNvSpPr txBox="1">
            <a:spLocks/>
          </p:cNvSpPr>
          <p:nvPr/>
        </p:nvSpPr>
        <p:spPr>
          <a:xfrm>
            <a:off x="4848449" y="1122254"/>
            <a:ext cx="4032126" cy="4963874"/>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R="0" lvl="1" indent="0" algn="l" defTabSz="914400" rtl="0" eaLnBrk="1" fontAlgn="auto" latinLnBrk="0" hangingPunct="1">
              <a:lnSpc>
                <a:spcPct val="100000"/>
              </a:lnSpc>
              <a:spcBef>
                <a:spcPts val="300"/>
              </a:spcBef>
              <a:spcAft>
                <a:spcPts val="0"/>
              </a:spcAft>
              <a:buClr>
                <a:srgbClr val="002060"/>
              </a:buClr>
              <a:buSzTx/>
              <a:buNone/>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sp>
        <p:nvSpPr>
          <p:cNvPr id="12" name="Text Placeholder 5"/>
          <p:cNvSpPr txBox="1">
            <a:spLocks/>
          </p:cNvSpPr>
          <p:nvPr/>
        </p:nvSpPr>
        <p:spPr>
          <a:xfrm>
            <a:off x="563529" y="1122254"/>
            <a:ext cx="4032126" cy="4927589"/>
          </a:xfrm>
          <a:prstGeom prst="rect">
            <a:avLst/>
          </a:prstGeom>
          <a:solidFill>
            <a:schemeClr val="accent4">
              <a:lumMod val="20000"/>
              <a:lumOff val="80000"/>
            </a:schemeClr>
          </a:solidFill>
        </p:spPr>
        <p:txBody>
          <a:bodyPr lIns="72000" tIns="72000" rIns="72000" bIns="72000"/>
          <a:lstStyle>
            <a:lvl1pPr algn="l" rtl="0" eaLnBrk="1" fontAlgn="base" hangingPunct="1">
              <a:spcBef>
                <a:spcPts val="600"/>
              </a:spcBef>
              <a:spcAft>
                <a:spcPct val="0"/>
              </a:spcAft>
              <a:defRPr sz="1600" b="1">
                <a:solidFill>
                  <a:schemeClr val="tx1"/>
                </a:solidFill>
                <a:latin typeface="+mn-lt"/>
                <a:ea typeface="+mn-ea"/>
                <a:cs typeface="+mn-cs"/>
              </a:defRPr>
            </a:lvl1pPr>
            <a:lvl2pPr marL="180000" indent="-180000" algn="l" rtl="0" eaLnBrk="1" fontAlgn="base" hangingPunct="1">
              <a:spcBef>
                <a:spcPts val="600"/>
              </a:spcBef>
              <a:spcAft>
                <a:spcPct val="0"/>
              </a:spcAft>
              <a:buClr>
                <a:schemeClr val="tx2"/>
              </a:buClr>
              <a:buChar char="•"/>
              <a:defRPr sz="1600">
                <a:solidFill>
                  <a:schemeClr val="tx1"/>
                </a:solidFill>
                <a:latin typeface="+mn-lt"/>
                <a:cs typeface="+mn-cs"/>
              </a:defRPr>
            </a:lvl2pPr>
            <a:lvl3pPr marL="36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3pPr>
            <a:lvl4pPr marL="54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4pPr>
            <a:lvl5pPr marL="720000" indent="-180000" algn="l" rtl="0" eaLnBrk="1" fontAlgn="base" hangingPunct="1">
              <a:spcBef>
                <a:spcPts val="600"/>
              </a:spcBef>
              <a:spcAft>
                <a:spcPct val="0"/>
              </a:spcAft>
              <a:buClr>
                <a:schemeClr val="tx2"/>
              </a:buClr>
              <a:buFont typeface="Arial" charset="0"/>
              <a:buChar char="–"/>
              <a:defRPr sz="1600">
                <a:solidFill>
                  <a:schemeClr val="tx1"/>
                </a:solidFill>
                <a:latin typeface="+mn-lt"/>
                <a:cs typeface="+mn-cs"/>
              </a:defRPr>
            </a:lvl5pPr>
            <a:lvl6pPr marL="25161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6pPr>
            <a:lvl7pPr marL="29733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7pPr>
            <a:lvl8pPr marL="34305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8pPr>
            <a:lvl9pPr marL="3887788" indent="-230188" algn="l" rtl="0" eaLnBrk="1" fontAlgn="base" hangingPunct="1">
              <a:spcBef>
                <a:spcPct val="20000"/>
              </a:spcBef>
              <a:spcAft>
                <a:spcPct val="0"/>
              </a:spcAft>
              <a:buClr>
                <a:schemeClr val="tx2"/>
              </a:buClr>
              <a:buFont typeface="Arial" charset="0"/>
              <a:buChar char="–"/>
              <a:defRPr sz="1600">
                <a:solidFill>
                  <a:schemeClr val="tx1"/>
                </a:solidFill>
                <a:latin typeface="+mn-lt"/>
                <a:cs typeface="+mn-cs"/>
              </a:defRPr>
            </a:lvl9pPr>
          </a:lstStyle>
          <a:p>
            <a:pPr marL="0" marR="0" lvl="0"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0" marR="0" lvl="1" indent="0" algn="l" defTabSz="914400" rtl="0" eaLnBrk="1" fontAlgn="auto" latinLnBrk="0" hangingPunct="1">
              <a:lnSpc>
                <a:spcPct val="100000"/>
              </a:lnSpc>
              <a:spcBef>
                <a:spcPts val="300"/>
              </a:spcBef>
              <a:spcAft>
                <a:spcPts val="0"/>
              </a:spcAft>
              <a:buClr>
                <a:srgbClr val="998F86"/>
              </a:buClr>
              <a:buSzTx/>
              <a:buFontTx/>
              <a:buNone/>
              <a:tabLst/>
              <a:defRPr/>
            </a:pPr>
            <a:endParaRPr kumimoji="0" lang="en-ZA" sz="1200" b="1" i="0" u="none" strike="noStrike" kern="1200" cap="none" spc="0" normalizeH="0" baseline="0" noProof="0" dirty="0">
              <a:ln>
                <a:noFill/>
              </a:ln>
              <a:solidFill>
                <a:prstClr val="black"/>
              </a:solidFill>
              <a:effectLst/>
              <a:uLnTx/>
              <a:uFillTx/>
              <a:latin typeface="Century Gothic" pitchFamily="34" charset="0"/>
              <a:ea typeface="+mn-ea"/>
              <a:cs typeface="+mn-cs"/>
            </a:endParaRPr>
          </a:p>
          <a:p>
            <a:pPr marL="360000" marR="0" lvl="1" indent="-180000" algn="l" defTabSz="914400" rtl="0" eaLnBrk="1" fontAlgn="auto" latinLnBrk="0" hangingPunct="1">
              <a:lnSpc>
                <a:spcPct val="100000"/>
              </a:lnSpc>
              <a:spcBef>
                <a:spcPts val="300"/>
              </a:spcBef>
              <a:spcAft>
                <a:spcPts val="0"/>
              </a:spcAft>
              <a:buClr>
                <a:srgbClr val="002060"/>
              </a:buClr>
              <a:buSzTx/>
              <a:buFontTx/>
              <a:buBlip>
                <a:blip r:embed="rId3"/>
              </a:buBlip>
              <a:tabLst/>
              <a:defRPr/>
            </a:pPr>
            <a:endParaRPr kumimoji="0" lang="en-ZA" sz="1200" b="0" i="0" u="none" strike="noStrike" kern="1200" cap="none" spc="0" normalizeH="0" baseline="0" noProof="0" dirty="0">
              <a:ln>
                <a:noFill/>
              </a:ln>
              <a:solidFill>
                <a:prstClr val="black"/>
              </a:solidFill>
              <a:effectLst/>
              <a:uLnTx/>
              <a:uFillTx/>
              <a:latin typeface="Century Gothic" pitchFamily="34" charset="0"/>
              <a:ea typeface="+mn-ea"/>
              <a:cs typeface="+mn-cs"/>
            </a:endParaRPr>
          </a:p>
        </p:txBody>
      </p:sp>
      <p:graphicFrame>
        <p:nvGraphicFramePr>
          <p:cNvPr id="8" name="Table 7"/>
          <p:cNvGraphicFramePr>
            <a:graphicFrameLocks noGrp="1"/>
          </p:cNvGraphicFramePr>
          <p:nvPr>
            <p:extLst>
              <p:ext uri="{D42A27DB-BD31-4B8C-83A1-F6EECF244321}">
                <p14:modId xmlns:p14="http://schemas.microsoft.com/office/powerpoint/2010/main" xmlns="" val="2591139707"/>
              </p:ext>
            </p:extLst>
          </p:nvPr>
        </p:nvGraphicFramePr>
        <p:xfrm>
          <a:off x="558078" y="1224235"/>
          <a:ext cx="4007864" cy="1424327"/>
        </p:xfrm>
        <a:graphic>
          <a:graphicData uri="http://schemas.openxmlformats.org/drawingml/2006/table">
            <a:tbl>
              <a:tblPr/>
              <a:tblGrid>
                <a:gridCol w="1056145">
                  <a:extLst>
                    <a:ext uri="{9D8B030D-6E8A-4147-A177-3AD203B41FA5}">
                      <a16:colId xmlns:a16="http://schemas.microsoft.com/office/drawing/2014/main" xmlns="" val="3640193264"/>
                    </a:ext>
                  </a:extLst>
                </a:gridCol>
                <a:gridCol w="2098216">
                  <a:extLst>
                    <a:ext uri="{9D8B030D-6E8A-4147-A177-3AD203B41FA5}">
                      <a16:colId xmlns:a16="http://schemas.microsoft.com/office/drawing/2014/main" xmlns="" val="4253170640"/>
                    </a:ext>
                  </a:extLst>
                </a:gridCol>
                <a:gridCol w="853503">
                  <a:extLst>
                    <a:ext uri="{9D8B030D-6E8A-4147-A177-3AD203B41FA5}">
                      <a16:colId xmlns:a16="http://schemas.microsoft.com/office/drawing/2014/main" xmlns="" val="1718251339"/>
                    </a:ext>
                  </a:extLst>
                </a:gridCol>
              </a:tblGrid>
              <a:tr h="158332">
                <a:tc gridSpan="3">
                  <a:txBody>
                    <a:bodyPr/>
                    <a:lstStyle/>
                    <a:p>
                      <a:pPr algn="ctr" fontAlgn="b"/>
                      <a:r>
                        <a:rPr lang="en-US" sz="1000" b="1" i="0" u="none" strike="noStrike">
                          <a:solidFill>
                            <a:srgbClr val="000000"/>
                          </a:solidFill>
                          <a:effectLst/>
                          <a:latin typeface="Century Gothic" panose="020B0502020202020204" pitchFamily="34" charset="0"/>
                        </a:rPr>
                        <a:t>Cape Winelands District Municipality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974220888"/>
                  </a:ext>
                </a:extLst>
              </a:tr>
              <a:tr h="158332">
                <a:tc>
                  <a:txBody>
                    <a:bodyPr/>
                    <a:lstStyle/>
                    <a:p>
                      <a:pPr algn="l" fontAlgn="b"/>
                      <a:r>
                        <a:rPr lang="en-US" sz="1000" b="1" i="0" u="none" strike="noStrike">
                          <a:solidFill>
                            <a:srgbClr val="000000"/>
                          </a:solidFill>
                          <a:effectLst/>
                          <a:latin typeface="Century Gothic" panose="020B0502020202020204" pitchFamily="34" charset="0"/>
                        </a:rPr>
                        <a:t> Sub-district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 Facility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Beds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xmlns="" val="2124078538"/>
                  </a:ext>
                </a:extLst>
              </a:tr>
              <a:tr h="158332">
                <a:tc rowSpan="2">
                  <a:txBody>
                    <a:bodyPr/>
                    <a:lstStyle/>
                    <a:p>
                      <a:pPr algn="l" fontAlgn="ctr"/>
                      <a:r>
                        <a:rPr lang="en-US" sz="1000" b="1" i="0" u="none" strike="noStrike" dirty="0" err="1">
                          <a:solidFill>
                            <a:srgbClr val="000000"/>
                          </a:solidFill>
                          <a:effectLst/>
                          <a:latin typeface="Century Gothic" panose="020B0502020202020204" pitchFamily="34" charset="0"/>
                        </a:rPr>
                        <a:t>Langeberg</a:t>
                      </a:r>
                      <a:endParaRPr lang="en-U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Montagu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07666813"/>
                  </a:ext>
                </a:extLst>
              </a:tr>
              <a:tr h="158332">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Robertson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7346284"/>
                  </a:ext>
                </a:extLst>
              </a:tr>
              <a:tr h="307351">
                <a:tc>
                  <a:txBody>
                    <a:bodyPr/>
                    <a:lstStyle/>
                    <a:p>
                      <a:pPr algn="l" fontAlgn="b"/>
                      <a:r>
                        <a:rPr lang="en-US" sz="1000" b="1" i="0" u="none" strike="noStrike" dirty="0">
                          <a:solidFill>
                            <a:srgbClr val="000000"/>
                          </a:solidFill>
                          <a:effectLst/>
                          <a:latin typeface="Century Gothic" panose="020B0502020202020204" pitchFamily="34" charset="0"/>
                        </a:rPr>
                        <a:t>Stellenbosch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Stellenbosch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15567995"/>
                  </a:ext>
                </a:extLst>
              </a:tr>
              <a:tr h="307351">
                <a:tc>
                  <a:txBody>
                    <a:bodyPr/>
                    <a:lstStyle/>
                    <a:p>
                      <a:pPr algn="l" fontAlgn="b"/>
                      <a:r>
                        <a:rPr lang="en-US" sz="1000" b="1" i="0" u="none" strike="noStrike" dirty="0" err="1">
                          <a:solidFill>
                            <a:srgbClr val="000000"/>
                          </a:solidFill>
                          <a:effectLst/>
                          <a:latin typeface="Century Gothic" panose="020B0502020202020204" pitchFamily="34" charset="0"/>
                        </a:rPr>
                        <a:t>Witzenberg</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Ceres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6553490"/>
                  </a:ext>
                </a:extLst>
              </a:tr>
              <a:tr h="158332">
                <a:tc>
                  <a:txBody>
                    <a:bodyPr/>
                    <a:lstStyle/>
                    <a:p>
                      <a:pPr algn="l" fontAlgn="b"/>
                      <a:r>
                        <a:rPr lang="en-US" sz="1000" b="1" i="0" u="none" strike="noStrike" dirty="0">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504475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xmlns="" val="2367303662"/>
              </p:ext>
            </p:extLst>
          </p:nvPr>
        </p:nvGraphicFramePr>
        <p:xfrm>
          <a:off x="548279" y="2819420"/>
          <a:ext cx="4007866" cy="1200150"/>
        </p:xfrm>
        <a:graphic>
          <a:graphicData uri="http://schemas.openxmlformats.org/drawingml/2006/table">
            <a:tbl>
              <a:tblPr/>
              <a:tblGrid>
                <a:gridCol w="1056145">
                  <a:extLst>
                    <a:ext uri="{9D8B030D-6E8A-4147-A177-3AD203B41FA5}">
                      <a16:colId xmlns:a16="http://schemas.microsoft.com/office/drawing/2014/main" xmlns="" val="818793936"/>
                    </a:ext>
                  </a:extLst>
                </a:gridCol>
                <a:gridCol w="2088231">
                  <a:extLst>
                    <a:ext uri="{9D8B030D-6E8A-4147-A177-3AD203B41FA5}">
                      <a16:colId xmlns:a16="http://schemas.microsoft.com/office/drawing/2014/main" xmlns="" val="2540467025"/>
                    </a:ext>
                  </a:extLst>
                </a:gridCol>
                <a:gridCol w="863490">
                  <a:extLst>
                    <a:ext uri="{9D8B030D-6E8A-4147-A177-3AD203B41FA5}">
                      <a16:colId xmlns:a16="http://schemas.microsoft.com/office/drawing/2014/main" xmlns="" val="657825923"/>
                    </a:ext>
                  </a:extLst>
                </a:gridCol>
              </a:tblGrid>
              <a:tr h="171450">
                <a:tc gridSpan="3">
                  <a:txBody>
                    <a:bodyPr/>
                    <a:lstStyle/>
                    <a:p>
                      <a:pPr algn="ctr" fontAlgn="b"/>
                      <a:r>
                        <a:rPr lang="en-US" sz="1000" b="1" i="0" u="none" strike="noStrike">
                          <a:solidFill>
                            <a:srgbClr val="000000"/>
                          </a:solidFill>
                          <a:effectLst/>
                          <a:latin typeface="Century Gothic" panose="020B0502020202020204" pitchFamily="34" charset="0"/>
                        </a:rPr>
                        <a:t>Central Karoo District Municipality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80043188"/>
                  </a:ext>
                </a:extLst>
              </a:tr>
              <a:tr h="171450">
                <a:tc>
                  <a:txBody>
                    <a:bodyPr/>
                    <a:lstStyle/>
                    <a:p>
                      <a:pPr algn="l" fontAlgn="b"/>
                      <a:r>
                        <a:rPr lang="en-US" sz="1000" b="1" i="0" u="none" strike="noStrike">
                          <a:solidFill>
                            <a:srgbClr val="000000"/>
                          </a:solidFill>
                          <a:effectLst/>
                          <a:latin typeface="Century Gothic" panose="020B0502020202020204" pitchFamily="34" charset="0"/>
                        </a:rPr>
                        <a:t> Sub-district</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 Facility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Beds</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extLst>
                  <a:ext uri="{0D108BD9-81ED-4DB2-BD59-A6C34878D82A}">
                    <a16:rowId xmlns:a16="http://schemas.microsoft.com/office/drawing/2014/main" xmlns="" val="1863441481"/>
                  </a:ext>
                </a:extLst>
              </a:tr>
              <a:tr h="171450">
                <a:tc rowSpan="2">
                  <a:txBody>
                    <a:bodyPr/>
                    <a:lstStyle/>
                    <a:p>
                      <a:pPr algn="l" fontAlgn="ctr"/>
                      <a:r>
                        <a:rPr lang="en-US" sz="1000" b="1" i="0" u="none" strike="noStrike" dirty="0">
                          <a:solidFill>
                            <a:srgbClr val="000000"/>
                          </a:solidFill>
                          <a:effectLst/>
                          <a:latin typeface="Century Gothic" panose="020B0502020202020204" pitchFamily="34" charset="0"/>
                        </a:rPr>
                        <a:t>Beaufort West</a:t>
                      </a: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Beaufort West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57</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616284257"/>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Murraysburg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14</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3190199019"/>
                  </a:ext>
                </a:extLst>
              </a:tr>
              <a:tr h="171450">
                <a:tc>
                  <a:txBody>
                    <a:bodyPr/>
                    <a:lstStyle/>
                    <a:p>
                      <a:pPr algn="l" fontAlgn="b"/>
                      <a:r>
                        <a:rPr lang="en-US" sz="1000" b="1" i="0" u="none" strike="noStrike" dirty="0">
                          <a:solidFill>
                            <a:srgbClr val="000000"/>
                          </a:solidFill>
                          <a:effectLst/>
                          <a:latin typeface="Century Gothic" panose="020B0502020202020204" pitchFamily="34" charset="0"/>
                        </a:rPr>
                        <a:t>Laingsburg</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Laingsburg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20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050312038"/>
                  </a:ext>
                </a:extLst>
              </a:tr>
              <a:tr h="171450">
                <a:tc>
                  <a:txBody>
                    <a:bodyPr/>
                    <a:lstStyle/>
                    <a:p>
                      <a:pPr algn="l" fontAlgn="b"/>
                      <a:r>
                        <a:rPr lang="en-US" sz="1000" b="1" i="0" u="none" strike="noStrike" dirty="0">
                          <a:solidFill>
                            <a:srgbClr val="000000"/>
                          </a:solidFill>
                          <a:effectLst/>
                          <a:latin typeface="Century Gothic" panose="020B0502020202020204" pitchFamily="34" charset="0"/>
                        </a:rPr>
                        <a:t>Prince Albert</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Prince Albert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29</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066688554"/>
                  </a:ext>
                </a:extLst>
              </a:tr>
              <a:tr h="171450">
                <a:tc>
                  <a:txBody>
                    <a:bodyPr/>
                    <a:lstStyle/>
                    <a:p>
                      <a:pPr algn="l" fontAlgn="b"/>
                      <a:r>
                        <a:rPr lang="en-US" sz="1000" b="1" i="0" u="none" strike="noStrike" dirty="0">
                          <a:solidFill>
                            <a:srgbClr val="000000"/>
                          </a:solidFill>
                          <a:effectLst/>
                          <a:latin typeface="Century Gothic" panose="020B0502020202020204" pitchFamily="34" charset="0"/>
                        </a:rPr>
                        <a:t>TOTAL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120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342558118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xmlns="" val="2440945026"/>
              </p:ext>
            </p:extLst>
          </p:nvPr>
        </p:nvGraphicFramePr>
        <p:xfrm>
          <a:off x="4865202" y="1416384"/>
          <a:ext cx="3992729" cy="2133615"/>
        </p:xfrm>
        <a:graphic>
          <a:graphicData uri="http://schemas.openxmlformats.org/drawingml/2006/table">
            <a:tbl>
              <a:tblPr/>
              <a:tblGrid>
                <a:gridCol w="1632589">
                  <a:extLst>
                    <a:ext uri="{9D8B030D-6E8A-4147-A177-3AD203B41FA5}">
                      <a16:colId xmlns:a16="http://schemas.microsoft.com/office/drawing/2014/main" xmlns="" val="3609629907"/>
                    </a:ext>
                  </a:extLst>
                </a:gridCol>
                <a:gridCol w="1154369">
                  <a:extLst>
                    <a:ext uri="{9D8B030D-6E8A-4147-A177-3AD203B41FA5}">
                      <a16:colId xmlns:a16="http://schemas.microsoft.com/office/drawing/2014/main" xmlns="" val="286262579"/>
                    </a:ext>
                  </a:extLst>
                </a:gridCol>
                <a:gridCol w="1205771">
                  <a:extLst>
                    <a:ext uri="{9D8B030D-6E8A-4147-A177-3AD203B41FA5}">
                      <a16:colId xmlns:a16="http://schemas.microsoft.com/office/drawing/2014/main" xmlns="" val="3912608148"/>
                    </a:ext>
                  </a:extLst>
                </a:gridCol>
              </a:tblGrid>
              <a:tr h="175263">
                <a:tc gridSpan="3">
                  <a:txBody>
                    <a:bodyPr/>
                    <a:lstStyle/>
                    <a:p>
                      <a:pPr algn="ctr" fontAlgn="b"/>
                      <a:r>
                        <a:rPr lang="en-US" sz="1000" b="1" i="0" u="none" strike="noStrike">
                          <a:solidFill>
                            <a:srgbClr val="000000"/>
                          </a:solidFill>
                          <a:effectLst/>
                          <a:latin typeface="Century Gothic" panose="020B0502020202020204" pitchFamily="34" charset="0"/>
                        </a:rPr>
                        <a:t>Eden District Municipality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44665076"/>
                  </a:ext>
                </a:extLst>
              </a:tr>
              <a:tr h="175263">
                <a:tc>
                  <a:txBody>
                    <a:bodyPr/>
                    <a:lstStyle/>
                    <a:p>
                      <a:pPr algn="l" fontAlgn="b"/>
                      <a:r>
                        <a:rPr lang="en-US" sz="1000" b="1" i="0" u="none" strike="noStrike">
                          <a:solidFill>
                            <a:srgbClr val="000000"/>
                          </a:solidFill>
                          <a:effectLst/>
                          <a:latin typeface="Century Gothic" panose="020B0502020202020204" pitchFamily="34" charset="0"/>
                        </a:rPr>
                        <a:t> Sub-district</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dirty="0">
                          <a:solidFill>
                            <a:srgbClr val="000000"/>
                          </a:solidFill>
                          <a:effectLst/>
                          <a:latin typeface="Century Gothic" panose="020B0502020202020204" pitchFamily="34" charset="0"/>
                        </a:rPr>
                        <a:t> Facility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Beds</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extLst>
                  <a:ext uri="{0D108BD9-81ED-4DB2-BD59-A6C34878D82A}">
                    <a16:rowId xmlns:a16="http://schemas.microsoft.com/office/drawing/2014/main" xmlns="" val="4185846912"/>
                  </a:ext>
                </a:extLst>
              </a:tr>
              <a:tr h="175263">
                <a:tc>
                  <a:txBody>
                    <a:bodyPr/>
                    <a:lstStyle/>
                    <a:p>
                      <a:pPr algn="l" fontAlgn="b"/>
                      <a:r>
                        <a:rPr lang="en-US" sz="1000" b="1" i="0" u="none" strike="noStrike" dirty="0">
                          <a:solidFill>
                            <a:srgbClr val="000000"/>
                          </a:solidFill>
                          <a:effectLst/>
                          <a:latin typeface="Century Gothic" panose="020B0502020202020204" pitchFamily="34" charset="0"/>
                        </a:rPr>
                        <a:t>George</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Uniondale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13</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177034695"/>
                  </a:ext>
                </a:extLst>
              </a:tr>
              <a:tr h="175263">
                <a:tc>
                  <a:txBody>
                    <a:bodyPr/>
                    <a:lstStyle/>
                    <a:p>
                      <a:pPr algn="l" fontAlgn="b"/>
                      <a:r>
                        <a:rPr lang="en-US" sz="1000" b="1" i="0" u="none" strike="noStrike" dirty="0" err="1">
                          <a:solidFill>
                            <a:srgbClr val="000000"/>
                          </a:solidFill>
                          <a:effectLst/>
                          <a:latin typeface="Century Gothic" panose="020B0502020202020204" pitchFamily="34" charset="0"/>
                        </a:rPr>
                        <a:t>Hessequa</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Riversdale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557012019"/>
                  </a:ext>
                </a:extLst>
              </a:tr>
              <a:tr h="175263">
                <a:tc>
                  <a:txBody>
                    <a:bodyPr/>
                    <a:lstStyle/>
                    <a:p>
                      <a:pPr algn="l" fontAlgn="b"/>
                      <a:r>
                        <a:rPr lang="en-US" sz="1000" b="1" i="0" u="none" strike="noStrike" dirty="0" err="1">
                          <a:solidFill>
                            <a:srgbClr val="000000"/>
                          </a:solidFill>
                          <a:effectLst/>
                          <a:latin typeface="Century Gothic" panose="020B0502020202020204" pitchFamily="34" charset="0"/>
                        </a:rPr>
                        <a:t>Kannaland</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Alan Blyth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556775214"/>
                  </a:ext>
                </a:extLst>
              </a:tr>
              <a:tr h="175263">
                <a:tc>
                  <a:txBody>
                    <a:bodyPr/>
                    <a:lstStyle/>
                    <a:p>
                      <a:pPr algn="l" fontAlgn="b"/>
                      <a:r>
                        <a:rPr lang="en-US" sz="1000" b="1" i="0" u="none" strike="noStrike" dirty="0" err="1">
                          <a:solidFill>
                            <a:srgbClr val="000000"/>
                          </a:solidFill>
                          <a:effectLst/>
                          <a:latin typeface="Century Gothic" panose="020B0502020202020204" pitchFamily="34" charset="0"/>
                        </a:rPr>
                        <a:t>Knysna</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Knysna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90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3836689503"/>
                  </a:ext>
                </a:extLst>
              </a:tr>
              <a:tr h="175263">
                <a:tc>
                  <a:txBody>
                    <a:bodyPr/>
                    <a:lstStyle/>
                    <a:p>
                      <a:pPr algn="l" fontAlgn="b"/>
                      <a:r>
                        <a:rPr lang="en-US" sz="1000" b="1" i="0" u="none" strike="noStrike" dirty="0" err="1">
                          <a:solidFill>
                            <a:srgbClr val="000000"/>
                          </a:solidFill>
                          <a:effectLst/>
                          <a:latin typeface="Century Gothic" panose="020B0502020202020204" pitchFamily="34" charset="0"/>
                        </a:rPr>
                        <a:t>Mossel</a:t>
                      </a:r>
                      <a:r>
                        <a:rPr lang="en-US" sz="1000" b="1" i="0" u="none" strike="noStrike" dirty="0">
                          <a:solidFill>
                            <a:srgbClr val="000000"/>
                          </a:solidFill>
                          <a:effectLst/>
                          <a:latin typeface="Century Gothic" panose="020B0502020202020204" pitchFamily="34" charset="0"/>
                        </a:rPr>
                        <a:t> Bay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Mossel Bay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90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188064541"/>
                  </a:ext>
                </a:extLst>
              </a:tr>
              <a:tr h="175263">
                <a:tc>
                  <a:txBody>
                    <a:bodyPr/>
                    <a:lstStyle/>
                    <a:p>
                      <a:pPr algn="l" fontAlgn="b"/>
                      <a:r>
                        <a:rPr lang="en-US" sz="1000" b="1" i="0" u="none" strike="noStrike" dirty="0" err="1">
                          <a:solidFill>
                            <a:srgbClr val="000000"/>
                          </a:solidFill>
                          <a:effectLst/>
                          <a:latin typeface="Century Gothic" panose="020B0502020202020204" pitchFamily="34" charset="0"/>
                        </a:rPr>
                        <a:t>Oudtshoorn</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Oudtshoorn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123</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655495890"/>
                  </a:ext>
                </a:extLst>
              </a:tr>
              <a:tr h="175263">
                <a:tc>
                  <a:txBody>
                    <a:bodyPr/>
                    <a:lstStyle/>
                    <a:p>
                      <a:pPr algn="l" fontAlgn="b"/>
                      <a:r>
                        <a:rPr lang="en-US" sz="10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396</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473328776"/>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120864668"/>
              </p:ext>
            </p:extLst>
          </p:nvPr>
        </p:nvGraphicFramePr>
        <p:xfrm>
          <a:off x="4854574" y="3844129"/>
          <a:ext cx="4013987" cy="1628775"/>
        </p:xfrm>
        <a:graphic>
          <a:graphicData uri="http://schemas.openxmlformats.org/drawingml/2006/table">
            <a:tbl>
              <a:tblPr/>
              <a:tblGrid>
                <a:gridCol w="1672330">
                  <a:extLst>
                    <a:ext uri="{9D8B030D-6E8A-4147-A177-3AD203B41FA5}">
                      <a16:colId xmlns:a16="http://schemas.microsoft.com/office/drawing/2014/main" xmlns="" val="1297455954"/>
                    </a:ext>
                  </a:extLst>
                </a:gridCol>
                <a:gridCol w="1152128">
                  <a:extLst>
                    <a:ext uri="{9D8B030D-6E8A-4147-A177-3AD203B41FA5}">
                      <a16:colId xmlns:a16="http://schemas.microsoft.com/office/drawing/2014/main" xmlns="" val="3110942842"/>
                    </a:ext>
                  </a:extLst>
                </a:gridCol>
                <a:gridCol w="1189529">
                  <a:extLst>
                    <a:ext uri="{9D8B030D-6E8A-4147-A177-3AD203B41FA5}">
                      <a16:colId xmlns:a16="http://schemas.microsoft.com/office/drawing/2014/main" xmlns="" val="1142765011"/>
                    </a:ext>
                  </a:extLst>
                </a:gridCol>
              </a:tblGrid>
              <a:tr h="171450">
                <a:tc gridSpan="3">
                  <a:txBody>
                    <a:bodyPr/>
                    <a:lstStyle/>
                    <a:p>
                      <a:pPr algn="ctr" fontAlgn="b"/>
                      <a:r>
                        <a:rPr lang="en-US" sz="1000" b="1" i="0" u="none" strike="noStrike">
                          <a:solidFill>
                            <a:srgbClr val="000000"/>
                          </a:solidFill>
                          <a:effectLst/>
                          <a:latin typeface="Century Gothic" panose="020B0502020202020204" pitchFamily="34" charset="0"/>
                        </a:rPr>
                        <a:t>Overberg District Municipality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491689039"/>
                  </a:ext>
                </a:extLst>
              </a:tr>
              <a:tr h="171450">
                <a:tc>
                  <a:txBody>
                    <a:bodyPr/>
                    <a:lstStyle/>
                    <a:p>
                      <a:pPr algn="l" fontAlgn="b"/>
                      <a:r>
                        <a:rPr lang="en-US" sz="1000" b="1" i="0" u="none" strike="noStrike">
                          <a:solidFill>
                            <a:srgbClr val="000000"/>
                          </a:solidFill>
                          <a:effectLst/>
                          <a:latin typeface="Century Gothic" panose="020B0502020202020204" pitchFamily="34" charset="0"/>
                        </a:rPr>
                        <a:t> Sub-district</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 Facility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Beds</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extLst>
                  <a:ext uri="{0D108BD9-81ED-4DB2-BD59-A6C34878D82A}">
                    <a16:rowId xmlns:a16="http://schemas.microsoft.com/office/drawing/2014/main" xmlns="" val="1228646128"/>
                  </a:ext>
                </a:extLst>
              </a:tr>
              <a:tr h="171450">
                <a:tc>
                  <a:txBody>
                    <a:bodyPr/>
                    <a:lstStyle/>
                    <a:p>
                      <a:pPr algn="l" fontAlgn="b"/>
                      <a:r>
                        <a:rPr lang="en-US" sz="1000" b="1" i="0" u="none" strike="noStrike" dirty="0">
                          <a:solidFill>
                            <a:srgbClr val="000000"/>
                          </a:solidFill>
                          <a:effectLst/>
                          <a:latin typeface="Century Gothic" panose="020B0502020202020204" pitchFamily="34" charset="0"/>
                        </a:rPr>
                        <a:t>Cape Agulhas</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entury Gothic" panose="020B0502020202020204" pitchFamily="34" charset="0"/>
                        </a:rPr>
                        <a:t>Otto Du Plessis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499103503"/>
                  </a:ext>
                </a:extLst>
              </a:tr>
              <a:tr h="171450">
                <a:tc>
                  <a:txBody>
                    <a:bodyPr/>
                    <a:lstStyle/>
                    <a:p>
                      <a:pPr algn="l" fontAlgn="b"/>
                      <a:r>
                        <a:rPr lang="en-US" sz="1000" b="1" i="0" u="none" strike="noStrike" dirty="0" err="1">
                          <a:solidFill>
                            <a:srgbClr val="000000"/>
                          </a:solidFill>
                          <a:effectLst/>
                          <a:latin typeface="Century Gothic" panose="020B0502020202020204" pitchFamily="34" charset="0"/>
                        </a:rPr>
                        <a:t>Overstrand</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Hermanus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71</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971037861"/>
                  </a:ext>
                </a:extLst>
              </a:tr>
              <a:tr h="171450">
                <a:tc>
                  <a:txBody>
                    <a:bodyPr/>
                    <a:lstStyle/>
                    <a:p>
                      <a:pPr algn="l" fontAlgn="b"/>
                      <a:r>
                        <a:rPr lang="en-US" sz="1000" b="1" i="0" u="none" strike="noStrike" dirty="0" err="1">
                          <a:solidFill>
                            <a:srgbClr val="000000"/>
                          </a:solidFill>
                          <a:effectLst/>
                          <a:latin typeface="Century Gothic" panose="020B0502020202020204" pitchFamily="34" charset="0"/>
                        </a:rPr>
                        <a:t>Swellendam</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Swellendam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51</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3918675429"/>
                  </a:ext>
                </a:extLst>
              </a:tr>
              <a:tr h="171450">
                <a:tc>
                  <a:txBody>
                    <a:bodyPr/>
                    <a:lstStyle/>
                    <a:p>
                      <a:pPr algn="l" fontAlgn="b"/>
                      <a:r>
                        <a:rPr lang="en-US" sz="1000" b="1" i="0" u="none" strike="noStrike" dirty="0" err="1">
                          <a:solidFill>
                            <a:srgbClr val="000000"/>
                          </a:solidFill>
                          <a:effectLst/>
                          <a:latin typeface="Century Gothic" panose="020B0502020202020204" pitchFamily="34" charset="0"/>
                        </a:rPr>
                        <a:t>Theewaterskloof</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Caledon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651655091"/>
                  </a:ext>
                </a:extLst>
              </a:tr>
              <a:tr h="171450">
                <a:tc>
                  <a:txBody>
                    <a:bodyPr/>
                    <a:lstStyle/>
                    <a:p>
                      <a:pPr algn="l" fontAlgn="b"/>
                      <a:r>
                        <a:rPr lang="en-US" sz="10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202</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22106228"/>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1727371205"/>
              </p:ext>
            </p:extLst>
          </p:nvPr>
        </p:nvGraphicFramePr>
        <p:xfrm>
          <a:off x="533032" y="4210581"/>
          <a:ext cx="4038361" cy="1714500"/>
        </p:xfrm>
        <a:graphic>
          <a:graphicData uri="http://schemas.openxmlformats.org/drawingml/2006/table">
            <a:tbl>
              <a:tblPr/>
              <a:tblGrid>
                <a:gridCol w="1086640">
                  <a:extLst>
                    <a:ext uri="{9D8B030D-6E8A-4147-A177-3AD203B41FA5}">
                      <a16:colId xmlns:a16="http://schemas.microsoft.com/office/drawing/2014/main" xmlns="" val="1907957411"/>
                    </a:ext>
                  </a:extLst>
                </a:gridCol>
                <a:gridCol w="1745804">
                  <a:extLst>
                    <a:ext uri="{9D8B030D-6E8A-4147-A177-3AD203B41FA5}">
                      <a16:colId xmlns:a16="http://schemas.microsoft.com/office/drawing/2014/main" xmlns="" val="804065770"/>
                    </a:ext>
                  </a:extLst>
                </a:gridCol>
                <a:gridCol w="1205917">
                  <a:extLst>
                    <a:ext uri="{9D8B030D-6E8A-4147-A177-3AD203B41FA5}">
                      <a16:colId xmlns:a16="http://schemas.microsoft.com/office/drawing/2014/main" xmlns="" val="1281065439"/>
                    </a:ext>
                  </a:extLst>
                </a:gridCol>
              </a:tblGrid>
              <a:tr h="171450">
                <a:tc gridSpan="3">
                  <a:txBody>
                    <a:bodyPr/>
                    <a:lstStyle/>
                    <a:p>
                      <a:pPr algn="ctr" fontAlgn="b"/>
                      <a:r>
                        <a:rPr lang="en-US" sz="1000" b="1" i="0" u="none" strike="noStrike">
                          <a:solidFill>
                            <a:srgbClr val="000000"/>
                          </a:solidFill>
                          <a:effectLst/>
                          <a:latin typeface="Century Gothic" panose="020B0502020202020204" pitchFamily="34" charset="0"/>
                        </a:rPr>
                        <a:t>West Coast District Municipality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67606030"/>
                  </a:ext>
                </a:extLst>
              </a:tr>
              <a:tr h="171450">
                <a:tc>
                  <a:txBody>
                    <a:bodyPr/>
                    <a:lstStyle/>
                    <a:p>
                      <a:pPr algn="l" fontAlgn="b"/>
                      <a:r>
                        <a:rPr lang="en-US" sz="1000" b="1" i="0" u="none" strike="noStrike">
                          <a:solidFill>
                            <a:srgbClr val="000000"/>
                          </a:solidFill>
                          <a:effectLst/>
                          <a:latin typeface="Century Gothic" panose="020B0502020202020204" pitchFamily="34" charset="0"/>
                        </a:rPr>
                        <a:t> Sub-district</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 Facility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tc>
                  <a:txBody>
                    <a:bodyPr/>
                    <a:lstStyle/>
                    <a:p>
                      <a:pPr algn="l" fontAlgn="b"/>
                      <a:r>
                        <a:rPr lang="en-US" sz="1000" b="1" i="0" u="none" strike="noStrike">
                          <a:solidFill>
                            <a:srgbClr val="000000"/>
                          </a:solidFill>
                          <a:effectLst/>
                          <a:latin typeface="Century Gothic" panose="020B0502020202020204" pitchFamily="34" charset="0"/>
                        </a:rPr>
                        <a:t>Beds</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DEBF7"/>
                    </a:solidFill>
                  </a:tcPr>
                </a:tc>
                <a:extLst>
                  <a:ext uri="{0D108BD9-81ED-4DB2-BD59-A6C34878D82A}">
                    <a16:rowId xmlns:a16="http://schemas.microsoft.com/office/drawing/2014/main" xmlns="" val="2354928808"/>
                  </a:ext>
                </a:extLst>
              </a:tr>
              <a:tr h="171450">
                <a:tc rowSpan="2">
                  <a:txBody>
                    <a:bodyPr/>
                    <a:lstStyle/>
                    <a:p>
                      <a:pPr algn="l" fontAlgn="ctr"/>
                      <a:r>
                        <a:rPr lang="en-US" sz="1000" b="1" i="0" u="none" strike="noStrike" dirty="0" err="1">
                          <a:solidFill>
                            <a:srgbClr val="000000"/>
                          </a:solidFill>
                          <a:effectLst/>
                          <a:latin typeface="Century Gothic" panose="020B0502020202020204" pitchFamily="34" charset="0"/>
                        </a:rPr>
                        <a:t>Bergrivier</a:t>
                      </a:r>
                      <a:endParaRPr lang="en-US" sz="1000" b="1"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LAPA Munnik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10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612027655"/>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Radie Kotze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31</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187370547"/>
                  </a:ext>
                </a:extLst>
              </a:tr>
              <a:tr h="171450">
                <a:tc rowSpan="2">
                  <a:txBody>
                    <a:bodyPr/>
                    <a:lstStyle/>
                    <a:p>
                      <a:pPr algn="l" fontAlgn="ctr"/>
                      <a:r>
                        <a:rPr lang="en-US" sz="1000" b="1" i="0" u="none" strike="noStrike" dirty="0">
                          <a:solidFill>
                            <a:srgbClr val="000000"/>
                          </a:solidFill>
                          <a:effectLst/>
                          <a:latin typeface="Century Gothic" panose="020B0502020202020204" pitchFamily="34" charset="0"/>
                        </a:rPr>
                        <a:t>Cederberg</a:t>
                      </a:r>
                    </a:p>
                  </a:txBody>
                  <a:tcPr marL="9525" marR="9525" marT="9525" marB="0" anchor="ctr">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Citrusdal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34</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444564662"/>
                  </a:ext>
                </a:extLst>
              </a:tr>
              <a:tr h="171450">
                <a:tc vMerge="1">
                  <a:txBody>
                    <a:bodyPr/>
                    <a:lstStyle/>
                    <a:p>
                      <a:endParaRPr lang="en-US"/>
                    </a:p>
                  </a:txBody>
                  <a:tcPr/>
                </a:tc>
                <a:tc>
                  <a:txBody>
                    <a:bodyPr/>
                    <a:lstStyle/>
                    <a:p>
                      <a:pPr algn="l" fontAlgn="b"/>
                      <a:r>
                        <a:rPr lang="en-US" sz="1000" b="0" i="0" u="none" strike="noStrike">
                          <a:solidFill>
                            <a:srgbClr val="000000"/>
                          </a:solidFill>
                          <a:effectLst/>
                          <a:latin typeface="Century Gothic" panose="020B0502020202020204" pitchFamily="34" charset="0"/>
                        </a:rPr>
                        <a:t>Clanwilliam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50</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733744178"/>
                  </a:ext>
                </a:extLst>
              </a:tr>
              <a:tr h="171450">
                <a:tc>
                  <a:txBody>
                    <a:bodyPr/>
                    <a:lstStyle/>
                    <a:p>
                      <a:pPr algn="l" fontAlgn="b"/>
                      <a:r>
                        <a:rPr lang="en-US" sz="1000" b="1" i="0" u="none" strike="noStrike" dirty="0" err="1">
                          <a:solidFill>
                            <a:srgbClr val="000000"/>
                          </a:solidFill>
                          <a:effectLst/>
                          <a:latin typeface="Century Gothic" panose="020B0502020202020204" pitchFamily="34" charset="0"/>
                        </a:rPr>
                        <a:t>Matzikama</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Vredendal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75</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95227972"/>
                  </a:ext>
                </a:extLst>
              </a:tr>
              <a:tr h="171450">
                <a:tc>
                  <a:txBody>
                    <a:bodyPr/>
                    <a:lstStyle/>
                    <a:p>
                      <a:pPr algn="l" fontAlgn="b"/>
                      <a:r>
                        <a:rPr lang="en-US" sz="1000" b="1" i="0" u="none" strike="noStrike" dirty="0" err="1">
                          <a:solidFill>
                            <a:srgbClr val="000000"/>
                          </a:solidFill>
                          <a:effectLst/>
                          <a:latin typeface="Century Gothic" panose="020B0502020202020204" pitchFamily="34" charset="0"/>
                        </a:rPr>
                        <a:t>Saldanha</a:t>
                      </a:r>
                      <a:r>
                        <a:rPr lang="en-US" sz="1000" b="1" i="0" u="none" strike="noStrike" dirty="0">
                          <a:solidFill>
                            <a:srgbClr val="000000"/>
                          </a:solidFill>
                          <a:effectLst/>
                          <a:latin typeface="Century Gothic" panose="020B0502020202020204" pitchFamily="34" charset="0"/>
                        </a:rPr>
                        <a:t> Bay</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Vredenburg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entury Gothic" panose="020B0502020202020204" pitchFamily="34" charset="0"/>
                        </a:rPr>
                        <a:t>81</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2139616618"/>
                  </a:ext>
                </a:extLst>
              </a:tr>
              <a:tr h="171450">
                <a:tc>
                  <a:txBody>
                    <a:bodyPr/>
                    <a:lstStyle/>
                    <a:p>
                      <a:pPr algn="l" fontAlgn="b"/>
                      <a:r>
                        <a:rPr lang="en-US" sz="1000" b="1" i="0" u="none" strike="noStrike" dirty="0" err="1">
                          <a:solidFill>
                            <a:srgbClr val="000000"/>
                          </a:solidFill>
                          <a:effectLst/>
                          <a:latin typeface="Century Gothic" panose="020B0502020202020204" pitchFamily="34" charset="0"/>
                        </a:rPr>
                        <a:t>Swartland</a:t>
                      </a:r>
                      <a:endParaRPr lang="en-US" sz="10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entury Gothic" panose="020B0502020202020204" pitchFamily="34" charset="0"/>
                        </a:rPr>
                        <a:t>Swartland Hospital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0" i="0" u="none" strike="noStrike" dirty="0">
                          <a:solidFill>
                            <a:schemeClr val="tx1"/>
                          </a:solidFill>
                          <a:effectLst/>
                          <a:latin typeface="Century Gothic" panose="020B0502020202020204" pitchFamily="34" charset="0"/>
                        </a:rPr>
                        <a:t>41</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1644364163"/>
                  </a:ext>
                </a:extLst>
              </a:tr>
              <a:tr h="171450">
                <a:tc>
                  <a:txBody>
                    <a:bodyPr/>
                    <a:lstStyle/>
                    <a:p>
                      <a:pPr algn="l" fontAlgn="b"/>
                      <a:r>
                        <a:rPr lang="en-US" sz="1000" b="1" i="0" u="none" strike="noStrike">
                          <a:solidFill>
                            <a:srgbClr val="000000"/>
                          </a:solidFill>
                          <a:effectLst/>
                          <a:latin typeface="Century Gothic" panose="020B0502020202020204" pitchFamily="34" charset="0"/>
                        </a:rPr>
                        <a:t>TOTAL</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entury Gothic" panose="020B0502020202020204" pitchFamily="34" charset="0"/>
                        </a:rPr>
                        <a:t> </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entury Gothic" panose="020B0502020202020204" pitchFamily="34" charset="0"/>
                        </a:rPr>
                        <a:t>322</a:t>
                      </a:r>
                    </a:p>
                  </a:txBody>
                  <a:tcPr marL="9525" marR="9525" marT="9525" marB="0" anchor="b">
                    <a:lnL w="6350" cap="flat" cmpd="sng" algn="ctr">
                      <a:solidFill>
                        <a:srgbClr val="1F4E78"/>
                      </a:solidFill>
                      <a:prstDash val="solid"/>
                      <a:round/>
                      <a:headEnd type="none" w="med" len="med"/>
                      <a:tailEnd type="none" w="med" len="med"/>
                    </a:lnL>
                    <a:lnR w="6350" cap="flat" cmpd="sng" algn="ctr">
                      <a:solidFill>
                        <a:srgbClr val="1F4E78"/>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xmlns="" val="3703704431"/>
                  </a:ext>
                </a:extLst>
              </a:tr>
            </a:tbl>
          </a:graphicData>
        </a:graphic>
      </p:graphicFrame>
    </p:spTree>
    <p:custDataLst>
      <p:tags r:id="rId1"/>
    </p:custDataLst>
    <p:extLst>
      <p:ext uri="{BB962C8B-B14F-4D97-AF65-F5344CB8AC3E}">
        <p14:creationId xmlns:p14="http://schemas.microsoft.com/office/powerpoint/2010/main" xmlns="" val="2547093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Rural Regional Hospitals</a:t>
            </a:r>
            <a:endParaRPr lang="en-ZA" dirty="0">
              <a:solidFill>
                <a:srgbClr val="FF0000"/>
              </a:solidFill>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p:txBody>
          <a:bodyPr/>
          <a:lstStyle/>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900984521"/>
              </p:ext>
            </p:extLst>
          </p:nvPr>
        </p:nvGraphicFramePr>
        <p:xfrm>
          <a:off x="1331640" y="1700808"/>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148143668"/>
                    </a:ext>
                  </a:extLst>
                </a:gridCol>
                <a:gridCol w="3048000">
                  <a:extLst>
                    <a:ext uri="{9D8B030D-6E8A-4147-A177-3AD203B41FA5}">
                      <a16:colId xmlns:a16="http://schemas.microsoft.com/office/drawing/2014/main" xmlns="" val="2009411408"/>
                    </a:ext>
                  </a:extLst>
                </a:gridCol>
              </a:tblGrid>
              <a:tr h="370840">
                <a:tc>
                  <a:txBody>
                    <a:bodyPr/>
                    <a:lstStyle/>
                    <a:p>
                      <a:r>
                        <a:rPr lang="en-ZA" dirty="0"/>
                        <a:t>Hospital</a:t>
                      </a:r>
                    </a:p>
                  </a:txBody>
                  <a:tcPr/>
                </a:tc>
                <a:tc>
                  <a:txBody>
                    <a:bodyPr/>
                    <a:lstStyle/>
                    <a:p>
                      <a:r>
                        <a:rPr lang="en-ZA" dirty="0"/>
                        <a:t>No of Beds</a:t>
                      </a:r>
                    </a:p>
                  </a:txBody>
                  <a:tcPr/>
                </a:tc>
                <a:extLst>
                  <a:ext uri="{0D108BD9-81ED-4DB2-BD59-A6C34878D82A}">
                    <a16:rowId xmlns:a16="http://schemas.microsoft.com/office/drawing/2014/main" xmlns="" val="877753349"/>
                  </a:ext>
                </a:extLst>
              </a:tr>
              <a:tr h="370840">
                <a:tc>
                  <a:txBody>
                    <a:bodyPr/>
                    <a:lstStyle/>
                    <a:p>
                      <a:r>
                        <a:rPr lang="en-ZA" b="1" dirty="0"/>
                        <a:t>George</a:t>
                      </a:r>
                      <a:r>
                        <a:rPr lang="en-ZA" dirty="0"/>
                        <a:t> </a:t>
                      </a:r>
                    </a:p>
                  </a:txBody>
                  <a:tcPr/>
                </a:tc>
                <a:tc>
                  <a:txBody>
                    <a:bodyPr/>
                    <a:lstStyle/>
                    <a:p>
                      <a:r>
                        <a:rPr lang="en-ZA" dirty="0"/>
                        <a:t>272</a:t>
                      </a:r>
                    </a:p>
                  </a:txBody>
                  <a:tcPr/>
                </a:tc>
                <a:extLst>
                  <a:ext uri="{0D108BD9-81ED-4DB2-BD59-A6C34878D82A}">
                    <a16:rowId xmlns:a16="http://schemas.microsoft.com/office/drawing/2014/main" xmlns="" val="2078677810"/>
                  </a:ext>
                </a:extLst>
              </a:tr>
              <a:tr h="370840">
                <a:tc>
                  <a:txBody>
                    <a:bodyPr/>
                    <a:lstStyle/>
                    <a:p>
                      <a:r>
                        <a:rPr lang="en-ZA" b="1" dirty="0"/>
                        <a:t>Paarl</a:t>
                      </a:r>
                      <a:r>
                        <a:rPr lang="en-ZA" dirty="0"/>
                        <a:t> </a:t>
                      </a:r>
                    </a:p>
                  </a:txBody>
                  <a:tcPr/>
                </a:tc>
                <a:tc>
                  <a:txBody>
                    <a:bodyPr/>
                    <a:lstStyle/>
                    <a:p>
                      <a:r>
                        <a:rPr lang="en-ZA" dirty="0"/>
                        <a:t>331</a:t>
                      </a:r>
                    </a:p>
                  </a:txBody>
                  <a:tcPr/>
                </a:tc>
                <a:extLst>
                  <a:ext uri="{0D108BD9-81ED-4DB2-BD59-A6C34878D82A}">
                    <a16:rowId xmlns:a16="http://schemas.microsoft.com/office/drawing/2014/main" xmlns="" val="65315435"/>
                  </a:ext>
                </a:extLst>
              </a:tr>
              <a:tr h="370840">
                <a:tc>
                  <a:txBody>
                    <a:bodyPr/>
                    <a:lstStyle/>
                    <a:p>
                      <a:r>
                        <a:rPr lang="en-ZA" b="1" dirty="0"/>
                        <a:t>Worcester</a:t>
                      </a:r>
                    </a:p>
                  </a:txBody>
                  <a:tcPr/>
                </a:tc>
                <a:tc>
                  <a:txBody>
                    <a:bodyPr/>
                    <a:lstStyle/>
                    <a:p>
                      <a:r>
                        <a:rPr lang="en-ZA" dirty="0"/>
                        <a:t>271</a:t>
                      </a:r>
                    </a:p>
                  </a:txBody>
                  <a:tcPr/>
                </a:tc>
                <a:extLst>
                  <a:ext uri="{0D108BD9-81ED-4DB2-BD59-A6C34878D82A}">
                    <a16:rowId xmlns:a16="http://schemas.microsoft.com/office/drawing/2014/main" xmlns="" val="3179022291"/>
                  </a:ext>
                </a:extLst>
              </a:tr>
            </a:tbl>
          </a:graphicData>
        </a:graphic>
      </p:graphicFrame>
    </p:spTree>
    <p:extLst>
      <p:ext uri="{BB962C8B-B14F-4D97-AF65-F5344CB8AC3E}">
        <p14:creationId xmlns:p14="http://schemas.microsoft.com/office/powerpoint/2010/main" xmlns="" val="3860343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Central Hospitals</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p:txBody>
          <a:bodyPr/>
          <a:lstStyle/>
          <a:p>
            <a:endParaRPr lang="en-ZA" dirty="0"/>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490739183"/>
              </p:ext>
            </p:extLst>
          </p:nvPr>
        </p:nvGraphicFramePr>
        <p:xfrm>
          <a:off x="561752" y="1412776"/>
          <a:ext cx="7619902" cy="2304256"/>
        </p:xfrm>
        <a:graphic>
          <a:graphicData uri="http://schemas.openxmlformats.org/drawingml/2006/table">
            <a:tbl>
              <a:tblPr/>
              <a:tblGrid>
                <a:gridCol w="3151741">
                  <a:extLst>
                    <a:ext uri="{9D8B030D-6E8A-4147-A177-3AD203B41FA5}">
                      <a16:colId xmlns:a16="http://schemas.microsoft.com/office/drawing/2014/main" xmlns="" val="3096120298"/>
                    </a:ext>
                  </a:extLst>
                </a:gridCol>
                <a:gridCol w="3623461">
                  <a:extLst>
                    <a:ext uri="{9D8B030D-6E8A-4147-A177-3AD203B41FA5}">
                      <a16:colId xmlns:a16="http://schemas.microsoft.com/office/drawing/2014/main" xmlns="" val="897059417"/>
                    </a:ext>
                  </a:extLst>
                </a:gridCol>
                <a:gridCol w="844700">
                  <a:extLst>
                    <a:ext uri="{9D8B030D-6E8A-4147-A177-3AD203B41FA5}">
                      <a16:colId xmlns:a16="http://schemas.microsoft.com/office/drawing/2014/main" xmlns="" val="1414046481"/>
                    </a:ext>
                  </a:extLst>
                </a:gridCol>
              </a:tblGrid>
              <a:tr h="386235">
                <a:tc>
                  <a:txBody>
                    <a:bodyPr/>
                    <a:lstStyle/>
                    <a:p>
                      <a:pPr algn="ctr" fontAlgn="b"/>
                      <a:r>
                        <a:rPr lang="en-US" sz="1800" b="1" i="0" u="none" strike="noStrike" dirty="0">
                          <a:solidFill>
                            <a:srgbClr val="000000"/>
                          </a:solidFill>
                          <a:effectLst/>
                          <a:latin typeface="Century Gothic" panose="020B0502020202020204" pitchFamily="34" charset="0"/>
                        </a:rPr>
                        <a:t>Type of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ZA" sz="1800" b="1" i="0" u="none" strike="noStrike" dirty="0">
                          <a:solidFill>
                            <a:srgbClr val="000000"/>
                          </a:solidFill>
                          <a:effectLst/>
                          <a:latin typeface="Century Gothic" panose="020B0502020202020204" pitchFamily="34" charset="0"/>
                        </a:rPr>
                        <a:t>Facility</a:t>
                      </a:r>
                      <a:endParaRPr lang="en-US" sz="18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ZA" sz="1800" b="1" i="0" u="none" strike="noStrike" dirty="0">
                          <a:solidFill>
                            <a:srgbClr val="000000"/>
                          </a:solidFill>
                          <a:effectLst/>
                          <a:latin typeface="Century Gothic" panose="020B0502020202020204" pitchFamily="34" charset="0"/>
                        </a:rPr>
                        <a:t>Beds </a:t>
                      </a:r>
                      <a:endParaRPr lang="en-US" sz="18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xmlns="" val="3216067919"/>
                  </a:ext>
                </a:extLst>
              </a:tr>
              <a:tr h="386235">
                <a:tc rowSpan="2">
                  <a:txBody>
                    <a:bodyPr/>
                    <a:lstStyle/>
                    <a:p>
                      <a:pPr algn="ctr" fontAlgn="b"/>
                      <a:r>
                        <a:rPr lang="en-US" sz="1800" b="1" i="0" u="none" strike="noStrike" dirty="0">
                          <a:solidFill>
                            <a:srgbClr val="000000"/>
                          </a:solidFill>
                          <a:effectLst/>
                          <a:latin typeface="Century Gothic" panose="020B0502020202020204" pitchFamily="34" charset="0"/>
                        </a:rPr>
                        <a:t>National Central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entury Gothic" panose="020B0502020202020204" pitchFamily="34" charset="0"/>
                        </a:rPr>
                        <a:t>Groote Schuur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975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6503429"/>
                  </a:ext>
                </a:extLst>
              </a:tr>
              <a:tr h="386235">
                <a:tc vMerge="1">
                  <a:txBody>
                    <a:bodyPr/>
                    <a:lstStyle/>
                    <a:p>
                      <a:endParaRPr lang="en-US"/>
                    </a:p>
                  </a:txBody>
                  <a:tcPr/>
                </a:tc>
                <a:tc>
                  <a:txBody>
                    <a:bodyPr/>
                    <a:lstStyle/>
                    <a:p>
                      <a:pPr algn="l" fontAlgn="b"/>
                      <a:r>
                        <a:rPr lang="en-US" sz="1800" b="0" i="0" u="none" strike="noStrike">
                          <a:solidFill>
                            <a:srgbClr val="000000"/>
                          </a:solidFill>
                          <a:effectLst/>
                          <a:latin typeface="Century Gothic" panose="020B0502020202020204" pitchFamily="34" charset="0"/>
                        </a:rPr>
                        <a:t>Tygerberg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entury Gothic" panose="020B0502020202020204" pitchFamily="34" charset="0"/>
                        </a:rPr>
                        <a:t>1384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4391042"/>
                  </a:ext>
                </a:extLst>
              </a:tr>
              <a:tr h="386235">
                <a:tc>
                  <a:txBody>
                    <a:bodyPr/>
                    <a:lstStyle/>
                    <a:p>
                      <a:pPr algn="l" fontAlgn="b"/>
                      <a:r>
                        <a:rPr lang="en-US" sz="1800" b="1" i="0" u="none" strike="noStrike" dirty="0">
                          <a:solidFill>
                            <a:srgbClr val="000000"/>
                          </a:solidFill>
                          <a:effectLst/>
                          <a:latin typeface="Century Gothic" panose="020B0502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entury Gothic" panose="020B050202020202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entury Gothic" panose="020B0502020202020204" pitchFamily="34" charset="0"/>
                        </a:rPr>
                        <a:t>2359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88985023"/>
                  </a:ext>
                </a:extLst>
              </a:tr>
              <a:tr h="759316">
                <a:tc>
                  <a:txBody>
                    <a:bodyPr/>
                    <a:lstStyle/>
                    <a:p>
                      <a:pPr algn="ctr" fontAlgn="b"/>
                      <a:r>
                        <a:rPr lang="en-US" sz="1800" b="1" i="0" u="none" strike="noStrike" dirty="0">
                          <a:solidFill>
                            <a:srgbClr val="000000"/>
                          </a:solidFill>
                          <a:effectLst/>
                          <a:latin typeface="Century Gothic" panose="020B0502020202020204" pitchFamily="34" charset="0"/>
                        </a:rPr>
                        <a:t>Tertiary</a:t>
                      </a:r>
                      <a:r>
                        <a:rPr lang="en-US" sz="1800" b="1" i="0" u="none" strike="noStrike" baseline="0" dirty="0">
                          <a:solidFill>
                            <a:srgbClr val="000000"/>
                          </a:solidFill>
                          <a:effectLst/>
                          <a:latin typeface="Century Gothic" panose="020B0502020202020204" pitchFamily="34" charset="0"/>
                        </a:rPr>
                        <a:t> Hospital</a:t>
                      </a:r>
                      <a:endParaRPr lang="en-US" sz="1800" b="1" i="0" u="none" strike="noStrike" dirty="0">
                        <a:solidFill>
                          <a:srgbClr val="000000"/>
                        </a:solidFill>
                        <a:effectLst/>
                        <a:latin typeface="Century Gothic" panose="020B0502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800" b="1" i="0" u="none" strike="noStrike" dirty="0">
                          <a:solidFill>
                            <a:srgbClr val="000000"/>
                          </a:solidFill>
                          <a:effectLst/>
                          <a:latin typeface="Century Gothic" panose="020B0502020202020204" pitchFamily="34" charset="0"/>
                        </a:rPr>
                        <a:t>Red Cross War Memorial Children's Hospital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entury Gothic" panose="020B0502020202020204" pitchFamily="34" charset="0"/>
                        </a:rPr>
                        <a:t>272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9648275"/>
                  </a:ext>
                </a:extLst>
              </a:tr>
            </a:tbl>
          </a:graphicData>
        </a:graphic>
      </p:graphicFrame>
    </p:spTree>
    <p:extLst>
      <p:ext uri="{BB962C8B-B14F-4D97-AF65-F5344CB8AC3E}">
        <p14:creationId xmlns:p14="http://schemas.microsoft.com/office/powerpoint/2010/main" xmlns="" val="462273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a:bodyPr>
          <a:lstStyle/>
          <a:p>
            <a:pPr algn="ctr"/>
            <a:r>
              <a:rPr lang="en-ZA" b="1" dirty="0"/>
              <a:t>Emergency services and Patient Transport</a:t>
            </a:r>
            <a:endParaRPr lang="en-GB" b="1" dirty="0"/>
          </a:p>
        </p:txBody>
      </p:sp>
    </p:spTree>
    <p:custDataLst>
      <p:tags r:id="rId1"/>
    </p:custDataLst>
    <p:extLst>
      <p:ext uri="{BB962C8B-B14F-4D97-AF65-F5344CB8AC3E}">
        <p14:creationId xmlns:p14="http://schemas.microsoft.com/office/powerpoint/2010/main" xmlns="" val="2775891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EMERGENCY SERVICES AND PATIENT TRANSPORT</a:t>
            </a:r>
            <a:endParaRPr lang="en-US"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44</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5148064" y="1988840"/>
            <a:ext cx="3429000" cy="2286000"/>
          </a:xfrm>
          <a:prstGeom prst="rect">
            <a:avLst/>
          </a:prstGeom>
        </p:spPr>
      </p:pic>
      <p:sp>
        <p:nvSpPr>
          <p:cNvPr id="5" name="Text Placeholder 4"/>
          <p:cNvSpPr>
            <a:spLocks noGrp="1"/>
          </p:cNvSpPr>
          <p:nvPr>
            <p:ph type="body" sz="quarter" idx="10"/>
          </p:nvPr>
        </p:nvSpPr>
        <p:spPr>
          <a:xfrm>
            <a:off x="295275" y="1052736"/>
            <a:ext cx="4852789" cy="4896073"/>
          </a:xfrm>
        </p:spPr>
        <p:txBody>
          <a:bodyPr>
            <a:normAutofit/>
          </a:bodyPr>
          <a:lstStyle/>
          <a:p>
            <a:pPr marL="360000" lvl="1">
              <a:lnSpc>
                <a:spcPct val="110000"/>
              </a:lnSpc>
              <a:buBlip>
                <a:blip r:embed="rId3"/>
              </a:buBlip>
              <a:defRPr/>
            </a:pPr>
            <a:r>
              <a:rPr lang="en-ZA" sz="1400" dirty="0">
                <a:solidFill>
                  <a:prstClr val="black"/>
                </a:solidFill>
              </a:rPr>
              <a:t>49 stations (excluding 6 satellite bases) in 5 rural district and 4 Cape Town divisions</a:t>
            </a:r>
          </a:p>
          <a:p>
            <a:pPr marL="360000" lvl="1">
              <a:lnSpc>
                <a:spcPct val="110000"/>
              </a:lnSpc>
              <a:buBlip>
                <a:blip r:embed="rId3"/>
              </a:buBlip>
              <a:defRPr/>
            </a:pPr>
            <a:endParaRPr lang="en-ZA" sz="1400" dirty="0">
              <a:solidFill>
                <a:prstClr val="black"/>
              </a:solidFill>
            </a:endParaRPr>
          </a:p>
          <a:p>
            <a:pPr marL="360000" lvl="1">
              <a:lnSpc>
                <a:spcPct val="110000"/>
              </a:lnSpc>
              <a:buBlip>
                <a:blip r:embed="rId3"/>
              </a:buBlip>
              <a:defRPr/>
            </a:pPr>
            <a:r>
              <a:rPr lang="en-ZA" sz="1400" dirty="0">
                <a:solidFill>
                  <a:prstClr val="black"/>
                </a:solidFill>
              </a:rPr>
              <a:t>A total of </a:t>
            </a:r>
            <a:r>
              <a:rPr lang="en-ZA" sz="1400" b="1" dirty="0">
                <a:solidFill>
                  <a:prstClr val="black"/>
                </a:solidFill>
              </a:rPr>
              <a:t>492 303 emergency cases</a:t>
            </a:r>
            <a:r>
              <a:rPr lang="en-ZA" sz="1400" dirty="0">
                <a:solidFill>
                  <a:prstClr val="black"/>
                </a:solidFill>
              </a:rPr>
              <a:t> were attended to in 2017/18.</a:t>
            </a:r>
          </a:p>
          <a:p>
            <a:pPr marL="360000" lvl="1">
              <a:lnSpc>
                <a:spcPct val="110000"/>
              </a:lnSpc>
              <a:buBlip>
                <a:blip r:embed="rId3"/>
              </a:buBlip>
              <a:defRPr/>
            </a:pPr>
            <a:endParaRPr lang="en-ZA" sz="1400" dirty="0">
              <a:solidFill>
                <a:prstClr val="black"/>
              </a:solidFill>
            </a:endParaRPr>
          </a:p>
          <a:p>
            <a:pPr marL="360000" lvl="1">
              <a:lnSpc>
                <a:spcPct val="110000"/>
              </a:lnSpc>
              <a:buBlip>
                <a:blip r:embed="rId3"/>
              </a:buBlip>
              <a:defRPr/>
            </a:pPr>
            <a:r>
              <a:rPr lang="en-ZA" sz="1400" dirty="0">
                <a:solidFill>
                  <a:prstClr val="black"/>
                </a:solidFill>
              </a:rPr>
              <a:t>Urban Response for priority one calls within 15min : </a:t>
            </a:r>
            <a:r>
              <a:rPr lang="en-ZA" sz="1400" b="1" dirty="0">
                <a:solidFill>
                  <a:prstClr val="black"/>
                </a:solidFill>
              </a:rPr>
              <a:t>59,5%</a:t>
            </a:r>
          </a:p>
          <a:p>
            <a:pPr marL="360000" lvl="1">
              <a:lnSpc>
                <a:spcPct val="110000"/>
              </a:lnSpc>
              <a:buBlip>
                <a:blip r:embed="rId3"/>
              </a:buBlip>
              <a:defRPr/>
            </a:pPr>
            <a:endParaRPr lang="en-ZA" sz="1400" dirty="0">
              <a:solidFill>
                <a:prstClr val="black"/>
              </a:solidFill>
            </a:endParaRPr>
          </a:p>
          <a:p>
            <a:pPr marL="360000" lvl="1">
              <a:lnSpc>
                <a:spcPct val="110000"/>
              </a:lnSpc>
              <a:buBlip>
                <a:blip r:embed="rId3"/>
              </a:buBlip>
              <a:defRPr/>
            </a:pPr>
            <a:r>
              <a:rPr lang="en-ZA" sz="1400" dirty="0">
                <a:solidFill>
                  <a:prstClr val="black"/>
                </a:solidFill>
              </a:rPr>
              <a:t>Rural Response within 40 min : 79,3%</a:t>
            </a:r>
          </a:p>
          <a:p>
            <a:pPr marL="360000" lvl="1">
              <a:lnSpc>
                <a:spcPct val="110000"/>
              </a:lnSpc>
              <a:buBlip>
                <a:blip r:embed="rId3"/>
              </a:buBlip>
              <a:defRPr/>
            </a:pPr>
            <a:endParaRPr lang="en-ZA" sz="1400" dirty="0">
              <a:solidFill>
                <a:prstClr val="black"/>
              </a:solidFill>
            </a:endParaRPr>
          </a:p>
          <a:p>
            <a:pPr marL="360000" lvl="1">
              <a:lnSpc>
                <a:spcPct val="110000"/>
              </a:lnSpc>
              <a:buBlip>
                <a:blip r:embed="rId3"/>
              </a:buBlip>
              <a:defRPr/>
            </a:pPr>
            <a:r>
              <a:rPr lang="en-ZA" sz="1400" dirty="0">
                <a:solidFill>
                  <a:prstClr val="black"/>
                </a:solidFill>
              </a:rPr>
              <a:t>Response times affected by :</a:t>
            </a:r>
          </a:p>
          <a:p>
            <a:pPr marL="360000" lvl="1">
              <a:lnSpc>
                <a:spcPct val="110000"/>
              </a:lnSpc>
              <a:buBlip>
                <a:blip r:embed="rId3"/>
              </a:buBlip>
              <a:defRPr/>
            </a:pPr>
            <a:r>
              <a:rPr lang="en-ZA" sz="1400" dirty="0">
                <a:solidFill>
                  <a:prstClr val="black"/>
                </a:solidFill>
              </a:rPr>
              <a:t>13% calls in Red Zones</a:t>
            </a:r>
          </a:p>
          <a:p>
            <a:pPr marL="360000" lvl="1">
              <a:lnSpc>
                <a:spcPct val="110000"/>
              </a:lnSpc>
              <a:buBlip>
                <a:blip r:embed="rId3"/>
              </a:buBlip>
              <a:defRPr/>
            </a:pPr>
            <a:r>
              <a:rPr lang="en-ZA" sz="1400" dirty="0">
                <a:solidFill>
                  <a:prstClr val="black"/>
                </a:solidFill>
              </a:rPr>
              <a:t>Staff off owing PTSD</a:t>
            </a:r>
          </a:p>
          <a:p>
            <a:pPr marL="360000" lvl="1">
              <a:lnSpc>
                <a:spcPct val="110000"/>
              </a:lnSpc>
              <a:buBlip>
                <a:blip r:embed="rId3"/>
              </a:buBlip>
              <a:defRPr/>
            </a:pPr>
            <a:r>
              <a:rPr lang="en-ZA" sz="1400" dirty="0">
                <a:solidFill>
                  <a:prstClr val="black"/>
                </a:solidFill>
              </a:rPr>
              <a:t>Having to wait for SAPS to accompany ambulances in these zones. </a:t>
            </a:r>
          </a:p>
          <a:p>
            <a:pPr lvl="1" indent="0">
              <a:buNone/>
            </a:pPr>
            <a:r>
              <a:rPr lang="en-ZA" dirty="0"/>
              <a:t> </a:t>
            </a:r>
            <a:endParaRPr lang="en-US" b="0" dirty="0"/>
          </a:p>
        </p:txBody>
      </p:sp>
    </p:spTree>
    <p:extLst>
      <p:ext uri="{BB962C8B-B14F-4D97-AF65-F5344CB8AC3E}">
        <p14:creationId xmlns:p14="http://schemas.microsoft.com/office/powerpoint/2010/main" xmlns="" val="2260469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xmlns="" val="538898659"/>
              </p:ext>
            </p:extLst>
          </p:nvPr>
        </p:nvGraphicFramePr>
        <p:xfrm>
          <a:off x="395536" y="980728"/>
          <a:ext cx="8496944"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498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Patient transport</a:t>
            </a:r>
            <a:endParaRPr lang="en-ZA" dirty="0">
              <a:solidFill>
                <a:srgbClr val="FF0000"/>
              </a:solidFill>
            </a:endParaRP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 name="Text Placeholder 4"/>
          <p:cNvSpPr>
            <a:spLocks noGrp="1"/>
          </p:cNvSpPr>
          <p:nvPr>
            <p:ph type="body" sz="quarter" idx="10"/>
          </p:nvPr>
        </p:nvSpPr>
        <p:spPr>
          <a:xfrm>
            <a:off x="179512" y="692696"/>
            <a:ext cx="8597205" cy="4896073"/>
          </a:xfrm>
        </p:spPr>
        <p:txBody>
          <a:bodyPr/>
          <a:lstStyle/>
          <a:p>
            <a:endParaRPr lang="en-ZA" b="0" dirty="0"/>
          </a:p>
          <a:p>
            <a:pPr marL="360000" lvl="1">
              <a:lnSpc>
                <a:spcPct val="110000"/>
              </a:lnSpc>
              <a:buBlip>
                <a:blip r:embed="rId2"/>
              </a:buBlip>
              <a:defRPr/>
            </a:pPr>
            <a:r>
              <a:rPr lang="en-ZA" dirty="0">
                <a:solidFill>
                  <a:prstClr val="black"/>
                </a:solidFill>
              </a:rPr>
              <a:t>The </a:t>
            </a:r>
            <a:r>
              <a:rPr lang="en-ZA" dirty="0" err="1">
                <a:solidFill>
                  <a:prstClr val="black"/>
                </a:solidFill>
              </a:rPr>
              <a:t>HealthNet</a:t>
            </a:r>
            <a:r>
              <a:rPr lang="en-ZA" dirty="0">
                <a:solidFill>
                  <a:prstClr val="black"/>
                </a:solidFill>
              </a:rPr>
              <a:t> pick-up points for patients has been reviewed and improved across all rural districts, in order to improve the experience of patients, that have to be transported to bigger centres for specialist appointments.</a:t>
            </a:r>
          </a:p>
          <a:p>
            <a:pPr marL="360000" lvl="1">
              <a:lnSpc>
                <a:spcPct val="110000"/>
              </a:lnSpc>
              <a:buBlip>
                <a:blip r:embed="rId2"/>
              </a:buBlip>
              <a:defRPr/>
            </a:pPr>
            <a:endParaRPr lang="en-ZA" dirty="0">
              <a:solidFill>
                <a:prstClr val="black"/>
              </a:solidFill>
            </a:endParaRPr>
          </a:p>
          <a:p>
            <a:pPr marL="360000" lvl="1">
              <a:lnSpc>
                <a:spcPct val="110000"/>
              </a:lnSpc>
              <a:buBlip>
                <a:blip r:embed="rId2"/>
              </a:buBlip>
              <a:defRPr/>
            </a:pPr>
            <a:r>
              <a:rPr lang="en-ZA" dirty="0" err="1">
                <a:solidFill>
                  <a:prstClr val="black"/>
                </a:solidFill>
              </a:rPr>
              <a:t>Healthnet</a:t>
            </a:r>
            <a:r>
              <a:rPr lang="en-ZA" dirty="0">
                <a:solidFill>
                  <a:prstClr val="black"/>
                </a:solidFill>
              </a:rPr>
              <a:t> within metro is being reviewed and its impact on inter-facility transfers will impact on freeing up ambulances and their response times. </a:t>
            </a:r>
          </a:p>
          <a:p>
            <a:pPr marL="360000" lvl="1">
              <a:lnSpc>
                <a:spcPct val="110000"/>
              </a:lnSpc>
              <a:buBlip>
                <a:blip r:embed="rId2"/>
              </a:buBlip>
              <a:defRPr/>
            </a:pPr>
            <a:endParaRPr lang="en-ZA" dirty="0">
              <a:solidFill>
                <a:prstClr val="black"/>
              </a:solidFill>
            </a:endParaRPr>
          </a:p>
          <a:p>
            <a:pPr marL="360000" lvl="1">
              <a:lnSpc>
                <a:spcPct val="110000"/>
              </a:lnSpc>
              <a:buBlip>
                <a:blip r:embed="rId2"/>
              </a:buBlip>
              <a:defRPr/>
            </a:pPr>
            <a:r>
              <a:rPr lang="en-ZA" dirty="0">
                <a:solidFill>
                  <a:prstClr val="black"/>
                </a:solidFill>
              </a:rPr>
              <a:t>Electronic  booking system has been developed and operating since MARCH 2016 and available to all facilities on network. </a:t>
            </a:r>
          </a:p>
          <a:p>
            <a:pPr marL="285750" indent="-285750">
              <a:buFont typeface="Arial" panose="020B0604020202020204" pitchFamily="34" charset="0"/>
              <a:buChar char="•"/>
            </a:pPr>
            <a:endParaRPr lang="en-ZA" b="0" dirty="0"/>
          </a:p>
          <a:p>
            <a:pPr marL="285750" indent="-285750">
              <a:buFont typeface="Arial" panose="020B0604020202020204" pitchFamily="34" charset="0"/>
              <a:buChar char="•"/>
            </a:pPr>
            <a:endParaRPr lang="en-ZA" b="0" dirty="0"/>
          </a:p>
          <a:p>
            <a:endParaRPr lang="en-ZA" b="0" dirty="0"/>
          </a:p>
          <a:p>
            <a:endParaRPr lang="en-ZA" dirty="0"/>
          </a:p>
          <a:p>
            <a:endParaRPr lang="en-ZA" dirty="0"/>
          </a:p>
        </p:txBody>
      </p:sp>
      <p:graphicFrame>
        <p:nvGraphicFramePr>
          <p:cNvPr id="6" name="Diagram 5"/>
          <p:cNvGraphicFramePr/>
          <p:nvPr>
            <p:extLst>
              <p:ext uri="{D42A27DB-BD31-4B8C-83A1-F6EECF244321}">
                <p14:modId xmlns:p14="http://schemas.microsoft.com/office/powerpoint/2010/main" xmlns="" val="682787098"/>
              </p:ext>
            </p:extLst>
          </p:nvPr>
        </p:nvGraphicFramePr>
        <p:xfrm>
          <a:off x="3203848" y="4221088"/>
          <a:ext cx="3312368" cy="215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051831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Referral system</a:t>
            </a:r>
            <a:endParaRPr lang="en-GB" b="1" dirty="0"/>
          </a:p>
        </p:txBody>
      </p:sp>
    </p:spTree>
    <p:custDataLst>
      <p:tags r:id="rId1"/>
    </p:custDataLst>
    <p:extLst>
      <p:ext uri="{BB962C8B-B14F-4D97-AF65-F5344CB8AC3E}">
        <p14:creationId xmlns:p14="http://schemas.microsoft.com/office/powerpoint/2010/main" xmlns="" val="1846419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REFERRAL SYSTEM </a:t>
            </a:r>
          </a:p>
        </p:txBody>
      </p:sp>
      <p:sp>
        <p:nvSpPr>
          <p:cNvPr id="3" name="Slide Number Placeholder 2"/>
          <p:cNvSpPr>
            <a:spLocks noGrp="1"/>
          </p:cNvSpPr>
          <p:nvPr>
            <p:ph type="sldNum" sz="quarter" idx="4"/>
          </p:nvPr>
        </p:nvSpPr>
        <p:spPr/>
        <p:txBody>
          <a:bodyPr/>
          <a:lstStyle/>
          <a:p>
            <a:fld id="{8406839F-D7A4-4E5D-B93D-768AD4D1DB36}" type="slidenum">
              <a:rPr lang="en-ZA" smtClean="0"/>
              <a:pPr/>
              <a:t>48</a:t>
            </a:fld>
            <a:endParaRPr lang="en-ZA" dirty="0"/>
          </a:p>
        </p:txBody>
      </p:sp>
      <p:sp>
        <p:nvSpPr>
          <p:cNvPr id="4" name="Footer Placeholder 3"/>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5" y="1196752"/>
            <a:ext cx="8381181" cy="4896073"/>
          </a:xfrm>
        </p:spPr>
        <p:txBody>
          <a:bodyPr/>
          <a:lstStyle/>
          <a:p>
            <a:pPr lvl="1" algn="just"/>
            <a:r>
              <a:rPr lang="en-ZA" dirty="0"/>
              <a:t>Referral systems in the department are decentralised, supported by Standard Operating Procedures within the geographic Area</a:t>
            </a:r>
          </a:p>
          <a:p>
            <a:pPr lvl="1" algn="just"/>
            <a:r>
              <a:rPr lang="en-ZA" b="0" dirty="0"/>
              <a:t>This includes:</a:t>
            </a:r>
          </a:p>
          <a:p>
            <a:pPr lvl="2" algn="just"/>
            <a:r>
              <a:rPr lang="en-ZA" b="0" dirty="0"/>
              <a:t>Minor illness or injuries are treated at Primary Health Care facilities such as 	a Clinic or a Community Health Centre (CHC). This should be the patient's 	first entry point into the public health service as many services are offered. 	A specially trained nurse will treat the patient and refer you to a doctor if 	your condition requires it.</a:t>
            </a:r>
          </a:p>
          <a:p>
            <a:pPr lvl="2" algn="just"/>
            <a:r>
              <a:rPr lang="en-ZA" b="0" dirty="0"/>
              <a:t>More serious conditions are referred to the next level of care which is a 	District Hospital. Should the patient's condition need further investigation 	or intervention, the nurse or doctor will make an appointment for them at 	the District Hospital closest to their home.</a:t>
            </a:r>
          </a:p>
          <a:p>
            <a:pPr lvl="2" algn="just"/>
            <a:endParaRPr lang="en-ZA" dirty="0"/>
          </a:p>
          <a:p>
            <a:pPr lvl="1" algn="just"/>
            <a:r>
              <a:rPr lang="en-ZA" dirty="0"/>
              <a:t>The Department is putting mechanisms in place to implement electronic referral systems. Electronic discharge record has been rolled out over the last 2 years. </a:t>
            </a:r>
          </a:p>
          <a:p>
            <a:pPr marL="285750" indent="-285750">
              <a:buFontTx/>
              <a:buChar char="-"/>
            </a:pPr>
            <a:endParaRPr lang="en-ZA" dirty="0"/>
          </a:p>
          <a:p>
            <a:pPr marL="285750" indent="-285750">
              <a:buFontTx/>
              <a:buChar char="-"/>
            </a:pPr>
            <a:endParaRPr lang="en-ZA" dirty="0"/>
          </a:p>
          <a:p>
            <a:endParaRPr lang="en-ZA" b="0" dirty="0"/>
          </a:p>
        </p:txBody>
      </p:sp>
    </p:spTree>
    <p:extLst>
      <p:ext uri="{BB962C8B-B14F-4D97-AF65-F5344CB8AC3E}">
        <p14:creationId xmlns:p14="http://schemas.microsoft.com/office/powerpoint/2010/main" xmlns="" val="284637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7510" y="246102"/>
            <a:ext cx="8597205" cy="559256"/>
          </a:xfrm>
        </p:spPr>
        <p:txBody>
          <a:bodyPr>
            <a:normAutofit/>
          </a:bodyPr>
          <a:lstStyle/>
          <a:p>
            <a:r>
              <a:rPr lang="en-ZA" dirty="0"/>
              <a:t>Geographic Population </a:t>
            </a:r>
            <a:r>
              <a:rPr lang="en-ZA"/>
              <a:t>based approach</a:t>
            </a:r>
            <a:endParaRPr lang="en-ZA" dirty="0"/>
          </a:p>
        </p:txBody>
      </p:sp>
      <p:sp>
        <p:nvSpPr>
          <p:cNvPr id="3" name="Slide Number Placeholder 2"/>
          <p:cNvSpPr>
            <a:spLocks noGrp="1"/>
          </p:cNvSpPr>
          <p:nvPr>
            <p:ph type="sldNum" sz="quarter" idx="4294967295"/>
          </p:nvPr>
        </p:nvSpPr>
        <p:spPr>
          <a:xfrm>
            <a:off x="8378080" y="6468150"/>
            <a:ext cx="514400" cy="230832"/>
          </a:xfrm>
          <a:prstGeom prst="rect">
            <a:avLst/>
          </a:prstGeom>
        </p:spPr>
        <p:txBody>
          <a:bodyPr/>
          <a:lstStyle/>
          <a:p>
            <a:fld id="{8406839F-D7A4-4E5D-B93D-768AD4D1DB36}" type="slidenum">
              <a:rPr lang="en-ZA" smtClean="0"/>
              <a:pPr/>
              <a:t>49</a:t>
            </a:fld>
            <a:endParaRPr lang="en-ZA" dirty="0"/>
          </a:p>
        </p:txBody>
      </p:sp>
      <p:sp>
        <p:nvSpPr>
          <p:cNvPr id="9" name="Hexagon 1"/>
          <p:cNvSpPr>
            <a:spLocks noChangeArrowheads="1"/>
          </p:cNvSpPr>
          <p:nvPr/>
        </p:nvSpPr>
        <p:spPr bwMode="auto">
          <a:xfrm>
            <a:off x="1371600" y="1257902"/>
            <a:ext cx="1143000" cy="914400"/>
          </a:xfrm>
          <a:prstGeom prst="hexagon">
            <a:avLst>
              <a:gd name="adj" fmla="val 25000"/>
              <a:gd name="vf" fmla="val 115470"/>
            </a:avLst>
          </a:prstGeom>
          <a:gradFill rotWithShape="1">
            <a:gsLst>
              <a:gs pos="0">
                <a:srgbClr val="4F81BD"/>
              </a:gs>
              <a:gs pos="100000">
                <a:srgbClr val="A7BFDE"/>
              </a:gs>
            </a:gsLst>
            <a:lin ang="16200000"/>
          </a:gradFill>
          <a:ln w="9525">
            <a:solidFill>
              <a:srgbClr val="4579B8"/>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GSH/ RCWMCH</a:t>
            </a:r>
            <a:endParaRPr kumimoji="0" lang="en-US" altLang="en-US" sz="2400" b="1" i="0" u="none" strike="noStrike" cap="none" normalizeH="0" baseline="0" dirty="0">
              <a:ln>
                <a:noFill/>
              </a:ln>
              <a:solidFill>
                <a:schemeClr val="tx1"/>
              </a:solidFill>
              <a:effectLst/>
              <a:latin typeface="Arial" pitchFamily="34" charset="0"/>
              <a:cs typeface="Arial" pitchFamily="34" charset="0"/>
            </a:endParaRPr>
          </a:p>
        </p:txBody>
      </p:sp>
      <p:sp>
        <p:nvSpPr>
          <p:cNvPr id="10" name="Hexagon 2"/>
          <p:cNvSpPr>
            <a:spLocks noChangeArrowheads="1"/>
          </p:cNvSpPr>
          <p:nvPr/>
        </p:nvSpPr>
        <p:spPr bwMode="auto">
          <a:xfrm>
            <a:off x="7772400" y="1371600"/>
            <a:ext cx="1143000" cy="914400"/>
          </a:xfrm>
          <a:prstGeom prst="hexagon">
            <a:avLst>
              <a:gd name="adj" fmla="val 25000"/>
              <a:gd name="vf" fmla="val 115470"/>
            </a:avLst>
          </a:prstGeom>
          <a:gradFill rotWithShape="1">
            <a:gsLst>
              <a:gs pos="0">
                <a:srgbClr val="4F81BD"/>
              </a:gs>
              <a:gs pos="100000">
                <a:srgbClr val="A7BFDE"/>
              </a:gs>
            </a:gsLst>
            <a:lin ang="16200000"/>
          </a:gradFill>
          <a:ln w="9525">
            <a:solidFill>
              <a:srgbClr val="4579B8"/>
            </a:solidFill>
            <a:miter lim="800000"/>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TBH</a:t>
            </a:r>
            <a:endParaRPr kumimoji="0" lang="en-US" altLang="en-US" sz="2400" b="1" i="0" u="none" strike="noStrike" cap="none" normalizeH="0" baseline="0" dirty="0">
              <a:ln>
                <a:noFill/>
              </a:ln>
              <a:solidFill>
                <a:schemeClr val="tx1"/>
              </a:solidFill>
              <a:effectLst/>
              <a:latin typeface="Arial" pitchFamily="34" charset="0"/>
              <a:cs typeface="Arial" pitchFamily="34" charset="0"/>
            </a:endParaRPr>
          </a:p>
        </p:txBody>
      </p:sp>
      <p:sp>
        <p:nvSpPr>
          <p:cNvPr id="11" name="Oval 10"/>
          <p:cNvSpPr>
            <a:spLocks noChangeArrowheads="1"/>
          </p:cNvSpPr>
          <p:nvPr/>
        </p:nvSpPr>
        <p:spPr bwMode="auto">
          <a:xfrm>
            <a:off x="1231139" y="3342440"/>
            <a:ext cx="883411" cy="800100"/>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MPH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2" name="Oval 11"/>
          <p:cNvSpPr>
            <a:spLocks noChangeArrowheads="1"/>
          </p:cNvSpPr>
          <p:nvPr/>
        </p:nvSpPr>
        <p:spPr bwMode="auto">
          <a:xfrm>
            <a:off x="2240882" y="3401929"/>
            <a:ext cx="798062" cy="751974"/>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VH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3" name="Oval 13"/>
          <p:cNvSpPr>
            <a:spLocks noChangeArrowheads="1"/>
          </p:cNvSpPr>
          <p:nvPr/>
        </p:nvSpPr>
        <p:spPr bwMode="auto">
          <a:xfrm>
            <a:off x="2564900" y="2548288"/>
            <a:ext cx="800100" cy="800100"/>
          </a:xfrm>
          <a:prstGeom prst="ellipse">
            <a:avLst/>
          </a:prstGeom>
          <a:solidFill>
            <a:srgbClr val="D99594"/>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NSH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4" name="Oval 14"/>
          <p:cNvSpPr>
            <a:spLocks noChangeArrowheads="1"/>
          </p:cNvSpPr>
          <p:nvPr/>
        </p:nvSpPr>
        <p:spPr bwMode="auto">
          <a:xfrm>
            <a:off x="431039" y="3345982"/>
            <a:ext cx="800100" cy="800100"/>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b="1" dirty="0" err="1">
                <a:latin typeface="Cambria" pitchFamily="18" charset="0"/>
                <a:ea typeface="MS Mincho" pitchFamily="49" charset="-128"/>
                <a:cs typeface="Times New Roman" pitchFamily="18" charset="0"/>
              </a:rPr>
              <a:t>KlF</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5" name="Oval 15"/>
          <p:cNvSpPr>
            <a:spLocks noChangeArrowheads="1"/>
          </p:cNvSpPr>
          <p:nvPr/>
        </p:nvSpPr>
        <p:spPr bwMode="auto">
          <a:xfrm>
            <a:off x="431039" y="2457646"/>
            <a:ext cx="800100" cy="831186"/>
          </a:xfrm>
          <a:prstGeom prst="ellipse">
            <a:avLst/>
          </a:prstGeom>
          <a:solidFill>
            <a:srgbClr val="D99594"/>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MMH</a:t>
            </a:r>
            <a:endParaRPr kumimoji="0" lang="en-US" altLang="en-US" b="1" i="0" u="none" strike="noStrike" cap="none" normalizeH="0" baseline="0" dirty="0">
              <a:ln>
                <a:noFill/>
              </a:ln>
              <a:solidFill>
                <a:schemeClr val="tx1"/>
              </a:solidFill>
              <a:effectLst/>
              <a:latin typeface="Arial" pitchFamily="34" charset="0"/>
              <a:cs typeface="Arial" pitchFamily="34" charset="0"/>
            </a:endParaRPr>
          </a:p>
        </p:txBody>
      </p:sp>
      <p:sp>
        <p:nvSpPr>
          <p:cNvPr id="16" name="Oval 17"/>
          <p:cNvSpPr>
            <a:spLocks noChangeArrowheads="1"/>
          </p:cNvSpPr>
          <p:nvPr/>
        </p:nvSpPr>
        <p:spPr bwMode="auto">
          <a:xfrm>
            <a:off x="3771106" y="2578968"/>
            <a:ext cx="800100" cy="800100"/>
          </a:xfrm>
          <a:prstGeom prst="ellipse">
            <a:avLst/>
          </a:prstGeom>
          <a:solidFill>
            <a:srgbClr val="D99594"/>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GH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7" name="Oval 18"/>
          <p:cNvSpPr>
            <a:spLocks noChangeArrowheads="1"/>
          </p:cNvSpPr>
          <p:nvPr/>
        </p:nvSpPr>
        <p:spPr bwMode="auto">
          <a:xfrm>
            <a:off x="4572000" y="2553703"/>
            <a:ext cx="887413" cy="800100"/>
          </a:xfrm>
          <a:prstGeom prst="ellipse">
            <a:avLst/>
          </a:prstGeom>
          <a:solidFill>
            <a:srgbClr val="D99594"/>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Paarl</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8" name="Oval 19"/>
          <p:cNvSpPr>
            <a:spLocks noChangeArrowheads="1"/>
          </p:cNvSpPr>
          <p:nvPr/>
        </p:nvSpPr>
        <p:spPr bwMode="auto">
          <a:xfrm>
            <a:off x="5632283" y="2579846"/>
            <a:ext cx="800100" cy="800100"/>
          </a:xfrm>
          <a:prstGeom prst="ellipse">
            <a:avLst/>
          </a:prstGeom>
          <a:solidFill>
            <a:srgbClr val="D99594"/>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WH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19" name="Oval 20"/>
          <p:cNvSpPr>
            <a:spLocks noChangeArrowheads="1"/>
          </p:cNvSpPr>
          <p:nvPr/>
        </p:nvSpPr>
        <p:spPr bwMode="auto">
          <a:xfrm>
            <a:off x="6515100" y="3114317"/>
            <a:ext cx="800100" cy="800100"/>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b="1" dirty="0">
                <a:latin typeface="Cambria" pitchFamily="18" charset="0"/>
                <a:ea typeface="MS Mincho" pitchFamily="49" charset="-128"/>
                <a:cs typeface="Times New Roman" pitchFamily="18" charset="0"/>
              </a:rPr>
              <a:t>KB</a:t>
            </a: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20" name="Oval 21"/>
          <p:cNvSpPr>
            <a:spLocks noChangeArrowheads="1"/>
          </p:cNvSpPr>
          <p:nvPr/>
        </p:nvSpPr>
        <p:spPr bwMode="auto">
          <a:xfrm>
            <a:off x="7145999" y="3051810"/>
            <a:ext cx="800100" cy="800100"/>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b="1" dirty="0">
                <a:latin typeface="Cambria" pitchFamily="18" charset="0"/>
                <a:ea typeface="MS Mincho" pitchFamily="49" charset="-128"/>
                <a:cs typeface="Times New Roman" pitchFamily="18" charset="0"/>
              </a:rPr>
              <a:t>ER</a:t>
            </a: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21" name="Oval 22"/>
          <p:cNvSpPr>
            <a:spLocks noChangeArrowheads="1"/>
          </p:cNvSpPr>
          <p:nvPr/>
        </p:nvSpPr>
        <p:spPr bwMode="auto">
          <a:xfrm>
            <a:off x="7825139" y="3109838"/>
            <a:ext cx="800100" cy="800100"/>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b="1" dirty="0">
                <a:latin typeface="Cambria" pitchFamily="18" charset="0"/>
                <a:ea typeface="MS Mincho" pitchFamily="49" charset="-128"/>
                <a:cs typeface="Times New Roman" pitchFamily="18" charset="0"/>
              </a:rPr>
              <a:t>H</a:t>
            </a: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22" name="Oval 23"/>
          <p:cNvSpPr>
            <a:spLocks noChangeArrowheads="1"/>
          </p:cNvSpPr>
          <p:nvPr/>
        </p:nvSpPr>
        <p:spPr bwMode="auto">
          <a:xfrm>
            <a:off x="8458200" y="3114317"/>
            <a:ext cx="800100" cy="800100"/>
          </a:xfrm>
          <a:prstGeom prst="ellipse">
            <a:avLst/>
          </a:prstGeom>
          <a:solidFill>
            <a:srgbClr val="B2A1C7"/>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mbria" pitchFamily="18" charset="0"/>
                <a:ea typeface="MS Mincho" pitchFamily="49" charset="-128"/>
                <a:cs typeface="Times New Roman" pitchFamily="18" charset="0"/>
              </a:rPr>
              <a:t>KH</a:t>
            </a:r>
            <a:endParaRPr kumimoji="0" lang="en-US" altLang="en-US" sz="2000" b="1" i="0" u="none" strike="noStrike" cap="none" normalizeH="0" baseline="0" dirty="0">
              <a:ln>
                <a:noFill/>
              </a:ln>
              <a:solidFill>
                <a:schemeClr val="tx1"/>
              </a:solidFill>
              <a:effectLst/>
              <a:latin typeface="Arial" pitchFamily="34" charset="0"/>
              <a:cs typeface="Arial" pitchFamily="34" charset="0"/>
            </a:endParaRPr>
          </a:p>
        </p:txBody>
      </p:sp>
      <p:sp>
        <p:nvSpPr>
          <p:cNvPr id="23" name="Oval 24"/>
          <p:cNvSpPr>
            <a:spLocks noChangeArrowheads="1"/>
          </p:cNvSpPr>
          <p:nvPr/>
        </p:nvSpPr>
        <p:spPr bwMode="auto">
          <a:xfrm>
            <a:off x="4776537" y="4057048"/>
            <a:ext cx="800100" cy="800100"/>
          </a:xfrm>
          <a:prstGeom prst="ellipse">
            <a:avLst/>
          </a:prstGeom>
          <a:solidFill>
            <a:srgbClr val="76923C"/>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DHx7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4" name="Oval 25"/>
          <p:cNvSpPr>
            <a:spLocks noChangeArrowheads="1"/>
          </p:cNvSpPr>
          <p:nvPr/>
        </p:nvSpPr>
        <p:spPr bwMode="auto">
          <a:xfrm>
            <a:off x="3886200" y="4114800"/>
            <a:ext cx="800100" cy="800100"/>
          </a:xfrm>
          <a:prstGeom prst="ellipse">
            <a:avLst/>
          </a:prstGeom>
          <a:solidFill>
            <a:srgbClr val="76923C"/>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DHx7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5" name="Oval 26"/>
          <p:cNvSpPr>
            <a:spLocks noChangeArrowheads="1"/>
          </p:cNvSpPr>
          <p:nvPr/>
        </p:nvSpPr>
        <p:spPr bwMode="auto">
          <a:xfrm>
            <a:off x="5632283" y="4102031"/>
            <a:ext cx="800100" cy="800100"/>
          </a:xfrm>
          <a:prstGeom prst="ellipse">
            <a:avLst/>
          </a:prstGeom>
          <a:solidFill>
            <a:srgbClr val="76923C"/>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DHx7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6" name="Oval 29"/>
          <p:cNvSpPr>
            <a:spLocks noChangeArrowheads="1"/>
          </p:cNvSpPr>
          <p:nvPr/>
        </p:nvSpPr>
        <p:spPr bwMode="auto">
          <a:xfrm>
            <a:off x="1800895" y="4210451"/>
            <a:ext cx="800100" cy="800100"/>
          </a:xfrm>
          <a:prstGeom prst="ellipse">
            <a:avLst/>
          </a:prstGeom>
          <a:solidFill>
            <a:srgbClr val="76923C"/>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FBH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7" name="Oval 30"/>
          <p:cNvSpPr>
            <a:spLocks noChangeArrowheads="1"/>
          </p:cNvSpPr>
          <p:nvPr/>
        </p:nvSpPr>
        <p:spPr bwMode="auto">
          <a:xfrm>
            <a:off x="2638894" y="4171950"/>
            <a:ext cx="800100" cy="800100"/>
          </a:xfrm>
          <a:prstGeom prst="ellipse">
            <a:avLst/>
          </a:prstGeom>
          <a:solidFill>
            <a:srgbClr val="76923C"/>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WFH</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8" name="Oval 33"/>
          <p:cNvSpPr>
            <a:spLocks noChangeArrowheads="1"/>
          </p:cNvSpPr>
          <p:nvPr/>
        </p:nvSpPr>
        <p:spPr bwMode="auto">
          <a:xfrm>
            <a:off x="2971800" y="5257800"/>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9" name="Oval 34"/>
          <p:cNvSpPr>
            <a:spLocks noChangeArrowheads="1"/>
          </p:cNvSpPr>
          <p:nvPr/>
        </p:nvSpPr>
        <p:spPr bwMode="auto">
          <a:xfrm>
            <a:off x="4000500" y="5257800"/>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Oval 35"/>
          <p:cNvSpPr>
            <a:spLocks noChangeArrowheads="1"/>
          </p:cNvSpPr>
          <p:nvPr/>
        </p:nvSpPr>
        <p:spPr bwMode="auto">
          <a:xfrm>
            <a:off x="4857750" y="5257800"/>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1" name="Oval 36"/>
          <p:cNvSpPr>
            <a:spLocks noChangeArrowheads="1"/>
          </p:cNvSpPr>
          <p:nvPr/>
        </p:nvSpPr>
        <p:spPr bwMode="auto">
          <a:xfrm>
            <a:off x="1943100" y="5257800"/>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2" name="Oval 37"/>
          <p:cNvSpPr>
            <a:spLocks noChangeArrowheads="1"/>
          </p:cNvSpPr>
          <p:nvPr/>
        </p:nvSpPr>
        <p:spPr bwMode="auto">
          <a:xfrm>
            <a:off x="1200150" y="5252118"/>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3" name="Oval 38"/>
          <p:cNvSpPr>
            <a:spLocks noChangeArrowheads="1"/>
          </p:cNvSpPr>
          <p:nvPr/>
        </p:nvSpPr>
        <p:spPr bwMode="auto">
          <a:xfrm>
            <a:off x="400050" y="5249979"/>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5" name="Oval 40"/>
          <p:cNvSpPr>
            <a:spLocks noChangeArrowheads="1"/>
          </p:cNvSpPr>
          <p:nvPr/>
        </p:nvSpPr>
        <p:spPr bwMode="auto">
          <a:xfrm>
            <a:off x="5715000" y="5257800"/>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6" name="Oval 41"/>
          <p:cNvSpPr>
            <a:spLocks noChangeArrowheads="1"/>
          </p:cNvSpPr>
          <p:nvPr/>
        </p:nvSpPr>
        <p:spPr bwMode="auto">
          <a:xfrm>
            <a:off x="6589031" y="5220502"/>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7" name="Oval 42"/>
          <p:cNvSpPr>
            <a:spLocks noChangeArrowheads="1"/>
          </p:cNvSpPr>
          <p:nvPr/>
        </p:nvSpPr>
        <p:spPr bwMode="auto">
          <a:xfrm>
            <a:off x="7315200" y="5194966"/>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8" name="Oval 43"/>
          <p:cNvSpPr>
            <a:spLocks noChangeArrowheads="1"/>
          </p:cNvSpPr>
          <p:nvPr/>
        </p:nvSpPr>
        <p:spPr bwMode="auto">
          <a:xfrm>
            <a:off x="7989746" y="5156798"/>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0" name="Oval 45"/>
          <p:cNvSpPr>
            <a:spLocks noChangeArrowheads="1"/>
          </p:cNvSpPr>
          <p:nvPr/>
        </p:nvSpPr>
        <p:spPr bwMode="auto">
          <a:xfrm>
            <a:off x="338689" y="6157160"/>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1" name="Oval 46"/>
          <p:cNvSpPr>
            <a:spLocks noChangeArrowheads="1"/>
          </p:cNvSpPr>
          <p:nvPr/>
        </p:nvSpPr>
        <p:spPr bwMode="auto">
          <a:xfrm>
            <a:off x="1152024" y="6172200"/>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2" name="Oval 47"/>
          <p:cNvSpPr>
            <a:spLocks noChangeArrowheads="1"/>
          </p:cNvSpPr>
          <p:nvPr/>
        </p:nvSpPr>
        <p:spPr bwMode="auto">
          <a:xfrm>
            <a:off x="1943100" y="6172200"/>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3" name="Oval 48"/>
          <p:cNvSpPr>
            <a:spLocks noChangeArrowheads="1"/>
          </p:cNvSpPr>
          <p:nvPr/>
        </p:nvSpPr>
        <p:spPr bwMode="auto">
          <a:xfrm>
            <a:off x="2971800" y="6172200"/>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4" name="Oval 49"/>
          <p:cNvSpPr>
            <a:spLocks noChangeArrowheads="1"/>
          </p:cNvSpPr>
          <p:nvPr/>
        </p:nvSpPr>
        <p:spPr bwMode="auto">
          <a:xfrm>
            <a:off x="4000500" y="6172200"/>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5" name="Oval 50"/>
          <p:cNvSpPr>
            <a:spLocks noChangeArrowheads="1"/>
          </p:cNvSpPr>
          <p:nvPr/>
        </p:nvSpPr>
        <p:spPr bwMode="auto">
          <a:xfrm>
            <a:off x="4843529" y="6155958"/>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6" name="Oval 51"/>
          <p:cNvSpPr>
            <a:spLocks noChangeArrowheads="1"/>
          </p:cNvSpPr>
          <p:nvPr/>
        </p:nvSpPr>
        <p:spPr bwMode="auto">
          <a:xfrm>
            <a:off x="5829300" y="6148136"/>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7" name="Oval 52"/>
          <p:cNvSpPr>
            <a:spLocks noChangeArrowheads="1"/>
          </p:cNvSpPr>
          <p:nvPr/>
        </p:nvSpPr>
        <p:spPr bwMode="auto">
          <a:xfrm>
            <a:off x="6686550" y="6183029"/>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8" name="Oval 53"/>
          <p:cNvSpPr>
            <a:spLocks noChangeArrowheads="1"/>
          </p:cNvSpPr>
          <p:nvPr/>
        </p:nvSpPr>
        <p:spPr bwMode="auto">
          <a:xfrm>
            <a:off x="7433222" y="6183029"/>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Oval 54"/>
          <p:cNvSpPr>
            <a:spLocks noChangeArrowheads="1"/>
          </p:cNvSpPr>
          <p:nvPr/>
        </p:nvSpPr>
        <p:spPr bwMode="auto">
          <a:xfrm>
            <a:off x="8119022" y="6166518"/>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50" name="Straight Arrow Connector 49"/>
          <p:cNvCxnSpPr>
            <a:stCxn id="10" idx="2"/>
            <a:endCxn id="19" idx="0"/>
          </p:cNvCxnSpPr>
          <p:nvPr/>
        </p:nvCxnSpPr>
        <p:spPr>
          <a:xfrm flipH="1">
            <a:off x="6915150" y="2286000"/>
            <a:ext cx="1085850" cy="82831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0"/>
          </p:cNvCxnSpPr>
          <p:nvPr/>
        </p:nvCxnSpPr>
        <p:spPr>
          <a:xfrm>
            <a:off x="8577313" y="2209599"/>
            <a:ext cx="280937" cy="90471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1" idx="0"/>
          </p:cNvCxnSpPr>
          <p:nvPr/>
        </p:nvCxnSpPr>
        <p:spPr>
          <a:xfrm flipH="1">
            <a:off x="8225189" y="2316913"/>
            <a:ext cx="118711" cy="7929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7658100" y="2286000"/>
            <a:ext cx="400050" cy="76581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6432383" y="2150645"/>
            <a:ext cx="1389347" cy="61400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17" idx="7"/>
          </p:cNvCxnSpPr>
          <p:nvPr/>
        </p:nvCxnSpPr>
        <p:spPr>
          <a:xfrm flipH="1">
            <a:off x="5329454" y="1962952"/>
            <a:ext cx="2527854" cy="70792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H="1">
            <a:off x="1024489" y="2207795"/>
            <a:ext cx="800100" cy="12573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1824589" y="2205455"/>
            <a:ext cx="171450" cy="113698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13" idx="0"/>
          </p:cNvCxnSpPr>
          <p:nvPr/>
        </p:nvCxnSpPr>
        <p:spPr>
          <a:xfrm>
            <a:off x="2414136" y="2060848"/>
            <a:ext cx="550814" cy="48744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endCxn id="16" idx="1"/>
          </p:cNvCxnSpPr>
          <p:nvPr/>
        </p:nvCxnSpPr>
        <p:spPr>
          <a:xfrm>
            <a:off x="2570314" y="1855939"/>
            <a:ext cx="1317964" cy="84020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1085850" y="2171700"/>
            <a:ext cx="457200" cy="457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12" idx="3"/>
            <a:endCxn id="26" idx="0"/>
          </p:cNvCxnSpPr>
          <p:nvPr/>
        </p:nvCxnSpPr>
        <p:spPr>
          <a:xfrm flipH="1">
            <a:off x="2200945" y="4043779"/>
            <a:ext cx="156810" cy="16667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1313848" y="2902017"/>
            <a:ext cx="1100288" cy="5841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stCxn id="13" idx="5"/>
          </p:cNvCxnSpPr>
          <p:nvPr/>
        </p:nvCxnSpPr>
        <p:spPr>
          <a:xfrm>
            <a:off x="3247828" y="3231216"/>
            <a:ext cx="26955" cy="102254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a:off x="4171156" y="3433211"/>
            <a:ext cx="0" cy="571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5059363" y="3428398"/>
            <a:ext cx="0" cy="571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5772150" y="3401929"/>
            <a:ext cx="0" cy="571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6879656" y="3886200"/>
            <a:ext cx="104550" cy="13716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8202450" y="3912946"/>
            <a:ext cx="43283" cy="1313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129" idx="0"/>
          </p:cNvCxnSpPr>
          <p:nvPr/>
        </p:nvCxnSpPr>
        <p:spPr>
          <a:xfrm>
            <a:off x="8915401" y="3920423"/>
            <a:ext cx="52738" cy="122822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7510017" y="3921158"/>
            <a:ext cx="36032" cy="131799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32" idx="0"/>
          </p:cNvCxnSpPr>
          <p:nvPr/>
        </p:nvCxnSpPr>
        <p:spPr>
          <a:xfrm flipH="1">
            <a:off x="1543050" y="4148221"/>
            <a:ext cx="228600" cy="110389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831089" y="4223418"/>
            <a:ext cx="0" cy="10287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300262" y="4966635"/>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2272765" y="4998519"/>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4203641" y="4972050"/>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176587" y="4909218"/>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6060306" y="4932680"/>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742950" y="5823618"/>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1543050" y="5861786"/>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2400300" y="5855168"/>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3271988" y="5829300"/>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4456113" y="5829300"/>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5200650" y="5805838"/>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6144527" y="5845543"/>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a:off x="6931931" y="5845543"/>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7658100" y="5805236"/>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8343900" y="5805236"/>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3438994" y="1543050"/>
            <a:ext cx="3200400" cy="5257800"/>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3" name="Oval 92"/>
          <p:cNvSpPr/>
          <p:nvPr/>
        </p:nvSpPr>
        <p:spPr>
          <a:xfrm>
            <a:off x="6515100" y="856648"/>
            <a:ext cx="3066442" cy="6001352"/>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4" name="Oval 93"/>
          <p:cNvSpPr/>
          <p:nvPr/>
        </p:nvSpPr>
        <p:spPr>
          <a:xfrm>
            <a:off x="251520" y="870485"/>
            <a:ext cx="3167562" cy="5903294"/>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95" name="Text Box 102"/>
          <p:cNvSpPr txBox="1">
            <a:spLocks noChangeArrowheads="1"/>
          </p:cNvSpPr>
          <p:nvPr/>
        </p:nvSpPr>
        <p:spPr bwMode="auto">
          <a:xfrm>
            <a:off x="8146284" y="848059"/>
            <a:ext cx="9382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mbria" pitchFamily="18" charset="0"/>
                <a:ea typeface="MS Mincho" pitchFamily="49" charset="-128"/>
                <a:cs typeface="Times New Roman" pitchFamily="18" charset="0"/>
              </a:rPr>
              <a:t>Metro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mbria" pitchFamily="18" charset="0"/>
                <a:ea typeface="MS Mincho" pitchFamily="49" charset="-128"/>
                <a:cs typeface="Times New Roman" pitchFamily="18" charset="0"/>
              </a:rPr>
              <a:t>East</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2400" b="1" i="1" dirty="0">
              <a:latin typeface="Cambria" pitchFamily="18" charset="0"/>
              <a:ea typeface="MS Mincho" pitchFamily="49"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1" u="none" strike="noStrike" cap="none" normalizeH="0" baseline="0" dirty="0">
              <a:ln>
                <a:noFill/>
              </a:ln>
              <a:solidFill>
                <a:schemeClr val="tx1"/>
              </a:solidFill>
              <a:effectLst/>
              <a:latin typeface="Cambria" pitchFamily="18" charset="0"/>
              <a:ea typeface="MS Mincho" pitchFamily="49" charset="-128"/>
              <a:cs typeface="Times New Roman" pitchFamily="18" charset="0"/>
            </a:endParaRPr>
          </a:p>
        </p:txBody>
      </p:sp>
      <p:sp>
        <p:nvSpPr>
          <p:cNvPr id="96" name="Text Box 103"/>
          <p:cNvSpPr txBox="1">
            <a:spLocks noChangeArrowheads="1"/>
          </p:cNvSpPr>
          <p:nvPr/>
        </p:nvSpPr>
        <p:spPr bwMode="auto">
          <a:xfrm>
            <a:off x="4500899" y="1677839"/>
            <a:ext cx="5699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mbria" pitchFamily="18" charset="0"/>
                <a:ea typeface="MS Mincho" pitchFamily="49" charset="-128"/>
                <a:cs typeface="Times New Roman" pitchFamily="18" charset="0"/>
              </a:rPr>
              <a:t>5 Rural</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b="1" i="1" dirty="0">
                <a:latin typeface="Cambria" pitchFamily="18" charset="0"/>
                <a:ea typeface="MS Mincho" pitchFamily="49" charset="-128"/>
                <a:cs typeface="Times New Roman" pitchFamily="18" charset="0"/>
              </a:rPr>
              <a:t>Districts</a:t>
            </a:r>
            <a:endParaRPr kumimoji="0" lang="en-US" altLang="en-US" sz="3600" b="0" i="1" u="none" strike="noStrike" cap="none" normalizeH="0" baseline="0" dirty="0">
              <a:ln>
                <a:noFill/>
              </a:ln>
              <a:solidFill>
                <a:schemeClr val="tx1"/>
              </a:solidFill>
              <a:effectLst/>
              <a:latin typeface="Arial" pitchFamily="34" charset="0"/>
              <a:cs typeface="Arial" pitchFamily="34" charset="0"/>
            </a:endParaRPr>
          </a:p>
        </p:txBody>
      </p:sp>
      <p:sp>
        <p:nvSpPr>
          <p:cNvPr id="97" name="Text Box 104"/>
          <p:cNvSpPr txBox="1">
            <a:spLocks noChangeArrowheads="1"/>
          </p:cNvSpPr>
          <p:nvPr/>
        </p:nvSpPr>
        <p:spPr bwMode="auto">
          <a:xfrm>
            <a:off x="16222" y="914400"/>
            <a:ext cx="99536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mbria" pitchFamily="18" charset="0"/>
                <a:ea typeface="MS Mincho" pitchFamily="49" charset="-128"/>
                <a:cs typeface="Times New Roman" pitchFamily="18" charset="0"/>
              </a:rPr>
              <a:t>Metro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1" u="none" strike="noStrike" cap="none" normalizeH="0" baseline="0" dirty="0">
                <a:ln>
                  <a:noFill/>
                </a:ln>
                <a:solidFill>
                  <a:schemeClr val="tx1"/>
                </a:solidFill>
                <a:effectLst/>
                <a:latin typeface="Cambria" pitchFamily="18" charset="0"/>
                <a:ea typeface="MS Mincho" pitchFamily="49" charset="-128"/>
                <a:cs typeface="Times New Roman" pitchFamily="18" charset="0"/>
              </a:rPr>
              <a:t>West</a:t>
            </a:r>
          </a:p>
        </p:txBody>
      </p:sp>
      <p:sp>
        <p:nvSpPr>
          <p:cNvPr id="99" name="Rectangle 9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00" name="Rectangle 137"/>
          <p:cNvSpPr>
            <a:spLocks noChangeArrowheads="1"/>
          </p:cNvSpPr>
          <p:nvPr/>
        </p:nvSpPr>
        <p:spPr bwMode="auto">
          <a:xfrm>
            <a:off x="-630238" y="457200"/>
            <a:ext cx="914400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22" name="Straight Arrow Connector 121"/>
          <p:cNvCxnSpPr>
            <a:stCxn id="9" idx="1"/>
          </p:cNvCxnSpPr>
          <p:nvPr/>
        </p:nvCxnSpPr>
        <p:spPr>
          <a:xfrm>
            <a:off x="2286000" y="2172302"/>
            <a:ext cx="228600" cy="11846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9" name="Oval 43"/>
          <p:cNvSpPr>
            <a:spLocks noChangeArrowheads="1"/>
          </p:cNvSpPr>
          <p:nvPr/>
        </p:nvSpPr>
        <p:spPr bwMode="auto">
          <a:xfrm>
            <a:off x="8625239" y="5148645"/>
            <a:ext cx="685800" cy="571500"/>
          </a:xfrm>
          <a:prstGeom prst="ellipse">
            <a:avLst/>
          </a:prstGeom>
          <a:solidFill>
            <a:srgbClr val="E36C0A"/>
          </a:soli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mbria" pitchFamily="18" charset="0"/>
                <a:ea typeface="MS Mincho" pitchFamily="49" charset="-128"/>
                <a:cs typeface="Times New Roman" pitchFamily="18" charset="0"/>
              </a:rPr>
              <a:t>PHC</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3" name="Oval 54"/>
          <p:cNvSpPr>
            <a:spLocks noChangeArrowheads="1"/>
          </p:cNvSpPr>
          <p:nvPr/>
        </p:nvSpPr>
        <p:spPr bwMode="auto">
          <a:xfrm>
            <a:off x="8691613" y="6183029"/>
            <a:ext cx="685800" cy="457200"/>
          </a:xfrm>
          <a:prstGeom prst="ellipse">
            <a:avLst/>
          </a:prstGeom>
          <a:gradFill rotWithShape="1">
            <a:gsLst>
              <a:gs pos="0">
                <a:srgbClr val="4F81BD"/>
              </a:gs>
              <a:gs pos="100000">
                <a:srgbClr val="A7BFDE"/>
              </a:gs>
            </a:gsLst>
            <a:lin ang="16200000"/>
          </a:gradFill>
          <a:ln w="9525">
            <a:solidFill>
              <a:srgbClr val="4579B8"/>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mbria" pitchFamily="18" charset="0"/>
                <a:ea typeface="MS Mincho" pitchFamily="49" charset="-128"/>
                <a:cs typeface="Times New Roman" pitchFamily="18" charset="0"/>
              </a:rPr>
              <a:t>CBS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34" name="Straight Arrow Connector 133"/>
          <p:cNvCxnSpPr/>
          <p:nvPr/>
        </p:nvCxnSpPr>
        <p:spPr>
          <a:xfrm>
            <a:off x="9020877" y="5805236"/>
            <a:ext cx="0" cy="3429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a:endCxn id="11" idx="1"/>
          </p:cNvCxnSpPr>
          <p:nvPr/>
        </p:nvCxnSpPr>
        <p:spPr>
          <a:xfrm>
            <a:off x="1024489" y="3159793"/>
            <a:ext cx="336023" cy="29981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98" name="Oval 97"/>
          <p:cNvSpPr/>
          <p:nvPr/>
        </p:nvSpPr>
        <p:spPr>
          <a:xfrm>
            <a:off x="1771651" y="856648"/>
            <a:ext cx="6086474" cy="486076"/>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5" name="TextBox 4"/>
          <p:cNvSpPr txBox="1"/>
          <p:nvPr/>
        </p:nvSpPr>
        <p:spPr>
          <a:xfrm>
            <a:off x="4365950" y="917426"/>
            <a:ext cx="1173335" cy="461665"/>
          </a:xfrm>
          <a:prstGeom prst="rect">
            <a:avLst/>
          </a:prstGeom>
          <a:noFill/>
        </p:spPr>
        <p:txBody>
          <a:bodyPr wrap="none" rtlCol="0">
            <a:spAutoFit/>
          </a:bodyPr>
          <a:lstStyle/>
          <a:p>
            <a:r>
              <a:rPr lang="en-ZA" sz="2400" b="1" i="1" dirty="0"/>
              <a:t>Tertiary</a:t>
            </a:r>
          </a:p>
        </p:txBody>
      </p:sp>
    </p:spTree>
    <p:extLst>
      <p:ext uri="{BB962C8B-B14F-4D97-AF65-F5344CB8AC3E}">
        <p14:creationId xmlns:p14="http://schemas.microsoft.com/office/powerpoint/2010/main" xmlns="" val="271036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7772400" cy="1008113"/>
          </a:xfrm>
        </p:spPr>
        <p:txBody>
          <a:bodyPr anchor="ctr"/>
          <a:lstStyle/>
          <a:p>
            <a:r>
              <a:rPr lang="en-ZA" dirty="0"/>
              <a:t>Our Vision: Healthcare 2030 – Aligned to the NDP</a:t>
            </a:r>
          </a:p>
        </p:txBody>
      </p:sp>
      <p:sp>
        <p:nvSpPr>
          <p:cNvPr id="3" name="Subtitle 2"/>
          <p:cNvSpPr>
            <a:spLocks noGrp="1"/>
          </p:cNvSpPr>
          <p:nvPr>
            <p:ph type="subTitle" idx="1"/>
          </p:nvPr>
        </p:nvSpPr>
        <p:spPr>
          <a:xfrm>
            <a:off x="6084168" y="1470024"/>
            <a:ext cx="2808312" cy="4983312"/>
          </a:xfrm>
        </p:spPr>
        <p:txBody>
          <a:bodyPr>
            <a:normAutofit/>
          </a:bodyPr>
          <a:lstStyle/>
          <a:p>
            <a:pPr marL="342900" indent="-342900" algn="l">
              <a:buFont typeface="Wingdings" panose="05000000000000000000" pitchFamily="2" charset="2"/>
              <a:buChar char="ü"/>
            </a:pPr>
            <a:r>
              <a:rPr lang="en-ZA" sz="2000" dirty="0">
                <a:solidFill>
                  <a:srgbClr val="000000"/>
                </a:solidFill>
              </a:rPr>
              <a:t>People centred care</a:t>
            </a:r>
          </a:p>
          <a:p>
            <a:pPr marL="342900" indent="-342900" algn="l">
              <a:buFont typeface="Wingdings" panose="05000000000000000000" pitchFamily="2" charset="2"/>
              <a:buChar char="ü"/>
            </a:pPr>
            <a:endParaRPr lang="en-ZA" sz="2000" dirty="0">
              <a:solidFill>
                <a:srgbClr val="000000"/>
              </a:solidFill>
            </a:endParaRPr>
          </a:p>
          <a:p>
            <a:pPr marL="342900" indent="-342900" algn="l">
              <a:buFont typeface="Wingdings" panose="05000000000000000000" pitchFamily="2" charset="2"/>
              <a:buChar char="ü"/>
            </a:pPr>
            <a:r>
              <a:rPr lang="en-ZA" sz="2000" dirty="0">
                <a:solidFill>
                  <a:srgbClr val="000000"/>
                </a:solidFill>
              </a:rPr>
              <a:t>Transformational Leadership and Governance</a:t>
            </a:r>
          </a:p>
          <a:p>
            <a:pPr algn="l"/>
            <a:endParaRPr lang="en-ZA" sz="2000" dirty="0">
              <a:solidFill>
                <a:srgbClr val="000000"/>
              </a:solidFill>
            </a:endParaRPr>
          </a:p>
          <a:p>
            <a:pPr marL="342900" indent="-342900" algn="l">
              <a:buFont typeface="Wingdings" panose="05000000000000000000" pitchFamily="2" charset="2"/>
              <a:buChar char="ü"/>
            </a:pPr>
            <a:r>
              <a:rPr lang="en-ZA" sz="2000" dirty="0">
                <a:solidFill>
                  <a:srgbClr val="000000"/>
                </a:solidFill>
              </a:rPr>
              <a:t>Integrated Systems Approach</a:t>
            </a:r>
          </a:p>
          <a:p>
            <a:pPr algn="l"/>
            <a:endParaRPr lang="en-ZA" sz="2000" dirty="0">
              <a:solidFill>
                <a:srgbClr val="000000"/>
              </a:solidFill>
            </a:endParaRPr>
          </a:p>
          <a:p>
            <a:pPr marL="342900" indent="-342900" algn="l">
              <a:buFont typeface="Wingdings" panose="05000000000000000000" pitchFamily="2" charset="2"/>
              <a:buChar char="ü"/>
            </a:pPr>
            <a:r>
              <a:rPr lang="en-ZA" sz="2000" dirty="0">
                <a:solidFill>
                  <a:srgbClr val="000000"/>
                </a:solidFill>
              </a:rPr>
              <a:t>Shift to Wellness: Universal Health Coverage</a:t>
            </a:r>
          </a:p>
          <a:p>
            <a:pPr algn="l"/>
            <a:endParaRPr lang="en-ZA" sz="2000" dirty="0">
              <a:solidFill>
                <a:srgbClr val="000000"/>
              </a:solidFill>
            </a:endParaRPr>
          </a:p>
        </p:txBody>
      </p:sp>
      <p:pic>
        <p:nvPicPr>
          <p:cNvPr id="11266" name="Picture 2" descr="http://www.mhhc.org/wp-content/uploads/2012/05/web-pic-800x734.jpg"/>
          <p:cNvPicPr>
            <a:picLocks noChangeAspect="1" noChangeArrowheads="1"/>
          </p:cNvPicPr>
          <p:nvPr/>
        </p:nvPicPr>
        <p:blipFill>
          <a:blip r:embed="rId2" cstate="print"/>
          <a:srcRect/>
          <a:stretch>
            <a:fillRect/>
          </a:stretch>
        </p:blipFill>
        <p:spPr bwMode="auto">
          <a:xfrm>
            <a:off x="611560" y="1470025"/>
            <a:ext cx="5256883" cy="4823420"/>
          </a:xfrm>
          <a:prstGeom prst="rect">
            <a:avLst/>
          </a:prstGeom>
          <a:noFill/>
        </p:spPr>
      </p:pic>
    </p:spTree>
    <p:extLst>
      <p:ext uri="{BB962C8B-B14F-4D97-AF65-F5344CB8AC3E}">
        <p14:creationId xmlns:p14="http://schemas.microsoft.com/office/powerpoint/2010/main" xmlns="" val="221574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ZA" b="1" dirty="0"/>
              <a:t>TB Management</a:t>
            </a:r>
            <a:endParaRPr lang="en-GB" b="1" dirty="0"/>
          </a:p>
        </p:txBody>
      </p:sp>
    </p:spTree>
    <p:custDataLst>
      <p:tags r:id="rId1"/>
    </p:custDataLst>
    <p:extLst>
      <p:ext uri="{BB962C8B-B14F-4D97-AF65-F5344CB8AC3E}">
        <p14:creationId xmlns:p14="http://schemas.microsoft.com/office/powerpoint/2010/main" xmlns="" val="23957478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latin typeface="Arial Black" panose="020B0A04020102020204" pitchFamily="34" charset="0"/>
              </a:rPr>
              <a:t>TB management, defaulter rate and prevalence</a:t>
            </a:r>
            <a:endParaRPr lang="en-US"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51</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13" name="Picture 12"/>
          <p:cNvPicPr>
            <a:picLocks noChangeAspect="1"/>
          </p:cNvPicPr>
          <p:nvPr/>
        </p:nvPicPr>
        <p:blipFill>
          <a:blip r:embed="rId3" cstate="print"/>
          <a:stretch>
            <a:fillRect/>
          </a:stretch>
        </p:blipFill>
        <p:spPr>
          <a:xfrm>
            <a:off x="4710054" y="4311646"/>
            <a:ext cx="4310246" cy="2517866"/>
          </a:xfrm>
          <a:prstGeom prst="rect">
            <a:avLst/>
          </a:prstGeom>
        </p:spPr>
      </p:pic>
      <p:sp>
        <p:nvSpPr>
          <p:cNvPr id="11" name="Text Placeholder 6"/>
          <p:cNvSpPr>
            <a:spLocks noGrp="1"/>
          </p:cNvSpPr>
          <p:nvPr>
            <p:ph type="body" sz="quarter" idx="12"/>
          </p:nvPr>
        </p:nvSpPr>
        <p:spPr>
          <a:xfrm>
            <a:off x="295275" y="986535"/>
            <a:ext cx="4060701" cy="5610817"/>
          </a:xfrm>
        </p:spPr>
        <p:txBody>
          <a:bodyPr>
            <a:normAutofit fontScale="77500" lnSpcReduction="20000"/>
          </a:bodyPr>
          <a:lstStyle/>
          <a:p>
            <a:r>
              <a:rPr lang="en-ZA" sz="1500" dirty="0">
                <a:latin typeface="+mn-lt"/>
                <a:cs typeface="Arial" panose="020B0604020202020204" pitchFamily="34" charset="0"/>
              </a:rPr>
              <a:t>Challenges:</a:t>
            </a:r>
          </a:p>
          <a:p>
            <a:pPr lvl="1" algn="just"/>
            <a:r>
              <a:rPr lang="en-ZA" sz="1900" dirty="0"/>
              <a:t>Initial loss to follow up rate</a:t>
            </a:r>
          </a:p>
          <a:p>
            <a:pPr lvl="1" algn="just"/>
            <a:r>
              <a:rPr lang="en-ZA" sz="1900" dirty="0"/>
              <a:t>Retention in care</a:t>
            </a:r>
          </a:p>
          <a:p>
            <a:pPr lvl="1" algn="just"/>
            <a:r>
              <a:rPr lang="en-ZA" sz="1900" dirty="0"/>
              <a:t>Socio-economic (alcohol and drug abuse) determinants has a great impact on the high loss to follow-up rate</a:t>
            </a:r>
          </a:p>
          <a:p>
            <a:pPr lvl="1" algn="just"/>
            <a:r>
              <a:rPr lang="en-ZA" sz="1900" dirty="0"/>
              <a:t>Reporting of HIV+ patients initiated on TB prophylaxis (IPT)</a:t>
            </a:r>
          </a:p>
          <a:p>
            <a:pPr marL="0" lvl="1" indent="0" algn="just">
              <a:buNone/>
            </a:pPr>
            <a:endParaRPr lang="en-ZA" sz="1900" dirty="0"/>
          </a:p>
          <a:p>
            <a:r>
              <a:rPr lang="en-ZA" sz="1500" dirty="0">
                <a:latin typeface="+mn-lt"/>
                <a:cs typeface="Arial" panose="020B0604020202020204" pitchFamily="34" charset="0"/>
              </a:rPr>
              <a:t>Strides/ Achievements</a:t>
            </a:r>
            <a:r>
              <a:rPr lang="en-ZA" sz="1500" b="0" dirty="0">
                <a:latin typeface="+mn-lt"/>
                <a:cs typeface="Arial" panose="020B0604020202020204" pitchFamily="34" charset="0"/>
              </a:rPr>
              <a:t>:</a:t>
            </a:r>
          </a:p>
          <a:p>
            <a:pPr lvl="1" algn="just"/>
            <a:r>
              <a:rPr lang="en-ZA" sz="1900" dirty="0"/>
              <a:t>Decrease in number of patients diagnosed with TB</a:t>
            </a:r>
          </a:p>
          <a:p>
            <a:pPr lvl="1" algn="just"/>
            <a:r>
              <a:rPr lang="en-ZA" sz="1900" dirty="0"/>
              <a:t>Decentralized TB services to PHC facility</a:t>
            </a:r>
          </a:p>
          <a:p>
            <a:pPr lvl="1" algn="just"/>
            <a:r>
              <a:rPr lang="en-ZA" sz="1900" dirty="0"/>
              <a:t>Early initiation on TB treatment:</a:t>
            </a:r>
          </a:p>
          <a:p>
            <a:pPr lvl="2" algn="just"/>
            <a:r>
              <a:rPr lang="en-ZA" sz="1900" dirty="0"/>
              <a:t>12-48 hours for DS-TB</a:t>
            </a:r>
          </a:p>
          <a:p>
            <a:pPr lvl="2" algn="just"/>
            <a:r>
              <a:rPr lang="en-ZA" sz="1900" dirty="0"/>
              <a:t>5-12 days for DR-TB after diagnosis.</a:t>
            </a:r>
          </a:p>
          <a:p>
            <a:pPr lvl="1" algn="just"/>
            <a:r>
              <a:rPr lang="en-ZA" sz="1900" dirty="0"/>
              <a:t>Two new TB agents introduced to DR-TB  treatment regimens </a:t>
            </a:r>
          </a:p>
          <a:p>
            <a:pPr lvl="1" algn="just"/>
            <a:r>
              <a:rPr lang="en-ZA" sz="1900" dirty="0"/>
              <a:t>Implementation of the shorter DR-TB regimen - decreases the patients treatment journey from 24 months to 9 months </a:t>
            </a:r>
          </a:p>
          <a:p>
            <a:pPr lvl="1" algn="just"/>
            <a:r>
              <a:rPr lang="en-ZA" sz="1900" dirty="0"/>
              <a:t>Introduction of Urine TB LAM – screening test for early detection of TB in HIV positive patients</a:t>
            </a:r>
            <a:endParaRPr lang="en-US" sz="1900" dirty="0"/>
          </a:p>
          <a:p>
            <a:endParaRPr lang="en-US" dirty="0"/>
          </a:p>
        </p:txBody>
      </p:sp>
      <p:pic>
        <p:nvPicPr>
          <p:cNvPr id="14" name="Picture 13"/>
          <p:cNvPicPr>
            <a:picLocks noChangeAspect="1"/>
          </p:cNvPicPr>
          <p:nvPr/>
        </p:nvPicPr>
        <p:blipFill>
          <a:blip r:embed="rId4" cstate="print"/>
          <a:stretch>
            <a:fillRect/>
          </a:stretch>
        </p:blipFill>
        <p:spPr>
          <a:xfrm>
            <a:off x="4691718" y="986535"/>
            <a:ext cx="4316342" cy="3194581"/>
          </a:xfrm>
          <a:prstGeom prst="rect">
            <a:avLst/>
          </a:prstGeom>
        </p:spPr>
      </p:pic>
    </p:spTree>
    <p:extLst>
      <p:ext uri="{BB962C8B-B14F-4D97-AF65-F5344CB8AC3E}">
        <p14:creationId xmlns:p14="http://schemas.microsoft.com/office/powerpoint/2010/main" xmlns="" val="26887596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2276872"/>
            <a:ext cx="8281291" cy="1872208"/>
          </a:xfrm>
        </p:spPr>
        <p:txBody>
          <a:bodyPr>
            <a:normAutofit/>
          </a:bodyPr>
          <a:lstStyle/>
          <a:p>
            <a:r>
              <a:rPr lang="en-GB" b="1" dirty="0"/>
              <a:t>Community Based Services ( CBS) </a:t>
            </a:r>
          </a:p>
        </p:txBody>
      </p:sp>
    </p:spTree>
    <p:custDataLst>
      <p:tags r:id="rId1"/>
    </p:custDataLst>
    <p:extLst>
      <p:ext uri="{BB962C8B-B14F-4D97-AF65-F5344CB8AC3E}">
        <p14:creationId xmlns:p14="http://schemas.microsoft.com/office/powerpoint/2010/main" xmlns="" val="3578470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800" dirty="0"/>
              <a:t>COMMUNITY HEALTH WORKERS</a:t>
            </a:r>
          </a:p>
        </p:txBody>
      </p:sp>
      <p:sp>
        <p:nvSpPr>
          <p:cNvPr id="3" name="Slide Number Placeholder 2"/>
          <p:cNvSpPr>
            <a:spLocks noGrp="1"/>
          </p:cNvSpPr>
          <p:nvPr>
            <p:ph type="sldNum" sz="quarter" idx="4"/>
          </p:nvPr>
        </p:nvSpPr>
        <p:spPr/>
        <p:txBody>
          <a:bodyPr/>
          <a:lstStyle/>
          <a:p>
            <a:fld id="{8406839F-D7A4-4E5D-B93D-768AD4D1DB36}" type="slidenum">
              <a:rPr lang="en-ZA" smtClean="0"/>
              <a:pPr/>
              <a:t>53</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5" y="1196752"/>
            <a:ext cx="8381181" cy="4896073"/>
          </a:xfrm>
        </p:spPr>
        <p:txBody>
          <a:bodyPr>
            <a:normAutofit/>
          </a:bodyPr>
          <a:lstStyle/>
          <a:p>
            <a:r>
              <a:rPr lang="en-ZA" b="0" dirty="0"/>
              <a:t>1. The </a:t>
            </a:r>
            <a:r>
              <a:rPr lang="en-ZA" b="0" dirty="0" err="1"/>
              <a:t>Dept</a:t>
            </a:r>
            <a:r>
              <a:rPr lang="en-ZA" b="0" dirty="0"/>
              <a:t> contracts 90 NPOs, who appoint 3700 CCWs.</a:t>
            </a:r>
          </a:p>
          <a:p>
            <a:endParaRPr lang="en-ZA" b="0" dirty="0"/>
          </a:p>
          <a:p>
            <a:r>
              <a:rPr lang="en-ZA" b="0" dirty="0"/>
              <a:t>2. The functions of CCWs are moving from vertical specific (</a:t>
            </a:r>
            <a:r>
              <a:rPr lang="en-ZA" b="0" dirty="0" err="1"/>
              <a:t>e.g</a:t>
            </a:r>
            <a:r>
              <a:rPr lang="en-ZA" b="0" dirty="0"/>
              <a:t> HIV) to being generalised. </a:t>
            </a:r>
          </a:p>
          <a:p>
            <a:endParaRPr lang="en-ZA" b="0" dirty="0"/>
          </a:p>
          <a:p>
            <a:r>
              <a:rPr lang="en-ZA" b="0" dirty="0"/>
              <a:t>3. The main focus areas include prevention and promotion, adherence, follow from discharge.</a:t>
            </a:r>
          </a:p>
          <a:p>
            <a:endParaRPr lang="en-ZA" b="0" dirty="0"/>
          </a:p>
          <a:p>
            <a:r>
              <a:rPr lang="en-ZA" b="0" dirty="0"/>
              <a:t>4. Work 4 hours a day</a:t>
            </a:r>
          </a:p>
          <a:p>
            <a:endParaRPr lang="en-ZA" b="0" dirty="0"/>
          </a:p>
          <a:p>
            <a:r>
              <a:rPr lang="en-ZA" b="0" dirty="0"/>
              <a:t>5. Intention is to improve coverage and expand to 8 hour day depending on the availability of funds. </a:t>
            </a:r>
          </a:p>
          <a:p>
            <a:endParaRPr lang="en-ZA" b="0" dirty="0"/>
          </a:p>
          <a:p>
            <a:r>
              <a:rPr lang="en-ZA" b="0" dirty="0"/>
              <a:t>6. In 2017/18, 1154 CCWs were trained – formal accredited training leading to qualification in Ancillary Health Care</a:t>
            </a:r>
          </a:p>
          <a:p>
            <a:endParaRPr lang="en-ZA" b="0" dirty="0"/>
          </a:p>
          <a:p>
            <a:r>
              <a:rPr lang="en-ZA" b="0" dirty="0"/>
              <a:t>7. Paid proportional to R3000 per month</a:t>
            </a:r>
          </a:p>
          <a:p>
            <a:endParaRPr lang="en-ZA" dirty="0"/>
          </a:p>
          <a:p>
            <a:endParaRPr lang="en-ZA" dirty="0"/>
          </a:p>
          <a:p>
            <a:endParaRPr lang="en-ZA" dirty="0"/>
          </a:p>
          <a:p>
            <a:endParaRPr lang="en-ZA" dirty="0"/>
          </a:p>
          <a:p>
            <a:pPr marL="285750" indent="-285750">
              <a:buFontTx/>
              <a:buChar char="-"/>
            </a:pPr>
            <a:endParaRPr lang="en-ZA" dirty="0"/>
          </a:p>
          <a:p>
            <a:endParaRPr lang="en-ZA" b="0" dirty="0"/>
          </a:p>
        </p:txBody>
      </p:sp>
    </p:spTree>
    <p:extLst>
      <p:ext uri="{BB962C8B-B14F-4D97-AF65-F5344CB8AC3E}">
        <p14:creationId xmlns:p14="http://schemas.microsoft.com/office/powerpoint/2010/main" xmlns="" val="271019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Stats on Home visits per district</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4" name="Footer Placeholder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800" b="0" i="0" u="none" strike="noStrike" kern="1200" cap="none" spc="0" normalizeH="0" baseline="0" noProof="0">
                <a:ln>
                  <a:noFill/>
                </a:ln>
                <a:solidFill>
                  <a:srgbClr val="998F86"/>
                </a:solidFill>
                <a:effectLst/>
                <a:uLnTx/>
                <a:uFillTx/>
                <a:latin typeface="Century Gothic"/>
                <a:ea typeface="+mn-ea"/>
                <a:cs typeface="+mn-cs"/>
              </a:rPr>
              <a:t>Annual Report Guidelines 2013/14</a:t>
            </a: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pic>
        <p:nvPicPr>
          <p:cNvPr id="5" name="Picture 4"/>
          <p:cNvPicPr>
            <a:picLocks noChangeAspect="1"/>
          </p:cNvPicPr>
          <p:nvPr/>
        </p:nvPicPr>
        <p:blipFill>
          <a:blip r:embed="rId2" cstate="print"/>
          <a:stretch>
            <a:fillRect/>
          </a:stretch>
        </p:blipFill>
        <p:spPr>
          <a:xfrm>
            <a:off x="971600" y="1412777"/>
            <a:ext cx="6840759" cy="4176464"/>
          </a:xfrm>
          <a:prstGeom prst="rect">
            <a:avLst/>
          </a:prstGeom>
        </p:spPr>
      </p:pic>
    </p:spTree>
    <p:extLst>
      <p:ext uri="{BB962C8B-B14F-4D97-AF65-F5344CB8AC3E}">
        <p14:creationId xmlns:p14="http://schemas.microsoft.com/office/powerpoint/2010/main" xmlns="" val="1900203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b="1" dirty="0"/>
              <a:t>Management of pharmaceuticals</a:t>
            </a:r>
          </a:p>
        </p:txBody>
      </p:sp>
    </p:spTree>
    <p:custDataLst>
      <p:tags r:id="rId1"/>
    </p:custDataLst>
    <p:extLst>
      <p:ext uri="{BB962C8B-B14F-4D97-AF65-F5344CB8AC3E}">
        <p14:creationId xmlns:p14="http://schemas.microsoft.com/office/powerpoint/2010/main" xmlns="" val="21870030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563" y="-66675"/>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Box 3"/>
          <p:cNvSpPr txBox="1">
            <a:spLocks noChangeArrowheads="1"/>
          </p:cNvSpPr>
          <p:nvPr/>
        </p:nvSpPr>
        <p:spPr bwMode="auto">
          <a:xfrm>
            <a:off x="46038" y="258763"/>
            <a:ext cx="90519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400" b="1" dirty="0">
                <a:solidFill>
                  <a:srgbClr val="003399"/>
                </a:solidFill>
                <a:latin typeface="Century Gothic" panose="020B0502020202020204" pitchFamily="34" charset="0"/>
              </a:rPr>
              <a:t> FACTORS INFLUENCING MEDICINE AVAILABILITY </a:t>
            </a:r>
            <a:endParaRPr lang="en-ZA" altLang="en-US" sz="2400" b="1" dirty="0">
              <a:latin typeface="Arial" panose="020B0604020202020204" pitchFamily="34" charset="0"/>
            </a:endParaRPr>
          </a:p>
        </p:txBody>
      </p:sp>
      <p:sp>
        <p:nvSpPr>
          <p:cNvPr id="2" name="TextBox 1"/>
          <p:cNvSpPr txBox="1"/>
          <p:nvPr/>
        </p:nvSpPr>
        <p:spPr>
          <a:xfrm>
            <a:off x="271463" y="1168400"/>
            <a:ext cx="8686800" cy="1285875"/>
          </a:xfrm>
          <a:prstGeom prst="rect">
            <a:avLst/>
          </a:prstGeom>
          <a:noFill/>
        </p:spPr>
        <p:txBody>
          <a:bodyPr>
            <a:spAutoFit/>
          </a:bodyPr>
          <a:lstStyle/>
          <a:p>
            <a:pPr defTabSz="914400" eaLnBrk="1" fontAlgn="auto" hangingPunct="1">
              <a:spcBef>
                <a:spcPct val="20000"/>
              </a:spcBef>
              <a:spcAft>
                <a:spcPts val="0"/>
              </a:spcAft>
              <a:defRPr/>
            </a:pPr>
            <a:endParaRPr lang="en-ZA" sz="2000" b="1" dirty="0">
              <a:solidFill>
                <a:srgbClr val="0070C0"/>
              </a:solidFill>
              <a:latin typeface="Calibri"/>
              <a:cs typeface="+mn-cs"/>
            </a:endParaRPr>
          </a:p>
          <a:p>
            <a:pPr algn="just" defTabSz="914400" eaLnBrk="1" fontAlgn="auto" hangingPunct="1">
              <a:spcBef>
                <a:spcPct val="20000"/>
              </a:spcBef>
              <a:spcAft>
                <a:spcPts val="0"/>
              </a:spcAft>
              <a:defRPr/>
            </a:pPr>
            <a:endParaRPr lang="en-ZA" sz="2400" b="1" dirty="0">
              <a:solidFill>
                <a:srgbClr val="0070C0"/>
              </a:solidFill>
              <a:latin typeface="Calibri"/>
              <a:cs typeface="+mn-cs"/>
            </a:endParaRPr>
          </a:p>
          <a:p>
            <a:pPr marL="342900" indent="-342900" algn="just" defTabSz="914400" eaLnBrk="1" fontAlgn="auto" hangingPunct="1">
              <a:spcBef>
                <a:spcPct val="20000"/>
              </a:spcBef>
              <a:spcAft>
                <a:spcPts val="0"/>
              </a:spcAft>
              <a:buFont typeface="Arial" panose="020B0604020202020204" pitchFamily="34" charset="0"/>
              <a:buChar char="•"/>
              <a:defRPr/>
            </a:pPr>
            <a:endParaRPr lang="en-ZA" sz="2400" b="1" dirty="0">
              <a:solidFill>
                <a:srgbClr val="0070C0"/>
              </a:solidFill>
              <a:latin typeface="Calibri"/>
              <a:cs typeface="+mn-cs"/>
            </a:endParaRPr>
          </a:p>
        </p:txBody>
      </p:sp>
      <p:pic>
        <p:nvPicPr>
          <p:cNvPr id="19461" name="Picture 1" descr="MC90022967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3300" y="2270125"/>
            <a:ext cx="167005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2" name="Chevron 23"/>
          <p:cNvSpPr>
            <a:spLocks noChangeArrowheads="1"/>
          </p:cNvSpPr>
          <p:nvPr/>
        </p:nvSpPr>
        <p:spPr bwMode="auto">
          <a:xfrm>
            <a:off x="1252538" y="2879725"/>
            <a:ext cx="1668462" cy="476250"/>
          </a:xfrm>
          <a:prstGeom prst="chevron">
            <a:avLst>
              <a:gd name="adj" fmla="val 50068"/>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Rational Medicine Use</a:t>
            </a:r>
            <a:endParaRPr lang="en-US" altLang="en-US" sz="1800">
              <a:latin typeface="Arial" panose="020B0604020202020204" pitchFamily="34" charset="0"/>
            </a:endParaRPr>
          </a:p>
        </p:txBody>
      </p:sp>
      <p:sp>
        <p:nvSpPr>
          <p:cNvPr id="19463" name="Chevron 25"/>
          <p:cNvSpPr>
            <a:spLocks noChangeArrowheads="1"/>
          </p:cNvSpPr>
          <p:nvPr/>
        </p:nvSpPr>
        <p:spPr bwMode="auto">
          <a:xfrm>
            <a:off x="1252538" y="3470275"/>
            <a:ext cx="1295400" cy="498475"/>
          </a:xfrm>
          <a:prstGeom prst="chevron">
            <a:avLst>
              <a:gd name="adj" fmla="val 49977"/>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Expired stock</a:t>
            </a:r>
            <a:endParaRPr lang="en-US" altLang="en-US" sz="1800">
              <a:latin typeface="Arial" panose="020B0604020202020204" pitchFamily="34" charset="0"/>
            </a:endParaRPr>
          </a:p>
        </p:txBody>
      </p:sp>
      <p:sp>
        <p:nvSpPr>
          <p:cNvPr id="19464" name="Chevron 28"/>
          <p:cNvSpPr>
            <a:spLocks noChangeArrowheads="1"/>
          </p:cNvSpPr>
          <p:nvPr/>
        </p:nvSpPr>
        <p:spPr bwMode="auto">
          <a:xfrm rot="-1800421">
            <a:off x="1079500" y="4565650"/>
            <a:ext cx="1885950" cy="325438"/>
          </a:xfrm>
          <a:prstGeom prst="chevron">
            <a:avLst>
              <a:gd name="adj" fmla="val 49956"/>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Seasonal demands</a:t>
            </a:r>
            <a:endParaRPr lang="en-US" altLang="en-US" sz="1800">
              <a:latin typeface="Arial" panose="020B0604020202020204" pitchFamily="34" charset="0"/>
            </a:endParaRPr>
          </a:p>
        </p:txBody>
      </p:sp>
      <p:sp>
        <p:nvSpPr>
          <p:cNvPr id="19465" name="Chevron 29"/>
          <p:cNvSpPr>
            <a:spLocks noChangeArrowheads="1"/>
          </p:cNvSpPr>
          <p:nvPr/>
        </p:nvSpPr>
        <p:spPr bwMode="auto">
          <a:xfrm flipH="1">
            <a:off x="6137275" y="2506663"/>
            <a:ext cx="1544638" cy="325437"/>
          </a:xfrm>
          <a:prstGeom prst="chevron">
            <a:avLst>
              <a:gd name="adj" fmla="val 49969"/>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Campaigns</a:t>
            </a:r>
            <a:endParaRPr lang="en-US" altLang="en-US" sz="600">
              <a:latin typeface="Arial" panose="020B0604020202020204" pitchFamily="34" charset="0"/>
            </a:endParaRPr>
          </a:p>
        </p:txBody>
      </p:sp>
      <p:sp>
        <p:nvSpPr>
          <p:cNvPr id="19466" name="Chevron 30"/>
          <p:cNvSpPr>
            <a:spLocks noChangeArrowheads="1"/>
          </p:cNvSpPr>
          <p:nvPr/>
        </p:nvSpPr>
        <p:spPr bwMode="auto">
          <a:xfrm flipH="1">
            <a:off x="5827713" y="3344863"/>
            <a:ext cx="1793875" cy="498475"/>
          </a:xfrm>
          <a:prstGeom prst="chevron">
            <a:avLst>
              <a:gd name="adj" fmla="val 49999"/>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Poor stock management</a:t>
            </a:r>
            <a:endParaRPr lang="en-US" altLang="en-US" sz="1800">
              <a:latin typeface="Arial" panose="020B0604020202020204" pitchFamily="34" charset="0"/>
            </a:endParaRPr>
          </a:p>
        </p:txBody>
      </p:sp>
      <p:sp>
        <p:nvSpPr>
          <p:cNvPr id="19467" name="Chevron 31"/>
          <p:cNvSpPr>
            <a:spLocks noChangeArrowheads="1"/>
          </p:cNvSpPr>
          <p:nvPr/>
        </p:nvSpPr>
        <p:spPr bwMode="auto">
          <a:xfrm rot="-5400000">
            <a:off x="2840038" y="5022850"/>
            <a:ext cx="1731962" cy="325438"/>
          </a:xfrm>
          <a:prstGeom prst="chevron">
            <a:avLst>
              <a:gd name="adj" fmla="val 49967"/>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dirty="0">
                <a:solidFill>
                  <a:srgbClr val="000000"/>
                </a:solidFill>
                <a:latin typeface="Century Gothic" panose="020B0502020202020204" pitchFamily="34" charset="0"/>
              </a:rPr>
              <a:t>     </a:t>
            </a:r>
          </a:p>
          <a:p>
            <a:pPr algn="ctr">
              <a:spcBef>
                <a:spcPct val="0"/>
              </a:spcBef>
              <a:buFontTx/>
              <a:buNone/>
            </a:pPr>
            <a:endParaRPr lang="en-US" altLang="en-US" sz="1100" b="1" dirty="0">
              <a:solidFill>
                <a:srgbClr val="000000"/>
              </a:solidFill>
              <a:latin typeface="Century Gothic" panose="020B0502020202020204" pitchFamily="34" charset="0"/>
            </a:endParaRPr>
          </a:p>
          <a:p>
            <a:pPr algn="ctr">
              <a:spcBef>
                <a:spcPct val="0"/>
              </a:spcBef>
              <a:buFontTx/>
              <a:buNone/>
            </a:pPr>
            <a:r>
              <a:rPr lang="en-US" altLang="en-US" sz="1100" b="1" dirty="0">
                <a:solidFill>
                  <a:srgbClr val="000000"/>
                </a:solidFill>
                <a:latin typeface="Century Gothic" panose="020B0502020202020204" pitchFamily="34" charset="0"/>
              </a:rPr>
              <a:t>Donations</a:t>
            </a:r>
            <a:endParaRPr lang="en-US" altLang="en-US" sz="600" dirty="0">
              <a:latin typeface="Arial" panose="020B0604020202020204" pitchFamily="34" charset="0"/>
            </a:endParaRPr>
          </a:p>
          <a:p>
            <a:pPr algn="ctr">
              <a:spcBef>
                <a:spcPct val="0"/>
              </a:spcBef>
              <a:buFontTx/>
              <a:buNone/>
            </a:pPr>
            <a:endParaRPr lang="en-US" altLang="en-US" sz="1800" dirty="0">
              <a:latin typeface="Arial" panose="020B0604020202020204" pitchFamily="34" charset="0"/>
            </a:endParaRPr>
          </a:p>
        </p:txBody>
      </p:sp>
      <p:sp>
        <p:nvSpPr>
          <p:cNvPr id="19468" name="Chevron 32"/>
          <p:cNvSpPr>
            <a:spLocks noChangeArrowheads="1"/>
          </p:cNvSpPr>
          <p:nvPr/>
        </p:nvSpPr>
        <p:spPr bwMode="auto">
          <a:xfrm rot="1560300" flipH="1">
            <a:off x="5802313" y="4729163"/>
            <a:ext cx="1905000" cy="325437"/>
          </a:xfrm>
          <a:prstGeom prst="chevron">
            <a:avLst>
              <a:gd name="adj" fmla="val 49946"/>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Transport systems</a:t>
            </a:r>
            <a:endParaRPr lang="en-US" altLang="en-US" sz="1800">
              <a:latin typeface="Arial" panose="020B0604020202020204" pitchFamily="34" charset="0"/>
            </a:endParaRPr>
          </a:p>
        </p:txBody>
      </p:sp>
      <p:sp>
        <p:nvSpPr>
          <p:cNvPr id="19469" name="Chevron 33"/>
          <p:cNvSpPr>
            <a:spLocks noChangeArrowheads="1"/>
          </p:cNvSpPr>
          <p:nvPr/>
        </p:nvSpPr>
        <p:spPr bwMode="auto">
          <a:xfrm rot="-5400000">
            <a:off x="3460751" y="4892675"/>
            <a:ext cx="1835150" cy="498475"/>
          </a:xfrm>
          <a:prstGeom prst="chevron">
            <a:avLst>
              <a:gd name="adj" fmla="val 49990"/>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a:solidFill>
                <a:srgbClr val="000000"/>
              </a:solidFill>
              <a:latin typeface="Century Gothic" panose="020B0502020202020204" pitchFamily="34" charset="0"/>
            </a:endParaRPr>
          </a:p>
          <a:p>
            <a:pPr algn="ctr">
              <a:spcBef>
                <a:spcPct val="0"/>
              </a:spcBef>
              <a:buFontTx/>
              <a:buNone/>
            </a:pPr>
            <a:r>
              <a:rPr lang="en-US" altLang="en-US" sz="1100" b="1">
                <a:solidFill>
                  <a:srgbClr val="000000"/>
                </a:solidFill>
                <a:latin typeface="Century Gothic" panose="020B0502020202020204" pitchFamily="34" charset="0"/>
              </a:rPr>
              <a:t>Sustainable finance</a:t>
            </a:r>
            <a:endParaRPr lang="en-US" altLang="en-US" sz="600">
              <a:latin typeface="Arial" panose="020B0604020202020204" pitchFamily="34" charset="0"/>
            </a:endParaRPr>
          </a:p>
          <a:p>
            <a:pPr>
              <a:spcBef>
                <a:spcPct val="0"/>
              </a:spcBef>
              <a:buFontTx/>
              <a:buNone/>
            </a:pPr>
            <a:endParaRPr lang="en-US" altLang="en-US" sz="1800">
              <a:latin typeface="Arial" panose="020B0604020202020204" pitchFamily="34" charset="0"/>
            </a:endParaRPr>
          </a:p>
        </p:txBody>
      </p:sp>
      <p:sp>
        <p:nvSpPr>
          <p:cNvPr id="19470" name="Chevron 11"/>
          <p:cNvSpPr>
            <a:spLocks noChangeArrowheads="1"/>
          </p:cNvSpPr>
          <p:nvPr/>
        </p:nvSpPr>
        <p:spPr bwMode="auto">
          <a:xfrm rot="-5400000">
            <a:off x="4283868" y="4987132"/>
            <a:ext cx="1731963" cy="412750"/>
          </a:xfrm>
          <a:prstGeom prst="chevron">
            <a:avLst>
              <a:gd name="adj" fmla="val 49965"/>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100" b="1" dirty="0">
              <a:solidFill>
                <a:srgbClr val="000000"/>
              </a:solidFill>
              <a:latin typeface="Century Gothic" panose="020B0502020202020204" pitchFamily="34" charset="0"/>
            </a:endParaRPr>
          </a:p>
          <a:p>
            <a:pPr algn="ctr">
              <a:spcBef>
                <a:spcPct val="0"/>
              </a:spcBef>
              <a:buFontTx/>
              <a:buNone/>
            </a:pPr>
            <a:r>
              <a:rPr lang="en-US" altLang="en-US" sz="1100" b="1" dirty="0">
                <a:solidFill>
                  <a:srgbClr val="000000"/>
                </a:solidFill>
                <a:latin typeface="Century Gothic" panose="020B0502020202020204" pitchFamily="34" charset="0"/>
              </a:rPr>
              <a:t>Chronic Dispensing Unit</a:t>
            </a:r>
            <a:endParaRPr lang="en-US" altLang="en-US" sz="600" dirty="0">
              <a:latin typeface="Arial" panose="020B0604020202020204" pitchFamily="34" charset="0"/>
            </a:endParaRPr>
          </a:p>
          <a:p>
            <a:pPr>
              <a:spcBef>
                <a:spcPct val="0"/>
              </a:spcBef>
              <a:buFontTx/>
              <a:buNone/>
            </a:pPr>
            <a:endParaRPr lang="en-US" altLang="en-US" sz="1800" dirty="0">
              <a:latin typeface="Arial" panose="020B0604020202020204" pitchFamily="34" charset="0"/>
            </a:endParaRPr>
          </a:p>
        </p:txBody>
      </p:sp>
      <p:sp>
        <p:nvSpPr>
          <p:cNvPr id="16" name="Up Ribbon 15"/>
          <p:cNvSpPr/>
          <p:nvPr/>
        </p:nvSpPr>
        <p:spPr>
          <a:xfrm>
            <a:off x="3179763" y="1489075"/>
            <a:ext cx="2784475" cy="720725"/>
          </a:xfrm>
          <a:prstGeom prst="ribbon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ZA" dirty="0"/>
          </a:p>
        </p:txBody>
      </p:sp>
      <p:sp>
        <p:nvSpPr>
          <p:cNvPr id="19472" name="TextBox 16"/>
          <p:cNvSpPr txBox="1">
            <a:spLocks noChangeArrowheads="1"/>
          </p:cNvSpPr>
          <p:nvPr/>
        </p:nvSpPr>
        <p:spPr bwMode="auto">
          <a:xfrm>
            <a:off x="3868738" y="1489075"/>
            <a:ext cx="134461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1400" b="1">
                <a:latin typeface="Arial" panose="020B0604020202020204" pitchFamily="34" charset="0"/>
              </a:rPr>
              <a:t>Medicine Availability</a:t>
            </a:r>
          </a:p>
        </p:txBody>
      </p:sp>
      <p:sp>
        <p:nvSpPr>
          <p:cNvPr id="19473" name="Chevron 23"/>
          <p:cNvSpPr>
            <a:spLocks noChangeArrowheads="1"/>
          </p:cNvSpPr>
          <p:nvPr/>
        </p:nvSpPr>
        <p:spPr bwMode="auto">
          <a:xfrm rot="956950">
            <a:off x="1400175" y="2100263"/>
            <a:ext cx="1908175" cy="476250"/>
          </a:xfrm>
          <a:prstGeom prst="chevron">
            <a:avLst>
              <a:gd name="adj" fmla="val 50065"/>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b="1">
                <a:solidFill>
                  <a:srgbClr val="000000"/>
                </a:solidFill>
                <a:latin typeface="Century Gothic" panose="020B0502020202020204" pitchFamily="34" charset="0"/>
              </a:rPr>
              <a:t>Pharmaceutical Contracts</a:t>
            </a:r>
            <a:endParaRPr lang="en-US" altLang="en-US" sz="1800">
              <a:latin typeface="Arial" panose="020B0604020202020204" pitchFamily="34" charset="0"/>
            </a:endParaRPr>
          </a:p>
        </p:txBody>
      </p:sp>
    </p:spTree>
    <p:extLst>
      <p:ext uri="{BB962C8B-B14F-4D97-AF65-F5344CB8AC3E}">
        <p14:creationId xmlns:p14="http://schemas.microsoft.com/office/powerpoint/2010/main" xmlns="" val="3535806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Cape Medical Depot (CMD) </a:t>
            </a:r>
          </a:p>
        </p:txBody>
      </p:sp>
      <p:sp>
        <p:nvSpPr>
          <p:cNvPr id="3" name="Slide Number Placeholder 2"/>
          <p:cNvSpPr>
            <a:spLocks noGrp="1"/>
          </p:cNvSpPr>
          <p:nvPr>
            <p:ph type="sldNum" sz="quarter" idx="4"/>
          </p:nvPr>
        </p:nvSpPr>
        <p:spPr/>
        <p:txBody>
          <a:bodyPr/>
          <a:lstStyle/>
          <a:p>
            <a:fld id="{8406839F-D7A4-4E5D-B93D-768AD4D1DB36}" type="slidenum">
              <a:rPr lang="en-ZA" smtClean="0"/>
              <a:pPr/>
              <a:t>57</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marL="342900" indent="-342900">
              <a:buAutoNum type="arabicPeriod"/>
            </a:pPr>
            <a:r>
              <a:rPr lang="en-ZA" sz="2000" b="0" dirty="0"/>
              <a:t>Provides for strategic stock holding within Dept.</a:t>
            </a:r>
          </a:p>
          <a:p>
            <a:pPr marL="342900" indent="-342900">
              <a:buAutoNum type="arabicPeriod"/>
            </a:pPr>
            <a:r>
              <a:rPr lang="en-ZA" sz="2000" b="0" dirty="0"/>
              <a:t>Vehicle for ordering and delivery of medicines and vaccines.</a:t>
            </a:r>
          </a:p>
          <a:p>
            <a:pPr marL="342900" indent="-342900">
              <a:buAutoNum type="arabicPeriod"/>
            </a:pPr>
            <a:r>
              <a:rPr lang="en-ZA" sz="2000" b="0" dirty="0"/>
              <a:t>Anticipate and pro-actively manage shortages  </a:t>
            </a:r>
          </a:p>
          <a:p>
            <a:pPr marL="342900" indent="-342900">
              <a:buAutoNum type="arabicPeriod"/>
            </a:pPr>
            <a:r>
              <a:rPr lang="en-ZA" sz="2000" b="0" dirty="0"/>
              <a:t>Interaction with suppliers – contract mx, penalties for non performance </a:t>
            </a:r>
          </a:p>
          <a:p>
            <a:pPr marL="342900" indent="-342900">
              <a:buAutoNum type="arabicPeriod"/>
            </a:pPr>
            <a:r>
              <a:rPr lang="en-ZA" sz="2000" b="0" dirty="0"/>
              <a:t>Monitors irrational ordering practices. </a:t>
            </a:r>
          </a:p>
          <a:p>
            <a:pPr marL="342900" indent="-342900">
              <a:buAutoNum type="arabicPeriod"/>
            </a:pPr>
            <a:r>
              <a:rPr lang="en-ZA" altLang="en-US" sz="2000" b="0" dirty="0"/>
              <a:t>Total items on Stock Masterfile = 2200</a:t>
            </a:r>
          </a:p>
          <a:p>
            <a:pPr>
              <a:lnSpc>
                <a:spcPct val="200000"/>
              </a:lnSpc>
              <a:spcBef>
                <a:spcPct val="0"/>
              </a:spcBef>
            </a:pPr>
            <a:r>
              <a:rPr lang="en-ZA" altLang="en-US" sz="2000" b="0" dirty="0"/>
              <a:t>		: 800 Pharmaceutical items</a:t>
            </a:r>
          </a:p>
          <a:p>
            <a:pPr>
              <a:lnSpc>
                <a:spcPct val="200000"/>
              </a:lnSpc>
              <a:spcBef>
                <a:spcPct val="0"/>
              </a:spcBef>
            </a:pPr>
            <a:r>
              <a:rPr lang="en-ZA" altLang="en-US" sz="2000" b="0" dirty="0"/>
              <a:t>		: 900 Non-pharmaceutical items</a:t>
            </a:r>
          </a:p>
          <a:p>
            <a:pPr algn="just"/>
            <a:r>
              <a:rPr lang="en-ZA" altLang="en-US" sz="2000" b="0" dirty="0"/>
              <a:t>		: 500 Direct Delivery Voucher lines</a:t>
            </a:r>
          </a:p>
          <a:p>
            <a:pPr algn="just">
              <a:buFont typeface="Wingdings" panose="05000000000000000000" pitchFamily="2" charset="2"/>
              <a:buChar char="§"/>
            </a:pPr>
            <a:endParaRPr lang="en-ZA" altLang="en-US" sz="2000" b="0" dirty="0"/>
          </a:p>
          <a:p>
            <a:pPr algn="just">
              <a:buFont typeface="Wingdings" panose="05000000000000000000" pitchFamily="2" charset="2"/>
              <a:buChar char="§"/>
            </a:pPr>
            <a:r>
              <a:rPr lang="en-ZA" altLang="en-US" sz="2000" b="0" dirty="0" err="1"/>
              <a:t>Oudtshoorn</a:t>
            </a:r>
            <a:r>
              <a:rPr lang="en-ZA" altLang="en-US" sz="2000" b="0" dirty="0"/>
              <a:t> sub-depot services Eden and Central Karoo Districts</a:t>
            </a:r>
          </a:p>
          <a:p>
            <a:pPr algn="just"/>
            <a:endParaRPr lang="en-ZA" altLang="en-US" dirty="0">
              <a:solidFill>
                <a:srgbClr val="376092"/>
              </a:solidFill>
            </a:endParaRPr>
          </a:p>
          <a:p>
            <a:pPr marL="342900" indent="-342900">
              <a:buAutoNum type="arabicPeriod"/>
            </a:pPr>
            <a:endParaRPr lang="en-ZA" dirty="0"/>
          </a:p>
          <a:p>
            <a:pPr marL="342900" indent="-342900">
              <a:buAutoNum type="arabicPeriod"/>
            </a:pPr>
            <a:endParaRPr lang="en-ZA" dirty="0"/>
          </a:p>
        </p:txBody>
      </p:sp>
    </p:spTree>
    <p:extLst>
      <p:ext uri="{BB962C8B-B14F-4D97-AF65-F5344CB8AC3E}">
        <p14:creationId xmlns:p14="http://schemas.microsoft.com/office/powerpoint/2010/main" xmlns="" val="430271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16632"/>
            <a:ext cx="8229600" cy="649287"/>
          </a:xfrm>
        </p:spPr>
        <p:txBody>
          <a:bodyPr/>
          <a:lstStyle/>
          <a:p>
            <a:r>
              <a:rPr lang="en-ZA" altLang="en-US" b="1" dirty="0">
                <a:solidFill>
                  <a:srgbClr val="003399"/>
                </a:solidFill>
              </a:rPr>
              <a:t>Monitoring Systems: </a:t>
            </a:r>
            <a:br>
              <a:rPr lang="en-ZA" altLang="en-US" b="1" dirty="0">
                <a:solidFill>
                  <a:srgbClr val="003399"/>
                </a:solidFill>
              </a:rPr>
            </a:br>
            <a:r>
              <a:rPr lang="en-ZA" altLang="en-US" b="1" dirty="0">
                <a:solidFill>
                  <a:srgbClr val="003399"/>
                </a:solidFill>
              </a:rPr>
              <a:t>Medicine Availability JAC</a:t>
            </a:r>
            <a:endParaRPr lang="en-ZA" altLang="en-US" dirty="0"/>
          </a:p>
        </p:txBody>
      </p:sp>
      <p:sp>
        <p:nvSpPr>
          <p:cNvPr id="12291" name="Content Placeholder 2"/>
          <p:cNvSpPr>
            <a:spLocks noGrp="1"/>
          </p:cNvSpPr>
          <p:nvPr>
            <p:ph idx="1"/>
          </p:nvPr>
        </p:nvSpPr>
        <p:spPr>
          <a:xfrm>
            <a:off x="255588" y="1152525"/>
            <a:ext cx="8696325" cy="5303838"/>
          </a:xfrm>
        </p:spPr>
        <p:txBody>
          <a:bodyPr/>
          <a:lstStyle/>
          <a:p>
            <a:endParaRPr lang="en-ZA" altLang="en-US" sz="2800" dirty="0">
              <a:solidFill>
                <a:srgbClr val="003399"/>
              </a:solidFill>
            </a:endParaRPr>
          </a:p>
          <a:p>
            <a:pPr lvl="1" algn="just">
              <a:lnSpc>
                <a:spcPct val="150000"/>
              </a:lnSpc>
            </a:pPr>
            <a:r>
              <a:rPr lang="en-ZA" altLang="en-US" sz="2000" dirty="0"/>
              <a:t>Overview of stock holding across JAC sites available at substructure/District/CMD</a:t>
            </a:r>
          </a:p>
          <a:p>
            <a:pPr lvl="1" algn="just">
              <a:lnSpc>
                <a:spcPct val="150000"/>
              </a:lnSpc>
            </a:pPr>
            <a:endParaRPr lang="en-ZA" altLang="en-US" sz="2000" dirty="0"/>
          </a:p>
          <a:p>
            <a:pPr lvl="1" algn="just">
              <a:lnSpc>
                <a:spcPct val="150000"/>
              </a:lnSpc>
            </a:pPr>
            <a:r>
              <a:rPr lang="en-ZA" altLang="en-US" sz="2000" dirty="0"/>
              <a:t>Reflects stock on hand and orders placed for item at facility level</a:t>
            </a:r>
          </a:p>
          <a:p>
            <a:pPr lvl="1" algn="just">
              <a:lnSpc>
                <a:spcPct val="150000"/>
              </a:lnSpc>
            </a:pPr>
            <a:endParaRPr lang="en-ZA" altLang="en-US" sz="2000" dirty="0"/>
          </a:p>
          <a:p>
            <a:pPr lvl="1" algn="just">
              <a:lnSpc>
                <a:spcPct val="150000"/>
              </a:lnSpc>
            </a:pPr>
            <a:r>
              <a:rPr lang="en-ZA" altLang="en-US" sz="2000" dirty="0"/>
              <a:t>Redistribution of stock arranged  </a:t>
            </a:r>
          </a:p>
          <a:p>
            <a:pPr lvl="1" algn="just">
              <a:lnSpc>
                <a:spcPct val="150000"/>
              </a:lnSpc>
            </a:pPr>
            <a:endParaRPr lang="en-ZA" altLang="en-US" sz="2000" dirty="0"/>
          </a:p>
          <a:p>
            <a:pPr lvl="1" algn="just">
              <a:lnSpc>
                <a:spcPct val="150000"/>
              </a:lnSpc>
            </a:pPr>
            <a:r>
              <a:rPr lang="en-ZA" altLang="en-US" sz="2000" dirty="0"/>
              <a:t>Top 20 reports by volume/ expenditure: mechanism to investigate irregular/ irrational ordering patterns</a:t>
            </a:r>
          </a:p>
          <a:p>
            <a:endParaRPr lang="en-ZA" altLang="en-US" b="0" dirty="0"/>
          </a:p>
          <a:p>
            <a:endParaRPr lang="en-ZA" altLang="en-US" dirty="0"/>
          </a:p>
        </p:txBody>
      </p:sp>
    </p:spTree>
    <p:extLst>
      <p:ext uri="{BB962C8B-B14F-4D97-AF65-F5344CB8AC3E}">
        <p14:creationId xmlns:p14="http://schemas.microsoft.com/office/powerpoint/2010/main" xmlns="" val="2266850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extBox 3"/>
          <p:cNvSpPr txBox="1">
            <a:spLocks noChangeArrowheads="1"/>
          </p:cNvSpPr>
          <p:nvPr/>
        </p:nvSpPr>
        <p:spPr bwMode="auto">
          <a:xfrm>
            <a:off x="46038" y="258763"/>
            <a:ext cx="9051925"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r>
              <a:rPr lang="en-ZA" altLang="en-US" sz="2400" b="1" dirty="0">
                <a:solidFill>
                  <a:srgbClr val="003399"/>
                </a:solidFill>
                <a:latin typeface="Century Gothic" pitchFamily="34" charset="0"/>
                <a:cs typeface="Arial" charset="0"/>
              </a:rPr>
              <a:t>FACILITY LEVEL</a:t>
            </a:r>
          </a:p>
          <a:p>
            <a:pPr eaLnBrk="1" hangingPunct="1">
              <a:spcBef>
                <a:spcPct val="0"/>
              </a:spcBef>
              <a:buFont typeface="Arial" charset="0"/>
              <a:buNone/>
              <a:defRPr/>
            </a:pPr>
            <a:r>
              <a:rPr lang="en-ZA" altLang="en-US" sz="2400" b="1" dirty="0">
                <a:solidFill>
                  <a:srgbClr val="003399"/>
                </a:solidFill>
                <a:latin typeface="Century Gothic" pitchFamily="34" charset="0"/>
                <a:cs typeface="Arial" charset="0"/>
              </a:rPr>
              <a:t>Systems in place to monitor medicine availability</a:t>
            </a:r>
            <a:endParaRPr lang="en-ZA" altLang="en-US" sz="2400" b="1" dirty="0">
              <a:latin typeface="Arial" charset="0"/>
              <a:cs typeface="Arial" charset="0"/>
            </a:endParaRPr>
          </a:p>
        </p:txBody>
      </p:sp>
      <p:sp>
        <p:nvSpPr>
          <p:cNvPr id="2" name="TextBox 1"/>
          <p:cNvSpPr txBox="1"/>
          <p:nvPr/>
        </p:nvSpPr>
        <p:spPr>
          <a:xfrm>
            <a:off x="238125" y="1362075"/>
            <a:ext cx="8686800" cy="3682547"/>
          </a:xfrm>
          <a:prstGeom prst="rect">
            <a:avLst/>
          </a:prstGeom>
          <a:noFill/>
        </p:spPr>
        <p:txBody>
          <a:bodyPr>
            <a:spAutoFit/>
          </a:bodyPr>
          <a:lstStyle/>
          <a:p>
            <a:pPr defTabSz="914400" eaLnBrk="1" fontAlgn="auto" hangingPunct="1">
              <a:spcBef>
                <a:spcPct val="20000"/>
              </a:spcBef>
              <a:spcAft>
                <a:spcPts val="0"/>
              </a:spcAft>
              <a:defRPr/>
            </a:pPr>
            <a:endParaRPr lang="en-ZA" sz="2000" b="1" dirty="0">
              <a:solidFill>
                <a:srgbClr val="00329B"/>
              </a:solidFill>
              <a:latin typeface="Calibri"/>
              <a:cs typeface="+mn-cs"/>
            </a:endParaRPr>
          </a:p>
          <a:p>
            <a:pPr marL="180000" lvl="1" indent="-180000" algn="just" fontAlgn="auto">
              <a:lnSpc>
                <a:spcPct val="150000"/>
              </a:lnSpc>
              <a:spcBef>
                <a:spcPts val="300"/>
              </a:spcBef>
              <a:spcAft>
                <a:spcPts val="0"/>
              </a:spcAft>
              <a:buClr>
                <a:srgbClr val="002060"/>
              </a:buClr>
              <a:buBlip>
                <a:blip r:embed="rId3"/>
              </a:buBlip>
              <a:defRPr/>
            </a:pPr>
            <a:r>
              <a:rPr lang="en-ZA" sz="2000" dirty="0">
                <a:latin typeface="Century Gothic" pitchFamily="34" charset="0"/>
              </a:rPr>
              <a:t>System in place to proactively manage low stock levels, to escalate stock-outs from facility level and to immediately address medicine stock-outs when they occur</a:t>
            </a:r>
          </a:p>
          <a:p>
            <a:pPr marL="180000" lvl="1" indent="-180000" algn="just" fontAlgn="auto">
              <a:lnSpc>
                <a:spcPct val="150000"/>
              </a:lnSpc>
              <a:spcBef>
                <a:spcPts val="300"/>
              </a:spcBef>
              <a:spcAft>
                <a:spcPts val="0"/>
              </a:spcAft>
              <a:buClr>
                <a:srgbClr val="002060"/>
              </a:buClr>
              <a:buBlip>
                <a:blip r:embed="rId3"/>
              </a:buBlip>
              <a:defRPr/>
            </a:pPr>
            <a:endParaRPr lang="en-ZA" sz="2000" dirty="0">
              <a:latin typeface="Century Gothic" pitchFamily="34" charset="0"/>
            </a:endParaRPr>
          </a:p>
          <a:p>
            <a:pPr marL="180000" lvl="1" indent="-180000" algn="just" fontAlgn="auto">
              <a:lnSpc>
                <a:spcPct val="150000"/>
              </a:lnSpc>
              <a:spcBef>
                <a:spcPts val="300"/>
              </a:spcBef>
              <a:spcAft>
                <a:spcPts val="0"/>
              </a:spcAft>
              <a:buClr>
                <a:srgbClr val="002060"/>
              </a:buClr>
              <a:buBlip>
                <a:blip r:embed="rId3"/>
              </a:buBlip>
              <a:defRPr/>
            </a:pPr>
            <a:r>
              <a:rPr lang="en-ZA" sz="2000" dirty="0">
                <a:latin typeface="Century Gothic" pitchFamily="34" charset="0"/>
              </a:rPr>
              <a:t>SOP 4.5.1:  Early warning systems for stock shortages </a:t>
            </a:r>
            <a:r>
              <a:rPr lang="en-ZA" sz="2200" dirty="0">
                <a:solidFill>
                  <a:srgbClr val="00329B"/>
                </a:solidFill>
                <a:latin typeface="Century Gothic" panose="020B0502020202020204" pitchFamily="34" charset="0"/>
              </a:rPr>
              <a:t>	</a:t>
            </a:r>
          </a:p>
          <a:p>
            <a:pPr algn="just" defTabSz="914400" eaLnBrk="1" fontAlgn="auto" hangingPunct="1">
              <a:spcBef>
                <a:spcPct val="20000"/>
              </a:spcBef>
              <a:spcAft>
                <a:spcPts val="0"/>
              </a:spcAft>
              <a:defRPr/>
            </a:pPr>
            <a:r>
              <a:rPr lang="en-ZA" sz="2200" dirty="0">
                <a:solidFill>
                  <a:srgbClr val="00329B"/>
                </a:solidFill>
                <a:latin typeface="Century Gothic" panose="020B0502020202020204" pitchFamily="34" charset="0"/>
              </a:rPr>
              <a:t>	</a:t>
            </a:r>
          </a:p>
          <a:p>
            <a:pPr marL="342900" indent="-342900" algn="just" defTabSz="914400" eaLnBrk="1" fontAlgn="auto" hangingPunct="1">
              <a:spcBef>
                <a:spcPct val="20000"/>
              </a:spcBef>
              <a:spcAft>
                <a:spcPts val="0"/>
              </a:spcAft>
              <a:buFont typeface="Arial" panose="020B0604020202020204" pitchFamily="34" charset="0"/>
              <a:buChar char="•"/>
              <a:defRPr/>
            </a:pPr>
            <a:endParaRPr lang="en-ZA" sz="2200" b="1" dirty="0">
              <a:solidFill>
                <a:srgbClr val="00329B"/>
              </a:solidFill>
              <a:latin typeface="Calibri" panose="020F0502020204030204" pitchFamily="34" charset="0"/>
              <a:cs typeface="+mn-cs"/>
            </a:endParaRPr>
          </a:p>
        </p:txBody>
      </p:sp>
    </p:spTree>
    <p:extLst>
      <p:ext uri="{BB962C8B-B14F-4D97-AF65-F5344CB8AC3E}">
        <p14:creationId xmlns:p14="http://schemas.microsoft.com/office/powerpoint/2010/main" xmlns="" val="119111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Governance &amp; Leadership</a:t>
            </a:r>
          </a:p>
        </p:txBody>
      </p:sp>
      <p:sp>
        <p:nvSpPr>
          <p:cNvPr id="3" name="Slide Number Placeholder 2"/>
          <p:cNvSpPr>
            <a:spLocks noGrp="1"/>
          </p:cNvSpPr>
          <p:nvPr>
            <p:ph type="sldNum" sz="quarter" idx="4"/>
          </p:nvPr>
        </p:nvSpPr>
        <p:spPr/>
        <p:txBody>
          <a:bodyPr/>
          <a:lstStyle/>
          <a:p>
            <a:fld id="{8406839F-D7A4-4E5D-B93D-768AD4D1DB36}" type="slidenum">
              <a:rPr lang="en-ZA" smtClean="0"/>
              <a:pPr/>
              <a:t>6</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5" y="1052736"/>
            <a:ext cx="8597205" cy="5256584"/>
          </a:xfrm>
        </p:spPr>
        <p:txBody>
          <a:bodyPr>
            <a:normAutofit fontScale="92500" lnSpcReduction="10000"/>
          </a:bodyPr>
          <a:lstStyle/>
          <a:p>
            <a:pPr algn="just"/>
            <a:r>
              <a:rPr lang="en-ZA" b="0" dirty="0"/>
              <a:t>Health is a basic Human right and the provincial  Health Department has a Constitutional role and responsibility in this regard. It needs to optimally organise itself for good governance of its mandate.</a:t>
            </a:r>
          </a:p>
          <a:p>
            <a:pPr algn="just"/>
            <a:endParaRPr lang="en-ZA" b="0" dirty="0"/>
          </a:p>
          <a:p>
            <a:pPr marL="285750" indent="-285750" algn="just">
              <a:buFont typeface="Arial" panose="020B0604020202020204" pitchFamily="34" charset="0"/>
              <a:buChar char="•"/>
            </a:pPr>
            <a:r>
              <a:rPr lang="en-ZA" b="0" dirty="0"/>
              <a:t>Good governance imperatives related to the above need to address:</a:t>
            </a:r>
          </a:p>
          <a:p>
            <a:pPr marL="522900" lvl="1" indent="-342900" algn="just">
              <a:buAutoNum type="alphaLcParenR"/>
            </a:pPr>
            <a:r>
              <a:rPr lang="en-ZA" b="0" dirty="0"/>
              <a:t>The governance of the health system and the strengthening of the health system (</a:t>
            </a:r>
            <a:r>
              <a:rPr lang="en-ZA" b="1" i="1" dirty="0"/>
              <a:t>governance of Health</a:t>
            </a:r>
            <a:r>
              <a:rPr lang="en-ZA" b="0" dirty="0"/>
              <a:t>), as well as;</a:t>
            </a:r>
          </a:p>
          <a:p>
            <a:pPr marL="522900" lvl="1" indent="-342900" algn="just">
              <a:buAutoNum type="alphaLcParenR"/>
            </a:pPr>
            <a:r>
              <a:rPr lang="en-ZA" b="0" dirty="0"/>
              <a:t>The joint action of the health and non-health sectors, of the public private sectors and of the citizens for improved health (</a:t>
            </a:r>
            <a:r>
              <a:rPr lang="en-ZA" b="1" i="1" dirty="0"/>
              <a:t>governance for health</a:t>
            </a:r>
            <a:r>
              <a:rPr lang="en-ZA" b="0" dirty="0"/>
              <a:t>).</a:t>
            </a:r>
          </a:p>
          <a:p>
            <a:pPr lvl="1" indent="0" algn="just">
              <a:buNone/>
            </a:pPr>
            <a:endParaRPr lang="en-ZA" dirty="0"/>
          </a:p>
          <a:p>
            <a:pPr marL="285750" indent="-285750" algn="just">
              <a:buFont typeface="Arial" panose="020B0604020202020204" pitchFamily="34" charset="0"/>
              <a:buChar char="•"/>
            </a:pPr>
            <a:r>
              <a:rPr lang="en-ZA" b="0" dirty="0"/>
              <a:t>The Accounting Officer/HOD and senior team responsible for both</a:t>
            </a:r>
          </a:p>
          <a:p>
            <a:pPr lvl="1" indent="0" algn="just">
              <a:buNone/>
            </a:pPr>
            <a:endParaRPr lang="en-ZA" b="0" dirty="0"/>
          </a:p>
          <a:p>
            <a:pPr marL="285750" indent="-285750" algn="just">
              <a:buFont typeface="Arial" panose="020B0604020202020204" pitchFamily="34" charset="0"/>
              <a:buChar char="•"/>
            </a:pPr>
            <a:r>
              <a:rPr lang="en-ZA" b="0" dirty="0"/>
              <a:t>Governance arrangements furthermore clarify decision-making across all levels, and delegated authority </a:t>
            </a:r>
          </a:p>
          <a:p>
            <a:pPr marL="285750" indent="-285750" algn="just">
              <a:buFont typeface="Arial" panose="020B0604020202020204" pitchFamily="34" charset="0"/>
              <a:buChar char="•"/>
            </a:pPr>
            <a:endParaRPr lang="en-ZA" b="0" dirty="0"/>
          </a:p>
          <a:p>
            <a:pPr marL="285750" indent="-285750" algn="just">
              <a:buFont typeface="Arial" panose="020B0604020202020204" pitchFamily="34" charset="0"/>
              <a:buChar char="•"/>
            </a:pPr>
            <a:r>
              <a:rPr lang="en-ZA" b="0" dirty="0"/>
              <a:t>Established governance arrangements for </a:t>
            </a:r>
            <a:r>
              <a:rPr lang="en-ZA" dirty="0"/>
              <a:t>strategy</a:t>
            </a:r>
            <a:r>
              <a:rPr lang="en-ZA" b="0" dirty="0"/>
              <a:t>, ensuring </a:t>
            </a:r>
            <a:r>
              <a:rPr lang="en-ZA" dirty="0"/>
              <a:t>accountability</a:t>
            </a:r>
            <a:r>
              <a:rPr lang="en-ZA" b="0" dirty="0"/>
              <a:t>, effective monitoring and evaluation, and managing operations within the Department. </a:t>
            </a:r>
          </a:p>
          <a:p>
            <a:pPr marL="285750" indent="-285750" algn="just">
              <a:buFont typeface="Arial" panose="020B0604020202020204" pitchFamily="34" charset="0"/>
              <a:buChar char="•"/>
            </a:pPr>
            <a:endParaRPr lang="en-ZA" b="0" dirty="0"/>
          </a:p>
          <a:p>
            <a:pPr marL="285750" indent="-285750" algn="just">
              <a:buFont typeface="Arial" panose="020B0604020202020204" pitchFamily="34" charset="0"/>
              <a:buChar char="•"/>
            </a:pPr>
            <a:r>
              <a:rPr lang="en-ZA" b="0" dirty="0"/>
              <a:t>Subscribe to King IV Governance guidelines for performance, accountability, ethical culture and sustainability/legitimacy</a:t>
            </a:r>
          </a:p>
          <a:p>
            <a:pPr algn="just"/>
            <a:endParaRPr lang="en-ZA" b="0" dirty="0"/>
          </a:p>
          <a:p>
            <a:pPr marL="285750" indent="-285750" algn="just">
              <a:buFont typeface="Arial" panose="020B0604020202020204" pitchFamily="34" charset="0"/>
              <a:buChar char="•"/>
            </a:pPr>
            <a:r>
              <a:rPr lang="en-ZA" b="0" dirty="0"/>
              <a:t>Unqualified audit for 13 years</a:t>
            </a:r>
          </a:p>
          <a:p>
            <a:pPr algn="just"/>
            <a:endParaRPr lang="en-ZA" b="0" dirty="0"/>
          </a:p>
          <a:p>
            <a:endParaRPr lang="en-ZA" dirty="0"/>
          </a:p>
        </p:txBody>
      </p:sp>
    </p:spTree>
    <p:extLst>
      <p:ext uri="{BB962C8B-B14F-4D97-AF65-F5344CB8AC3E}">
        <p14:creationId xmlns:p14="http://schemas.microsoft.com/office/powerpoint/2010/main" xmlns="" val="153663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Box 3"/>
          <p:cNvSpPr txBox="1">
            <a:spLocks noChangeArrowheads="1"/>
          </p:cNvSpPr>
          <p:nvPr/>
        </p:nvSpPr>
        <p:spPr bwMode="auto">
          <a:xfrm>
            <a:off x="46038" y="258763"/>
            <a:ext cx="90519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A" altLang="en-US" sz="2400" b="1" dirty="0">
                <a:solidFill>
                  <a:srgbClr val="003399"/>
                </a:solidFill>
                <a:latin typeface="Century Gothic" panose="020B0502020202020204" pitchFamily="34" charset="0"/>
              </a:rPr>
              <a:t>DIRECT DELIVERY OF MEDICINES</a:t>
            </a:r>
          </a:p>
        </p:txBody>
      </p:sp>
      <p:sp>
        <p:nvSpPr>
          <p:cNvPr id="3" name="Rectangle 2"/>
          <p:cNvSpPr/>
          <p:nvPr/>
        </p:nvSpPr>
        <p:spPr>
          <a:xfrm>
            <a:off x="693738" y="1525588"/>
            <a:ext cx="7866062" cy="4810548"/>
          </a:xfrm>
          <a:prstGeom prst="rect">
            <a:avLst/>
          </a:prstGeom>
        </p:spPr>
        <p:txBody>
          <a:bodyPr>
            <a:spAutoFit/>
          </a:bodyPr>
          <a:lstStyle/>
          <a:p>
            <a:pPr marL="180000" lvl="1" indent="-180000" algn="just">
              <a:lnSpc>
                <a:spcPct val="150000"/>
              </a:lnSpc>
              <a:spcBef>
                <a:spcPts val="300"/>
              </a:spcBef>
              <a:buClr>
                <a:srgbClr val="002060"/>
              </a:buClr>
              <a:buBlip>
                <a:blip r:embed="rId3"/>
              </a:buBlip>
              <a:defRPr/>
            </a:pPr>
            <a:r>
              <a:rPr lang="en-ZA" sz="1600" dirty="0">
                <a:latin typeface="Century Gothic" pitchFamily="34" charset="0"/>
              </a:rPr>
              <a:t>The  3 Central Hospitals procure medicines directly from suppliers,  independent of Cape Medical Depot.</a:t>
            </a:r>
          </a:p>
          <a:p>
            <a:pPr marL="180000" lvl="1" indent="-180000" algn="just">
              <a:lnSpc>
                <a:spcPct val="150000"/>
              </a:lnSpc>
              <a:spcBef>
                <a:spcPts val="300"/>
              </a:spcBef>
              <a:buClr>
                <a:srgbClr val="002060"/>
              </a:buClr>
              <a:buBlip>
                <a:blip r:embed="rId3"/>
              </a:buBlip>
              <a:defRPr/>
            </a:pPr>
            <a:endParaRPr lang="en-ZA" sz="1600" dirty="0">
              <a:latin typeface="Century Gothic" pitchFamily="34" charset="0"/>
            </a:endParaRPr>
          </a:p>
          <a:p>
            <a:pPr marL="180000" lvl="1" indent="-180000" algn="just">
              <a:lnSpc>
                <a:spcPct val="150000"/>
              </a:lnSpc>
              <a:spcBef>
                <a:spcPts val="300"/>
              </a:spcBef>
              <a:buClr>
                <a:srgbClr val="002060"/>
              </a:buClr>
              <a:buBlip>
                <a:blip r:embed="rId3"/>
              </a:buBlip>
              <a:defRPr/>
            </a:pPr>
            <a:r>
              <a:rPr lang="en-ZA" sz="1600" dirty="0">
                <a:latin typeface="Century Gothic" pitchFamily="34" charset="0"/>
              </a:rPr>
              <a:t>The Chronic Dispensing Unit uses direct delivery for 30 items; CMD responsible for procurement and payment of Direct Delivery orders.</a:t>
            </a:r>
          </a:p>
          <a:p>
            <a:pPr marL="180000" lvl="1" indent="-180000" algn="just">
              <a:lnSpc>
                <a:spcPct val="150000"/>
              </a:lnSpc>
              <a:spcBef>
                <a:spcPts val="300"/>
              </a:spcBef>
              <a:buClr>
                <a:srgbClr val="002060"/>
              </a:buClr>
              <a:buBlip>
                <a:blip r:embed="rId3"/>
              </a:buBlip>
              <a:defRPr/>
            </a:pPr>
            <a:endParaRPr lang="en-ZA" sz="1600" dirty="0">
              <a:latin typeface="Century Gothic" pitchFamily="34" charset="0"/>
            </a:endParaRPr>
          </a:p>
          <a:p>
            <a:pPr marL="180000" lvl="1" indent="-180000" algn="just">
              <a:lnSpc>
                <a:spcPct val="150000"/>
              </a:lnSpc>
              <a:spcBef>
                <a:spcPts val="300"/>
              </a:spcBef>
              <a:buClr>
                <a:srgbClr val="002060"/>
              </a:buClr>
              <a:buBlip>
                <a:blip r:embed="rId3"/>
              </a:buBlip>
              <a:defRPr/>
            </a:pPr>
            <a:r>
              <a:rPr lang="en-ZA" sz="1600" dirty="0">
                <a:latin typeface="Century Gothic" pitchFamily="34" charset="0"/>
              </a:rPr>
              <a:t>All other hospitals use a combination of orders via the depot and direct deliveries. CMD responsible for procurement and payment of Direct Delivery orders </a:t>
            </a:r>
          </a:p>
          <a:p>
            <a:pPr marL="180000" lvl="1" indent="-180000" algn="just">
              <a:lnSpc>
                <a:spcPct val="150000"/>
              </a:lnSpc>
              <a:spcBef>
                <a:spcPts val="300"/>
              </a:spcBef>
              <a:buClr>
                <a:srgbClr val="002060"/>
              </a:buClr>
              <a:buBlip>
                <a:blip r:embed="rId3"/>
              </a:buBlip>
              <a:defRPr/>
            </a:pPr>
            <a:r>
              <a:rPr lang="en-ZA" sz="1600" dirty="0">
                <a:latin typeface="Century Gothic" pitchFamily="34" charset="0"/>
              </a:rPr>
              <a:t>The current service model is reviewed from time to time </a:t>
            </a:r>
          </a:p>
          <a:p>
            <a:pPr marL="180000" lvl="1" indent="-180000" algn="just">
              <a:lnSpc>
                <a:spcPct val="150000"/>
              </a:lnSpc>
              <a:spcBef>
                <a:spcPts val="300"/>
              </a:spcBef>
              <a:buClr>
                <a:srgbClr val="002060"/>
              </a:buClr>
              <a:buBlip>
                <a:blip r:embed="rId3"/>
              </a:buBlip>
              <a:defRPr/>
            </a:pPr>
            <a:endParaRPr lang="en-ZA" sz="1600" dirty="0">
              <a:latin typeface="Century Gothic" pitchFamily="34" charset="0"/>
            </a:endParaRPr>
          </a:p>
          <a:p>
            <a:pPr marL="342900" indent="-342900" defTabSz="914400" eaLnBrk="1" fontAlgn="auto" hangingPunct="1">
              <a:spcBef>
                <a:spcPct val="20000"/>
              </a:spcBef>
              <a:spcAft>
                <a:spcPts val="0"/>
              </a:spcAft>
              <a:buFont typeface="Arial" panose="020B0604020202020204" pitchFamily="34" charset="0"/>
              <a:buChar char="•"/>
              <a:defRPr/>
            </a:pPr>
            <a:endParaRPr lang="en-ZA" sz="2300" b="1" dirty="0">
              <a:solidFill>
                <a:srgbClr val="0070C0"/>
              </a:solidFill>
              <a:latin typeface="Calibri"/>
              <a:cs typeface="+mn-cs"/>
            </a:endParaRPr>
          </a:p>
        </p:txBody>
      </p:sp>
    </p:spTree>
    <p:extLst>
      <p:ext uri="{BB962C8B-B14F-4D97-AF65-F5344CB8AC3E}">
        <p14:creationId xmlns:p14="http://schemas.microsoft.com/office/powerpoint/2010/main" xmlns="" val="37636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Box 3"/>
          <p:cNvSpPr txBox="1">
            <a:spLocks noChangeArrowheads="1"/>
          </p:cNvSpPr>
          <p:nvPr/>
        </p:nvSpPr>
        <p:spPr bwMode="auto">
          <a:xfrm>
            <a:off x="46038" y="258763"/>
            <a:ext cx="90519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ZA" altLang="en-US" sz="2400" b="1" dirty="0">
                <a:solidFill>
                  <a:srgbClr val="003399"/>
                </a:solidFill>
                <a:latin typeface="Century Gothic" panose="020B0502020202020204" pitchFamily="34" charset="0"/>
              </a:rPr>
              <a:t>COMMUNICATION PROTOCOL (1)</a:t>
            </a:r>
          </a:p>
        </p:txBody>
      </p:sp>
      <p:sp>
        <p:nvSpPr>
          <p:cNvPr id="2" name="TextBox 1"/>
          <p:cNvSpPr txBox="1"/>
          <p:nvPr/>
        </p:nvSpPr>
        <p:spPr>
          <a:xfrm>
            <a:off x="246296" y="1161657"/>
            <a:ext cx="8686800" cy="5487656"/>
          </a:xfrm>
          <a:prstGeom prst="rect">
            <a:avLst/>
          </a:prstGeom>
          <a:noFill/>
        </p:spPr>
        <p:txBody>
          <a:bodyPr>
            <a:spAutoFit/>
          </a:bodyPr>
          <a:lstStyle/>
          <a:p>
            <a:pPr marL="0" lvl="1" algn="just" fontAlgn="auto">
              <a:lnSpc>
                <a:spcPct val="150000"/>
              </a:lnSpc>
              <a:spcBef>
                <a:spcPts val="300"/>
              </a:spcBef>
              <a:spcAft>
                <a:spcPts val="0"/>
              </a:spcAft>
              <a:buClr>
                <a:srgbClr val="002060"/>
              </a:buClr>
              <a:defRPr/>
            </a:pPr>
            <a:r>
              <a:rPr lang="en-ZA" sz="1600" b="1" dirty="0">
                <a:latin typeface="Century Gothic" pitchFamily="34" charset="0"/>
              </a:rPr>
              <a:t>Reporting of medicine stock-outs</a:t>
            </a:r>
          </a:p>
          <a:p>
            <a:pPr marL="180000" lvl="1" indent="-180000" algn="just" fontAlgn="auto">
              <a:lnSpc>
                <a:spcPct val="150000"/>
              </a:lnSpc>
              <a:spcBef>
                <a:spcPts val="300"/>
              </a:spcBef>
              <a:spcAft>
                <a:spcPts val="0"/>
              </a:spcAft>
              <a:buClr>
                <a:srgbClr val="002060"/>
              </a:buClr>
              <a:buBlip>
                <a:blip r:embed="rId3"/>
              </a:buBlip>
              <a:defRPr/>
            </a:pPr>
            <a:r>
              <a:rPr lang="en-ZA" sz="1600" dirty="0">
                <a:latin typeface="Century Gothic" pitchFamily="34" charset="0"/>
              </a:rPr>
              <a:t>The Cape Medical Depot compiles weekly report of medicines which are out of stock – referred to as “Dues-out report”</a:t>
            </a:r>
          </a:p>
          <a:p>
            <a:pPr marL="180000" lvl="1" indent="-180000" algn="just" fontAlgn="auto">
              <a:lnSpc>
                <a:spcPct val="150000"/>
              </a:lnSpc>
              <a:spcBef>
                <a:spcPts val="300"/>
              </a:spcBef>
              <a:spcAft>
                <a:spcPts val="0"/>
              </a:spcAft>
              <a:buClr>
                <a:srgbClr val="002060"/>
              </a:buClr>
              <a:buBlip>
                <a:blip r:embed="rId3"/>
              </a:buBlip>
              <a:defRPr/>
            </a:pPr>
            <a:r>
              <a:rPr lang="en-ZA" sz="1600" dirty="0">
                <a:latin typeface="Century Gothic" pitchFamily="34" charset="0"/>
              </a:rPr>
              <a:t>The report is widely distributed to all relevant stakeholders including HOD and NDoH: Directorate Access to Affordable Medicines</a:t>
            </a:r>
          </a:p>
          <a:p>
            <a:pPr defTabSz="914400" eaLnBrk="1" fontAlgn="auto" hangingPunct="1">
              <a:spcBef>
                <a:spcPct val="20000"/>
              </a:spcBef>
              <a:spcAft>
                <a:spcPts val="0"/>
              </a:spcAft>
              <a:defRPr/>
            </a:pPr>
            <a:endParaRPr lang="en-ZA" sz="2100" u="sng" dirty="0">
              <a:solidFill>
                <a:srgbClr val="00329B"/>
              </a:solidFill>
              <a:latin typeface="Calibri"/>
              <a:cs typeface="+mn-cs"/>
            </a:endParaRPr>
          </a:p>
          <a:p>
            <a:pPr defTabSz="914400" eaLnBrk="1" fontAlgn="auto" hangingPunct="1">
              <a:spcBef>
                <a:spcPct val="20000"/>
              </a:spcBef>
              <a:spcAft>
                <a:spcPts val="0"/>
              </a:spcAft>
              <a:defRPr/>
            </a:pPr>
            <a:r>
              <a:rPr lang="en-ZA" sz="2100" u="sng" dirty="0">
                <a:solidFill>
                  <a:srgbClr val="00329B"/>
                </a:solidFill>
                <a:latin typeface="Calibri"/>
                <a:cs typeface="+mn-cs"/>
              </a:rPr>
              <a:t>Information provided in the report:</a:t>
            </a:r>
          </a:p>
          <a:p>
            <a:pPr defTabSz="914400" eaLnBrk="1" fontAlgn="auto" hangingPunct="1">
              <a:spcBef>
                <a:spcPct val="20000"/>
              </a:spcBef>
              <a:spcAft>
                <a:spcPts val="0"/>
              </a:spcAft>
              <a:defRPr/>
            </a:pPr>
            <a:r>
              <a:rPr lang="en-ZA" sz="2100" dirty="0">
                <a:solidFill>
                  <a:srgbClr val="00329B"/>
                </a:solidFill>
                <a:latin typeface="Calibri"/>
                <a:cs typeface="+mn-cs"/>
              </a:rPr>
              <a:t>Medicine description			Quantity on order	</a:t>
            </a:r>
          </a:p>
          <a:p>
            <a:pPr defTabSz="914400" eaLnBrk="1" fontAlgn="auto" hangingPunct="1">
              <a:spcBef>
                <a:spcPct val="20000"/>
              </a:spcBef>
              <a:spcAft>
                <a:spcPts val="0"/>
              </a:spcAft>
              <a:defRPr/>
            </a:pPr>
            <a:r>
              <a:rPr lang="en-ZA" sz="2100" dirty="0">
                <a:solidFill>
                  <a:srgbClr val="00329B"/>
                </a:solidFill>
                <a:latin typeface="Calibri"/>
                <a:cs typeface="+mn-cs"/>
              </a:rPr>
              <a:t>Quantity owed to facilities		Expected  date of delivery</a:t>
            </a:r>
          </a:p>
          <a:p>
            <a:pPr defTabSz="914400" eaLnBrk="1" fontAlgn="auto" hangingPunct="1">
              <a:spcBef>
                <a:spcPct val="20000"/>
              </a:spcBef>
              <a:spcAft>
                <a:spcPts val="0"/>
              </a:spcAft>
              <a:defRPr/>
            </a:pPr>
            <a:r>
              <a:rPr lang="en-ZA" sz="2100" dirty="0">
                <a:solidFill>
                  <a:srgbClr val="00329B"/>
                </a:solidFill>
                <a:latin typeface="Calibri"/>
                <a:cs typeface="+mn-cs"/>
              </a:rPr>
              <a:t>Alternative pack sizes available		PPTC recommendation </a:t>
            </a:r>
          </a:p>
          <a:p>
            <a:pPr defTabSz="914400" eaLnBrk="1" fontAlgn="auto" hangingPunct="1">
              <a:spcBef>
                <a:spcPct val="20000"/>
              </a:spcBef>
              <a:spcAft>
                <a:spcPts val="0"/>
              </a:spcAft>
              <a:defRPr/>
            </a:pPr>
            <a:r>
              <a:rPr lang="en-ZA" sz="2100" dirty="0">
                <a:solidFill>
                  <a:srgbClr val="00329B"/>
                </a:solidFill>
                <a:latin typeface="Calibri"/>
                <a:cs typeface="+mn-cs"/>
              </a:rPr>
              <a:t>Suppliers’ communication with further information</a:t>
            </a:r>
          </a:p>
          <a:p>
            <a:pPr lvl="7">
              <a:spcBef>
                <a:spcPct val="20000"/>
              </a:spcBef>
              <a:defRPr/>
            </a:pPr>
            <a:endParaRPr lang="en-ZA" sz="2100" dirty="0">
              <a:solidFill>
                <a:srgbClr val="00329B"/>
              </a:solidFill>
              <a:latin typeface="Calibri"/>
              <a:cs typeface="+mn-cs"/>
            </a:endParaRPr>
          </a:p>
          <a:p>
            <a:pPr defTabSz="914400" eaLnBrk="1" fontAlgn="auto" hangingPunct="1">
              <a:spcBef>
                <a:spcPct val="20000"/>
              </a:spcBef>
              <a:spcAft>
                <a:spcPts val="0"/>
              </a:spcAft>
              <a:defRPr/>
            </a:pPr>
            <a:endParaRPr lang="en-ZA" sz="2100" dirty="0">
              <a:solidFill>
                <a:srgbClr val="00329B"/>
              </a:solidFill>
              <a:latin typeface="Calibri"/>
              <a:cs typeface="+mn-cs"/>
            </a:endParaRPr>
          </a:p>
          <a:p>
            <a:pPr marL="342900" indent="-342900" defTabSz="914400" eaLnBrk="1" fontAlgn="auto" hangingPunct="1">
              <a:spcBef>
                <a:spcPct val="20000"/>
              </a:spcBef>
              <a:spcAft>
                <a:spcPts val="0"/>
              </a:spcAft>
              <a:buFont typeface="Arial" panose="020B0604020202020204" pitchFamily="34" charset="0"/>
              <a:buChar char="•"/>
              <a:defRPr/>
            </a:pPr>
            <a:endParaRPr lang="en-ZA" sz="2000" dirty="0">
              <a:solidFill>
                <a:srgbClr val="00329B"/>
              </a:solidFill>
              <a:latin typeface="Calibri"/>
              <a:cs typeface="+mn-cs"/>
            </a:endParaRPr>
          </a:p>
        </p:txBody>
      </p:sp>
      <p:sp>
        <p:nvSpPr>
          <p:cNvPr id="3" name="Rectangle 2"/>
          <p:cNvSpPr/>
          <p:nvPr/>
        </p:nvSpPr>
        <p:spPr>
          <a:xfrm>
            <a:off x="744538" y="1558925"/>
            <a:ext cx="7866062" cy="460375"/>
          </a:xfrm>
          <a:prstGeom prst="rect">
            <a:avLst/>
          </a:prstGeom>
        </p:spPr>
        <p:txBody>
          <a:bodyPr>
            <a:spAutoFit/>
          </a:bodyPr>
          <a:lstStyle/>
          <a:p>
            <a:pPr marL="342900" indent="-342900" defTabSz="914400" eaLnBrk="1" fontAlgn="auto" hangingPunct="1">
              <a:spcBef>
                <a:spcPct val="20000"/>
              </a:spcBef>
              <a:spcAft>
                <a:spcPts val="0"/>
              </a:spcAft>
              <a:buFont typeface="Arial" panose="020B0604020202020204" pitchFamily="34" charset="0"/>
              <a:buChar char="•"/>
              <a:defRPr/>
            </a:pPr>
            <a:endParaRPr lang="en-ZA" sz="2400" b="1" dirty="0">
              <a:solidFill>
                <a:srgbClr val="0070C0"/>
              </a:solidFill>
              <a:latin typeface="Calibri"/>
              <a:cs typeface="+mn-cs"/>
            </a:endParaRPr>
          </a:p>
        </p:txBody>
      </p:sp>
    </p:spTree>
    <p:extLst>
      <p:ext uri="{BB962C8B-B14F-4D97-AF65-F5344CB8AC3E}">
        <p14:creationId xmlns:p14="http://schemas.microsoft.com/office/powerpoint/2010/main" xmlns="" val="790074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333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extBox 3"/>
          <p:cNvSpPr txBox="1">
            <a:spLocks noChangeArrowheads="1"/>
          </p:cNvSpPr>
          <p:nvPr/>
        </p:nvSpPr>
        <p:spPr bwMode="auto">
          <a:xfrm>
            <a:off x="46038" y="258763"/>
            <a:ext cx="90519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r>
              <a:rPr lang="en-ZA" altLang="en-US" sz="2400" b="1" dirty="0">
                <a:solidFill>
                  <a:srgbClr val="00329B"/>
                </a:solidFill>
                <a:latin typeface="Century Gothic" pitchFamily="34" charset="0"/>
                <a:cs typeface="Arial" charset="0"/>
              </a:rPr>
              <a:t>DUES OUT 2017/2018 </a:t>
            </a:r>
          </a:p>
        </p:txBody>
      </p:sp>
      <p:sp>
        <p:nvSpPr>
          <p:cNvPr id="3" name="Rectangle 2"/>
          <p:cNvSpPr/>
          <p:nvPr/>
        </p:nvSpPr>
        <p:spPr>
          <a:xfrm>
            <a:off x="744538" y="1558925"/>
            <a:ext cx="7866062" cy="460375"/>
          </a:xfrm>
          <a:prstGeom prst="rect">
            <a:avLst/>
          </a:prstGeom>
        </p:spPr>
        <p:txBody>
          <a:bodyPr>
            <a:spAutoFit/>
          </a:bodyPr>
          <a:lstStyle/>
          <a:p>
            <a:pPr marL="342900" indent="-342900" defTabSz="914400" eaLnBrk="1" fontAlgn="auto" hangingPunct="1">
              <a:spcBef>
                <a:spcPct val="20000"/>
              </a:spcBef>
              <a:spcAft>
                <a:spcPts val="0"/>
              </a:spcAft>
              <a:buFont typeface="Arial" panose="020B0604020202020204" pitchFamily="34" charset="0"/>
              <a:buChar char="•"/>
              <a:defRPr/>
            </a:pPr>
            <a:endParaRPr lang="en-ZA" sz="2400" b="1" dirty="0">
              <a:solidFill>
                <a:srgbClr val="0070C0"/>
              </a:solidFill>
              <a:latin typeface="Calibri"/>
              <a:cs typeface="+mn-cs"/>
            </a:endParaRPr>
          </a:p>
        </p:txBody>
      </p:sp>
      <p:pic>
        <p:nvPicPr>
          <p:cNvPr id="4" name="Picture 3"/>
          <p:cNvPicPr>
            <a:picLocks noChangeAspect="1"/>
          </p:cNvPicPr>
          <p:nvPr/>
        </p:nvPicPr>
        <p:blipFill>
          <a:blip r:embed="rId3" cstate="print"/>
          <a:stretch>
            <a:fillRect/>
          </a:stretch>
        </p:blipFill>
        <p:spPr>
          <a:xfrm>
            <a:off x="288472" y="1685298"/>
            <a:ext cx="8532000" cy="3903942"/>
          </a:xfrm>
          <a:prstGeom prst="rect">
            <a:avLst/>
          </a:prstGeom>
        </p:spPr>
      </p:pic>
    </p:spTree>
    <p:extLst>
      <p:ext uri="{BB962C8B-B14F-4D97-AF65-F5344CB8AC3E}">
        <p14:creationId xmlns:p14="http://schemas.microsoft.com/office/powerpoint/2010/main" xmlns="" val="339765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b="1" dirty="0"/>
              <a:t>Human Resources</a:t>
            </a:r>
          </a:p>
        </p:txBody>
      </p:sp>
    </p:spTree>
    <p:custDataLst>
      <p:tags r:id="rId1"/>
    </p:custDataLst>
    <p:extLst>
      <p:ext uri="{BB962C8B-B14F-4D97-AF65-F5344CB8AC3E}">
        <p14:creationId xmlns:p14="http://schemas.microsoft.com/office/powerpoint/2010/main" xmlns="" val="2940030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HUMAN RESOURCES</a:t>
            </a:r>
          </a:p>
        </p:txBody>
      </p:sp>
      <p:sp>
        <p:nvSpPr>
          <p:cNvPr id="3" name="Slide Number Placeholder 2"/>
          <p:cNvSpPr>
            <a:spLocks noGrp="1"/>
          </p:cNvSpPr>
          <p:nvPr>
            <p:ph type="sldNum" sz="quarter" idx="4"/>
          </p:nvPr>
        </p:nvSpPr>
        <p:spPr/>
        <p:txBody>
          <a:bodyPr/>
          <a:lstStyle/>
          <a:p>
            <a:fld id="{8406839F-D7A4-4E5D-B93D-768AD4D1DB36}" type="slidenum">
              <a:rPr lang="en-ZA" smtClean="0"/>
              <a:pPr/>
              <a:t>64</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7" name="Picture 6"/>
          <p:cNvPicPr>
            <a:picLocks noChangeAspect="1"/>
          </p:cNvPicPr>
          <p:nvPr/>
        </p:nvPicPr>
        <p:blipFill>
          <a:blip r:embed="rId2" cstate="print"/>
          <a:stretch>
            <a:fillRect/>
          </a:stretch>
        </p:blipFill>
        <p:spPr>
          <a:xfrm>
            <a:off x="6360731" y="1400973"/>
            <a:ext cx="1820922" cy="1365692"/>
          </a:xfrm>
          <a:prstGeom prst="rect">
            <a:avLst/>
          </a:prstGeom>
        </p:spPr>
      </p:pic>
      <p:sp>
        <p:nvSpPr>
          <p:cNvPr id="5" name="Text Placeholder 4"/>
          <p:cNvSpPr>
            <a:spLocks noGrp="1"/>
          </p:cNvSpPr>
          <p:nvPr>
            <p:ph type="body" sz="quarter" idx="10"/>
          </p:nvPr>
        </p:nvSpPr>
        <p:spPr>
          <a:xfrm>
            <a:off x="295275" y="943058"/>
            <a:ext cx="8597205" cy="5149768"/>
          </a:xfrm>
        </p:spPr>
        <p:txBody>
          <a:bodyPr/>
          <a:lstStyle/>
          <a:p>
            <a:r>
              <a:rPr lang="en-ZA" sz="2000" dirty="0"/>
              <a:t>In 2017/18 the Department had 31 549 employees of which:</a:t>
            </a:r>
          </a:p>
          <a:p>
            <a:pPr lvl="1" algn="just"/>
            <a:r>
              <a:rPr lang="en-ZA" sz="2000" dirty="0"/>
              <a:t>93% of </a:t>
            </a:r>
            <a:r>
              <a:rPr lang="en-ZA" sz="1800" dirty="0"/>
              <a:t>employees</a:t>
            </a:r>
            <a:r>
              <a:rPr lang="en-ZA" sz="2000" dirty="0"/>
              <a:t> are appointed in a permanent capacity.</a:t>
            </a:r>
          </a:p>
          <a:p>
            <a:pPr lvl="1" algn="just"/>
            <a:r>
              <a:rPr lang="en-ZA" sz="2000" dirty="0"/>
              <a:t>63% cent are health professionals</a:t>
            </a:r>
          </a:p>
          <a:p>
            <a:pPr lvl="1" algn="just"/>
            <a:r>
              <a:rPr lang="en-ZA" sz="2000" dirty="0"/>
              <a:t>37% administrative support staff</a:t>
            </a:r>
          </a:p>
          <a:p>
            <a:pPr lvl="1" algn="just"/>
            <a:r>
              <a:rPr lang="en-ZA" sz="2000" dirty="0"/>
              <a:t>72% are female and 28 per cent are male. </a:t>
            </a:r>
          </a:p>
          <a:p>
            <a:pPr lvl="1" algn="just"/>
            <a:r>
              <a:rPr lang="en-ZA" sz="2000" dirty="0"/>
              <a:t>30% are Black; 15 % are White, 53% are Coloured and 2% are Indian.</a:t>
            </a:r>
          </a:p>
          <a:p>
            <a:pPr lvl="1" algn="just"/>
            <a:r>
              <a:rPr lang="en-ZA" sz="2000" dirty="0"/>
              <a:t>51% of senior management positions are held by females.</a:t>
            </a:r>
          </a:p>
          <a:p>
            <a:pPr lvl="1" algn="just"/>
            <a:r>
              <a:rPr lang="en-ZA" sz="2000" dirty="0"/>
              <a:t>185 employees are classified as disabled.</a:t>
            </a:r>
          </a:p>
          <a:p>
            <a:endParaRPr lang="en-ZA" dirty="0"/>
          </a:p>
        </p:txBody>
      </p:sp>
    </p:spTree>
    <p:extLst>
      <p:ext uri="{BB962C8B-B14F-4D97-AF65-F5344CB8AC3E}">
        <p14:creationId xmlns:p14="http://schemas.microsoft.com/office/powerpoint/2010/main" xmlns="" val="4133864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HUMAN RESOURCES</a:t>
            </a:r>
          </a:p>
        </p:txBody>
      </p:sp>
      <p:sp>
        <p:nvSpPr>
          <p:cNvPr id="3" name="Slide Number Placeholder 2"/>
          <p:cNvSpPr>
            <a:spLocks noGrp="1"/>
          </p:cNvSpPr>
          <p:nvPr>
            <p:ph type="sldNum" sz="quarter" idx="4"/>
          </p:nvPr>
        </p:nvSpPr>
        <p:spPr/>
        <p:txBody>
          <a:bodyPr/>
          <a:lstStyle/>
          <a:p>
            <a:fld id="{8406839F-D7A4-4E5D-B93D-768AD4D1DB36}" type="slidenum">
              <a:rPr lang="en-ZA" smtClean="0"/>
              <a:pPr/>
              <a:t>65</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7" name="Picture 6"/>
          <p:cNvPicPr>
            <a:picLocks noChangeAspect="1"/>
          </p:cNvPicPr>
          <p:nvPr/>
        </p:nvPicPr>
        <p:blipFill>
          <a:blip r:embed="rId2" cstate="print"/>
          <a:stretch>
            <a:fillRect/>
          </a:stretch>
        </p:blipFill>
        <p:spPr>
          <a:xfrm>
            <a:off x="6360731" y="1400973"/>
            <a:ext cx="1820922" cy="1365692"/>
          </a:xfrm>
          <a:prstGeom prst="rect">
            <a:avLst/>
          </a:prstGeom>
        </p:spPr>
      </p:pic>
      <p:sp>
        <p:nvSpPr>
          <p:cNvPr id="5" name="Text Placeholder 4"/>
          <p:cNvSpPr>
            <a:spLocks noGrp="1"/>
          </p:cNvSpPr>
          <p:nvPr>
            <p:ph type="body" sz="quarter" idx="10"/>
          </p:nvPr>
        </p:nvSpPr>
        <p:spPr>
          <a:xfrm>
            <a:off x="295275" y="943058"/>
            <a:ext cx="8597205" cy="5149768"/>
          </a:xfrm>
        </p:spPr>
        <p:txBody>
          <a:bodyPr/>
          <a:lstStyle/>
          <a:p>
            <a:endParaRPr lang="en-ZA" dirty="0"/>
          </a:p>
        </p:txBody>
      </p:sp>
      <p:pic>
        <p:nvPicPr>
          <p:cNvPr id="8" name="Picture 7"/>
          <p:cNvPicPr>
            <a:picLocks noChangeAspect="1"/>
          </p:cNvPicPr>
          <p:nvPr/>
        </p:nvPicPr>
        <p:blipFill>
          <a:blip r:embed="rId3" cstate="print"/>
          <a:stretch>
            <a:fillRect/>
          </a:stretch>
        </p:blipFill>
        <p:spPr>
          <a:xfrm>
            <a:off x="32433" y="912473"/>
            <a:ext cx="9111567" cy="5555677"/>
          </a:xfrm>
          <a:prstGeom prst="rect">
            <a:avLst/>
          </a:prstGeom>
        </p:spPr>
      </p:pic>
    </p:spTree>
    <p:extLst>
      <p:ext uri="{BB962C8B-B14F-4D97-AF65-F5344CB8AC3E}">
        <p14:creationId xmlns:p14="http://schemas.microsoft.com/office/powerpoint/2010/main" xmlns="" val="3095913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Distribution of Staff across the Department</a:t>
            </a:r>
          </a:p>
        </p:txBody>
      </p:sp>
      <p:sp>
        <p:nvSpPr>
          <p:cNvPr id="3" name="Slide Number Placeholder 2"/>
          <p:cNvSpPr>
            <a:spLocks noGrp="1"/>
          </p:cNvSpPr>
          <p:nvPr>
            <p:ph type="sldNum" sz="quarter" idx="4"/>
          </p:nvPr>
        </p:nvSpPr>
        <p:spPr/>
        <p:txBody>
          <a:bodyPr/>
          <a:lstStyle/>
          <a:p>
            <a:fld id="{8406839F-D7A4-4E5D-B93D-768AD4D1DB36}" type="slidenum">
              <a:rPr lang="en-ZA" smtClean="0"/>
              <a:pPr/>
              <a:t>66</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5" y="5733256"/>
            <a:ext cx="8553450" cy="143545"/>
          </a:xfrm>
        </p:spPr>
        <p:txBody>
          <a:bodyPr>
            <a:normAutofit fontScale="25000" lnSpcReduction="20000"/>
          </a:bodyPr>
          <a:lstStyle/>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3718481357"/>
              </p:ext>
            </p:extLst>
          </p:nvPr>
        </p:nvGraphicFramePr>
        <p:xfrm>
          <a:off x="1524000" y="1168400"/>
          <a:ext cx="4416152" cy="3566160"/>
        </p:xfrm>
        <a:graphic>
          <a:graphicData uri="http://schemas.openxmlformats.org/drawingml/2006/table">
            <a:tbl>
              <a:tblPr firstRow="1" bandRow="1">
                <a:tableStyleId>{5C22544A-7EE6-4342-B048-85BDC9FD1C3A}</a:tableStyleId>
              </a:tblPr>
              <a:tblGrid>
                <a:gridCol w="2208076">
                  <a:extLst>
                    <a:ext uri="{9D8B030D-6E8A-4147-A177-3AD203B41FA5}">
                      <a16:colId xmlns:a16="http://schemas.microsoft.com/office/drawing/2014/main" xmlns="" val="3229877703"/>
                    </a:ext>
                  </a:extLst>
                </a:gridCol>
                <a:gridCol w="2208076">
                  <a:extLst>
                    <a:ext uri="{9D8B030D-6E8A-4147-A177-3AD203B41FA5}">
                      <a16:colId xmlns:a16="http://schemas.microsoft.com/office/drawing/2014/main" xmlns="" val="2102770027"/>
                    </a:ext>
                  </a:extLst>
                </a:gridCol>
              </a:tblGrid>
              <a:tr h="281077">
                <a:tc>
                  <a:txBody>
                    <a:bodyPr/>
                    <a:lstStyle/>
                    <a:p>
                      <a:r>
                        <a:rPr lang="en-ZA" dirty="0"/>
                        <a:t>Budget Programme </a:t>
                      </a:r>
                    </a:p>
                  </a:txBody>
                  <a:tcPr/>
                </a:tc>
                <a:tc>
                  <a:txBody>
                    <a:bodyPr/>
                    <a:lstStyle/>
                    <a:p>
                      <a:r>
                        <a:rPr lang="en-ZA" dirty="0"/>
                        <a:t>No of Staff</a:t>
                      </a:r>
                    </a:p>
                  </a:txBody>
                  <a:tcPr/>
                </a:tc>
                <a:extLst>
                  <a:ext uri="{0D108BD9-81ED-4DB2-BD59-A6C34878D82A}">
                    <a16:rowId xmlns:a16="http://schemas.microsoft.com/office/drawing/2014/main" xmlns="" val="2613047071"/>
                  </a:ext>
                </a:extLst>
              </a:tr>
              <a:tr h="281077">
                <a:tc>
                  <a:txBody>
                    <a:bodyPr/>
                    <a:lstStyle/>
                    <a:p>
                      <a:r>
                        <a:rPr lang="en-ZA" dirty="0" err="1"/>
                        <a:t>Prog</a:t>
                      </a:r>
                      <a:r>
                        <a:rPr lang="en-ZA" dirty="0"/>
                        <a:t>.</a:t>
                      </a:r>
                      <a:r>
                        <a:rPr lang="en-ZA" baseline="0" dirty="0"/>
                        <a:t> 1</a:t>
                      </a:r>
                      <a:endParaRPr lang="en-ZA" dirty="0"/>
                    </a:p>
                  </a:txBody>
                  <a:tcPr/>
                </a:tc>
                <a:tc>
                  <a:txBody>
                    <a:bodyPr/>
                    <a:lstStyle/>
                    <a:p>
                      <a:r>
                        <a:rPr lang="en-ZA" dirty="0"/>
                        <a:t>688</a:t>
                      </a:r>
                    </a:p>
                  </a:txBody>
                  <a:tcPr/>
                </a:tc>
                <a:extLst>
                  <a:ext uri="{0D108BD9-81ED-4DB2-BD59-A6C34878D82A}">
                    <a16:rowId xmlns:a16="http://schemas.microsoft.com/office/drawing/2014/main" xmlns="" val="3943719247"/>
                  </a:ext>
                </a:extLst>
              </a:tr>
              <a:tr h="281077">
                <a:tc>
                  <a:txBody>
                    <a:bodyPr/>
                    <a:lstStyle/>
                    <a:p>
                      <a:r>
                        <a:rPr lang="en-ZA" dirty="0" err="1"/>
                        <a:t>Prog</a:t>
                      </a:r>
                      <a:r>
                        <a:rPr lang="en-ZA" dirty="0"/>
                        <a:t> 2</a:t>
                      </a:r>
                    </a:p>
                  </a:txBody>
                  <a:tcPr/>
                </a:tc>
                <a:tc>
                  <a:txBody>
                    <a:bodyPr/>
                    <a:lstStyle/>
                    <a:p>
                      <a:r>
                        <a:rPr lang="en-ZA" dirty="0"/>
                        <a:t>12 096</a:t>
                      </a:r>
                    </a:p>
                  </a:txBody>
                  <a:tcPr/>
                </a:tc>
                <a:extLst>
                  <a:ext uri="{0D108BD9-81ED-4DB2-BD59-A6C34878D82A}">
                    <a16:rowId xmlns:a16="http://schemas.microsoft.com/office/drawing/2014/main" xmlns="" val="3930185809"/>
                  </a:ext>
                </a:extLst>
              </a:tr>
              <a:tr h="281077">
                <a:tc>
                  <a:txBody>
                    <a:bodyPr/>
                    <a:lstStyle/>
                    <a:p>
                      <a:r>
                        <a:rPr lang="en-ZA" dirty="0" err="1"/>
                        <a:t>Prog</a:t>
                      </a:r>
                      <a:r>
                        <a:rPr lang="en-ZA" dirty="0"/>
                        <a:t> 3</a:t>
                      </a:r>
                    </a:p>
                  </a:txBody>
                  <a:tcPr/>
                </a:tc>
                <a:tc>
                  <a:txBody>
                    <a:bodyPr/>
                    <a:lstStyle/>
                    <a:p>
                      <a:r>
                        <a:rPr lang="en-ZA" dirty="0"/>
                        <a:t>1973</a:t>
                      </a:r>
                    </a:p>
                  </a:txBody>
                  <a:tcPr/>
                </a:tc>
                <a:extLst>
                  <a:ext uri="{0D108BD9-81ED-4DB2-BD59-A6C34878D82A}">
                    <a16:rowId xmlns:a16="http://schemas.microsoft.com/office/drawing/2014/main" xmlns="" val="493460168"/>
                  </a:ext>
                </a:extLst>
              </a:tr>
              <a:tr h="281077">
                <a:tc>
                  <a:txBody>
                    <a:bodyPr/>
                    <a:lstStyle/>
                    <a:p>
                      <a:r>
                        <a:rPr lang="en-ZA" dirty="0" err="1"/>
                        <a:t>Prog</a:t>
                      </a:r>
                      <a:r>
                        <a:rPr lang="en-ZA" dirty="0"/>
                        <a:t> 4</a:t>
                      </a:r>
                    </a:p>
                  </a:txBody>
                  <a:tcPr/>
                </a:tc>
                <a:tc>
                  <a:txBody>
                    <a:bodyPr/>
                    <a:lstStyle/>
                    <a:p>
                      <a:r>
                        <a:rPr lang="en-ZA" dirty="0"/>
                        <a:t>6362</a:t>
                      </a:r>
                    </a:p>
                  </a:txBody>
                  <a:tcPr/>
                </a:tc>
                <a:extLst>
                  <a:ext uri="{0D108BD9-81ED-4DB2-BD59-A6C34878D82A}">
                    <a16:rowId xmlns:a16="http://schemas.microsoft.com/office/drawing/2014/main" xmlns="" val="3752808930"/>
                  </a:ext>
                </a:extLst>
              </a:tr>
              <a:tr h="281077">
                <a:tc>
                  <a:txBody>
                    <a:bodyPr/>
                    <a:lstStyle/>
                    <a:p>
                      <a:r>
                        <a:rPr lang="en-ZA" dirty="0" err="1"/>
                        <a:t>Prog</a:t>
                      </a:r>
                      <a:r>
                        <a:rPr lang="en-ZA" dirty="0"/>
                        <a:t> 5</a:t>
                      </a:r>
                    </a:p>
                  </a:txBody>
                  <a:tcPr/>
                </a:tc>
                <a:tc>
                  <a:txBody>
                    <a:bodyPr/>
                    <a:lstStyle/>
                    <a:p>
                      <a:r>
                        <a:rPr lang="en-ZA" dirty="0"/>
                        <a:t>9132</a:t>
                      </a:r>
                    </a:p>
                  </a:txBody>
                  <a:tcPr/>
                </a:tc>
                <a:extLst>
                  <a:ext uri="{0D108BD9-81ED-4DB2-BD59-A6C34878D82A}">
                    <a16:rowId xmlns:a16="http://schemas.microsoft.com/office/drawing/2014/main" xmlns="" val="1211447849"/>
                  </a:ext>
                </a:extLst>
              </a:tr>
              <a:tr h="281077">
                <a:tc>
                  <a:txBody>
                    <a:bodyPr/>
                    <a:lstStyle/>
                    <a:p>
                      <a:r>
                        <a:rPr lang="en-ZA" dirty="0" err="1"/>
                        <a:t>Prog</a:t>
                      </a:r>
                      <a:r>
                        <a:rPr lang="en-ZA" dirty="0"/>
                        <a:t> 6</a:t>
                      </a:r>
                    </a:p>
                  </a:txBody>
                  <a:tcPr/>
                </a:tc>
                <a:tc>
                  <a:txBody>
                    <a:bodyPr/>
                    <a:lstStyle/>
                    <a:p>
                      <a:r>
                        <a:rPr lang="en-ZA" dirty="0"/>
                        <a:t>284</a:t>
                      </a:r>
                    </a:p>
                  </a:txBody>
                  <a:tcPr/>
                </a:tc>
                <a:extLst>
                  <a:ext uri="{0D108BD9-81ED-4DB2-BD59-A6C34878D82A}">
                    <a16:rowId xmlns:a16="http://schemas.microsoft.com/office/drawing/2014/main" xmlns="" val="3494788881"/>
                  </a:ext>
                </a:extLst>
              </a:tr>
              <a:tr h="281077">
                <a:tc>
                  <a:txBody>
                    <a:bodyPr/>
                    <a:lstStyle/>
                    <a:p>
                      <a:r>
                        <a:rPr lang="en-ZA" dirty="0" err="1"/>
                        <a:t>Prog</a:t>
                      </a:r>
                      <a:r>
                        <a:rPr lang="en-ZA" dirty="0"/>
                        <a:t> 7</a:t>
                      </a:r>
                    </a:p>
                  </a:txBody>
                  <a:tcPr/>
                </a:tc>
                <a:tc>
                  <a:txBody>
                    <a:bodyPr/>
                    <a:lstStyle/>
                    <a:p>
                      <a:r>
                        <a:rPr lang="en-ZA" dirty="0"/>
                        <a:t>776</a:t>
                      </a:r>
                    </a:p>
                  </a:txBody>
                  <a:tcPr/>
                </a:tc>
                <a:extLst>
                  <a:ext uri="{0D108BD9-81ED-4DB2-BD59-A6C34878D82A}">
                    <a16:rowId xmlns:a16="http://schemas.microsoft.com/office/drawing/2014/main" xmlns="" val="1727952867"/>
                  </a:ext>
                </a:extLst>
              </a:tr>
              <a:tr h="281077">
                <a:tc>
                  <a:txBody>
                    <a:bodyPr/>
                    <a:lstStyle/>
                    <a:p>
                      <a:r>
                        <a:rPr lang="en-ZA" dirty="0" err="1"/>
                        <a:t>Prog</a:t>
                      </a:r>
                      <a:r>
                        <a:rPr lang="en-ZA" dirty="0"/>
                        <a:t> 8</a:t>
                      </a:r>
                    </a:p>
                  </a:txBody>
                  <a:tcPr/>
                </a:tc>
                <a:tc>
                  <a:txBody>
                    <a:bodyPr/>
                    <a:lstStyle/>
                    <a:p>
                      <a:r>
                        <a:rPr lang="en-ZA" dirty="0"/>
                        <a:t>83</a:t>
                      </a:r>
                    </a:p>
                  </a:txBody>
                  <a:tcPr/>
                </a:tc>
                <a:extLst>
                  <a:ext uri="{0D108BD9-81ED-4DB2-BD59-A6C34878D82A}">
                    <a16:rowId xmlns:a16="http://schemas.microsoft.com/office/drawing/2014/main" xmlns="" val="1220295417"/>
                  </a:ext>
                </a:extLst>
              </a:tr>
            </a:tbl>
          </a:graphicData>
        </a:graphic>
      </p:graphicFrame>
      <p:sp>
        <p:nvSpPr>
          <p:cNvPr id="8" name="TextBox 7"/>
          <p:cNvSpPr txBox="1"/>
          <p:nvPr/>
        </p:nvSpPr>
        <p:spPr>
          <a:xfrm>
            <a:off x="6156176" y="2348880"/>
            <a:ext cx="2808312" cy="1200329"/>
          </a:xfrm>
          <a:prstGeom prst="rect">
            <a:avLst/>
          </a:prstGeom>
          <a:noFill/>
        </p:spPr>
        <p:txBody>
          <a:bodyPr wrap="square" rtlCol="0">
            <a:spAutoFit/>
          </a:bodyPr>
          <a:lstStyle/>
          <a:p>
            <a:r>
              <a:rPr lang="en-ZA" b="1" dirty="0" err="1"/>
              <a:t>Approx</a:t>
            </a:r>
            <a:r>
              <a:rPr lang="en-ZA" b="1" dirty="0"/>
              <a:t> 95% of staff within service programmes  2-5 + SP7.3 (FPS)</a:t>
            </a:r>
          </a:p>
        </p:txBody>
      </p:sp>
    </p:spTree>
    <p:extLst>
      <p:ext uri="{BB962C8B-B14F-4D97-AF65-F5344CB8AC3E}">
        <p14:creationId xmlns:p14="http://schemas.microsoft.com/office/powerpoint/2010/main" xmlns="" val="21202260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Vacancy rates per Budget programme</a:t>
            </a:r>
          </a:p>
        </p:txBody>
      </p:sp>
      <p:sp>
        <p:nvSpPr>
          <p:cNvPr id="3" name="Slide Number Placeholder 2"/>
          <p:cNvSpPr>
            <a:spLocks noGrp="1"/>
          </p:cNvSpPr>
          <p:nvPr>
            <p:ph type="sldNum" sz="quarter" idx="4"/>
          </p:nvPr>
        </p:nvSpPr>
        <p:spPr/>
        <p:txBody>
          <a:bodyPr/>
          <a:lstStyle/>
          <a:p>
            <a:fld id="{8406839F-D7A4-4E5D-B93D-768AD4D1DB36}" type="slidenum">
              <a:rPr lang="en-ZA" smtClean="0"/>
              <a:pPr/>
              <a:t>67</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611561" y="920411"/>
            <a:ext cx="8188346" cy="5547739"/>
          </a:xfrm>
          <a:prstGeom prst="rect">
            <a:avLst/>
          </a:prstGeom>
        </p:spPr>
      </p:pic>
    </p:spTree>
    <p:extLst>
      <p:ext uri="{BB962C8B-B14F-4D97-AF65-F5344CB8AC3E}">
        <p14:creationId xmlns:p14="http://schemas.microsoft.com/office/powerpoint/2010/main" xmlns="" val="3837877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PM highlights </a:t>
            </a:r>
            <a:endParaRPr lang="en-ZA" dirty="0">
              <a:solidFill>
                <a:srgbClr val="FF0000"/>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pPr/>
              <a:t>68</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marL="285750" indent="-285750">
              <a:buFont typeface="Arial" panose="020B0604020202020204" pitchFamily="34" charset="0"/>
              <a:buChar char="•"/>
            </a:pPr>
            <a:r>
              <a:rPr lang="en-ZA" dirty="0"/>
              <a:t>Have 31 549 staff</a:t>
            </a:r>
          </a:p>
          <a:p>
            <a:endParaRPr lang="en-ZA" dirty="0"/>
          </a:p>
          <a:p>
            <a:pPr marL="285750" indent="-285750">
              <a:buFont typeface="Arial" panose="020B0604020202020204" pitchFamily="34" charset="0"/>
              <a:buChar char="•"/>
            </a:pPr>
            <a:r>
              <a:rPr lang="en-ZA" dirty="0" err="1"/>
              <a:t>Barrets</a:t>
            </a:r>
            <a:r>
              <a:rPr lang="en-ZA" dirty="0"/>
              <a:t> Survey to assess values alignment :</a:t>
            </a:r>
          </a:p>
          <a:p>
            <a:pPr marL="465750" lvl="1" indent="-285750">
              <a:buFont typeface="Arial" panose="020B0604020202020204" pitchFamily="34" charset="0"/>
              <a:buChar char="•"/>
            </a:pPr>
            <a:r>
              <a:rPr lang="en-ZA" dirty="0"/>
              <a:t>26% entropy in 2011 to 18% in 2017. </a:t>
            </a:r>
          </a:p>
          <a:p>
            <a:pPr marL="465750" lvl="1" indent="-285750">
              <a:buFont typeface="Arial" panose="020B0604020202020204" pitchFamily="34" charset="0"/>
              <a:buChar char="•"/>
            </a:pPr>
            <a:r>
              <a:rPr lang="en-ZA" dirty="0"/>
              <a:t>Improvement of 2 % in each of 4 assessments </a:t>
            </a:r>
          </a:p>
          <a:p>
            <a:pPr lvl="1" indent="0">
              <a:buNone/>
            </a:pPr>
            <a:endParaRPr lang="en-ZA" dirty="0"/>
          </a:p>
          <a:p>
            <a:pPr marL="285750" indent="-285750">
              <a:buFont typeface="Arial" panose="020B0604020202020204" pitchFamily="34" charset="0"/>
              <a:buChar char="•"/>
            </a:pPr>
            <a:r>
              <a:rPr lang="en-ZA" dirty="0"/>
              <a:t>Main Challenges :</a:t>
            </a:r>
          </a:p>
          <a:p>
            <a:pPr marL="465750" lvl="1" indent="-285750">
              <a:buFont typeface="Arial" panose="020B0604020202020204" pitchFamily="34" charset="0"/>
              <a:buChar char="•"/>
            </a:pPr>
            <a:r>
              <a:rPr lang="en-ZA" dirty="0"/>
              <a:t>Impact of Increase in public sector wage bill </a:t>
            </a:r>
          </a:p>
          <a:p>
            <a:pPr marL="465750" lvl="1" indent="-285750">
              <a:buFont typeface="Arial" panose="020B0604020202020204" pitchFamily="34" charset="0"/>
              <a:buChar char="•"/>
            </a:pPr>
            <a:r>
              <a:rPr lang="en-ZA" dirty="0"/>
              <a:t>Budget pressures limits filling of posts</a:t>
            </a:r>
          </a:p>
          <a:p>
            <a:pPr marL="465750" lvl="1" indent="-285750">
              <a:buFont typeface="Arial" panose="020B0604020202020204" pitchFamily="34" charset="0"/>
              <a:buChar char="•"/>
            </a:pPr>
            <a:r>
              <a:rPr lang="en-ZA" dirty="0"/>
              <a:t>Staff safety </a:t>
            </a:r>
          </a:p>
          <a:p>
            <a:pPr marL="465750" lvl="1" indent="-285750">
              <a:buFont typeface="Arial" panose="020B0604020202020204" pitchFamily="34" charset="0"/>
              <a:buChar char="•"/>
            </a:pPr>
            <a:r>
              <a:rPr lang="en-ZA" dirty="0"/>
              <a:t>Intractable service pressures </a:t>
            </a:r>
          </a:p>
          <a:p>
            <a:pPr marL="465750" lvl="1" indent="-285750">
              <a:buFont typeface="Arial" panose="020B0604020202020204" pitchFamily="34" charset="0"/>
              <a:buChar char="•"/>
            </a:pPr>
            <a:endParaRPr lang="en-ZA" dirty="0"/>
          </a:p>
        </p:txBody>
      </p:sp>
    </p:spTree>
    <p:extLst>
      <p:ext uri="{BB962C8B-B14F-4D97-AF65-F5344CB8AC3E}">
        <p14:creationId xmlns:p14="http://schemas.microsoft.com/office/powerpoint/2010/main" xmlns="" val="2201062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ZA" sz="4400" b="1" dirty="0"/>
              <a:t>Infrastructure, </a:t>
            </a:r>
          </a:p>
          <a:p>
            <a:r>
              <a:rPr lang="en-ZA" sz="4400" b="1" dirty="0"/>
              <a:t>Health Technology,</a:t>
            </a:r>
          </a:p>
          <a:p>
            <a:r>
              <a:rPr lang="en-ZA" sz="4400" b="1" dirty="0"/>
              <a:t>Laundry and Waste </a:t>
            </a:r>
            <a:r>
              <a:rPr lang="en-ZA" sz="4400" b="1" dirty="0" err="1"/>
              <a:t>Mx</a:t>
            </a:r>
            <a:endParaRPr lang="en-ZA" sz="4400" b="1" dirty="0"/>
          </a:p>
        </p:txBody>
      </p:sp>
    </p:spTree>
    <p:extLst>
      <p:ext uri="{BB962C8B-B14F-4D97-AF65-F5344CB8AC3E}">
        <p14:creationId xmlns:p14="http://schemas.microsoft.com/office/powerpoint/2010/main" xmlns="" val="406555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Top Executive Health Governance Arrangements </a:t>
            </a:r>
            <a:endParaRPr lang="en-US"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7</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graphicFrame>
        <p:nvGraphicFramePr>
          <p:cNvPr id="9" name="Diagram 8"/>
          <p:cNvGraphicFramePr/>
          <p:nvPr>
            <p:extLst>
              <p:ext uri="{D42A27DB-BD31-4B8C-83A1-F6EECF244321}">
                <p14:modId xmlns:p14="http://schemas.microsoft.com/office/powerpoint/2010/main" xmlns="" val="1235423075"/>
              </p:ext>
            </p:extLst>
          </p:nvPr>
        </p:nvGraphicFramePr>
        <p:xfrm>
          <a:off x="1128712" y="1171575"/>
          <a:ext cx="6886575" cy="451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Arrow Connector 9"/>
          <p:cNvCxnSpPr/>
          <p:nvPr/>
        </p:nvCxnSpPr>
        <p:spPr>
          <a:xfrm flipH="1">
            <a:off x="5508104" y="2492896"/>
            <a:ext cx="790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984774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600" dirty="0"/>
              <a:t>Infrastructure ( Facilities </a:t>
            </a:r>
            <a:r>
              <a:rPr lang="en-GB" sz="3600" dirty="0" err="1"/>
              <a:t>Mx</a:t>
            </a:r>
            <a:r>
              <a:rPr lang="en-GB" sz="3600" dirty="0"/>
              <a:t>)</a:t>
            </a:r>
          </a:p>
        </p:txBody>
      </p:sp>
      <p:sp>
        <p:nvSpPr>
          <p:cNvPr id="7" name="Text Placeholder 6"/>
          <p:cNvSpPr>
            <a:spLocks noGrp="1"/>
          </p:cNvSpPr>
          <p:nvPr>
            <p:ph type="body" sz="quarter" idx="13"/>
          </p:nvPr>
        </p:nvSpPr>
        <p:spPr/>
        <p:txBody>
          <a:bodyPr/>
          <a:lstStyle/>
          <a:p>
            <a:r>
              <a:rPr lang="en-GB" dirty="0"/>
              <a:t>Status of Hospitals on the following</a:t>
            </a:r>
          </a:p>
        </p:txBody>
      </p:sp>
      <p:sp>
        <p:nvSpPr>
          <p:cNvPr id="4" name="Text Placeholder 3"/>
          <p:cNvSpPr>
            <a:spLocks noGrp="1"/>
          </p:cNvSpPr>
          <p:nvPr>
            <p:ph type="body" sz="quarter" idx="10"/>
          </p:nvPr>
        </p:nvSpPr>
        <p:spPr/>
        <p:txBody>
          <a:bodyPr>
            <a:normAutofit/>
          </a:bodyPr>
          <a:lstStyle/>
          <a:p>
            <a:pPr lvl="1"/>
            <a:r>
              <a:rPr lang="en-GB" sz="2800" dirty="0"/>
              <a:t>Medical equipment</a:t>
            </a:r>
          </a:p>
          <a:p>
            <a:pPr marL="0" lvl="1" indent="0">
              <a:buNone/>
            </a:pPr>
            <a:endParaRPr lang="en-GB" sz="2800" dirty="0"/>
          </a:p>
          <a:p>
            <a:pPr lvl="1"/>
            <a:r>
              <a:rPr lang="en-GB" sz="2800" dirty="0"/>
              <a:t>Maintenance services</a:t>
            </a:r>
          </a:p>
          <a:p>
            <a:pPr marL="0" lvl="1" indent="0">
              <a:buNone/>
            </a:pPr>
            <a:endParaRPr lang="en-GB" sz="2800" dirty="0"/>
          </a:p>
          <a:p>
            <a:pPr lvl="1"/>
            <a:r>
              <a:rPr lang="en-GB" sz="2800" dirty="0"/>
              <a:t>Laundry services</a:t>
            </a:r>
          </a:p>
          <a:p>
            <a:pPr marL="0" lvl="1" indent="0">
              <a:buNone/>
            </a:pPr>
            <a:endParaRPr lang="en-GB" sz="2800" dirty="0"/>
          </a:p>
          <a:p>
            <a:pPr lvl="1"/>
            <a:r>
              <a:rPr lang="en-GB" sz="2800" dirty="0"/>
              <a:t>Management of healthcare waste</a:t>
            </a:r>
          </a:p>
          <a:p>
            <a:pPr marL="0" lvl="1" indent="0">
              <a:buNone/>
            </a:pPr>
            <a:endParaRPr lang="en-GB" sz="2800" dirty="0"/>
          </a:p>
          <a:p>
            <a:pPr lvl="1"/>
            <a:r>
              <a:rPr lang="en-GB" sz="2800" dirty="0"/>
              <a:t>Planning and maintenance of infrastructure</a:t>
            </a: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70</a:t>
            </a:fld>
            <a:endParaRPr lang="en-ZA" dirty="0"/>
          </a:p>
        </p:txBody>
      </p:sp>
    </p:spTree>
    <p:custDataLst>
      <p:tags r:id="rId1"/>
    </p:custDataLst>
    <p:extLst>
      <p:ext uri="{BB962C8B-B14F-4D97-AF65-F5344CB8AC3E}">
        <p14:creationId xmlns:p14="http://schemas.microsoft.com/office/powerpoint/2010/main" xmlns="" val="622543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2276872"/>
            <a:ext cx="8281291" cy="2952328"/>
          </a:xfrm>
        </p:spPr>
        <p:txBody>
          <a:bodyPr>
            <a:normAutofit fontScale="47500" lnSpcReduction="20000"/>
          </a:bodyPr>
          <a:lstStyle/>
          <a:p>
            <a:r>
              <a:rPr lang="en-GB" sz="6700" b="1" dirty="0"/>
              <a:t>Medical Equipment</a:t>
            </a:r>
          </a:p>
          <a:p>
            <a:endParaRPr lang="en-GB" sz="6700" b="1" dirty="0"/>
          </a:p>
          <a:p>
            <a:endParaRPr lang="en-GB" sz="6700" b="1" dirty="0"/>
          </a:p>
          <a:p>
            <a:endParaRPr lang="en-GB" sz="6700" dirty="0"/>
          </a:p>
          <a:p>
            <a:pPr algn="ctr"/>
            <a:r>
              <a:rPr lang="en-GB" sz="6700" dirty="0"/>
              <a:t> </a:t>
            </a:r>
            <a:r>
              <a:rPr lang="en-GB" sz="6700" b="1" i="1" dirty="0"/>
              <a:t>Fit-for-purpose </a:t>
            </a:r>
            <a:r>
              <a:rPr lang="en-ZA" sz="6700" b="1" i="1" dirty="0"/>
              <a:t>equipment available at point of need</a:t>
            </a:r>
            <a:endParaRPr lang="en-GB" sz="6700" b="1" i="1" dirty="0"/>
          </a:p>
          <a:p>
            <a:endParaRPr lang="en-GB" dirty="0"/>
          </a:p>
        </p:txBody>
      </p:sp>
    </p:spTree>
    <p:custDataLst>
      <p:tags r:id="rId1"/>
    </p:custDataLst>
    <p:extLst>
      <p:ext uri="{BB962C8B-B14F-4D97-AF65-F5344CB8AC3E}">
        <p14:creationId xmlns:p14="http://schemas.microsoft.com/office/powerpoint/2010/main" xmlns="" val="15775651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1278" y="421472"/>
            <a:ext cx="8597205" cy="559256"/>
          </a:xfrm>
        </p:spPr>
        <p:txBody>
          <a:bodyPr>
            <a:normAutofit fontScale="90000"/>
          </a:bodyPr>
          <a:lstStyle/>
          <a:p>
            <a:r>
              <a:rPr lang="en-GB" dirty="0"/>
              <a:t>Service Delivery Strategy</a:t>
            </a:r>
            <a:br>
              <a:rPr lang="en-GB" dirty="0"/>
            </a:br>
            <a:endParaRPr lang="en-GB" dirty="0"/>
          </a:p>
        </p:txBody>
      </p:sp>
      <p:sp>
        <p:nvSpPr>
          <p:cNvPr id="4" name="Text Placeholder 3"/>
          <p:cNvSpPr>
            <a:spLocks noGrp="1"/>
          </p:cNvSpPr>
          <p:nvPr>
            <p:ph type="body" sz="quarter" idx="10"/>
          </p:nvPr>
        </p:nvSpPr>
        <p:spPr>
          <a:xfrm>
            <a:off x="259270" y="917393"/>
            <a:ext cx="8669213" cy="4680049"/>
          </a:xfrm>
        </p:spPr>
        <p:txBody>
          <a:bodyPr>
            <a:noAutofit/>
          </a:bodyPr>
          <a:lstStyle/>
          <a:p>
            <a:pPr lvl="1"/>
            <a:r>
              <a:rPr lang="en-GB" sz="2000" dirty="0"/>
              <a:t>Evidence-based decision-making in support of optimal and equitable distribution of medical equipment resources (allocative efficiency).</a:t>
            </a:r>
          </a:p>
          <a:p>
            <a:pPr marL="0" lvl="1" indent="0">
              <a:buNone/>
            </a:pPr>
            <a:endParaRPr lang="en-ZA" sz="2000" dirty="0"/>
          </a:p>
          <a:p>
            <a:pPr lvl="1"/>
            <a:r>
              <a:rPr lang="en-US" sz="2000" dirty="0"/>
              <a:t>Life-cycle management (LCM) principles applied to optimise service potential and impact of </a:t>
            </a:r>
            <a:r>
              <a:rPr lang="en-GB" sz="2000" dirty="0"/>
              <a:t>medical equipment </a:t>
            </a:r>
            <a:r>
              <a:rPr lang="en-US" sz="2000" dirty="0"/>
              <a:t>(operational efficiency).</a:t>
            </a:r>
          </a:p>
          <a:p>
            <a:pPr marL="0" lvl="1" indent="0">
              <a:buNone/>
            </a:pPr>
            <a:endParaRPr lang="en-ZA" sz="2000" dirty="0"/>
          </a:p>
          <a:p>
            <a:pPr lvl="1"/>
            <a:r>
              <a:rPr lang="en-GB" sz="2000" dirty="0"/>
              <a:t>Safe and appropriate utilisation of medical equipment across all services.</a:t>
            </a:r>
          </a:p>
          <a:p>
            <a:pPr marL="0" lvl="1" indent="0">
              <a:buNone/>
            </a:pPr>
            <a:endParaRPr lang="en-ZA" sz="2000" dirty="0"/>
          </a:p>
          <a:p>
            <a:pPr lvl="1"/>
            <a:r>
              <a:rPr lang="en-GB" sz="2000" dirty="0"/>
              <a:t>Hub-and-Spoke Maintenance to reduce medical equipment service/repair downtime</a:t>
            </a:r>
          </a:p>
          <a:p>
            <a:pPr marL="0" lvl="1" indent="0">
              <a:buNone/>
            </a:pPr>
            <a:endParaRPr lang="en-GB" sz="2000" dirty="0"/>
          </a:p>
          <a:p>
            <a:pPr lvl="1"/>
            <a:r>
              <a:rPr lang="en-GB" sz="2000" dirty="0"/>
              <a:t> Establishment of an integrated medical equipment         maintenance and management system.</a:t>
            </a:r>
            <a:endParaRPr lang="en-ZA" sz="2000"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72</a:t>
            </a:fld>
            <a:endParaRPr lang="en-ZA" dirty="0"/>
          </a:p>
        </p:txBody>
      </p:sp>
      <p:sp>
        <p:nvSpPr>
          <p:cNvPr id="10" name="Text Placeholder 6"/>
          <p:cNvSpPr>
            <a:spLocks noGrp="1"/>
          </p:cNvSpPr>
          <p:nvPr>
            <p:ph type="body" sz="quarter" idx="13"/>
          </p:nvPr>
        </p:nvSpPr>
        <p:spPr>
          <a:xfrm>
            <a:off x="295275" y="1039978"/>
            <a:ext cx="8597205" cy="300790"/>
          </a:xfrm>
        </p:spPr>
        <p:txBody>
          <a:bodyPr/>
          <a:lstStyle/>
          <a:p>
            <a:endParaRPr lang="en-GB" dirty="0"/>
          </a:p>
        </p:txBody>
      </p:sp>
    </p:spTree>
    <p:custDataLst>
      <p:tags r:id="rId1"/>
    </p:custDataLst>
    <p:extLst>
      <p:ext uri="{BB962C8B-B14F-4D97-AF65-F5344CB8AC3E}">
        <p14:creationId xmlns:p14="http://schemas.microsoft.com/office/powerpoint/2010/main" xmlns="" val="3552408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332656"/>
            <a:ext cx="8597205" cy="559256"/>
          </a:xfrm>
        </p:spPr>
        <p:txBody>
          <a:bodyPr/>
          <a:lstStyle/>
          <a:p>
            <a:r>
              <a:rPr lang="en-GB" dirty="0">
                <a:solidFill>
                  <a:schemeClr val="bg2">
                    <a:lumMod val="50000"/>
                  </a:schemeClr>
                </a:solidFill>
              </a:rPr>
              <a:t>Service Configuration</a:t>
            </a:r>
            <a:r>
              <a:rPr lang="en-GB" dirty="0">
                <a:solidFill>
                  <a:schemeClr val="tx1"/>
                </a:solidFill>
              </a:rPr>
              <a:t/>
            </a:r>
            <a:br>
              <a:rPr lang="en-GB" dirty="0">
                <a:solidFill>
                  <a:schemeClr val="tx1"/>
                </a:solidFill>
              </a:rPr>
            </a:br>
            <a:r>
              <a:rPr lang="en-GB" dirty="0">
                <a:solidFill>
                  <a:schemeClr val="tx1"/>
                </a:solidFill>
              </a:rPr>
              <a:t>	</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73</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a:xfrm>
            <a:off x="295274" y="764704"/>
            <a:ext cx="8597205" cy="4896073"/>
          </a:xfrm>
        </p:spPr>
        <p:txBody>
          <a:bodyPr>
            <a:normAutofit fontScale="92500" lnSpcReduction="20000"/>
          </a:bodyPr>
          <a:lstStyle/>
          <a:p>
            <a:pPr marL="0" lvl="4" indent="0"/>
            <a:endParaRPr lang="en-GB" sz="2000" b="1" dirty="0">
              <a:solidFill>
                <a:schemeClr val="tx1"/>
              </a:solidFill>
              <a:latin typeface="Century Gothic" pitchFamily="34" charset="0"/>
            </a:endParaRPr>
          </a:p>
          <a:p>
            <a:pPr lvl="1"/>
            <a:r>
              <a:rPr lang="en-ZA" sz="2000" dirty="0"/>
              <a:t> </a:t>
            </a:r>
            <a:r>
              <a:rPr lang="en-ZA" sz="2000" b="1" dirty="0"/>
              <a:t>Funded</a:t>
            </a:r>
            <a:r>
              <a:rPr lang="en-ZA" sz="2000" dirty="0"/>
              <a:t> by Equitable Share – R110m (ES) + Health Facility Revitalisation Grant – R62,5m (HFRG)</a:t>
            </a:r>
          </a:p>
          <a:p>
            <a:pPr marL="0" lvl="1" indent="0">
              <a:buNone/>
            </a:pPr>
            <a:endParaRPr lang="en-ZA" sz="2000" dirty="0"/>
          </a:p>
          <a:p>
            <a:pPr lvl="1"/>
            <a:r>
              <a:rPr lang="en-ZA" sz="2000" b="1" dirty="0"/>
              <a:t>Procurement</a:t>
            </a:r>
            <a:r>
              <a:rPr lang="en-ZA" sz="2000" dirty="0"/>
              <a:t> :</a:t>
            </a:r>
          </a:p>
          <a:p>
            <a:pPr lvl="2"/>
            <a:r>
              <a:rPr lang="en-ZA" sz="2000" dirty="0"/>
              <a:t>ES-funded equip</a:t>
            </a:r>
            <a:r>
              <a:rPr lang="en-GB" sz="2000" dirty="0"/>
              <a:t> by hospitals,</a:t>
            </a:r>
          </a:p>
          <a:p>
            <a:pPr lvl="2"/>
            <a:r>
              <a:rPr lang="en-GB" sz="2000" dirty="0"/>
              <a:t>HFRG-funded equip by Dir.: Health Technology</a:t>
            </a:r>
          </a:p>
          <a:p>
            <a:pPr marL="180000" lvl="2" indent="0">
              <a:buNone/>
            </a:pPr>
            <a:endParaRPr lang="en-GB" sz="2000" dirty="0"/>
          </a:p>
          <a:p>
            <a:pPr lvl="1"/>
            <a:r>
              <a:rPr lang="en-GB" sz="2000" dirty="0"/>
              <a:t>In-house maintenance by </a:t>
            </a:r>
            <a:r>
              <a:rPr lang="en-GB" sz="2000" b="1" dirty="0"/>
              <a:t>clinical engineering workshops </a:t>
            </a:r>
            <a:r>
              <a:rPr lang="en-GB" sz="2000" dirty="0"/>
              <a:t>;</a:t>
            </a:r>
          </a:p>
          <a:p>
            <a:pPr lvl="2"/>
            <a:r>
              <a:rPr lang="en-GB" sz="2000" dirty="0"/>
              <a:t>Groote Schuur + </a:t>
            </a:r>
            <a:r>
              <a:rPr lang="en-GB" sz="2000" dirty="0" err="1"/>
              <a:t>Tygerberg</a:t>
            </a:r>
            <a:r>
              <a:rPr lang="en-GB" sz="2000" dirty="0"/>
              <a:t> + Red Cross Children's Hospitals</a:t>
            </a:r>
          </a:p>
          <a:p>
            <a:pPr lvl="2"/>
            <a:r>
              <a:rPr lang="en-GB" sz="2000" dirty="0"/>
              <a:t>provincial workshop in Goodwood</a:t>
            </a:r>
          </a:p>
          <a:p>
            <a:pPr lvl="2"/>
            <a:r>
              <a:rPr lang="en-GB" sz="2000" dirty="0"/>
              <a:t>low-scale capability at George, Worcester, </a:t>
            </a:r>
            <a:r>
              <a:rPr lang="en-GB" sz="2000" dirty="0" err="1"/>
              <a:t>Khayelitsha</a:t>
            </a:r>
            <a:r>
              <a:rPr lang="en-GB" sz="2000" dirty="0"/>
              <a:t> and New Somerset Hospitals. </a:t>
            </a:r>
          </a:p>
          <a:p>
            <a:pPr lvl="2"/>
            <a:r>
              <a:rPr lang="en-GB" sz="2000" dirty="0"/>
              <a:t>total staff complement (technicians and technical assistants) of 64</a:t>
            </a:r>
          </a:p>
          <a:p>
            <a:pPr lvl="2"/>
            <a:endParaRPr lang="en-GB" sz="2000" dirty="0"/>
          </a:p>
          <a:p>
            <a:pPr lvl="1"/>
            <a:r>
              <a:rPr lang="en-GB" sz="2000" b="1" dirty="0"/>
              <a:t>Complex Equipment maintenance </a:t>
            </a:r>
            <a:r>
              <a:rPr lang="en-GB" sz="2000" dirty="0"/>
              <a:t>- outsourced service and maintenance contracts</a:t>
            </a:r>
          </a:p>
          <a:p>
            <a:endParaRPr lang="en-ZA" dirty="0"/>
          </a:p>
        </p:txBody>
      </p:sp>
    </p:spTree>
    <p:extLst>
      <p:ext uri="{BB962C8B-B14F-4D97-AF65-F5344CB8AC3E}">
        <p14:creationId xmlns:p14="http://schemas.microsoft.com/office/powerpoint/2010/main" xmlns="" val="652813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49834"/>
            <a:ext cx="8597205" cy="559256"/>
          </a:xfrm>
        </p:spPr>
        <p:txBody>
          <a:bodyPr/>
          <a:lstStyle/>
          <a:p>
            <a:r>
              <a:rPr lang="en-GB" sz="2800" dirty="0"/>
              <a:t>Service Challenges</a:t>
            </a:r>
            <a:r>
              <a:rPr lang="en-GB" dirty="0"/>
              <a:t/>
            </a:r>
            <a:br>
              <a:rPr lang="en-GB"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74</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marL="0" lvl="2" indent="0">
              <a:buNone/>
            </a:pPr>
            <a:endParaRPr lang="en-GB" sz="2400" b="1" dirty="0"/>
          </a:p>
          <a:p>
            <a:pPr lvl="1"/>
            <a:r>
              <a:rPr lang="en-GB" sz="2400" dirty="0"/>
              <a:t>Insufficient budget (increasingly so) for replacement of ageing equipment</a:t>
            </a:r>
          </a:p>
          <a:p>
            <a:pPr marL="0" lvl="1" indent="0">
              <a:buNone/>
            </a:pPr>
            <a:endParaRPr lang="en-GB" sz="2400" dirty="0"/>
          </a:p>
          <a:p>
            <a:pPr lvl="1"/>
            <a:r>
              <a:rPr lang="en-GB" sz="2400" dirty="0"/>
              <a:t>Increasing maintenance workload not matched by corresponding increase in resources (human and financial)</a:t>
            </a:r>
          </a:p>
          <a:p>
            <a:pPr marL="0" lvl="1" indent="0">
              <a:buNone/>
            </a:pPr>
            <a:endParaRPr lang="en-GB" sz="2400" dirty="0"/>
          </a:p>
          <a:p>
            <a:pPr lvl="1"/>
            <a:r>
              <a:rPr lang="en-GB" sz="2400" dirty="0"/>
              <a:t>Sub-optimal allocative and operational management of medical equipment assets </a:t>
            </a:r>
          </a:p>
          <a:p>
            <a:endParaRPr lang="en-ZA" dirty="0"/>
          </a:p>
        </p:txBody>
      </p:sp>
    </p:spTree>
    <p:extLst>
      <p:ext uri="{BB962C8B-B14F-4D97-AF65-F5344CB8AC3E}">
        <p14:creationId xmlns:p14="http://schemas.microsoft.com/office/powerpoint/2010/main" xmlns="" val="41818295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Medical equipment</a:t>
            </a:r>
            <a:br>
              <a:rPr lang="en-GB" dirty="0"/>
            </a:b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75</a:t>
            </a:fld>
            <a:endParaRPr lang="en-ZA"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4" name="Text Placeholder 3"/>
          <p:cNvSpPr>
            <a:spLocks noGrp="1"/>
          </p:cNvSpPr>
          <p:nvPr>
            <p:ph type="body" sz="quarter" idx="10"/>
          </p:nvPr>
        </p:nvSpPr>
        <p:spPr>
          <a:xfrm>
            <a:off x="295275" y="836712"/>
            <a:ext cx="8597205" cy="5256113"/>
          </a:xfrm>
        </p:spPr>
        <p:txBody>
          <a:bodyPr>
            <a:normAutofit fontScale="92500" lnSpcReduction="10000"/>
          </a:bodyPr>
          <a:lstStyle/>
          <a:p>
            <a:pPr lvl="1"/>
            <a:r>
              <a:rPr lang="en-ZA" sz="1800" dirty="0"/>
              <a:t>Profile of medical equipment needs available by type of service</a:t>
            </a:r>
          </a:p>
          <a:p>
            <a:pPr lvl="1"/>
            <a:endParaRPr lang="en-ZA" sz="1800" dirty="0"/>
          </a:p>
          <a:p>
            <a:pPr lvl="1"/>
            <a:r>
              <a:rPr lang="en-ZA" sz="1800" dirty="0"/>
              <a:t>Annual procurement plan based on needs and funding</a:t>
            </a:r>
          </a:p>
          <a:p>
            <a:pPr marL="0" lvl="1" indent="0">
              <a:buNone/>
            </a:pPr>
            <a:endParaRPr lang="en-ZA" sz="1800" dirty="0"/>
          </a:p>
          <a:p>
            <a:pPr lvl="1"/>
            <a:r>
              <a:rPr lang="en-ZA" sz="1800" dirty="0"/>
              <a:t>Integrated medical equipment maintenance and management system in partnership with stakeholders (including PT, </a:t>
            </a:r>
            <a:r>
              <a:rPr lang="en-ZA" sz="1800" dirty="0" err="1"/>
              <a:t>NDoH</a:t>
            </a:r>
            <a:r>
              <a:rPr lang="en-ZA" sz="1800" dirty="0"/>
              <a:t> and NT)</a:t>
            </a:r>
          </a:p>
          <a:p>
            <a:pPr marL="0" lvl="1" indent="0">
              <a:buNone/>
            </a:pPr>
            <a:endParaRPr lang="en-ZA" sz="1800" dirty="0"/>
          </a:p>
          <a:p>
            <a:pPr lvl="1"/>
            <a:r>
              <a:rPr lang="en-ZA" sz="1800" dirty="0"/>
              <a:t>I</a:t>
            </a:r>
            <a:r>
              <a:rPr lang="en-ZA" sz="1800" i="1" dirty="0"/>
              <a:t>ntegrated Health Technology Strategy </a:t>
            </a:r>
            <a:r>
              <a:rPr lang="en-ZA" sz="1800" dirty="0"/>
              <a:t>for WCGH including health technology assessment and innovation  </a:t>
            </a:r>
          </a:p>
          <a:p>
            <a:pPr marL="0" lvl="1" indent="0">
              <a:buNone/>
            </a:pPr>
            <a:endParaRPr lang="en-ZA" sz="1800" dirty="0"/>
          </a:p>
          <a:p>
            <a:pPr lvl="1"/>
            <a:r>
              <a:rPr lang="en-ZA" sz="1800" dirty="0"/>
              <a:t>Implementation of medical equipment SOPs (Standard Operating Procedures) across the equipment life-cycle (from initial needs assessment to final disposal)</a:t>
            </a:r>
          </a:p>
          <a:p>
            <a:pPr marL="0" lvl="1" indent="0">
              <a:buNone/>
            </a:pPr>
            <a:endParaRPr lang="en-ZA" sz="1800" dirty="0"/>
          </a:p>
          <a:p>
            <a:pPr lvl="1"/>
            <a:r>
              <a:rPr lang="en-ZA" sz="1800" dirty="0"/>
              <a:t>Implementation of Hub &amp; Spoke Maintenance service model and ensuring in-house clinical engineering/maintenance service sustainability </a:t>
            </a:r>
          </a:p>
          <a:p>
            <a:pPr marL="0" lvl="1" indent="0">
              <a:buNone/>
            </a:pPr>
            <a:endParaRPr lang="en-ZA" sz="1800" dirty="0"/>
          </a:p>
          <a:p>
            <a:pPr lvl="1"/>
            <a:r>
              <a:rPr lang="en-ZA" sz="1800" dirty="0"/>
              <a:t>Improved asset management and utilisation of medical equipment across all service levels and geographical areas.</a:t>
            </a:r>
          </a:p>
          <a:p>
            <a:pPr lvl="1"/>
            <a:endParaRPr lang="en-ZA" dirty="0"/>
          </a:p>
        </p:txBody>
      </p:sp>
    </p:spTree>
    <p:custDataLst>
      <p:tags r:id="rId1"/>
    </p:custDataLst>
    <p:extLst>
      <p:ext uri="{BB962C8B-B14F-4D97-AF65-F5344CB8AC3E}">
        <p14:creationId xmlns:p14="http://schemas.microsoft.com/office/powerpoint/2010/main" xmlns="" val="3997751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2276872"/>
            <a:ext cx="8281291" cy="2376264"/>
          </a:xfrm>
        </p:spPr>
        <p:txBody>
          <a:bodyPr>
            <a:normAutofit fontScale="92500" lnSpcReduction="10000"/>
          </a:bodyPr>
          <a:lstStyle/>
          <a:p>
            <a:r>
              <a:rPr lang="en-GB" b="1" dirty="0"/>
              <a:t>Facilities management and Maintenance Service</a:t>
            </a:r>
          </a:p>
          <a:p>
            <a:endParaRPr lang="en-GB" b="1" dirty="0"/>
          </a:p>
          <a:p>
            <a:pPr algn="ctr"/>
            <a:r>
              <a:rPr lang="en-GB" b="1" i="1" dirty="0"/>
              <a:t>Provide an efficient and effective maintenance service</a:t>
            </a:r>
          </a:p>
          <a:p>
            <a:endParaRPr lang="en-GB" dirty="0"/>
          </a:p>
        </p:txBody>
      </p:sp>
    </p:spTree>
    <p:custDataLst>
      <p:tags r:id="rId1"/>
    </p:custDataLst>
    <p:extLst>
      <p:ext uri="{BB962C8B-B14F-4D97-AF65-F5344CB8AC3E}">
        <p14:creationId xmlns:p14="http://schemas.microsoft.com/office/powerpoint/2010/main" xmlns="" val="38781471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24841"/>
            <a:ext cx="8597205" cy="559256"/>
          </a:xfrm>
        </p:spPr>
        <p:txBody>
          <a:bodyPr>
            <a:normAutofit fontScale="90000"/>
          </a:bodyPr>
          <a:lstStyle/>
          <a:p>
            <a:r>
              <a:rPr lang="en-GB" dirty="0"/>
              <a:t> Facilities Management Strategy</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a:xfrm>
            <a:off x="395536" y="1484784"/>
            <a:ext cx="8597205" cy="4680049"/>
          </a:xfrm>
        </p:spPr>
        <p:txBody>
          <a:bodyPr>
            <a:normAutofit/>
          </a:bodyPr>
          <a:lstStyle/>
          <a:p>
            <a:pPr lvl="1"/>
            <a:r>
              <a:rPr lang="en-GB" sz="2000" dirty="0"/>
              <a:t>Greater focus on maintenance of existing assets, thereby increasing functional lifespan</a:t>
            </a:r>
          </a:p>
          <a:p>
            <a:pPr marL="0" lvl="1" indent="0">
              <a:buNone/>
            </a:pPr>
            <a:endParaRPr lang="en-GB" sz="2000" dirty="0"/>
          </a:p>
          <a:p>
            <a:pPr lvl="1"/>
            <a:r>
              <a:rPr lang="en-GB" sz="2000" dirty="0"/>
              <a:t>Improving energy security &amp; water security (monitoring of utility consumption)</a:t>
            </a:r>
          </a:p>
          <a:p>
            <a:pPr marL="0" lvl="1" indent="0">
              <a:buNone/>
            </a:pPr>
            <a:endParaRPr lang="en-GB" sz="2000" dirty="0"/>
          </a:p>
          <a:p>
            <a:pPr lvl="1"/>
            <a:r>
              <a:rPr lang="en-GB" sz="2000" dirty="0"/>
              <a:t>Reduced utilisation of medical gas</a:t>
            </a:r>
          </a:p>
          <a:p>
            <a:pPr marL="0" lvl="1" indent="0">
              <a:buNone/>
            </a:pPr>
            <a:endParaRPr lang="en-GB" sz="2000" dirty="0"/>
          </a:p>
          <a:p>
            <a:pPr lvl="1"/>
            <a:r>
              <a:rPr lang="en-GB" sz="2000" dirty="0"/>
              <a:t>WCG- Health is responsible for day to day, routine and emergency maintenance</a:t>
            </a:r>
          </a:p>
          <a:p>
            <a:pPr marL="0" lvl="1" indent="0">
              <a:buNone/>
            </a:pPr>
            <a:endParaRPr lang="en-GB" sz="2000" dirty="0"/>
          </a:p>
          <a:p>
            <a:pPr lvl="1"/>
            <a:r>
              <a:rPr lang="en-GB" sz="2000" dirty="0"/>
              <a:t>WCG-TPW is responsible for scheduled maintenance and capital projects, while WCG Health remains accountable.</a:t>
            </a:r>
          </a:p>
          <a:p>
            <a:pPr marL="0" lvl="1" indent="0">
              <a:buNone/>
            </a:pPr>
            <a:endParaRPr lang="en-GB" dirty="0"/>
          </a:p>
          <a:p>
            <a:pPr marL="180000" lvl="2" indent="0">
              <a:buNone/>
            </a:pPr>
            <a:endParaRPr lang="en-GB" dirty="0">
              <a:solidFill>
                <a:srgbClr val="660066"/>
              </a:solidFill>
            </a:endParaRPr>
          </a:p>
          <a:p>
            <a:pPr marL="180000" lvl="2" indent="0">
              <a:buNone/>
            </a:pPr>
            <a:endParaRPr lang="en-GB" dirty="0">
              <a:solidFill>
                <a:srgbClr val="660066"/>
              </a:solidFill>
            </a:endParaRP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77</a:t>
            </a:fld>
            <a:endParaRPr lang="en-ZA" dirty="0"/>
          </a:p>
        </p:txBody>
      </p:sp>
    </p:spTree>
    <p:custDataLst>
      <p:tags r:id="rId1"/>
    </p:custDataLst>
    <p:extLst>
      <p:ext uri="{BB962C8B-B14F-4D97-AF65-F5344CB8AC3E}">
        <p14:creationId xmlns:p14="http://schemas.microsoft.com/office/powerpoint/2010/main" xmlns="" val="20239521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332656"/>
            <a:ext cx="8597205" cy="559256"/>
          </a:xfrm>
        </p:spPr>
        <p:txBody>
          <a:bodyPr/>
          <a:lstStyle/>
          <a:p>
            <a:r>
              <a:rPr lang="en-GB" dirty="0"/>
              <a:t>Service Configuration</a:t>
            </a:r>
            <a:br>
              <a:rPr lang="en-GB"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78</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a:bodyPr>
          <a:lstStyle/>
          <a:p>
            <a:pPr lvl="1"/>
            <a:r>
              <a:rPr lang="en-GB" sz="2000" dirty="0"/>
              <a:t>Two in-house engineering workshops: Bellville (located at Karl Bremer Hospital)) and </a:t>
            </a:r>
            <a:r>
              <a:rPr lang="en-GB" sz="2000" dirty="0" err="1"/>
              <a:t>Zwaanswyk</a:t>
            </a:r>
            <a:r>
              <a:rPr lang="en-GB" sz="2000" dirty="0"/>
              <a:t> – assisting hospital workshops and health facilities by providing expertise and engineering support for maintenance work</a:t>
            </a:r>
          </a:p>
          <a:p>
            <a:pPr marL="0" lvl="1" indent="0">
              <a:buNone/>
            </a:pPr>
            <a:endParaRPr lang="en-GB" sz="2000" dirty="0"/>
          </a:p>
          <a:p>
            <a:pPr lvl="1"/>
            <a:r>
              <a:rPr lang="en-GB" sz="2000" dirty="0"/>
              <a:t>Third engineering workshop at </a:t>
            </a:r>
            <a:r>
              <a:rPr lang="en-GB" sz="2000" dirty="0" err="1"/>
              <a:t>Lentegeur</a:t>
            </a:r>
            <a:r>
              <a:rPr lang="en-GB" sz="2000" dirty="0"/>
              <a:t> in process of being established</a:t>
            </a:r>
          </a:p>
          <a:p>
            <a:pPr marL="0" lvl="1" indent="0">
              <a:buNone/>
            </a:pPr>
            <a:endParaRPr lang="en-GB" sz="2000" dirty="0"/>
          </a:p>
          <a:p>
            <a:pPr lvl="1"/>
            <a:r>
              <a:rPr lang="en-GB" sz="2000" dirty="0"/>
              <a:t>Routine, Day to Day and Emergency maintenance is undertaken by the professional engineering services team</a:t>
            </a:r>
          </a:p>
          <a:p>
            <a:pPr marL="0" lvl="1" indent="0">
              <a:buNone/>
            </a:pPr>
            <a:endParaRPr lang="en-GB" sz="2000" dirty="0"/>
          </a:p>
          <a:p>
            <a:pPr lvl="1"/>
            <a:r>
              <a:rPr lang="en-GB" sz="2000" dirty="0"/>
              <a:t>The mobile workshops provides maintenance services to all but central and tertiary hospitals (which have their own workshops).</a:t>
            </a:r>
          </a:p>
          <a:p>
            <a:endParaRPr lang="en-ZA" dirty="0"/>
          </a:p>
        </p:txBody>
      </p:sp>
    </p:spTree>
    <p:extLst>
      <p:ext uri="{BB962C8B-B14F-4D97-AF65-F5344CB8AC3E}">
        <p14:creationId xmlns:p14="http://schemas.microsoft.com/office/powerpoint/2010/main" xmlns="" val="4191783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Service Challenges</a:t>
            </a: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pPr lvl="1"/>
            <a:r>
              <a:rPr lang="en-GB" sz="2400" dirty="0"/>
              <a:t>Limited resources (human and financial) available</a:t>
            </a:r>
          </a:p>
          <a:p>
            <a:pPr marL="0" lvl="1" indent="0">
              <a:buNone/>
            </a:pPr>
            <a:endParaRPr lang="en-GB" sz="2400" dirty="0"/>
          </a:p>
          <a:p>
            <a:pPr lvl="1"/>
            <a:r>
              <a:rPr lang="en-GB" sz="2400" dirty="0"/>
              <a:t>Increasing operational costs (utilities)</a:t>
            </a:r>
          </a:p>
          <a:p>
            <a:pPr marL="0" lvl="1" indent="0">
              <a:buNone/>
            </a:pPr>
            <a:endParaRPr lang="en-GB" sz="2400" dirty="0"/>
          </a:p>
          <a:p>
            <a:pPr lvl="1"/>
            <a:r>
              <a:rPr lang="en-GB" sz="2400" dirty="0"/>
              <a:t>Maintenance backlog</a:t>
            </a:r>
          </a:p>
          <a:p>
            <a:pPr marL="0" lvl="1" indent="0">
              <a:buNone/>
            </a:pPr>
            <a:endParaRPr lang="en-GB" sz="2400" dirty="0"/>
          </a:p>
          <a:p>
            <a:pPr lvl="1"/>
            <a:r>
              <a:rPr lang="en-GB" sz="2400" dirty="0"/>
              <a:t>Scarce technical skills and great competition with private sector</a:t>
            </a:r>
          </a:p>
          <a:p>
            <a:pPr marL="0" lvl="1" indent="0">
              <a:buNone/>
            </a:pPr>
            <a:endParaRPr lang="en-GB" sz="2400" dirty="0"/>
          </a:p>
          <a:p>
            <a:pPr lvl="1"/>
            <a:r>
              <a:rPr lang="en-GB" sz="2400" dirty="0"/>
              <a:t>Western Cape Drought</a:t>
            </a:r>
          </a:p>
          <a:p>
            <a:pPr marL="0" lvl="1" indent="0">
              <a:buNone/>
            </a:pPr>
            <a:endParaRPr lang="en-GB" dirty="0"/>
          </a:p>
          <a:p>
            <a:pPr lvl="1"/>
            <a:endParaRPr lang="en-GB" dirty="0"/>
          </a:p>
          <a:p>
            <a:pPr lvl="4"/>
            <a:endParaRPr lang="en-GB" dirty="0">
              <a:solidFill>
                <a:srgbClr val="660066"/>
              </a:solidFill>
            </a:endParaRP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79</a:t>
            </a:fld>
            <a:endParaRPr lang="en-ZA" dirty="0"/>
          </a:p>
        </p:txBody>
      </p:sp>
    </p:spTree>
    <p:custDataLst>
      <p:tags r:id="rId1"/>
    </p:custDataLst>
    <p:extLst>
      <p:ext uri="{BB962C8B-B14F-4D97-AF65-F5344CB8AC3E}">
        <p14:creationId xmlns:p14="http://schemas.microsoft.com/office/powerpoint/2010/main" xmlns="" val="13109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Governance &amp; Leadership</a:t>
            </a:r>
            <a:endParaRPr lang="en-ZA" dirty="0">
              <a:solidFill>
                <a:srgbClr val="FF0000"/>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pPr/>
              <a:t>8</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26" name="Text Placeholder 25"/>
          <p:cNvSpPr>
            <a:spLocks noGrp="1"/>
          </p:cNvSpPr>
          <p:nvPr>
            <p:ph type="body" sz="quarter" idx="11"/>
          </p:nvPr>
        </p:nvSpPr>
        <p:spPr>
          <a:xfrm>
            <a:off x="295275" y="1196752"/>
            <a:ext cx="8597205" cy="4896073"/>
          </a:xfrm>
          <a:solidFill>
            <a:schemeClr val="bg1">
              <a:lumMod val="95000"/>
            </a:schemeClr>
          </a:solidFill>
        </p:spPr>
        <p:txBody>
          <a:bodyPr>
            <a:normAutofit lnSpcReduction="10000"/>
          </a:bodyPr>
          <a:lstStyle/>
          <a:p>
            <a:r>
              <a:rPr lang="en-ZA" sz="1600" dirty="0"/>
              <a:t>TEXCO</a:t>
            </a:r>
            <a:r>
              <a:rPr lang="en-ZA" sz="1600" b="0" dirty="0"/>
              <a:t> : Provides policy and strategy for the Department and is the top decision –making management structure of the Department</a:t>
            </a:r>
          </a:p>
          <a:p>
            <a:endParaRPr lang="en-ZA" sz="1600" b="0" dirty="0"/>
          </a:p>
          <a:p>
            <a:r>
              <a:rPr lang="en-ZA" sz="1600" dirty="0"/>
              <a:t>Strategic Governance Exec (SGE) :  </a:t>
            </a:r>
            <a:r>
              <a:rPr lang="en-ZA" sz="1600" b="0" dirty="0"/>
              <a:t>The SGE is an executive body that acts as the strategic catalyst to promote synchrony, symmetry and alignment. The SGE advises the HOD and makes recommendations to the TEXCO as the top decision-making body. </a:t>
            </a:r>
          </a:p>
          <a:p>
            <a:endParaRPr lang="en-ZA" sz="1600" b="0" dirty="0"/>
          </a:p>
          <a:p>
            <a:r>
              <a:rPr lang="en-ZA" sz="1600" dirty="0"/>
              <a:t>OPEXCO</a:t>
            </a:r>
            <a:r>
              <a:rPr lang="en-ZA" sz="1600" b="0" dirty="0"/>
              <a:t> : Oversees the service delivery mandate of the Department, and integrate clinical support services for reliable and responsive services. </a:t>
            </a:r>
            <a:r>
              <a:rPr lang="en-ZA" sz="1600" b="0" dirty="0" err="1"/>
              <a:t>Opexco</a:t>
            </a:r>
            <a:r>
              <a:rPr lang="en-ZA" sz="1600" b="0" dirty="0"/>
              <a:t> has 2 sub-committees - DHS </a:t>
            </a:r>
            <a:r>
              <a:rPr lang="en-ZA" sz="1600" b="0" dirty="0" err="1"/>
              <a:t>Exco</a:t>
            </a:r>
            <a:r>
              <a:rPr lang="en-ZA" sz="1600" b="0" dirty="0"/>
              <a:t> and Central Hospitals </a:t>
            </a:r>
            <a:r>
              <a:rPr lang="en-ZA" sz="1600" b="0" dirty="0" err="1"/>
              <a:t>Exco</a:t>
            </a:r>
            <a:r>
              <a:rPr lang="en-ZA" sz="1600" b="0" dirty="0"/>
              <a:t> </a:t>
            </a:r>
          </a:p>
          <a:p>
            <a:endParaRPr lang="en-ZA" sz="1600" b="0" dirty="0"/>
          </a:p>
          <a:p>
            <a:r>
              <a:rPr lang="en-ZA" sz="1600" dirty="0"/>
              <a:t>FMC</a:t>
            </a:r>
            <a:r>
              <a:rPr lang="en-ZA" sz="1600" b="0" dirty="0"/>
              <a:t> : to monitor performance related to financial management accounting functions and SCM across the department. sectors, programmes and decentralised entities</a:t>
            </a:r>
          </a:p>
          <a:p>
            <a:endParaRPr lang="en-ZA" sz="1600" b="0" dirty="0"/>
          </a:p>
          <a:p>
            <a:r>
              <a:rPr lang="en-ZA" sz="1600" dirty="0"/>
              <a:t>M&amp;E</a:t>
            </a:r>
            <a:r>
              <a:rPr lang="en-ZA" sz="1600" b="0" dirty="0"/>
              <a:t> : performance review approach to monitor and evaluate performance and progress and against milestones and targets towards achieving milestones and targets of the Dept.</a:t>
            </a:r>
            <a:endParaRPr lang="en-US" sz="1600" b="0" dirty="0"/>
          </a:p>
          <a:p>
            <a:endParaRPr lang="en-US" dirty="0"/>
          </a:p>
        </p:txBody>
      </p:sp>
      <p:sp>
        <p:nvSpPr>
          <p:cNvPr id="5" name="Text Placeholder 4"/>
          <p:cNvSpPr>
            <a:spLocks noGrp="1"/>
          </p:cNvSpPr>
          <p:nvPr>
            <p:ph type="body" sz="quarter" idx="10"/>
          </p:nvPr>
        </p:nvSpPr>
        <p:spPr>
          <a:xfrm flipH="1">
            <a:off x="4355975" y="1196752"/>
            <a:ext cx="4536504" cy="4896073"/>
          </a:xfrm>
        </p:spPr>
        <p:txBody>
          <a:bodyPr/>
          <a:lstStyle/>
          <a:p>
            <a:endParaRPr lang="en-ZA" dirty="0"/>
          </a:p>
        </p:txBody>
      </p:sp>
    </p:spTree>
    <p:extLst>
      <p:ext uri="{BB962C8B-B14F-4D97-AF65-F5344CB8AC3E}">
        <p14:creationId xmlns:p14="http://schemas.microsoft.com/office/powerpoint/2010/main" xmlns="" val="19615543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673" y="404664"/>
            <a:ext cx="8597205" cy="559256"/>
          </a:xfrm>
        </p:spPr>
        <p:txBody>
          <a:bodyPr/>
          <a:lstStyle/>
          <a:p>
            <a:r>
              <a:rPr lang="en-GB" dirty="0"/>
              <a:t>Service Strategies to mitigate Challenges</a:t>
            </a:r>
            <a:br>
              <a:rPr lang="en-GB"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80</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lnSpcReduction="10000"/>
          </a:bodyPr>
          <a:lstStyle/>
          <a:p>
            <a:pPr lvl="1"/>
            <a:r>
              <a:rPr lang="en-GB" dirty="0"/>
              <a:t>Improve capacity and efficiency</a:t>
            </a:r>
          </a:p>
          <a:p>
            <a:pPr lvl="2"/>
            <a:r>
              <a:rPr lang="en-GB" dirty="0"/>
              <a:t>Hub &amp; Spoke model</a:t>
            </a:r>
          </a:p>
          <a:p>
            <a:pPr marL="180000" lvl="2" indent="0">
              <a:buNone/>
            </a:pPr>
            <a:endParaRPr lang="en-GB" dirty="0"/>
          </a:p>
          <a:p>
            <a:pPr lvl="1"/>
            <a:r>
              <a:rPr lang="en-GB" dirty="0"/>
              <a:t>Utilities management</a:t>
            </a:r>
          </a:p>
          <a:p>
            <a:pPr lvl="2"/>
            <a:r>
              <a:rPr lang="en-GB" dirty="0"/>
              <a:t>Monitor usage (smart metering) and address issues</a:t>
            </a:r>
          </a:p>
          <a:p>
            <a:pPr lvl="2"/>
            <a:r>
              <a:rPr lang="en-GB" dirty="0"/>
              <a:t>Behaviour changes interventions</a:t>
            </a:r>
          </a:p>
          <a:p>
            <a:pPr lvl="2"/>
            <a:r>
              <a:rPr lang="en-GB" dirty="0"/>
              <a:t>Engineering interventions</a:t>
            </a:r>
          </a:p>
          <a:p>
            <a:pPr marL="180000" lvl="2" indent="0">
              <a:buNone/>
            </a:pPr>
            <a:endParaRPr lang="en-GB" dirty="0"/>
          </a:p>
          <a:p>
            <a:pPr lvl="1"/>
            <a:r>
              <a:rPr lang="en-GB" dirty="0"/>
              <a:t>Maintenance backlog</a:t>
            </a:r>
          </a:p>
          <a:p>
            <a:pPr lvl="2"/>
            <a:r>
              <a:rPr lang="en-GB" dirty="0"/>
              <a:t>Monitoring and reporting</a:t>
            </a:r>
          </a:p>
          <a:p>
            <a:pPr lvl="2"/>
            <a:r>
              <a:rPr lang="en-GB" dirty="0"/>
              <a:t>Alternative procurement strategies</a:t>
            </a:r>
          </a:p>
          <a:p>
            <a:pPr lvl="2"/>
            <a:r>
              <a:rPr lang="en-GB" dirty="0"/>
              <a:t>Use of EPWP grant</a:t>
            </a:r>
          </a:p>
          <a:p>
            <a:pPr marL="180000" lvl="2" indent="0">
              <a:buNone/>
            </a:pPr>
            <a:endParaRPr lang="en-GB" dirty="0"/>
          </a:p>
          <a:p>
            <a:pPr lvl="1"/>
            <a:r>
              <a:rPr lang="en-GB" dirty="0"/>
              <a:t>Western Cape drought</a:t>
            </a:r>
          </a:p>
          <a:p>
            <a:pPr lvl="2"/>
            <a:r>
              <a:rPr lang="en-GB" dirty="0"/>
              <a:t>Increased water usage monitoring and early leak detection</a:t>
            </a:r>
          </a:p>
          <a:p>
            <a:pPr lvl="2"/>
            <a:r>
              <a:rPr lang="en-GB" dirty="0"/>
              <a:t>Fixing water leaks has been prioritised</a:t>
            </a:r>
          </a:p>
          <a:p>
            <a:pPr lvl="2"/>
            <a:r>
              <a:rPr lang="en-GB" dirty="0"/>
              <a:t>Installation of water tanks to all health facilities</a:t>
            </a:r>
          </a:p>
          <a:p>
            <a:pPr lvl="2"/>
            <a:r>
              <a:rPr lang="en-GB" dirty="0"/>
              <a:t>Establish functional boreholes</a:t>
            </a:r>
          </a:p>
          <a:p>
            <a:endParaRPr lang="en-ZA" dirty="0"/>
          </a:p>
        </p:txBody>
      </p:sp>
    </p:spTree>
    <p:extLst>
      <p:ext uri="{BB962C8B-B14F-4D97-AF65-F5344CB8AC3E}">
        <p14:creationId xmlns:p14="http://schemas.microsoft.com/office/powerpoint/2010/main" xmlns="" val="41943118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11188" y="2276872"/>
            <a:ext cx="8281291" cy="1800200"/>
          </a:xfrm>
        </p:spPr>
        <p:txBody>
          <a:bodyPr>
            <a:normAutofit fontScale="92500" lnSpcReduction="20000"/>
          </a:bodyPr>
          <a:lstStyle/>
          <a:p>
            <a:r>
              <a:rPr lang="en-GB" b="1" dirty="0"/>
              <a:t>Laundry Service</a:t>
            </a:r>
          </a:p>
          <a:p>
            <a:endParaRPr lang="en-GB" b="1" dirty="0"/>
          </a:p>
          <a:p>
            <a:pPr algn="ctr"/>
            <a:r>
              <a:rPr lang="en-GB" b="1" i="1" dirty="0"/>
              <a:t>Provide an efficient and effective laundry service</a:t>
            </a:r>
          </a:p>
          <a:p>
            <a:endParaRPr lang="en-GB" dirty="0"/>
          </a:p>
        </p:txBody>
      </p:sp>
    </p:spTree>
    <p:custDataLst>
      <p:tags r:id="rId1"/>
    </p:custDataLst>
    <p:extLst>
      <p:ext uri="{BB962C8B-B14F-4D97-AF65-F5344CB8AC3E}">
        <p14:creationId xmlns:p14="http://schemas.microsoft.com/office/powerpoint/2010/main" xmlns="" val="977018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4492" y="438786"/>
            <a:ext cx="8597205" cy="559256"/>
          </a:xfrm>
        </p:spPr>
        <p:txBody>
          <a:bodyPr>
            <a:normAutofit fontScale="90000"/>
          </a:bodyPr>
          <a:lstStyle/>
          <a:p>
            <a:r>
              <a:rPr lang="en-GB" dirty="0"/>
              <a:t>Service Delivery Strategy</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lnSpcReduction="10000"/>
          </a:bodyPr>
          <a:lstStyle/>
          <a:p>
            <a:r>
              <a:rPr lang="en-GB" sz="2400" b="0" dirty="0"/>
              <a:t>Keeping a balance between in-house and outsourced service, considering the following factors:</a:t>
            </a:r>
          </a:p>
          <a:p>
            <a:endParaRPr lang="en-GB" sz="2400" b="0" dirty="0"/>
          </a:p>
          <a:p>
            <a:pPr lvl="1"/>
            <a:r>
              <a:rPr lang="en-GB" sz="2400" dirty="0"/>
              <a:t>In house capacity and return of capital investment</a:t>
            </a:r>
          </a:p>
          <a:p>
            <a:pPr marL="0" lvl="1" indent="0">
              <a:buNone/>
            </a:pPr>
            <a:endParaRPr lang="en-GB" sz="2400" dirty="0"/>
          </a:p>
          <a:p>
            <a:pPr lvl="1"/>
            <a:r>
              <a:rPr lang="en-GB" sz="2400" dirty="0"/>
              <a:t>Industry capacity, geographical location, and economic opportunities</a:t>
            </a:r>
          </a:p>
          <a:p>
            <a:pPr marL="0" lvl="1" indent="0">
              <a:buNone/>
            </a:pPr>
            <a:endParaRPr lang="en-GB" sz="2400" dirty="0"/>
          </a:p>
          <a:p>
            <a:pPr lvl="1"/>
            <a:r>
              <a:rPr lang="en-GB" sz="2400" dirty="0"/>
              <a:t>Risk mitigation for ensuring continuity in the services (e.g. industrial actions)</a:t>
            </a:r>
          </a:p>
          <a:p>
            <a:pPr marL="0" lvl="1" indent="0">
              <a:buNone/>
            </a:pPr>
            <a:endParaRPr lang="en-GB" sz="2400" dirty="0"/>
          </a:p>
          <a:p>
            <a:pPr lvl="1"/>
            <a:r>
              <a:rPr lang="en-GB" sz="2400" dirty="0"/>
              <a:t>Cost comparisons for assessing value for money</a:t>
            </a:r>
          </a:p>
          <a:p>
            <a:endParaRPr lang="en-GB" b="0" dirty="0"/>
          </a:p>
          <a:p>
            <a:pPr marL="180000" lvl="2" indent="0">
              <a:buNone/>
            </a:pPr>
            <a:endParaRPr lang="en-GB" dirty="0"/>
          </a:p>
          <a:p>
            <a:pPr marL="180000" lvl="2" indent="0">
              <a:buNone/>
            </a:pPr>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82</a:t>
            </a:fld>
            <a:endParaRPr lang="en-ZA" dirty="0"/>
          </a:p>
        </p:txBody>
      </p:sp>
    </p:spTree>
    <p:custDataLst>
      <p:tags r:id="rId1"/>
    </p:custDataLst>
    <p:extLst>
      <p:ext uri="{BB962C8B-B14F-4D97-AF65-F5344CB8AC3E}">
        <p14:creationId xmlns:p14="http://schemas.microsoft.com/office/powerpoint/2010/main" xmlns="" val="94218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04664"/>
            <a:ext cx="8597205" cy="559256"/>
          </a:xfrm>
        </p:spPr>
        <p:txBody>
          <a:bodyPr/>
          <a:lstStyle/>
          <a:p>
            <a:r>
              <a:rPr lang="en-GB" dirty="0"/>
              <a:t>Service Configuration</a:t>
            </a:r>
            <a:br>
              <a:rPr lang="en-GB"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83</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lvl="1"/>
            <a:r>
              <a:rPr lang="en-GB" b="1" dirty="0"/>
              <a:t>In-house Service </a:t>
            </a:r>
            <a:r>
              <a:rPr lang="en-GB" dirty="0"/>
              <a:t>(63% of the total service)</a:t>
            </a:r>
          </a:p>
          <a:p>
            <a:pPr marL="0" lvl="1" indent="0">
              <a:buNone/>
            </a:pPr>
            <a:endParaRPr lang="en-GB" dirty="0"/>
          </a:p>
          <a:p>
            <a:pPr lvl="2"/>
            <a:r>
              <a:rPr lang="en-GB" dirty="0"/>
              <a:t>Two regional laundries in Metro and surrounding areas (serving 21 hospitals)</a:t>
            </a:r>
          </a:p>
          <a:p>
            <a:pPr lvl="3"/>
            <a:r>
              <a:rPr lang="en-GB" dirty="0" err="1"/>
              <a:t>Lentegeur</a:t>
            </a:r>
            <a:r>
              <a:rPr lang="en-GB" dirty="0"/>
              <a:t> Laundry was recently upgraded (building and equipment) and is a very resource efficient facility,</a:t>
            </a:r>
          </a:p>
          <a:p>
            <a:pPr lvl="3"/>
            <a:r>
              <a:rPr lang="en-GB" dirty="0" err="1"/>
              <a:t>Tygerberg</a:t>
            </a:r>
            <a:r>
              <a:rPr lang="en-GB" dirty="0"/>
              <a:t> Laundry requires some upgrade, currently busy with a feasibility study for exploring few options.</a:t>
            </a:r>
          </a:p>
          <a:p>
            <a:pPr lvl="2"/>
            <a:r>
              <a:rPr lang="en-GB" dirty="0"/>
              <a:t>Some rural hospitals have an </a:t>
            </a:r>
            <a:r>
              <a:rPr lang="en-GB" dirty="0" err="1"/>
              <a:t>on-premise</a:t>
            </a:r>
            <a:r>
              <a:rPr lang="en-GB" dirty="0"/>
              <a:t> laundry and linen bank (13 hospitals)</a:t>
            </a:r>
          </a:p>
          <a:p>
            <a:pPr marL="180000" lvl="2" indent="0">
              <a:buNone/>
            </a:pPr>
            <a:endParaRPr lang="en-GB" dirty="0"/>
          </a:p>
          <a:p>
            <a:pPr lvl="1"/>
            <a:r>
              <a:rPr lang="en-GB" b="1" dirty="0"/>
              <a:t>Out-sourced Service </a:t>
            </a:r>
            <a:r>
              <a:rPr lang="en-GB" dirty="0"/>
              <a:t>(37% of the total service) – serving 18 hospitals)</a:t>
            </a:r>
          </a:p>
          <a:p>
            <a:pPr marL="0" lvl="1" indent="0">
              <a:buNone/>
            </a:pPr>
            <a:endParaRPr lang="en-GB" dirty="0"/>
          </a:p>
          <a:p>
            <a:pPr lvl="2"/>
            <a:r>
              <a:rPr lang="en-GB" dirty="0"/>
              <a:t>Mostly in the rural districts (Eden, Cape Winelands, </a:t>
            </a:r>
            <a:r>
              <a:rPr lang="en-GB" dirty="0" err="1"/>
              <a:t>etc</a:t>
            </a:r>
            <a:r>
              <a:rPr lang="en-GB" dirty="0"/>
              <a:t>)</a:t>
            </a:r>
          </a:p>
          <a:p>
            <a:pPr lvl="2"/>
            <a:r>
              <a:rPr lang="en-GB" dirty="0"/>
              <a:t>Groote Schuur Hospital: very efficient laundry and linen management contract</a:t>
            </a:r>
          </a:p>
          <a:p>
            <a:endParaRPr lang="en-ZA" dirty="0"/>
          </a:p>
        </p:txBody>
      </p:sp>
    </p:spTree>
    <p:extLst>
      <p:ext uri="{BB962C8B-B14F-4D97-AF65-F5344CB8AC3E}">
        <p14:creationId xmlns:p14="http://schemas.microsoft.com/office/powerpoint/2010/main" xmlns="" val="8793743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5025"/>
            <a:ext cx="8597205" cy="559256"/>
          </a:xfrm>
        </p:spPr>
        <p:txBody>
          <a:bodyPr>
            <a:normAutofit fontScale="90000"/>
          </a:bodyPr>
          <a:lstStyle/>
          <a:p>
            <a:r>
              <a:rPr lang="en-GB" dirty="0"/>
              <a:t>Service Statistics (2017/18)</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pPr lvl="1"/>
            <a:r>
              <a:rPr lang="en-GB" b="1" dirty="0"/>
              <a:t>In-house</a:t>
            </a:r>
            <a:r>
              <a:rPr lang="en-GB" dirty="0"/>
              <a:t> Service (63% of the total service)</a:t>
            </a:r>
          </a:p>
          <a:p>
            <a:pPr lvl="2"/>
            <a:r>
              <a:rPr lang="en-GB" dirty="0"/>
              <a:t>Total pieces treated: 13 million</a:t>
            </a:r>
          </a:p>
          <a:p>
            <a:pPr lvl="2"/>
            <a:r>
              <a:rPr lang="en-GB" dirty="0"/>
              <a:t>Total Cost: R66 million</a:t>
            </a:r>
          </a:p>
          <a:p>
            <a:pPr lvl="2"/>
            <a:r>
              <a:rPr lang="en-GB" dirty="0"/>
              <a:t>Average cost per piece: R5,03</a:t>
            </a:r>
          </a:p>
          <a:p>
            <a:pPr lvl="2"/>
            <a:r>
              <a:rPr lang="en-GB" dirty="0"/>
              <a:t>Cost breakdown:</a:t>
            </a:r>
          </a:p>
          <a:p>
            <a:pPr lvl="3"/>
            <a:r>
              <a:rPr lang="en-GB" dirty="0"/>
              <a:t>Personnel: 53%, Steam: 18%, Electricity: 9%, Water &amp; Sewer: 7%, Detergent: 4%, Transport 4%, and Maintenance 3%, and Leases 3%</a:t>
            </a:r>
          </a:p>
          <a:p>
            <a:pPr lvl="2"/>
            <a:r>
              <a:rPr lang="en-GB" dirty="0"/>
              <a:t>Current workforce at regional laundries </a:t>
            </a:r>
          </a:p>
          <a:p>
            <a:pPr lvl="3"/>
            <a:r>
              <a:rPr lang="en-GB" dirty="0"/>
              <a:t>91 staff member at Tygerberg Laundry</a:t>
            </a:r>
          </a:p>
          <a:p>
            <a:pPr lvl="3"/>
            <a:r>
              <a:rPr lang="en-GB" dirty="0"/>
              <a:t>110 staff member at Lentegeur Laundry</a:t>
            </a:r>
          </a:p>
          <a:p>
            <a:pPr lvl="2"/>
            <a:endParaRPr lang="en-GB" dirty="0"/>
          </a:p>
          <a:p>
            <a:pPr lvl="1"/>
            <a:r>
              <a:rPr lang="en-GB" b="1" dirty="0"/>
              <a:t>Out-sourced</a:t>
            </a:r>
            <a:r>
              <a:rPr lang="en-GB" dirty="0"/>
              <a:t> Service (37% of the total service)</a:t>
            </a:r>
          </a:p>
          <a:p>
            <a:pPr lvl="2"/>
            <a:r>
              <a:rPr lang="en-GB" dirty="0"/>
              <a:t>Total pieces treated: 7,7 million</a:t>
            </a:r>
          </a:p>
          <a:p>
            <a:pPr lvl="2"/>
            <a:r>
              <a:rPr lang="en-GB" dirty="0"/>
              <a:t>Total Cost: R29,4 million</a:t>
            </a:r>
          </a:p>
          <a:p>
            <a:pPr lvl="2"/>
            <a:r>
              <a:rPr lang="en-GB" dirty="0"/>
              <a:t>Average cost per piece: R3,80 </a:t>
            </a:r>
          </a:p>
          <a:p>
            <a:pPr marL="180000" lvl="2" indent="0">
              <a:buNone/>
            </a:pPr>
            <a:endParaRPr lang="en-GB" dirty="0"/>
          </a:p>
          <a:p>
            <a:pPr marL="180000" lvl="2" indent="0">
              <a:buNone/>
            </a:pPr>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84</a:t>
            </a:fld>
            <a:endParaRPr lang="en-ZA" dirty="0"/>
          </a:p>
        </p:txBody>
      </p:sp>
    </p:spTree>
    <p:custDataLst>
      <p:tags r:id="rId1"/>
    </p:custDataLst>
    <p:extLst>
      <p:ext uri="{BB962C8B-B14F-4D97-AF65-F5344CB8AC3E}">
        <p14:creationId xmlns:p14="http://schemas.microsoft.com/office/powerpoint/2010/main" xmlns="" val="6174568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4626"/>
            <a:ext cx="8597205" cy="559256"/>
          </a:xfrm>
        </p:spPr>
        <p:txBody>
          <a:bodyPr>
            <a:normAutofit fontScale="90000"/>
          </a:bodyPr>
          <a:lstStyle/>
          <a:p>
            <a:r>
              <a:rPr lang="en-GB" dirty="0"/>
              <a:t>Service Challenges</a:t>
            </a:r>
            <a:br>
              <a:rPr lang="en-GB" dirty="0"/>
            </a:br>
            <a:r>
              <a:rPr lang="en-GB" dirty="0"/>
              <a:t> </a:t>
            </a:r>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lstStyle/>
          <a:p>
            <a:pPr lvl="1"/>
            <a:r>
              <a:rPr lang="en-GB" b="1" dirty="0"/>
              <a:t>Linen Losses</a:t>
            </a:r>
          </a:p>
          <a:p>
            <a:pPr lvl="2"/>
            <a:r>
              <a:rPr lang="en-GB" dirty="0"/>
              <a:t>19,87% of losses during 2016/17</a:t>
            </a:r>
          </a:p>
          <a:p>
            <a:pPr marL="180000" lvl="2" indent="0">
              <a:buNone/>
            </a:pPr>
            <a:endParaRPr lang="en-GB" dirty="0"/>
          </a:p>
          <a:p>
            <a:pPr lvl="1"/>
            <a:r>
              <a:rPr lang="en-GB" b="1" dirty="0"/>
              <a:t>Cost of in-house service</a:t>
            </a:r>
          </a:p>
          <a:p>
            <a:pPr lvl="3"/>
            <a:r>
              <a:rPr lang="en-GB" dirty="0"/>
              <a:t>Mainly driven by salary wages</a:t>
            </a:r>
          </a:p>
          <a:p>
            <a:pPr marL="360000" lvl="3" indent="0">
              <a:buNone/>
            </a:pPr>
            <a:endParaRPr lang="en-GB" dirty="0"/>
          </a:p>
          <a:p>
            <a:pPr lvl="1"/>
            <a:r>
              <a:rPr lang="en-GB" b="1" dirty="0"/>
              <a:t>Operations &amp; Maintenance </a:t>
            </a:r>
            <a:r>
              <a:rPr lang="en-GB" dirty="0"/>
              <a:t>of industrial laundry equipment</a:t>
            </a:r>
          </a:p>
          <a:p>
            <a:pPr lvl="3"/>
            <a:r>
              <a:rPr lang="en-GB" dirty="0"/>
              <a:t>Cost linked to exchange rate</a:t>
            </a:r>
          </a:p>
          <a:p>
            <a:pPr lvl="3"/>
            <a:r>
              <a:rPr lang="en-GB" dirty="0"/>
              <a:t>Aging equipment</a:t>
            </a:r>
          </a:p>
          <a:p>
            <a:pPr lvl="3"/>
            <a:r>
              <a:rPr lang="en-GB" dirty="0"/>
              <a:t>Utility costs</a:t>
            </a:r>
          </a:p>
          <a:p>
            <a:pPr marL="360000" lvl="3" indent="0">
              <a:buNone/>
            </a:pPr>
            <a:endParaRPr lang="en-GB" dirty="0"/>
          </a:p>
          <a:p>
            <a:pPr lvl="1"/>
            <a:r>
              <a:rPr lang="en-GB" b="1" dirty="0"/>
              <a:t>Western Cape Drought</a:t>
            </a:r>
          </a:p>
          <a:p>
            <a:pPr lvl="2"/>
            <a:r>
              <a:rPr lang="en-GB" dirty="0"/>
              <a:t>Water usage, availability, and cost</a:t>
            </a:r>
          </a:p>
          <a:p>
            <a:pPr lvl="4"/>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85</a:t>
            </a:fld>
            <a:endParaRPr lang="en-ZA" dirty="0"/>
          </a:p>
        </p:txBody>
      </p:sp>
    </p:spTree>
    <p:custDataLst>
      <p:tags r:id="rId1"/>
    </p:custDataLst>
    <p:extLst>
      <p:ext uri="{BB962C8B-B14F-4D97-AF65-F5344CB8AC3E}">
        <p14:creationId xmlns:p14="http://schemas.microsoft.com/office/powerpoint/2010/main" xmlns="" val="13517915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5025"/>
            <a:ext cx="8597205" cy="559256"/>
          </a:xfrm>
        </p:spPr>
        <p:txBody>
          <a:bodyPr>
            <a:normAutofit fontScale="90000"/>
          </a:bodyPr>
          <a:lstStyle/>
          <a:p>
            <a:r>
              <a:rPr lang="en-GB" dirty="0">
                <a:solidFill>
                  <a:schemeClr val="bg2">
                    <a:lumMod val="50000"/>
                  </a:schemeClr>
                </a:solidFill>
              </a:rPr>
              <a:t>Service Strategies to mitigate Challenges</a:t>
            </a:r>
            <a:r>
              <a:rPr lang="en-GB" dirty="0">
                <a:solidFill>
                  <a:schemeClr val="tx1"/>
                </a:solidFill>
              </a:rPr>
              <a:t/>
            </a:r>
            <a:br>
              <a:rPr lang="en-GB" dirty="0">
                <a:solidFill>
                  <a:schemeClr val="tx1"/>
                </a:solidFill>
              </a:rPr>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pPr lvl="1"/>
            <a:r>
              <a:rPr lang="en-GB" b="1" dirty="0"/>
              <a:t>Reducing Linen Losses</a:t>
            </a:r>
            <a:r>
              <a:rPr lang="en-GB" dirty="0"/>
              <a:t>:</a:t>
            </a:r>
          </a:p>
          <a:p>
            <a:pPr lvl="2"/>
            <a:r>
              <a:rPr lang="en-GB" dirty="0"/>
              <a:t>Performing regular linen audits, training and awareness campaign at facilities for performing physical stock counts,</a:t>
            </a:r>
          </a:p>
          <a:p>
            <a:pPr lvl="2"/>
            <a:r>
              <a:rPr lang="en-GB" dirty="0"/>
              <a:t>Exploring option to use Radio Frequency Identification Devices (RFID)</a:t>
            </a:r>
          </a:p>
          <a:p>
            <a:pPr lvl="1"/>
            <a:r>
              <a:rPr lang="en-GB" b="1" dirty="0"/>
              <a:t>Cost of in-house service</a:t>
            </a:r>
          </a:p>
          <a:p>
            <a:pPr lvl="3"/>
            <a:r>
              <a:rPr lang="en-GB" dirty="0"/>
              <a:t>Reducing G&amp;S cost items</a:t>
            </a:r>
          </a:p>
          <a:p>
            <a:pPr lvl="3"/>
            <a:r>
              <a:rPr lang="en-GB" dirty="0"/>
              <a:t>Efficient use of staff and logistics (e.g. transport and routes)</a:t>
            </a:r>
          </a:p>
          <a:p>
            <a:pPr lvl="1"/>
            <a:r>
              <a:rPr lang="en-GB" b="1" dirty="0"/>
              <a:t>Operations &amp; Maintenance </a:t>
            </a:r>
            <a:r>
              <a:rPr lang="en-GB" dirty="0"/>
              <a:t>of industrial laundry equipment</a:t>
            </a:r>
          </a:p>
          <a:p>
            <a:pPr lvl="3"/>
            <a:r>
              <a:rPr lang="en-GB" dirty="0"/>
              <a:t>Maintenance plan for new equipment</a:t>
            </a:r>
          </a:p>
          <a:p>
            <a:pPr lvl="3"/>
            <a:r>
              <a:rPr lang="en-GB" dirty="0"/>
              <a:t>Capital investment for replacing equipment considering the total cost of ownership (service life, maintenance, operations, etc)</a:t>
            </a:r>
          </a:p>
          <a:p>
            <a:pPr lvl="3"/>
            <a:r>
              <a:rPr lang="en-GB" dirty="0"/>
              <a:t>Energy and water saving equipment</a:t>
            </a:r>
          </a:p>
          <a:p>
            <a:pPr lvl="1"/>
            <a:r>
              <a:rPr lang="en-GB" b="1" dirty="0"/>
              <a:t>Western Cape Drought</a:t>
            </a:r>
          </a:p>
          <a:p>
            <a:pPr lvl="2"/>
            <a:r>
              <a:rPr lang="en-GB" dirty="0"/>
              <a:t>Water Security Programme: use of underground water (from boreholes)</a:t>
            </a:r>
          </a:p>
          <a:p>
            <a:pPr lvl="2"/>
            <a:r>
              <a:rPr lang="en-GB" dirty="0"/>
              <a:t>Optimised tunnel washers and washer-extractors use and loads</a:t>
            </a:r>
          </a:p>
          <a:p>
            <a:pPr lvl="2"/>
            <a:endParaRPr lang="en-GB" dirty="0"/>
          </a:p>
          <a:p>
            <a:pPr lvl="2"/>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86</a:t>
            </a:fld>
            <a:endParaRPr lang="en-ZA" dirty="0"/>
          </a:p>
        </p:txBody>
      </p:sp>
    </p:spTree>
    <p:custDataLst>
      <p:tags r:id="rId1"/>
    </p:custDataLst>
    <p:extLst>
      <p:ext uri="{BB962C8B-B14F-4D97-AF65-F5344CB8AC3E}">
        <p14:creationId xmlns:p14="http://schemas.microsoft.com/office/powerpoint/2010/main" xmlns="" val="2753743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GB" b="1" dirty="0"/>
              <a:t>Management of Healthcare Waste</a:t>
            </a:r>
          </a:p>
        </p:txBody>
      </p:sp>
    </p:spTree>
    <p:custDataLst>
      <p:tags r:id="rId1"/>
    </p:custDataLst>
    <p:extLst>
      <p:ext uri="{BB962C8B-B14F-4D97-AF65-F5344CB8AC3E}">
        <p14:creationId xmlns:p14="http://schemas.microsoft.com/office/powerpoint/2010/main" xmlns="" val="10024948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5025"/>
            <a:ext cx="8597205" cy="559256"/>
          </a:xfrm>
        </p:spPr>
        <p:txBody>
          <a:bodyPr>
            <a:normAutofit fontScale="90000"/>
          </a:bodyPr>
          <a:lstStyle/>
          <a:p>
            <a:r>
              <a:rPr lang="en-GB" dirty="0"/>
              <a:t>Service Delivery Strategy</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r>
              <a:rPr lang="en-GB" sz="1800" dirty="0"/>
              <a:t>World Health Organisation’s Core Principles</a:t>
            </a:r>
          </a:p>
          <a:p>
            <a:endParaRPr lang="en-GB" sz="1800" dirty="0"/>
          </a:p>
          <a:p>
            <a:pPr marL="0" lvl="1" indent="0">
              <a:buNone/>
            </a:pPr>
            <a:r>
              <a:rPr lang="en-GB" sz="1800" dirty="0"/>
              <a:t>A holistic approach to healthcare waste management should include :</a:t>
            </a:r>
          </a:p>
          <a:p>
            <a:pPr marL="0" lvl="1" indent="0">
              <a:buNone/>
            </a:pPr>
            <a:endParaRPr lang="en-GB" sz="1800" dirty="0"/>
          </a:p>
          <a:p>
            <a:pPr lvl="3"/>
            <a:r>
              <a:rPr lang="en-GB" sz="1800" dirty="0"/>
              <a:t>a clear delineation of responsibilities</a:t>
            </a:r>
          </a:p>
          <a:p>
            <a:pPr marL="360000" lvl="3" indent="0">
              <a:buNone/>
            </a:pPr>
            <a:endParaRPr lang="en-GB" sz="1800" dirty="0"/>
          </a:p>
          <a:p>
            <a:pPr lvl="3"/>
            <a:r>
              <a:rPr lang="en-GB" sz="1800" dirty="0"/>
              <a:t>occupational health and safety programs</a:t>
            </a:r>
          </a:p>
          <a:p>
            <a:pPr marL="360000" lvl="3" indent="0">
              <a:buNone/>
            </a:pPr>
            <a:endParaRPr lang="en-GB" sz="1800" dirty="0"/>
          </a:p>
          <a:p>
            <a:pPr lvl="3"/>
            <a:r>
              <a:rPr lang="en-GB" sz="1800" dirty="0"/>
              <a:t>waste minimisation and segregation</a:t>
            </a:r>
          </a:p>
          <a:p>
            <a:pPr marL="360000" lvl="3" indent="0">
              <a:buNone/>
            </a:pPr>
            <a:endParaRPr lang="en-GB" sz="1800" dirty="0"/>
          </a:p>
          <a:p>
            <a:pPr lvl="3"/>
            <a:r>
              <a:rPr lang="en-GB" sz="1800" dirty="0"/>
              <a:t>the development and adoption of safe and environmentally sound technologies</a:t>
            </a:r>
          </a:p>
          <a:p>
            <a:pPr marL="360000" lvl="3" indent="0">
              <a:buNone/>
            </a:pPr>
            <a:endParaRPr lang="en-GB" sz="1800" dirty="0"/>
          </a:p>
          <a:p>
            <a:pPr lvl="3"/>
            <a:r>
              <a:rPr lang="en-GB" sz="1800" dirty="0"/>
              <a:t>capacity building.</a:t>
            </a:r>
          </a:p>
          <a:p>
            <a:pPr marL="180000" lvl="2" indent="0">
              <a:buNone/>
            </a:pPr>
            <a:endParaRPr lang="en-GB" dirty="0"/>
          </a:p>
          <a:p>
            <a:pPr lvl="2"/>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88</a:t>
            </a:fld>
            <a:endParaRPr lang="en-ZA" dirty="0"/>
          </a:p>
        </p:txBody>
      </p:sp>
    </p:spTree>
    <p:custDataLst>
      <p:tags r:id="rId1"/>
    </p:custDataLst>
    <p:extLst>
      <p:ext uri="{BB962C8B-B14F-4D97-AF65-F5344CB8AC3E}">
        <p14:creationId xmlns:p14="http://schemas.microsoft.com/office/powerpoint/2010/main" xmlns="" val="27565469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4" y="332656"/>
            <a:ext cx="8597205" cy="559256"/>
          </a:xfrm>
        </p:spPr>
        <p:txBody>
          <a:bodyPr/>
          <a:lstStyle/>
          <a:p>
            <a:r>
              <a:rPr lang="en-GB" dirty="0"/>
              <a:t>Service Delivery Framework</a:t>
            </a:r>
            <a:br>
              <a:rPr lang="en-GB"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89</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lnSpcReduction="10000"/>
          </a:bodyPr>
          <a:lstStyle/>
          <a:p>
            <a:pPr marL="0" lvl="1" indent="0">
              <a:buNone/>
            </a:pPr>
            <a:endParaRPr lang="en-GB" dirty="0"/>
          </a:p>
          <a:p>
            <a:pPr lvl="1"/>
            <a:r>
              <a:rPr lang="en-GB" sz="2400" dirty="0"/>
              <a:t>Policy Framework for the </a:t>
            </a:r>
            <a:r>
              <a:rPr lang="en-GB" sz="2400" i="1" dirty="0"/>
              <a:t>Management of Health Care Risk Waste </a:t>
            </a:r>
            <a:r>
              <a:rPr lang="en-GB" sz="2400" dirty="0"/>
              <a:t>within WCG Health approved 15 September 2016</a:t>
            </a:r>
          </a:p>
          <a:p>
            <a:pPr marL="0" lvl="1" indent="0">
              <a:buNone/>
            </a:pPr>
            <a:endParaRPr lang="en-GB" sz="2400" dirty="0"/>
          </a:p>
          <a:p>
            <a:pPr lvl="1"/>
            <a:r>
              <a:rPr lang="en-GB" sz="2400" dirty="0"/>
              <a:t>Use of different technologies for treating HCRW reducing the amount of medical waste to be incinerated (source of pollution) – non-burn treatment technologies</a:t>
            </a:r>
          </a:p>
          <a:p>
            <a:pPr marL="180000" lvl="2" indent="0">
              <a:buNone/>
            </a:pPr>
            <a:endParaRPr lang="en-GB" sz="2400" dirty="0"/>
          </a:p>
          <a:p>
            <a:pPr marL="180000" lvl="2" indent="0">
              <a:buNone/>
            </a:pPr>
            <a:endParaRPr lang="en-GB" sz="2400" dirty="0"/>
          </a:p>
          <a:p>
            <a:pPr lvl="1"/>
            <a:r>
              <a:rPr lang="en-GB" sz="2400" dirty="0"/>
              <a:t>Total Ban of Mercury ( </a:t>
            </a:r>
            <a:r>
              <a:rPr lang="en-GB" sz="2400" dirty="0" err="1"/>
              <a:t>Minimata</a:t>
            </a:r>
            <a:r>
              <a:rPr lang="en-GB" sz="2400" dirty="0"/>
              <a:t> Declaration – SA is a signatory) </a:t>
            </a:r>
          </a:p>
          <a:p>
            <a:pPr lvl="2"/>
            <a:endParaRPr lang="en-GB" sz="2400" dirty="0"/>
          </a:p>
          <a:p>
            <a:endParaRPr lang="en-ZA" dirty="0"/>
          </a:p>
        </p:txBody>
      </p:sp>
    </p:spTree>
    <p:extLst>
      <p:ext uri="{BB962C8B-B14F-4D97-AF65-F5344CB8AC3E}">
        <p14:creationId xmlns:p14="http://schemas.microsoft.com/office/powerpoint/2010/main" xmlns="" val="2409017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Other Statutory Governance structures </a:t>
            </a:r>
          </a:p>
        </p:txBody>
      </p:sp>
      <p:sp>
        <p:nvSpPr>
          <p:cNvPr id="3" name="Slide Number Placeholder 2"/>
          <p:cNvSpPr>
            <a:spLocks noGrp="1"/>
          </p:cNvSpPr>
          <p:nvPr>
            <p:ph type="sldNum" sz="quarter" idx="4"/>
          </p:nvPr>
        </p:nvSpPr>
        <p:spPr/>
        <p:txBody>
          <a:bodyPr/>
          <a:lstStyle/>
          <a:p>
            <a:fld id="{8406839F-D7A4-4E5D-B93D-768AD4D1DB36}" type="slidenum">
              <a:rPr lang="en-ZA" smtClean="0"/>
              <a:pPr/>
              <a:t>9</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marL="360000" lvl="1">
              <a:buBlip>
                <a:blip r:embed="rId2"/>
              </a:buBlip>
              <a:defRPr/>
            </a:pPr>
            <a:r>
              <a:rPr lang="en-ZA" sz="2400" b="1" dirty="0">
                <a:solidFill>
                  <a:prstClr val="black"/>
                </a:solidFill>
              </a:rPr>
              <a:t>Provincial Health Council </a:t>
            </a:r>
          </a:p>
          <a:p>
            <a:pPr marL="360000" lvl="1">
              <a:buBlip>
                <a:blip r:embed="rId2"/>
              </a:buBlip>
              <a:defRPr/>
            </a:pPr>
            <a:endParaRPr lang="en-ZA" sz="2400" dirty="0">
              <a:solidFill>
                <a:prstClr val="black"/>
              </a:solidFill>
            </a:endParaRPr>
          </a:p>
          <a:p>
            <a:pPr marL="360000" lvl="1">
              <a:buBlip>
                <a:blip r:embed="rId2"/>
              </a:buBlip>
              <a:defRPr/>
            </a:pPr>
            <a:r>
              <a:rPr lang="en-ZA" sz="2400" b="1" dirty="0">
                <a:solidFill>
                  <a:prstClr val="black"/>
                </a:solidFill>
              </a:rPr>
              <a:t>District Health Councils in all districts</a:t>
            </a:r>
          </a:p>
          <a:p>
            <a:pPr marL="360000" lvl="1">
              <a:buBlip>
                <a:blip r:embed="rId2"/>
              </a:buBlip>
              <a:defRPr/>
            </a:pPr>
            <a:endParaRPr lang="en-ZA" sz="2400" dirty="0">
              <a:solidFill>
                <a:prstClr val="black"/>
              </a:solidFill>
            </a:endParaRPr>
          </a:p>
          <a:p>
            <a:pPr marL="360000" lvl="1">
              <a:buBlip>
                <a:blip r:embed="rId2"/>
              </a:buBlip>
              <a:defRPr/>
            </a:pPr>
            <a:r>
              <a:rPr lang="en-ZA" sz="2400" b="1" dirty="0">
                <a:solidFill>
                  <a:prstClr val="black"/>
                </a:solidFill>
              </a:rPr>
              <a:t>Hospital Boards and Clinic Committees : </a:t>
            </a:r>
          </a:p>
          <a:p>
            <a:pPr marL="540000" lvl="2">
              <a:buBlip>
                <a:blip r:embed="rId2"/>
              </a:buBlip>
              <a:defRPr/>
            </a:pPr>
            <a:r>
              <a:rPr lang="en-ZA" sz="2400" dirty="0">
                <a:solidFill>
                  <a:prstClr val="black"/>
                </a:solidFill>
              </a:rPr>
              <a:t>Legislation amended in 2017 and regulations passed in 2018</a:t>
            </a:r>
          </a:p>
          <a:p>
            <a:pPr marL="540000" lvl="2">
              <a:buBlip>
                <a:blip r:embed="rId2"/>
              </a:buBlip>
              <a:defRPr/>
            </a:pPr>
            <a:r>
              <a:rPr lang="en-ZA" sz="2400" dirty="0">
                <a:solidFill>
                  <a:prstClr val="black"/>
                </a:solidFill>
              </a:rPr>
              <a:t>Implementation in progress</a:t>
            </a:r>
          </a:p>
          <a:p>
            <a:pPr marL="540000" lvl="2">
              <a:buBlip>
                <a:blip r:embed="rId2"/>
              </a:buBlip>
              <a:defRPr/>
            </a:pPr>
            <a:r>
              <a:rPr lang="en-ZA" sz="2400" dirty="0">
                <a:solidFill>
                  <a:prstClr val="black"/>
                </a:solidFill>
              </a:rPr>
              <a:t>Formalises the establishment of clinic committees. </a:t>
            </a:r>
          </a:p>
          <a:p>
            <a:endParaRPr lang="en-ZA" dirty="0"/>
          </a:p>
        </p:txBody>
      </p:sp>
    </p:spTree>
    <p:extLst>
      <p:ext uri="{BB962C8B-B14F-4D97-AF65-F5344CB8AC3E}">
        <p14:creationId xmlns:p14="http://schemas.microsoft.com/office/powerpoint/2010/main" xmlns="" val="25126662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6230"/>
            <a:ext cx="8597205" cy="559256"/>
          </a:xfrm>
        </p:spPr>
        <p:txBody>
          <a:bodyPr>
            <a:normAutofit fontScale="90000"/>
          </a:bodyPr>
          <a:lstStyle/>
          <a:p>
            <a:r>
              <a:rPr lang="en-GB" dirty="0"/>
              <a:t>Service Configuration</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a:bodyPr>
          <a:lstStyle/>
          <a:p>
            <a:r>
              <a:rPr lang="en-GB" sz="1800" dirty="0"/>
              <a:t>Current </a:t>
            </a:r>
          </a:p>
          <a:p>
            <a:pPr lvl="1"/>
            <a:r>
              <a:rPr lang="en-GB" sz="1800" dirty="0"/>
              <a:t>Two service providers are responsible for the collection of </a:t>
            </a:r>
            <a:r>
              <a:rPr lang="en-GB" sz="1800" dirty="0" err="1"/>
              <a:t>HCRW</a:t>
            </a:r>
            <a:endParaRPr lang="en-GB" sz="1800" dirty="0"/>
          </a:p>
          <a:p>
            <a:pPr marL="0" lvl="1" indent="0">
              <a:buNone/>
            </a:pPr>
            <a:endParaRPr lang="en-GB" sz="1800" dirty="0"/>
          </a:p>
          <a:p>
            <a:pPr lvl="1"/>
            <a:r>
              <a:rPr lang="en-GB" sz="1800" dirty="0"/>
              <a:t>One service provider is responsible for the removal and treatment of heavy metal waste</a:t>
            </a:r>
          </a:p>
          <a:p>
            <a:pPr marL="0" lvl="1" indent="0">
              <a:buNone/>
            </a:pPr>
            <a:endParaRPr lang="en-GB" sz="1800" dirty="0"/>
          </a:p>
          <a:p>
            <a:pPr lvl="1"/>
            <a:r>
              <a:rPr lang="en-GB" sz="1800" dirty="0"/>
              <a:t>One sterilisation heat friction system which treats infectious waste on-site</a:t>
            </a:r>
          </a:p>
          <a:p>
            <a:pPr marL="0" lvl="1" indent="0">
              <a:buNone/>
            </a:pPr>
            <a:endParaRPr lang="en-GB" sz="1800" dirty="0"/>
          </a:p>
          <a:p>
            <a:pPr marL="0" lvl="1" indent="0">
              <a:buNone/>
            </a:pPr>
            <a:r>
              <a:rPr lang="en-GB" sz="1800" b="1" dirty="0"/>
              <a:t>Planned</a:t>
            </a:r>
          </a:p>
          <a:p>
            <a:pPr lvl="1"/>
            <a:r>
              <a:rPr lang="en-GB" sz="1800" dirty="0"/>
              <a:t>Incremental additional use of alternative technologies for the in hospital treatment of infectious and sharp waste and the disposal as general waste</a:t>
            </a:r>
          </a:p>
          <a:p>
            <a:pPr lvl="2"/>
            <a:r>
              <a:rPr lang="en-GB" sz="1800" dirty="0"/>
              <a:t>Reduce costs for infectious waste treatment</a:t>
            </a:r>
          </a:p>
          <a:p>
            <a:pPr lvl="2"/>
            <a:r>
              <a:rPr lang="en-GB" sz="1800" dirty="0"/>
              <a:t>Environmental friendly (transport and incinerator)</a:t>
            </a: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90</a:t>
            </a:fld>
            <a:endParaRPr lang="en-ZA" dirty="0"/>
          </a:p>
        </p:txBody>
      </p:sp>
    </p:spTree>
    <p:custDataLst>
      <p:tags r:id="rId1"/>
    </p:custDataLst>
    <p:extLst>
      <p:ext uri="{BB962C8B-B14F-4D97-AF65-F5344CB8AC3E}">
        <p14:creationId xmlns:p14="http://schemas.microsoft.com/office/powerpoint/2010/main" xmlns="" val="7262198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4626"/>
            <a:ext cx="8597205" cy="559256"/>
          </a:xfrm>
        </p:spPr>
        <p:txBody>
          <a:bodyPr>
            <a:normAutofit fontScale="90000"/>
          </a:bodyPr>
          <a:lstStyle/>
          <a:p>
            <a:r>
              <a:rPr lang="en-GB" dirty="0"/>
              <a:t>Service Statistics</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Autofit/>
          </a:bodyPr>
          <a:lstStyle/>
          <a:p>
            <a:pPr marL="0" lvl="1" indent="0">
              <a:buNone/>
            </a:pPr>
            <a:endParaRPr lang="en-GB" sz="1800" dirty="0"/>
          </a:p>
          <a:p>
            <a:pPr lvl="1"/>
            <a:r>
              <a:rPr lang="en-GB" sz="2400" dirty="0"/>
              <a:t>Benchmarks for weight of waste per bed by type of hospital developed. </a:t>
            </a:r>
          </a:p>
          <a:p>
            <a:pPr marL="0" lvl="1" indent="0">
              <a:buNone/>
            </a:pPr>
            <a:endParaRPr lang="en-GB" sz="2400" dirty="0"/>
          </a:p>
          <a:p>
            <a:pPr lvl="1"/>
            <a:r>
              <a:rPr lang="en-GB" sz="2400" dirty="0"/>
              <a:t>Generation of HCRW is also cyclical with peaks during winter and over December and January</a:t>
            </a:r>
          </a:p>
          <a:p>
            <a:pPr marL="0" lvl="1" indent="0">
              <a:buNone/>
            </a:pPr>
            <a:endParaRPr lang="en-GB" sz="2400" dirty="0"/>
          </a:p>
          <a:p>
            <a:pPr lvl="1"/>
            <a:r>
              <a:rPr lang="en-GB" sz="2400" dirty="0"/>
              <a:t>Last year 2 057 ton of HCRW from hospitals have been incinerated </a:t>
            </a:r>
          </a:p>
          <a:p>
            <a:pPr marL="0" lvl="1" indent="0">
              <a:buNone/>
            </a:pPr>
            <a:endParaRPr lang="en-GB" sz="2400" dirty="0"/>
          </a:p>
          <a:p>
            <a:pPr lvl="1"/>
            <a:r>
              <a:rPr lang="en-GB" sz="2400" dirty="0"/>
              <a:t>Upgrade of stores and provision of fridges for anatomical waste in recent years</a:t>
            </a: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91</a:t>
            </a:fld>
            <a:endParaRPr lang="en-ZA" dirty="0"/>
          </a:p>
        </p:txBody>
      </p:sp>
    </p:spTree>
    <p:custDataLst>
      <p:tags r:id="rId1"/>
    </p:custDataLst>
    <p:extLst>
      <p:ext uri="{BB962C8B-B14F-4D97-AF65-F5344CB8AC3E}">
        <p14:creationId xmlns:p14="http://schemas.microsoft.com/office/powerpoint/2010/main" xmlns="" val="2993259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86230"/>
            <a:ext cx="8597205" cy="559256"/>
          </a:xfrm>
        </p:spPr>
        <p:txBody>
          <a:bodyPr>
            <a:normAutofit fontScale="90000"/>
          </a:bodyPr>
          <a:lstStyle/>
          <a:p>
            <a:r>
              <a:rPr lang="en-GB" dirty="0"/>
              <a:t>Service Challenges &amp; Mitigation Strategies</a:t>
            </a:r>
            <a:br>
              <a:rPr lang="en-GB" dirty="0"/>
            </a:br>
            <a:endParaRPr lang="en-GB" dirty="0"/>
          </a:p>
        </p:txBody>
      </p:sp>
      <p:sp>
        <p:nvSpPr>
          <p:cNvPr id="7" name="Text Placeholder 6"/>
          <p:cNvSpPr>
            <a:spLocks noGrp="1"/>
          </p:cNvSpPr>
          <p:nvPr>
            <p:ph type="body" sz="quarter" idx="13"/>
          </p:nvPr>
        </p:nvSpPr>
        <p:spPr/>
        <p:txBody>
          <a:bodyPr/>
          <a:lstStyle/>
          <a:p>
            <a:r>
              <a:rPr lang="en-GB" i="0" dirty="0">
                <a:solidFill>
                  <a:schemeClr val="tx1"/>
                </a:solidFill>
              </a:rPr>
              <a:t>Service Challenges </a:t>
            </a:r>
          </a:p>
        </p:txBody>
      </p:sp>
      <p:sp>
        <p:nvSpPr>
          <p:cNvPr id="4" name="Text Placeholder 3"/>
          <p:cNvSpPr>
            <a:spLocks noGrp="1"/>
          </p:cNvSpPr>
          <p:nvPr>
            <p:ph type="body" sz="quarter" idx="10"/>
          </p:nvPr>
        </p:nvSpPr>
        <p:spPr/>
        <p:txBody>
          <a:bodyPr/>
          <a:lstStyle/>
          <a:p>
            <a:pPr lvl="1"/>
            <a:r>
              <a:rPr lang="en-GB" sz="2000" dirty="0"/>
              <a:t>Only one HCRW disposal facility in Western Cape</a:t>
            </a:r>
          </a:p>
          <a:p>
            <a:pPr lvl="1"/>
            <a:r>
              <a:rPr lang="en-GB" sz="2000" dirty="0"/>
              <a:t>Limited HCRW service providers in the country </a:t>
            </a:r>
          </a:p>
          <a:p>
            <a:pPr lvl="1"/>
            <a:r>
              <a:rPr lang="en-GB" sz="2000" dirty="0"/>
              <a:t>Contribution to environmental pollution with the use of incinerators</a:t>
            </a:r>
          </a:p>
          <a:p>
            <a:pPr lvl="1"/>
            <a:r>
              <a:rPr lang="en-GB" sz="2000" dirty="0"/>
              <a:t>Increasing cost of the services</a:t>
            </a:r>
          </a:p>
          <a:p>
            <a:pPr marL="0" lvl="1" indent="0">
              <a:buNone/>
            </a:pPr>
            <a:endParaRPr lang="en-GB" sz="2000" b="1" dirty="0"/>
          </a:p>
          <a:p>
            <a:pPr marL="0" lvl="1" indent="0">
              <a:buNone/>
            </a:pPr>
            <a:endParaRPr lang="en-GB" sz="2000" b="1" dirty="0"/>
          </a:p>
          <a:p>
            <a:pPr marL="0" lvl="1" indent="0">
              <a:buNone/>
            </a:pPr>
            <a:r>
              <a:rPr lang="en-GB" sz="2000" b="1" dirty="0"/>
              <a:t>Service Strategies to Mitigate Challenges</a:t>
            </a:r>
          </a:p>
          <a:p>
            <a:pPr marL="0" lvl="1" indent="0">
              <a:buNone/>
            </a:pPr>
            <a:endParaRPr lang="en-GB" sz="2000" b="1" dirty="0"/>
          </a:p>
          <a:p>
            <a:pPr lvl="1"/>
            <a:r>
              <a:rPr lang="en-GB" sz="2000" dirty="0"/>
              <a:t>Use of alternative on-site technologies</a:t>
            </a:r>
          </a:p>
          <a:p>
            <a:pPr lvl="1"/>
            <a:r>
              <a:rPr lang="en-GB" sz="2000" dirty="0"/>
              <a:t>Continuous training and awareness programmes for health operators </a:t>
            </a:r>
          </a:p>
          <a:p>
            <a:pPr lvl="1"/>
            <a:r>
              <a:rPr lang="en-GB" sz="2000" dirty="0"/>
              <a:t>Ensure adequate physical space and technology is available for HCRW</a:t>
            </a:r>
          </a:p>
          <a:p>
            <a:pPr marL="0" lvl="1" indent="0">
              <a:buNone/>
            </a:pPr>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92</a:t>
            </a:fld>
            <a:endParaRPr lang="en-ZA" dirty="0"/>
          </a:p>
        </p:txBody>
      </p:sp>
    </p:spTree>
    <p:custDataLst>
      <p:tags r:id="rId1"/>
    </p:custDataLst>
    <p:extLst>
      <p:ext uri="{BB962C8B-B14F-4D97-AF65-F5344CB8AC3E}">
        <p14:creationId xmlns:p14="http://schemas.microsoft.com/office/powerpoint/2010/main" xmlns="" val="16897710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92500"/>
          </a:bodyPr>
          <a:lstStyle/>
          <a:p>
            <a:r>
              <a:rPr lang="en-GB" b="1" dirty="0"/>
              <a:t>Planning and Maintenance of Infrastructure</a:t>
            </a:r>
          </a:p>
        </p:txBody>
      </p:sp>
    </p:spTree>
    <p:custDataLst>
      <p:tags r:id="rId1"/>
    </p:custDataLst>
    <p:extLst>
      <p:ext uri="{BB962C8B-B14F-4D97-AF65-F5344CB8AC3E}">
        <p14:creationId xmlns:p14="http://schemas.microsoft.com/office/powerpoint/2010/main" xmlns="" val="34585303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3024" y="354405"/>
            <a:ext cx="8597205" cy="559256"/>
          </a:xfrm>
        </p:spPr>
        <p:txBody>
          <a:bodyPr>
            <a:normAutofit fontScale="90000"/>
          </a:bodyPr>
          <a:lstStyle/>
          <a:p>
            <a:r>
              <a:rPr lang="en-GB" dirty="0"/>
              <a:t>5Ls Strategy</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normAutofit lnSpcReduction="10000"/>
          </a:bodyPr>
          <a:lstStyle/>
          <a:p>
            <a:pPr lvl="1"/>
            <a:r>
              <a:rPr lang="en-GB" dirty="0"/>
              <a:t>Long life</a:t>
            </a:r>
          </a:p>
          <a:p>
            <a:pPr lvl="2"/>
            <a:r>
              <a:rPr lang="en-GB" dirty="0"/>
              <a:t>Focus on infrastructure life cycle including </a:t>
            </a:r>
          </a:p>
          <a:p>
            <a:pPr marL="180000" lvl="2" indent="0">
              <a:buNone/>
            </a:pPr>
            <a:r>
              <a:rPr lang="en-GB" dirty="0"/>
              <a:t>    maintenance</a:t>
            </a:r>
          </a:p>
          <a:p>
            <a:pPr marL="180000" lvl="2" indent="0">
              <a:buNone/>
            </a:pPr>
            <a:endParaRPr lang="en-GB" dirty="0"/>
          </a:p>
          <a:p>
            <a:pPr lvl="1"/>
            <a:r>
              <a:rPr lang="en-GB" dirty="0"/>
              <a:t>Low Impact</a:t>
            </a:r>
          </a:p>
          <a:p>
            <a:pPr lvl="2"/>
            <a:r>
              <a:rPr lang="en-GB" dirty="0"/>
              <a:t>Sustainable use of natural resources and low </a:t>
            </a:r>
          </a:p>
          <a:p>
            <a:pPr marL="180000" lvl="2" indent="0">
              <a:buNone/>
            </a:pPr>
            <a:r>
              <a:rPr lang="en-GB" dirty="0"/>
              <a:t>    carbon footprint</a:t>
            </a:r>
          </a:p>
          <a:p>
            <a:pPr marL="180000" lvl="2" indent="0">
              <a:buNone/>
            </a:pPr>
            <a:endParaRPr lang="en-GB" dirty="0"/>
          </a:p>
          <a:p>
            <a:pPr lvl="1"/>
            <a:r>
              <a:rPr lang="en-GB" dirty="0"/>
              <a:t>Loose Fit</a:t>
            </a:r>
          </a:p>
          <a:p>
            <a:pPr lvl="2"/>
            <a:r>
              <a:rPr lang="en-GB" dirty="0"/>
              <a:t>Flexibility, expandability, adaptability</a:t>
            </a:r>
          </a:p>
          <a:p>
            <a:pPr marL="180000" lvl="2" indent="0">
              <a:buNone/>
            </a:pPr>
            <a:endParaRPr lang="en-GB" dirty="0"/>
          </a:p>
          <a:p>
            <a:pPr lvl="1"/>
            <a:r>
              <a:rPr lang="en-GB" dirty="0"/>
              <a:t>Luminous Healing Space</a:t>
            </a:r>
          </a:p>
          <a:p>
            <a:pPr lvl="2"/>
            <a:r>
              <a:rPr lang="en-GB" dirty="0"/>
              <a:t>Healing environment for patient</a:t>
            </a:r>
          </a:p>
          <a:p>
            <a:pPr lvl="2"/>
            <a:r>
              <a:rPr lang="en-GB" dirty="0"/>
              <a:t>Efficient and pleasant working environment for staff</a:t>
            </a:r>
          </a:p>
          <a:p>
            <a:pPr marL="180000" lvl="2" indent="0">
              <a:buNone/>
            </a:pPr>
            <a:endParaRPr lang="en-GB" dirty="0"/>
          </a:p>
          <a:p>
            <a:pPr lvl="1"/>
            <a:r>
              <a:rPr lang="en-GB" dirty="0"/>
              <a:t>Lean Design and Construction</a:t>
            </a:r>
          </a:p>
          <a:p>
            <a:pPr lvl="2"/>
            <a:r>
              <a:rPr lang="en-GB" dirty="0"/>
              <a:t>Integrated design and construction</a:t>
            </a:r>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94</a:t>
            </a:fld>
            <a:endParaRPr lang="en-ZA" dirty="0"/>
          </a:p>
        </p:txBody>
      </p:sp>
      <p:pic>
        <p:nvPicPr>
          <p:cNvPr id="10" name="Picture 3">
            <a:extLst>
              <a:ext uri="{FF2B5EF4-FFF2-40B4-BE49-F238E27FC236}">
                <a16:creationId xmlns:a16="http://schemas.microsoft.com/office/drawing/2014/main" xmlns="" id="{83999E1B-DB13-B04D-AF1B-F7AB503B1CB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59151" y="1704228"/>
            <a:ext cx="3298825" cy="3182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10797714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E1406E-ABDC-084C-BC93-F9B5F5900A94}"/>
              </a:ext>
            </a:extLst>
          </p:cNvPr>
          <p:cNvSpPr>
            <a:spLocks noGrp="1"/>
          </p:cNvSpPr>
          <p:nvPr>
            <p:ph type="title"/>
          </p:nvPr>
        </p:nvSpPr>
        <p:spPr>
          <a:xfrm>
            <a:off x="295275" y="386230"/>
            <a:ext cx="8597205" cy="559256"/>
          </a:xfrm>
        </p:spPr>
        <p:txBody>
          <a:bodyPr>
            <a:normAutofit fontScale="90000"/>
          </a:bodyPr>
          <a:lstStyle/>
          <a:p>
            <a:r>
              <a:rPr lang="en-US" dirty="0"/>
              <a:t>Service Configuration – Immovable Asset Portfolio </a:t>
            </a:r>
            <a:br>
              <a:rPr lang="en-US" dirty="0"/>
            </a:br>
            <a:endParaRPr lang="en-US" dirty="0"/>
          </a:p>
        </p:txBody>
      </p:sp>
      <p:sp>
        <p:nvSpPr>
          <p:cNvPr id="3" name="Text Placeholder 2">
            <a:extLst>
              <a:ext uri="{FF2B5EF4-FFF2-40B4-BE49-F238E27FC236}">
                <a16:creationId xmlns:a16="http://schemas.microsoft.com/office/drawing/2014/main" xmlns="" id="{54B26C8B-68B2-F94B-A4DC-F349F7415F6F}"/>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xmlns="" id="{FE541886-10E8-E942-A6F5-29C04F2663B4}"/>
              </a:ext>
            </a:extLst>
          </p:cNvPr>
          <p:cNvSpPr>
            <a:spLocks noGrp="1"/>
          </p:cNvSpPr>
          <p:nvPr>
            <p:ph type="sldNum" sz="quarter" idx="4"/>
          </p:nvPr>
        </p:nvSpPr>
        <p:spPr/>
        <p:txBody>
          <a:bodyPr/>
          <a:lstStyle/>
          <a:p>
            <a:fld id="{8406839F-D7A4-4E5D-B93D-768AD4D1DB36}" type="slidenum">
              <a:rPr lang="en-ZA" smtClean="0"/>
              <a:pPr/>
              <a:t>95</a:t>
            </a:fld>
            <a:endParaRPr lang="en-ZA" dirty="0"/>
          </a:p>
        </p:txBody>
      </p:sp>
      <p:sp>
        <p:nvSpPr>
          <p:cNvPr id="5" name="Footer Placeholder 4">
            <a:extLst>
              <a:ext uri="{FF2B5EF4-FFF2-40B4-BE49-F238E27FC236}">
                <a16:creationId xmlns:a16="http://schemas.microsoft.com/office/drawing/2014/main" xmlns="" id="{E96351C4-0E5C-5C4B-949C-8D465790B37D}"/>
              </a:ext>
            </a:extLst>
          </p:cNvPr>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6" name="Text Placeholder 5">
            <a:extLst>
              <a:ext uri="{FF2B5EF4-FFF2-40B4-BE49-F238E27FC236}">
                <a16:creationId xmlns:a16="http://schemas.microsoft.com/office/drawing/2014/main" xmlns="" id="{F7CBF612-8AAC-1647-88BA-708618B3C296}"/>
              </a:ext>
            </a:extLst>
          </p:cNvPr>
          <p:cNvSpPr>
            <a:spLocks noGrp="1"/>
          </p:cNvSpPr>
          <p:nvPr>
            <p:ph type="body" sz="quarter" idx="10"/>
          </p:nvPr>
        </p:nvSpPr>
        <p:spPr/>
        <p:txBody>
          <a:bodyPr/>
          <a:lstStyle/>
          <a:p>
            <a:endParaRPr lang="en-US" dirty="0"/>
          </a:p>
        </p:txBody>
      </p:sp>
      <p:pic>
        <p:nvPicPr>
          <p:cNvPr id="7" name="Picture 6">
            <a:extLst>
              <a:ext uri="{FF2B5EF4-FFF2-40B4-BE49-F238E27FC236}">
                <a16:creationId xmlns:a16="http://schemas.microsoft.com/office/drawing/2014/main" xmlns="" id="{7B8A2C3A-D86D-284A-BA72-39BE8A620B59}"/>
              </a:ext>
            </a:extLst>
          </p:cNvPr>
          <p:cNvPicPr>
            <a:picLocks noChangeAspect="1"/>
          </p:cNvPicPr>
          <p:nvPr/>
        </p:nvPicPr>
        <p:blipFill>
          <a:blip r:embed="rId2" cstate="print"/>
          <a:stretch>
            <a:fillRect/>
          </a:stretch>
        </p:blipFill>
        <p:spPr>
          <a:xfrm>
            <a:off x="539552" y="1496867"/>
            <a:ext cx="8064896" cy="4641375"/>
          </a:xfrm>
          <a:prstGeom prst="rect">
            <a:avLst/>
          </a:prstGeom>
        </p:spPr>
      </p:pic>
    </p:spTree>
    <p:extLst>
      <p:ext uri="{BB962C8B-B14F-4D97-AF65-F5344CB8AC3E}">
        <p14:creationId xmlns:p14="http://schemas.microsoft.com/office/powerpoint/2010/main" xmlns="" val="42165833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403036"/>
            <a:ext cx="8597205" cy="559256"/>
          </a:xfrm>
        </p:spPr>
        <p:txBody>
          <a:bodyPr>
            <a:normAutofit fontScale="90000"/>
          </a:bodyPr>
          <a:lstStyle/>
          <a:p>
            <a:r>
              <a:rPr lang="en-GB" dirty="0"/>
              <a:t>Infrastructure Priorities</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lstStyle/>
          <a:p>
            <a:r>
              <a:rPr lang="en-GB" dirty="0"/>
              <a:t>Hospitals in the Metro and Rural (total number 52)</a:t>
            </a:r>
          </a:p>
          <a:p>
            <a:pPr lvl="1"/>
            <a:r>
              <a:rPr lang="en-GB" dirty="0"/>
              <a:t>Modernise (upgrade and extension) Emergency Centre</a:t>
            </a:r>
          </a:p>
          <a:p>
            <a:pPr lvl="1"/>
            <a:r>
              <a:rPr lang="en-GB" dirty="0"/>
              <a:t>Provide or upgrade acute psychiatric units</a:t>
            </a:r>
          </a:p>
          <a:p>
            <a:pPr lvl="1"/>
            <a:r>
              <a:rPr lang="en-GB" dirty="0"/>
              <a:t>Focus on maintenance and fire compliance</a:t>
            </a:r>
          </a:p>
          <a:p>
            <a:pPr lvl="1"/>
            <a:r>
              <a:rPr lang="en-GB" dirty="0"/>
              <a:t>Improve water and energy efficiencies</a:t>
            </a:r>
          </a:p>
          <a:p>
            <a:pPr lvl="1"/>
            <a:r>
              <a:rPr lang="en-GB" dirty="0"/>
              <a:t>Use of alternative water resources (underground water) instead of municipal water</a:t>
            </a:r>
          </a:p>
          <a:p>
            <a:pPr marL="0" lvl="1" indent="0">
              <a:buNone/>
            </a:pPr>
            <a:endParaRPr lang="en-GB" dirty="0"/>
          </a:p>
          <a:p>
            <a:pPr marL="0" lvl="1" indent="0">
              <a:buNone/>
            </a:pPr>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96</a:t>
            </a:fld>
            <a:endParaRPr lang="en-ZA" dirty="0"/>
          </a:p>
        </p:txBody>
      </p:sp>
      <p:pic>
        <p:nvPicPr>
          <p:cNvPr id="10" name="Picture 9">
            <a:extLst>
              <a:ext uri="{FF2B5EF4-FFF2-40B4-BE49-F238E27FC236}">
                <a16:creationId xmlns:a16="http://schemas.microsoft.com/office/drawing/2014/main" xmlns="" id="{94BA6C9B-CC25-BE4E-B510-BDCC4773064C}"/>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97"/>
          <a:stretch/>
        </p:blipFill>
        <p:spPr bwMode="auto">
          <a:xfrm>
            <a:off x="395536" y="3429000"/>
            <a:ext cx="1639169"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8" descr="C:\Users\55390242\Desktop\DoH\Projects\Mitchells Plain Hospital\Progress pics\2013.3.15\MPH 2013.3 (32).JPG">
            <a:extLst>
              <a:ext uri="{FF2B5EF4-FFF2-40B4-BE49-F238E27FC236}">
                <a16:creationId xmlns:a16="http://schemas.microsoft.com/office/drawing/2014/main" xmlns="" id="{054C9D7A-01B9-C54D-BBD2-43C8795FEC4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3768" y="3429000"/>
            <a:ext cx="1836205"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3">
            <a:extLst>
              <a:ext uri="{FF2B5EF4-FFF2-40B4-BE49-F238E27FC236}">
                <a16:creationId xmlns:a16="http://schemas.microsoft.com/office/drawing/2014/main" xmlns="" id="{EDB3AAE4-6AD5-FF45-BF15-F57F07E253AD}"/>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9035" y="3453552"/>
            <a:ext cx="1615061" cy="2423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4" descr="C:\Users\55390242\Desktop\DoH\Projects\Khayelitsha\Hospital\Progress pics\Dec 11\DSC06785.JPG">
            <a:extLst>
              <a:ext uri="{FF2B5EF4-FFF2-40B4-BE49-F238E27FC236}">
                <a16:creationId xmlns:a16="http://schemas.microsoft.com/office/drawing/2014/main" xmlns="" id="{B2BFF926-554C-9D47-A63B-39A76C2F273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38804" y="3861048"/>
            <a:ext cx="2153676" cy="161525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55902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5275" y="337861"/>
            <a:ext cx="8597205" cy="559256"/>
          </a:xfrm>
        </p:spPr>
        <p:txBody>
          <a:bodyPr>
            <a:normAutofit fontScale="90000"/>
          </a:bodyPr>
          <a:lstStyle/>
          <a:p>
            <a:r>
              <a:rPr lang="en-GB" dirty="0"/>
              <a:t> Service Statistics</a:t>
            </a:r>
            <a:br>
              <a:rPr lang="en-GB" dirty="0"/>
            </a:br>
            <a:endParaRPr lang="en-GB" dirty="0"/>
          </a:p>
        </p:txBody>
      </p:sp>
      <p:sp>
        <p:nvSpPr>
          <p:cNvPr id="7" name="Text Placeholder 6"/>
          <p:cNvSpPr>
            <a:spLocks noGrp="1"/>
          </p:cNvSpPr>
          <p:nvPr>
            <p:ph type="body" sz="quarter" idx="13"/>
          </p:nvPr>
        </p:nvSpPr>
        <p:spPr/>
        <p:txBody>
          <a:bodyPr/>
          <a:lstStyle/>
          <a:p>
            <a:endParaRPr lang="en-GB" dirty="0"/>
          </a:p>
        </p:txBody>
      </p:sp>
      <p:sp>
        <p:nvSpPr>
          <p:cNvPr id="4" name="Text Placeholder 3"/>
          <p:cNvSpPr>
            <a:spLocks noGrp="1"/>
          </p:cNvSpPr>
          <p:nvPr>
            <p:ph type="body" sz="quarter" idx="10"/>
          </p:nvPr>
        </p:nvSpPr>
        <p:spPr/>
        <p:txBody>
          <a:bodyPr/>
          <a:lstStyle/>
          <a:p>
            <a:endParaRPr lang="en-GB" dirty="0"/>
          </a:p>
          <a:p>
            <a:r>
              <a:rPr lang="en-GB" dirty="0"/>
              <a:t>Maintenance and Infrastructure Backlog</a:t>
            </a:r>
          </a:p>
          <a:p>
            <a:pPr lvl="1"/>
            <a:r>
              <a:rPr lang="en-GB" dirty="0"/>
              <a:t>C5 new facilities (preventative maintenance)</a:t>
            </a:r>
          </a:p>
          <a:p>
            <a:pPr lvl="1"/>
            <a:r>
              <a:rPr lang="en-GB" dirty="0"/>
              <a:t>C4 facilities which require scheduled </a:t>
            </a:r>
            <a:r>
              <a:rPr lang="en-GB" dirty="0" err="1"/>
              <a:t>maint</a:t>
            </a:r>
            <a:r>
              <a:rPr lang="en-GB" dirty="0"/>
              <a:t>.</a:t>
            </a:r>
          </a:p>
          <a:p>
            <a:pPr lvl="1"/>
            <a:r>
              <a:rPr lang="en-GB" dirty="0"/>
              <a:t>C3 facilities which require upgrade</a:t>
            </a:r>
          </a:p>
          <a:p>
            <a:pPr lvl="1"/>
            <a:r>
              <a:rPr lang="en-GB" dirty="0"/>
              <a:t>C2 facilities which require rehabilitation</a:t>
            </a:r>
          </a:p>
          <a:p>
            <a:pPr lvl="1"/>
            <a:r>
              <a:rPr lang="en-GB" dirty="0"/>
              <a:t>C1 facilities beyond repairs</a:t>
            </a:r>
          </a:p>
          <a:p>
            <a:pPr lvl="1"/>
            <a:endParaRPr lang="en-GB" dirty="0"/>
          </a:p>
        </p:txBody>
      </p:sp>
      <p:sp>
        <p:nvSpPr>
          <p:cNvPr id="8" name="Footer Placeholder 7"/>
          <p:cNvSpPr>
            <a:spLocks noGrp="1"/>
          </p:cNvSpPr>
          <p:nvPr>
            <p:ph type="ftr" sz="quarter" idx="3"/>
          </p:nvPr>
        </p:nvSpPr>
        <p:spPr/>
        <p:txBody>
          <a:bodyPr/>
          <a:lstStyle/>
          <a:p>
            <a:r>
              <a:rPr lang="en-ZA" dirty="0"/>
              <a:t>Go to Insert &gt; Header &amp; Footer &gt; Enter presentation name into footer field</a:t>
            </a: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97</a:t>
            </a:fld>
            <a:endParaRPr lang="en-ZA" dirty="0"/>
          </a:p>
        </p:txBody>
      </p:sp>
      <p:graphicFrame>
        <p:nvGraphicFramePr>
          <p:cNvPr id="11" name="Table 10">
            <a:extLst>
              <a:ext uri="{FF2B5EF4-FFF2-40B4-BE49-F238E27FC236}">
                <a16:creationId xmlns:a16="http://schemas.microsoft.com/office/drawing/2014/main" xmlns="" id="{EAA88917-03F8-EF45-AB8B-8A70EB902F6D}"/>
              </a:ext>
            </a:extLst>
          </p:cNvPr>
          <p:cNvGraphicFramePr>
            <a:graphicFrameLocks noGrp="1"/>
          </p:cNvGraphicFramePr>
          <p:nvPr>
            <p:extLst/>
          </p:nvPr>
        </p:nvGraphicFramePr>
        <p:xfrm>
          <a:off x="467544" y="4005064"/>
          <a:ext cx="7488832" cy="1766596"/>
        </p:xfrm>
        <a:graphic>
          <a:graphicData uri="http://schemas.openxmlformats.org/drawingml/2006/table">
            <a:tbl>
              <a:tblPr firstRow="1" firstCol="1" bandRow="1">
                <a:tableStyleId>{5C22544A-7EE6-4342-B048-85BDC9FD1C3A}</a:tableStyleId>
              </a:tblPr>
              <a:tblGrid>
                <a:gridCol w="1634063">
                  <a:extLst>
                    <a:ext uri="{9D8B030D-6E8A-4147-A177-3AD203B41FA5}">
                      <a16:colId xmlns:a16="http://schemas.microsoft.com/office/drawing/2014/main" xmlns="" val="20000"/>
                    </a:ext>
                  </a:extLst>
                </a:gridCol>
                <a:gridCol w="2436866">
                  <a:extLst>
                    <a:ext uri="{9D8B030D-6E8A-4147-A177-3AD203B41FA5}">
                      <a16:colId xmlns:a16="http://schemas.microsoft.com/office/drawing/2014/main" xmlns="" val="20001"/>
                    </a:ext>
                  </a:extLst>
                </a:gridCol>
                <a:gridCol w="2436866">
                  <a:extLst>
                    <a:ext uri="{9D8B030D-6E8A-4147-A177-3AD203B41FA5}">
                      <a16:colId xmlns:a16="http://schemas.microsoft.com/office/drawing/2014/main" xmlns="" val="20002"/>
                    </a:ext>
                  </a:extLst>
                </a:gridCol>
                <a:gridCol w="981037">
                  <a:extLst>
                    <a:ext uri="{9D8B030D-6E8A-4147-A177-3AD203B41FA5}">
                      <a16:colId xmlns:a16="http://schemas.microsoft.com/office/drawing/2014/main" xmlns="" val="20003"/>
                    </a:ext>
                  </a:extLst>
                </a:gridCol>
              </a:tblGrid>
              <a:tr h="0">
                <a:tc rowSpan="2">
                  <a:txBody>
                    <a:bodyPr/>
                    <a:lstStyle/>
                    <a:p>
                      <a:pPr algn="ctr">
                        <a:lnSpc>
                          <a:spcPct val="115000"/>
                        </a:lnSpc>
                        <a:spcAft>
                          <a:spcPts val="0"/>
                        </a:spcAft>
                      </a:pPr>
                      <a:r>
                        <a:rPr lang="en-ZA" sz="1200" kern="50" dirty="0">
                          <a:effectLst/>
                        </a:rPr>
                        <a:t>Condition Status</a:t>
                      </a:r>
                      <a:endParaRPr lang="en-ZA" sz="1200" kern="50" dirty="0">
                        <a:effectLst/>
                        <a:latin typeface="Calibri"/>
                        <a:ea typeface="SimSun"/>
                        <a:cs typeface="font369"/>
                      </a:endParaRPr>
                    </a:p>
                  </a:txBody>
                  <a:tcPr marL="68580" marR="68580" marT="0" marB="0" anchor="ctr"/>
                </a:tc>
                <a:tc gridSpan="2">
                  <a:txBody>
                    <a:bodyPr/>
                    <a:lstStyle/>
                    <a:p>
                      <a:pPr algn="ctr">
                        <a:lnSpc>
                          <a:spcPct val="115000"/>
                        </a:lnSpc>
                        <a:spcAft>
                          <a:spcPts val="0"/>
                        </a:spcAft>
                      </a:pPr>
                      <a:r>
                        <a:rPr lang="en-ZA" sz="1200" kern="50">
                          <a:effectLst/>
                        </a:rPr>
                        <a:t>State owned</a:t>
                      </a:r>
                      <a:endParaRPr lang="en-ZA" sz="1200" kern="50">
                        <a:effectLst/>
                        <a:latin typeface="Calibri"/>
                        <a:ea typeface="SimSun"/>
                        <a:cs typeface="font369"/>
                      </a:endParaRPr>
                    </a:p>
                  </a:txBody>
                  <a:tcPr marL="68580" marR="68580" marT="0" marB="0" anchor="ctr"/>
                </a:tc>
                <a:tc hMerge="1">
                  <a:txBody>
                    <a:bodyPr/>
                    <a:lstStyle/>
                    <a:p>
                      <a:endParaRPr lang="en-ZA"/>
                    </a:p>
                  </a:txBody>
                  <a:tcPr/>
                </a:tc>
                <a:tc>
                  <a:txBody>
                    <a:bodyPr/>
                    <a:lstStyle/>
                    <a:p>
                      <a:pPr algn="ctr">
                        <a:lnSpc>
                          <a:spcPct val="115000"/>
                        </a:lnSpc>
                        <a:spcAft>
                          <a:spcPts val="0"/>
                        </a:spcAft>
                      </a:pPr>
                      <a:r>
                        <a:rPr lang="en-ZA" sz="1200" kern="50">
                          <a:effectLst/>
                        </a:rPr>
                        <a:t>Leases</a:t>
                      </a:r>
                      <a:endParaRPr lang="en-ZA" sz="1200" kern="50">
                        <a:effectLst/>
                        <a:latin typeface="Calibri"/>
                        <a:ea typeface="SimSun"/>
                        <a:cs typeface="font369"/>
                      </a:endParaRPr>
                    </a:p>
                  </a:txBody>
                  <a:tcPr marL="68580" marR="68580" marT="0" marB="0" anchor="ctr"/>
                </a:tc>
                <a:extLst>
                  <a:ext uri="{0D108BD9-81ED-4DB2-BD59-A6C34878D82A}">
                    <a16:rowId xmlns:a16="http://schemas.microsoft.com/office/drawing/2014/main" xmlns="" val="10000"/>
                  </a:ext>
                </a:extLst>
              </a:tr>
              <a:tr h="409318">
                <a:tc vMerge="1">
                  <a:txBody>
                    <a:bodyPr/>
                    <a:lstStyle/>
                    <a:p>
                      <a:endParaRPr lang="en-ZA"/>
                    </a:p>
                  </a:txBody>
                  <a:tcPr/>
                </a:tc>
                <a:tc>
                  <a:txBody>
                    <a:bodyPr/>
                    <a:lstStyle/>
                    <a:p>
                      <a:pPr algn="ctr">
                        <a:lnSpc>
                          <a:spcPct val="115000"/>
                        </a:lnSpc>
                        <a:spcAft>
                          <a:spcPts val="0"/>
                        </a:spcAft>
                      </a:pPr>
                      <a:r>
                        <a:rPr lang="en-ZA" sz="1200" kern="50" dirty="0">
                          <a:effectLst/>
                        </a:rPr>
                        <a:t>Health Facilities</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Office Accommodation</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a:effectLst/>
                        </a:rPr>
                        <a:t>Health Facilities</a:t>
                      </a:r>
                      <a:endParaRPr lang="en-ZA" sz="1200" kern="50">
                        <a:effectLst/>
                        <a:latin typeface="Calibri"/>
                        <a:ea typeface="SimSun"/>
                        <a:cs typeface="font369"/>
                      </a:endParaRPr>
                    </a:p>
                  </a:txBody>
                  <a:tcPr marL="68580" marR="68580" marT="0" marB="0" anchor="ctr"/>
                </a:tc>
                <a:extLst>
                  <a:ext uri="{0D108BD9-81ED-4DB2-BD59-A6C34878D82A}">
                    <a16:rowId xmlns:a16="http://schemas.microsoft.com/office/drawing/2014/main" xmlns="" val="10001"/>
                  </a:ext>
                </a:extLst>
              </a:tr>
              <a:tr h="227132">
                <a:tc>
                  <a:txBody>
                    <a:bodyPr/>
                    <a:lstStyle/>
                    <a:p>
                      <a:pPr algn="ctr">
                        <a:lnSpc>
                          <a:spcPct val="115000"/>
                        </a:lnSpc>
                        <a:spcAft>
                          <a:spcPts val="0"/>
                        </a:spcAft>
                      </a:pPr>
                      <a:r>
                        <a:rPr lang="en-ZA" sz="1200" kern="50" dirty="0">
                          <a:effectLst/>
                        </a:rPr>
                        <a:t>C5</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9%</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4%</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a:effectLst/>
                        </a:rPr>
                        <a:t> </a:t>
                      </a:r>
                      <a:endParaRPr lang="en-ZA" sz="1200" kern="50">
                        <a:effectLst/>
                        <a:latin typeface="Calibri"/>
                        <a:ea typeface="SimSun"/>
                        <a:cs typeface="font369"/>
                      </a:endParaRPr>
                    </a:p>
                  </a:txBody>
                  <a:tcPr marL="68580" marR="68580" marT="0" marB="0" anchor="ctr"/>
                </a:tc>
                <a:extLst>
                  <a:ext uri="{0D108BD9-81ED-4DB2-BD59-A6C34878D82A}">
                    <a16:rowId xmlns:a16="http://schemas.microsoft.com/office/drawing/2014/main" xmlns="" val="10002"/>
                  </a:ext>
                </a:extLst>
              </a:tr>
              <a:tr h="227132">
                <a:tc>
                  <a:txBody>
                    <a:bodyPr/>
                    <a:lstStyle/>
                    <a:p>
                      <a:pPr algn="ctr">
                        <a:lnSpc>
                          <a:spcPct val="115000"/>
                        </a:lnSpc>
                        <a:spcAft>
                          <a:spcPts val="0"/>
                        </a:spcAft>
                      </a:pPr>
                      <a:r>
                        <a:rPr lang="en-ZA" sz="1200" kern="50" dirty="0">
                          <a:effectLst/>
                        </a:rPr>
                        <a:t>C4</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35%</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21%</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a:effectLst/>
                        </a:rPr>
                        <a:t>18%</a:t>
                      </a:r>
                      <a:endParaRPr lang="en-ZA" sz="1200" kern="50">
                        <a:effectLst/>
                        <a:latin typeface="Calibri"/>
                        <a:ea typeface="SimSun"/>
                        <a:cs typeface="font369"/>
                      </a:endParaRPr>
                    </a:p>
                  </a:txBody>
                  <a:tcPr marL="68580" marR="68580" marT="0" marB="0" anchor="ctr"/>
                </a:tc>
                <a:extLst>
                  <a:ext uri="{0D108BD9-81ED-4DB2-BD59-A6C34878D82A}">
                    <a16:rowId xmlns:a16="http://schemas.microsoft.com/office/drawing/2014/main" xmlns="" val="10003"/>
                  </a:ext>
                </a:extLst>
              </a:tr>
              <a:tr h="227132">
                <a:tc>
                  <a:txBody>
                    <a:bodyPr/>
                    <a:lstStyle/>
                    <a:p>
                      <a:pPr algn="ctr">
                        <a:lnSpc>
                          <a:spcPct val="115000"/>
                        </a:lnSpc>
                        <a:spcAft>
                          <a:spcPts val="0"/>
                        </a:spcAft>
                      </a:pPr>
                      <a:r>
                        <a:rPr lang="en-ZA" sz="1200" kern="50" dirty="0">
                          <a:effectLst/>
                        </a:rPr>
                        <a:t>C3</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52%</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63%</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63%</a:t>
                      </a:r>
                      <a:endParaRPr lang="en-ZA" sz="1200" kern="50" dirty="0">
                        <a:effectLst/>
                        <a:latin typeface="Calibri"/>
                        <a:ea typeface="SimSun"/>
                        <a:cs typeface="font369"/>
                      </a:endParaRPr>
                    </a:p>
                  </a:txBody>
                  <a:tcPr marL="68580" marR="68580" marT="0" marB="0" anchor="ctr"/>
                </a:tc>
                <a:extLst>
                  <a:ext uri="{0D108BD9-81ED-4DB2-BD59-A6C34878D82A}">
                    <a16:rowId xmlns:a16="http://schemas.microsoft.com/office/drawing/2014/main" xmlns="" val="10004"/>
                  </a:ext>
                </a:extLst>
              </a:tr>
              <a:tr h="227132">
                <a:tc>
                  <a:txBody>
                    <a:bodyPr/>
                    <a:lstStyle/>
                    <a:p>
                      <a:pPr algn="ctr">
                        <a:lnSpc>
                          <a:spcPct val="115000"/>
                        </a:lnSpc>
                        <a:spcAft>
                          <a:spcPts val="0"/>
                        </a:spcAft>
                      </a:pPr>
                      <a:r>
                        <a:rPr lang="en-ZA" sz="1200" kern="50">
                          <a:effectLst/>
                        </a:rPr>
                        <a:t>C2</a:t>
                      </a:r>
                      <a:endParaRPr lang="en-ZA" sz="1200" kern="5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a:effectLst/>
                        </a:rPr>
                        <a:t>3%</a:t>
                      </a:r>
                      <a:endParaRPr lang="en-ZA" sz="1200" kern="5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13%</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19%</a:t>
                      </a:r>
                      <a:endParaRPr lang="en-ZA" sz="1200" kern="50" dirty="0">
                        <a:effectLst/>
                        <a:latin typeface="Calibri"/>
                        <a:ea typeface="SimSun"/>
                        <a:cs typeface="font369"/>
                      </a:endParaRPr>
                    </a:p>
                  </a:txBody>
                  <a:tcPr marL="68580" marR="68580" marT="0" marB="0" anchor="ctr"/>
                </a:tc>
                <a:extLst>
                  <a:ext uri="{0D108BD9-81ED-4DB2-BD59-A6C34878D82A}">
                    <a16:rowId xmlns:a16="http://schemas.microsoft.com/office/drawing/2014/main" xmlns="" val="10005"/>
                  </a:ext>
                </a:extLst>
              </a:tr>
              <a:tr h="227132">
                <a:tc>
                  <a:txBody>
                    <a:bodyPr/>
                    <a:lstStyle/>
                    <a:p>
                      <a:pPr algn="ctr">
                        <a:lnSpc>
                          <a:spcPct val="115000"/>
                        </a:lnSpc>
                        <a:spcAft>
                          <a:spcPts val="0"/>
                        </a:spcAft>
                      </a:pPr>
                      <a:r>
                        <a:rPr lang="en-ZA" sz="1200" kern="50">
                          <a:effectLst/>
                        </a:rPr>
                        <a:t>C1</a:t>
                      </a:r>
                      <a:endParaRPr lang="en-ZA" sz="1200" kern="5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1%</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 </a:t>
                      </a:r>
                      <a:endParaRPr lang="en-ZA" sz="1200" kern="50" dirty="0">
                        <a:effectLst/>
                        <a:latin typeface="Calibri"/>
                        <a:ea typeface="SimSun"/>
                        <a:cs typeface="font369"/>
                      </a:endParaRPr>
                    </a:p>
                  </a:txBody>
                  <a:tcPr marL="68580" marR="68580" marT="0" marB="0" anchor="ctr"/>
                </a:tc>
                <a:tc>
                  <a:txBody>
                    <a:bodyPr/>
                    <a:lstStyle/>
                    <a:p>
                      <a:pPr algn="ctr">
                        <a:lnSpc>
                          <a:spcPct val="115000"/>
                        </a:lnSpc>
                        <a:spcAft>
                          <a:spcPts val="0"/>
                        </a:spcAft>
                      </a:pPr>
                      <a:r>
                        <a:rPr lang="en-ZA" sz="1200" kern="50" dirty="0">
                          <a:effectLst/>
                        </a:rPr>
                        <a:t> </a:t>
                      </a:r>
                      <a:endParaRPr lang="en-ZA" sz="1200" kern="50" dirty="0">
                        <a:effectLst/>
                        <a:latin typeface="Calibri"/>
                        <a:ea typeface="SimSun"/>
                        <a:cs typeface="font369"/>
                      </a:endParaRPr>
                    </a:p>
                  </a:txBody>
                  <a:tcPr marL="68580" marR="68580" marT="0" marB="0" anchor="ctr"/>
                </a:tc>
                <a:extLst>
                  <a:ext uri="{0D108BD9-81ED-4DB2-BD59-A6C34878D82A}">
                    <a16:rowId xmlns:a16="http://schemas.microsoft.com/office/drawing/2014/main" xmlns="" val="10006"/>
                  </a:ext>
                </a:extLst>
              </a:tr>
            </a:tbl>
          </a:graphicData>
        </a:graphic>
      </p:graphicFrame>
    </p:spTree>
    <p:custDataLst>
      <p:tags r:id="rId1"/>
    </p:custDataLst>
    <p:extLst>
      <p:ext uri="{BB962C8B-B14F-4D97-AF65-F5344CB8AC3E}">
        <p14:creationId xmlns:p14="http://schemas.microsoft.com/office/powerpoint/2010/main" xmlns="" val="21576899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Capital projects Completed in 2017/18</a:t>
            </a:r>
            <a:endParaRPr lang="en-US"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98</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endParaRPr lang="en-ZA" dirty="0"/>
          </a:p>
          <a:p>
            <a:pPr lvl="1" algn="just"/>
            <a:r>
              <a:rPr lang="en-ZA" dirty="0"/>
              <a:t>The new District Six CDC in Cape Town</a:t>
            </a:r>
          </a:p>
          <a:p>
            <a:pPr marL="0" lvl="1" indent="0" algn="just">
              <a:buNone/>
            </a:pPr>
            <a:endParaRPr lang="en-ZA" dirty="0"/>
          </a:p>
          <a:p>
            <a:pPr lvl="1" algn="just"/>
            <a:r>
              <a:rPr lang="en-ZA" dirty="0"/>
              <a:t>The new Hillside Clinic in Beaufort West</a:t>
            </a:r>
          </a:p>
          <a:p>
            <a:pPr marL="0" lvl="1" indent="0" algn="just">
              <a:buNone/>
            </a:pPr>
            <a:endParaRPr lang="en-ZA" dirty="0"/>
          </a:p>
          <a:p>
            <a:pPr lvl="1" algn="just"/>
            <a:r>
              <a:rPr lang="en-ZA" dirty="0"/>
              <a:t>The replacement of Napier Clinic</a:t>
            </a:r>
          </a:p>
          <a:p>
            <a:pPr marL="0" lvl="1" indent="0" algn="just">
              <a:buNone/>
            </a:pPr>
            <a:endParaRPr lang="en-ZA" dirty="0"/>
          </a:p>
          <a:p>
            <a:pPr lvl="1" algn="just"/>
            <a:r>
              <a:rPr lang="en-ZA" dirty="0"/>
              <a:t>The replacement of Prince Alfred Hamlet Clinic</a:t>
            </a:r>
          </a:p>
          <a:p>
            <a:pPr marL="0" lvl="1" indent="0" algn="just">
              <a:buNone/>
            </a:pPr>
            <a:endParaRPr lang="en-ZA" dirty="0"/>
          </a:p>
          <a:p>
            <a:pPr lvl="1" algn="just"/>
            <a:r>
              <a:rPr lang="en-ZA" dirty="0"/>
              <a:t>The new Bulk Store at Karl Bremer Hospital</a:t>
            </a:r>
          </a:p>
          <a:p>
            <a:pPr marL="0" lvl="1" indent="0" algn="just">
              <a:buNone/>
            </a:pPr>
            <a:endParaRPr lang="en-ZA" dirty="0"/>
          </a:p>
          <a:p>
            <a:pPr lvl="1" algn="just"/>
            <a:r>
              <a:rPr lang="en-ZA" dirty="0"/>
              <a:t>The new Emergency Centre at Stellenbosch Hospital</a:t>
            </a:r>
          </a:p>
          <a:p>
            <a:pPr marL="0" lvl="1" indent="0" algn="just">
              <a:buNone/>
            </a:pPr>
            <a:endParaRPr lang="en-ZA" dirty="0"/>
          </a:p>
          <a:p>
            <a:pPr lvl="1" algn="just"/>
            <a:r>
              <a:rPr lang="en-ZA" dirty="0"/>
              <a:t>The CT Scan and Ward Completion project at </a:t>
            </a:r>
            <a:r>
              <a:rPr lang="en-ZA" dirty="0" err="1"/>
              <a:t>Khayelitsha</a:t>
            </a:r>
            <a:r>
              <a:rPr lang="en-ZA" dirty="0"/>
              <a:t> Hospital</a:t>
            </a:r>
          </a:p>
          <a:p>
            <a:pPr marL="0" lvl="1" indent="0" algn="just">
              <a:buNone/>
            </a:pPr>
            <a:endParaRPr lang="en-ZA" dirty="0"/>
          </a:p>
          <a:p>
            <a:pPr lvl="1" algn="just"/>
            <a:r>
              <a:rPr lang="en-ZA" dirty="0"/>
              <a:t>The upgrading of the Emergency Centre at </a:t>
            </a:r>
            <a:r>
              <a:rPr lang="en-ZA" dirty="0" err="1"/>
              <a:t>Tygerberg</a:t>
            </a:r>
            <a:r>
              <a:rPr lang="en-ZA" dirty="0"/>
              <a:t> Hospital</a:t>
            </a:r>
          </a:p>
          <a:p>
            <a:endParaRPr lang="en-US" dirty="0"/>
          </a:p>
        </p:txBody>
      </p:sp>
    </p:spTree>
    <p:extLst>
      <p:ext uri="{BB962C8B-B14F-4D97-AF65-F5344CB8AC3E}">
        <p14:creationId xmlns:p14="http://schemas.microsoft.com/office/powerpoint/2010/main" xmlns="" val="11729741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10" y="449834"/>
            <a:ext cx="8597205" cy="559256"/>
          </a:xfrm>
        </p:spPr>
        <p:txBody>
          <a:bodyPr/>
          <a:lstStyle/>
          <a:p>
            <a:r>
              <a:rPr lang="en-GB" dirty="0"/>
              <a:t>Planned activities: Medium to Long Term</a:t>
            </a:r>
            <a:br>
              <a:rPr lang="en-GB" dirty="0"/>
            </a:b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99</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pPr lvl="1"/>
            <a:r>
              <a:rPr lang="en-GB" sz="2000" dirty="0"/>
              <a:t>The three Regional Hospitals have been revitalised over the past ten years</a:t>
            </a:r>
          </a:p>
          <a:p>
            <a:pPr marL="0" lvl="1" indent="0">
              <a:buNone/>
            </a:pPr>
            <a:endParaRPr lang="en-GB" sz="2000" dirty="0"/>
          </a:p>
          <a:p>
            <a:pPr lvl="1"/>
            <a:r>
              <a:rPr lang="en-GB" sz="2000" dirty="0"/>
              <a:t>New Regional Hospitals are planned: </a:t>
            </a:r>
            <a:r>
              <a:rPr lang="en-GB" sz="2000" dirty="0" err="1"/>
              <a:t>Klipfontein</a:t>
            </a:r>
            <a:r>
              <a:rPr lang="en-GB" sz="2000" dirty="0"/>
              <a:t> (to replace GF Jooste) and new </a:t>
            </a:r>
            <a:r>
              <a:rPr lang="en-GB" sz="2000" dirty="0" err="1"/>
              <a:t>Tygerberg</a:t>
            </a:r>
            <a:endParaRPr lang="en-GB" sz="2000" dirty="0"/>
          </a:p>
          <a:p>
            <a:pPr marL="0" lvl="1" indent="0">
              <a:buNone/>
            </a:pPr>
            <a:endParaRPr lang="en-GB" sz="2000" dirty="0"/>
          </a:p>
          <a:p>
            <a:pPr lvl="1"/>
            <a:r>
              <a:rPr lang="en-GB" sz="2000" dirty="0" err="1"/>
              <a:t>Tygerberg</a:t>
            </a:r>
            <a:r>
              <a:rPr lang="en-GB" sz="2000" dirty="0"/>
              <a:t> Hospital Central to be replaced (mega project)</a:t>
            </a:r>
          </a:p>
          <a:p>
            <a:pPr marL="0" lvl="1" indent="0">
              <a:buNone/>
            </a:pPr>
            <a:endParaRPr lang="en-GB" sz="2000" dirty="0"/>
          </a:p>
          <a:p>
            <a:pPr lvl="1"/>
            <a:r>
              <a:rPr lang="en-GB" sz="2000" dirty="0"/>
              <a:t>District Hospitals: </a:t>
            </a:r>
            <a:r>
              <a:rPr lang="en-GB" sz="2000" dirty="0" err="1"/>
              <a:t>Helderberg</a:t>
            </a:r>
            <a:r>
              <a:rPr lang="en-GB" sz="2000" dirty="0"/>
              <a:t>, </a:t>
            </a:r>
            <a:r>
              <a:rPr lang="en-GB" sz="2000" dirty="0" err="1"/>
              <a:t>Swartland</a:t>
            </a:r>
            <a:r>
              <a:rPr lang="en-GB" sz="2000" dirty="0"/>
              <a:t>, and Victoria to be replaced</a:t>
            </a:r>
          </a:p>
          <a:p>
            <a:pPr marL="0" lvl="1" indent="0">
              <a:buNone/>
            </a:pPr>
            <a:endParaRPr lang="en-GB" sz="2000" dirty="0"/>
          </a:p>
          <a:p>
            <a:pPr lvl="1"/>
            <a:r>
              <a:rPr lang="en-GB" sz="2000" dirty="0"/>
              <a:t>New Metro District Hospital: Northern Hospital (</a:t>
            </a:r>
            <a:r>
              <a:rPr lang="en-GB" sz="2000" dirty="0" err="1"/>
              <a:t>Kraaifontein</a:t>
            </a:r>
            <a:r>
              <a:rPr lang="en-GB" sz="2000" dirty="0"/>
              <a:t>)</a:t>
            </a:r>
          </a:p>
          <a:p>
            <a:endParaRPr lang="en-ZA" dirty="0"/>
          </a:p>
        </p:txBody>
      </p:sp>
    </p:spTree>
    <p:extLst>
      <p:ext uri="{BB962C8B-B14F-4D97-AF65-F5344CB8AC3E}">
        <p14:creationId xmlns:p14="http://schemas.microsoft.com/office/powerpoint/2010/main" xmlns="" val="3857466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ur/qYXClUhvwckbOHARTMCFDQhKAVQUekOvmLmPhNT7c610/FVgDr9DIwjBVkh10+uoZtDLLnip08d9YX17yTxrCbvRbX/8VBjuXv/632OIQhYamCTMKSj6cE4A+JQ+h5OAdzKiyiyOOUWtWTYfUjwkUdHlMgxSJJPPnb1LSg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41.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42.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4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44.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145.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46.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47.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48.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49.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1.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2.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3.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4.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5.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6.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7.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8.xml><?xml version="1.0" encoding="utf-8"?>
<p:tagLst xmlns:a="http://schemas.openxmlformats.org/drawingml/2006/main" xmlns:r="http://schemas.openxmlformats.org/officeDocument/2006/relationships" xmlns:p="http://schemas.openxmlformats.org/presentationml/2006/main">
  <p:tag name="SMARTBOX_SB6" val="9b8mR87OF2p8Xe/0zrqoltC8xINUIDht"/>
  <p:tag name="SMARTBOX_SB8" val="L31mxZKbn6+KJxfHqt2dqw=="/>
  <p:tag name="SMARTBOX_SB7" val="YCPkzr8tUfA0WhZ6rrzMqw=="/>
</p:tagLst>
</file>

<file path=ppt/tags/tag15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1.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2.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4.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5.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66.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67.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6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6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2.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73.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4.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5.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6.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7.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7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79.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2.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83.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4.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5.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6.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7.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8.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8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91.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92.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9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194.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WCG-Health-New PPT Master 2012-11-27">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WCDOH91-2011 VS WCGHSC002-2015">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WCDOH91-2011 VS WCGHSC002-2015 [Read-Only]" id="{1BA2FEBD-0049-4220-8072-576FA4DB6E7E}" vid="{0133E0DA-8BA6-4AB5-921B-B6A8395D01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themeOverride>
</file>

<file path=docProps/app.xml><?xml version="1.0" encoding="utf-8"?>
<Properties xmlns="http://schemas.openxmlformats.org/officeDocument/2006/extended-properties" xmlns:vt="http://schemas.openxmlformats.org/officeDocument/2006/docPropsVTypes">
  <Template/>
  <TotalTime>20675</TotalTime>
  <Words>8616</Words>
  <Application>Microsoft Office PowerPoint</Application>
  <PresentationFormat>On-screen Show (4:3)</PresentationFormat>
  <Paragraphs>1707</Paragraphs>
  <Slides>123</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123</vt:i4>
      </vt:variant>
    </vt:vector>
  </HeadingPairs>
  <TitlesOfParts>
    <vt:vector size="127" baseType="lpstr">
      <vt:lpstr>WCG-PPT Master-121022-amc</vt:lpstr>
      <vt:lpstr>WCG-Health-New PPT Master 2012-11-27</vt:lpstr>
      <vt:lpstr>WCDOH91-2011 VS WCGHSC002-2015</vt:lpstr>
      <vt:lpstr>think-cell Slide</vt:lpstr>
      <vt:lpstr>Briefing to the portfolio committee on health</vt:lpstr>
      <vt:lpstr>Introductory Remarks </vt:lpstr>
      <vt:lpstr>Slide 3</vt:lpstr>
      <vt:lpstr>Long term Vision : Healthcare 2030 - the Road to Wellness</vt:lpstr>
      <vt:lpstr>Our Vision: Healthcare 2030 – Aligned to the NDP</vt:lpstr>
      <vt:lpstr>Governance &amp; Leadership</vt:lpstr>
      <vt:lpstr>Top Executive Health Governance Arrangements </vt:lpstr>
      <vt:lpstr>Governance &amp; Leadership</vt:lpstr>
      <vt:lpstr>Other Statutory Governance structures </vt:lpstr>
      <vt:lpstr>Slide 10</vt:lpstr>
      <vt:lpstr>Value Proposition and Strategic Intent</vt:lpstr>
      <vt:lpstr>Slide 12</vt:lpstr>
      <vt:lpstr>Citizen centric approach</vt:lpstr>
      <vt:lpstr>Slide 14</vt:lpstr>
      <vt:lpstr>Total Health Service outputs : 2017/18</vt:lpstr>
      <vt:lpstr>Health Outcomes</vt:lpstr>
      <vt:lpstr>Complaints and Compliments per Category </vt:lpstr>
      <vt:lpstr>Complaints &amp; Compliments</vt:lpstr>
      <vt:lpstr> Strategies for Improving the Patient Experience of Care: </vt:lpstr>
      <vt:lpstr> National core standards: self-assessments  2017/18 (54 hospitals) </vt:lpstr>
      <vt:lpstr>Ideal Clinic Status 2017/18</vt:lpstr>
      <vt:lpstr>Slide 22</vt:lpstr>
      <vt:lpstr> Western Cape Health district and Sub district areas</vt:lpstr>
      <vt:lpstr>Service Continuum</vt:lpstr>
      <vt:lpstr>Geographic Based Integrated model of care </vt:lpstr>
      <vt:lpstr>Slide 26</vt:lpstr>
      <vt:lpstr>Cape Metropole</vt:lpstr>
      <vt:lpstr>Metro Health Services</vt:lpstr>
      <vt:lpstr>NUMBER OF BEDS: METRO HEALTH SERVICES</vt:lpstr>
      <vt:lpstr>Rural Health Services - Cape Winelands District</vt:lpstr>
      <vt:lpstr>Rural Health Services - Cape Winelands District</vt:lpstr>
      <vt:lpstr>Rural Health Services – Central Karoo District</vt:lpstr>
      <vt:lpstr>Rural Health Services – Central Karoo District</vt:lpstr>
      <vt:lpstr>Rural Health Services – Eden District</vt:lpstr>
      <vt:lpstr>Rural Health Services – Eden District</vt:lpstr>
      <vt:lpstr>Rural Health Services – Overberg District</vt:lpstr>
      <vt:lpstr>Rural Health Services – Overberg District</vt:lpstr>
      <vt:lpstr>Rural Health Services – West Coast District</vt:lpstr>
      <vt:lpstr>Rural Health Services – West Coast District</vt:lpstr>
      <vt:lpstr>NUMBER OF BEDS: RURAL HEALTH SERVICES</vt:lpstr>
      <vt:lpstr>Rural Regional Hospitals</vt:lpstr>
      <vt:lpstr>Central Hospitals</vt:lpstr>
      <vt:lpstr>Slide 43</vt:lpstr>
      <vt:lpstr>EMERGENCY SERVICES AND PATIENT TRANSPORT</vt:lpstr>
      <vt:lpstr>Slide 45</vt:lpstr>
      <vt:lpstr>Patient transport</vt:lpstr>
      <vt:lpstr>Slide 47</vt:lpstr>
      <vt:lpstr>REFERRAL SYSTEM </vt:lpstr>
      <vt:lpstr>Geographic Population based approach</vt:lpstr>
      <vt:lpstr>Slide 50</vt:lpstr>
      <vt:lpstr>TB management, defaulter rate and prevalence</vt:lpstr>
      <vt:lpstr>Slide 52</vt:lpstr>
      <vt:lpstr>COMMUNITY HEALTH WORKERS</vt:lpstr>
      <vt:lpstr>Stats on Home visits per district</vt:lpstr>
      <vt:lpstr>Slide 55</vt:lpstr>
      <vt:lpstr>Slide 56</vt:lpstr>
      <vt:lpstr>Cape Medical Depot (CMD) </vt:lpstr>
      <vt:lpstr>Monitoring Systems:  Medicine Availability JAC</vt:lpstr>
      <vt:lpstr>Slide 59</vt:lpstr>
      <vt:lpstr>Slide 60</vt:lpstr>
      <vt:lpstr>Slide 61</vt:lpstr>
      <vt:lpstr>Slide 62</vt:lpstr>
      <vt:lpstr>Slide 63</vt:lpstr>
      <vt:lpstr>HUMAN RESOURCES</vt:lpstr>
      <vt:lpstr>HUMAN RESOURCES</vt:lpstr>
      <vt:lpstr>Distribution of Staff across the Department</vt:lpstr>
      <vt:lpstr>Vacancy rates per Budget programme</vt:lpstr>
      <vt:lpstr>PM highlights </vt:lpstr>
      <vt:lpstr>Slide 69</vt:lpstr>
      <vt:lpstr>Infrastructure ( Facilities Mx)</vt:lpstr>
      <vt:lpstr>Slide 71</vt:lpstr>
      <vt:lpstr>Service Delivery Strategy </vt:lpstr>
      <vt:lpstr>Service Configuration  </vt:lpstr>
      <vt:lpstr>Service Challenges </vt:lpstr>
      <vt:lpstr>Medical equipment </vt:lpstr>
      <vt:lpstr>Slide 76</vt:lpstr>
      <vt:lpstr> Facilities Management Strategy </vt:lpstr>
      <vt:lpstr>Service Configuration </vt:lpstr>
      <vt:lpstr>Service Challenges</vt:lpstr>
      <vt:lpstr>Service Strategies to mitigate Challenges </vt:lpstr>
      <vt:lpstr>Slide 81</vt:lpstr>
      <vt:lpstr>Service Delivery Strategy </vt:lpstr>
      <vt:lpstr>Service Configuration </vt:lpstr>
      <vt:lpstr>Service Statistics (2017/18) </vt:lpstr>
      <vt:lpstr>Service Challenges  </vt:lpstr>
      <vt:lpstr>Service Strategies to mitigate Challenges </vt:lpstr>
      <vt:lpstr>Slide 87</vt:lpstr>
      <vt:lpstr>Service Delivery Strategy </vt:lpstr>
      <vt:lpstr>Service Delivery Framework </vt:lpstr>
      <vt:lpstr>Service Configuration </vt:lpstr>
      <vt:lpstr>Service Statistics </vt:lpstr>
      <vt:lpstr>Service Challenges &amp; Mitigation Strategies </vt:lpstr>
      <vt:lpstr>Slide 93</vt:lpstr>
      <vt:lpstr>5Ls Strategy </vt:lpstr>
      <vt:lpstr>Service Configuration – Immovable Asset Portfolio  </vt:lpstr>
      <vt:lpstr>Infrastructure Priorities </vt:lpstr>
      <vt:lpstr> Service Statistics </vt:lpstr>
      <vt:lpstr>Capital projects Completed in 2017/18</vt:lpstr>
      <vt:lpstr>Planned activities: Medium to Long Term </vt:lpstr>
      <vt:lpstr>Challenges (1) </vt:lpstr>
      <vt:lpstr>Challenges (2)</vt:lpstr>
      <vt:lpstr>Service Strategies to Mitigate Challenges </vt:lpstr>
      <vt:lpstr> Central and Tertiary Hospitals </vt:lpstr>
      <vt:lpstr>Slide 104</vt:lpstr>
      <vt:lpstr>Budget Management tools</vt:lpstr>
      <vt:lpstr>Budget Management Instrument (BMI) </vt:lpstr>
      <vt:lpstr>Approved Posts Lists (APL) </vt:lpstr>
      <vt:lpstr>Financial Monitoring Committees (FMC) </vt:lpstr>
      <vt:lpstr>IT systems related to Financial and SCM</vt:lpstr>
      <vt:lpstr>Slide 110</vt:lpstr>
      <vt:lpstr>INFORMATION TECHNOLOGY</vt:lpstr>
      <vt:lpstr>Slide 112</vt:lpstr>
      <vt:lpstr>Slide 113</vt:lpstr>
      <vt:lpstr>Slide 114</vt:lpstr>
      <vt:lpstr>Slide 115</vt:lpstr>
      <vt:lpstr>Risk Mx</vt:lpstr>
      <vt:lpstr>Slide 117</vt:lpstr>
      <vt:lpstr>Security Services </vt:lpstr>
      <vt:lpstr>Snapshot of type of incidents ( April 2017 )</vt:lpstr>
      <vt:lpstr>Frequency of incidents (April 2017 vs April 2018)</vt:lpstr>
      <vt:lpstr>Slide 121</vt:lpstr>
      <vt:lpstr>Slide 122</vt:lpstr>
      <vt:lpstr>Slide 123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workshop</dc:title>
  <dc:creator>Conny</dc:creator>
  <cp:keywords>POTX</cp:keywords>
  <cp:lastModifiedBy>PUMZA</cp:lastModifiedBy>
  <cp:revision>380</cp:revision>
  <cp:lastPrinted>2018-06-04T13:59:34Z</cp:lastPrinted>
  <dcterms:created xsi:type="dcterms:W3CDTF">2012-11-01T08:19:05Z</dcterms:created>
  <dcterms:modified xsi:type="dcterms:W3CDTF">2018-06-18T07:45:21Z</dcterms:modified>
  <cp:category>CI</cp:category>
</cp:coreProperties>
</file>