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7"/>
  </p:notesMasterIdLst>
  <p:handoutMasterIdLst>
    <p:handoutMasterId r:id="rId18"/>
  </p:handoutMasterIdLst>
  <p:sldIdLst>
    <p:sldId id="261" r:id="rId2"/>
    <p:sldId id="460" r:id="rId3"/>
    <p:sldId id="488" r:id="rId4"/>
    <p:sldId id="504" r:id="rId5"/>
    <p:sldId id="506" r:id="rId6"/>
    <p:sldId id="507" r:id="rId7"/>
    <p:sldId id="501" r:id="rId8"/>
    <p:sldId id="498" r:id="rId9"/>
    <p:sldId id="502" r:id="rId10"/>
    <p:sldId id="508" r:id="rId11"/>
    <p:sldId id="513" r:id="rId12"/>
    <p:sldId id="510" r:id="rId13"/>
    <p:sldId id="511" r:id="rId14"/>
    <p:sldId id="445" r:id="rId15"/>
    <p:sldId id="441" r:id="rId16"/>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5121B"/>
    <a:srgbClr val="0032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58" autoAdjust="0"/>
    <p:restoredTop sz="94660"/>
  </p:normalViewPr>
  <p:slideViewPr>
    <p:cSldViewPr>
      <p:cViewPr varScale="1">
        <p:scale>
          <a:sx n="116" d="100"/>
          <a:sy n="116" d="100"/>
        </p:scale>
        <p:origin x="-1782" y="-114"/>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BC7F027-379E-4D32-9199-1B8938F68AAE}" type="datetimeFigureOut">
              <a:rPr lang="en-GB" smtClean="0"/>
              <a:pPr/>
              <a:t>08/06/2018</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B7E7989-31F3-4EB9-8547-909D99F43AE5}" type="datetimeFigureOut">
              <a:rPr lang="en-ZA" smtClean="0"/>
              <a:pPr/>
              <a:t>2018/06/08</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pPr/>
              <a:t>8 June 2018</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Education\WCG - Logo - Education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5"/>
            <a:ext cx="5635439" cy="15763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Education\WCG - Logo - Education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64324" y="6166615"/>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Education\WCG - Logo - Education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75836" y="1883177"/>
            <a:ext cx="2580800" cy="7291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193"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Education\WCG - Logo - Education - Blue.png"/>
          <p:cNvPicPr>
            <a:picLocks noChangeAspect="1" noChangeArrowheads="1"/>
          </p:cNvPicPr>
          <p:nvPr userDrawn="1"/>
        </p:nvPicPr>
        <p:blipFill>
          <a:blip r:embed="rId35" cstate="print">
            <a:extLst>
              <a:ext uri="{28A0092B-C50C-407E-A947-70E740481C1C}">
                <a14:useLocalDpi xmlns:a14="http://schemas.microsoft.com/office/drawing/2010/main" xmlns="" val="0"/>
              </a:ext>
            </a:extLst>
          </a:blip>
          <a:srcRect/>
          <a:stretch>
            <a:fillRect/>
          </a:stretch>
        </p:blipFill>
        <p:spPr bwMode="auto">
          <a:xfrm>
            <a:off x="264324" y="6166615"/>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5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5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1"/>
          </p:nvPr>
        </p:nvSpPr>
        <p:spPr/>
        <p:txBody>
          <a:bodyPr/>
          <a:lstStyle/>
          <a:p>
            <a:r>
              <a:rPr lang="en-GB" dirty="0"/>
              <a:t>Mr L Ely</a:t>
            </a:r>
          </a:p>
        </p:txBody>
      </p:sp>
      <p:sp>
        <p:nvSpPr>
          <p:cNvPr id="11" name="Title 10"/>
          <p:cNvSpPr>
            <a:spLocks noGrp="1"/>
          </p:cNvSpPr>
          <p:nvPr>
            <p:ph type="ctrTitle"/>
          </p:nvPr>
        </p:nvSpPr>
        <p:spPr/>
        <p:txBody>
          <a:bodyPr/>
          <a:lstStyle/>
          <a:p>
            <a:r>
              <a:rPr lang="en-GB" dirty="0"/>
              <a:t>PUBLIC ACCOUNTS COMMITTEE </a:t>
            </a:r>
          </a:p>
        </p:txBody>
      </p:sp>
      <p:sp>
        <p:nvSpPr>
          <p:cNvPr id="13" name="Date Placeholder 12"/>
          <p:cNvSpPr>
            <a:spLocks noGrp="1"/>
          </p:cNvSpPr>
          <p:nvPr>
            <p:ph type="dt" sz="half" idx="2"/>
          </p:nvPr>
        </p:nvSpPr>
        <p:spPr/>
        <p:txBody>
          <a:bodyPr/>
          <a:lstStyle/>
          <a:p>
            <a:r>
              <a:rPr lang="en-US" dirty="0"/>
              <a:t>06 June 2018</a:t>
            </a:r>
            <a:endParaRPr lang="en-GB" dirty="0"/>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Slide Number Placeholder 3"/>
          <p:cNvSpPr>
            <a:spLocks noGrp="1"/>
          </p:cNvSpPr>
          <p:nvPr>
            <p:ph type="sldNum" sz="quarter" idx="4"/>
          </p:nvPr>
        </p:nvSpPr>
        <p:spPr/>
        <p:txBody>
          <a:bodyPr/>
          <a:lstStyle/>
          <a:p>
            <a:fld id="{8406839F-D7A4-4E5D-B93D-768AD4D1DB36}" type="slidenum">
              <a:rPr lang="en-ZA" smtClean="0"/>
              <a:pPr/>
              <a:t>10</a:t>
            </a:fld>
            <a:endParaRPr lang="en-ZA" dirty="0"/>
          </a:p>
        </p:txBody>
      </p:sp>
      <p:sp>
        <p:nvSpPr>
          <p:cNvPr id="5" name="Footer Placeholder 4"/>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6" name="Text Placeholder 5"/>
          <p:cNvSpPr>
            <a:spLocks noGrp="1"/>
          </p:cNvSpPr>
          <p:nvPr>
            <p:ph type="body" sz="quarter" idx="10"/>
          </p:nvPr>
        </p:nvSpPr>
        <p:spPr>
          <a:xfrm>
            <a:off x="295275" y="1052736"/>
            <a:ext cx="8597205" cy="5040089"/>
          </a:xfrm>
        </p:spPr>
        <p:txBody>
          <a:bodyPr/>
          <a:lstStyle/>
          <a:p>
            <a:r>
              <a:rPr lang="en-ZA" sz="1400" dirty="0">
                <a:solidFill>
                  <a:schemeClr val="tx2"/>
                </a:solidFill>
              </a:rPr>
              <a:t>The main reasons for the possible irregular expenditure cases, found not to be irregular, finalised in 2017/18 financial year are as follow:</a:t>
            </a: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3906364037"/>
              </p:ext>
            </p:extLst>
          </p:nvPr>
        </p:nvGraphicFramePr>
        <p:xfrm>
          <a:off x="327947" y="1672209"/>
          <a:ext cx="8708548" cy="4420616"/>
        </p:xfrm>
        <a:graphic>
          <a:graphicData uri="http://schemas.openxmlformats.org/drawingml/2006/table">
            <a:tbl>
              <a:tblPr firstRow="1" firstCol="1" bandRow="1">
                <a:tableStyleId>{5C22544A-7EE6-4342-B048-85BDC9FD1C3A}</a:tableStyleId>
              </a:tblPr>
              <a:tblGrid>
                <a:gridCol w="1525738">
                  <a:extLst>
                    <a:ext uri="{9D8B030D-6E8A-4147-A177-3AD203B41FA5}">
                      <a16:colId xmlns:a16="http://schemas.microsoft.com/office/drawing/2014/main" xmlns="" val="1068250578"/>
                    </a:ext>
                  </a:extLst>
                </a:gridCol>
                <a:gridCol w="1983807">
                  <a:extLst>
                    <a:ext uri="{9D8B030D-6E8A-4147-A177-3AD203B41FA5}">
                      <a16:colId xmlns:a16="http://schemas.microsoft.com/office/drawing/2014/main" xmlns="" val="2270464700"/>
                    </a:ext>
                  </a:extLst>
                </a:gridCol>
                <a:gridCol w="890013">
                  <a:extLst>
                    <a:ext uri="{9D8B030D-6E8A-4147-A177-3AD203B41FA5}">
                      <a16:colId xmlns:a16="http://schemas.microsoft.com/office/drawing/2014/main" xmlns="" val="2518099"/>
                    </a:ext>
                  </a:extLst>
                </a:gridCol>
                <a:gridCol w="4308990">
                  <a:extLst>
                    <a:ext uri="{9D8B030D-6E8A-4147-A177-3AD203B41FA5}">
                      <a16:colId xmlns:a16="http://schemas.microsoft.com/office/drawing/2014/main" xmlns="" val="1560603609"/>
                    </a:ext>
                  </a:extLst>
                </a:gridCol>
              </a:tblGrid>
              <a:tr h="300209">
                <a:tc>
                  <a:txBody>
                    <a:bodyPr/>
                    <a:lstStyle/>
                    <a:p>
                      <a:pPr>
                        <a:lnSpc>
                          <a:spcPct val="115000"/>
                        </a:lnSpc>
                        <a:spcAft>
                          <a:spcPts val="0"/>
                        </a:spcAft>
                      </a:pPr>
                      <a:r>
                        <a:rPr lang="en-ZA" sz="800" u="sng">
                          <a:effectLst/>
                        </a:rPr>
                        <a:t>Classification</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u="sng">
                          <a:effectLst/>
                        </a:rPr>
                        <a:t>Classification Description</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u="sng">
                          <a:effectLst/>
                        </a:rPr>
                        <a:t>Number of invalid cases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u="sng">
                          <a:effectLst/>
                        </a:rPr>
                        <a:t>Main Reasons for Invalid Findings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52480371"/>
                  </a:ext>
                </a:extLst>
              </a:tr>
              <a:tr h="594654">
                <a:tc>
                  <a:txBody>
                    <a:bodyPr/>
                    <a:lstStyle/>
                    <a:p>
                      <a:pPr>
                        <a:lnSpc>
                          <a:spcPct val="115000"/>
                        </a:lnSpc>
                        <a:spcAft>
                          <a:spcPts val="0"/>
                        </a:spcAft>
                      </a:pPr>
                      <a:r>
                        <a:rPr lang="en-ZA" sz="800">
                          <a:effectLst/>
                        </a:rPr>
                        <a:t>Alleged fraudulent activities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Any fraudulent activity that took place during the procurement process.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2010 AGSA Management Report finding. The payment voucher was water damaged in the AGSA audit room during the audit period. Additional supporting documents were not received in the past and have been disposed.</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57126466"/>
                  </a:ext>
                </a:extLst>
              </a:tr>
              <a:tr h="846293">
                <a:tc>
                  <a:txBody>
                    <a:bodyPr/>
                    <a:lstStyle/>
                    <a:p>
                      <a:pPr>
                        <a:lnSpc>
                          <a:spcPct val="115000"/>
                        </a:lnSpc>
                        <a:spcAft>
                          <a:spcPts val="0"/>
                        </a:spcAft>
                      </a:pPr>
                      <a:r>
                        <a:rPr lang="en-ZA" sz="800">
                          <a:effectLst/>
                        </a:rPr>
                        <a:t>Company suspended</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Company suspended on the supplier database due to non-submission of required documents. E.g. Tax clearance certificate etc. </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27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Companies were indeed registered at time of award/order.</a:t>
                      </a:r>
                      <a:br>
                        <a:rPr lang="en-ZA" sz="800">
                          <a:effectLst/>
                        </a:rPr>
                      </a:br>
                      <a:r>
                        <a:rPr lang="en-ZA" sz="800">
                          <a:effectLst/>
                        </a:rPr>
                        <a:t>Outstanding required documents were submitted with the quote/tender.</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74634935"/>
                  </a:ext>
                </a:extLst>
              </a:tr>
              <a:tr h="666351">
                <a:tc>
                  <a:txBody>
                    <a:bodyPr/>
                    <a:lstStyle/>
                    <a:p>
                      <a:pPr>
                        <a:lnSpc>
                          <a:spcPct val="115000"/>
                        </a:lnSpc>
                        <a:spcAft>
                          <a:spcPts val="0"/>
                        </a:spcAft>
                      </a:pPr>
                      <a:r>
                        <a:rPr lang="en-ZA" sz="800">
                          <a:effectLst/>
                        </a:rPr>
                        <a:t>Contract management</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Correct procurement process not followed or supplier still paid when contracts had expired already.</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52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Similarities were noted in bidding documents of different suppliers by the AG. No evidence of any irregularities were found.</a:t>
                      </a:r>
                      <a:br>
                        <a:rPr lang="en-ZA" sz="800">
                          <a:effectLst/>
                        </a:rPr>
                      </a:br>
                      <a:r>
                        <a:rPr lang="en-ZA" sz="800">
                          <a:effectLst/>
                        </a:rPr>
                        <a:t>Supporting documents were initially verified incorrectly.</a:t>
                      </a:r>
                      <a:br>
                        <a:rPr lang="en-ZA" sz="800">
                          <a:effectLst/>
                        </a:rPr>
                      </a:br>
                      <a:r>
                        <a:rPr lang="en-ZA" sz="800">
                          <a:effectLst/>
                        </a:rPr>
                        <a:t>Documentation was subsequently attached.</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36548950"/>
                  </a:ext>
                </a:extLst>
              </a:tr>
              <a:tr h="1063489">
                <a:tc>
                  <a:txBody>
                    <a:bodyPr/>
                    <a:lstStyle/>
                    <a:p>
                      <a:pPr>
                        <a:lnSpc>
                          <a:spcPct val="115000"/>
                        </a:lnSpc>
                        <a:spcAft>
                          <a:spcPts val="0"/>
                        </a:spcAft>
                      </a:pPr>
                      <a:r>
                        <a:rPr lang="en-ZA" sz="800">
                          <a:effectLst/>
                        </a:rPr>
                        <a:t>Insufficient quotes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The required number of quotations were not attached to the payment voucher.</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107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IPS quotes requested from companies but less than three companies quoted.</a:t>
                      </a:r>
                      <a:br>
                        <a:rPr lang="en-ZA" sz="800">
                          <a:effectLst/>
                        </a:rPr>
                      </a:br>
                      <a:r>
                        <a:rPr lang="en-ZA" sz="800">
                          <a:effectLst/>
                        </a:rPr>
                        <a:t>Approved Limited bidding.</a:t>
                      </a:r>
                      <a:br>
                        <a:rPr lang="en-ZA" sz="800">
                          <a:effectLst/>
                        </a:rPr>
                      </a:br>
                      <a:r>
                        <a:rPr lang="en-ZA" sz="800">
                          <a:effectLst/>
                        </a:rPr>
                        <a:t>Quotations were obtained but only winning quote attached to payment. The other quotes were obtained but not retained.</a:t>
                      </a:r>
                      <a:br>
                        <a:rPr lang="en-ZA" sz="800">
                          <a:effectLst/>
                        </a:rPr>
                      </a:br>
                      <a:r>
                        <a:rPr lang="en-ZA" sz="800">
                          <a:effectLst/>
                        </a:rPr>
                        <a:t>Payment relates to tender.</a:t>
                      </a:r>
                      <a:br>
                        <a:rPr lang="en-ZA" sz="800">
                          <a:effectLst/>
                        </a:rPr>
                      </a:br>
                      <a:r>
                        <a:rPr lang="en-ZA" sz="800">
                          <a:effectLst/>
                        </a:rPr>
                        <a:t>Memorandum of Agreement was in place with the WCED institution (E.g. school)</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32635765"/>
                  </a:ext>
                </a:extLst>
              </a:tr>
              <a:tr h="949620">
                <a:tc>
                  <a:txBody>
                    <a:bodyPr/>
                    <a:lstStyle/>
                    <a:p>
                      <a:pPr>
                        <a:lnSpc>
                          <a:spcPct val="115000"/>
                        </a:lnSpc>
                        <a:spcAft>
                          <a:spcPts val="0"/>
                        </a:spcAft>
                      </a:pPr>
                      <a:r>
                        <a:rPr lang="en-ZA" sz="800">
                          <a:effectLst/>
                        </a:rPr>
                        <a:t>Other</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Various. E.g. No reason provided for not choosing the lowest quote, lack of supporting documents attached to payment, invoice and quote does not correspond etc.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27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dirty="0">
                          <a:effectLst/>
                        </a:rPr>
                        <a:t>Director's entertainment allowance does not require procurement process.</a:t>
                      </a:r>
                      <a:br>
                        <a:rPr lang="en-ZA" sz="800" dirty="0">
                          <a:effectLst/>
                        </a:rPr>
                      </a:br>
                      <a:r>
                        <a:rPr lang="en-ZA" sz="800" dirty="0">
                          <a:effectLst/>
                        </a:rPr>
                        <a:t>Supporting documents attached subsequently.</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97977419"/>
                  </a:ext>
                </a:extLst>
              </a:tr>
            </a:tbl>
          </a:graphicData>
        </a:graphic>
      </p:graphicFrame>
    </p:spTree>
    <p:extLst>
      <p:ext uri="{BB962C8B-B14F-4D97-AF65-F5344CB8AC3E}">
        <p14:creationId xmlns:p14="http://schemas.microsoft.com/office/powerpoint/2010/main" xmlns="" val="2972374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Slide Number Placeholder 3"/>
          <p:cNvSpPr>
            <a:spLocks noGrp="1"/>
          </p:cNvSpPr>
          <p:nvPr>
            <p:ph type="sldNum" sz="quarter" idx="4"/>
          </p:nvPr>
        </p:nvSpPr>
        <p:spPr/>
        <p:txBody>
          <a:bodyPr/>
          <a:lstStyle/>
          <a:p>
            <a:fld id="{8406839F-D7A4-4E5D-B93D-768AD4D1DB36}" type="slidenum">
              <a:rPr lang="en-ZA" smtClean="0"/>
              <a:pPr/>
              <a:t>11</a:t>
            </a:fld>
            <a:endParaRPr lang="en-ZA" dirty="0"/>
          </a:p>
        </p:txBody>
      </p:sp>
      <p:sp>
        <p:nvSpPr>
          <p:cNvPr id="5" name="Footer Placeholder 4"/>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6" name="Text Placeholder 5"/>
          <p:cNvSpPr>
            <a:spLocks noGrp="1"/>
          </p:cNvSpPr>
          <p:nvPr>
            <p:ph type="body" sz="quarter" idx="10"/>
          </p:nvPr>
        </p:nvSpPr>
        <p:spPr/>
        <p:txBody>
          <a:bodyPr/>
          <a:lstStyle/>
          <a:p>
            <a:pPr algn="just">
              <a:spcAft>
                <a:spcPts val="195"/>
              </a:spcAft>
            </a:pPr>
            <a:r>
              <a:rPr lang="en-ZA" dirty="0">
                <a:solidFill>
                  <a:schemeClr val="tx2"/>
                </a:solidFill>
                <a:ea typeface="Calibri" panose="020F0502020204030204" pitchFamily="34" charset="0"/>
                <a:cs typeface="Calibri" panose="020F0502020204030204" pitchFamily="34" charset="0"/>
              </a:rPr>
              <a:t>The main reason for the high amount of invalid cases reported is because the Department followed a two-phased quality assurance approach. The Directorate: Internal Control performed a first observation only without any thorough investigation. This is followed by a detailed investigation performed by the Directorate: Financial Accounting. There has also been a backlog of investigations relating to cases dated as far back as 2010. This backlog has been cleared during the 2017/18 financial year.</a:t>
            </a:r>
            <a:endParaRPr lang="en-ZA" sz="24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algn="just">
              <a:spcAft>
                <a:spcPts val="195"/>
              </a:spcAft>
            </a:pPr>
            <a:r>
              <a:rPr lang="en-ZA" dirty="0">
                <a:solidFill>
                  <a:schemeClr val="tx2"/>
                </a:solidFill>
                <a:ea typeface="Calibri" panose="020F0502020204030204" pitchFamily="34" charset="0"/>
                <a:cs typeface="Calibri" panose="020F0502020204030204" pitchFamily="34" charset="0"/>
              </a:rPr>
              <a:t> </a:t>
            </a:r>
            <a:endParaRPr lang="en-ZA" sz="24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algn="just">
              <a:spcAft>
                <a:spcPts val="195"/>
              </a:spcAft>
            </a:pPr>
            <a:r>
              <a:rPr lang="en-ZA" dirty="0">
                <a:solidFill>
                  <a:schemeClr val="tx2"/>
                </a:solidFill>
                <a:ea typeface="Calibri" panose="020F0502020204030204" pitchFamily="34" charset="0"/>
                <a:cs typeface="Calibri" panose="020F0502020204030204" pitchFamily="34" charset="0"/>
              </a:rPr>
              <a:t>Some of the general challenges faced by the Loss Control Unit, delaying the finalisation of investigations were as a result of the fact that many of the cases related to incidents that occurred years ago, dating as far back as 2010. </a:t>
            </a:r>
            <a:endParaRPr lang="en-ZA" sz="24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algn="just">
              <a:spcAft>
                <a:spcPts val="195"/>
              </a:spcAft>
            </a:pPr>
            <a:r>
              <a:rPr lang="en-ZA" dirty="0">
                <a:solidFill>
                  <a:schemeClr val="tx2"/>
                </a:solidFill>
                <a:ea typeface="Calibri" panose="020F0502020204030204" pitchFamily="34" charset="0"/>
                <a:cs typeface="Calibri" panose="020F0502020204030204" pitchFamily="34" charset="0"/>
              </a:rPr>
              <a:t> </a:t>
            </a:r>
            <a:endParaRPr lang="en-ZA" sz="24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algn="just">
              <a:spcAft>
                <a:spcPts val="195"/>
              </a:spcAft>
            </a:pPr>
            <a:r>
              <a:rPr lang="en-ZA" dirty="0">
                <a:solidFill>
                  <a:schemeClr val="tx2"/>
                </a:solidFill>
                <a:ea typeface="Calibri" panose="020F0502020204030204" pitchFamily="34" charset="0"/>
                <a:cs typeface="Calibri" panose="020F0502020204030204" pitchFamily="34" charset="0"/>
              </a:rPr>
              <a:t>All cases that were confirmed to be valid were reported in the 2017/18 AFS as required.</a:t>
            </a:r>
            <a:endParaRPr lang="en-ZA" sz="24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endParaRPr lang="en-ZA" dirty="0">
              <a:solidFill>
                <a:schemeClr val="tx2"/>
              </a:solidFill>
            </a:endParaRPr>
          </a:p>
        </p:txBody>
      </p:sp>
    </p:spTree>
    <p:extLst>
      <p:ext uri="{BB962C8B-B14F-4D97-AF65-F5344CB8AC3E}">
        <p14:creationId xmlns:p14="http://schemas.microsoft.com/office/powerpoint/2010/main" xmlns="" val="1419391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Slide Number Placeholder 3"/>
          <p:cNvSpPr>
            <a:spLocks noGrp="1"/>
          </p:cNvSpPr>
          <p:nvPr>
            <p:ph type="sldNum" sz="quarter" idx="4"/>
          </p:nvPr>
        </p:nvSpPr>
        <p:spPr/>
        <p:txBody>
          <a:bodyPr/>
          <a:lstStyle/>
          <a:p>
            <a:fld id="{8406839F-D7A4-4E5D-B93D-768AD4D1DB36}" type="slidenum">
              <a:rPr lang="en-ZA" smtClean="0"/>
              <a:pPr/>
              <a:t>12</a:t>
            </a:fld>
            <a:endParaRPr lang="en-ZA" dirty="0"/>
          </a:p>
        </p:txBody>
      </p:sp>
      <p:sp>
        <p:nvSpPr>
          <p:cNvPr id="5" name="Footer Placeholder 4"/>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6" name="Text Placeholder 5"/>
          <p:cNvSpPr>
            <a:spLocks noGrp="1"/>
          </p:cNvSpPr>
          <p:nvPr>
            <p:ph type="body" sz="quarter" idx="10"/>
          </p:nvPr>
        </p:nvSpPr>
        <p:spPr>
          <a:xfrm>
            <a:off x="255305" y="1052736"/>
            <a:ext cx="8856984" cy="5040089"/>
          </a:xfrm>
        </p:spPr>
        <p:txBody>
          <a:bodyPr/>
          <a:lstStyle/>
          <a:p>
            <a:r>
              <a:rPr lang="en-ZA" u="sng" dirty="0">
                <a:solidFill>
                  <a:schemeClr val="tx2"/>
                </a:solidFill>
              </a:rPr>
              <a:t>The status of the investigations that relates to fruitless and wasteful expenditure – Departmental Response</a:t>
            </a:r>
          </a:p>
          <a:p>
            <a:endParaRPr lang="en-ZA" dirty="0">
              <a:solidFill>
                <a:schemeClr val="tx2"/>
              </a:solidFill>
            </a:endParaRPr>
          </a:p>
          <a:p>
            <a:r>
              <a:rPr lang="en-ZA" b="0" dirty="0">
                <a:solidFill>
                  <a:schemeClr val="tx2"/>
                </a:solidFill>
              </a:rPr>
              <a:t>The response below refers to Fruitless and Wasteful Expenditure that was reported as under investigation in the 2016/17 AFS amounting to R2 019 million.</a:t>
            </a:r>
          </a:p>
          <a:p>
            <a:endParaRPr lang="en-ZA" b="0" dirty="0">
              <a:solidFill>
                <a:schemeClr val="tx2"/>
              </a:solidFill>
            </a:endParaRPr>
          </a:p>
          <a:p>
            <a:endParaRPr lang="en-ZA"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1476672023"/>
              </p:ext>
            </p:extLst>
          </p:nvPr>
        </p:nvGraphicFramePr>
        <p:xfrm>
          <a:off x="179513" y="2636916"/>
          <a:ext cx="8498715" cy="2016222"/>
        </p:xfrm>
        <a:graphic>
          <a:graphicData uri="http://schemas.openxmlformats.org/drawingml/2006/table">
            <a:tbl>
              <a:tblPr firstRow="1" firstCol="1" bandRow="1">
                <a:tableStyleId>{5C22544A-7EE6-4342-B048-85BDC9FD1C3A}</a:tableStyleId>
              </a:tblPr>
              <a:tblGrid>
                <a:gridCol w="1269708">
                  <a:extLst>
                    <a:ext uri="{9D8B030D-6E8A-4147-A177-3AD203B41FA5}">
                      <a16:colId xmlns:a16="http://schemas.microsoft.com/office/drawing/2014/main" xmlns="" val="2394065881"/>
                    </a:ext>
                  </a:extLst>
                </a:gridCol>
                <a:gridCol w="1147327">
                  <a:extLst>
                    <a:ext uri="{9D8B030D-6E8A-4147-A177-3AD203B41FA5}">
                      <a16:colId xmlns:a16="http://schemas.microsoft.com/office/drawing/2014/main" xmlns="" val="2153160994"/>
                    </a:ext>
                  </a:extLst>
                </a:gridCol>
                <a:gridCol w="1147327">
                  <a:extLst>
                    <a:ext uri="{9D8B030D-6E8A-4147-A177-3AD203B41FA5}">
                      <a16:colId xmlns:a16="http://schemas.microsoft.com/office/drawing/2014/main" xmlns="" val="2954944571"/>
                    </a:ext>
                  </a:extLst>
                </a:gridCol>
                <a:gridCol w="953555">
                  <a:extLst>
                    <a:ext uri="{9D8B030D-6E8A-4147-A177-3AD203B41FA5}">
                      <a16:colId xmlns:a16="http://schemas.microsoft.com/office/drawing/2014/main" xmlns="" val="1445103991"/>
                    </a:ext>
                  </a:extLst>
                </a:gridCol>
                <a:gridCol w="953555">
                  <a:extLst>
                    <a:ext uri="{9D8B030D-6E8A-4147-A177-3AD203B41FA5}">
                      <a16:colId xmlns:a16="http://schemas.microsoft.com/office/drawing/2014/main" xmlns="" val="4280568984"/>
                    </a:ext>
                  </a:extLst>
                </a:gridCol>
                <a:gridCol w="956955">
                  <a:extLst>
                    <a:ext uri="{9D8B030D-6E8A-4147-A177-3AD203B41FA5}">
                      <a16:colId xmlns:a16="http://schemas.microsoft.com/office/drawing/2014/main" xmlns="" val="1483391259"/>
                    </a:ext>
                  </a:extLst>
                </a:gridCol>
                <a:gridCol w="1035144">
                  <a:extLst>
                    <a:ext uri="{9D8B030D-6E8A-4147-A177-3AD203B41FA5}">
                      <a16:colId xmlns:a16="http://schemas.microsoft.com/office/drawing/2014/main" xmlns="" val="1897943734"/>
                    </a:ext>
                  </a:extLst>
                </a:gridCol>
                <a:gridCol w="1035144">
                  <a:extLst>
                    <a:ext uri="{9D8B030D-6E8A-4147-A177-3AD203B41FA5}">
                      <a16:colId xmlns:a16="http://schemas.microsoft.com/office/drawing/2014/main" xmlns="" val="3422458373"/>
                    </a:ext>
                  </a:extLst>
                </a:gridCol>
              </a:tblGrid>
              <a:tr h="231590">
                <a:tc>
                  <a:txBody>
                    <a:bodyPr/>
                    <a:lstStyle/>
                    <a:p>
                      <a:pPr>
                        <a:lnSpc>
                          <a:spcPct val="115000"/>
                        </a:lnSpc>
                        <a:spcAft>
                          <a:spcPts val="0"/>
                        </a:spcAft>
                      </a:pPr>
                      <a:r>
                        <a:rPr lang="en-ZA" sz="900">
                          <a:effectLst/>
                        </a:rPr>
                        <a:t>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2">
                  <a:txBody>
                    <a:bodyPr/>
                    <a:lstStyle/>
                    <a:p>
                      <a:pPr algn="ctr">
                        <a:lnSpc>
                          <a:spcPct val="115000"/>
                        </a:lnSpc>
                        <a:spcAft>
                          <a:spcPts val="0"/>
                        </a:spcAft>
                      </a:pPr>
                      <a:r>
                        <a:rPr lang="en-ZA" sz="900">
                          <a:effectLst/>
                        </a:rPr>
                        <a:t>2016/17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ZA"/>
                    </a:p>
                  </a:txBody>
                  <a:tcPr/>
                </a:tc>
                <a:tc gridSpan="3">
                  <a:txBody>
                    <a:bodyPr/>
                    <a:lstStyle/>
                    <a:p>
                      <a:pPr algn="ctr">
                        <a:lnSpc>
                          <a:spcPct val="115000"/>
                        </a:lnSpc>
                        <a:spcAft>
                          <a:spcPts val="0"/>
                        </a:spcAft>
                      </a:pPr>
                      <a:r>
                        <a:rPr lang="en-ZA" sz="900">
                          <a:effectLst/>
                        </a:rPr>
                        <a:t>2017/18 Movement (Number of cases)</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ZA" sz="900">
                          <a:effectLst/>
                        </a:rPr>
                        <a:t>2017/18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ZA"/>
                    </a:p>
                  </a:txBody>
                  <a:tcPr/>
                </a:tc>
                <a:extLst>
                  <a:ext uri="{0D108BD9-81ED-4DB2-BD59-A6C34878D82A}">
                    <a16:rowId xmlns:a16="http://schemas.microsoft.com/office/drawing/2014/main" xmlns="" val="1449070574"/>
                  </a:ext>
                </a:extLst>
              </a:tr>
              <a:tr h="383513">
                <a:tc>
                  <a:txBody>
                    <a:bodyPr/>
                    <a:lstStyle/>
                    <a:p>
                      <a:pPr>
                        <a:lnSpc>
                          <a:spcPct val="115000"/>
                        </a:lnSpc>
                        <a:spcAft>
                          <a:spcPts val="0"/>
                        </a:spcAft>
                      </a:pPr>
                      <a:r>
                        <a:rPr lang="en-ZA" sz="900">
                          <a:effectLst/>
                        </a:rPr>
                        <a:t>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ZA" sz="900">
                          <a:effectLst/>
                        </a:rPr>
                        <a:t>Number of cases</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ZA" sz="900">
                          <a:effectLst/>
                        </a:rPr>
                        <a:t>Rand value R'000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ZA" sz="900">
                          <a:effectLst/>
                        </a:rPr>
                        <a:t>New cases</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ZA" sz="900">
                          <a:effectLst/>
                        </a:rPr>
                        <a:t>Cases Confirmed</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ZA" sz="900">
                          <a:effectLst/>
                        </a:rPr>
                        <a:t>Cases Removed</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ZA" sz="900">
                          <a:effectLst/>
                        </a:rPr>
                        <a:t>Number of cases</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ZA" sz="900">
                          <a:effectLst/>
                        </a:rPr>
                        <a:t>Rand value R'000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178866342"/>
                  </a:ext>
                </a:extLst>
              </a:tr>
              <a:tr h="231590">
                <a:tc>
                  <a:txBody>
                    <a:bodyPr/>
                    <a:lstStyle/>
                    <a:p>
                      <a:pPr>
                        <a:lnSpc>
                          <a:spcPct val="115000"/>
                        </a:lnSpc>
                        <a:spcAft>
                          <a:spcPts val="0"/>
                        </a:spcAft>
                      </a:pPr>
                      <a:r>
                        <a:rPr lang="en-ZA" sz="900">
                          <a:effectLst/>
                        </a:rPr>
                        <a:t>Catering</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196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2</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12</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24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15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41144375"/>
                  </a:ext>
                </a:extLst>
              </a:tr>
              <a:tr h="231590">
                <a:tc>
                  <a:txBody>
                    <a:bodyPr/>
                    <a:lstStyle/>
                    <a:p>
                      <a:pPr>
                        <a:lnSpc>
                          <a:spcPct val="115000"/>
                        </a:lnSpc>
                        <a:spcAft>
                          <a:spcPts val="0"/>
                        </a:spcAft>
                      </a:pPr>
                      <a:r>
                        <a:rPr lang="en-ZA" sz="900">
                          <a:effectLst/>
                        </a:rPr>
                        <a:t>Overpaid Contract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684278467"/>
                  </a:ext>
                </a:extLst>
              </a:tr>
              <a:tr h="231590">
                <a:tc>
                  <a:txBody>
                    <a:bodyPr/>
                    <a:lstStyle/>
                    <a:p>
                      <a:pPr>
                        <a:lnSpc>
                          <a:spcPct val="115000"/>
                        </a:lnSpc>
                        <a:spcAft>
                          <a:spcPts val="0"/>
                        </a:spcAft>
                      </a:pPr>
                      <a:r>
                        <a:rPr lang="en-ZA" sz="900">
                          <a:effectLst/>
                        </a:rPr>
                        <a:t>Overpaid Transport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1 703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540796947"/>
                  </a:ext>
                </a:extLst>
              </a:tr>
              <a:tr h="231590">
                <a:tc>
                  <a:txBody>
                    <a:bodyPr/>
                    <a:lstStyle/>
                    <a:p>
                      <a:pPr>
                        <a:lnSpc>
                          <a:spcPct val="115000"/>
                        </a:lnSpc>
                        <a:spcAft>
                          <a:spcPts val="0"/>
                        </a:spcAft>
                      </a:pPr>
                      <a:r>
                        <a:rPr lang="en-ZA" sz="900">
                          <a:effectLst/>
                        </a:rPr>
                        <a:t>Interest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26</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52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29</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6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66826432"/>
                  </a:ext>
                </a:extLst>
              </a:tr>
              <a:tr h="231590">
                <a:tc>
                  <a:txBody>
                    <a:bodyPr/>
                    <a:lstStyle/>
                    <a:p>
                      <a:pPr>
                        <a:lnSpc>
                          <a:spcPct val="115000"/>
                        </a:lnSpc>
                        <a:spcAft>
                          <a:spcPts val="0"/>
                        </a:spcAft>
                      </a:pPr>
                      <a:r>
                        <a:rPr lang="en-ZA" sz="900">
                          <a:effectLst/>
                        </a:rPr>
                        <a:t>Other</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67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6</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31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90945443"/>
                  </a:ext>
                </a:extLst>
              </a:tr>
              <a:tr h="243169">
                <a:tc>
                  <a:txBody>
                    <a:bodyPr/>
                    <a:lstStyle/>
                    <a:p>
                      <a:pPr>
                        <a:lnSpc>
                          <a:spcPct val="115000"/>
                        </a:lnSpc>
                        <a:spcAft>
                          <a:spcPts val="0"/>
                        </a:spcAft>
                      </a:pPr>
                      <a:r>
                        <a:rPr lang="en-ZA" sz="900">
                          <a:effectLst/>
                        </a:rPr>
                        <a:t>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134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2 019 </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34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57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88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a:effectLst/>
                        </a:rPr>
                        <a:t>23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900" dirty="0">
                          <a:effectLst/>
                        </a:rPr>
                        <a:t>52 </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345060188"/>
                  </a:ext>
                </a:extLst>
              </a:tr>
            </a:tbl>
          </a:graphicData>
        </a:graphic>
      </p:graphicFrame>
      <p:sp>
        <p:nvSpPr>
          <p:cNvPr id="8" name="Rectangle 7"/>
          <p:cNvSpPr/>
          <p:nvPr/>
        </p:nvSpPr>
        <p:spPr>
          <a:xfrm>
            <a:off x="179513" y="4929672"/>
            <a:ext cx="8498715" cy="523220"/>
          </a:xfrm>
          <a:prstGeom prst="rect">
            <a:avLst/>
          </a:prstGeom>
        </p:spPr>
        <p:txBody>
          <a:bodyPr wrap="square">
            <a:spAutoFit/>
          </a:bodyPr>
          <a:lstStyle/>
          <a:p>
            <a:pPr lvl="0" algn="just">
              <a:spcBef>
                <a:spcPts val="300"/>
              </a:spcBef>
            </a:pPr>
            <a:r>
              <a:rPr lang="en-ZA" sz="1400" b="1" dirty="0">
                <a:solidFill>
                  <a:srgbClr val="003399"/>
                </a:solidFill>
                <a:latin typeface="Century Gothic" pitchFamily="34" charset="0"/>
              </a:rPr>
              <a:t>The investigations for 96%of cases that were under investigation as per the 2016/17 Annual Financial Statements have been finalised during the 2017/18 financial year.</a:t>
            </a:r>
          </a:p>
        </p:txBody>
      </p:sp>
    </p:spTree>
    <p:extLst>
      <p:ext uri="{BB962C8B-B14F-4D97-AF65-F5344CB8AC3E}">
        <p14:creationId xmlns:p14="http://schemas.microsoft.com/office/powerpoint/2010/main" xmlns="" val="4229561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Slide Number Placeholder 3"/>
          <p:cNvSpPr>
            <a:spLocks noGrp="1"/>
          </p:cNvSpPr>
          <p:nvPr>
            <p:ph type="sldNum" sz="quarter" idx="4"/>
          </p:nvPr>
        </p:nvSpPr>
        <p:spPr/>
        <p:txBody>
          <a:bodyPr/>
          <a:lstStyle/>
          <a:p>
            <a:fld id="{8406839F-D7A4-4E5D-B93D-768AD4D1DB36}" type="slidenum">
              <a:rPr lang="en-ZA" smtClean="0"/>
              <a:pPr/>
              <a:t>13</a:t>
            </a:fld>
            <a:endParaRPr lang="en-ZA" dirty="0"/>
          </a:p>
        </p:txBody>
      </p:sp>
      <p:sp>
        <p:nvSpPr>
          <p:cNvPr id="6" name="Text Placeholder 5"/>
          <p:cNvSpPr>
            <a:spLocks noGrp="1"/>
          </p:cNvSpPr>
          <p:nvPr>
            <p:ph type="body" sz="quarter" idx="10"/>
          </p:nvPr>
        </p:nvSpPr>
        <p:spPr>
          <a:xfrm>
            <a:off x="107505" y="980728"/>
            <a:ext cx="8928992" cy="5112097"/>
          </a:xfrm>
        </p:spPr>
        <p:txBody>
          <a:bodyPr/>
          <a:lstStyle/>
          <a:p>
            <a:pPr algn="just"/>
            <a:r>
              <a:rPr lang="en-ZA" sz="1400" dirty="0">
                <a:solidFill>
                  <a:schemeClr val="tx2"/>
                </a:solidFill>
              </a:rPr>
              <a:t> It should be noted that the vast majority (73%) of 2016/17 cases reported as under investigation were in fact found not to be Fruitless and Wasteful expenditure. Only 27% of cases were confirmed to be Fruitless and Wasteful expenditure.</a:t>
            </a:r>
          </a:p>
          <a:p>
            <a:pPr algn="just"/>
            <a:endParaRPr lang="en-ZA" sz="1400" dirty="0">
              <a:solidFill>
                <a:schemeClr val="tx2"/>
              </a:solidFill>
            </a:endParaRPr>
          </a:p>
          <a:p>
            <a:pPr algn="just"/>
            <a:r>
              <a:rPr lang="en-ZA" dirty="0">
                <a:solidFill>
                  <a:schemeClr val="tx2"/>
                </a:solidFill>
              </a:rPr>
              <a:t>The main reasons for the possible Fruitless and Wasteful expenditure investigations finalised in 2017/18 financial year, found not to be fruitless and wasteful, are as follow:</a:t>
            </a:r>
          </a:p>
          <a:p>
            <a:pPr algn="just"/>
            <a:endParaRPr lang="en-ZA" dirty="0">
              <a:solidFill>
                <a:schemeClr val="tx2"/>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3053103414"/>
              </p:ext>
            </p:extLst>
          </p:nvPr>
        </p:nvGraphicFramePr>
        <p:xfrm>
          <a:off x="173671" y="2636913"/>
          <a:ext cx="8862825" cy="3455914"/>
        </p:xfrm>
        <a:graphic>
          <a:graphicData uri="http://schemas.openxmlformats.org/drawingml/2006/table">
            <a:tbl>
              <a:tblPr firstRow="1" firstCol="1" bandRow="1">
                <a:tableStyleId>{5C22544A-7EE6-4342-B048-85BDC9FD1C3A}</a:tableStyleId>
              </a:tblPr>
              <a:tblGrid>
                <a:gridCol w="1180528">
                  <a:extLst>
                    <a:ext uri="{9D8B030D-6E8A-4147-A177-3AD203B41FA5}">
                      <a16:colId xmlns:a16="http://schemas.microsoft.com/office/drawing/2014/main" xmlns="" val="3992372125"/>
                    </a:ext>
                  </a:extLst>
                </a:gridCol>
                <a:gridCol w="2364602">
                  <a:extLst>
                    <a:ext uri="{9D8B030D-6E8A-4147-A177-3AD203B41FA5}">
                      <a16:colId xmlns:a16="http://schemas.microsoft.com/office/drawing/2014/main" xmlns="" val="1237362089"/>
                    </a:ext>
                  </a:extLst>
                </a:gridCol>
                <a:gridCol w="898690">
                  <a:extLst>
                    <a:ext uri="{9D8B030D-6E8A-4147-A177-3AD203B41FA5}">
                      <a16:colId xmlns:a16="http://schemas.microsoft.com/office/drawing/2014/main" xmlns="" val="2768615940"/>
                    </a:ext>
                  </a:extLst>
                </a:gridCol>
                <a:gridCol w="4419005">
                  <a:extLst>
                    <a:ext uri="{9D8B030D-6E8A-4147-A177-3AD203B41FA5}">
                      <a16:colId xmlns:a16="http://schemas.microsoft.com/office/drawing/2014/main" xmlns="" val="3758445100"/>
                    </a:ext>
                  </a:extLst>
                </a:gridCol>
              </a:tblGrid>
              <a:tr h="479624">
                <a:tc>
                  <a:txBody>
                    <a:bodyPr/>
                    <a:lstStyle/>
                    <a:p>
                      <a:pPr>
                        <a:lnSpc>
                          <a:spcPct val="115000"/>
                        </a:lnSpc>
                        <a:spcAft>
                          <a:spcPts val="0"/>
                        </a:spcAft>
                      </a:pPr>
                      <a:r>
                        <a:rPr lang="en-ZA" sz="800" u="sng">
                          <a:effectLst/>
                        </a:rPr>
                        <a:t>Classification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u="sng">
                          <a:effectLst/>
                        </a:rPr>
                        <a:t>Classification Description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800" u="sng">
                          <a:effectLst/>
                        </a:rPr>
                        <a:t>Number of invalid cases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u="sng">
                          <a:effectLst/>
                        </a:rPr>
                        <a:t>Main Reasons for Invalid Findings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91344824"/>
                  </a:ext>
                </a:extLst>
              </a:tr>
              <a:tr h="1067962">
                <a:tc>
                  <a:txBody>
                    <a:bodyPr/>
                    <a:lstStyle/>
                    <a:p>
                      <a:pPr>
                        <a:lnSpc>
                          <a:spcPct val="115000"/>
                        </a:lnSpc>
                        <a:spcAft>
                          <a:spcPts val="0"/>
                        </a:spcAft>
                      </a:pPr>
                      <a:r>
                        <a:rPr lang="en-ZA" sz="800">
                          <a:effectLst/>
                        </a:rPr>
                        <a:t>Catering</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dirty="0">
                          <a:effectLst/>
                        </a:rPr>
                        <a:t>Not complying with maximum rates allowed as per Catering circulars.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dirty="0">
                          <a:effectLst/>
                        </a:rPr>
                        <a:t>24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Catering was not for official gatherings, therefore the catering circular does not apply.</a:t>
                      </a:r>
                      <a:br>
                        <a:rPr lang="en-ZA" sz="800">
                          <a:effectLst/>
                        </a:rPr>
                      </a:br>
                      <a:r>
                        <a:rPr lang="en-ZA" sz="800">
                          <a:effectLst/>
                        </a:rPr>
                        <a:t>Number of people were increased to include presenters and not only attendees.</a:t>
                      </a:r>
                      <a:br>
                        <a:rPr lang="en-ZA" sz="800">
                          <a:effectLst/>
                        </a:rPr>
                      </a:br>
                      <a:r>
                        <a:rPr lang="en-ZA" sz="800">
                          <a:effectLst/>
                        </a:rPr>
                        <a:t>Charges that are not limited by the catering circular were also charged.</a:t>
                      </a:r>
                      <a:br>
                        <a:rPr lang="en-ZA" sz="800">
                          <a:effectLst/>
                        </a:rPr>
                      </a:br>
                      <a:r>
                        <a:rPr lang="en-ZA" sz="800">
                          <a:effectLst/>
                        </a:rPr>
                        <a:t>Multiple venues/classrooms has been charged for.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22125178"/>
                  </a:ext>
                </a:extLst>
              </a:tr>
              <a:tr h="372734">
                <a:tc>
                  <a:txBody>
                    <a:bodyPr/>
                    <a:lstStyle/>
                    <a:p>
                      <a:pPr>
                        <a:lnSpc>
                          <a:spcPct val="115000"/>
                        </a:lnSpc>
                        <a:spcAft>
                          <a:spcPts val="0"/>
                        </a:spcAft>
                      </a:pPr>
                      <a:r>
                        <a:rPr lang="en-ZA" sz="800">
                          <a:effectLst/>
                        </a:rPr>
                        <a:t>Overpaid Contract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Paid more than stipulated amount on contract.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Payment was in terms of the contract.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38322341"/>
                  </a:ext>
                </a:extLst>
              </a:tr>
              <a:tr h="770595">
                <a:tc>
                  <a:txBody>
                    <a:bodyPr/>
                    <a:lstStyle/>
                    <a:p>
                      <a:pPr>
                        <a:lnSpc>
                          <a:spcPct val="115000"/>
                        </a:lnSpc>
                        <a:spcAft>
                          <a:spcPts val="0"/>
                        </a:spcAft>
                      </a:pPr>
                      <a:r>
                        <a:rPr lang="en-ZA" sz="800">
                          <a:effectLst/>
                        </a:rPr>
                        <a:t>Overpaid Transport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Paid more than calculated amount on learner transport contract.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33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dirty="0">
                          <a:effectLst/>
                        </a:rPr>
                        <a:t>Errors were found on the invoice submitted by the supplier. The WCED paid the correct amount in terms of the contract. Ascension Day, WCED paid for driving on public holidays when certain schools on a given route chose to be closed on the public holiday.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46581913"/>
                  </a:ext>
                </a:extLst>
              </a:tr>
              <a:tr h="318150">
                <a:tc>
                  <a:txBody>
                    <a:bodyPr/>
                    <a:lstStyle/>
                    <a:p>
                      <a:pPr>
                        <a:lnSpc>
                          <a:spcPct val="115000"/>
                        </a:lnSpc>
                        <a:spcAft>
                          <a:spcPts val="0"/>
                        </a:spcAft>
                      </a:pPr>
                      <a:r>
                        <a:rPr lang="en-ZA" sz="800">
                          <a:effectLst/>
                        </a:rPr>
                        <a:t>Interest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Interest is paid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Interest was charged on the invoice but the interest amount was not paid.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5265224"/>
                  </a:ext>
                </a:extLst>
              </a:tr>
              <a:tr h="446849">
                <a:tc>
                  <a:txBody>
                    <a:bodyPr/>
                    <a:lstStyle/>
                    <a:p>
                      <a:pPr>
                        <a:lnSpc>
                          <a:spcPct val="115000"/>
                        </a:lnSpc>
                        <a:spcAft>
                          <a:spcPts val="0"/>
                        </a:spcAft>
                      </a:pPr>
                      <a:r>
                        <a:rPr lang="en-ZA" sz="800">
                          <a:effectLst/>
                        </a:rPr>
                        <a:t>Other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Various findings. E.g. Cell phone claims not in accordance with prescribed rate etc.</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a:effectLst/>
                        </a:rPr>
                        <a:t>31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800" dirty="0">
                          <a:effectLst/>
                        </a:rPr>
                        <a:t>Overpayments have been recovered.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42387450"/>
                  </a:ext>
                </a:extLst>
              </a:tr>
            </a:tbl>
          </a:graphicData>
        </a:graphic>
      </p:graphicFrame>
    </p:spTree>
    <p:extLst>
      <p:ext uri="{BB962C8B-B14F-4D97-AF65-F5344CB8AC3E}">
        <p14:creationId xmlns:p14="http://schemas.microsoft.com/office/powerpoint/2010/main" xmlns="" val="2528720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Mr Leon Ely</a:t>
            </a:r>
          </a:p>
        </p:txBody>
      </p:sp>
      <p:sp>
        <p:nvSpPr>
          <p:cNvPr id="7" name="Text Placeholder 6"/>
          <p:cNvSpPr>
            <a:spLocks noGrp="1"/>
          </p:cNvSpPr>
          <p:nvPr>
            <p:ph type="body" sz="quarter" idx="11"/>
          </p:nvPr>
        </p:nvSpPr>
        <p:spPr/>
        <p:txBody>
          <a:bodyPr/>
          <a:lstStyle/>
          <a:p>
            <a:r>
              <a:rPr lang="en-GB" dirty="0"/>
              <a:t>DDG: Corporate Services</a:t>
            </a:r>
          </a:p>
        </p:txBody>
      </p:sp>
      <p:sp>
        <p:nvSpPr>
          <p:cNvPr id="8" name="Text Placeholder 7"/>
          <p:cNvSpPr>
            <a:spLocks noGrp="1"/>
          </p:cNvSpPr>
          <p:nvPr>
            <p:ph type="body" sz="quarter" idx="12"/>
          </p:nvPr>
        </p:nvSpPr>
        <p:spPr/>
        <p:txBody>
          <a:bodyPr/>
          <a:lstStyle/>
          <a:p>
            <a:r>
              <a:rPr lang="en-GB" dirty="0"/>
              <a:t>021-4672537</a:t>
            </a:r>
          </a:p>
        </p:txBody>
      </p:sp>
      <p:sp>
        <p:nvSpPr>
          <p:cNvPr id="10" name="Text Placeholder 9"/>
          <p:cNvSpPr>
            <a:spLocks noGrp="1"/>
          </p:cNvSpPr>
          <p:nvPr>
            <p:ph type="body" sz="quarter" idx="14"/>
          </p:nvPr>
        </p:nvSpPr>
        <p:spPr/>
        <p:txBody>
          <a:bodyPr/>
          <a:lstStyle/>
          <a:p>
            <a:r>
              <a:rPr lang="en-GB" dirty="0"/>
              <a:t>leon.ely@westerncape.gov.za</a:t>
            </a:r>
          </a:p>
        </p:txBody>
      </p:sp>
    </p:spTree>
    <p:custDataLst>
      <p:tags r:id="rId1"/>
    </p:custDataLst>
    <p:extLst>
      <p:ext uri="{BB962C8B-B14F-4D97-AF65-F5344CB8AC3E}">
        <p14:creationId xmlns:p14="http://schemas.microsoft.com/office/powerpoint/2010/main" xmlns="" val="305604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295274" y="1325954"/>
            <a:ext cx="8597205" cy="792088"/>
          </a:xfrm>
        </p:spPr>
        <p:txBody>
          <a:bodyPr/>
          <a:lstStyle/>
          <a:p>
            <a:r>
              <a:rPr lang="en-US" sz="1600" dirty="0">
                <a:solidFill>
                  <a:schemeClr val="tx2"/>
                </a:solidFill>
              </a:rPr>
              <a:t>The major areas for improvement, as identified by the Audit Committee, during the 2016/17 financial year – Departmental Response</a:t>
            </a:r>
          </a:p>
          <a:p>
            <a:endParaRPr lang="en-GB" sz="2800" i="0" dirty="0">
              <a:solidFill>
                <a:schemeClr val="tx1"/>
              </a:solidFill>
            </a:endParaRPr>
          </a:p>
        </p:txBody>
      </p:sp>
      <p:sp>
        <p:nvSpPr>
          <p:cNvPr id="4" name="Text Placeholder 3"/>
          <p:cNvSpPr>
            <a:spLocks noGrp="1"/>
          </p:cNvSpPr>
          <p:nvPr>
            <p:ph type="body" sz="quarter" idx="10"/>
          </p:nvPr>
        </p:nvSpPr>
        <p:spPr>
          <a:xfrm>
            <a:off x="251519" y="2240868"/>
            <a:ext cx="8640960" cy="4104456"/>
          </a:xfrm>
        </p:spPr>
        <p:txBody>
          <a:bodyPr>
            <a:normAutofit/>
          </a:bodyPr>
          <a:lstStyle/>
          <a:p>
            <a:pPr algn="just">
              <a:lnSpc>
                <a:spcPct val="115000"/>
              </a:lnSpc>
              <a:spcAft>
                <a:spcPts val="1000"/>
              </a:spcAft>
            </a:pPr>
            <a:r>
              <a:rPr lang="en-US" dirty="0">
                <a:solidFill>
                  <a:schemeClr val="tx2"/>
                </a:solidFill>
                <a:ea typeface="Calibri" panose="020F0502020204030204" pitchFamily="34" charset="0"/>
                <a:cs typeface="Arial" panose="020B0604020202020204" pitchFamily="34" charset="0"/>
              </a:rPr>
              <a:t>The Committee takes </a:t>
            </a:r>
            <a:r>
              <a:rPr lang="en-US" dirty="0" err="1">
                <a:solidFill>
                  <a:schemeClr val="tx2"/>
                </a:solidFill>
                <a:ea typeface="Calibri" panose="020F0502020204030204" pitchFamily="34" charset="0"/>
                <a:cs typeface="Arial" panose="020B0604020202020204" pitchFamily="34" charset="0"/>
              </a:rPr>
              <a:t>cognisance</a:t>
            </a:r>
            <a:r>
              <a:rPr lang="en-US" dirty="0">
                <a:solidFill>
                  <a:schemeClr val="tx2"/>
                </a:solidFill>
                <a:ea typeface="Calibri" panose="020F0502020204030204" pitchFamily="34" charset="0"/>
                <a:cs typeface="Arial" panose="020B0604020202020204" pitchFamily="34" charset="0"/>
              </a:rPr>
              <a:t> of the fact that the Audit Committee noted major areas for improvement for the Department, during the performance of its work during the 2016/17 financial year. The major areas included the following: </a:t>
            </a:r>
            <a:endParaRPr lang="en-ZA"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dirty="0">
                <a:solidFill>
                  <a:schemeClr val="tx2"/>
                </a:solidFill>
                <a:ea typeface="Calibri" panose="020F0502020204030204" pitchFamily="34" charset="0"/>
                <a:cs typeface="Arial" panose="020B0604020202020204" pitchFamily="34" charset="0"/>
              </a:rPr>
              <a:t>District Support to Schools; </a:t>
            </a:r>
            <a:endParaRPr lang="en-ZA"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dirty="0">
                <a:solidFill>
                  <a:schemeClr val="tx2"/>
                </a:solidFill>
                <a:ea typeface="Calibri" panose="020F0502020204030204" pitchFamily="34" charset="0"/>
                <a:cs typeface="Arial" panose="020B0604020202020204" pitchFamily="34" charset="0"/>
              </a:rPr>
              <a:t>Teacher Absenteeism; </a:t>
            </a:r>
            <a:endParaRPr lang="en-ZA"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dirty="0">
                <a:solidFill>
                  <a:schemeClr val="tx2"/>
                </a:solidFill>
                <a:ea typeface="Calibri" panose="020F0502020204030204" pitchFamily="34" charset="0"/>
                <a:cs typeface="Arial" panose="020B0604020202020204" pitchFamily="34" charset="0"/>
              </a:rPr>
              <a:t>HR Planning - Schools Principals;</a:t>
            </a:r>
            <a:endParaRPr lang="en-ZA"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dirty="0">
                <a:solidFill>
                  <a:schemeClr val="tx2"/>
                </a:solidFill>
                <a:ea typeface="Calibri" panose="020F0502020204030204" pitchFamily="34" charset="0"/>
                <a:cs typeface="Arial" panose="020B0604020202020204" pitchFamily="34" charset="0"/>
              </a:rPr>
              <a:t>Transfer Payments - (Norms and Standards Funding of Public Schools);</a:t>
            </a:r>
            <a:endParaRPr lang="en-ZA"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dirty="0" err="1">
                <a:solidFill>
                  <a:schemeClr val="tx2"/>
                </a:solidFill>
                <a:ea typeface="Calibri" panose="020F0502020204030204" pitchFamily="34" charset="0"/>
                <a:cs typeface="Arial" panose="020B0604020202020204" pitchFamily="34" charset="0"/>
              </a:rPr>
              <a:t>Specialised</a:t>
            </a:r>
            <a:r>
              <a:rPr lang="en-US" dirty="0">
                <a:solidFill>
                  <a:schemeClr val="tx2"/>
                </a:solidFill>
                <a:ea typeface="Calibri" panose="020F0502020204030204" pitchFamily="34" charset="0"/>
                <a:cs typeface="Arial" panose="020B0604020202020204" pitchFamily="34" charset="0"/>
              </a:rPr>
              <a:t> Support; and </a:t>
            </a:r>
            <a:endParaRPr lang="en-ZA"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dirty="0">
                <a:solidFill>
                  <a:schemeClr val="tx2"/>
                </a:solidFill>
                <a:ea typeface="Calibri" panose="020F0502020204030204" pitchFamily="34" charset="0"/>
                <a:cs typeface="Arial" panose="020B0604020202020204" pitchFamily="34" charset="0"/>
              </a:rPr>
              <a:t>Disaster Recovery.</a:t>
            </a:r>
            <a:endParaRPr lang="en-ZA"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0" lvl="1" indent="0">
              <a:buNone/>
            </a:pPr>
            <a:endParaRPr lang="en-GB" sz="2800" dirty="0"/>
          </a:p>
        </p:txBody>
      </p:sp>
      <p:sp>
        <p:nvSpPr>
          <p:cNvPr id="8" name="Footer Placeholder 7"/>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9" name="Slide Number Placeholder 8"/>
          <p:cNvSpPr>
            <a:spLocks noGrp="1"/>
          </p:cNvSpPr>
          <p:nvPr>
            <p:ph type="sldNum" sz="quarter" idx="4"/>
          </p:nvPr>
        </p:nvSpPr>
        <p:spPr/>
        <p:txBody>
          <a:bodyPr/>
          <a:lstStyle/>
          <a:p>
            <a:fld id="{8406839F-D7A4-4E5D-B93D-768AD4D1DB36}" type="slidenum">
              <a:rPr lang="en-ZA" smtClean="0"/>
              <a:pPr/>
              <a:t>2</a:t>
            </a:fld>
            <a:endParaRPr lang="en-ZA" dirty="0"/>
          </a:p>
        </p:txBody>
      </p:sp>
      <p:sp>
        <p:nvSpPr>
          <p:cNvPr id="2" name="Title 1"/>
          <p:cNvSpPr>
            <a:spLocks noGrp="1"/>
          </p:cNvSpPr>
          <p:nvPr>
            <p:ph type="title"/>
          </p:nvPr>
        </p:nvSpPr>
        <p:spPr/>
        <p:txBody>
          <a:bodyPr/>
          <a:lstStyle/>
          <a:p>
            <a:r>
              <a:rPr lang="en-ZA" dirty="0"/>
              <a:t>Public Accounts Committee</a:t>
            </a:r>
          </a:p>
        </p:txBody>
      </p:sp>
    </p:spTree>
    <p:custDataLst>
      <p:tags r:id="rId1"/>
    </p:custDataLst>
    <p:extLst>
      <p:ext uri="{BB962C8B-B14F-4D97-AF65-F5344CB8AC3E}">
        <p14:creationId xmlns:p14="http://schemas.microsoft.com/office/powerpoint/2010/main" xmlns="" val="356711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116632"/>
            <a:ext cx="8597205" cy="559256"/>
          </a:xfrm>
        </p:spPr>
        <p:txBody>
          <a:bodyPr/>
          <a:lstStyle/>
          <a:p>
            <a:endParaRPr lang="en-GB" dirty="0"/>
          </a:p>
        </p:txBody>
      </p:sp>
      <p:sp>
        <p:nvSpPr>
          <p:cNvPr id="4" name="Text Placeholder 3"/>
          <p:cNvSpPr>
            <a:spLocks noGrp="1"/>
          </p:cNvSpPr>
          <p:nvPr>
            <p:ph type="body" sz="quarter" idx="10"/>
          </p:nvPr>
        </p:nvSpPr>
        <p:spPr>
          <a:xfrm>
            <a:off x="179512" y="1124744"/>
            <a:ext cx="8856984" cy="5040560"/>
          </a:xfrm>
        </p:spPr>
        <p:txBody>
          <a:bodyPr>
            <a:normAutofit fontScale="77500" lnSpcReduction="20000"/>
          </a:bodyPr>
          <a:lstStyle/>
          <a:p>
            <a:pPr>
              <a:lnSpc>
                <a:spcPct val="115000"/>
              </a:lnSpc>
              <a:spcAft>
                <a:spcPts val="1000"/>
              </a:spcAft>
            </a:pPr>
            <a:r>
              <a:rPr lang="en-US" sz="1400" u="sng" dirty="0">
                <a:solidFill>
                  <a:schemeClr val="tx2"/>
                </a:solidFill>
                <a:latin typeface="+mn-lt"/>
                <a:ea typeface="Calibri" panose="020F0502020204030204" pitchFamily="34" charset="0"/>
                <a:cs typeface="Arial" panose="020B0604020202020204" pitchFamily="34" charset="0"/>
              </a:rPr>
              <a:t>District Support to Schools:</a:t>
            </a:r>
            <a:endParaRPr lang="en-ZA" sz="1400" dirty="0">
              <a:solidFill>
                <a:schemeClr val="tx2"/>
              </a:solidFill>
              <a:latin typeface="+mn-lt"/>
              <a:ea typeface="Calibri" panose="020F0502020204030204" pitchFamily="34" charset="0"/>
              <a:cs typeface="Times New Roman" panose="02020603050405020304" pitchFamily="18" charset="0"/>
            </a:endParaRPr>
          </a:p>
          <a:p>
            <a:pPr algn="just">
              <a:lnSpc>
                <a:spcPct val="115000"/>
              </a:lnSpc>
              <a:spcAft>
                <a:spcPts val="1000"/>
              </a:spcAft>
            </a:pPr>
            <a:r>
              <a:rPr lang="en-ZA" sz="1400" b="0" dirty="0">
                <a:solidFill>
                  <a:schemeClr val="tx2"/>
                </a:solidFill>
                <a:latin typeface="+mn-lt"/>
                <a:ea typeface="Calibri" panose="020F0502020204030204" pitchFamily="34" charset="0"/>
                <a:cs typeface="Times New Roman" panose="02020603050405020304" pitchFamily="18" charset="0"/>
              </a:rPr>
              <a:t>For this risk area, the Department had a total of seven (7) risk treatments (internal controls) so reflected on the Departmental Risk Register.  In order to assist the Department with the risk, Internal Audit completed a risk assessment and issued the Department with a report which included twenty five (25) recommendations in order for the Department to deal with the risk more effectively.  The Department and Internal Audit also agreed on implementation dates for each recommendation.</a:t>
            </a:r>
          </a:p>
          <a:p>
            <a:pPr>
              <a:lnSpc>
                <a:spcPct val="115000"/>
              </a:lnSpc>
              <a:spcAft>
                <a:spcPts val="1000"/>
              </a:spcAft>
            </a:pPr>
            <a:r>
              <a:rPr lang="en-ZA" sz="1400" dirty="0">
                <a:solidFill>
                  <a:schemeClr val="tx2"/>
                </a:solidFill>
                <a:latin typeface="+mn-lt"/>
                <a:ea typeface="Calibri" panose="020F0502020204030204" pitchFamily="34" charset="0"/>
                <a:cs typeface="Times New Roman" panose="02020603050405020304" pitchFamily="18" charset="0"/>
              </a:rPr>
              <a:t> The implementation status for each recommendation is as follows:</a:t>
            </a:r>
          </a:p>
          <a:p>
            <a:pPr>
              <a:lnSpc>
                <a:spcPct val="115000"/>
              </a:lnSpc>
              <a:spcAft>
                <a:spcPts val="1000"/>
              </a:spcAft>
            </a:pPr>
            <a:r>
              <a:rPr lang="en-ZA" sz="1400" dirty="0">
                <a:solidFill>
                  <a:schemeClr val="tx2"/>
                </a:solidFill>
                <a:latin typeface="+mn-lt"/>
                <a:ea typeface="Calibri" panose="020F0502020204030204" pitchFamily="34" charset="0"/>
                <a:cs typeface="Times New Roman" panose="02020603050405020304" pitchFamily="18" charset="0"/>
              </a:rPr>
              <a:t>Nineteen (19) – implemented</a:t>
            </a:r>
          </a:p>
          <a:p>
            <a:pPr>
              <a:lnSpc>
                <a:spcPct val="115000"/>
              </a:lnSpc>
              <a:spcAft>
                <a:spcPts val="1000"/>
              </a:spcAft>
            </a:pPr>
            <a:r>
              <a:rPr lang="en-ZA" sz="1400" dirty="0">
                <a:solidFill>
                  <a:schemeClr val="tx2"/>
                </a:solidFill>
                <a:latin typeface="+mn-lt"/>
                <a:ea typeface="Calibri" panose="020F0502020204030204" pitchFamily="34" charset="0"/>
                <a:cs typeface="Times New Roman" panose="02020603050405020304" pitchFamily="18" charset="0"/>
              </a:rPr>
              <a:t>Six (6) – in progress</a:t>
            </a:r>
          </a:p>
          <a:p>
            <a:pPr>
              <a:lnSpc>
                <a:spcPct val="115000"/>
              </a:lnSpc>
              <a:spcAft>
                <a:spcPts val="1000"/>
              </a:spcAft>
            </a:pPr>
            <a:endParaRPr lang="en-ZA" sz="1400" dirty="0">
              <a:solidFill>
                <a:schemeClr val="tx2"/>
              </a:solidFill>
              <a:latin typeface="+mn-lt"/>
              <a:ea typeface="Calibri" panose="020F0502020204030204" pitchFamily="34" charset="0"/>
              <a:cs typeface="Times New Roman" panose="02020603050405020304" pitchFamily="18" charset="0"/>
            </a:endParaRPr>
          </a:p>
          <a:p>
            <a:pPr>
              <a:lnSpc>
                <a:spcPct val="115000"/>
              </a:lnSpc>
              <a:spcAft>
                <a:spcPts val="1000"/>
              </a:spcAft>
            </a:pPr>
            <a:r>
              <a:rPr lang="en-US" sz="1400" u="sng" dirty="0">
                <a:solidFill>
                  <a:schemeClr val="tx2"/>
                </a:solidFill>
                <a:ea typeface="Calibri" panose="020F0502020204030204" pitchFamily="34" charset="0"/>
                <a:cs typeface="Arial" panose="020B0604020202020204" pitchFamily="34" charset="0"/>
              </a:rPr>
              <a:t>Teacher Absenteeism:</a:t>
            </a:r>
            <a:endParaRPr lang="en-ZA" sz="1400" dirty="0">
              <a:solidFill>
                <a:schemeClr val="tx2"/>
              </a:solidFill>
              <a:ea typeface="Calibri" panose="020F0502020204030204" pitchFamily="34" charset="0"/>
              <a:cs typeface="Times New Roman" panose="02020603050405020304" pitchFamily="18" charset="0"/>
            </a:endParaRPr>
          </a:p>
          <a:p>
            <a:pPr algn="just">
              <a:lnSpc>
                <a:spcPct val="115000"/>
              </a:lnSpc>
              <a:spcAft>
                <a:spcPts val="1000"/>
              </a:spcAft>
            </a:pPr>
            <a:r>
              <a:rPr lang="en-ZA" sz="1400" b="0" dirty="0">
                <a:solidFill>
                  <a:schemeClr val="tx2"/>
                </a:solidFill>
                <a:ea typeface="Calibri" panose="020F0502020204030204" pitchFamily="34" charset="0"/>
                <a:cs typeface="Times New Roman" panose="02020603050405020304" pitchFamily="18" charset="0"/>
              </a:rPr>
              <a:t>For this risk area, the Department had a total of four (4) risk treatments (internal controls) so reflected on the Departmental Risk Register.  In order to assist the Department with the risk, Internal Audit completed a risk assessment and issued the Department with a report which included fifteen (15) recommendations in order for the Department to deal with the risk more effectively.  The Department and Internal Audit also agreed on implementation dates for each recommendation.</a:t>
            </a:r>
          </a:p>
          <a:p>
            <a:pPr>
              <a:lnSpc>
                <a:spcPct val="115000"/>
              </a:lnSpc>
              <a:spcAft>
                <a:spcPts val="1000"/>
              </a:spcAft>
            </a:pPr>
            <a:r>
              <a:rPr lang="en-ZA" sz="1400" dirty="0">
                <a:solidFill>
                  <a:schemeClr val="tx2"/>
                </a:solidFill>
                <a:ea typeface="Calibri" panose="020F0502020204030204" pitchFamily="34" charset="0"/>
                <a:cs typeface="Times New Roman" panose="02020603050405020304" pitchFamily="18" charset="0"/>
              </a:rPr>
              <a:t> </a:t>
            </a:r>
          </a:p>
          <a:p>
            <a:pPr>
              <a:lnSpc>
                <a:spcPct val="115000"/>
              </a:lnSpc>
              <a:spcAft>
                <a:spcPts val="1000"/>
              </a:spcAft>
            </a:pPr>
            <a:r>
              <a:rPr lang="en-ZA" sz="1400" dirty="0">
                <a:solidFill>
                  <a:schemeClr val="tx2"/>
                </a:solidFill>
                <a:ea typeface="Calibri" panose="020F0502020204030204" pitchFamily="34" charset="0"/>
                <a:cs typeface="Times New Roman" panose="02020603050405020304" pitchFamily="18" charset="0"/>
              </a:rPr>
              <a:t>The implementation status for each recommendation is as follows:</a:t>
            </a:r>
          </a:p>
          <a:p>
            <a:pPr>
              <a:lnSpc>
                <a:spcPct val="115000"/>
              </a:lnSpc>
              <a:spcAft>
                <a:spcPts val="1000"/>
              </a:spcAft>
            </a:pPr>
            <a:r>
              <a:rPr lang="en-ZA" sz="1400" dirty="0">
                <a:solidFill>
                  <a:schemeClr val="tx2"/>
                </a:solidFill>
                <a:ea typeface="Calibri" panose="020F0502020204030204" pitchFamily="34" charset="0"/>
                <a:cs typeface="Times New Roman" panose="02020603050405020304" pitchFamily="18" charset="0"/>
              </a:rPr>
              <a:t>Fifteen (15) – implemented</a:t>
            </a:r>
          </a:p>
          <a:p>
            <a:pPr>
              <a:lnSpc>
                <a:spcPct val="115000"/>
              </a:lnSpc>
              <a:spcAft>
                <a:spcPts val="1000"/>
              </a:spcAft>
            </a:pPr>
            <a:endParaRPr lang="en-ZA" sz="1400" dirty="0">
              <a:solidFill>
                <a:schemeClr val="tx2"/>
              </a:solidFill>
              <a:latin typeface="+mn-lt"/>
              <a:ea typeface="Calibri" panose="020F0502020204030204" pitchFamily="34" charset="0"/>
              <a:cs typeface="Times New Roman" panose="02020603050405020304" pitchFamily="18" charset="0"/>
            </a:endParaRPr>
          </a:p>
          <a:p>
            <a:endParaRPr lang="en-US" dirty="0">
              <a:solidFill>
                <a:schemeClr val="tx2"/>
              </a:solidFill>
            </a:endParaRPr>
          </a:p>
          <a:p>
            <a:endParaRPr lang="en-US" dirty="0">
              <a:solidFill>
                <a:schemeClr val="tx2"/>
              </a:solidFill>
            </a:endParaRPr>
          </a:p>
          <a:p>
            <a:endParaRPr lang="en-US" dirty="0">
              <a:solidFill>
                <a:schemeClr val="tx2"/>
              </a:solidFill>
            </a:endParaRPr>
          </a:p>
          <a:p>
            <a:pPr marL="347662"/>
            <a:endParaRPr lang="en-US" sz="2000" dirty="0"/>
          </a:p>
        </p:txBody>
      </p:sp>
      <p:sp>
        <p:nvSpPr>
          <p:cNvPr id="8" name="Footer Placeholder 7"/>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9" name="Slide Number Placeholder 8"/>
          <p:cNvSpPr>
            <a:spLocks noGrp="1"/>
          </p:cNvSpPr>
          <p:nvPr>
            <p:ph type="sldNum" sz="quarter" idx="4"/>
          </p:nvPr>
        </p:nvSpPr>
        <p:spPr/>
        <p:txBody>
          <a:bodyPr/>
          <a:lstStyle/>
          <a:p>
            <a:fld id="{8406839F-D7A4-4E5D-B93D-768AD4D1DB36}" type="slidenum">
              <a:rPr lang="en-ZA" smtClean="0"/>
              <a:pPr/>
              <a:t>3</a:t>
            </a:fld>
            <a:endParaRPr lang="en-ZA" dirty="0"/>
          </a:p>
        </p:txBody>
      </p:sp>
    </p:spTree>
    <p:custDataLst>
      <p:tags r:id="rId1"/>
    </p:custDataLst>
    <p:extLst>
      <p:ext uri="{BB962C8B-B14F-4D97-AF65-F5344CB8AC3E}">
        <p14:creationId xmlns:p14="http://schemas.microsoft.com/office/powerpoint/2010/main" xmlns="" val="49546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Slide Number Placeholder 3"/>
          <p:cNvSpPr>
            <a:spLocks noGrp="1"/>
          </p:cNvSpPr>
          <p:nvPr>
            <p:ph type="sldNum" sz="quarter" idx="4"/>
          </p:nvPr>
        </p:nvSpPr>
        <p:spPr/>
        <p:txBody>
          <a:bodyPr/>
          <a:lstStyle/>
          <a:p>
            <a:fld id="{8406839F-D7A4-4E5D-B93D-768AD4D1DB36}" type="slidenum">
              <a:rPr lang="en-ZA" smtClean="0"/>
              <a:pPr/>
              <a:t>4</a:t>
            </a:fld>
            <a:endParaRPr lang="en-ZA" dirty="0"/>
          </a:p>
        </p:txBody>
      </p:sp>
      <p:sp>
        <p:nvSpPr>
          <p:cNvPr id="5" name="Footer Placeholder 4"/>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6" name="Text Placeholder 5"/>
          <p:cNvSpPr>
            <a:spLocks noGrp="1"/>
          </p:cNvSpPr>
          <p:nvPr>
            <p:ph type="body" sz="quarter" idx="10"/>
          </p:nvPr>
        </p:nvSpPr>
        <p:spPr>
          <a:xfrm>
            <a:off x="179513" y="980728"/>
            <a:ext cx="8784976" cy="5112097"/>
          </a:xfrm>
        </p:spPr>
        <p:txBody>
          <a:bodyPr>
            <a:normAutofit fontScale="77500" lnSpcReduction="20000"/>
          </a:bodyPr>
          <a:lstStyle/>
          <a:p>
            <a:pPr algn="just">
              <a:lnSpc>
                <a:spcPct val="115000"/>
              </a:lnSpc>
              <a:spcAft>
                <a:spcPts val="1000"/>
              </a:spcAft>
            </a:pPr>
            <a:r>
              <a:rPr lang="en-US" sz="1400" u="sng" dirty="0">
                <a:solidFill>
                  <a:schemeClr val="tx2"/>
                </a:solidFill>
                <a:latin typeface="+mj-lt"/>
                <a:ea typeface="Calibri" panose="020F0502020204030204" pitchFamily="34" charset="0"/>
                <a:cs typeface="Arial" panose="020B0604020202020204" pitchFamily="34" charset="0"/>
              </a:rPr>
              <a:t>HR Planning – Schools Principals:</a:t>
            </a:r>
            <a:endParaRPr lang="en-ZA" sz="1400" dirty="0">
              <a:solidFill>
                <a:schemeClr val="tx2"/>
              </a:solidFill>
              <a:latin typeface="+mj-lt"/>
              <a:ea typeface="Calibri" panose="020F0502020204030204" pitchFamily="34" charset="0"/>
              <a:cs typeface="Times New Roman" panose="02020603050405020304" pitchFamily="18" charset="0"/>
            </a:endParaRPr>
          </a:p>
          <a:p>
            <a:pPr algn="just">
              <a:lnSpc>
                <a:spcPct val="115000"/>
              </a:lnSpc>
              <a:spcAft>
                <a:spcPts val="1000"/>
              </a:spcAft>
            </a:pPr>
            <a:r>
              <a:rPr lang="en-ZA" sz="1400" b="0" dirty="0">
                <a:solidFill>
                  <a:schemeClr val="tx2"/>
                </a:solidFill>
                <a:latin typeface="+mj-lt"/>
                <a:ea typeface="Calibri" panose="020F0502020204030204" pitchFamily="34" charset="0"/>
                <a:cs typeface="Times New Roman" panose="02020603050405020304" pitchFamily="18" charset="0"/>
              </a:rPr>
              <a:t>For this risk area, the Department had a total of three (3) risk treatments (internal controls) so reflected on the Departmental Risk Register.  In order to assist the Department with the risk, Internal Audit completed a risk assessment and issued the Department with a report which included fifteen (15) recommendations in order for the Department to deal with the risk more effectively.  The Department and Internal Audit also agreed on implementation dates for each recommendation.</a:t>
            </a:r>
          </a:p>
          <a:p>
            <a:pPr algn="just">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 The implementation status for each recommendation is as follows:</a:t>
            </a:r>
          </a:p>
          <a:p>
            <a:pPr algn="just">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Thirteen (13) – implemented</a:t>
            </a:r>
          </a:p>
          <a:p>
            <a:pPr algn="just">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Two (2) – in progress</a:t>
            </a:r>
          </a:p>
          <a:p>
            <a:pPr algn="just">
              <a:lnSpc>
                <a:spcPct val="115000"/>
              </a:lnSpc>
              <a:spcAft>
                <a:spcPts val="1000"/>
              </a:spcAft>
            </a:pPr>
            <a:endParaRPr lang="en-ZA" sz="1400" dirty="0">
              <a:solidFill>
                <a:schemeClr val="tx2"/>
              </a:solidFill>
              <a:latin typeface="+mj-lt"/>
              <a:ea typeface="Calibri" panose="020F0502020204030204" pitchFamily="34" charset="0"/>
              <a:cs typeface="Times New Roman" panose="02020603050405020304" pitchFamily="18" charset="0"/>
            </a:endParaRPr>
          </a:p>
          <a:p>
            <a:pPr>
              <a:lnSpc>
                <a:spcPct val="115000"/>
              </a:lnSpc>
              <a:spcAft>
                <a:spcPts val="1000"/>
              </a:spcAft>
            </a:pPr>
            <a:r>
              <a:rPr lang="en-US" u="sng" dirty="0">
                <a:solidFill>
                  <a:schemeClr val="tx2"/>
                </a:solidFill>
                <a:ea typeface="Calibri" panose="020F0502020204030204" pitchFamily="34" charset="0"/>
                <a:cs typeface="Arial" panose="020B0604020202020204" pitchFamily="34" charset="0"/>
              </a:rPr>
              <a:t>Transfer Payments – Norms and standards Funding of Public Schools:</a:t>
            </a:r>
            <a:endParaRPr lang="en-ZA" dirty="0">
              <a:solidFill>
                <a:schemeClr val="tx2"/>
              </a:solidFill>
              <a:ea typeface="Calibri" panose="020F0502020204030204" pitchFamily="34" charset="0"/>
              <a:cs typeface="Times New Roman" panose="02020603050405020304" pitchFamily="18" charset="0"/>
            </a:endParaRPr>
          </a:p>
          <a:p>
            <a:pPr algn="just">
              <a:lnSpc>
                <a:spcPct val="115000"/>
              </a:lnSpc>
              <a:spcAft>
                <a:spcPts val="1000"/>
              </a:spcAft>
            </a:pPr>
            <a:r>
              <a:rPr lang="en-ZA" sz="1400" b="0" dirty="0">
                <a:solidFill>
                  <a:schemeClr val="tx2"/>
                </a:solidFill>
                <a:ea typeface="Calibri" panose="020F0502020204030204" pitchFamily="34" charset="0"/>
                <a:cs typeface="Times New Roman" panose="02020603050405020304" pitchFamily="18" charset="0"/>
              </a:rPr>
              <a:t>For this risk area, the Department had a total of five (5) risk treatments (internal controls) so reflected on the Departmental Risk Register.  In order to assist the Department with the risk, Internal Audit completed a risk assessment and issued the Department with a report which included five (5) recommendations in order for the Department to deal with the risk more effectively.  The Department and Internal Audit also agreed on implementation dates for each recommendation.</a:t>
            </a:r>
          </a:p>
          <a:p>
            <a:pPr>
              <a:lnSpc>
                <a:spcPct val="115000"/>
              </a:lnSpc>
              <a:spcAft>
                <a:spcPts val="1000"/>
              </a:spcAft>
            </a:pPr>
            <a:r>
              <a:rPr lang="en-ZA" sz="1400" dirty="0">
                <a:solidFill>
                  <a:schemeClr val="tx2"/>
                </a:solidFill>
                <a:ea typeface="Calibri" panose="020F0502020204030204" pitchFamily="34" charset="0"/>
                <a:cs typeface="Times New Roman" panose="02020603050405020304" pitchFamily="18" charset="0"/>
              </a:rPr>
              <a:t> </a:t>
            </a:r>
          </a:p>
          <a:p>
            <a:pPr>
              <a:lnSpc>
                <a:spcPct val="115000"/>
              </a:lnSpc>
              <a:spcAft>
                <a:spcPts val="1000"/>
              </a:spcAft>
            </a:pPr>
            <a:r>
              <a:rPr lang="en-ZA" sz="1400" dirty="0">
                <a:solidFill>
                  <a:schemeClr val="tx2"/>
                </a:solidFill>
                <a:ea typeface="Calibri" panose="020F0502020204030204" pitchFamily="34" charset="0"/>
                <a:cs typeface="Times New Roman" panose="02020603050405020304" pitchFamily="18" charset="0"/>
              </a:rPr>
              <a:t>The implementation status for each recommendation is as follows:</a:t>
            </a:r>
          </a:p>
          <a:p>
            <a:pPr>
              <a:lnSpc>
                <a:spcPct val="115000"/>
              </a:lnSpc>
              <a:spcAft>
                <a:spcPts val="1000"/>
              </a:spcAft>
            </a:pPr>
            <a:r>
              <a:rPr lang="en-ZA" sz="1400" dirty="0">
                <a:solidFill>
                  <a:schemeClr val="tx2"/>
                </a:solidFill>
                <a:ea typeface="Calibri" panose="020F0502020204030204" pitchFamily="34" charset="0"/>
                <a:cs typeface="Times New Roman" panose="02020603050405020304" pitchFamily="18" charset="0"/>
              </a:rPr>
              <a:t>Five (5) – implemented</a:t>
            </a:r>
          </a:p>
          <a:p>
            <a:endParaRPr lang="en-ZA" dirty="0"/>
          </a:p>
        </p:txBody>
      </p:sp>
    </p:spTree>
    <p:extLst>
      <p:ext uri="{BB962C8B-B14F-4D97-AF65-F5344CB8AC3E}">
        <p14:creationId xmlns:p14="http://schemas.microsoft.com/office/powerpoint/2010/main" xmlns="" val="76365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endParaRPr lang="en-ZA"/>
          </a:p>
        </p:txBody>
      </p:sp>
      <p:sp>
        <p:nvSpPr>
          <p:cNvPr id="4" name="Slide Number Placeholder 3"/>
          <p:cNvSpPr>
            <a:spLocks noGrp="1"/>
          </p:cNvSpPr>
          <p:nvPr>
            <p:ph type="sldNum" sz="quarter" idx="4"/>
          </p:nvPr>
        </p:nvSpPr>
        <p:spPr/>
        <p:txBody>
          <a:bodyPr/>
          <a:lstStyle/>
          <a:p>
            <a:fld id="{8406839F-D7A4-4E5D-B93D-768AD4D1DB36}" type="slidenum">
              <a:rPr lang="en-ZA" smtClean="0"/>
              <a:pPr/>
              <a:t>5</a:t>
            </a:fld>
            <a:endParaRPr lang="en-ZA" dirty="0"/>
          </a:p>
        </p:txBody>
      </p:sp>
      <p:sp>
        <p:nvSpPr>
          <p:cNvPr id="5" name="Footer Placeholder 4"/>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6" name="Text Placeholder 5"/>
          <p:cNvSpPr>
            <a:spLocks noGrp="1"/>
          </p:cNvSpPr>
          <p:nvPr>
            <p:ph type="body" sz="quarter" idx="10"/>
          </p:nvPr>
        </p:nvSpPr>
        <p:spPr/>
        <p:txBody>
          <a:bodyPr>
            <a:normAutofit/>
          </a:bodyPr>
          <a:lstStyle/>
          <a:p>
            <a:pPr>
              <a:lnSpc>
                <a:spcPct val="115000"/>
              </a:lnSpc>
              <a:spcAft>
                <a:spcPts val="1000"/>
              </a:spcAft>
            </a:pPr>
            <a:r>
              <a:rPr lang="en-US" sz="1400" u="sng" dirty="0" err="1">
                <a:solidFill>
                  <a:schemeClr val="tx2"/>
                </a:solidFill>
                <a:latin typeface="+mj-lt"/>
                <a:ea typeface="Calibri" panose="020F0502020204030204" pitchFamily="34" charset="0"/>
                <a:cs typeface="Arial" panose="020B0604020202020204" pitchFamily="34" charset="0"/>
              </a:rPr>
              <a:t>Specialised</a:t>
            </a:r>
            <a:r>
              <a:rPr lang="en-US" sz="1400" u="sng" dirty="0">
                <a:solidFill>
                  <a:schemeClr val="tx2"/>
                </a:solidFill>
                <a:latin typeface="+mj-lt"/>
                <a:ea typeface="Calibri" panose="020F0502020204030204" pitchFamily="34" charset="0"/>
                <a:cs typeface="Arial" panose="020B0604020202020204" pitchFamily="34" charset="0"/>
              </a:rPr>
              <a:t> Support:</a:t>
            </a:r>
            <a:endParaRPr lang="en-ZA" sz="1400" dirty="0">
              <a:solidFill>
                <a:schemeClr val="tx2"/>
              </a:solidFill>
              <a:latin typeface="+mj-lt"/>
              <a:ea typeface="Calibri" panose="020F0502020204030204" pitchFamily="34" charset="0"/>
              <a:cs typeface="Times New Roman" panose="02020603050405020304" pitchFamily="18" charset="0"/>
            </a:endParaRPr>
          </a:p>
          <a:p>
            <a:pPr algn="just">
              <a:lnSpc>
                <a:spcPct val="115000"/>
              </a:lnSpc>
              <a:spcAft>
                <a:spcPts val="1000"/>
              </a:spcAft>
            </a:pPr>
            <a:r>
              <a:rPr lang="en-ZA" sz="1400" b="0" dirty="0">
                <a:solidFill>
                  <a:schemeClr val="tx2"/>
                </a:solidFill>
                <a:latin typeface="+mj-lt"/>
                <a:ea typeface="Calibri" panose="020F0502020204030204" pitchFamily="34" charset="0"/>
                <a:cs typeface="Times New Roman" panose="02020603050405020304" pitchFamily="18" charset="0"/>
              </a:rPr>
              <a:t>For this risk area, the Department had a total of twelve (12) risk treatments (internal controls) so reflected on the Departmental Risk Register.  In order to assist the Department with the risk, Internal Audit completed a risk assessment and issued the Department with a report which included twenty five (25) recommendations in order for the Department to deal with the risk more effectively.  The Department and Internal Audit also agreed on implementation dates for each recommendation.</a:t>
            </a:r>
          </a:p>
          <a:p>
            <a:pPr>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 </a:t>
            </a:r>
          </a:p>
          <a:p>
            <a:pPr>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The implementation status for each recommendation is as follows:</a:t>
            </a:r>
          </a:p>
          <a:p>
            <a:pPr>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Six (6) – implemented</a:t>
            </a:r>
          </a:p>
          <a:p>
            <a:pPr>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One (1) – in progress</a:t>
            </a:r>
          </a:p>
          <a:p>
            <a:pPr>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Eighteen (18) not yet expired – still to be followed-up by Internal Audit</a:t>
            </a:r>
          </a:p>
          <a:p>
            <a:pPr>
              <a:lnSpc>
                <a:spcPct val="115000"/>
              </a:lnSpc>
              <a:spcAft>
                <a:spcPts val="1000"/>
              </a:spcAft>
            </a:pPr>
            <a:r>
              <a:rPr lang="en-ZA" dirty="0">
                <a:latin typeface="Calibri" panose="020F0502020204030204" pitchFamily="34" charset="0"/>
                <a:ea typeface="Calibri" panose="020F0502020204030204" pitchFamily="34" charset="0"/>
                <a:cs typeface="Times New Roman" panose="02020603050405020304" pitchFamily="18" charset="0"/>
              </a:rPr>
              <a:t> </a:t>
            </a:r>
          </a:p>
          <a:p>
            <a:endParaRPr lang="en-ZA" dirty="0"/>
          </a:p>
        </p:txBody>
      </p:sp>
    </p:spTree>
    <p:extLst>
      <p:ext uri="{BB962C8B-B14F-4D97-AF65-F5344CB8AC3E}">
        <p14:creationId xmlns:p14="http://schemas.microsoft.com/office/powerpoint/2010/main" xmlns="" val="359275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Slide Number Placeholder 3"/>
          <p:cNvSpPr>
            <a:spLocks noGrp="1"/>
          </p:cNvSpPr>
          <p:nvPr>
            <p:ph type="sldNum" sz="quarter" idx="4"/>
          </p:nvPr>
        </p:nvSpPr>
        <p:spPr/>
        <p:txBody>
          <a:bodyPr/>
          <a:lstStyle/>
          <a:p>
            <a:fld id="{8406839F-D7A4-4E5D-B93D-768AD4D1DB36}" type="slidenum">
              <a:rPr lang="en-ZA" smtClean="0"/>
              <a:pPr/>
              <a:t>6</a:t>
            </a:fld>
            <a:endParaRPr lang="en-ZA" dirty="0"/>
          </a:p>
        </p:txBody>
      </p:sp>
      <p:sp>
        <p:nvSpPr>
          <p:cNvPr id="5" name="Footer Placeholder 4"/>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6" name="Text Placeholder 5"/>
          <p:cNvSpPr>
            <a:spLocks noGrp="1"/>
          </p:cNvSpPr>
          <p:nvPr>
            <p:ph type="body" sz="quarter" idx="10"/>
          </p:nvPr>
        </p:nvSpPr>
        <p:spPr>
          <a:xfrm>
            <a:off x="295275" y="1428061"/>
            <a:ext cx="8597205" cy="5040089"/>
          </a:xfrm>
        </p:spPr>
        <p:txBody>
          <a:bodyPr/>
          <a:lstStyle/>
          <a:p>
            <a:pPr algn="just">
              <a:lnSpc>
                <a:spcPct val="115000"/>
              </a:lnSpc>
              <a:spcAft>
                <a:spcPts val="1000"/>
              </a:spcAft>
            </a:pPr>
            <a:r>
              <a:rPr lang="en-US" sz="1400" u="sng" dirty="0">
                <a:solidFill>
                  <a:schemeClr val="tx2"/>
                </a:solidFill>
                <a:latin typeface="+mj-lt"/>
                <a:ea typeface="Calibri" panose="020F0502020204030204" pitchFamily="34" charset="0"/>
                <a:cs typeface="Arial" panose="020B0604020202020204" pitchFamily="34" charset="0"/>
              </a:rPr>
              <a:t>Disaster Recovery:</a:t>
            </a:r>
            <a:endParaRPr lang="en-ZA" sz="1400" dirty="0">
              <a:solidFill>
                <a:schemeClr val="tx2"/>
              </a:solidFill>
              <a:latin typeface="+mj-lt"/>
              <a:ea typeface="Calibri" panose="020F0502020204030204" pitchFamily="34" charset="0"/>
              <a:cs typeface="Times New Roman" panose="02020603050405020304" pitchFamily="18" charset="0"/>
            </a:endParaRPr>
          </a:p>
          <a:p>
            <a:pPr algn="just">
              <a:lnSpc>
                <a:spcPct val="115000"/>
              </a:lnSpc>
              <a:spcAft>
                <a:spcPts val="1000"/>
              </a:spcAft>
            </a:pPr>
            <a:r>
              <a:rPr lang="en-ZA" sz="1400" b="0" dirty="0">
                <a:solidFill>
                  <a:schemeClr val="tx2"/>
                </a:solidFill>
                <a:latin typeface="+mj-lt"/>
                <a:ea typeface="Calibri" panose="020F0502020204030204" pitchFamily="34" charset="0"/>
                <a:cs typeface="Times New Roman" panose="02020603050405020304" pitchFamily="18" charset="0"/>
              </a:rPr>
              <a:t>For this risk area, the Department had a total of one (1) risk treatment (internal controls) so reflected on the Departmental Risk Register.  In order to assist the Department with the risk, Internal Audit completed a risk assessment and issued the Department with a report which included one (1) recommendation in order for the Department to deal with the risk more effectively.  The Department and Internal Audit also agreed on implementation dates for each recommendation.</a:t>
            </a:r>
          </a:p>
          <a:p>
            <a:pPr algn="just">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The implementation status for each recommendation is as follows:</a:t>
            </a:r>
          </a:p>
          <a:p>
            <a:pPr algn="just">
              <a:lnSpc>
                <a:spcPct val="115000"/>
              </a:lnSpc>
              <a:spcAft>
                <a:spcPts val="1000"/>
              </a:spcAft>
            </a:pPr>
            <a:r>
              <a:rPr lang="en-ZA" sz="1400" dirty="0">
                <a:solidFill>
                  <a:schemeClr val="tx2"/>
                </a:solidFill>
                <a:latin typeface="+mj-lt"/>
                <a:ea typeface="Calibri" panose="020F0502020204030204" pitchFamily="34" charset="0"/>
                <a:cs typeface="Times New Roman" panose="02020603050405020304" pitchFamily="18" charset="0"/>
              </a:rPr>
              <a:t>One (1) – in progress</a:t>
            </a:r>
          </a:p>
          <a:p>
            <a:endParaRPr lang="en-ZA" dirty="0"/>
          </a:p>
        </p:txBody>
      </p:sp>
    </p:spTree>
    <p:extLst>
      <p:ext uri="{BB962C8B-B14F-4D97-AF65-F5344CB8AC3E}">
        <p14:creationId xmlns:p14="http://schemas.microsoft.com/office/powerpoint/2010/main" xmlns="" val="3976763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Slide Number Placeholder 2"/>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Footer Placeholder 3"/>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p:cNvSpPr>
            <a:spLocks noGrp="1"/>
          </p:cNvSpPr>
          <p:nvPr>
            <p:ph type="body" sz="quarter" idx="10"/>
          </p:nvPr>
        </p:nvSpPr>
        <p:spPr/>
        <p:txBody>
          <a:bodyPr>
            <a:normAutofit fontScale="92500" lnSpcReduction="20000"/>
          </a:bodyPr>
          <a:lstStyle/>
          <a:p>
            <a:r>
              <a:rPr lang="en-ZA" sz="1700" u="sng" dirty="0">
                <a:solidFill>
                  <a:schemeClr val="tx2"/>
                </a:solidFill>
              </a:rPr>
              <a:t>Salary overpayments in respect of PILIR cases – Departmental Response</a:t>
            </a:r>
          </a:p>
          <a:p>
            <a:endParaRPr lang="en-ZA" sz="1500" dirty="0"/>
          </a:p>
          <a:p>
            <a:pPr marL="285750" indent="-285750" algn="just">
              <a:buFont typeface="Arial" panose="020B0604020202020204" pitchFamily="34" charset="0"/>
              <a:buChar char="•"/>
            </a:pPr>
            <a:r>
              <a:rPr lang="en-ZA" sz="1500" b="0" dirty="0">
                <a:solidFill>
                  <a:schemeClr val="tx2"/>
                </a:solidFill>
              </a:rPr>
              <a:t>An application for PILIR is sent to the appointed Health Risk Manager in certain cases of sick leave and where the normal sick leave is depleted.  A staff debt is raised for the days the employee was sick and the employee’s application for PILIR is not granted.  In some instances the employees has already left the service or leave the service before the full debt is recovered.   </a:t>
            </a:r>
          </a:p>
          <a:p>
            <a:pPr algn="just"/>
            <a:endParaRPr lang="en-ZA" sz="1500" b="0" dirty="0">
              <a:solidFill>
                <a:schemeClr val="tx2"/>
              </a:solidFill>
            </a:endParaRPr>
          </a:p>
          <a:p>
            <a:pPr marL="285750" indent="-285750" algn="just">
              <a:buFont typeface="Arial" panose="020B0604020202020204" pitchFamily="34" charset="0"/>
              <a:buChar char="•"/>
            </a:pPr>
            <a:r>
              <a:rPr lang="en-ZA" sz="1500" b="0" dirty="0">
                <a:solidFill>
                  <a:schemeClr val="tx2"/>
                </a:solidFill>
              </a:rPr>
              <a:t>The amount of R5.562 million represented debt written off as irrecoverable in the 2016/17 financial year mainly due to prescription.  It is not possible to indicate what amount of this relates to PILIR as the debt system does not distinguish to that level.</a:t>
            </a:r>
          </a:p>
          <a:p>
            <a:r>
              <a:rPr lang="en-ZA" sz="1500" b="0" dirty="0"/>
              <a:t> </a:t>
            </a:r>
          </a:p>
          <a:p>
            <a:pPr marL="285750" indent="-285750" algn="just">
              <a:buFont typeface="Arial" panose="020B0604020202020204" pitchFamily="34" charset="0"/>
              <a:buChar char="•"/>
            </a:pPr>
            <a:r>
              <a:rPr lang="en-ZA" sz="1500" b="0" dirty="0">
                <a:solidFill>
                  <a:schemeClr val="tx2"/>
                </a:solidFill>
              </a:rPr>
              <a:t>In the current reporting period an amount of R7.967 million was written of that related to overpaid salaries.  These overpayments include PILIR but the amount cannot be determined.  The department has however implemented stricter rules regarding the management of the recovery of debt due to leave without pay (LWP) where the recovery is authorised and instituted by the Financial Accounting Directorate. The WCED is managing the Policy on Incapacity Leave and Ill-health Retirement (PILIR) by ensuring that only those who are entitled to temporary incapacity leave with pay are granted this, and that there is no unnecessary delay in assessing their eligibility or over-payments for those not entitled to such leave.  Due to this intervention the take-on of new debt cases in the reporting year was less than the previous years.  Staff debt (in-service and ex-employees) has reduced by nearly 13 million in 2017/18 compared to 2016/17.</a:t>
            </a:r>
          </a:p>
          <a:p>
            <a:r>
              <a:rPr lang="en-ZA" sz="1500" dirty="0">
                <a:solidFill>
                  <a:schemeClr val="tx2"/>
                </a:solidFill>
              </a:rPr>
              <a:t> </a:t>
            </a:r>
          </a:p>
          <a:p>
            <a:endParaRPr lang="en-ZA" dirty="0"/>
          </a:p>
        </p:txBody>
      </p:sp>
    </p:spTree>
    <p:extLst>
      <p:ext uri="{BB962C8B-B14F-4D97-AF65-F5344CB8AC3E}">
        <p14:creationId xmlns:p14="http://schemas.microsoft.com/office/powerpoint/2010/main" xmlns="" val="368432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116632"/>
            <a:ext cx="8597205" cy="559256"/>
          </a:xfrm>
        </p:spPr>
        <p:txBody>
          <a:bodyPr>
            <a:normAutofit fontScale="90000"/>
          </a:bodyPr>
          <a:lstStyle/>
          <a:p>
            <a:r>
              <a:rPr lang="en-ZA" dirty="0"/>
              <a:t/>
            </a:r>
            <a:br>
              <a:rPr lang="en-ZA" dirty="0"/>
            </a:br>
            <a:endParaRPr lang="en-GB" dirty="0"/>
          </a:p>
        </p:txBody>
      </p:sp>
      <p:sp>
        <p:nvSpPr>
          <p:cNvPr id="4" name="Text Placeholder 3"/>
          <p:cNvSpPr>
            <a:spLocks noGrp="1"/>
          </p:cNvSpPr>
          <p:nvPr>
            <p:ph type="body" sz="quarter" idx="10"/>
          </p:nvPr>
        </p:nvSpPr>
        <p:spPr>
          <a:xfrm>
            <a:off x="323528" y="1052736"/>
            <a:ext cx="8597205" cy="4896544"/>
          </a:xfrm>
        </p:spPr>
        <p:txBody>
          <a:bodyPr>
            <a:normAutofit fontScale="92500" lnSpcReduction="20000"/>
          </a:bodyPr>
          <a:lstStyle/>
          <a:p>
            <a:r>
              <a:rPr lang="en-ZA" u="sng" dirty="0">
                <a:solidFill>
                  <a:schemeClr val="tx2"/>
                </a:solidFill>
              </a:rPr>
              <a:t>Accrual payments that were made after 30 days of receipt of invoices – Departmental Response</a:t>
            </a:r>
            <a:endParaRPr lang="en-ZA" dirty="0">
              <a:solidFill>
                <a:schemeClr val="tx2"/>
              </a:solidFill>
            </a:endParaRPr>
          </a:p>
          <a:p>
            <a:pPr marL="347662"/>
            <a:endParaRPr lang="en-US" sz="2000" dirty="0"/>
          </a:p>
          <a:p>
            <a:pPr marL="285750" indent="-285750" algn="just">
              <a:buFont typeface="Arial" panose="020B0604020202020204" pitchFamily="34" charset="0"/>
              <a:buChar char="•"/>
            </a:pPr>
            <a:r>
              <a:rPr lang="en-ZA" dirty="0">
                <a:solidFill>
                  <a:schemeClr val="tx2"/>
                </a:solidFill>
              </a:rPr>
              <a:t>The department agrees that there are invoices dated in March that was not paid prior to 31 March 2018 that would be considered Accruals.  The practice is that invoices must be verified for correctness and certified as payable.  The bulk of the invoices relate to infrastructure work performed that needs to be signed off by DTPW (implementing Agent) and the services for the school feeding programme where schools need to certify delivery notes.  Payments could therefore not be processed prior to the 31 March.</a:t>
            </a:r>
          </a:p>
          <a:p>
            <a:pPr algn="just"/>
            <a:r>
              <a:rPr lang="en-ZA" dirty="0">
                <a:solidFill>
                  <a:schemeClr val="tx2"/>
                </a:solidFill>
              </a:rPr>
              <a:t> </a:t>
            </a:r>
          </a:p>
          <a:p>
            <a:pPr marL="285750" indent="-285750" algn="just">
              <a:buFont typeface="Arial" panose="020B0604020202020204" pitchFamily="34" charset="0"/>
              <a:buChar char="•"/>
            </a:pPr>
            <a:r>
              <a:rPr lang="en-ZA" dirty="0">
                <a:solidFill>
                  <a:schemeClr val="tx2"/>
                </a:solidFill>
              </a:rPr>
              <a:t>The department is actively engaging with all the sections to investigate what barriers exists to process invoices within 30 days, and find solutions to curb such challenges. These include:</a:t>
            </a:r>
          </a:p>
          <a:p>
            <a:pPr algn="just"/>
            <a:endParaRPr lang="en-ZA" dirty="0">
              <a:solidFill>
                <a:schemeClr val="tx2"/>
              </a:solidFill>
            </a:endParaRPr>
          </a:p>
          <a:p>
            <a:pPr marL="285750" lvl="0" indent="-285750" algn="just">
              <a:buFont typeface="Wingdings" panose="05000000000000000000" pitchFamily="2" charset="2"/>
              <a:buChar char="Ø"/>
            </a:pPr>
            <a:r>
              <a:rPr lang="en-ZA" b="0" dirty="0">
                <a:solidFill>
                  <a:schemeClr val="tx2"/>
                </a:solidFill>
              </a:rPr>
              <a:t>Assessing contracts to clearly stipulate payment terms.</a:t>
            </a:r>
          </a:p>
          <a:p>
            <a:pPr marL="285750" lvl="0" indent="-285750" algn="just">
              <a:buFont typeface="Wingdings" panose="05000000000000000000" pitchFamily="2" charset="2"/>
              <a:buChar char="Ø"/>
            </a:pPr>
            <a:r>
              <a:rPr lang="en-ZA" b="0" dirty="0">
                <a:solidFill>
                  <a:schemeClr val="tx2"/>
                </a:solidFill>
              </a:rPr>
              <a:t>Defining and stipulating what and when the WCED would regard an invoice as a “valid invoice” at the point of contract conclusion</a:t>
            </a:r>
          </a:p>
          <a:p>
            <a:pPr marL="285750" lvl="0" indent="-285750" algn="just">
              <a:buFont typeface="Wingdings" panose="05000000000000000000" pitchFamily="2" charset="2"/>
              <a:buChar char="Ø"/>
            </a:pPr>
            <a:r>
              <a:rPr lang="en-ZA" b="0" dirty="0">
                <a:solidFill>
                  <a:schemeClr val="tx2"/>
                </a:solidFill>
              </a:rPr>
              <a:t>Incorporating late payments into the performance agreements of all officials involved in the payment process to enforce accountability.</a:t>
            </a:r>
          </a:p>
          <a:p>
            <a:pPr marL="285750" lvl="0" indent="-285750" algn="just">
              <a:buFont typeface="Wingdings" panose="05000000000000000000" pitchFamily="2" charset="2"/>
              <a:buChar char="Ø"/>
            </a:pPr>
            <a:r>
              <a:rPr lang="en-ZA" b="0" dirty="0">
                <a:solidFill>
                  <a:schemeClr val="tx2"/>
                </a:solidFill>
              </a:rPr>
              <a:t>Utilization technology to enhance processes, such as the bulk payment system.</a:t>
            </a:r>
          </a:p>
          <a:p>
            <a:pPr marL="285750" lvl="0" indent="-285750" algn="just">
              <a:buFont typeface="Wingdings" panose="05000000000000000000" pitchFamily="2" charset="2"/>
              <a:buChar char="Ø"/>
            </a:pPr>
            <a:r>
              <a:rPr lang="en-ZA" b="0" dirty="0">
                <a:solidFill>
                  <a:schemeClr val="tx2"/>
                </a:solidFill>
              </a:rPr>
              <a:t>Enhancing awareness through circulars, training interventions and feedback sessions.</a:t>
            </a:r>
          </a:p>
          <a:p>
            <a:pPr algn="just"/>
            <a:r>
              <a:rPr lang="en-ZA" dirty="0"/>
              <a:t> </a:t>
            </a:r>
          </a:p>
          <a:p>
            <a:r>
              <a:rPr lang="en-ZA" dirty="0"/>
              <a:t> </a:t>
            </a:r>
          </a:p>
          <a:p>
            <a:pPr marL="739775" indent="-392113">
              <a:buFont typeface="Arial" panose="020B0604020202020204" pitchFamily="34" charset="0"/>
              <a:buChar char="•"/>
            </a:pPr>
            <a:endParaRPr lang="en-US" sz="2000" dirty="0"/>
          </a:p>
          <a:p>
            <a:pPr marL="347662"/>
            <a:endParaRPr lang="en-US" sz="2000" dirty="0"/>
          </a:p>
          <a:p>
            <a:endParaRPr lang="en-US" sz="2000" dirty="0"/>
          </a:p>
        </p:txBody>
      </p:sp>
      <p:sp>
        <p:nvSpPr>
          <p:cNvPr id="8" name="Footer Placeholder 7"/>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9" name="Slide Number Placeholder 8"/>
          <p:cNvSpPr>
            <a:spLocks noGrp="1"/>
          </p:cNvSpPr>
          <p:nvPr>
            <p:ph type="sldNum" sz="quarter" idx="4"/>
          </p:nvPr>
        </p:nvSpPr>
        <p:spPr/>
        <p:txBody>
          <a:bodyPr/>
          <a:lstStyle/>
          <a:p>
            <a:fld id="{8406839F-D7A4-4E5D-B93D-768AD4D1DB36}" type="slidenum">
              <a:rPr lang="en-ZA" smtClean="0"/>
              <a:pPr/>
              <a:t>8</a:t>
            </a:fld>
            <a:endParaRPr lang="en-ZA" dirty="0"/>
          </a:p>
        </p:txBody>
      </p:sp>
    </p:spTree>
    <p:custDataLst>
      <p:tags r:id="rId1"/>
    </p:custDataLst>
    <p:extLst>
      <p:ext uri="{BB962C8B-B14F-4D97-AF65-F5344CB8AC3E}">
        <p14:creationId xmlns:p14="http://schemas.microsoft.com/office/powerpoint/2010/main" xmlns="" val="371137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8406839F-D7A4-4E5D-B93D-768AD4D1DB36}" type="slidenum">
              <a:rPr lang="en-ZA" smtClean="0"/>
              <a:pPr/>
              <a:t>9</a:t>
            </a:fld>
            <a:endParaRPr lang="en-ZA" dirty="0"/>
          </a:p>
        </p:txBody>
      </p:sp>
      <p:sp>
        <p:nvSpPr>
          <p:cNvPr id="4" name="Footer Placeholder 3"/>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p:cNvSpPr>
            <a:spLocks noGrp="1"/>
          </p:cNvSpPr>
          <p:nvPr>
            <p:ph type="body" sz="quarter" idx="10"/>
          </p:nvPr>
        </p:nvSpPr>
        <p:spPr>
          <a:xfrm>
            <a:off x="295275" y="1052736"/>
            <a:ext cx="8741221" cy="5040089"/>
          </a:xfrm>
        </p:spPr>
        <p:txBody>
          <a:bodyPr/>
          <a:lstStyle/>
          <a:p>
            <a:r>
              <a:rPr lang="en-ZA" u="sng" dirty="0">
                <a:solidFill>
                  <a:schemeClr val="tx2"/>
                </a:solidFill>
              </a:rPr>
              <a:t>The status of the investigations that relates to irregular expenditure – Departmental Response</a:t>
            </a:r>
          </a:p>
          <a:p>
            <a:endParaRPr lang="en-ZA" dirty="0"/>
          </a:p>
          <a:p>
            <a:r>
              <a:rPr lang="en-ZA" dirty="0">
                <a:solidFill>
                  <a:schemeClr val="tx2"/>
                </a:solidFill>
              </a:rPr>
              <a:t>The response below refers to Irregular Expenditure that was reported as under investigation in the 2016/17 AFS amounting to R10 514 million.</a:t>
            </a:r>
          </a:p>
          <a:p>
            <a:endParaRPr lang="en-ZA" dirty="0">
              <a:solidFill>
                <a:schemeClr val="tx2"/>
              </a:solidFill>
            </a:endParaRPr>
          </a:p>
          <a:p>
            <a:endParaRPr lang="en-ZA" dirty="0"/>
          </a:p>
        </p:txBody>
      </p:sp>
      <p:graphicFrame>
        <p:nvGraphicFramePr>
          <p:cNvPr id="8" name="Table 7"/>
          <p:cNvGraphicFramePr>
            <a:graphicFrameLocks noGrp="1"/>
          </p:cNvGraphicFramePr>
          <p:nvPr>
            <p:extLst>
              <p:ext uri="{D42A27DB-BD31-4B8C-83A1-F6EECF244321}">
                <p14:modId xmlns:p14="http://schemas.microsoft.com/office/powerpoint/2010/main" xmlns="" val="3092651873"/>
              </p:ext>
            </p:extLst>
          </p:nvPr>
        </p:nvGraphicFramePr>
        <p:xfrm>
          <a:off x="295277" y="2492896"/>
          <a:ext cx="8597203" cy="1957375"/>
        </p:xfrm>
        <a:graphic>
          <a:graphicData uri="http://schemas.openxmlformats.org/drawingml/2006/table">
            <a:tbl>
              <a:tblPr firstRow="1" firstCol="1" bandRow="1">
                <a:tableStyleId>{5C22544A-7EE6-4342-B048-85BDC9FD1C3A}</a:tableStyleId>
              </a:tblPr>
              <a:tblGrid>
                <a:gridCol w="1710843">
                  <a:extLst>
                    <a:ext uri="{9D8B030D-6E8A-4147-A177-3AD203B41FA5}">
                      <a16:colId xmlns:a16="http://schemas.microsoft.com/office/drawing/2014/main" xmlns="" val="323814056"/>
                    </a:ext>
                  </a:extLst>
                </a:gridCol>
                <a:gridCol w="1005872">
                  <a:extLst>
                    <a:ext uri="{9D8B030D-6E8A-4147-A177-3AD203B41FA5}">
                      <a16:colId xmlns:a16="http://schemas.microsoft.com/office/drawing/2014/main" xmlns="" val="1337927550"/>
                    </a:ext>
                  </a:extLst>
                </a:gridCol>
                <a:gridCol w="1005872">
                  <a:extLst>
                    <a:ext uri="{9D8B030D-6E8A-4147-A177-3AD203B41FA5}">
                      <a16:colId xmlns:a16="http://schemas.microsoft.com/office/drawing/2014/main" xmlns="" val="2965143997"/>
                    </a:ext>
                  </a:extLst>
                </a:gridCol>
                <a:gridCol w="959448">
                  <a:extLst>
                    <a:ext uri="{9D8B030D-6E8A-4147-A177-3AD203B41FA5}">
                      <a16:colId xmlns:a16="http://schemas.microsoft.com/office/drawing/2014/main" xmlns="" val="233825055"/>
                    </a:ext>
                  </a:extLst>
                </a:gridCol>
                <a:gridCol w="959448">
                  <a:extLst>
                    <a:ext uri="{9D8B030D-6E8A-4147-A177-3AD203B41FA5}">
                      <a16:colId xmlns:a16="http://schemas.microsoft.com/office/drawing/2014/main" xmlns="" val="1377316380"/>
                    </a:ext>
                  </a:extLst>
                </a:gridCol>
                <a:gridCol w="959448">
                  <a:extLst>
                    <a:ext uri="{9D8B030D-6E8A-4147-A177-3AD203B41FA5}">
                      <a16:colId xmlns:a16="http://schemas.microsoft.com/office/drawing/2014/main" xmlns="" val="2485192164"/>
                    </a:ext>
                  </a:extLst>
                </a:gridCol>
                <a:gridCol w="998996">
                  <a:extLst>
                    <a:ext uri="{9D8B030D-6E8A-4147-A177-3AD203B41FA5}">
                      <a16:colId xmlns:a16="http://schemas.microsoft.com/office/drawing/2014/main" xmlns="" val="2603697822"/>
                    </a:ext>
                  </a:extLst>
                </a:gridCol>
                <a:gridCol w="997276">
                  <a:extLst>
                    <a:ext uri="{9D8B030D-6E8A-4147-A177-3AD203B41FA5}">
                      <a16:colId xmlns:a16="http://schemas.microsoft.com/office/drawing/2014/main" xmlns="" val="410574304"/>
                    </a:ext>
                  </a:extLst>
                </a:gridCol>
              </a:tblGrid>
              <a:tr h="229685">
                <a:tc>
                  <a:txBody>
                    <a:bodyPr/>
                    <a:lstStyle/>
                    <a:p>
                      <a:pPr>
                        <a:lnSpc>
                          <a:spcPct val="115000"/>
                        </a:lnSpc>
                        <a:spcAft>
                          <a:spcPts val="0"/>
                        </a:spcAft>
                      </a:pPr>
                      <a:r>
                        <a:rPr lang="en-ZA" sz="8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2">
                  <a:txBody>
                    <a:bodyPr/>
                    <a:lstStyle/>
                    <a:p>
                      <a:pPr algn="ctr">
                        <a:lnSpc>
                          <a:spcPct val="115000"/>
                        </a:lnSpc>
                        <a:spcAft>
                          <a:spcPts val="0"/>
                        </a:spcAft>
                      </a:pPr>
                      <a:r>
                        <a:rPr lang="en-ZA" sz="800">
                          <a:effectLst/>
                        </a:rPr>
                        <a:t>2016/17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ZA"/>
                    </a:p>
                  </a:txBody>
                  <a:tcPr/>
                </a:tc>
                <a:tc gridSpan="3">
                  <a:txBody>
                    <a:bodyPr/>
                    <a:lstStyle/>
                    <a:p>
                      <a:pPr algn="ctr">
                        <a:lnSpc>
                          <a:spcPct val="115000"/>
                        </a:lnSpc>
                        <a:spcAft>
                          <a:spcPts val="0"/>
                        </a:spcAft>
                      </a:pPr>
                      <a:r>
                        <a:rPr lang="en-ZA" sz="800">
                          <a:effectLst/>
                        </a:rPr>
                        <a:t>2017/18 Movement (Number of cases)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ZA" sz="800">
                          <a:effectLst/>
                        </a:rPr>
                        <a:t>2017/18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ZA"/>
                    </a:p>
                  </a:txBody>
                  <a:tcPr/>
                </a:tc>
                <a:extLst>
                  <a:ext uri="{0D108BD9-81ED-4DB2-BD59-A6C34878D82A}">
                    <a16:rowId xmlns:a16="http://schemas.microsoft.com/office/drawing/2014/main" xmlns="" val="4268202772"/>
                  </a:ext>
                </a:extLst>
              </a:tr>
              <a:tr h="338096">
                <a:tc>
                  <a:txBody>
                    <a:bodyPr/>
                    <a:lstStyle/>
                    <a:p>
                      <a:pPr>
                        <a:lnSpc>
                          <a:spcPct val="115000"/>
                        </a:lnSpc>
                        <a:spcAft>
                          <a:spcPts val="0"/>
                        </a:spcAft>
                      </a:pPr>
                      <a:r>
                        <a:rPr lang="en-ZA" sz="8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ZA" sz="800">
                          <a:effectLst/>
                        </a:rPr>
                        <a:t>Number of cases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800">
                          <a:effectLst/>
                        </a:rPr>
                        <a:t>Rand value R'000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800">
                          <a:effectLst/>
                        </a:rPr>
                        <a:t>New cases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800">
                          <a:effectLst/>
                        </a:rPr>
                        <a:t>Cases Confirmed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800">
                          <a:effectLst/>
                        </a:rPr>
                        <a:t>Cases Removed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800">
                          <a:effectLst/>
                        </a:rPr>
                        <a:t>Number of cases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800">
                          <a:effectLst/>
                        </a:rPr>
                        <a:t>Rand value R'000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11450283"/>
                  </a:ext>
                </a:extLst>
              </a:tr>
              <a:tr h="229685">
                <a:tc>
                  <a:txBody>
                    <a:bodyPr/>
                    <a:lstStyle/>
                    <a:p>
                      <a:pPr>
                        <a:lnSpc>
                          <a:spcPct val="115000"/>
                        </a:lnSpc>
                        <a:spcAft>
                          <a:spcPts val="0"/>
                        </a:spcAft>
                      </a:pPr>
                      <a:r>
                        <a:rPr lang="en-ZA" sz="800">
                          <a:effectLst/>
                        </a:rPr>
                        <a:t>Alleged fraudulent activities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11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19578267"/>
                  </a:ext>
                </a:extLst>
              </a:tr>
              <a:tr h="229685">
                <a:tc>
                  <a:txBody>
                    <a:bodyPr/>
                    <a:lstStyle/>
                    <a:p>
                      <a:pPr>
                        <a:lnSpc>
                          <a:spcPct val="115000"/>
                        </a:lnSpc>
                        <a:spcAft>
                          <a:spcPts val="0"/>
                        </a:spcAft>
                      </a:pPr>
                      <a:r>
                        <a:rPr lang="en-ZA" sz="800">
                          <a:effectLst/>
                        </a:rPr>
                        <a:t>Company suspended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46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3 956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2 391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973053166"/>
                  </a:ext>
                </a:extLst>
              </a:tr>
              <a:tr h="229685">
                <a:tc>
                  <a:txBody>
                    <a:bodyPr/>
                    <a:lstStyle/>
                    <a:p>
                      <a:pPr>
                        <a:lnSpc>
                          <a:spcPct val="115000"/>
                        </a:lnSpc>
                        <a:spcAft>
                          <a:spcPts val="0"/>
                        </a:spcAft>
                      </a:pPr>
                      <a:r>
                        <a:rPr lang="en-ZA" sz="800">
                          <a:effectLst/>
                        </a:rPr>
                        <a:t>Contract management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70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2 635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52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115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317246090"/>
                  </a:ext>
                </a:extLst>
              </a:tr>
              <a:tr h="229685">
                <a:tc>
                  <a:txBody>
                    <a:bodyPr/>
                    <a:lstStyle/>
                    <a:p>
                      <a:pPr>
                        <a:lnSpc>
                          <a:spcPct val="115000"/>
                        </a:lnSpc>
                        <a:spcAft>
                          <a:spcPts val="0"/>
                        </a:spcAft>
                      </a:pPr>
                      <a:r>
                        <a:rPr lang="en-ZA" sz="800">
                          <a:effectLst/>
                        </a:rPr>
                        <a:t>Insufficient quotes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3 396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107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33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199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216509841"/>
                  </a:ext>
                </a:extLst>
              </a:tr>
              <a:tr h="229685">
                <a:tc>
                  <a:txBody>
                    <a:bodyPr/>
                    <a:lstStyle/>
                    <a:p>
                      <a:pPr>
                        <a:lnSpc>
                          <a:spcPct val="115000"/>
                        </a:lnSpc>
                        <a:spcAft>
                          <a:spcPts val="0"/>
                        </a:spcAft>
                      </a:pPr>
                      <a:r>
                        <a:rPr lang="en-ZA" sz="800">
                          <a:effectLst/>
                        </a:rPr>
                        <a:t>Other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516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001007426"/>
                  </a:ext>
                </a:extLst>
              </a:tr>
              <a:tr h="241169">
                <a:tc>
                  <a:txBody>
                    <a:bodyPr/>
                    <a:lstStyle/>
                    <a:p>
                      <a:pPr>
                        <a:lnSpc>
                          <a:spcPct val="115000"/>
                        </a:lnSpc>
                        <a:spcAft>
                          <a:spcPts val="0"/>
                        </a:spcAft>
                      </a:pPr>
                      <a:r>
                        <a:rPr lang="en-ZA" sz="800">
                          <a:effectLst/>
                        </a:rPr>
                        <a:t> 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262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10 514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214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a:effectLst/>
                        </a:rPr>
                        <a:t>51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800" dirty="0">
                          <a:effectLst/>
                        </a:rPr>
                        <a:t>2 705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60709427"/>
                  </a:ext>
                </a:extLst>
              </a:tr>
            </a:tbl>
          </a:graphicData>
        </a:graphic>
      </p:graphicFrame>
      <p:sp>
        <p:nvSpPr>
          <p:cNvPr id="9" name="Rectangle 8"/>
          <p:cNvSpPr/>
          <p:nvPr/>
        </p:nvSpPr>
        <p:spPr>
          <a:xfrm>
            <a:off x="295275" y="4450271"/>
            <a:ext cx="8597205" cy="1277273"/>
          </a:xfrm>
          <a:prstGeom prst="rect">
            <a:avLst/>
          </a:prstGeom>
        </p:spPr>
        <p:txBody>
          <a:bodyPr wrap="square">
            <a:spAutoFit/>
          </a:bodyPr>
          <a:lstStyle/>
          <a:p>
            <a:pPr algn="just">
              <a:spcAft>
                <a:spcPts val="195"/>
              </a:spcAft>
            </a:pPr>
            <a:r>
              <a:rPr lang="en-ZA" sz="1200" dirty="0">
                <a:solidFill>
                  <a:schemeClr val="tx2"/>
                </a:solidFill>
                <a:latin typeface="Century Gothic" panose="020B0502020202020204" pitchFamily="34" charset="0"/>
                <a:ea typeface="Calibri" panose="020F0502020204030204" pitchFamily="34" charset="0"/>
                <a:cs typeface="Calibri" panose="020F0502020204030204" pitchFamily="34" charset="0"/>
              </a:rPr>
              <a:t>The investigations for 88% of cases that were under investigation as per the 2016/17 Annual Financial Statements have been finalised during the 2017/18 financial year.</a:t>
            </a:r>
            <a:endParaRPr lang="en-ZA" sz="12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algn="just">
              <a:spcAft>
                <a:spcPts val="195"/>
              </a:spcAft>
            </a:pPr>
            <a:r>
              <a:rPr lang="en-ZA" sz="1200" dirty="0">
                <a:solidFill>
                  <a:schemeClr val="tx2"/>
                </a:solidFill>
                <a:latin typeface="Century Gothic" panose="020B0502020202020204" pitchFamily="34" charset="0"/>
                <a:ea typeface="Calibri" panose="020F0502020204030204" pitchFamily="34" charset="0"/>
                <a:cs typeface="Calibri" panose="020F0502020204030204" pitchFamily="34" charset="0"/>
              </a:rPr>
              <a:t> </a:t>
            </a:r>
            <a:endParaRPr lang="en-ZA" sz="12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algn="just">
              <a:spcAft>
                <a:spcPts val="195"/>
              </a:spcAft>
            </a:pPr>
            <a:r>
              <a:rPr lang="en-ZA" sz="1200" dirty="0">
                <a:solidFill>
                  <a:schemeClr val="tx2"/>
                </a:solidFill>
                <a:latin typeface="Century Gothic" panose="020B0502020202020204" pitchFamily="34" charset="0"/>
                <a:ea typeface="Calibri" panose="020F0502020204030204" pitchFamily="34" charset="0"/>
                <a:cs typeface="Calibri" panose="020F0502020204030204" pitchFamily="34" charset="0"/>
              </a:rPr>
              <a:t>It should be noted that the vast majority (91%) of 2016/17 cases reported as under investigation were in fact found not to be irregular expenditure. Only 9% of cases were confirmed to be irregular expenditure.</a:t>
            </a:r>
            <a:endParaRPr lang="en-ZA" sz="12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algn="just">
              <a:spcAft>
                <a:spcPts val="195"/>
              </a:spcAft>
            </a:pPr>
            <a:r>
              <a:rPr lang="en-ZA" sz="1200" dirty="0">
                <a:solidFill>
                  <a:srgbClr val="000000"/>
                </a:solidFill>
                <a:latin typeface="Century Gothic" panose="020B0502020202020204" pitchFamily="34" charset="0"/>
                <a:ea typeface="Calibri" panose="020F0502020204030204" pitchFamily="34" charset="0"/>
                <a:cs typeface="Calibri" panose="020F0502020204030204" pitchFamily="34" charset="0"/>
              </a:rPr>
              <a:t> </a:t>
            </a:r>
            <a:endParaRPr lang="en-ZA"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2717414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kJ3336T6YgZk/cI8w9uaOjq0U9ClCs3JL7SR8Cw7xfnMAIrqkDe+S8lQQVZa+QWUiWwOT/0uBYbTHQeye2F7nAEPpOtap4G70Ljf1BYACEV1QJzIo1YKe5jBqBlwQ+c2pKvjyd8cugW3VXW6wh4OXdZa8WtK5x5UKfgqXrrdkfY="/>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51.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52.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53.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4.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TotalTime>
  <Words>1650</Words>
  <Application>Microsoft Office PowerPoint</Application>
  <PresentationFormat>On-screen Show (4:3)</PresentationFormat>
  <Paragraphs>287</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WCG-PPT Master-121022-amc</vt:lpstr>
      <vt:lpstr>think-cell Slide</vt:lpstr>
      <vt:lpstr>PUBLIC ACCOUNTS COMMITTEE </vt:lpstr>
      <vt:lpstr>Public Accounts Committee</vt:lpstr>
      <vt:lpstr>Slide 3</vt:lpstr>
      <vt:lpstr>Slide 4</vt:lpstr>
      <vt:lpstr>Slide 5</vt:lpstr>
      <vt:lpstr>Slide 6</vt:lpstr>
      <vt:lpstr>Slide 7</vt:lpstr>
      <vt:lpstr> </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Conny</dc:creator>
  <cp:keywords>POTX</cp:keywords>
  <cp:lastModifiedBy>PUMZA</cp:lastModifiedBy>
  <cp:revision>67</cp:revision>
  <cp:lastPrinted>2016-08-16T10:43:40Z</cp:lastPrinted>
  <dcterms:created xsi:type="dcterms:W3CDTF">2012-11-01T08:19:05Z</dcterms:created>
  <dcterms:modified xsi:type="dcterms:W3CDTF">2018-06-08T09:28:34Z</dcterms:modified>
  <cp:category>CI</cp:category>
</cp:coreProperties>
</file>